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9144000"/>
  <p:notesSz cx="6858000" cy="9144000"/>
  <p:embeddedFontLst>
    <p:embeddedFont>
      <p:font typeface="Corbel"/>
      <p:regular r:id="rId15"/>
      <p:bold r:id="rId16"/>
      <p:italic r:id="rId17"/>
      <p:boldItalic r:id="rId18"/>
    </p:embeddedFont>
    <p:embeddedFont>
      <p:font typeface="Tahoma"/>
      <p:regular r:id="rId19"/>
      <p:bold r:id="rId20"/>
    </p:embeddedFont>
    <p:embeddedFont>
      <p:font typeface="Helvetica Neue"/>
      <p:regular r:id="rId21"/>
      <p:bold r:id="rId22"/>
      <p:italic r:id="rId23"/>
      <p:boldItalic r:id="rId24"/>
    </p:embeddedFont>
    <p:embeddedFont>
      <p:font typeface="Helvetica Neue Light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9" roundtripDataSignature="AMtx7miOSyd4F21cW/ilru/ugJl8hpaG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ahoma-bold.fntdata"/><Relationship Id="rId22" Type="http://schemas.openxmlformats.org/officeDocument/2006/relationships/font" Target="fonts/HelveticaNeue-bold.fntdata"/><Relationship Id="rId21" Type="http://schemas.openxmlformats.org/officeDocument/2006/relationships/font" Target="fonts/HelveticaNeue-regular.fntdata"/><Relationship Id="rId24" Type="http://schemas.openxmlformats.org/officeDocument/2006/relationships/font" Target="fonts/HelveticaNeue-boldItalic.fntdata"/><Relationship Id="rId23" Type="http://schemas.openxmlformats.org/officeDocument/2006/relationships/font" Target="fonts/HelveticaNeue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Light-bold.fntdata"/><Relationship Id="rId25" Type="http://schemas.openxmlformats.org/officeDocument/2006/relationships/font" Target="fonts/HelveticaNeueLight-regular.fntdata"/><Relationship Id="rId28" Type="http://schemas.openxmlformats.org/officeDocument/2006/relationships/font" Target="fonts/HelveticaNeueLight-boldItalic.fntdata"/><Relationship Id="rId27" Type="http://schemas.openxmlformats.org/officeDocument/2006/relationships/font" Target="fonts/HelveticaNeueLigh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font" Target="fonts/Corbel-regular.fntdata"/><Relationship Id="rId14" Type="http://schemas.openxmlformats.org/officeDocument/2006/relationships/slide" Target="slides/slide10.xml"/><Relationship Id="rId17" Type="http://schemas.openxmlformats.org/officeDocument/2006/relationships/font" Target="fonts/Corbel-italic.fntdata"/><Relationship Id="rId16" Type="http://schemas.openxmlformats.org/officeDocument/2006/relationships/font" Target="fonts/Corbel-bold.fntdata"/><Relationship Id="rId19" Type="http://schemas.openxmlformats.org/officeDocument/2006/relationships/font" Target="fonts/Tahoma-regular.fntdata"/><Relationship Id="rId18" Type="http://schemas.openxmlformats.org/officeDocument/2006/relationships/font" Target="fonts/Corbel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1bfb350ef1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g31bfb350ef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301" name="Google Shape;301;g31bfb350ef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het niet goed kunnen koppelen van een plaatje aan de wiskundige woorden, in dit geval dalparabool, snijpunten x-as, negatief/positief minimum/maximum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de top ligt onder de x-as, dus het is een negatief minimum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het is een dalparabool, dus er is sprake van een minimum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het is een dalparabool, dus er is sprake van een minimum verder heeft de parabool 2 snijpunten met de x-as dus is het minimum negatief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6" name="Google Shape;96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VF-29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het niet goed kunnen koppelen van een plaatje aan de wiskundige woorden, in dit geval dalparabool, snijpunten x-as, negatief/positief minimum/maximum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Het is een bergparabool, dus is er een maximum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De parabool heeft geen snijpunten met de x-as dus de parabool ligt in z’n geheel onder de x-as en heft dus een negatief maximum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0" name="Google Shape;120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VF-30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f(x)= 0 helemaal uitwerken om achter het antwoord te komen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b^2-4ac=4^2-4*1*5=-4, D&lt;0 dus geen snijpunten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4" name="Google Shape;144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VF-31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f(x)= 0 helemaal uitwerken om achter het antwoord te komen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juist, b^2-4ac=4^2-4*1*2=8, D&gt;0 dus 2 snijpunten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onjuist,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onjuist,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9" name="Google Shape;169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VF-32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‘groter dan’ teken en ‘kleiner dan’ teken door elkaar halen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onjuist; dalparabool, groter dan 4 dus x&lt;-2 of x&gt;2 (‘buitenste stukken’)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onjuist;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VF-33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‘groter dan’ teken en ‘kleiner dan’ teken door elkaar halen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onjuist; dalparabool, kleiner dan 25 dus -5&lt;x&lt;5  (‘middelste stuk’)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onjuist;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onjuist;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juist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VF-34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min vergeten in de formule –b/2a bij a&lt;0 en de overeenkomst niet zien tussen -1/4 p en –p/4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Onjuist, het is –b/2a dus –p/2*-2=p/4 en ook ¼ p (min vergeten)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Onjuist, zie A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Onjuist; Alexis heeft het goed, maar Ilias ook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Juist;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0" name="Google Shape;250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VF-35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min vergeten in de formule –b/2a bij a&gt;0 en de overeenkomst niet zien tussen -1/6 p en –p/6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Onjuist, Het is –b/2a, dus –p/2*3=-p/6, dus Lisa heft gelijk, maar Tom heeft ook gelijk want –p/6=-1/6 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Juist, zie 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Onjuist, min vergeten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Onjuist, min vergeten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75" name="Google Shape;275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6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23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www.diagnostischevragen.nl/" TargetMode="External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6.png"/><Relationship Id="rId6" Type="http://schemas.openxmlformats.org/officeDocument/2006/relationships/image" Target="../media/image12.png"/><Relationship Id="rId7" Type="http://schemas.openxmlformats.org/officeDocument/2006/relationships/image" Target="../media/image3.png"/><Relationship Id="rId8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Relationship Id="rId5" Type="http://schemas.openxmlformats.org/officeDocument/2006/relationships/image" Target="../media/image17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Kwadratisch verband</a:t>
            </a: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6598920" y="6407453"/>
            <a:ext cx="2545080" cy="25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1bfb350ef1_0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g31bfb350ef1_0_0"/>
          <p:cNvSpPr txBox="1"/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305" name="Google Shape;305;g31bfb350ef1_0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sz="33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g31bfb350ef1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7" name="Google Shape;307;g31bfb350ef1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308" name="Google Shape;308;g31bfb350ef1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g31bfb350ef1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1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01" name="Google Shape;101;p1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1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04" name="Google Shape;104;p1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5" name="Google Shape;105;p1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1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07" name="Google Shape;107;p1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8" name="Google Shape;108;p1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1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10" name="Google Shape;110;p1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1" name="Google Shape;111;p1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14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 heeft een negatief minimum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 heeft een positief minimum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4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 heeft een negatief maximum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 heeft een postitief maximum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 txBox="1"/>
          <p:nvPr>
            <p:ph type="title"/>
          </p:nvPr>
        </p:nvSpPr>
        <p:spPr>
          <a:xfrm>
            <a:off x="729419" y="396260"/>
            <a:ext cx="8109900" cy="109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Een dalparabool die twee snijpunten met de </a:t>
            </a:r>
            <a:br>
              <a:rPr lang="en-GB" sz="3600"/>
            </a:br>
            <a:r>
              <a:rPr lang="en-GB" sz="3600"/>
              <a:t>x-as heeft…</a:t>
            </a:r>
            <a:endParaRPr/>
          </a:p>
        </p:txBody>
      </p:sp>
      <p:pic>
        <p:nvPicPr>
          <p:cNvPr id="117" name="Google Shape;11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3" name="Google Shape;123;p2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Google Shape;124;p2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25" name="Google Shape;125;p2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6" name="Google Shape;126;p2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27;p2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28" name="Google Shape;128;p2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9" name="Google Shape;129;p2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" name="Google Shape;130;p2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31" name="Google Shape;131;p2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2" name="Google Shape;132;p2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2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34" name="Google Shape;134;p2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5" name="Google Shape;135;p2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" name="Google Shape;136;p2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 heeft een negatief minimum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7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 heeft een positief minimum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 heeft een negatief maximum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 heeft een positief maximum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7"/>
          <p:cNvSpPr txBox="1"/>
          <p:nvPr>
            <p:ph type="title"/>
          </p:nvPr>
        </p:nvSpPr>
        <p:spPr>
          <a:xfrm>
            <a:off x="729419" y="396260"/>
            <a:ext cx="8109900" cy="1098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3600"/>
              <a:t>Een bergparabool die geen snijpunten met de </a:t>
            </a:r>
            <a:br>
              <a:rPr lang="en-GB" sz="3600"/>
            </a:br>
            <a:r>
              <a:rPr lang="en-GB" sz="3600"/>
              <a:t>x-as heeft…</a:t>
            </a:r>
            <a:endParaRPr/>
          </a:p>
        </p:txBody>
      </p:sp>
      <p:pic>
        <p:nvPicPr>
          <p:cNvPr id="141" name="Google Shape;14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7" name="Google Shape;147;p28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8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" name="Google Shape;149;p28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50" name="Google Shape;150;p28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1" name="Google Shape;151;p28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p28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53" name="Google Shape;153;p28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4" name="Google Shape;154;p28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28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56" name="Google Shape;156;p28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p28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59" name="Google Shape;159;p28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" name="Google Shape;161;p28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8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/>
          <p:nvPr/>
        </p:nvSpPr>
        <p:spPr>
          <a:xfrm>
            <a:off x="4739088" y="529118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8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Niet te berekenen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8"/>
          <p:cNvSpPr txBox="1"/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876" r="-1877" t="-434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66" name="Google Shape;16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2" name="Google Shape;172;p29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9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" name="Google Shape;174;p29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75" name="Google Shape;175;p29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6" name="Google Shape;176;p29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29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78" name="Google Shape;178;p29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179;p29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" name="Google Shape;180;p29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81" name="Google Shape;181;p29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2" name="Google Shape;182;p29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29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84" name="Google Shape;184;p29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5" name="Google Shape;185;p29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29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9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9"/>
          <p:cNvSpPr/>
          <p:nvPr/>
        </p:nvSpPr>
        <p:spPr>
          <a:xfrm>
            <a:off x="4739088" y="529118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Niet te berekenen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9"/>
          <p:cNvSpPr txBox="1"/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876" r="-1877" t="-434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91" name="Google Shape;19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7" name="Google Shape;197;p30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8" name="Google Shape;198;p30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199" name="Google Shape;199;p30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200" name="Google Shape;200;p30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01" name="Google Shape;201;p30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2" name="Google Shape;202;p30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-14892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grpSp>
        <p:nvGrpSpPr>
          <p:cNvPr id="203" name="Google Shape;203;p30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204" name="Google Shape;204;p30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205" name="Google Shape;205;p30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06" name="Google Shape;206;p30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7" name="Google Shape;207;p30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-14892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grpSp>
        <p:nvGrpSpPr>
          <p:cNvPr id="208" name="Google Shape;208;p30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209" name="Google Shape;209;p30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210" name="Google Shape;210;p30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11" name="Google Shape;211;p30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2" name="Google Shape;212;p30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-1702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grpSp>
        <p:nvGrpSpPr>
          <p:cNvPr id="213" name="Google Shape;213;p30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214" name="Google Shape;214;p30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215" name="Google Shape;215;p30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16" name="Google Shape;216;p30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7" name="Google Shape;217;p30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-14581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sp>
        <p:nvSpPr>
          <p:cNvPr id="218" name="Google Shape;218;p30"/>
          <p:cNvSpPr txBox="1"/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4410" l="-2346" r="0" t="-8823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19" name="Google Shape;219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5" name="Google Shape;225;p3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" name="Google Shape;226;p31"/>
          <p:cNvGrpSpPr/>
          <p:nvPr/>
        </p:nvGrpSpPr>
        <p:grpSpPr>
          <a:xfrm>
            <a:off x="806913" y="1496245"/>
            <a:ext cx="7309476" cy="908646"/>
            <a:chOff x="806913" y="1496245"/>
            <a:chExt cx="7309476" cy="908646"/>
          </a:xfrm>
        </p:grpSpPr>
        <p:grpSp>
          <p:nvGrpSpPr>
            <p:cNvPr id="227" name="Google Shape;227;p31"/>
            <p:cNvGrpSpPr/>
            <p:nvPr/>
          </p:nvGrpSpPr>
          <p:grpSpPr>
            <a:xfrm>
              <a:off x="806913" y="1496245"/>
              <a:ext cx="908647" cy="908646"/>
              <a:chOff x="947033" y="2362454"/>
              <a:chExt cx="908647" cy="908646"/>
            </a:xfrm>
          </p:grpSpPr>
          <p:sp>
            <p:nvSpPr>
              <p:cNvPr id="228" name="Google Shape;228;p31"/>
              <p:cNvSpPr/>
              <p:nvPr/>
            </p:nvSpPr>
            <p:spPr>
              <a:xfrm>
                <a:off x="947033" y="2362454"/>
                <a:ext cx="908647" cy="908646"/>
              </a:xfrm>
              <a:prstGeom prst="ellipse">
                <a:avLst/>
              </a:prstGeom>
              <a:solidFill>
                <a:srgbClr val="73C3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29" name="Google Shape;229;p31"/>
              <p:cNvSpPr/>
              <p:nvPr/>
            </p:nvSpPr>
            <p:spPr>
              <a:xfrm>
                <a:off x="1261236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0" name="Google Shape;230;p31"/>
            <p:cNvSpPr/>
            <p:nvPr/>
          </p:nvSpPr>
          <p:spPr>
            <a:xfrm>
              <a:off x="1958101" y="1655969"/>
              <a:ext cx="6158288" cy="5891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-14892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grpSp>
        <p:nvGrpSpPr>
          <p:cNvPr id="231" name="Google Shape;231;p31"/>
          <p:cNvGrpSpPr/>
          <p:nvPr/>
        </p:nvGrpSpPr>
        <p:grpSpPr>
          <a:xfrm>
            <a:off x="806912" y="2594911"/>
            <a:ext cx="7309477" cy="908646"/>
            <a:chOff x="806912" y="2594911"/>
            <a:chExt cx="7309477" cy="908646"/>
          </a:xfrm>
        </p:grpSpPr>
        <p:grpSp>
          <p:nvGrpSpPr>
            <p:cNvPr id="232" name="Google Shape;232;p31"/>
            <p:cNvGrpSpPr/>
            <p:nvPr/>
          </p:nvGrpSpPr>
          <p:grpSpPr>
            <a:xfrm>
              <a:off x="806912" y="2594911"/>
              <a:ext cx="908647" cy="908646"/>
              <a:chOff x="4665644" y="2362454"/>
              <a:chExt cx="908647" cy="908646"/>
            </a:xfrm>
          </p:grpSpPr>
          <p:sp>
            <p:nvSpPr>
              <p:cNvPr id="233" name="Google Shape;233;p31"/>
              <p:cNvSpPr/>
              <p:nvPr/>
            </p:nvSpPr>
            <p:spPr>
              <a:xfrm>
                <a:off x="4665644" y="2362454"/>
                <a:ext cx="908647" cy="908646"/>
              </a:xfrm>
              <a:prstGeom prst="ellipse">
                <a:avLst/>
              </a:prstGeom>
              <a:solidFill>
                <a:srgbClr val="919CE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34" name="Google Shape;234;p31"/>
              <p:cNvSpPr/>
              <p:nvPr/>
            </p:nvSpPr>
            <p:spPr>
              <a:xfrm>
                <a:off x="4979847" y="2588475"/>
                <a:ext cx="356441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B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" name="Google Shape;235;p31"/>
            <p:cNvSpPr/>
            <p:nvPr/>
          </p:nvSpPr>
          <p:spPr>
            <a:xfrm>
              <a:off x="1958101" y="2711037"/>
              <a:ext cx="6158288" cy="5891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-14892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grpSp>
        <p:nvGrpSpPr>
          <p:cNvPr id="236" name="Google Shape;236;p31"/>
          <p:cNvGrpSpPr/>
          <p:nvPr/>
        </p:nvGrpSpPr>
        <p:grpSpPr>
          <a:xfrm>
            <a:off x="806911" y="3730897"/>
            <a:ext cx="7309478" cy="908646"/>
            <a:chOff x="806911" y="3730897"/>
            <a:chExt cx="7309478" cy="908646"/>
          </a:xfrm>
        </p:grpSpPr>
        <p:grpSp>
          <p:nvGrpSpPr>
            <p:cNvPr id="237" name="Google Shape;237;p31"/>
            <p:cNvGrpSpPr/>
            <p:nvPr/>
          </p:nvGrpSpPr>
          <p:grpSpPr>
            <a:xfrm>
              <a:off x="806911" y="3730897"/>
              <a:ext cx="908647" cy="908646"/>
              <a:chOff x="947033" y="4156948"/>
              <a:chExt cx="908647" cy="908646"/>
            </a:xfrm>
          </p:grpSpPr>
          <p:sp>
            <p:nvSpPr>
              <p:cNvPr id="238" name="Google Shape;238;p31"/>
              <p:cNvSpPr/>
              <p:nvPr/>
            </p:nvSpPr>
            <p:spPr>
              <a:xfrm>
                <a:off x="947033" y="4156948"/>
                <a:ext cx="908647" cy="908646"/>
              </a:xfrm>
              <a:prstGeom prst="ellipse">
                <a:avLst/>
              </a:prstGeom>
              <a:solidFill>
                <a:srgbClr val="95DF83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39" name="Google Shape;239;p31"/>
              <p:cNvSpPr/>
              <p:nvPr/>
            </p:nvSpPr>
            <p:spPr>
              <a:xfrm>
                <a:off x="1261237" y="4382969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C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0" name="Google Shape;240;p31"/>
            <p:cNvSpPr/>
            <p:nvPr/>
          </p:nvSpPr>
          <p:spPr>
            <a:xfrm>
              <a:off x="1958100" y="3856597"/>
              <a:ext cx="6158289" cy="58919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-1702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grpSp>
        <p:nvGrpSpPr>
          <p:cNvPr id="241" name="Google Shape;241;p31"/>
          <p:cNvGrpSpPr/>
          <p:nvPr/>
        </p:nvGrpSpPr>
        <p:grpSpPr>
          <a:xfrm>
            <a:off x="806911" y="4829563"/>
            <a:ext cx="7309588" cy="908646"/>
            <a:chOff x="806911" y="4829563"/>
            <a:chExt cx="7309588" cy="908646"/>
          </a:xfrm>
        </p:grpSpPr>
        <p:grpSp>
          <p:nvGrpSpPr>
            <p:cNvPr id="242" name="Google Shape;242;p31"/>
            <p:cNvGrpSpPr/>
            <p:nvPr/>
          </p:nvGrpSpPr>
          <p:grpSpPr>
            <a:xfrm>
              <a:off x="806911" y="4829563"/>
              <a:ext cx="908647" cy="908646"/>
              <a:chOff x="4665644" y="4148177"/>
              <a:chExt cx="908647" cy="908646"/>
            </a:xfrm>
          </p:grpSpPr>
          <p:sp>
            <p:nvSpPr>
              <p:cNvPr id="243" name="Google Shape;243;p31"/>
              <p:cNvSpPr/>
              <p:nvPr/>
            </p:nvSpPr>
            <p:spPr>
              <a:xfrm>
                <a:off x="4665644" y="4148177"/>
                <a:ext cx="908647" cy="908646"/>
              </a:xfrm>
              <a:prstGeom prst="ellipse">
                <a:avLst/>
              </a:prstGeom>
              <a:solidFill>
                <a:srgbClr val="E58BA8"/>
              </a:solidFill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000"/>
                  <a:buFont typeface="Helvetica Neue Light"/>
                  <a:buNone/>
                </a:pPr>
                <a:r>
                  <a:t/>
                </a:r>
                <a:endParaRPr b="0" i="0" sz="2000" u="none" cap="none" strike="noStrike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endParaRPr>
              </a:p>
            </p:txBody>
          </p:sp>
          <p:sp>
            <p:nvSpPr>
              <p:cNvPr id="244" name="Google Shape;244;p31"/>
              <p:cNvSpPr/>
              <p:nvPr/>
            </p:nvSpPr>
            <p:spPr>
              <a:xfrm>
                <a:off x="4979848" y="4374198"/>
                <a:ext cx="356440" cy="431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700" lIns="35700" spcFirstLastPara="1" rIns="35700" wrap="square" tIns="35700">
                <a:noAutofit/>
              </a:bodyPr>
              <a:lstStyle/>
              <a:p>
                <a:pPr indent="0" lvl="0" marL="0" marR="0" rtl="0" algn="l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 typeface="Helvetica Neue"/>
                  <a:buNone/>
                </a:pPr>
                <a:r>
                  <a:rPr b="0" i="0" lang="en-GB" sz="2400" u="none" cap="none" strike="noStrike">
                    <a:solidFill>
                      <a:srgbClr val="FFFFFF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D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5" name="Google Shape;245;p31"/>
            <p:cNvSpPr/>
            <p:nvPr/>
          </p:nvSpPr>
          <p:spPr>
            <a:xfrm>
              <a:off x="1958099" y="4989297"/>
              <a:ext cx="6158400" cy="5892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-14581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GB" sz="1400" u="none" cap="none" strike="noStrike"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/>
            </a:p>
          </p:txBody>
        </p:sp>
      </p:grpSp>
      <p:sp>
        <p:nvSpPr>
          <p:cNvPr id="246" name="Google Shape;246;p31"/>
          <p:cNvSpPr txBox="1"/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4410" l="-2346" r="0" t="-8823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47" name="Google Shape;247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2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3" name="Google Shape;253;p32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2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" name="Google Shape;255;p32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56" name="Google Shape;256;p32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7" name="Google Shape;257;p32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p32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59" name="Google Shape;259;p32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0" name="Google Shape;260;p32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261;p32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62" name="Google Shape;262;p32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3" name="Google Shape;263;p32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" name="Google Shape;264;p32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65" name="Google Shape;265;p32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6" name="Google Shape;266;p32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" name="Google Shape;267;p32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Lisa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32"/>
          <p:cNvSpPr/>
          <p:nvPr/>
        </p:nvSpPr>
        <p:spPr>
          <a:xfrm>
            <a:off x="2657475" y="5047244"/>
            <a:ext cx="134716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Tom en Lisa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2"/>
          <p:cNvSpPr/>
          <p:nvPr/>
        </p:nvSpPr>
        <p:spPr>
          <a:xfrm>
            <a:off x="4739088" y="529118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Alexis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2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Ilias en Alexis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2"/>
          <p:cNvSpPr txBox="1"/>
          <p:nvPr>
            <p:ph type="title"/>
          </p:nvPr>
        </p:nvSpPr>
        <p:spPr>
          <a:xfrm>
            <a:off x="729419" y="548639"/>
            <a:ext cx="8109782" cy="345550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877" r="0" t="-365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72" name="Google Shape;27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8" name="Google Shape;278;p33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3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" name="Google Shape;280;p33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81" name="Google Shape;281;p33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2" name="Google Shape;282;p33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33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84" name="Google Shape;284;p33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5" name="Google Shape;285;p33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33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87" name="Google Shape;287;p33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8" name="Google Shape;288;p33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9" name="Google Shape;289;p33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90" name="Google Shape;290;p33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1" name="Google Shape;291;p33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2" name="Google Shape;292;p33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Lisa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33"/>
          <p:cNvSpPr/>
          <p:nvPr/>
        </p:nvSpPr>
        <p:spPr>
          <a:xfrm>
            <a:off x="2657475" y="5047244"/>
            <a:ext cx="1347165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Tom en Lisa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3"/>
          <p:cNvSpPr/>
          <p:nvPr/>
        </p:nvSpPr>
        <p:spPr>
          <a:xfrm>
            <a:off x="4739088" y="529118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Alexis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3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Ilias en Alexis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3"/>
          <p:cNvSpPr txBox="1"/>
          <p:nvPr>
            <p:ph type="title"/>
          </p:nvPr>
        </p:nvSpPr>
        <p:spPr>
          <a:xfrm>
            <a:off x="729419" y="548639"/>
            <a:ext cx="8109782" cy="345550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877" r="0" t="-365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97" name="Google Shape;297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