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0" r:id="rId2"/>
  </p:sldMasterIdLst>
  <p:notesMasterIdLst>
    <p:notesMasterId r:id="rId21"/>
  </p:notesMasterIdLst>
  <p:handoutMasterIdLst>
    <p:handoutMasterId r:id="rId22"/>
  </p:handoutMasterIdLst>
  <p:sldIdLst>
    <p:sldId id="257" r:id="rId3"/>
    <p:sldId id="289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303" r:id="rId13"/>
    <p:sldId id="299" r:id="rId14"/>
    <p:sldId id="300" r:id="rId15"/>
    <p:sldId id="310" r:id="rId16"/>
    <p:sldId id="304" r:id="rId17"/>
    <p:sldId id="272" r:id="rId18"/>
    <p:sldId id="306" r:id="rId19"/>
    <p:sldId id="307" r:id="rId20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3A"/>
    <a:srgbClr val="009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964" autoAdjust="0"/>
  </p:normalViewPr>
  <p:slideViewPr>
    <p:cSldViewPr>
      <p:cViewPr varScale="1">
        <p:scale>
          <a:sx n="43" d="100"/>
          <a:sy n="43" d="100"/>
        </p:scale>
        <p:origin x="7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11236-2292-4E8F-9E0A-73339BA66286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28A97-4238-4530-A74E-6003528F97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028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8F38F-A14E-4FD2-9872-3BC521A10EFD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C9735-FE0D-4870-943B-75D0891B79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95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vanuit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gewenste</a:t>
            </a:r>
            <a:r>
              <a:rPr lang="en-US" baseline="0" dirty="0" smtClean="0"/>
              <a:t>/</a:t>
            </a:r>
            <a:r>
              <a:rPr lang="en-US" baseline="0" dirty="0" err="1" smtClean="0"/>
              <a:t>gezonde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gedrag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C9735-FE0D-4870-943B-75D0891B79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99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Vragen over ASE?</a:t>
            </a:r>
            <a:r>
              <a:rPr lang="nl-NL" baseline="0" dirty="0" smtClean="0"/>
              <a:t> </a:t>
            </a:r>
          </a:p>
          <a:p>
            <a:endParaRPr lang="nl-NL" baseline="0" dirty="0" smtClean="0"/>
          </a:p>
          <a:p>
            <a:r>
              <a:rPr lang="nl-NL" baseline="0" dirty="0" smtClean="0"/>
              <a:t>Kunnen toepassen in de producttoets 1.2? Ook </a:t>
            </a:r>
            <a:r>
              <a:rPr lang="nl-NL" baseline="0" dirty="0" err="1" smtClean="0"/>
              <a:t>nav</a:t>
            </a:r>
            <a:r>
              <a:rPr lang="nl-NL" baseline="0" dirty="0" smtClean="0"/>
              <a:t> nieuwe info/video toegevoegd aan casusbeschrijving van mevrouw de Zwart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C9735-FE0D-4870-943B-75D0891B79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3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Lege</a:t>
            </a:r>
            <a:r>
              <a:rPr lang="en-US" dirty="0" smtClean="0"/>
              <a:t> </a:t>
            </a:r>
            <a:r>
              <a:rPr lang="en-US" dirty="0" err="1" smtClean="0"/>
              <a:t>padlet</a:t>
            </a:r>
            <a:r>
              <a:rPr lang="en-US" dirty="0" smtClean="0"/>
              <a:t> </a:t>
            </a:r>
            <a:r>
              <a:rPr lang="en-US" dirty="0" err="1" smtClean="0"/>
              <a:t>aanmaken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komende</a:t>
            </a:r>
            <a:r>
              <a:rPr lang="en-US" dirty="0" smtClean="0"/>
              <a:t> 2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tijdens</a:t>
            </a:r>
            <a:r>
              <a:rPr lang="en-US" baseline="0" dirty="0" smtClean="0"/>
              <a:t> de lessen </a:t>
            </a:r>
            <a:r>
              <a:rPr lang="en-US" baseline="0" dirty="0" err="1" smtClean="0"/>
              <a:t>terug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komen</a:t>
            </a:r>
            <a:endParaRPr lang="en-US" baseline="0" dirty="0" smtClean="0"/>
          </a:p>
          <a:p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optie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Denk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of je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erin</a:t>
            </a:r>
            <a:r>
              <a:rPr lang="en-US" baseline="0" dirty="0" smtClean="0"/>
              <a:t> wilt, is al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volle</a:t>
            </a:r>
            <a:r>
              <a:rPr lang="en-US" baseline="0" dirty="0" smtClean="0"/>
              <a:t> les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C9735-FE0D-4870-943B-75D0891B796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32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QUIZ SOC-30038527</a:t>
            </a:r>
          </a:p>
          <a:p>
            <a:endParaRPr lang="en-US" dirty="0" smtClean="0"/>
          </a:p>
          <a:p>
            <a:r>
              <a:rPr lang="en-US" dirty="0" smtClean="0"/>
              <a:t>Launch </a:t>
            </a:r>
          </a:p>
          <a:p>
            <a:r>
              <a:rPr lang="en-US" dirty="0" smtClean="0"/>
              <a:t>Quiz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Open navigation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Require names 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C9735-FE0D-4870-943B-75D0891B796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59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3513369-5699-4CCE-93DA-0A9354F63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443052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7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8955C-C1E9-4B08-A66E-790BD8E5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0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7BD852-0A7C-46AD-AFF3-5AA618C2A6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04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7BD852-0A7C-46AD-AFF3-5AA618C2A6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70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AX_PPT_UAS_Achtergr6.jpg                                      000B06A7 VIAServer                      7C268895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70"/>
          <a:stretch>
            <a:fillRect/>
          </a:stretch>
        </p:blipFill>
        <p:spPr bwMode="auto">
          <a:xfrm>
            <a:off x="0" y="2"/>
            <a:ext cx="9144000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78826" y="274638"/>
            <a:ext cx="6044541" cy="1143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err="1" smtClean="0"/>
              <a:t>Titelstijl</a:t>
            </a:r>
            <a:r>
              <a:rPr lang="en-US" dirty="0" smtClean="0"/>
              <a:t> van model </a:t>
            </a:r>
            <a:r>
              <a:rPr lang="en-US" dirty="0" err="1" smtClean="0"/>
              <a:t>bewerken</a:t>
            </a:r>
            <a:endParaRPr lang="nl-NL" dirty="0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467544" y="1600202"/>
            <a:ext cx="8355822" cy="4525963"/>
          </a:xfrm>
        </p:spPr>
        <p:txBody>
          <a:bodyPr/>
          <a:lstStyle>
            <a:lvl1pPr>
              <a:defRPr sz="2100">
                <a:latin typeface="Lucida Sans Unicode" pitchFamily="34" charset="0"/>
                <a:cs typeface="Lucida Sans Unicode" pitchFamily="34" charset="0"/>
              </a:defRPr>
            </a:lvl1pPr>
            <a:lvl2pPr>
              <a:defRPr sz="1800">
                <a:latin typeface="Lucida Sans Unicode" pitchFamily="34" charset="0"/>
                <a:cs typeface="Lucida Sans Unicode" pitchFamily="34" charset="0"/>
              </a:defRPr>
            </a:lvl2pPr>
            <a:lvl3pPr>
              <a:defRPr sz="18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5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500"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121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53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90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AX_PPT_UAS_Achtergr6.jpg                                      000B06A7 VIAServer                      7C268895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70"/>
          <a:stretch>
            <a:fillRect/>
          </a:stretch>
        </p:blipFill>
        <p:spPr bwMode="auto">
          <a:xfrm>
            <a:off x="0" y="2"/>
            <a:ext cx="9144000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78826" y="274638"/>
            <a:ext cx="6044541" cy="1143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err="1" smtClean="0"/>
              <a:t>Titelstijl</a:t>
            </a:r>
            <a:r>
              <a:rPr lang="en-US" dirty="0" smtClean="0"/>
              <a:t> van model </a:t>
            </a:r>
            <a:r>
              <a:rPr lang="en-US" dirty="0" err="1" smtClean="0"/>
              <a:t>bewerken</a:t>
            </a:r>
            <a:endParaRPr lang="nl-NL" dirty="0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467544" y="1600202"/>
            <a:ext cx="8355822" cy="4525963"/>
          </a:xfrm>
        </p:spPr>
        <p:txBody>
          <a:bodyPr/>
          <a:lstStyle>
            <a:lvl1pPr>
              <a:defRPr sz="2100">
                <a:latin typeface="Lucida Sans Unicode" pitchFamily="34" charset="0"/>
                <a:cs typeface="Lucida Sans Unicode" pitchFamily="34" charset="0"/>
              </a:defRPr>
            </a:lvl1pPr>
            <a:lvl2pPr>
              <a:defRPr sz="1800">
                <a:latin typeface="Lucida Sans Unicode" pitchFamily="34" charset="0"/>
                <a:cs typeface="Lucida Sans Unicode" pitchFamily="34" charset="0"/>
              </a:defRPr>
            </a:lvl2pPr>
            <a:lvl3pPr>
              <a:defRPr sz="18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5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500"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39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3513369-5699-4CCE-93DA-0A9354F63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443052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4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5"/>
            <a:ext cx="2452575" cy="35941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18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D7232F-6567-4478-A980-A756C72F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726F7-A1D1-4F7D-A6A9-F4BE37A8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0285"/>
            <a:ext cx="8322358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1B3125-4D60-4C8B-8468-32E19AAC1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10563" cy="30643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9556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59E5169-77CD-422C-B61A-44FA1256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814A899-67D6-40BC-8EE2-7F21AD2D6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1"/>
            <a:ext cx="8356743" cy="14355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37381A-A174-44E9-B0E4-503D67E36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56743" cy="3151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618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5"/>
            <a:ext cx="2452575" cy="35941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96672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DC7D93-812A-44EF-8162-A5D520F0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91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659DCAD-DB1A-4352-8836-E929632DD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537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299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9C65DB-15A3-40B1-BBEC-ED2A1BA1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6878B443-A221-472B-9B31-D2923602B620}"/>
              </a:ext>
            </a:extLst>
          </p:cNvPr>
          <p:cNvSpPr/>
          <p:nvPr/>
        </p:nvSpPr>
        <p:spPr>
          <a:xfrm>
            <a:off x="608330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BC222D1-C306-4567-A343-C722A115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299" y="828743"/>
            <a:ext cx="2574701" cy="4318445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8101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AC8430-1514-4873-ABE5-EA31EA5A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478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EB84E45-4AEA-4831-9B87-14B351713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743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8955C-C1E9-4B08-A66E-790BD8E5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883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7BD852-0A7C-46AD-AFF3-5AA618C2A6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8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7BD852-0A7C-46AD-AFF3-5AA618C2A6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02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53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/>
          <a:lstStyle/>
          <a:p>
            <a:fld id="{86AB2E81-3D0A-4899-8BC4-841EB4C2A5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58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D7232F-6567-4478-A980-A756C72F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726F7-A1D1-4F7D-A6A9-F4BE37A8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0285"/>
            <a:ext cx="8322358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1B3125-4D60-4C8B-8468-32E19AAC1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10563" cy="30643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068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59E5169-77CD-422C-B61A-44FA1256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814A899-67D6-40BC-8EE2-7F21AD2D6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1"/>
            <a:ext cx="8356743" cy="14355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37381A-A174-44E9-B0E4-503D67E36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56743" cy="3151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34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DC7D93-812A-44EF-8162-A5D520F0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54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659DCAD-DB1A-4352-8836-E929632DD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78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299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9C65DB-15A3-40B1-BBEC-ED2A1BA1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6878B443-A221-472B-9B31-D2923602B620}"/>
              </a:ext>
            </a:extLst>
          </p:cNvPr>
          <p:cNvSpPr/>
          <p:nvPr/>
        </p:nvSpPr>
        <p:spPr>
          <a:xfrm>
            <a:off x="608330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BC222D1-C306-4567-A343-C722A115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299" y="828743"/>
            <a:ext cx="2574701" cy="4318445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933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AC8430-1514-4873-ABE5-EA31EA5A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5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EB84E45-4AEA-4831-9B87-14B351713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94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Formaat </a:t>
            </a:r>
            <a:br>
              <a:rPr lang="nl-NL" dirty="0"/>
            </a:br>
            <a:r>
              <a:rPr lang="nl-NL" dirty="0"/>
              <a:t>16:9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CFFBB0-A4A8-48C7-A271-8455A15413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43000" y="5473805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04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74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Formaat </a:t>
            </a:r>
            <a:br>
              <a:rPr lang="nl-NL" dirty="0"/>
            </a:br>
            <a:r>
              <a:rPr lang="nl-NL" dirty="0"/>
              <a:t>16:9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CFFBB0-A4A8-48C7-A271-8455A154136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3000" y="5473805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81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Relationship Id="rId5" Type="http://schemas.openxmlformats.org/officeDocument/2006/relationships/hyperlink" Target="http://dobbelsteen.virtuworld.net/?z=3" TargetMode="Externa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27388" y="1185863"/>
            <a:ext cx="36718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chemeClr val="bg1"/>
              </a:solidFill>
              <a:latin typeface="Auto1 Regular" pitchFamily="-8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27388" y="687388"/>
            <a:ext cx="4375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nl-NL" sz="3600" b="1" dirty="0" smtClean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G&amp;P werkcollege les 1.6 </a:t>
            </a:r>
          </a:p>
          <a:p>
            <a:r>
              <a:rPr lang="nl-NL" sz="3600" b="1" dirty="0" smtClean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Analyse van gedrag </a:t>
            </a:r>
          </a:p>
          <a:p>
            <a:r>
              <a:rPr lang="en-US" sz="3600" b="1" dirty="0" err="1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Naam</a:t>
            </a:r>
            <a:r>
              <a:rPr lang="en-US" sz="36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docent</a:t>
            </a:r>
            <a:endParaRPr lang="en-US" sz="3600" b="1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AutoShape 2" descr="Afbeeldingsresultaat voor gedra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057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1.4: </a:t>
            </a:r>
            <a:r>
              <a:rPr lang="nl-NL" sz="2000" dirty="0" err="1" smtClean="0"/>
              <a:t>Gedragsdetermi-nanten</a:t>
            </a:r>
            <a:r>
              <a:rPr lang="nl-NL" sz="2000" dirty="0" smtClean="0"/>
              <a:t>  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altLang="nl-NL" sz="2000" dirty="0"/>
              <a:t>Analyse m.b.v. het ASE-model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nl-NL" sz="2400" dirty="0"/>
              <a:t>ASE-Model: </a:t>
            </a:r>
            <a:r>
              <a:rPr lang="nl-NL" sz="2400" u="sng" dirty="0"/>
              <a:t>A</a:t>
            </a:r>
            <a:r>
              <a:rPr lang="nl-NL" sz="2400" dirty="0"/>
              <a:t>ttitude, </a:t>
            </a:r>
            <a:r>
              <a:rPr lang="nl-NL" sz="2400" u="sng" dirty="0"/>
              <a:t>S</a:t>
            </a:r>
            <a:r>
              <a:rPr lang="nl-NL" sz="2400" dirty="0"/>
              <a:t>ociale invloed, </a:t>
            </a:r>
            <a:r>
              <a:rPr lang="nl-NL" sz="2400" u="sng" dirty="0" smtClean="0"/>
              <a:t>E</a:t>
            </a:r>
            <a:r>
              <a:rPr lang="nl-NL" sz="2400" dirty="0" smtClean="0"/>
              <a:t>igeneffectiviteit</a:t>
            </a:r>
          </a:p>
          <a:p>
            <a:pPr>
              <a:spcBef>
                <a:spcPts val="0"/>
              </a:spcBef>
              <a:defRPr/>
            </a:pPr>
            <a:r>
              <a:rPr lang="en-US" sz="2400" dirty="0" smtClean="0"/>
              <a:t>TPB: Theory of planned behavior</a:t>
            </a:r>
          </a:p>
          <a:p>
            <a:pPr>
              <a:spcBef>
                <a:spcPts val="0"/>
              </a:spcBef>
              <a:defRPr/>
            </a:pPr>
            <a:endParaRPr lang="nl-NL" sz="2400" dirty="0"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400" dirty="0"/>
              <a:t>Maakt inzichtelijk wat de achterliggende (te beredeneren) redenen van mensen om zich op een bepaalde manier te gedragen </a:t>
            </a:r>
            <a:r>
              <a:rPr lang="nl-NL" sz="2400" dirty="0">
                <a:sym typeface="Wingdings" panose="05000000000000000000" pitchFamily="2" charset="2"/>
              </a:rPr>
              <a:t> waar zitten knelpunten voor gedragsverandering?</a:t>
            </a:r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780" y="4509120"/>
            <a:ext cx="6797555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49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1.4: </a:t>
            </a:r>
            <a:r>
              <a:rPr lang="nl-NL" sz="2000" dirty="0" err="1" smtClean="0"/>
              <a:t>Gedragsdetermi-nanten</a:t>
            </a:r>
            <a:r>
              <a:rPr lang="nl-NL" sz="2000" dirty="0" smtClean="0"/>
              <a:t>  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altLang="nl-NL" sz="2000" dirty="0"/>
              <a:t>Analyse m.b.v. het ASE-model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428854"/>
            <a:ext cx="8496944" cy="216024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341440" y="3586635"/>
            <a:ext cx="1512168" cy="1844678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204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ASE/ TPB model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Attitude: houding t.o.v. bepaald gedrag (zowel positief als negatief) 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Sociale invloeden: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Subjectieve normen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Sociale steun/druk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Waargenomen gedrag van anderen 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Eigeneffectiviteit: inschatting van de eigen mogelijkheden om bepaald gedrag te vertonen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Vaardigheden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In verschillende situaties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Zelfvertrouwen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Externe variabelen kunnen A, S en E beïnvloeden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endParaRPr lang="nl-NL" sz="2000" b="1" dirty="0"/>
          </a:p>
          <a:p>
            <a:pPr marL="57150">
              <a:spcBef>
                <a:spcPts val="0"/>
              </a:spcBef>
              <a:defRPr/>
            </a:pPr>
            <a:r>
              <a:rPr lang="nl-NL" sz="2000" b="1" dirty="0">
                <a:sym typeface="Wingdings" panose="05000000000000000000" pitchFamily="2" charset="2"/>
              </a:rPr>
              <a:t> Al deze dingen bepalen samen de intentie tot gedrag</a:t>
            </a:r>
            <a:endParaRPr lang="nl-NL" sz="2000" b="1" dirty="0"/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18" y="5150446"/>
            <a:ext cx="6797555" cy="172819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691680" y="5052161"/>
            <a:ext cx="1512168" cy="1844678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8740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ASE/ TPB model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Intentie: bedoeling om bepaald gedrag te vertonen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Moet omgezet worden in gedrag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Barrières: belemmeren de overgang van intentie naar gedrag </a:t>
            </a:r>
          </a:p>
          <a:p>
            <a:pPr marL="800100"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Positieve intentie neemt af</a:t>
            </a:r>
          </a:p>
          <a:p>
            <a:pPr marL="800100"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Vaak door tijd, externe omstandigheden en voorwaarden die de patiënt koppelt aan het uitvoeren van gedrag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Vaardigheden: praktische beperking die de overgang van intentie naar gedrag moeilijk/niet mogelijk maakt</a:t>
            </a:r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18" y="5150446"/>
            <a:ext cx="6797555" cy="172819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355976" y="5092203"/>
            <a:ext cx="1512168" cy="1844678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024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7232" y="362568"/>
            <a:ext cx="5966475" cy="857250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ASE/ TPB </a:t>
            </a:r>
            <a:r>
              <a:rPr lang="nl-NL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schema invullen</a:t>
            </a:r>
            <a:endParaRPr lang="en-US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2249743" y="4833156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Eigen effectiviteit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Ik kan het!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301971" y="3496867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u="sng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Intentie</a:t>
            </a: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Ik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wil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mijn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account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deleten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en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deze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niet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meer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opstarten</a:t>
            </a:r>
            <a:endParaRPr lang="en-US" altLang="en-US" sz="135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23487" y="3511108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Subjectieve norm en sociale invloed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Omgeving geen invloed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 altLang="en-US" sz="45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249743" y="2231656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Attitude: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dirty="0">
                <a:latin typeface="Arial" pitchFamily="34" charset="0"/>
                <a:cs typeface="Arial" pitchFamily="34" charset="0"/>
              </a:rPr>
              <a:t>Voordelen </a:t>
            </a:r>
            <a:r>
              <a:rPr lang="nl-NL" altLang="en-US" sz="1050" dirty="0" err="1">
                <a:latin typeface="Arial" pitchFamily="34" charset="0"/>
                <a:cs typeface="Arial" pitchFamily="34" charset="0"/>
              </a:rPr>
              <a:t>vs</a:t>
            </a:r>
            <a:r>
              <a:rPr lang="nl-NL" altLang="en-US" sz="1050" dirty="0">
                <a:latin typeface="Arial" pitchFamily="34" charset="0"/>
                <a:cs typeface="Arial" pitchFamily="34" charset="0"/>
              </a:rPr>
              <a:t> nadelen; op de hoogte zijn, tijdverdrijf, domweg door tijdslijn scrollen, verslaving aan facebook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88728" y="3090222"/>
            <a:ext cx="1148915" cy="188356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Externe variabelen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Verslavings-gevoelig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301971" y="4823395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Vaardigheden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Stappen doorlopen om account te deleten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254467" y="3496867"/>
            <a:ext cx="1754981" cy="104179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Gedrag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Facebook account deleten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301970" y="1810245"/>
            <a:ext cx="1754981" cy="147242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u="sng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Barrières</a:t>
            </a: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Nieuwsgierigheid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en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gemakkelijk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account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opnieuw</a:t>
            </a:r>
            <a:r>
              <a:rPr lang="en-US" altLang="en-US" sz="135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350" dirty="0" err="1">
                <a:latin typeface="Arial" pitchFamily="34" charset="0"/>
                <a:cs typeface="Arial" pitchFamily="34" charset="0"/>
              </a:rPr>
              <a:t>opstarten</a:t>
            </a:r>
            <a:endParaRPr lang="en-US" altLang="en-US" sz="1350" dirty="0"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NL" altLang="en-US" sz="1350" dirty="0">
                <a:latin typeface="Arial" pitchFamily="34" charset="0"/>
                <a:cs typeface="Arial" pitchFamily="34" charset="0"/>
              </a:rPr>
              <a:t>Altijd 4G beschikbaar</a:t>
            </a:r>
            <a:endParaRPr lang="en-US" altLang="en-US" sz="1350" dirty="0"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050" b="1" u="sng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u="sng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US" altLang="en-US" sz="45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143001" y="10616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35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>
            <a:stCxn id="10" idx="2"/>
          </p:cNvCxnSpPr>
          <p:nvPr/>
        </p:nvCxnSpPr>
        <p:spPr>
          <a:xfrm>
            <a:off x="5179460" y="3282667"/>
            <a:ext cx="0" cy="2141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004726" y="3265982"/>
            <a:ext cx="297243" cy="2451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991598" y="3914056"/>
            <a:ext cx="310371" cy="166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004724" y="4552905"/>
            <a:ext cx="317470" cy="28025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59699" y="4552905"/>
            <a:ext cx="19761" cy="25625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54196" y="2197946"/>
            <a:ext cx="224658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100" dirty="0"/>
              <a:t>Einddoel</a:t>
            </a:r>
          </a:p>
          <a:p>
            <a:r>
              <a:rPr lang="nl-NL" sz="2100" dirty="0"/>
              <a:t>Gedragsdoelen</a:t>
            </a:r>
          </a:p>
          <a:p>
            <a:r>
              <a:rPr lang="nl-NL" sz="2100" dirty="0"/>
              <a:t>Veranderdoelen</a:t>
            </a:r>
          </a:p>
        </p:txBody>
      </p:sp>
    </p:spTree>
    <p:extLst>
      <p:ext uri="{BB962C8B-B14F-4D97-AF65-F5344CB8AC3E}">
        <p14:creationId xmlns:p14="http://schemas.microsoft.com/office/powerpoint/2010/main" val="411682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wil</a:t>
            </a:r>
            <a:r>
              <a:rPr lang="en-US" dirty="0" smtClean="0"/>
              <a:t> je </a:t>
            </a:r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Welk </a:t>
            </a:r>
            <a:r>
              <a:rPr lang="en-US" dirty="0" err="1" smtClean="0"/>
              <a:t>gedrag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jij</a:t>
            </a:r>
            <a:r>
              <a:rPr lang="en-US" dirty="0" smtClean="0"/>
              <a:t> </a:t>
            </a:r>
            <a:r>
              <a:rPr lang="en-US" dirty="0" err="1" smtClean="0"/>
              <a:t>veranderen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Vul</a:t>
            </a:r>
            <a:r>
              <a:rPr lang="en-US" dirty="0" smtClean="0"/>
              <a:t> je </a:t>
            </a:r>
            <a:r>
              <a:rPr lang="en-US" dirty="0" err="1" smtClean="0"/>
              <a:t>eigen</a:t>
            </a:r>
            <a:r>
              <a:rPr lang="en-US" dirty="0" smtClean="0"/>
              <a:t> ASE/ TPB in.</a:t>
            </a:r>
          </a:p>
          <a:p>
            <a:r>
              <a:rPr lang="en-US" dirty="0" err="1" smtClean="0"/>
              <a:t>Bedenk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jezelf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haalbaar</a:t>
            </a:r>
            <a:r>
              <a:rPr lang="en-US" dirty="0" smtClean="0"/>
              <a:t> is </a:t>
            </a:r>
            <a:r>
              <a:rPr lang="en-US" dirty="0" err="1" smtClean="0"/>
              <a:t>voor</a:t>
            </a:r>
            <a:r>
              <a:rPr lang="en-US" dirty="0" smtClean="0"/>
              <a:t> over 2 </a:t>
            </a:r>
            <a:r>
              <a:rPr lang="en-US" dirty="0" err="1" smtClean="0"/>
              <a:t>weken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Zet</a:t>
            </a:r>
            <a:r>
              <a:rPr lang="en-US" dirty="0" smtClean="0"/>
              <a:t> je </a:t>
            </a:r>
            <a:r>
              <a:rPr lang="en-US" dirty="0" err="1" smtClean="0"/>
              <a:t>leerdoel</a:t>
            </a:r>
            <a:r>
              <a:rPr lang="en-US" dirty="0" smtClean="0"/>
              <a:t> in de </a:t>
            </a:r>
            <a:r>
              <a:rPr lang="en-US" dirty="0" err="1" smtClean="0"/>
              <a:t>padlet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824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12277"/>
            <a:ext cx="5842800" cy="1143000"/>
          </a:xfrm>
        </p:spPr>
        <p:txBody>
          <a:bodyPr>
            <a:normAutofit/>
          </a:bodyPr>
          <a:lstStyle/>
          <a:p>
            <a:pPr algn="l"/>
            <a:r>
              <a:rPr lang="nl-NL" sz="2250" dirty="0">
                <a:solidFill>
                  <a:schemeClr val="tx1"/>
                </a:solidFill>
              </a:rPr>
              <a:t>Test je kennis!</a:t>
            </a:r>
            <a:endParaRPr lang="en-US" sz="225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2400" y="98072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Vorm 8 groepjes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1 van de groepsleden logt in bij </a:t>
            </a:r>
            <a:r>
              <a:rPr lang="nl-NL" sz="2000" dirty="0" smtClean="0">
                <a:hlinkClick r:id="rId3"/>
              </a:rPr>
              <a:t>www.socrative.com</a:t>
            </a:r>
            <a:r>
              <a:rPr lang="nl-NL" sz="2000" dirty="0" smtClean="0"/>
              <a:t> via student login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Inloggen </a:t>
            </a:r>
            <a:r>
              <a:rPr lang="nl-NL" sz="2000" dirty="0" err="1" smtClean="0"/>
              <a:t>roomnumber</a:t>
            </a:r>
            <a:r>
              <a:rPr lang="nl-NL" sz="2000" dirty="0" smtClean="0"/>
              <a:t>: Marloes1589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Start de quiz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4988" y="2328863"/>
            <a:ext cx="2160240" cy="286232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/>
              <a:t>Startpunt 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 Groep </a:t>
            </a:r>
            <a:r>
              <a:rPr lang="nl-NL" dirty="0"/>
              <a:t>1: 1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2: 5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3: 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4: 15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5: 20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6: 25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7: 30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Groep 8: 35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4336" y="149917"/>
            <a:ext cx="949567" cy="12677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5158" y="2315628"/>
            <a:ext cx="57493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Begin met de vraag bij je startpunt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Gooi met de </a:t>
            </a:r>
            <a:r>
              <a:rPr lang="nl-NL" sz="2000" dirty="0"/>
              <a:t>dobbelsteen (</a:t>
            </a:r>
            <a:r>
              <a:rPr lang="nl-NL" sz="2000" dirty="0">
                <a:hlinkClick r:id="rId5"/>
              </a:rPr>
              <a:t>http://dobbelsteen.virtuworld.net/?</a:t>
            </a:r>
            <a:r>
              <a:rPr lang="nl-NL" sz="2000" dirty="0" smtClean="0">
                <a:hlinkClick r:id="rId5"/>
              </a:rPr>
              <a:t>z=3</a:t>
            </a:r>
            <a:r>
              <a:rPr lang="nl-NL" sz="2000" dirty="0" smtClean="0"/>
              <a:t>) (je kunt maximaal 3 gooien)</a:t>
            </a: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Aantal stappen = ogen van de worp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Beantwoord de vraag waar je staat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Vraag 1, 15 en 30 zijn verplicht (dus sta je op 13 en gooi je 3, moet je alsnog naar 15).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Finish: als je weer bij je startpunt bent</a:t>
            </a:r>
          </a:p>
        </p:txBody>
      </p:sp>
    </p:spTree>
    <p:extLst>
      <p:ext uri="{BB962C8B-B14F-4D97-AF65-F5344CB8AC3E}">
        <p14:creationId xmlns:p14="http://schemas.microsoft.com/office/powerpoint/2010/main" val="341215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Leerdoelen</a:t>
            </a:r>
            <a:r>
              <a:rPr lang="en-US" dirty="0" smtClean="0"/>
              <a:t> </a:t>
            </a:r>
            <a:r>
              <a:rPr lang="en-US" dirty="0" err="1" smtClean="0"/>
              <a:t>behaald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nl-NL" sz="2400" dirty="0"/>
              <a:t>Uitleggen wat het doel is van het </a:t>
            </a:r>
            <a:r>
              <a:rPr lang="nl-NL" sz="2400" dirty="0" smtClean="0"/>
              <a:t>TPB/ASE-model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Benoemen en herkennen van de gedragsdeterminanten van het </a:t>
            </a:r>
            <a:r>
              <a:rPr lang="nl-NL" sz="2400" dirty="0" smtClean="0"/>
              <a:t>TPB/ASE-model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Uitleggen hoe de SNAQ 65+ score gebruikt wordt door de verpleegkundige 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het TPB/ASE-model toepassen op een voorbeeld en een conclusie trekken (producttoets 1.2</a:t>
            </a:r>
            <a:r>
              <a:rPr lang="nl-NL" sz="2400" dirty="0" smtClean="0"/>
              <a:t>)</a:t>
            </a:r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6812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Volgende</a:t>
            </a:r>
            <a:r>
              <a:rPr lang="en-US" dirty="0" smtClean="0"/>
              <a:t> </a:t>
            </a:r>
            <a:r>
              <a:rPr lang="en-US" dirty="0" err="1" smtClean="0"/>
              <a:t>bijeenkomst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G&amp;P 1.7 </a:t>
            </a:r>
            <a:r>
              <a:rPr lang="nl-NL" sz="2000" dirty="0">
                <a:sym typeface="Wingdings" panose="05000000000000000000" pitchFamily="2" charset="2"/>
              </a:rPr>
              <a:t> onder leertaak 2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>
                <a:sym typeface="Wingdings" panose="05000000000000000000" pitchFamily="2" charset="2"/>
              </a:rPr>
              <a:t>Voorbereidingsopdrachten zijn belangrijk! </a:t>
            </a:r>
          </a:p>
          <a:p>
            <a:pPr marL="57150">
              <a:spcBef>
                <a:spcPts val="0"/>
              </a:spcBef>
              <a:defRPr/>
            </a:pPr>
            <a:endParaRPr lang="nl-NL" sz="2000" dirty="0">
              <a:sym typeface="Wingdings" panose="05000000000000000000" pitchFamily="2" charset="2"/>
            </a:endParaRPr>
          </a:p>
          <a:p>
            <a:pPr marL="57150">
              <a:spcBef>
                <a:spcPts val="0"/>
              </a:spcBef>
              <a:defRPr/>
            </a:pPr>
            <a:r>
              <a:rPr lang="nl-NL" sz="2000" dirty="0">
                <a:sym typeface="Wingdings" panose="05000000000000000000" pitchFamily="2" charset="2"/>
              </a:rPr>
              <a:t>- Reminder: intekenen voor de kennistoets in week 1.5!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923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Leerdoelen</a:t>
            </a: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nl-NL" sz="2400" dirty="0"/>
              <a:t>Uitleggen wat het doel is van het </a:t>
            </a:r>
            <a:r>
              <a:rPr lang="nl-NL" sz="2400" dirty="0" smtClean="0"/>
              <a:t>TPB/ASE-model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Benoemen en herkennen van de gedragsdeterminanten van het </a:t>
            </a:r>
            <a:r>
              <a:rPr lang="nl-NL" sz="2400" dirty="0" smtClean="0"/>
              <a:t>TPB/ASE-model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Uitleggen hoe de SNAQ 65+ score gebruikt wordt door de verpleegkundige 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het TPB/ASE-model toepassen op een voorbeeld en een conclusie trekken (producttoets 1.2</a:t>
            </a:r>
            <a:r>
              <a:rPr lang="nl-NL" sz="2400" dirty="0" smtClean="0"/>
              <a:t>)</a:t>
            </a:r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099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Terugblik</a:t>
            </a:r>
            <a:r>
              <a:rPr lang="en-US" dirty="0" smtClean="0"/>
              <a:t> Intervention Mapping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 smtClean="0"/>
              <a:t>Protocol </a:t>
            </a:r>
            <a:r>
              <a:rPr lang="nl-NL" sz="2000" dirty="0"/>
              <a:t>om op basis van </a:t>
            </a:r>
            <a:r>
              <a:rPr lang="nl-NL" sz="2000" dirty="0" err="1"/>
              <a:t>evidence</a:t>
            </a:r>
            <a:r>
              <a:rPr lang="nl-NL" sz="2000" dirty="0"/>
              <a:t> </a:t>
            </a:r>
            <a:r>
              <a:rPr lang="nl-NL" sz="1600" dirty="0"/>
              <a:t>(=bewijs, literatuur) </a:t>
            </a:r>
            <a:r>
              <a:rPr lang="nl-NL" sz="2000" dirty="0"/>
              <a:t>stapsgewijs een gezondheidskundige interventie te ontwikkelen en uit te voeren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endParaRPr lang="nl-NL" sz="2000" dirty="0"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Systematische, doelgerichte en planmatige methode 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endParaRPr lang="nl-NL" sz="20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nl-NL" sz="2000" dirty="0"/>
              <a:t>Voorwaarden gebruik IM: </a:t>
            </a:r>
          </a:p>
          <a:p>
            <a:pPr lvl="1"/>
            <a:r>
              <a:rPr lang="en-US" altLang="nl-NL" sz="2000" dirty="0" err="1"/>
              <a:t>Er</a:t>
            </a:r>
            <a:r>
              <a:rPr lang="en-US" altLang="nl-NL" sz="2000" dirty="0"/>
              <a:t> </a:t>
            </a:r>
            <a:r>
              <a:rPr lang="en-US" altLang="nl-NL" sz="2000" dirty="0" err="1"/>
              <a:t>moet</a:t>
            </a:r>
            <a:r>
              <a:rPr lang="en-US" altLang="nl-NL" sz="2000" dirty="0"/>
              <a:t> </a:t>
            </a:r>
            <a:r>
              <a:rPr lang="en-US" altLang="nl-NL" sz="2000" dirty="0" err="1"/>
              <a:t>sprake</a:t>
            </a:r>
            <a:r>
              <a:rPr lang="en-US" altLang="nl-NL" sz="2000" dirty="0"/>
              <a:t> </a:t>
            </a:r>
            <a:r>
              <a:rPr lang="en-US" altLang="nl-NL" sz="2000" dirty="0" err="1"/>
              <a:t>zijn</a:t>
            </a:r>
            <a:r>
              <a:rPr lang="en-US" altLang="nl-NL" sz="2000" dirty="0"/>
              <a:t> van </a:t>
            </a:r>
            <a:r>
              <a:rPr lang="en-US" altLang="nl-NL" sz="2000" dirty="0" err="1"/>
              <a:t>een</a:t>
            </a:r>
            <a:r>
              <a:rPr lang="en-US" altLang="nl-NL" sz="2000" dirty="0"/>
              <a:t> </a:t>
            </a:r>
            <a:r>
              <a:rPr lang="en-US" altLang="nl-NL" sz="2000" dirty="0" err="1"/>
              <a:t>gedragsmatig</a:t>
            </a:r>
            <a:r>
              <a:rPr lang="en-US" altLang="nl-NL" sz="2000" dirty="0"/>
              <a:t> </a:t>
            </a:r>
            <a:r>
              <a:rPr lang="en-US" altLang="nl-NL" sz="2000" dirty="0" err="1"/>
              <a:t>gezondheidsprobleem</a:t>
            </a:r>
            <a:endParaRPr lang="en-US" altLang="nl-NL" sz="2000" dirty="0"/>
          </a:p>
          <a:p>
            <a:pPr lvl="1"/>
            <a:r>
              <a:rPr lang="en-US" altLang="nl-NL" sz="2000" dirty="0" err="1"/>
              <a:t>Determinanten</a:t>
            </a:r>
            <a:r>
              <a:rPr lang="en-US" altLang="nl-NL" sz="2000" dirty="0"/>
              <a:t> van </a:t>
            </a:r>
            <a:r>
              <a:rPr lang="en-US" altLang="nl-NL" sz="2000" dirty="0" err="1"/>
              <a:t>gedrag</a:t>
            </a:r>
            <a:r>
              <a:rPr lang="en-US" altLang="nl-NL" sz="2000" dirty="0"/>
              <a:t> </a:t>
            </a:r>
            <a:r>
              <a:rPr lang="en-US" altLang="nl-NL" sz="2000" dirty="0" err="1"/>
              <a:t>moeten</a:t>
            </a:r>
            <a:r>
              <a:rPr lang="en-US" altLang="nl-NL" sz="2000" dirty="0"/>
              <a:t> </a:t>
            </a:r>
            <a:r>
              <a:rPr lang="en-US" altLang="nl-NL" sz="2000" dirty="0" err="1"/>
              <a:t>beïnvloedbaar</a:t>
            </a:r>
            <a:r>
              <a:rPr lang="en-US" altLang="nl-NL" sz="2000" dirty="0"/>
              <a:t> </a:t>
            </a:r>
            <a:r>
              <a:rPr lang="en-US" altLang="nl-NL" sz="2000" dirty="0" err="1"/>
              <a:t>zijn</a:t>
            </a:r>
            <a:endParaRPr lang="en-US" altLang="nl-NL" sz="2000" dirty="0"/>
          </a:p>
          <a:p>
            <a:pPr lvl="1"/>
            <a:r>
              <a:rPr lang="en-US" altLang="nl-NL" sz="2000" dirty="0" err="1"/>
              <a:t>Einddoel</a:t>
            </a:r>
            <a:r>
              <a:rPr lang="en-US" altLang="nl-NL" sz="2000" dirty="0"/>
              <a:t> van de </a:t>
            </a:r>
            <a:r>
              <a:rPr lang="en-US" altLang="nl-NL" sz="2000" dirty="0" err="1"/>
              <a:t>voorlichting</a:t>
            </a:r>
            <a:r>
              <a:rPr lang="en-US" altLang="nl-NL" sz="2000" dirty="0"/>
              <a:t> </a:t>
            </a:r>
            <a:r>
              <a:rPr lang="en-US" altLang="nl-NL" sz="2000" dirty="0" err="1"/>
              <a:t>moet</a:t>
            </a:r>
            <a:r>
              <a:rPr lang="en-US" altLang="nl-NL" sz="2000" dirty="0"/>
              <a:t> </a:t>
            </a:r>
            <a:r>
              <a:rPr lang="en-US" altLang="nl-NL" sz="2000" dirty="0" err="1"/>
              <a:t>reëel</a:t>
            </a:r>
            <a:r>
              <a:rPr lang="en-US" altLang="nl-NL" sz="2000" dirty="0"/>
              <a:t> </a:t>
            </a:r>
            <a:r>
              <a:rPr lang="en-US" altLang="nl-NL" sz="2000" dirty="0" err="1"/>
              <a:t>zijn</a:t>
            </a:r>
            <a:endParaRPr lang="en-US" alt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65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Stappen</a:t>
            </a:r>
            <a:r>
              <a:rPr lang="en-US" dirty="0" smtClean="0"/>
              <a:t> IM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nl-NL" sz="2000" dirty="0" smtClean="0"/>
              <a:t>Gezondheidskundige analyse/ </a:t>
            </a:r>
            <a:r>
              <a:rPr lang="nl-NL" sz="2000" dirty="0" err="1" smtClean="0"/>
              <a:t>Needs</a:t>
            </a:r>
            <a:r>
              <a:rPr lang="nl-NL" sz="2000" dirty="0" smtClean="0"/>
              <a:t> </a:t>
            </a:r>
            <a:r>
              <a:rPr lang="nl-NL" sz="2000" dirty="0"/>
              <a:t>assessment</a:t>
            </a:r>
          </a:p>
          <a:p>
            <a:pPr marL="685800" lvl="1" indent="-385763">
              <a:buFont typeface="+mj-lt"/>
              <a:buAutoNum type="arabicPeriod"/>
            </a:pPr>
            <a:r>
              <a:rPr lang="nl-NL" sz="2000" dirty="0"/>
              <a:t>Epidemiologisch</a:t>
            </a:r>
          </a:p>
          <a:p>
            <a:pPr marL="685800" lvl="1" indent="-385763">
              <a:buFont typeface="+mj-lt"/>
              <a:buAutoNum type="arabicPeriod"/>
            </a:pPr>
            <a:r>
              <a:rPr lang="nl-NL" sz="2000" dirty="0"/>
              <a:t>Gedrag en leefstijl</a:t>
            </a:r>
          </a:p>
          <a:p>
            <a:pPr marL="685800" lvl="1" indent="-385763">
              <a:buFont typeface="+mj-lt"/>
              <a:buAutoNum type="arabicPeriod"/>
            </a:pPr>
            <a:r>
              <a:rPr lang="nl-NL" sz="2000" dirty="0"/>
              <a:t>Omgeving </a:t>
            </a:r>
          </a:p>
          <a:p>
            <a:pPr marL="685800" lvl="1" indent="-385763">
              <a:buFont typeface="+mj-lt"/>
              <a:buAutoNum type="arabicPeriod"/>
            </a:pPr>
            <a:r>
              <a:rPr lang="nl-NL" sz="2000" dirty="0"/>
              <a:t>Gedragsdeterminanten 	      	</a:t>
            </a:r>
          </a:p>
          <a:p>
            <a:pPr marL="385763" indent="-385763">
              <a:buFont typeface="+mj-lt"/>
              <a:buAutoNum type="arabicPeriod"/>
            </a:pPr>
            <a:r>
              <a:rPr lang="nl-NL" sz="2000" dirty="0"/>
              <a:t>Gedrags- en veranderdoelen </a:t>
            </a:r>
          </a:p>
          <a:p>
            <a:pPr marL="385763" indent="-385763">
              <a:buFont typeface="+mj-lt"/>
              <a:buAutoNum type="arabicPeriod"/>
            </a:pPr>
            <a:r>
              <a:rPr lang="nl-NL" sz="2000" dirty="0" err="1"/>
              <a:t>Theory-based</a:t>
            </a:r>
            <a:r>
              <a:rPr lang="nl-NL" sz="2000" dirty="0"/>
              <a:t> methoden </a:t>
            </a:r>
          </a:p>
          <a:p>
            <a:pPr marL="385763" indent="-385763">
              <a:buFont typeface="+mj-lt"/>
              <a:buAutoNum type="arabicPeriod"/>
            </a:pPr>
            <a:r>
              <a:rPr lang="nl-NL" sz="2000" dirty="0"/>
              <a:t>Interventie ontwerpen </a:t>
            </a:r>
          </a:p>
          <a:p>
            <a:pPr marL="385763" indent="-385763">
              <a:buFont typeface="+mj-lt"/>
              <a:buAutoNum type="arabicPeriod"/>
            </a:pPr>
            <a:r>
              <a:rPr lang="nl-NL" sz="2000" dirty="0"/>
              <a:t>Implementatie </a:t>
            </a:r>
          </a:p>
          <a:p>
            <a:pPr marL="385763" indent="-385763">
              <a:buFont typeface="+mj-lt"/>
              <a:buAutoNum type="arabicPeriod"/>
            </a:pPr>
            <a:r>
              <a:rPr lang="nl-NL" sz="2000" dirty="0"/>
              <a:t>Evaluatie</a:t>
            </a:r>
          </a:p>
          <a:p>
            <a:endParaRPr lang="nl-NL" dirty="0"/>
          </a:p>
        </p:txBody>
      </p:sp>
      <p:sp>
        <p:nvSpPr>
          <p:cNvPr id="4" name="Tekstvak 4"/>
          <p:cNvSpPr txBox="1"/>
          <p:nvPr/>
        </p:nvSpPr>
        <p:spPr>
          <a:xfrm>
            <a:off x="6773040" y="1537568"/>
            <a:ext cx="1430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endParaRPr lang="nl-NL" dirty="0" smtClean="0">
              <a:solidFill>
                <a:prstClr val="black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defTabSz="685800">
              <a:defRPr/>
            </a:pPr>
            <a:r>
              <a:rPr lang="nl-NL" dirty="0" err="1" smtClean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Lalonde</a:t>
            </a:r>
            <a:endParaRPr lang="nl-NL" dirty="0">
              <a:solidFill>
                <a:prstClr val="black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888885" y="2285918"/>
            <a:ext cx="213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nl-NL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ASE-model </a:t>
            </a:r>
          </a:p>
        </p:txBody>
      </p:sp>
      <p:sp>
        <p:nvSpPr>
          <p:cNvPr id="6" name="Rechteraccolade 3"/>
          <p:cNvSpPr/>
          <p:nvPr/>
        </p:nvSpPr>
        <p:spPr>
          <a:xfrm>
            <a:off x="6520321" y="1802369"/>
            <a:ext cx="136314" cy="39152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nl-NL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hteraccolade 3"/>
          <p:cNvSpPr/>
          <p:nvPr/>
        </p:nvSpPr>
        <p:spPr>
          <a:xfrm>
            <a:off x="6666360" y="2309348"/>
            <a:ext cx="250903" cy="31523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nl-NL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4941168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Vandaag</a:t>
            </a:r>
            <a:r>
              <a:rPr lang="en-US" sz="2400" dirty="0" smtClean="0"/>
              <a:t> </a:t>
            </a:r>
            <a:r>
              <a:rPr lang="en-US" sz="2400" dirty="0" err="1" smtClean="0"/>
              <a:t>staat</a:t>
            </a:r>
            <a:r>
              <a:rPr lang="en-US" sz="2400" dirty="0" smtClean="0"/>
              <a:t> </a:t>
            </a:r>
            <a:r>
              <a:rPr lang="en-US" sz="2400" dirty="0" err="1" smtClean="0"/>
              <a:t>stap</a:t>
            </a:r>
            <a:r>
              <a:rPr lang="en-US" sz="2400" dirty="0" smtClean="0"/>
              <a:t> 1 </a:t>
            </a:r>
            <a:r>
              <a:rPr lang="en-US" sz="2400" dirty="0" err="1" smtClean="0"/>
              <a:t>centraal</a:t>
            </a:r>
            <a:r>
              <a:rPr lang="en-US" sz="2400" dirty="0" smtClean="0"/>
              <a:t> (</a:t>
            </a:r>
            <a:r>
              <a:rPr lang="en-US" sz="2400" dirty="0" err="1" smtClean="0"/>
              <a:t>Gedragsdeterminanten</a:t>
            </a:r>
            <a:r>
              <a:rPr lang="en-US" sz="2400" dirty="0" smtClean="0"/>
              <a:t>)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25150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 </a:t>
            </a:r>
            <a:br>
              <a:rPr lang="nl-NL" sz="2000" dirty="0"/>
            </a:br>
            <a:r>
              <a:rPr lang="nl-NL" sz="2000" dirty="0" smtClean="0"/>
              <a:t>Gezondheids-kundige analyse /</a:t>
            </a:r>
            <a:r>
              <a:rPr lang="nl-NL" sz="2000" dirty="0" err="1" smtClean="0"/>
              <a:t>Needs</a:t>
            </a:r>
            <a:r>
              <a:rPr lang="nl-NL" sz="2000" dirty="0" smtClean="0"/>
              <a:t> assessment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400" dirty="0"/>
              <a:t>Wat is het gezondheidsprobleem? 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altLang="nl-NL" sz="2400" dirty="0"/>
              <a:t>Wat is de relatie tussen het gezondheidsprobleem en het gedrag?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altLang="nl-NL" sz="2400" dirty="0"/>
              <a:t>Wat is de relatie tussen het gezondheidsprobleem en de omgeving?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altLang="nl-NL" sz="2400" dirty="0"/>
              <a:t>Welke sociaal-cognitieve </a:t>
            </a:r>
            <a:r>
              <a:rPr lang="nl-NL" altLang="nl-NL" sz="1800" dirty="0"/>
              <a:t>(=gedrag) </a:t>
            </a:r>
            <a:r>
              <a:rPr lang="nl-NL" altLang="nl-NL" sz="2400" dirty="0"/>
              <a:t>determinanten bepalen de intentie en het gedrag? </a:t>
            </a:r>
          </a:p>
          <a:p>
            <a:pPr>
              <a:spcBef>
                <a:spcPts val="0"/>
              </a:spcBef>
              <a:defRPr/>
            </a:pPr>
            <a:endParaRPr lang="nl-NL" altLang="nl-NL" sz="2400" dirty="0"/>
          </a:p>
          <a:p>
            <a:pPr>
              <a:spcBef>
                <a:spcPts val="0"/>
              </a:spcBef>
              <a:defRPr/>
            </a:pPr>
            <a:r>
              <a:rPr lang="nl-NL" altLang="nl-NL" sz="2400" dirty="0">
                <a:sym typeface="Wingdings" panose="05000000000000000000" pitchFamily="2" charset="2"/>
              </a:rPr>
              <a:t> </a:t>
            </a:r>
            <a:r>
              <a:rPr lang="nl-NL" altLang="nl-NL" sz="2400" dirty="0"/>
              <a:t>Kan gezondheidsbevordering bijdragen aan de oplossing van het gezondheidsprobleem? </a:t>
            </a:r>
            <a:endParaRPr lang="en-US" alt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292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1.1: Epidemiologisch </a:t>
            </a:r>
            <a:br>
              <a:rPr lang="nl-NL" sz="2000" dirty="0"/>
            </a:br>
            <a:r>
              <a:rPr lang="nl-NL" sz="2000" dirty="0"/>
              <a:t>Wat is het gezondheidsprobleem?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defRPr/>
            </a:pPr>
            <a:r>
              <a:rPr lang="nl-NL" sz="2000" dirty="0"/>
              <a:t>Epidemiologie: omvang, ernst en spreiding van het probleem.</a:t>
            </a:r>
          </a:p>
          <a:p>
            <a:pPr>
              <a:spcBef>
                <a:spcPts val="0"/>
              </a:spcBef>
              <a:defRPr/>
            </a:pPr>
            <a:r>
              <a:rPr lang="nl-NL" sz="2000" dirty="0"/>
              <a:t> 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Omvang: frequentie van voorkomen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Hoeveel mensen worden er ziek in bep. periode? </a:t>
            </a:r>
            <a:r>
              <a:rPr lang="nl-NL" sz="1600" dirty="0"/>
              <a:t>(=incidentie)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hoeveel mensen zijn er ziek in bep. periode? </a:t>
            </a:r>
            <a:r>
              <a:rPr lang="nl-NL" sz="1600" dirty="0"/>
              <a:t>(=prevalentie)</a:t>
            </a:r>
            <a:endParaRPr lang="nl-NL" sz="2000" dirty="0"/>
          </a:p>
          <a:p>
            <a:pPr marL="57150">
              <a:spcBef>
                <a:spcPts val="0"/>
              </a:spcBef>
              <a:defRPr/>
            </a:pPr>
            <a:endParaRPr lang="nl-NL" sz="1900" dirty="0"/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Ernst: gevolgen van gezondheidsprobleem voor kwaliteit van leven </a:t>
            </a:r>
          </a:p>
          <a:p>
            <a:pPr marL="800100"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Beoordelen mensen met het gezondheidsprobleem hun gezondheid slechter? </a:t>
            </a:r>
          </a:p>
          <a:p>
            <a:pPr marL="800100"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Wat is de levensverwachting van mensen met het gezondheidsprobleem? </a:t>
            </a:r>
          </a:p>
          <a:p>
            <a:pPr marL="800100"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Is er een hogere (vroegtijdige) sterfte?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endParaRPr lang="nl-NL" sz="2000" dirty="0"/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Spreiding: verdeling van gezondheidsprobleem over tijdstippen, plaatsen en personen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4710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1.2: Gedrag en leefstijl </a:t>
            </a:r>
            <a:br>
              <a:rPr lang="nl-NL" sz="2000" dirty="0"/>
            </a:br>
            <a:r>
              <a:rPr lang="nl-NL" altLang="nl-NL" sz="2000" dirty="0"/>
              <a:t>Wat is de relatie tussen het </a:t>
            </a:r>
            <a:r>
              <a:rPr lang="nl-NL" altLang="nl-NL" sz="2000" dirty="0" err="1" smtClean="0"/>
              <a:t>gezondheidspro-bleem</a:t>
            </a:r>
            <a:r>
              <a:rPr lang="nl-NL" altLang="nl-NL" sz="2000" dirty="0" smtClean="0"/>
              <a:t> </a:t>
            </a:r>
            <a:r>
              <a:rPr lang="nl-NL" altLang="nl-NL" sz="2000" dirty="0"/>
              <a:t>en gedrag?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nl-NL" sz="2000" dirty="0"/>
              <a:t>Gedragsanalyse: inventarisatie van gedragingen die het gezondheidsprobleem veroorzaken, verergeren of in stand houden. </a:t>
            </a:r>
          </a:p>
          <a:p>
            <a:pPr lvl="1">
              <a:spcBef>
                <a:spcPts val="0"/>
              </a:spcBef>
              <a:defRPr/>
            </a:pPr>
            <a:r>
              <a:rPr lang="nl-NL" sz="2000" dirty="0"/>
              <a:t>M.b.v. Health Concept van </a:t>
            </a:r>
            <a:r>
              <a:rPr lang="nl-NL" sz="2000" dirty="0" err="1"/>
              <a:t>Lalonde</a:t>
            </a:r>
            <a:r>
              <a:rPr lang="nl-NL" sz="2000" dirty="0"/>
              <a:t> </a:t>
            </a:r>
          </a:p>
          <a:p>
            <a:pPr>
              <a:spcBef>
                <a:spcPts val="0"/>
              </a:spcBef>
              <a:defRPr/>
            </a:pPr>
            <a:endParaRPr lang="nl-NL" sz="2000" dirty="0"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Verschillende gedragingen kunnen van invloed zijn op het probleem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 err="1"/>
              <a:t>Gezondheidsschadend</a:t>
            </a:r>
            <a:r>
              <a:rPr lang="nl-NL" sz="2000" dirty="0"/>
              <a:t> gedrag </a:t>
            </a:r>
            <a:r>
              <a:rPr lang="nl-NL" sz="1600" dirty="0"/>
              <a:t>(=health </a:t>
            </a:r>
            <a:r>
              <a:rPr lang="nl-NL" sz="1600" dirty="0" err="1"/>
              <a:t>impairing</a:t>
            </a:r>
            <a:r>
              <a:rPr lang="nl-NL" sz="1600" dirty="0"/>
              <a:t> </a:t>
            </a:r>
            <a:r>
              <a:rPr lang="nl-NL" sz="1600" dirty="0" err="1"/>
              <a:t>behavior</a:t>
            </a:r>
            <a:r>
              <a:rPr lang="nl-NL" sz="1600" dirty="0"/>
              <a:t>)</a:t>
            </a:r>
            <a:r>
              <a:rPr lang="nl-NL" sz="2000" dirty="0"/>
              <a:t>:</a:t>
            </a:r>
            <a:r>
              <a:rPr lang="nl-NL" sz="1600" dirty="0"/>
              <a:t> </a:t>
            </a:r>
            <a:r>
              <a:rPr lang="nl-NL" sz="2000" dirty="0"/>
              <a:t>leidt tot gezondheidsprobleem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 err="1"/>
              <a:t>Gezondheidsbevorderend</a:t>
            </a:r>
            <a:r>
              <a:rPr lang="nl-NL" sz="2000" dirty="0"/>
              <a:t> gedrag </a:t>
            </a:r>
            <a:r>
              <a:rPr lang="nl-NL" sz="1600" dirty="0"/>
              <a:t>(=health </a:t>
            </a:r>
            <a:r>
              <a:rPr lang="nl-NL" sz="1600" dirty="0" err="1"/>
              <a:t>enhancing</a:t>
            </a:r>
            <a:r>
              <a:rPr lang="nl-NL" sz="1600" dirty="0"/>
              <a:t> </a:t>
            </a:r>
            <a:r>
              <a:rPr lang="nl-NL" sz="1600" dirty="0" err="1"/>
              <a:t>behavior</a:t>
            </a:r>
            <a:r>
              <a:rPr lang="nl-NL" sz="1600" dirty="0"/>
              <a:t>)</a:t>
            </a:r>
            <a:r>
              <a:rPr lang="nl-NL" sz="2000" dirty="0"/>
              <a:t>: leidt tot </a:t>
            </a:r>
            <a:r>
              <a:rPr lang="nl-NL" sz="2000" dirty="0" err="1"/>
              <a:t>gezondheidwinst</a:t>
            </a:r>
            <a:endParaRPr lang="nl-NL" sz="2000" dirty="0"/>
          </a:p>
          <a:p>
            <a:pPr lvl="1">
              <a:spcBef>
                <a:spcPts val="0"/>
              </a:spcBef>
              <a:buFontTx/>
              <a:buChar char="-"/>
              <a:defRPr/>
            </a:pPr>
            <a:endParaRPr lang="nl-NL" sz="2000" dirty="0"/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Resultaat: inschatten of verandering van gedrag zal leiden tot gezondheidswinst (slagen van interventie)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endParaRPr 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8139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1.3: Omgeving </a:t>
            </a:r>
            <a:br>
              <a:rPr lang="nl-NL" sz="2000" dirty="0"/>
            </a:br>
            <a:r>
              <a:rPr lang="nl-NL" altLang="nl-NL" sz="2000" dirty="0"/>
              <a:t>Wat is de relatie tussen het </a:t>
            </a:r>
            <a:r>
              <a:rPr lang="nl-NL" altLang="nl-NL" sz="2000" dirty="0" err="1" smtClean="0"/>
              <a:t>gezondheidspro-bleem</a:t>
            </a:r>
            <a:r>
              <a:rPr lang="nl-NL" altLang="nl-NL" sz="2000" dirty="0" smtClean="0"/>
              <a:t> </a:t>
            </a:r>
            <a:r>
              <a:rPr lang="nl-NL" altLang="nl-NL" sz="2000" dirty="0"/>
              <a:t>en de omgeving?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nl-NL" sz="2000" dirty="0"/>
              <a:t>Omgevingsanalyse: inventarisatie van omgevingsfactoren die het gezondheidsprobleem veroorzaken, verergeren of in stand houden. </a:t>
            </a:r>
          </a:p>
          <a:p>
            <a:pPr lvl="1">
              <a:spcBef>
                <a:spcPts val="0"/>
              </a:spcBef>
              <a:defRPr/>
            </a:pPr>
            <a:r>
              <a:rPr lang="nl-NL" sz="2000" dirty="0"/>
              <a:t>M.b.v. Health Concept van </a:t>
            </a:r>
            <a:r>
              <a:rPr lang="nl-NL" sz="2000" dirty="0" err="1"/>
              <a:t>Lalonde</a:t>
            </a:r>
            <a:r>
              <a:rPr lang="nl-NL" sz="2000" dirty="0"/>
              <a:t> </a:t>
            </a:r>
          </a:p>
          <a:p>
            <a:pPr>
              <a:spcBef>
                <a:spcPts val="0"/>
              </a:spcBef>
              <a:defRPr/>
            </a:pPr>
            <a:endParaRPr lang="nl-NL" sz="2000" dirty="0"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Mogelijke omgevingen: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Buurt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Stad </a:t>
            </a:r>
          </a:p>
          <a:p>
            <a:pPr lvl="1">
              <a:spcBef>
                <a:spcPts val="0"/>
              </a:spcBef>
              <a:buFontTx/>
              <a:buChar char="-"/>
              <a:defRPr/>
            </a:pPr>
            <a:r>
              <a:rPr lang="nl-NL" sz="2000" dirty="0" err="1"/>
              <a:t>Multistructureel</a:t>
            </a:r>
            <a:r>
              <a:rPr lang="nl-NL" sz="2000" dirty="0"/>
              <a:t>: </a:t>
            </a:r>
          </a:p>
          <a:p>
            <a:pPr lvl="2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Fysiek</a:t>
            </a:r>
          </a:p>
          <a:p>
            <a:pPr lvl="2">
              <a:spcBef>
                <a:spcPts val="0"/>
              </a:spcBef>
              <a:buFontTx/>
              <a:buChar char="-"/>
              <a:defRPr/>
            </a:pPr>
            <a:r>
              <a:rPr lang="nl-NL" sz="2000" dirty="0"/>
              <a:t>Sociaaleconomisch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017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/>
              <a:t>IM STAP 1.4: </a:t>
            </a:r>
            <a:r>
              <a:rPr lang="nl-NL" sz="2000" dirty="0" err="1" smtClean="0"/>
              <a:t>Gedragsdeter-minanten</a:t>
            </a:r>
            <a:r>
              <a:rPr lang="nl-NL" sz="2000" dirty="0" smtClean="0"/>
              <a:t>  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altLang="nl-NL" sz="2000" dirty="0"/>
              <a:t>Welke sociaal-cognitieve determinanten bepalen de intentie en het gedrag?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nl-NL" sz="2400" dirty="0"/>
              <a:t>Analyse gedragsdeterminanten: inventariseren van de achterliggende redenen van mensen om zich op een bepaalde manier te gedragen. </a:t>
            </a:r>
          </a:p>
          <a:p>
            <a:pPr marL="57150">
              <a:spcBef>
                <a:spcPts val="0"/>
              </a:spcBef>
              <a:defRPr/>
            </a:pPr>
            <a:endParaRPr lang="nl-NL" sz="2400" dirty="0"/>
          </a:p>
          <a:p>
            <a:pPr marL="57150">
              <a:spcBef>
                <a:spcPts val="0"/>
              </a:spcBef>
              <a:defRPr/>
            </a:pPr>
            <a:r>
              <a:rPr lang="nl-NL" sz="2400" dirty="0"/>
              <a:t>Lastig, want: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400" dirty="0"/>
              <a:t>Weten mensen dat hun gedrag (on)gezond is?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400" dirty="0"/>
              <a:t>Spelen meerdere gedragingen mee? </a:t>
            </a:r>
          </a:p>
          <a:p>
            <a:pPr marL="400050">
              <a:spcBef>
                <a:spcPts val="0"/>
              </a:spcBef>
              <a:buFontTx/>
              <a:buChar char="-"/>
              <a:defRPr/>
            </a:pPr>
            <a:r>
              <a:rPr lang="nl-NL" sz="2400" dirty="0"/>
              <a:t>Bestaat het gedrag uit meerdere deelgedragingen? </a:t>
            </a:r>
          </a:p>
          <a:p>
            <a:pPr>
              <a:spcBef>
                <a:spcPts val="0"/>
              </a:spcBef>
              <a:defRPr/>
            </a:pPr>
            <a:endParaRPr lang="nl-NL" sz="2400" b="1" dirty="0"/>
          </a:p>
          <a:p>
            <a:pPr>
              <a:spcBef>
                <a:spcPts val="0"/>
              </a:spcBef>
              <a:defRPr/>
            </a:pPr>
            <a:r>
              <a:rPr lang="nl-NL" sz="2400" b="1" dirty="0">
                <a:sym typeface="Wingdings" panose="05000000000000000000" pitchFamily="2" charset="2"/>
              </a:rPr>
              <a:t> Kennis over gedragsdeterminanten is nodig om interventie te kunnen ontwerpen! </a:t>
            </a:r>
            <a:endParaRPr lang="nl-NL" sz="2400" b="1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3830039"/>
      </p:ext>
    </p:extLst>
  </p:cSld>
  <p:clrMapOvr>
    <a:masterClrMapping/>
  </p:clrMapOvr>
</p:sld>
</file>

<file path=ppt/theme/theme1.xml><?xml version="1.0" encoding="utf-8"?>
<a:theme xmlns:a="http://schemas.openxmlformats.org/drawingml/2006/main" name="_16_9 NL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16_9 NL" id="{382A9702-0D07-454F-9B79-A808D99FC387}" vid="{CA9F744B-A9EB-4CD7-8D75-F10091E2E1DA}"/>
    </a:ext>
  </a:extLst>
</a:theme>
</file>

<file path=ppt/theme/theme2.xml><?xml version="1.0" encoding="utf-8"?>
<a:theme xmlns:a="http://schemas.openxmlformats.org/drawingml/2006/main" name="1__16_9 NL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16_9 NL" id="{382A9702-0D07-454F-9B79-A808D99FC387}" vid="{CA9F744B-A9EB-4CD7-8D75-F10091E2E1D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_16_9 NL</Template>
  <TotalTime>0</TotalTime>
  <Words>1107</Words>
  <Application>Microsoft Office PowerPoint</Application>
  <PresentationFormat>Diavoorstelling (4:3)</PresentationFormat>
  <Paragraphs>192</Paragraphs>
  <Slides>18</Slides>
  <Notes>4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Auto1 Regular</vt:lpstr>
      <vt:lpstr>Calibri</vt:lpstr>
      <vt:lpstr>Lucida Sans Unicode</vt:lpstr>
      <vt:lpstr>Times New Roman</vt:lpstr>
      <vt:lpstr>Wingdings</vt:lpstr>
      <vt:lpstr>_16_9 NL</vt:lpstr>
      <vt:lpstr>1__16_9 NL</vt:lpstr>
      <vt:lpstr>PowerPoint-presentatie</vt:lpstr>
      <vt:lpstr>Leerdoelen</vt:lpstr>
      <vt:lpstr>Terugblik Intervention Mapping</vt:lpstr>
      <vt:lpstr>Stappen IM</vt:lpstr>
      <vt:lpstr>IM STAP 1  Gezondheids-kundige analyse /Needs assessment</vt:lpstr>
      <vt:lpstr>IM STAP 1.1: Epidemiologisch  Wat is het gezondheidsprobleem? </vt:lpstr>
      <vt:lpstr>IM STAP 1.2: Gedrag en leefstijl  Wat is de relatie tussen het gezondheidspro-bleem en gedrag?</vt:lpstr>
      <vt:lpstr>IM STAP 1.3: Omgeving  Wat is de relatie tussen het gezondheidspro-bleem en de omgeving?</vt:lpstr>
      <vt:lpstr>IM STAP 1.4: Gedragsdeter-minanten   Welke sociaal-cognitieve determinanten bepalen de intentie en het gedrag? </vt:lpstr>
      <vt:lpstr>IM STAP 1.4: Gedragsdetermi-nanten   Analyse m.b.v. het ASE-model </vt:lpstr>
      <vt:lpstr>IM STAP 1.4: Gedragsdetermi-nanten   Analyse m.b.v. het ASE-model </vt:lpstr>
      <vt:lpstr>ASE/ TPB model</vt:lpstr>
      <vt:lpstr>ASE/ TPB model</vt:lpstr>
      <vt:lpstr>ASE/ TPB schema invullen</vt:lpstr>
      <vt:lpstr>Wat wil je zelf anders doen?</vt:lpstr>
      <vt:lpstr>Test je kennis!</vt:lpstr>
      <vt:lpstr>Leerdoelen behaald?</vt:lpstr>
      <vt:lpstr>Volgende bijeenkomst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Inge Cordewener</dc:creator>
  <cp:lastModifiedBy>Saxion</cp:lastModifiedBy>
  <cp:revision>51</cp:revision>
  <cp:lastPrinted>2018-09-19T12:09:29Z</cp:lastPrinted>
  <dcterms:created xsi:type="dcterms:W3CDTF">2016-02-25T11:02:06Z</dcterms:created>
  <dcterms:modified xsi:type="dcterms:W3CDTF">2020-04-21T14:01:30Z</dcterms:modified>
</cp:coreProperties>
</file>