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4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Layouts/slideLayout1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handoutMasters/handoutMaster1.xml" ContentType="application/vnd.openxmlformats-officedocument.presentationml.handoutMaster+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3.xml" ContentType="application/vnd.openxmlformats-officedocument.theme+xml"/>
  <Override PartName="/ppt/charts/chart1.xml" ContentType="application/vnd.openxmlformats-officedocument.drawingml.chart+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handoutMasterIdLst>
    <p:handoutMasterId r:id="rId49"/>
  </p:handoutMasterIdLst>
  <p:sldIdLst>
    <p:sldId id="307" r:id="rId2"/>
    <p:sldId id="279" r:id="rId3"/>
    <p:sldId id="363" r:id="rId4"/>
    <p:sldId id="322" r:id="rId5"/>
    <p:sldId id="321" r:id="rId6"/>
    <p:sldId id="323" r:id="rId7"/>
    <p:sldId id="325" r:id="rId8"/>
    <p:sldId id="326" r:id="rId9"/>
    <p:sldId id="299" r:id="rId10"/>
    <p:sldId id="364" r:id="rId11"/>
    <p:sldId id="365" r:id="rId12"/>
    <p:sldId id="366" r:id="rId13"/>
    <p:sldId id="302" r:id="rId14"/>
    <p:sldId id="367" r:id="rId15"/>
    <p:sldId id="368" r:id="rId16"/>
    <p:sldId id="333" r:id="rId17"/>
    <p:sldId id="330" r:id="rId18"/>
    <p:sldId id="303" r:id="rId19"/>
    <p:sldId id="362" r:id="rId20"/>
    <p:sldId id="304" r:id="rId21"/>
    <p:sldId id="334" r:id="rId22"/>
    <p:sldId id="336" r:id="rId23"/>
    <p:sldId id="338" r:id="rId24"/>
    <p:sldId id="339" r:id="rId25"/>
    <p:sldId id="374" r:id="rId26"/>
    <p:sldId id="342" r:id="rId27"/>
    <p:sldId id="343" r:id="rId28"/>
    <p:sldId id="344" r:id="rId29"/>
    <p:sldId id="345" r:id="rId30"/>
    <p:sldId id="282" r:id="rId31"/>
    <p:sldId id="372" r:id="rId32"/>
    <p:sldId id="373" r:id="rId33"/>
    <p:sldId id="353" r:id="rId34"/>
    <p:sldId id="375" r:id="rId35"/>
    <p:sldId id="285" r:id="rId36"/>
    <p:sldId id="352" r:id="rId37"/>
    <p:sldId id="354" r:id="rId38"/>
    <p:sldId id="355" r:id="rId39"/>
    <p:sldId id="359" r:id="rId40"/>
    <p:sldId id="360" r:id="rId41"/>
    <p:sldId id="291" r:id="rId42"/>
    <p:sldId id="370" r:id="rId43"/>
    <p:sldId id="369" r:id="rId44"/>
    <p:sldId id="361" r:id="rId45"/>
    <p:sldId id="371" r:id="rId46"/>
    <p:sldId id="293" r:id="rId47"/>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 id="{D3A013C6-5F55-B142-9290-64515C9E5C8C}">
          <p14:sldIdLst>
            <p14:sldId id="307"/>
            <p14:sldId id="279"/>
            <p14:sldId id="363"/>
            <p14:sldId id="322"/>
            <p14:sldId id="321"/>
            <p14:sldId id="323"/>
            <p14:sldId id="325"/>
            <p14:sldId id="326"/>
            <p14:sldId id="299"/>
            <p14:sldId id="364"/>
            <p14:sldId id="365"/>
            <p14:sldId id="366"/>
            <p14:sldId id="302"/>
            <p14:sldId id="367"/>
            <p14:sldId id="368"/>
            <p14:sldId id="333"/>
            <p14:sldId id="330"/>
            <p14:sldId id="303"/>
            <p14:sldId id="362"/>
            <p14:sldId id="304"/>
            <p14:sldId id="334"/>
            <p14:sldId id="336"/>
            <p14:sldId id="338"/>
            <p14:sldId id="339"/>
            <p14:sldId id="374"/>
            <p14:sldId id="342"/>
            <p14:sldId id="343"/>
            <p14:sldId id="344"/>
            <p14:sldId id="345"/>
            <p14:sldId id="282"/>
            <p14:sldId id="372"/>
            <p14:sldId id="373"/>
            <p14:sldId id="353"/>
            <p14:sldId id="375"/>
            <p14:sldId id="285"/>
            <p14:sldId id="352"/>
            <p14:sldId id="354"/>
            <p14:sldId id="355"/>
            <p14:sldId id="359"/>
            <p14:sldId id="360"/>
            <p14:sldId id="291"/>
            <p14:sldId id="370"/>
            <p14:sldId id="369"/>
            <p14:sldId id="361"/>
            <p14:sldId id="371"/>
            <p14:sldId id="293"/>
          </p14:sldIdLst>
        </p14:section>
        <p14:section name="Presentatie" id="{FA00A26E-548D-464D-A15F-40A49EFC5B7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9706"/>
    <a:srgbClr val="213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1" autoAdjust="0"/>
    <p:restoredTop sz="78102" autoAdjust="0"/>
  </p:normalViewPr>
  <p:slideViewPr>
    <p:cSldViewPr snapToGrid="0" showGuides="1">
      <p:cViewPr varScale="1">
        <p:scale>
          <a:sx n="90" d="100"/>
          <a:sy n="90" d="100"/>
        </p:scale>
        <p:origin x="1476"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4" d="100"/>
          <a:sy n="84" d="100"/>
        </p:scale>
        <p:origin x="282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8" Type="http://schemas.openxmlformats.org/officeDocument/2006/relationships/customXml" Target="../customXml/item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openxmlformats.org/officeDocument/2006/relationships/customXml" Target="../customXml/item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pieChart>
        <c:varyColors val="1"/>
        <c:ser>
          <c:idx val="0"/>
          <c:order val="0"/>
          <c:tx>
            <c:v>studenten gebruikten als hoofdvervoersmiddel</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DBD-45B1-9E71-2860CBB5984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DBD-45B1-9E71-2860CBB5984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DBD-45B1-9E71-2860CBB5984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DBD-45B1-9E71-2860CBB5984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DBD-45B1-9E71-2860CBB5984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DBD-45B1-9E71-2860CBB59848}"/>
              </c:ext>
            </c:extLst>
          </c:dPt>
          <c:cat>
            <c:strRef>
              <c:f>Sheet1!$A$3:$A$8</c:f>
              <c:strCache>
                <c:ptCount val="6"/>
                <c:pt idx="0">
                  <c:v>lopend</c:v>
                </c:pt>
                <c:pt idx="1">
                  <c:v>fiets</c:v>
                </c:pt>
                <c:pt idx="2">
                  <c:v>bus</c:v>
                </c:pt>
                <c:pt idx="3">
                  <c:v>tram</c:v>
                </c:pt>
                <c:pt idx="4">
                  <c:v>trein</c:v>
                </c:pt>
                <c:pt idx="5">
                  <c:v>auto</c:v>
                </c:pt>
              </c:strCache>
            </c:strRef>
          </c:cat>
          <c:val>
            <c:numRef>
              <c:f>Sheet1!$B$3:$B$8</c:f>
              <c:numCache>
                <c:formatCode>General</c:formatCode>
                <c:ptCount val="6"/>
                <c:pt idx="0">
                  <c:v>59</c:v>
                </c:pt>
                <c:pt idx="1">
                  <c:v>349</c:v>
                </c:pt>
                <c:pt idx="2">
                  <c:v>187</c:v>
                </c:pt>
                <c:pt idx="3">
                  <c:v>67</c:v>
                </c:pt>
                <c:pt idx="4">
                  <c:v>84</c:v>
                </c:pt>
                <c:pt idx="5">
                  <c:v>323</c:v>
                </c:pt>
              </c:numCache>
            </c:numRef>
          </c:val>
          <c:extLst>
            <c:ext xmlns:c16="http://schemas.microsoft.com/office/drawing/2014/chart" uri="{C3380CC4-5D6E-409C-BE32-E72D297353CC}">
              <c16:uniqueId val="{0000000C-2DBD-45B1-9E71-2860CBB59848}"/>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9148195129947228E-2"/>
          <c:y val="6.7407316980560475E-2"/>
          <c:w val="0.61485573841040497"/>
          <c:h val="0.8226758867573406"/>
        </c:manualLayout>
      </c:layout>
      <c:barChart>
        <c:barDir val="col"/>
        <c:grouping val="stacked"/>
        <c:varyColors val="0"/>
        <c:ser>
          <c:idx val="0"/>
          <c:order val="0"/>
          <c:tx>
            <c:v>ontevreden over vervoersmiddel</c:v>
          </c:tx>
          <c:spPr>
            <a:solidFill>
              <a:schemeClr val="accent1"/>
            </a:solidFill>
            <a:ln>
              <a:noFill/>
            </a:ln>
            <a:effectLst/>
          </c:spPr>
          <c:invertIfNegative val="0"/>
          <c:cat>
            <c:strRef>
              <c:f>Sheet1!$A$3:$A$8</c:f>
              <c:strCache>
                <c:ptCount val="6"/>
                <c:pt idx="0">
                  <c:v>lopend</c:v>
                </c:pt>
                <c:pt idx="1">
                  <c:v>fiets</c:v>
                </c:pt>
                <c:pt idx="2">
                  <c:v>bus</c:v>
                </c:pt>
                <c:pt idx="3">
                  <c:v>tram</c:v>
                </c:pt>
                <c:pt idx="4">
                  <c:v>trein</c:v>
                </c:pt>
                <c:pt idx="5">
                  <c:v>auto</c:v>
                </c:pt>
              </c:strCache>
            </c:strRef>
          </c:cat>
          <c:val>
            <c:numRef>
              <c:f>Sheet1!$C$3:$C$8</c:f>
              <c:numCache>
                <c:formatCode>General</c:formatCode>
                <c:ptCount val="6"/>
                <c:pt idx="0">
                  <c:v>6</c:v>
                </c:pt>
                <c:pt idx="1">
                  <c:v>51</c:v>
                </c:pt>
                <c:pt idx="2">
                  <c:v>85</c:v>
                </c:pt>
                <c:pt idx="3">
                  <c:v>58</c:v>
                </c:pt>
                <c:pt idx="4">
                  <c:v>59</c:v>
                </c:pt>
                <c:pt idx="5">
                  <c:v>265</c:v>
                </c:pt>
              </c:numCache>
            </c:numRef>
          </c:val>
          <c:extLst>
            <c:ext xmlns:c16="http://schemas.microsoft.com/office/drawing/2014/chart" uri="{C3380CC4-5D6E-409C-BE32-E72D297353CC}">
              <c16:uniqueId val="{00000000-98A5-4F9A-BC8F-ADDA35AB04B1}"/>
            </c:ext>
          </c:extLst>
        </c:ser>
        <c:ser>
          <c:idx val="1"/>
          <c:order val="1"/>
          <c:tx>
            <c:v>Tevreden over vervoersmiddel</c:v>
          </c:tx>
          <c:spPr>
            <a:solidFill>
              <a:schemeClr val="accent2"/>
            </a:solidFill>
            <a:ln>
              <a:noFill/>
            </a:ln>
            <a:effectLst/>
          </c:spPr>
          <c:invertIfNegative val="0"/>
          <c:cat>
            <c:strRef>
              <c:f>Sheet1!$A$3:$A$8</c:f>
              <c:strCache>
                <c:ptCount val="6"/>
                <c:pt idx="0">
                  <c:v>lopend</c:v>
                </c:pt>
                <c:pt idx="1">
                  <c:v>fiets</c:v>
                </c:pt>
                <c:pt idx="2">
                  <c:v>bus</c:v>
                </c:pt>
                <c:pt idx="3">
                  <c:v>tram</c:v>
                </c:pt>
                <c:pt idx="4">
                  <c:v>trein</c:v>
                </c:pt>
                <c:pt idx="5">
                  <c:v>auto</c:v>
                </c:pt>
              </c:strCache>
            </c:strRef>
          </c:cat>
          <c:val>
            <c:numRef>
              <c:f>Sheet1!$D$3:$D$8</c:f>
              <c:numCache>
                <c:formatCode>General</c:formatCode>
                <c:ptCount val="6"/>
                <c:pt idx="0">
                  <c:v>53</c:v>
                </c:pt>
                <c:pt idx="1">
                  <c:v>298</c:v>
                </c:pt>
                <c:pt idx="2">
                  <c:v>102</c:v>
                </c:pt>
                <c:pt idx="3">
                  <c:v>9</c:v>
                </c:pt>
                <c:pt idx="4">
                  <c:v>25</c:v>
                </c:pt>
                <c:pt idx="5">
                  <c:v>58</c:v>
                </c:pt>
              </c:numCache>
            </c:numRef>
          </c:val>
          <c:extLst>
            <c:ext xmlns:c16="http://schemas.microsoft.com/office/drawing/2014/chart" uri="{C3380CC4-5D6E-409C-BE32-E72D297353CC}">
              <c16:uniqueId val="{00000001-98A5-4F9A-BC8F-ADDA35AB04B1}"/>
            </c:ext>
          </c:extLst>
        </c:ser>
        <c:dLbls>
          <c:showLegendKey val="0"/>
          <c:showVal val="0"/>
          <c:showCatName val="0"/>
          <c:showSerName val="0"/>
          <c:showPercent val="0"/>
          <c:showBubbleSize val="0"/>
        </c:dLbls>
        <c:gapWidth val="150"/>
        <c:overlap val="100"/>
        <c:axId val="375846824"/>
        <c:axId val="375845184"/>
      </c:barChart>
      <c:catAx>
        <c:axId val="37584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75845184"/>
        <c:crosses val="autoZero"/>
        <c:auto val="1"/>
        <c:lblAlgn val="ctr"/>
        <c:lblOffset val="100"/>
        <c:noMultiLvlLbl val="0"/>
      </c:catAx>
      <c:valAx>
        <c:axId val="37584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7584682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5E45A5-A29D-4E3B-B598-F32F75400083}" type="datetimeFigureOut">
              <a:rPr lang="nl-NL" smtClean="0"/>
              <a:t>14-1-2020</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5EA7-A535-4ACE-B87A-C2984926A9ED}" type="slidenum">
              <a:rPr lang="nl-NL" smtClean="0"/>
              <a:t>‹nr.›</a:t>
            </a:fld>
            <a:endParaRPr lang="nl-NL"/>
          </a:p>
        </p:txBody>
      </p:sp>
    </p:spTree>
    <p:extLst>
      <p:ext uri="{BB962C8B-B14F-4D97-AF65-F5344CB8AC3E}">
        <p14:creationId xmlns:p14="http://schemas.microsoft.com/office/powerpoint/2010/main" val="286083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8CFED-38D0-4B88-9B36-FF395476E392}" type="datetimeFigureOut">
              <a:rPr lang="nl-NL" smtClean="0"/>
              <a:t>14-1-2020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ACC1F-386F-4E42-8E38-7BACBF493300}" type="slidenum">
              <a:rPr lang="nl-NL" smtClean="0"/>
              <a:t>‹nr.›</a:t>
            </a:fld>
            <a:endParaRPr lang="nl-NL"/>
          </a:p>
        </p:txBody>
      </p:sp>
    </p:spTree>
    <p:extLst>
      <p:ext uri="{BB962C8B-B14F-4D97-AF65-F5344CB8AC3E}">
        <p14:creationId xmlns:p14="http://schemas.microsoft.com/office/powerpoint/2010/main" val="270917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C27130D-5589-4AE2-AA14-16A7A0016498}" type="slidenum">
              <a:rPr lang="nl-NL" altLang="nl-NL" smtClean="0"/>
              <a:pPr/>
              <a:t>2</a:t>
            </a:fld>
            <a:endParaRPr lang="nl-NL" altLang="nl-NL" smtClean="0"/>
          </a:p>
        </p:txBody>
      </p:sp>
    </p:spTree>
    <p:extLst>
      <p:ext uri="{BB962C8B-B14F-4D97-AF65-F5344CB8AC3E}">
        <p14:creationId xmlns:p14="http://schemas.microsoft.com/office/powerpoint/2010/main" val="173025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C27130D-5589-4AE2-AA14-16A7A0016498}" type="slidenum">
              <a:rPr lang="nl-NL" altLang="nl-NL" smtClean="0"/>
              <a:pPr/>
              <a:t>3</a:t>
            </a:fld>
            <a:endParaRPr lang="nl-NL" altLang="nl-NL" smtClean="0"/>
          </a:p>
        </p:txBody>
      </p:sp>
    </p:spTree>
    <p:extLst>
      <p:ext uri="{BB962C8B-B14F-4D97-AF65-F5344CB8AC3E}">
        <p14:creationId xmlns:p14="http://schemas.microsoft.com/office/powerpoint/2010/main" val="251343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smtClean="0"/>
          </a:p>
          <a:p>
            <a:r>
              <a:rPr lang="nl-NL" b="1" dirty="0" smtClean="0"/>
              <a:t>GT: </a:t>
            </a:r>
            <a:r>
              <a:rPr lang="nl-NL" dirty="0" smtClean="0"/>
              <a:t>Theorie/hypothesevorming</a:t>
            </a:r>
            <a:r>
              <a:rPr lang="nl-NL" baseline="0" dirty="0" smtClean="0"/>
              <a:t> vanuit een vraag of dataverzameling. Uit de vraag/dataverzameling (=</a:t>
            </a:r>
            <a:r>
              <a:rPr lang="nl-NL" baseline="0" dirty="0" err="1" smtClean="0"/>
              <a:t>ground</a:t>
            </a:r>
            <a:r>
              <a:rPr lang="nl-NL" baseline="0" dirty="0" smtClean="0"/>
              <a:t>) ontstaan bij de onderzoeker ideeën/elementen die de onderzoeker labelt met codes. Codes kunnen worden gegroepeerd in concepten en vervolgens categorieën. De categorieën kunnen de basis vormen van nieuwe theorie(</a:t>
            </a:r>
            <a:r>
              <a:rPr lang="nl-NL" baseline="0" dirty="0" err="1" smtClean="0"/>
              <a:t>ën</a:t>
            </a:r>
            <a:r>
              <a:rPr lang="nl-NL" baseline="0" dirty="0" smtClean="0"/>
              <a:t>).</a:t>
            </a:r>
          </a:p>
          <a:p>
            <a:r>
              <a:rPr lang="nl-NL" baseline="0" dirty="0" smtClean="0"/>
              <a:t>Voordelen: Ecologisch valide (en context specifiek); los van bestaande theorieën=potentieel innovatieve ontdekkingen.</a:t>
            </a:r>
          </a:p>
          <a:p>
            <a:r>
              <a:rPr lang="nl-NL" b="1" baseline="0" dirty="0" smtClean="0"/>
              <a:t>Casestudy: </a:t>
            </a:r>
            <a:r>
              <a:rPr lang="nl-NL" sz="1200" b="0" i="0" u="none" strike="noStrike" kern="1200" dirty="0" smtClean="0">
                <a:solidFill>
                  <a:schemeClr val="tx1"/>
                </a:solidFill>
                <a:effectLst/>
                <a:latin typeface="+mn-lt"/>
                <a:ea typeface="+mn-ea"/>
                <a:cs typeface="+mn-cs"/>
              </a:rPr>
              <a:t>op verkennende en beschrijvende wijze verklaringen te vinden voor het onderzoeksonderwerp.</a:t>
            </a:r>
          </a:p>
          <a:p>
            <a:r>
              <a:rPr lang="nl-NL" sz="1200" b="1" i="0" u="none" strike="noStrike" kern="1200" dirty="0" smtClean="0">
                <a:solidFill>
                  <a:schemeClr val="tx1"/>
                </a:solidFill>
                <a:effectLst/>
                <a:latin typeface="+mn-lt"/>
                <a:ea typeface="+mn-ea"/>
                <a:cs typeface="+mn-cs"/>
              </a:rPr>
              <a:t>Delphi: </a:t>
            </a:r>
            <a:r>
              <a:rPr lang="nl-NL" sz="1200" b="0" i="0" u="none" strike="noStrike" kern="1200" dirty="0" smtClean="0">
                <a:solidFill>
                  <a:schemeClr val="tx1"/>
                </a:solidFill>
                <a:effectLst/>
                <a:latin typeface="+mn-lt"/>
                <a:ea typeface="+mn-ea"/>
                <a:cs typeface="+mn-cs"/>
              </a:rPr>
              <a:t>In</a:t>
            </a:r>
            <a:r>
              <a:rPr lang="nl-NL" sz="1200" b="0" i="0" u="none" strike="noStrike" kern="1200" baseline="0" dirty="0" smtClean="0">
                <a:solidFill>
                  <a:schemeClr val="tx1"/>
                </a:solidFill>
                <a:effectLst/>
                <a:latin typeface="+mn-lt"/>
                <a:ea typeface="+mn-ea"/>
                <a:cs typeface="+mn-cs"/>
              </a:rPr>
              <a:t> verschillende rondes worden </a:t>
            </a:r>
            <a:r>
              <a:rPr lang="nl-NL" sz="1200" b="0" i="0" u="none" strike="noStrike" kern="1200" dirty="0" smtClean="0">
                <a:solidFill>
                  <a:schemeClr val="tx1"/>
                </a:solidFill>
                <a:effectLst/>
                <a:latin typeface="+mn-lt"/>
                <a:ea typeface="+mn-ea"/>
                <a:cs typeface="+mn-cs"/>
              </a:rPr>
              <a:t>meningen van een groot aantal experts wordt gevraagd ten aanzien van een onderwerp waar geen consensus</a:t>
            </a:r>
            <a:r>
              <a:rPr lang="nl-NL" sz="1200" b="0" i="0" u="none" strike="noStrike" kern="1200" baseline="0" dirty="0" smtClean="0">
                <a:solidFill>
                  <a:schemeClr val="tx1"/>
                </a:solidFill>
                <a:effectLst/>
                <a:latin typeface="+mn-lt"/>
                <a:ea typeface="+mn-ea"/>
                <a:cs typeface="+mn-cs"/>
              </a:rPr>
              <a:t> over </a:t>
            </a:r>
            <a:r>
              <a:rPr lang="nl-NL" sz="1200" b="0" i="0" u="none" strike="noStrike" kern="1200" dirty="0" smtClean="0">
                <a:solidFill>
                  <a:schemeClr val="tx1"/>
                </a:solidFill>
                <a:effectLst/>
                <a:latin typeface="+mn-lt"/>
                <a:ea typeface="+mn-ea"/>
                <a:cs typeface="+mn-cs"/>
              </a:rPr>
              <a:t>bestaat. Tussen de rondes wordt terugkoppeling</a:t>
            </a:r>
            <a:r>
              <a:rPr lang="nl-NL" sz="1200" b="0" i="0" u="none" strike="noStrike" kern="1200" baseline="0" dirty="0" smtClean="0">
                <a:solidFill>
                  <a:schemeClr val="tx1"/>
                </a:solidFill>
                <a:effectLst/>
                <a:latin typeface="+mn-lt"/>
                <a:ea typeface="+mn-ea"/>
                <a:cs typeface="+mn-cs"/>
              </a:rPr>
              <a:t> gegeven aan de deelnemers. Deelnemers blijven gewoonlijk anoniem en kunnen op elk moment hun mening herzien (meer ruimte voor kritiek, herzien van meningen, minder kans op kuddegedrag. Maar ook beperkte betrouwbaarheid en validiteit).</a:t>
            </a:r>
          </a:p>
          <a:p>
            <a:r>
              <a:rPr lang="nl-NL" sz="1200" b="1" i="0" u="none" strike="noStrike" kern="1200" baseline="0" dirty="0" err="1" smtClean="0">
                <a:solidFill>
                  <a:schemeClr val="tx1"/>
                </a:solidFill>
                <a:effectLst/>
                <a:latin typeface="+mn-lt"/>
                <a:ea typeface="+mn-ea"/>
                <a:cs typeface="+mn-cs"/>
              </a:rPr>
              <a:t>Ethnografisch</a:t>
            </a:r>
            <a:r>
              <a:rPr lang="nl-NL" sz="1200" b="1" i="0" u="none" strike="noStrike" kern="1200" baseline="0" dirty="0" smtClean="0">
                <a:solidFill>
                  <a:schemeClr val="tx1"/>
                </a:solidFill>
                <a:effectLst/>
                <a:latin typeface="+mn-lt"/>
                <a:ea typeface="+mn-ea"/>
                <a:cs typeface="+mn-cs"/>
              </a:rPr>
              <a:t> </a:t>
            </a:r>
            <a:r>
              <a:rPr lang="nl-NL" sz="1200" b="1" i="0" u="none" strike="noStrike" kern="1200" baseline="0" dirty="0" err="1" smtClean="0">
                <a:solidFill>
                  <a:schemeClr val="tx1"/>
                </a:solidFill>
                <a:effectLst/>
                <a:latin typeface="+mn-lt"/>
                <a:ea typeface="+mn-ea"/>
                <a:cs typeface="+mn-cs"/>
              </a:rPr>
              <a:t>oz</a:t>
            </a:r>
            <a:r>
              <a:rPr lang="nl-NL" sz="1200" b="1" i="0" u="none" strike="noStrike" kern="1200" baseline="0" dirty="0" smtClean="0">
                <a:solidFill>
                  <a:schemeClr val="tx1"/>
                </a:solidFill>
                <a:effectLst/>
                <a:latin typeface="+mn-lt"/>
                <a:ea typeface="+mn-ea"/>
                <a:cs typeface="+mn-cs"/>
              </a:rPr>
              <a:t>.: </a:t>
            </a:r>
            <a:r>
              <a:rPr lang="nl-NL" sz="1200" b="0" i="0" u="none" strike="noStrike" kern="1200" baseline="0" dirty="0" smtClean="0">
                <a:solidFill>
                  <a:schemeClr val="tx1"/>
                </a:solidFill>
                <a:effectLst/>
                <a:latin typeface="+mn-lt"/>
                <a:ea typeface="+mn-ea"/>
                <a:cs typeface="+mn-cs"/>
              </a:rPr>
              <a:t>op zoek naar karakteristieke gemeenschappelijkheid in manieren van denken en doen binnen een sociale groep of cultuur. Vaak participerend exploreren van een specifiek sociaal fenomeen bij een klein aantal cases of één case en het analyseren van data die betrekking heeft op betekenisgeving en de redenen van menselijk handelen. Beoogt een bepaalde sociale wereld te beschrijven en uit te leggen zoals de </a:t>
            </a:r>
            <a:r>
              <a:rPr lang="nl-NL" sz="1200" b="0" i="0" u="none" strike="noStrike" kern="1200" baseline="0" dirty="0" err="1" smtClean="0">
                <a:solidFill>
                  <a:schemeClr val="tx1"/>
                </a:solidFill>
                <a:effectLst/>
                <a:latin typeface="+mn-lt"/>
                <a:ea typeface="+mn-ea"/>
                <a:cs typeface="+mn-cs"/>
              </a:rPr>
              <a:t>onderzoekssubjecten</a:t>
            </a:r>
            <a:r>
              <a:rPr lang="nl-NL" sz="1200" b="0" i="0" u="none" strike="noStrike" kern="1200" baseline="0" dirty="0" smtClean="0">
                <a:solidFill>
                  <a:schemeClr val="tx1"/>
                </a:solidFill>
                <a:effectLst/>
                <a:latin typeface="+mn-lt"/>
                <a:ea typeface="+mn-ea"/>
                <a:cs typeface="+mn-cs"/>
              </a:rPr>
              <a:t> die zich hierin bevinden dat zouden doen. Deze strategie kost veel tijd en vergt veel flexibiliteit.</a:t>
            </a:r>
          </a:p>
          <a:p>
            <a:r>
              <a:rPr lang="nl-NL" sz="1200" b="1" i="0" u="none" strike="noStrike" kern="1200" baseline="0" dirty="0" smtClean="0">
                <a:solidFill>
                  <a:schemeClr val="tx1"/>
                </a:solidFill>
                <a:effectLst/>
                <a:latin typeface="+mn-lt"/>
                <a:ea typeface="+mn-ea"/>
                <a:cs typeface="+mn-cs"/>
              </a:rPr>
              <a:t>Focusgroep: </a:t>
            </a:r>
            <a:r>
              <a:rPr lang="nl-NL" sz="1200" b="0" i="0" u="none" strike="noStrike" kern="1200" baseline="0" dirty="0" smtClean="0">
                <a:solidFill>
                  <a:schemeClr val="tx1"/>
                </a:solidFill>
                <a:effectLst/>
                <a:latin typeface="+mn-lt"/>
                <a:ea typeface="+mn-ea"/>
                <a:cs typeface="+mn-cs"/>
              </a:rPr>
              <a:t>groep van zo’n zes tot tien mensen voert een gesprek omtrent een onderwerp, waarbij elke participant de kans krijgt om aan het woord te komen. Dit gesprek wordt geleid door een moderator. Bij voorkeur homogene groep want mensen voelen zich minder belemmerd om vrijuit te spreken wanneer ze merken dat ze veel met elkaar gemeen hebben. Eventueel meerdere focusgroepen (verschillend om breder beeld te krijgen en/of vergelijkbaar na elkaar tot saturatie optreedt) </a:t>
            </a:r>
            <a:endParaRPr lang="nl-NL" dirty="0" smtClean="0"/>
          </a:p>
          <a:p>
            <a:r>
              <a:rPr lang="nl-NL" b="1" dirty="0" smtClean="0"/>
              <a:t>D/CO: </a:t>
            </a:r>
            <a:r>
              <a:rPr lang="nl-NL" dirty="0" smtClean="0"/>
              <a:t>Taaluitingen worden onderzocht op hun (politieke) lading. Getracht wordt met</a:t>
            </a:r>
            <a:r>
              <a:rPr lang="nl-NL" baseline="0" dirty="0" smtClean="0"/>
              <a:t> behulp van </a:t>
            </a:r>
            <a:r>
              <a:rPr lang="nl-NL" dirty="0" smtClean="0"/>
              <a:t>taal de sociale werkelijkheid te achterhalen.</a:t>
            </a:r>
          </a:p>
          <a:p>
            <a:r>
              <a:rPr lang="nl-NL" b="1" dirty="0" smtClean="0"/>
              <a:t>Evaluatieonderzoek: </a:t>
            </a:r>
            <a:r>
              <a:rPr lang="nl-NL" sz="1200" b="0" i="0" u="none" strike="noStrike" kern="1200" dirty="0" smtClean="0">
                <a:solidFill>
                  <a:schemeClr val="tx1"/>
                </a:solidFill>
                <a:effectLst/>
                <a:latin typeface="+mn-lt"/>
                <a:ea typeface="+mn-ea"/>
                <a:cs typeface="+mn-cs"/>
              </a:rPr>
              <a:t>de onderzoeker probeert vast te stellen of een behandeling tot veranderingen heeft geleid.</a:t>
            </a:r>
          </a:p>
          <a:p>
            <a:r>
              <a:rPr lang="nl-NL" sz="1200" b="1" i="0" u="none" strike="noStrike" kern="1200" dirty="0" smtClean="0">
                <a:solidFill>
                  <a:schemeClr val="tx1"/>
                </a:solidFill>
                <a:effectLst/>
                <a:latin typeface="+mn-lt"/>
                <a:ea typeface="+mn-ea"/>
                <a:cs typeface="+mn-cs"/>
              </a:rPr>
              <a:t>Actie-onderzoek: </a:t>
            </a:r>
            <a:r>
              <a:rPr lang="nl-NL" sz="1200" b="0" i="0" u="none" strike="noStrike" kern="1200" dirty="0" smtClean="0">
                <a:solidFill>
                  <a:schemeClr val="tx1"/>
                </a:solidFill>
                <a:effectLst/>
                <a:latin typeface="+mn-lt"/>
                <a:ea typeface="+mn-ea"/>
                <a:cs typeface="+mn-cs"/>
              </a:rPr>
              <a:t>de onderzoeker is onderdeel van het fenomeen dat onderzocht wordt. Dit is een iteratief proces van diagnose, planning, actie en evaluatie. Er wordt dus niet alleen kennis geproduceerd, maar ook geïntervenieerd. Een sociaal systeem wordt niet alleen onderzocht, maar ook wordt participerend gezocht naar oplossingen van problemen, om te komen tot sociale verandering. Door na</a:t>
            </a:r>
            <a:r>
              <a:rPr lang="nl-NL" sz="1200" b="0" i="0" u="none" strike="noStrike" kern="1200" baseline="0" dirty="0" smtClean="0">
                <a:solidFill>
                  <a:schemeClr val="tx1"/>
                </a:solidFill>
                <a:effectLst/>
                <a:latin typeface="+mn-lt"/>
                <a:ea typeface="+mn-ea"/>
                <a:cs typeface="+mn-cs"/>
              </a:rPr>
              <a:t> verkenning en diagnose ook </a:t>
            </a:r>
            <a:r>
              <a:rPr lang="nl-NL" sz="1200" b="0" i="0" u="none" strike="noStrike" kern="1200" dirty="0" smtClean="0">
                <a:solidFill>
                  <a:schemeClr val="tx1"/>
                </a:solidFill>
                <a:effectLst/>
                <a:latin typeface="+mn-lt"/>
                <a:ea typeface="+mn-ea"/>
                <a:cs typeface="+mn-cs"/>
              </a:rPr>
              <a:t>in te grijpen in het proces en verandering teweeg te brengen, kan een beter inzicht in de problematiek ontstaan. Onderzoeker en onderzochte moeten samenwerken om de inzichten te vergroten. (maakt gebruik van de menselijke subjectiviteit, van de verschillende waarheden van de mensen in het sociale systeem);</a:t>
            </a:r>
          </a:p>
          <a:p>
            <a:r>
              <a:rPr lang="nl-NL" sz="1200" b="1" i="0" u="none" strike="noStrike" kern="1200" dirty="0" smtClean="0">
                <a:solidFill>
                  <a:schemeClr val="tx1"/>
                </a:solidFill>
                <a:effectLst/>
                <a:latin typeface="+mn-lt"/>
                <a:ea typeface="+mn-ea"/>
                <a:cs typeface="+mn-cs"/>
              </a:rPr>
              <a:t>Diepte-interview: </a:t>
            </a:r>
            <a:r>
              <a:rPr lang="nl-NL" sz="1200" b="0" i="0" u="none" strike="noStrike" kern="1200" dirty="0" smtClean="0">
                <a:solidFill>
                  <a:schemeClr val="tx1"/>
                </a:solidFill>
                <a:effectLst/>
                <a:latin typeface="+mn-lt"/>
                <a:ea typeface="+mn-ea"/>
                <a:cs typeface="+mn-cs"/>
              </a:rPr>
              <a:t>vraaggesprek tussen onderzoeker en een of meerdere respondenten</a:t>
            </a:r>
            <a:r>
              <a:rPr lang="nl-NL" sz="1200" b="0" i="0" u="none" strike="noStrike" kern="1200" baseline="0" dirty="0" smtClean="0">
                <a:solidFill>
                  <a:schemeClr val="tx1"/>
                </a:solidFill>
                <a:effectLst/>
                <a:latin typeface="+mn-lt"/>
                <a:ea typeface="+mn-ea"/>
                <a:cs typeface="+mn-cs"/>
              </a:rPr>
              <a:t> </a:t>
            </a:r>
            <a:r>
              <a:rPr lang="nl-NL" sz="1200" b="0" i="0" u="none" strike="noStrike" kern="1200" dirty="0" smtClean="0">
                <a:solidFill>
                  <a:schemeClr val="tx1"/>
                </a:solidFill>
                <a:effectLst/>
                <a:latin typeface="+mn-lt"/>
                <a:ea typeface="+mn-ea"/>
                <a:cs typeface="+mn-cs"/>
              </a:rPr>
              <a:t>gericht op het verkrijgen van rijke, gedetailleerde antwoorden om zo te betekenissen en processen te analyseren. De insteek is om aan de hand van een vooraf opgestelde topiclijst de respondent zoveel mogelijk te stimuleren te praten.</a:t>
            </a:r>
          </a:p>
          <a:p>
            <a:endParaRPr lang="nl-NL" sz="1200" b="0" i="0" u="none" strike="noStrike" kern="1200" dirty="0" smtClean="0">
              <a:solidFill>
                <a:schemeClr val="tx1"/>
              </a:solidFill>
              <a:effectLst/>
              <a:latin typeface="+mn-lt"/>
              <a:ea typeface="+mn-ea"/>
              <a:cs typeface="+mn-cs"/>
            </a:endParaRPr>
          </a:p>
          <a:p>
            <a:r>
              <a:rPr lang="nl-NL" sz="1200" b="1" i="0" u="none" strike="noStrike" kern="1200" dirty="0" smtClean="0">
                <a:solidFill>
                  <a:schemeClr val="tx1"/>
                </a:solidFill>
                <a:effectLst/>
                <a:latin typeface="+mn-lt"/>
                <a:ea typeface="+mn-ea"/>
                <a:cs typeface="+mn-cs"/>
              </a:rPr>
              <a:t>Trendstudie:</a:t>
            </a:r>
            <a:r>
              <a:rPr lang="nl-NL" sz="1200" b="1" i="0" u="none" strike="noStrike" kern="1200" baseline="0" dirty="0" smtClean="0">
                <a:solidFill>
                  <a:schemeClr val="tx1"/>
                </a:solidFill>
                <a:effectLst/>
                <a:latin typeface="+mn-lt"/>
                <a:ea typeface="+mn-ea"/>
                <a:cs typeface="+mn-cs"/>
              </a:rPr>
              <a:t> </a:t>
            </a:r>
            <a:r>
              <a:rPr lang="nl-NL" sz="1200" b="0" i="0" u="none" strike="noStrike" kern="1200" dirty="0" smtClean="0">
                <a:solidFill>
                  <a:schemeClr val="tx1"/>
                </a:solidFill>
                <a:effectLst/>
                <a:latin typeface="+mn-lt"/>
                <a:ea typeface="+mn-ea"/>
                <a:cs typeface="+mn-cs"/>
              </a:rPr>
              <a:t>Een niet-experimentele studie met twee of meer meetmomenten en wisselende steekproeven uit eenzelfde populatie.</a:t>
            </a:r>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5</a:t>
            </a:fld>
            <a:endParaRPr lang="nl-NL"/>
          </a:p>
        </p:txBody>
      </p:sp>
    </p:spTree>
    <p:extLst>
      <p:ext uri="{BB962C8B-B14F-4D97-AF65-F5344CB8AC3E}">
        <p14:creationId xmlns:p14="http://schemas.microsoft.com/office/powerpoint/2010/main" val="229925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8</a:t>
            </a:fld>
            <a:endParaRPr lang="nl-NL"/>
          </a:p>
        </p:txBody>
      </p:sp>
    </p:spTree>
    <p:extLst>
      <p:ext uri="{BB962C8B-B14F-4D97-AF65-F5344CB8AC3E}">
        <p14:creationId xmlns:p14="http://schemas.microsoft.com/office/powerpoint/2010/main" val="3253224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9</a:t>
            </a:fld>
            <a:endParaRPr lang="nl-NL"/>
          </a:p>
        </p:txBody>
      </p:sp>
    </p:spTree>
    <p:extLst>
      <p:ext uri="{BB962C8B-B14F-4D97-AF65-F5344CB8AC3E}">
        <p14:creationId xmlns:p14="http://schemas.microsoft.com/office/powerpoint/2010/main" val="2260227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10</a:t>
            </a:fld>
            <a:endParaRPr lang="nl-NL"/>
          </a:p>
        </p:txBody>
      </p:sp>
    </p:spTree>
    <p:extLst>
      <p:ext uri="{BB962C8B-B14F-4D97-AF65-F5344CB8AC3E}">
        <p14:creationId xmlns:p14="http://schemas.microsoft.com/office/powerpoint/2010/main" val="869664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11</a:t>
            </a:fld>
            <a:endParaRPr lang="nl-NL"/>
          </a:p>
        </p:txBody>
      </p:sp>
    </p:spTree>
    <p:extLst>
      <p:ext uri="{BB962C8B-B14F-4D97-AF65-F5344CB8AC3E}">
        <p14:creationId xmlns:p14="http://schemas.microsoft.com/office/powerpoint/2010/main" val="3941313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12</a:t>
            </a:fld>
            <a:endParaRPr lang="nl-NL"/>
          </a:p>
        </p:txBody>
      </p:sp>
    </p:spTree>
    <p:extLst>
      <p:ext uri="{BB962C8B-B14F-4D97-AF65-F5344CB8AC3E}">
        <p14:creationId xmlns:p14="http://schemas.microsoft.com/office/powerpoint/2010/main" val="3328416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000" i="0" dirty="0" smtClean="0"/>
              <a:t>Vragen voorbereiding</a:t>
            </a:r>
            <a:r>
              <a:rPr lang="nl-NL" sz="2000" i="0" baseline="0" dirty="0" smtClean="0"/>
              <a:t> beantwoorden: </a:t>
            </a:r>
            <a:r>
              <a:rPr lang="nl-NL" sz="2000" i="0" dirty="0" smtClean="0"/>
              <a:t>doel-, vraagstelling van beide onderzoeken</a:t>
            </a:r>
          </a:p>
          <a:p>
            <a:endParaRPr lang="en-GB"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21</a:t>
            </a:fld>
            <a:endParaRPr lang="nl-NL"/>
          </a:p>
        </p:txBody>
      </p:sp>
    </p:spTree>
    <p:extLst>
      <p:ext uri="{BB962C8B-B14F-4D97-AF65-F5344CB8AC3E}">
        <p14:creationId xmlns:p14="http://schemas.microsoft.com/office/powerpoint/2010/main" val="4280267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0" noProof="0" dirty="0" smtClean="0"/>
              <a:t>Vragen voorbereiding beantwoorden: faciliteren en oefeningen van beide</a:t>
            </a:r>
            <a:r>
              <a:rPr lang="nl-NL" sz="1200" i="0" baseline="0" noProof="0" dirty="0" smtClean="0"/>
              <a:t> onderzoeken</a:t>
            </a:r>
            <a:endParaRPr lang="nl-NL" noProof="0" dirty="0"/>
          </a:p>
        </p:txBody>
      </p:sp>
      <p:sp>
        <p:nvSpPr>
          <p:cNvPr id="4" name="Tijdelijke aanduiding voor dianummer 3"/>
          <p:cNvSpPr>
            <a:spLocks noGrp="1"/>
          </p:cNvSpPr>
          <p:nvPr>
            <p:ph type="sldNum" sz="quarter" idx="10"/>
          </p:nvPr>
        </p:nvSpPr>
        <p:spPr/>
        <p:txBody>
          <a:bodyPr/>
          <a:lstStyle/>
          <a:p>
            <a:fld id="{78FACC1F-386F-4E42-8E38-7BACBF493300}" type="slidenum">
              <a:rPr lang="nl-NL" smtClean="0"/>
              <a:t>22</a:t>
            </a:fld>
            <a:endParaRPr lang="nl-NL"/>
          </a:p>
        </p:txBody>
      </p:sp>
    </p:spTree>
    <p:extLst>
      <p:ext uri="{BB962C8B-B14F-4D97-AF65-F5344CB8AC3E}">
        <p14:creationId xmlns:p14="http://schemas.microsoft.com/office/powerpoint/2010/main" val="525939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C27130D-5589-4AE2-AA14-16A7A0016498}" type="slidenum">
              <a:rPr lang="nl-NL" altLang="nl-NL" smtClean="0"/>
              <a:pPr/>
              <a:t>42</a:t>
            </a:fld>
            <a:endParaRPr lang="nl-NL" altLang="nl-NL" smtClean="0"/>
          </a:p>
        </p:txBody>
      </p:sp>
    </p:spTree>
    <p:extLst>
      <p:ext uri="{BB962C8B-B14F-4D97-AF65-F5344CB8AC3E}">
        <p14:creationId xmlns:p14="http://schemas.microsoft.com/office/powerpoint/2010/main" val="22421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C27130D-5589-4AE2-AA14-16A7A0016498}" type="slidenum">
              <a:rPr lang="nl-NL" altLang="nl-NL" smtClean="0"/>
              <a:pPr/>
              <a:t>43</a:t>
            </a:fld>
            <a:endParaRPr lang="nl-NL" altLang="nl-NL" smtClean="0"/>
          </a:p>
        </p:txBody>
      </p:sp>
    </p:spTree>
    <p:extLst>
      <p:ext uri="{BB962C8B-B14F-4D97-AF65-F5344CB8AC3E}">
        <p14:creationId xmlns:p14="http://schemas.microsoft.com/office/powerpoint/2010/main" val="1603456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smtClean="0"/>
              <a:t>Click to edit Master title style</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28805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30085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278058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smtClean="0"/>
              <a:t>Click to edit Master title style</a:t>
            </a:r>
            <a:endParaRPr lang="nl-NL"/>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75353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9590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en-US" smtClean="0"/>
              <a:t>Click icon to add picture</a:t>
            </a:r>
            <a:endParaRPr lang="nl-NL"/>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8" name="object 3"/>
          <p:cNvSpPr/>
          <p:nvPr userDrawn="1"/>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90749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en-US" smtClean="0"/>
              <a:t>Click icon to add picture</a:t>
            </a:r>
            <a:endParaRPr lang="nl-NL"/>
          </a:p>
        </p:txBody>
      </p:sp>
      <p:sp>
        <p:nvSpPr>
          <p:cNvPr id="2" name="Titel 1"/>
          <p:cNvSpPr>
            <a:spLocks noGrp="1"/>
          </p:cNvSpPr>
          <p:nvPr userDrawn="1">
            <p:ph type="title"/>
          </p:nvPr>
        </p:nvSpPr>
        <p:spPr>
          <a:xfrm>
            <a:off x="6693558" y="709001"/>
            <a:ext cx="4091304" cy="705834"/>
          </a:xfrm>
        </p:spPr>
        <p:txBody>
          <a:bodyPr/>
          <a:lstStyle>
            <a:lvl1pPr algn="l">
              <a:defRPr sz="2400" b="0">
                <a:solidFill>
                  <a:schemeClr val="accent1"/>
                </a:solidFill>
              </a:defRPr>
            </a:lvl1pPr>
          </a:lstStyle>
          <a:p>
            <a:r>
              <a:rPr lang="en-US" smtClean="0"/>
              <a:t>Click to edit Master title style</a:t>
            </a:r>
            <a:endParaRPr lang="nl-NL" dirty="0"/>
          </a:p>
        </p:txBody>
      </p:sp>
      <p:sp>
        <p:nvSpPr>
          <p:cNvPr id="3" name="Tijdelijke aanduiding voor inhoud 2"/>
          <p:cNvSpPr>
            <a:spLocks noGrp="1"/>
          </p:cNvSpPr>
          <p:nvPr userDrawn="1">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12" name="Afbeelding 11"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44210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1219320" y="406440"/>
            <a:ext cx="9754870"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smtClean="0"/>
              <a:t>Click to edit Master text styles</a:t>
            </a:r>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102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userDrawn="1"/>
        </p:nvGrpSpPr>
        <p:grpSpPr>
          <a:xfrm>
            <a:off x="1219315" y="406440"/>
            <a:ext cx="9754870" cy="5283835"/>
            <a:chOff x="1219315" y="406440"/>
            <a:chExt cx="9754870" cy="5283835"/>
          </a:xfrm>
        </p:grpSpPr>
        <p:sp>
          <p:nvSpPr>
            <p:cNvPr id="14" name="object 2"/>
            <p:cNvSpPr/>
            <p:nvPr userDrawn="1"/>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userDrawn="1"/>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userDrawn="1"/>
          </p:nvPicPr>
          <p:blipFill rotWithShape="1">
            <a:blip r:embed="rId3"/>
            <a:srcRect l="35801" t="59806" r="32463" b="20796"/>
            <a:stretch/>
          </p:blipFill>
          <p:spPr>
            <a:xfrm>
              <a:off x="9344025" y="4886325"/>
              <a:ext cx="866775" cy="622062"/>
            </a:xfrm>
            <a:prstGeom prst="rect">
              <a:avLst/>
            </a:prstGeom>
          </p:spPr>
        </p:pic>
      </p:grpSp>
      <p:sp>
        <p:nvSpPr>
          <p:cNvPr id="16"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smtClean="0"/>
              <a:t>Click to edit Master text styles</a:t>
            </a:r>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24408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en-US" smtClean="0"/>
              <a:t>Click to edit Master title style</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en-US" smtClean="0"/>
              <a:t>Click to edit Master text styles</a:t>
            </a:r>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smtClean="0"/>
              <a:t>HOOFDSTUK</a:t>
            </a:r>
            <a:endParaRPr lang="nl-NL" dirty="0"/>
          </a:p>
        </p:txBody>
      </p:sp>
    </p:spTree>
    <p:extLst>
      <p:ext uri="{BB962C8B-B14F-4D97-AF65-F5344CB8AC3E}">
        <p14:creationId xmlns:p14="http://schemas.microsoft.com/office/powerpoint/2010/main" val="399319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5486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0" name="Afbeelding 9"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365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userDrawn="1"/>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smtClean="0">
                <a:solidFill>
                  <a:schemeClr val="tx2"/>
                </a:solidFill>
                <a:latin typeface="Arial"/>
                <a:cs typeface="Arial"/>
              </a:rPr>
              <a:t>75</a:t>
            </a:r>
            <a:endParaRPr lang="en-US" sz="1200" spc="-5" dirty="0" smtClean="0">
              <a:solidFill>
                <a:schemeClr val="tx2"/>
              </a:solidFill>
              <a:latin typeface="Arial"/>
              <a:cs typeface="Arial"/>
            </a:endParaRPr>
          </a:p>
          <a:p>
            <a:pPr marL="560070" marR="5080" indent="-548005" algn="r">
              <a:lnSpc>
                <a:spcPct val="111100"/>
              </a:lnSpc>
            </a:pPr>
            <a:r>
              <a:rPr sz="1200" spc="-5" dirty="0" smtClean="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userDrawn="1"/>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userDrawn="1"/>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smtClean="0">
                <a:solidFill>
                  <a:schemeClr val="tx2"/>
                </a:solidFill>
                <a:latin typeface="+mn-lt"/>
                <a:cs typeface="Arial"/>
              </a:rPr>
              <a:t>Meester P. </a:t>
            </a:r>
            <a:r>
              <a:rPr lang="nl-NL" sz="1200" dirty="0" err="1" smtClean="0">
                <a:solidFill>
                  <a:schemeClr val="tx2"/>
                </a:solidFill>
                <a:latin typeface="+mn-lt"/>
                <a:cs typeface="Arial"/>
              </a:rPr>
              <a:t>Droogleever</a:t>
            </a:r>
            <a:r>
              <a:rPr lang="nl-NL" sz="1200" baseline="0" dirty="0" smtClean="0">
                <a:solidFill>
                  <a:schemeClr val="tx2"/>
                </a:solidFill>
                <a:latin typeface="+mn-lt"/>
                <a:cs typeface="Arial"/>
              </a:rPr>
              <a:t> </a:t>
            </a:r>
            <a:r>
              <a:rPr lang="nl-NL" sz="1200" dirty="0" smtClean="0">
                <a:solidFill>
                  <a:schemeClr val="tx2"/>
                </a:solidFill>
                <a:latin typeface="+mn-lt"/>
                <a:cs typeface="Arial"/>
              </a:rPr>
              <a:t>Fortuynweg 22</a:t>
            </a:r>
          </a:p>
          <a:p>
            <a:pPr marR="5080" algn="r">
              <a:lnSpc>
                <a:spcPct val="100000"/>
              </a:lnSpc>
              <a:spcBef>
                <a:spcPts val="260"/>
              </a:spcBef>
            </a:pPr>
            <a:r>
              <a:rPr lang="nl-NL" sz="1200" spc="-5" dirty="0" smtClean="0">
                <a:solidFill>
                  <a:schemeClr val="tx2"/>
                </a:solidFill>
                <a:latin typeface="+mn-lt"/>
                <a:cs typeface="Arial"/>
              </a:rPr>
              <a:t>2533 SR Den</a:t>
            </a:r>
            <a:r>
              <a:rPr lang="nl-NL" sz="1200" spc="-100" dirty="0" smtClean="0">
                <a:solidFill>
                  <a:schemeClr val="tx2"/>
                </a:solidFill>
                <a:latin typeface="+mn-lt"/>
                <a:cs typeface="Arial"/>
              </a:rPr>
              <a:t> </a:t>
            </a:r>
            <a:r>
              <a:rPr lang="nl-NL" sz="1200" spc="-5" dirty="0" smtClean="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userDrawn="1"/>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smtClean="0">
                <a:solidFill>
                  <a:schemeClr val="tx2"/>
                </a:solidFill>
                <a:latin typeface="+mn-lt"/>
                <a:cs typeface="Arial"/>
              </a:rPr>
              <a:t>Bleiswijkseweg</a:t>
            </a:r>
            <a:r>
              <a:rPr lang="nl-NL" sz="1200" dirty="0" smtClean="0">
                <a:solidFill>
                  <a:schemeClr val="tx2"/>
                </a:solidFill>
                <a:latin typeface="+mn-lt"/>
                <a:cs typeface="Arial"/>
              </a:rPr>
              <a:t> 37</a:t>
            </a:r>
            <a:endParaRPr lang="nl-NL" sz="1200" spc="-5" dirty="0" smtClean="0">
              <a:solidFill>
                <a:schemeClr val="tx2"/>
              </a:solidFill>
              <a:latin typeface="+mn-lt"/>
              <a:cs typeface="Arial"/>
            </a:endParaRPr>
          </a:p>
          <a:p>
            <a:pPr marL="12700" algn="r">
              <a:lnSpc>
                <a:spcPct val="100000"/>
              </a:lnSpc>
              <a:spcBef>
                <a:spcPts val="260"/>
              </a:spcBef>
            </a:pPr>
            <a:r>
              <a:rPr lang="nl-NL" sz="1200" spc="-5" dirty="0" smtClean="0">
                <a:solidFill>
                  <a:schemeClr val="tx2"/>
                </a:solidFill>
                <a:latin typeface="+mn-lt"/>
                <a:cs typeface="Arial"/>
              </a:rPr>
              <a:t>2712 BP</a:t>
            </a:r>
            <a:r>
              <a:rPr lang="nl-NL" sz="1200" dirty="0" smtClean="0">
                <a:solidFill>
                  <a:schemeClr val="tx2"/>
                </a:solidFill>
                <a:latin typeface="+mn-lt"/>
                <a:cs typeface="Arial"/>
              </a:rPr>
              <a:t> </a:t>
            </a:r>
            <a:r>
              <a:rPr lang="nl-NL" sz="1200" spc="-5" dirty="0" smtClean="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58576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63254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smtClean="0"/>
              <a:t>Click to edit Master title style</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smtClean="0"/>
              <a:t>Name</a:t>
            </a:r>
            <a:endParaRPr lang="nl-NL" dirty="0"/>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smtClean="0"/>
              <a:t>Version/Date</a:t>
            </a:r>
            <a:endParaRPr lang="nl-NL" dirty="0"/>
          </a:p>
        </p:txBody>
      </p:sp>
    </p:spTree>
    <p:extLst>
      <p:ext uri="{BB962C8B-B14F-4D97-AF65-F5344CB8AC3E}">
        <p14:creationId xmlns:p14="http://schemas.microsoft.com/office/powerpoint/2010/main" val="197499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14-1-2020</a:t>
            </a:fld>
            <a:endParaRPr lang="en-GB"/>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korte titel presentatie - aan te passen via voettekst</a:t>
            </a:r>
            <a:endParaRPr lang="nl-NL" dirty="0"/>
          </a:p>
        </p:txBody>
      </p:sp>
      <p:sp>
        <p:nvSpPr>
          <p:cNvPr id="11"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8" name="Afbeelding 7" descr="HHS_NL_groen_HEX.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92583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60" r:id="rId6"/>
    <p:sldLayoutId id="2147483663" r:id="rId7"/>
    <p:sldLayoutId id="2147483664" r:id="rId8"/>
    <p:sldLayoutId id="2147483665" r:id="rId9"/>
    <p:sldLayoutId id="2147483651" r:id="rId10"/>
    <p:sldLayoutId id="2147483656" r:id="rId11"/>
    <p:sldLayoutId id="2147483655" r:id="rId12"/>
    <p:sldLayoutId id="2147483667" r:id="rId13"/>
    <p:sldLayoutId id="2147483666" r:id="rId14"/>
    <p:sldLayoutId id="2147483669"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youtu.be/0UbItxKwHTA"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DB08BBF5-CD40-4A16-8903-8DF4B0919940}"/>
              </a:ext>
            </a:extLst>
          </p:cNvPr>
          <p:cNvSpPr>
            <a:spLocks noGrp="1"/>
          </p:cNvSpPr>
          <p:nvPr>
            <p:ph type="body" sz="quarter" idx="11"/>
          </p:nvPr>
        </p:nvSpPr>
        <p:spPr/>
        <p:txBody>
          <a:bodyPr/>
          <a:lstStyle/>
          <a:p>
            <a:endParaRPr lang="nl-NL" dirty="0"/>
          </a:p>
        </p:txBody>
      </p:sp>
      <p:sp>
        <p:nvSpPr>
          <p:cNvPr id="30" name="Titel 29"/>
          <p:cNvSpPr>
            <a:spLocks noGrp="1"/>
          </p:cNvSpPr>
          <p:nvPr>
            <p:ph type="ctrTitle"/>
          </p:nvPr>
        </p:nvSpPr>
        <p:spPr>
          <a:xfrm>
            <a:off x="862150" y="4441371"/>
            <a:ext cx="6897188" cy="1973943"/>
          </a:xfrm>
        </p:spPr>
        <p:txBody>
          <a:bodyPr/>
          <a:lstStyle/>
          <a:p>
            <a:pPr algn="ctr"/>
            <a:r>
              <a:rPr lang="nl-NL" dirty="0" smtClean="0"/>
              <a:t>Workshop Dataverzameling</a:t>
            </a:r>
            <a:br>
              <a:rPr lang="nl-NL" dirty="0" smtClean="0"/>
            </a:br>
            <a:r>
              <a:rPr lang="nl-NL" dirty="0" smtClean="0"/>
              <a:t/>
            </a:r>
            <a:br>
              <a:rPr lang="nl-NL" dirty="0" smtClean="0"/>
            </a:br>
            <a:r>
              <a:rPr lang="nl-NL" sz="2400" dirty="0" smtClean="0"/>
              <a:t>Vragenlijst, interview, observatie, focusgroep</a:t>
            </a:r>
            <a:endParaRPr lang="nl-NL" sz="2400" dirty="0"/>
          </a:p>
        </p:txBody>
      </p:sp>
      <p:sp>
        <p:nvSpPr>
          <p:cNvPr id="6" name="Tijdelijke aanduiding voor tekst 5">
            <a:extLst>
              <a:ext uri="{FF2B5EF4-FFF2-40B4-BE49-F238E27FC236}">
                <a16:creationId xmlns:a16="http://schemas.microsoft.com/office/drawing/2014/main" id="{261E422D-6F58-4DFE-B09A-977A670799DC}"/>
              </a:ext>
            </a:extLst>
          </p:cNvPr>
          <p:cNvSpPr>
            <a:spLocks noGrp="1"/>
          </p:cNvSpPr>
          <p:nvPr>
            <p:ph type="body" sz="quarter" idx="13"/>
          </p:nvPr>
        </p:nvSpPr>
        <p:spPr>
          <a:xfrm>
            <a:off x="8522539" y="1593669"/>
            <a:ext cx="2159000" cy="1875245"/>
          </a:xfrm>
        </p:spPr>
        <p:txBody>
          <a:bodyPr/>
          <a:lstStyle/>
          <a:p>
            <a:r>
              <a:rPr lang="nl-NL" dirty="0" smtClean="0"/>
              <a:t>Lottie Kuijt</a:t>
            </a:r>
          </a:p>
          <a:p>
            <a:r>
              <a:rPr lang="nl-NL" dirty="0" smtClean="0"/>
              <a:t>Marjolein Jansen</a:t>
            </a:r>
          </a:p>
          <a:p>
            <a:r>
              <a:rPr lang="nl-NL" dirty="0" smtClean="0"/>
              <a:t>Andries Hiskes</a:t>
            </a:r>
          </a:p>
          <a:p>
            <a:r>
              <a:rPr lang="nl-NL" dirty="0" smtClean="0"/>
              <a:t>Peter Renden</a:t>
            </a:r>
          </a:p>
          <a:p>
            <a:r>
              <a:rPr lang="nl-NL" dirty="0" smtClean="0"/>
              <a:t>Jeroen Dikken</a:t>
            </a:r>
          </a:p>
          <a:p>
            <a:r>
              <a:rPr lang="nl-NL" dirty="0" err="1" smtClean="0"/>
              <a:t>Lando</a:t>
            </a:r>
            <a:r>
              <a:rPr lang="nl-NL" dirty="0" smtClean="0"/>
              <a:t> Koppes</a:t>
            </a:r>
          </a:p>
          <a:p>
            <a:r>
              <a:rPr lang="nl-NL" dirty="0" smtClean="0"/>
              <a:t>Wim Janssen</a:t>
            </a:r>
            <a:endParaRPr lang="nl-NL" dirty="0"/>
          </a:p>
        </p:txBody>
      </p:sp>
      <p:sp>
        <p:nvSpPr>
          <p:cNvPr id="7" name="Tijdelijke aanduiding voor tekst 6">
            <a:extLst>
              <a:ext uri="{FF2B5EF4-FFF2-40B4-BE49-F238E27FC236}">
                <a16:creationId xmlns:a16="http://schemas.microsoft.com/office/drawing/2014/main" id="{CF43F662-A34D-4B2E-B273-EB28CE016E9D}"/>
              </a:ext>
            </a:extLst>
          </p:cNvPr>
          <p:cNvSpPr>
            <a:spLocks noGrp="1"/>
          </p:cNvSpPr>
          <p:nvPr>
            <p:ph type="body" sz="quarter" idx="14"/>
          </p:nvPr>
        </p:nvSpPr>
        <p:spPr>
          <a:xfrm>
            <a:off x="8522539" y="1103086"/>
            <a:ext cx="2159000" cy="490584"/>
          </a:xfrm>
        </p:spPr>
        <p:txBody>
          <a:bodyPr/>
          <a:lstStyle/>
          <a:p>
            <a:r>
              <a:rPr lang="nl-NL" dirty="0" smtClean="0"/>
              <a:t>Week 5</a:t>
            </a:r>
            <a:endParaRPr lang="nl-NL" dirty="0"/>
          </a:p>
        </p:txBody>
      </p:sp>
    </p:spTree>
    <p:extLst>
      <p:ext uri="{BB962C8B-B14F-4D97-AF65-F5344CB8AC3E}">
        <p14:creationId xmlns:p14="http://schemas.microsoft.com/office/powerpoint/2010/main" val="389981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425940" y="498946"/>
            <a:ext cx="7114540" cy="428835"/>
          </a:xfrm>
        </p:spPr>
        <p:txBody>
          <a:bodyPr/>
          <a:lstStyle/>
          <a:p>
            <a:r>
              <a:rPr lang="nl-NL" altLang="nl-NL" dirty="0" smtClean="0"/>
              <a:t>Lesdoelen</a:t>
            </a:r>
          </a:p>
        </p:txBody>
      </p:sp>
      <p:sp>
        <p:nvSpPr>
          <p:cNvPr id="3" name="Content Placeholder 2"/>
          <p:cNvSpPr>
            <a:spLocks noGrp="1"/>
          </p:cNvSpPr>
          <p:nvPr>
            <p:ph idx="1"/>
          </p:nvPr>
        </p:nvSpPr>
        <p:spPr>
          <a:xfrm>
            <a:off x="2425939" y="1048216"/>
            <a:ext cx="9020994" cy="5470150"/>
          </a:xfrm>
        </p:spPr>
        <p:txBody>
          <a:bodyPr>
            <a:normAutofit fontScale="92500"/>
          </a:bodyPr>
          <a:lstStyle/>
          <a:p>
            <a:pPr marL="0" indent="0">
              <a:buNone/>
            </a:pPr>
            <a:r>
              <a:rPr lang="nl-NL" b="1" dirty="0" smtClean="0"/>
              <a:t>Na afloop van de workshop kan de student: </a:t>
            </a:r>
            <a:endParaRPr lang="nl-NL" b="1" dirty="0"/>
          </a:p>
          <a:p>
            <a:pPr lvl="0"/>
            <a:r>
              <a:rPr lang="nl-NL" b="1" dirty="0"/>
              <a:t>de keuze voor een methode van dataverzameling onderbouwen in relatie tot de onderzoeksvraag </a:t>
            </a:r>
          </a:p>
          <a:p>
            <a:pPr marL="0" indent="0">
              <a:buNone/>
            </a:pPr>
            <a:r>
              <a:rPr lang="nl-NL" b="1" dirty="0"/>
              <a:t> </a:t>
            </a:r>
            <a:endParaRPr lang="nl-NL" b="1" dirty="0" smtClean="0"/>
          </a:p>
          <a:p>
            <a:r>
              <a:rPr lang="nl-NL" b="1" dirty="0" smtClean="0"/>
              <a:t>de </a:t>
            </a:r>
            <a:r>
              <a:rPr lang="nl-NL" b="1" dirty="0"/>
              <a:t>structuur voor interviews verwerken in het voorbereiden van interviews</a:t>
            </a:r>
          </a:p>
          <a:p>
            <a:endParaRPr lang="nl-NL" b="1" dirty="0"/>
          </a:p>
          <a:p>
            <a:pPr lvl="0"/>
            <a:r>
              <a:rPr lang="nl-NL" b="1" dirty="0"/>
              <a:t>de voordelen en valkuilen van verschillende typen observaties benoemen</a:t>
            </a:r>
          </a:p>
          <a:p>
            <a:endParaRPr lang="nl-NL" b="1" dirty="0"/>
          </a:p>
          <a:p>
            <a:pPr lvl="0"/>
            <a:r>
              <a:rPr lang="nl-NL" b="1" dirty="0"/>
              <a:t>een focusgroep voor het eigen onderzoek voorbereiden en uitvoeren</a:t>
            </a:r>
          </a:p>
          <a:p>
            <a:endParaRPr lang="nl-NL" b="1" dirty="0"/>
          </a:p>
          <a:p>
            <a:pPr lvl="0"/>
            <a:r>
              <a:rPr lang="nl-NL" b="1" dirty="0"/>
              <a:t>de onderdelen benoemen die een vragenlijst moet bevatten</a:t>
            </a:r>
          </a:p>
          <a:p>
            <a:pPr lvl="0"/>
            <a:r>
              <a:rPr lang="nl-NL" b="1" dirty="0"/>
              <a:t>de eisen aan formuleringen toepassen in het opstellen van een </a:t>
            </a:r>
            <a:r>
              <a:rPr lang="nl-NL" b="1" dirty="0" smtClean="0"/>
              <a:t>vragenlijst</a:t>
            </a:r>
            <a:endParaRPr lang="nl-NL" b="1" dirty="0"/>
          </a:p>
        </p:txBody>
      </p:sp>
    </p:spTree>
    <p:extLst>
      <p:ext uri="{BB962C8B-B14F-4D97-AF65-F5344CB8AC3E}">
        <p14:creationId xmlns:p14="http://schemas.microsoft.com/office/powerpoint/2010/main" val="409007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425940" y="498946"/>
            <a:ext cx="7114540" cy="428835"/>
          </a:xfrm>
        </p:spPr>
        <p:txBody>
          <a:bodyPr/>
          <a:lstStyle/>
          <a:p>
            <a:r>
              <a:rPr lang="nl-NL" altLang="nl-NL" dirty="0" smtClean="0"/>
              <a:t>Opdracht</a:t>
            </a:r>
          </a:p>
        </p:txBody>
      </p:sp>
      <p:sp>
        <p:nvSpPr>
          <p:cNvPr id="3" name="Content Placeholder 2"/>
          <p:cNvSpPr>
            <a:spLocks noGrp="1"/>
          </p:cNvSpPr>
          <p:nvPr>
            <p:ph idx="1"/>
          </p:nvPr>
        </p:nvSpPr>
        <p:spPr>
          <a:xfrm>
            <a:off x="2425939" y="1048216"/>
            <a:ext cx="9020994" cy="5470150"/>
          </a:xfrm>
        </p:spPr>
        <p:txBody>
          <a:bodyPr>
            <a:normAutofit/>
          </a:bodyPr>
          <a:lstStyle/>
          <a:p>
            <a:pPr marL="0" indent="0">
              <a:buNone/>
            </a:pPr>
            <a:r>
              <a:rPr lang="nl-NL" b="1" dirty="0" smtClean="0"/>
              <a:t>In 3-tallen, na elkaar: </a:t>
            </a:r>
            <a:endParaRPr lang="nl-NL" b="1" dirty="0"/>
          </a:p>
          <a:p>
            <a:pPr lvl="0"/>
            <a:r>
              <a:rPr lang="nl-NL" b="1" dirty="0" smtClean="0"/>
              <a:t>Ieder 10 minuten</a:t>
            </a:r>
          </a:p>
          <a:p>
            <a:pPr lvl="0"/>
            <a:r>
              <a:rPr lang="nl-NL" b="1" dirty="0" smtClean="0"/>
              <a:t>Vertel je plan</a:t>
            </a:r>
          </a:p>
          <a:p>
            <a:pPr lvl="0"/>
            <a:r>
              <a:rPr lang="nl-NL" b="1" dirty="0" smtClean="0"/>
              <a:t>Laat zien wat je hebt ontwikkeld (tijdpad/flow-chart, uitnodigingse-mail, informatiebrief, topiclijst, openingsvraag, vragen(lijst), observatie-scoreformulier, film/geluidsopnameplan, …)</a:t>
            </a:r>
          </a:p>
          <a:p>
            <a:pPr lvl="0"/>
            <a:r>
              <a:rPr lang="nl-NL" b="1" dirty="0" smtClean="0"/>
              <a:t>Stel de verteller (zo veel mogelijk open) vragen ter aanvulling</a:t>
            </a:r>
          </a:p>
          <a:p>
            <a:pPr lvl="1"/>
            <a:r>
              <a:rPr lang="nl-NL" b="1" dirty="0" smtClean="0"/>
              <a:t>Zodat de verteller verder gaat denken dan hij/zij heeft gedaan</a:t>
            </a:r>
            <a:endParaRPr lang="nl-NL" b="1" dirty="0"/>
          </a:p>
        </p:txBody>
      </p:sp>
    </p:spTree>
    <p:extLst>
      <p:ext uri="{BB962C8B-B14F-4D97-AF65-F5344CB8AC3E}">
        <p14:creationId xmlns:p14="http://schemas.microsoft.com/office/powerpoint/2010/main" val="193392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991544" y="188640"/>
            <a:ext cx="9865096" cy="576064"/>
          </a:xfrm>
        </p:spPr>
        <p:txBody>
          <a:bodyPr/>
          <a:lstStyle/>
          <a:p>
            <a:r>
              <a:rPr lang="nl-NL" altLang="nl-NL" dirty="0" smtClean="0"/>
              <a:t>Kenmerken kwalitatief en kwantitatief onderzoek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06900750"/>
              </p:ext>
            </p:extLst>
          </p:nvPr>
        </p:nvGraphicFramePr>
        <p:xfrm>
          <a:off x="1557868" y="980729"/>
          <a:ext cx="9650702" cy="4992306"/>
        </p:xfrm>
        <a:graphic>
          <a:graphicData uri="http://schemas.openxmlformats.org/drawingml/2006/table">
            <a:tbl>
              <a:tblPr firstRow="1" bandRow="1">
                <a:tableStyleId>{5C22544A-7EE6-4342-B048-85BDC9FD1C3A}</a:tableStyleId>
              </a:tblPr>
              <a:tblGrid>
                <a:gridCol w="2176455">
                  <a:extLst>
                    <a:ext uri="{9D8B030D-6E8A-4147-A177-3AD203B41FA5}">
                      <a16:colId xmlns:a16="http://schemas.microsoft.com/office/drawing/2014/main" val="20000"/>
                    </a:ext>
                  </a:extLst>
                </a:gridCol>
                <a:gridCol w="3792123">
                  <a:extLst>
                    <a:ext uri="{9D8B030D-6E8A-4147-A177-3AD203B41FA5}">
                      <a16:colId xmlns:a16="http://schemas.microsoft.com/office/drawing/2014/main" val="20001"/>
                    </a:ext>
                  </a:extLst>
                </a:gridCol>
                <a:gridCol w="3682124">
                  <a:extLst>
                    <a:ext uri="{9D8B030D-6E8A-4147-A177-3AD203B41FA5}">
                      <a16:colId xmlns:a16="http://schemas.microsoft.com/office/drawing/2014/main" val="20002"/>
                    </a:ext>
                  </a:extLst>
                </a:gridCol>
              </a:tblGrid>
              <a:tr h="360596">
                <a:tc>
                  <a:txBody>
                    <a:bodyPr/>
                    <a:lstStyle/>
                    <a:p>
                      <a:endParaRPr lang="nl-NL" sz="1800" dirty="0"/>
                    </a:p>
                  </a:txBody>
                  <a:tcPr marT="45714" marB="45714"/>
                </a:tc>
                <a:tc>
                  <a:txBody>
                    <a:bodyPr/>
                    <a:lstStyle/>
                    <a:p>
                      <a:r>
                        <a:rPr lang="nl-NL" sz="1800" dirty="0" smtClean="0"/>
                        <a:t>Kwalitatief </a:t>
                      </a:r>
                      <a:endParaRPr lang="nl-NL" sz="1800" dirty="0"/>
                    </a:p>
                  </a:txBody>
                  <a:tcPr marT="45714" marB="45714"/>
                </a:tc>
                <a:tc>
                  <a:txBody>
                    <a:bodyPr/>
                    <a:lstStyle/>
                    <a:p>
                      <a:r>
                        <a:rPr lang="nl-NL" sz="1800" dirty="0" smtClean="0"/>
                        <a:t>Kwantitatief</a:t>
                      </a:r>
                      <a:endParaRPr lang="nl-NL" sz="1800" dirty="0"/>
                    </a:p>
                  </a:txBody>
                  <a:tcPr marT="45714" marB="45714"/>
                </a:tc>
                <a:extLst>
                  <a:ext uri="{0D108BD9-81ED-4DB2-BD59-A6C34878D82A}">
                    <a16:rowId xmlns:a16="http://schemas.microsoft.com/office/drawing/2014/main" val="10000"/>
                  </a:ext>
                </a:extLst>
              </a:tr>
              <a:tr h="404264">
                <a:tc>
                  <a:txBody>
                    <a:bodyPr/>
                    <a:lstStyle/>
                    <a:p>
                      <a:r>
                        <a:rPr lang="nl-NL" sz="1500" dirty="0" smtClean="0"/>
                        <a:t>Functie</a:t>
                      </a:r>
                      <a:endParaRPr lang="nl-NL" sz="1500" dirty="0"/>
                    </a:p>
                  </a:txBody>
                  <a:tcPr marT="45714" marB="45714"/>
                </a:tc>
                <a:tc>
                  <a:txBody>
                    <a:bodyPr/>
                    <a:lstStyle/>
                    <a:p>
                      <a:r>
                        <a:rPr lang="nl-NL" sz="1500" dirty="0" smtClean="0"/>
                        <a:t>Theorie</a:t>
                      </a:r>
                      <a:r>
                        <a:rPr lang="nl-NL" sz="1500" baseline="0" dirty="0" smtClean="0"/>
                        <a:t> vormend</a:t>
                      </a:r>
                      <a:endParaRPr lang="nl-NL" sz="1500" dirty="0"/>
                    </a:p>
                  </a:txBody>
                  <a:tcPr marT="45714" marB="45714"/>
                </a:tc>
                <a:tc>
                  <a:txBody>
                    <a:bodyPr/>
                    <a:lstStyle/>
                    <a:p>
                      <a:r>
                        <a:rPr lang="nl-NL" sz="1500" dirty="0" smtClean="0"/>
                        <a:t>Theorie </a:t>
                      </a:r>
                      <a:r>
                        <a:rPr lang="nl-NL" sz="1500" baseline="0" dirty="0" smtClean="0"/>
                        <a:t>vormend</a:t>
                      </a:r>
                      <a:r>
                        <a:rPr lang="nl-NL" sz="1500" dirty="0" smtClean="0"/>
                        <a:t> / toetsend</a:t>
                      </a:r>
                      <a:endParaRPr lang="nl-NL" sz="1500" dirty="0"/>
                    </a:p>
                  </a:txBody>
                  <a:tcPr marT="45714" marB="45714"/>
                </a:tc>
                <a:extLst>
                  <a:ext uri="{0D108BD9-81ED-4DB2-BD59-A6C34878D82A}">
                    <a16:rowId xmlns:a16="http://schemas.microsoft.com/office/drawing/2014/main" val="10001"/>
                  </a:ext>
                </a:extLst>
              </a:tr>
              <a:tr h="476760">
                <a:tc>
                  <a:txBody>
                    <a:bodyPr/>
                    <a:lstStyle/>
                    <a:p>
                      <a:r>
                        <a:rPr lang="nl-NL" sz="1500" dirty="0" smtClean="0"/>
                        <a:t>Doel</a:t>
                      </a:r>
                      <a:endParaRPr lang="nl-NL" sz="1500" dirty="0"/>
                    </a:p>
                  </a:txBody>
                  <a:tcPr marT="45714" marB="45714"/>
                </a:tc>
                <a:tc>
                  <a:txBody>
                    <a:bodyPr/>
                    <a:lstStyle/>
                    <a:p>
                      <a:r>
                        <a:rPr lang="nl-NL" sz="1500" dirty="0" smtClean="0"/>
                        <a:t>Uitdiepen, begrijpen,</a:t>
                      </a:r>
                      <a:r>
                        <a:rPr lang="nl-NL" sz="1500" baseline="0" dirty="0" smtClean="0"/>
                        <a:t> verklaren</a:t>
                      </a:r>
                      <a:endParaRPr lang="nl-NL" sz="1500" dirty="0"/>
                    </a:p>
                  </a:txBody>
                  <a:tcPr marT="45714" marB="45714"/>
                </a:tc>
                <a:tc>
                  <a:txBody>
                    <a:bodyPr/>
                    <a:lstStyle/>
                    <a:p>
                      <a:r>
                        <a:rPr lang="nl-NL" sz="1500" dirty="0" smtClean="0"/>
                        <a:t>Vergelijken, schatten</a:t>
                      </a:r>
                      <a:r>
                        <a:rPr lang="nl-NL" sz="1500" baseline="0" dirty="0" smtClean="0"/>
                        <a:t>, voorspellen</a:t>
                      </a:r>
                      <a:r>
                        <a:rPr lang="nl-NL" sz="1500" dirty="0" smtClean="0"/>
                        <a:t>,</a:t>
                      </a:r>
                      <a:r>
                        <a:rPr lang="nl-NL" sz="1500" baseline="0" dirty="0" smtClean="0"/>
                        <a:t> toetsen</a:t>
                      </a:r>
                      <a:endParaRPr lang="nl-NL" sz="1500" dirty="0"/>
                    </a:p>
                  </a:txBody>
                  <a:tcPr marT="45714" marB="45714"/>
                </a:tc>
                <a:extLst>
                  <a:ext uri="{0D108BD9-81ED-4DB2-BD59-A6C34878D82A}">
                    <a16:rowId xmlns:a16="http://schemas.microsoft.com/office/drawing/2014/main" val="10002"/>
                  </a:ext>
                </a:extLst>
              </a:tr>
              <a:tr h="563124">
                <a:tc>
                  <a:txBody>
                    <a:bodyPr/>
                    <a:lstStyle/>
                    <a:p>
                      <a:r>
                        <a:rPr lang="nl-NL" sz="1500" dirty="0" smtClean="0"/>
                        <a:t>Dataverzameling</a:t>
                      </a:r>
                      <a:endParaRPr lang="nl-NL" sz="1500" dirty="0"/>
                    </a:p>
                  </a:txBody>
                  <a:tcPr marT="45714" marB="45714"/>
                </a:tc>
                <a:tc>
                  <a:txBody>
                    <a:bodyPr/>
                    <a:lstStyle/>
                    <a:p>
                      <a:r>
                        <a:rPr lang="nl-NL" sz="1500" dirty="0" smtClean="0"/>
                        <a:t>Ongestructureerd -</a:t>
                      </a:r>
                      <a:r>
                        <a:rPr lang="nl-NL" sz="1500" baseline="0" dirty="0" smtClean="0"/>
                        <a:t> gestructureerd</a:t>
                      </a:r>
                      <a:endParaRPr lang="nl-NL" sz="1500" dirty="0"/>
                    </a:p>
                  </a:txBody>
                  <a:tcPr marT="45714" marB="45714"/>
                </a:tc>
                <a:tc>
                  <a:txBody>
                    <a:bodyPr/>
                    <a:lstStyle/>
                    <a:p>
                      <a:r>
                        <a:rPr lang="nl-NL" sz="1500" dirty="0" smtClean="0"/>
                        <a:t>Gestructureerd</a:t>
                      </a:r>
                      <a:endParaRPr lang="nl-NL" sz="1500" dirty="0"/>
                    </a:p>
                  </a:txBody>
                  <a:tcPr marT="45714" marB="45714"/>
                </a:tc>
                <a:extLst>
                  <a:ext uri="{0D108BD9-81ED-4DB2-BD59-A6C34878D82A}">
                    <a16:rowId xmlns:a16="http://schemas.microsoft.com/office/drawing/2014/main" val="10003"/>
                  </a:ext>
                </a:extLst>
              </a:tr>
              <a:tr h="521390">
                <a:tc>
                  <a:txBody>
                    <a:bodyPr/>
                    <a:lstStyle/>
                    <a:p>
                      <a:r>
                        <a:rPr lang="nl-NL" sz="1500" dirty="0" smtClean="0"/>
                        <a:t>Wijze data verzameling</a:t>
                      </a:r>
                      <a:endParaRPr lang="nl-NL" sz="1500" dirty="0"/>
                    </a:p>
                  </a:txBody>
                  <a:tcPr marT="45714" marB="45714"/>
                </a:tc>
                <a:tc>
                  <a:txBody>
                    <a:bodyPr/>
                    <a:lstStyle/>
                    <a:p>
                      <a:r>
                        <a:rPr lang="nl-NL" sz="1500" dirty="0" smtClean="0"/>
                        <a:t>Interviews, Observaties, </a:t>
                      </a:r>
                    </a:p>
                    <a:p>
                      <a:r>
                        <a:rPr lang="nl-NL" sz="1500" dirty="0" smtClean="0"/>
                        <a:t>Focusgroepen</a:t>
                      </a:r>
                      <a:endParaRPr lang="nl-NL" sz="1500" dirty="0"/>
                    </a:p>
                  </a:txBody>
                  <a:tcPr marT="45714" marB="45714"/>
                </a:tc>
                <a:tc>
                  <a:txBody>
                    <a:bodyPr/>
                    <a:lstStyle/>
                    <a:p>
                      <a:r>
                        <a:rPr lang="nl-NL" sz="1500" dirty="0" smtClean="0"/>
                        <a:t>Enquêtes, Observaties</a:t>
                      </a:r>
                    </a:p>
                  </a:txBody>
                  <a:tcPr marT="45714" marB="45714"/>
                </a:tc>
                <a:extLst>
                  <a:ext uri="{0D108BD9-81ED-4DB2-BD59-A6C34878D82A}">
                    <a16:rowId xmlns:a16="http://schemas.microsoft.com/office/drawing/2014/main" val="10004"/>
                  </a:ext>
                </a:extLst>
              </a:tr>
              <a:tr h="281562">
                <a:tc>
                  <a:txBody>
                    <a:bodyPr/>
                    <a:lstStyle/>
                    <a:p>
                      <a:r>
                        <a:rPr lang="nl-NL" sz="1500" dirty="0" smtClean="0"/>
                        <a:t>Bronnen</a:t>
                      </a:r>
                      <a:endParaRPr lang="nl-NL" sz="1500" dirty="0"/>
                    </a:p>
                  </a:txBody>
                  <a:tcPr marT="45714" marB="45714"/>
                </a:tc>
                <a:tc>
                  <a:txBody>
                    <a:bodyPr/>
                    <a:lstStyle/>
                    <a:p>
                      <a:r>
                        <a:rPr lang="nl-NL" sz="1500" dirty="0" smtClean="0"/>
                        <a:t>Mensen</a:t>
                      </a:r>
                      <a:endParaRPr lang="nl-NL" sz="1500" dirty="0"/>
                    </a:p>
                  </a:txBody>
                  <a:tcPr marT="45714" marB="45714"/>
                </a:tc>
                <a:tc>
                  <a:txBody>
                    <a:bodyPr/>
                    <a:lstStyle/>
                    <a:p>
                      <a:r>
                        <a:rPr lang="nl-NL" sz="1500" dirty="0" smtClean="0"/>
                        <a:t>Mensen</a:t>
                      </a:r>
                      <a:r>
                        <a:rPr lang="nl-NL" sz="1500" baseline="0" dirty="0" smtClean="0"/>
                        <a:t>, </a:t>
                      </a:r>
                      <a:r>
                        <a:rPr lang="nl-NL" sz="1500" dirty="0" smtClean="0"/>
                        <a:t>Dossiers</a:t>
                      </a:r>
                    </a:p>
                  </a:txBody>
                  <a:tcPr marT="45714" marB="45714"/>
                </a:tc>
                <a:extLst>
                  <a:ext uri="{0D108BD9-81ED-4DB2-BD59-A6C34878D82A}">
                    <a16:rowId xmlns:a16="http://schemas.microsoft.com/office/drawing/2014/main" val="10005"/>
                  </a:ext>
                </a:extLst>
              </a:tr>
              <a:tr h="281562">
                <a:tc>
                  <a:txBody>
                    <a:bodyPr/>
                    <a:lstStyle/>
                    <a:p>
                      <a:r>
                        <a:rPr lang="nl-NL" sz="1500" dirty="0" smtClean="0"/>
                        <a:t>Respondenten</a:t>
                      </a:r>
                      <a:endParaRPr lang="nl-NL" sz="1500" dirty="0"/>
                    </a:p>
                  </a:txBody>
                  <a:tcPr marT="45714" marB="45714"/>
                </a:tc>
                <a:tc>
                  <a:txBody>
                    <a:bodyPr/>
                    <a:lstStyle/>
                    <a:p>
                      <a:r>
                        <a:rPr lang="nl-NL" sz="1500" dirty="0" smtClean="0"/>
                        <a:t>Klein aantal </a:t>
                      </a:r>
                      <a:endParaRPr lang="nl-NL" sz="1500" dirty="0"/>
                    </a:p>
                  </a:txBody>
                  <a:tcPr marT="45714" marB="45714"/>
                </a:tc>
                <a:tc>
                  <a:txBody>
                    <a:bodyPr/>
                    <a:lstStyle/>
                    <a:p>
                      <a:r>
                        <a:rPr lang="nl-NL" sz="1500" dirty="0" smtClean="0"/>
                        <a:t>Groot</a:t>
                      </a:r>
                      <a:r>
                        <a:rPr lang="nl-NL" sz="1500" baseline="0" dirty="0" smtClean="0"/>
                        <a:t> aantal</a:t>
                      </a:r>
                      <a:endParaRPr lang="nl-NL" sz="1500" dirty="0" smtClean="0"/>
                    </a:p>
                  </a:txBody>
                  <a:tcPr marT="45714" marB="45714"/>
                </a:tc>
                <a:extLst>
                  <a:ext uri="{0D108BD9-81ED-4DB2-BD59-A6C34878D82A}">
                    <a16:rowId xmlns:a16="http://schemas.microsoft.com/office/drawing/2014/main" val="10011"/>
                  </a:ext>
                </a:extLst>
              </a:tr>
              <a:tr h="360596">
                <a:tc>
                  <a:txBody>
                    <a:bodyPr/>
                    <a:lstStyle/>
                    <a:p>
                      <a:r>
                        <a:rPr lang="nl-NL" sz="1500" dirty="0" smtClean="0"/>
                        <a:t>Setting</a:t>
                      </a:r>
                      <a:endParaRPr lang="nl-NL" sz="1500" dirty="0"/>
                    </a:p>
                  </a:txBody>
                  <a:tcPr marT="45714" marB="45714"/>
                </a:tc>
                <a:tc>
                  <a:txBody>
                    <a:bodyPr/>
                    <a:lstStyle/>
                    <a:p>
                      <a:r>
                        <a:rPr lang="nl-NL" sz="1500" dirty="0" smtClean="0"/>
                        <a:t>Natuurlijke </a:t>
                      </a:r>
                      <a:r>
                        <a:rPr lang="nl-NL" sz="1500" baseline="0" dirty="0" smtClean="0"/>
                        <a:t>/ gecreëerde</a:t>
                      </a:r>
                      <a:endParaRPr lang="nl-NL" sz="1500" dirty="0"/>
                    </a:p>
                  </a:txBody>
                  <a:tcPr marT="45714" marB="45714"/>
                </a:tc>
                <a:tc>
                  <a:txBody>
                    <a:bodyPr/>
                    <a:lstStyle/>
                    <a:p>
                      <a:r>
                        <a:rPr lang="nl-NL" sz="1500" dirty="0" smtClean="0"/>
                        <a:t>Natuurlijke</a:t>
                      </a:r>
                      <a:r>
                        <a:rPr lang="nl-NL" sz="1500" baseline="0" dirty="0" smtClean="0"/>
                        <a:t> / gecreëerde</a:t>
                      </a:r>
                      <a:endParaRPr lang="nl-NL" sz="1500" dirty="0"/>
                    </a:p>
                  </a:txBody>
                  <a:tcPr marT="45714" marB="45714"/>
                </a:tc>
                <a:extLst>
                  <a:ext uri="{0D108BD9-81ED-4DB2-BD59-A6C34878D82A}">
                    <a16:rowId xmlns:a16="http://schemas.microsoft.com/office/drawing/2014/main" val="10006"/>
                  </a:ext>
                </a:extLst>
              </a:tr>
              <a:tr h="326019">
                <a:tc>
                  <a:txBody>
                    <a:bodyPr/>
                    <a:lstStyle/>
                    <a:p>
                      <a:r>
                        <a:rPr lang="nl-NL" sz="1500" dirty="0" smtClean="0"/>
                        <a:t>Variabelen</a:t>
                      </a:r>
                      <a:endParaRPr lang="nl-NL" sz="1500" dirty="0"/>
                    </a:p>
                  </a:txBody>
                  <a:tcPr marT="45714" marB="45714"/>
                </a:tc>
                <a:tc>
                  <a:txBody>
                    <a:bodyPr/>
                    <a:lstStyle/>
                    <a:p>
                      <a:r>
                        <a:rPr lang="nl-NL" sz="1500" dirty="0" smtClean="0"/>
                        <a:t>Onbekend aantal</a:t>
                      </a:r>
                      <a:endParaRPr lang="nl-NL" sz="1500" dirty="0"/>
                    </a:p>
                  </a:txBody>
                  <a:tcPr marT="45714" marB="45714"/>
                </a:tc>
                <a:tc>
                  <a:txBody>
                    <a:bodyPr/>
                    <a:lstStyle/>
                    <a:p>
                      <a:r>
                        <a:rPr lang="nl-NL" sz="1500" dirty="0" smtClean="0"/>
                        <a:t>Concreet aantal</a:t>
                      </a:r>
                      <a:endParaRPr lang="nl-NL" sz="1500" dirty="0"/>
                    </a:p>
                  </a:txBody>
                  <a:tcPr marT="45714" marB="45714"/>
                </a:tc>
                <a:extLst>
                  <a:ext uri="{0D108BD9-81ED-4DB2-BD59-A6C34878D82A}">
                    <a16:rowId xmlns:a16="http://schemas.microsoft.com/office/drawing/2014/main" val="10007"/>
                  </a:ext>
                </a:extLst>
              </a:tr>
              <a:tr h="326019">
                <a:tc>
                  <a:txBody>
                    <a:bodyPr/>
                    <a:lstStyle/>
                    <a:p>
                      <a:r>
                        <a:rPr lang="nl-NL" sz="1500" dirty="0" smtClean="0"/>
                        <a:t>Inhoud</a:t>
                      </a:r>
                      <a:endParaRPr lang="nl-NL" sz="1500" dirty="0"/>
                    </a:p>
                  </a:txBody>
                  <a:tcPr marT="45714" marB="45714"/>
                </a:tc>
                <a:tc>
                  <a:txBody>
                    <a:bodyPr/>
                    <a:lstStyle/>
                    <a:p>
                      <a:r>
                        <a:rPr lang="nl-NL" sz="1500" dirty="0" smtClean="0"/>
                        <a:t>Meningen en/of</a:t>
                      </a:r>
                      <a:r>
                        <a:rPr lang="nl-NL" sz="1500" baseline="0" dirty="0" smtClean="0"/>
                        <a:t> ervaringen</a:t>
                      </a:r>
                      <a:endParaRPr lang="nl-NL" sz="1500" dirty="0"/>
                    </a:p>
                  </a:txBody>
                  <a:tcPr marT="45714" marB="4571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500" dirty="0" smtClean="0"/>
                        <a:t>Feiten, gekwantificeerde</a:t>
                      </a:r>
                      <a:r>
                        <a:rPr lang="nl-NL" sz="1500" baseline="0" dirty="0" smtClean="0"/>
                        <a:t> </a:t>
                      </a:r>
                      <a:r>
                        <a:rPr lang="nl-NL" sz="1500" dirty="0" smtClean="0"/>
                        <a:t>meningen en/of</a:t>
                      </a:r>
                      <a:r>
                        <a:rPr lang="nl-NL" sz="1500" baseline="0" dirty="0" smtClean="0"/>
                        <a:t> ervaringen</a:t>
                      </a:r>
                      <a:endParaRPr lang="nl-NL" sz="1500" dirty="0" smtClean="0"/>
                    </a:p>
                  </a:txBody>
                  <a:tcPr marT="45714" marB="45714"/>
                </a:tc>
                <a:extLst>
                  <a:ext uri="{0D108BD9-81ED-4DB2-BD59-A6C34878D82A}">
                    <a16:rowId xmlns:a16="http://schemas.microsoft.com/office/drawing/2014/main" val="10008"/>
                  </a:ext>
                </a:extLst>
              </a:tr>
              <a:tr h="360596">
                <a:tc>
                  <a:txBody>
                    <a:bodyPr/>
                    <a:lstStyle/>
                    <a:p>
                      <a:r>
                        <a:rPr lang="nl-NL" sz="1500" dirty="0" smtClean="0"/>
                        <a:t>Type</a:t>
                      </a:r>
                      <a:r>
                        <a:rPr lang="nl-NL" sz="1500" baseline="0" dirty="0" smtClean="0"/>
                        <a:t> data</a:t>
                      </a:r>
                      <a:endParaRPr lang="nl-NL" sz="1500" dirty="0"/>
                    </a:p>
                  </a:txBody>
                  <a:tcPr marT="45714" marB="45714"/>
                </a:tc>
                <a:tc>
                  <a:txBody>
                    <a:bodyPr/>
                    <a:lstStyle/>
                    <a:p>
                      <a:r>
                        <a:rPr lang="nl-NL" sz="1500" dirty="0" smtClean="0"/>
                        <a:t>Tekst</a:t>
                      </a:r>
                      <a:r>
                        <a:rPr lang="nl-NL" sz="1500" baseline="0" dirty="0" smtClean="0"/>
                        <a:t>, beeld, geluid</a:t>
                      </a:r>
                      <a:endParaRPr lang="nl-NL" sz="1500" dirty="0"/>
                    </a:p>
                  </a:txBody>
                  <a:tcPr marT="45714" marB="45714"/>
                </a:tc>
                <a:tc>
                  <a:txBody>
                    <a:bodyPr/>
                    <a:lstStyle/>
                    <a:p>
                      <a:r>
                        <a:rPr lang="nl-NL" sz="1500" dirty="0" smtClean="0"/>
                        <a:t>Getallen</a:t>
                      </a:r>
                      <a:endParaRPr lang="nl-NL" sz="1500" dirty="0"/>
                    </a:p>
                  </a:txBody>
                  <a:tcPr marT="45714" marB="45714"/>
                </a:tc>
                <a:extLst>
                  <a:ext uri="{0D108BD9-81ED-4DB2-BD59-A6C34878D82A}">
                    <a16:rowId xmlns:a16="http://schemas.microsoft.com/office/drawing/2014/main" val="10009"/>
                  </a:ext>
                </a:extLst>
              </a:tr>
              <a:tr h="326019">
                <a:tc>
                  <a:txBody>
                    <a:bodyPr/>
                    <a:lstStyle/>
                    <a:p>
                      <a:r>
                        <a:rPr lang="nl-NL" sz="1500" dirty="0" smtClean="0"/>
                        <a:t>Generaliseerbaarheid</a:t>
                      </a:r>
                      <a:endParaRPr lang="nl-NL" sz="1500" dirty="0"/>
                    </a:p>
                  </a:txBody>
                  <a:tcPr marT="45714" marB="45714"/>
                </a:tc>
                <a:tc>
                  <a:txBody>
                    <a:bodyPr/>
                    <a:lstStyle/>
                    <a:p>
                      <a:r>
                        <a:rPr lang="nl-NL" sz="1500" dirty="0" smtClean="0"/>
                        <a:t>Beperkt</a:t>
                      </a:r>
                      <a:endParaRPr lang="nl-NL" sz="1500" baseline="0" dirty="0" smtClean="0"/>
                    </a:p>
                  </a:txBody>
                  <a:tcPr marT="45714" marB="45714"/>
                </a:tc>
                <a:tc>
                  <a:txBody>
                    <a:bodyPr/>
                    <a:lstStyle/>
                    <a:p>
                      <a:r>
                        <a:rPr lang="nl-NL" sz="1500" dirty="0" smtClean="0"/>
                        <a:t>Redelijk</a:t>
                      </a:r>
                      <a:endParaRPr lang="nl-NL" sz="1500" dirty="0"/>
                    </a:p>
                  </a:txBody>
                  <a:tcPr marT="45714" marB="45714"/>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4994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7849" y="30033"/>
            <a:ext cx="10651751" cy="816634"/>
          </a:xfrm>
        </p:spPr>
        <p:txBody>
          <a:bodyPr/>
          <a:lstStyle/>
          <a:p>
            <a:r>
              <a:rPr lang="en-US" dirty="0" smtClean="0"/>
              <a:t>Design/</a:t>
            </a:r>
            <a:r>
              <a:rPr lang="en-US" dirty="0" err="1" smtClean="0"/>
              <a:t>methoden</a:t>
            </a:r>
            <a:r>
              <a:rPr lang="en-US" dirty="0" smtClean="0"/>
              <a:t> </a:t>
            </a:r>
            <a:r>
              <a:rPr lang="en-US" dirty="0" err="1" smtClean="0"/>
              <a:t>kwalitatief</a:t>
            </a:r>
            <a:r>
              <a:rPr lang="en-US" dirty="0" smtClean="0"/>
              <a:t> / </a:t>
            </a:r>
            <a:r>
              <a:rPr lang="en-US" dirty="0" err="1" smtClean="0"/>
              <a:t>kwantitatief</a:t>
            </a:r>
            <a:r>
              <a:rPr lang="en-US" dirty="0" smtClean="0"/>
              <a:t> </a:t>
            </a:r>
            <a:r>
              <a:rPr lang="en-US" dirty="0" err="1" smtClean="0"/>
              <a:t>onderzoek</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17594996"/>
              </p:ext>
            </p:extLst>
          </p:nvPr>
        </p:nvGraphicFramePr>
        <p:xfrm>
          <a:off x="1387849" y="1101135"/>
          <a:ext cx="9731830" cy="5053539"/>
        </p:xfrm>
        <a:graphic>
          <a:graphicData uri="http://schemas.openxmlformats.org/drawingml/2006/table">
            <a:tbl>
              <a:tblPr firstRow="1" bandRow="1">
                <a:tableStyleId>{5C22544A-7EE6-4342-B048-85BDC9FD1C3A}</a:tableStyleId>
              </a:tblPr>
              <a:tblGrid>
                <a:gridCol w="4865914">
                  <a:extLst>
                    <a:ext uri="{9D8B030D-6E8A-4147-A177-3AD203B41FA5}">
                      <a16:colId xmlns:a16="http://schemas.microsoft.com/office/drawing/2014/main" val="3520304255"/>
                    </a:ext>
                  </a:extLst>
                </a:gridCol>
                <a:gridCol w="4865916">
                  <a:extLst>
                    <a:ext uri="{9D8B030D-6E8A-4147-A177-3AD203B41FA5}">
                      <a16:colId xmlns:a16="http://schemas.microsoft.com/office/drawing/2014/main" val="1537706186"/>
                    </a:ext>
                  </a:extLst>
                </a:gridCol>
              </a:tblGrid>
              <a:tr h="387076">
                <a:tc>
                  <a:txBody>
                    <a:bodyPr/>
                    <a:lstStyle/>
                    <a:p>
                      <a:r>
                        <a:rPr lang="en-US" dirty="0" err="1" smtClean="0"/>
                        <a:t>Kwalitatief</a:t>
                      </a:r>
                      <a:endParaRPr lang="en-US" dirty="0"/>
                    </a:p>
                  </a:txBody>
                  <a:tcPr/>
                </a:tc>
                <a:tc>
                  <a:txBody>
                    <a:bodyPr/>
                    <a:lstStyle/>
                    <a:p>
                      <a:pPr algn="r"/>
                      <a:r>
                        <a:rPr lang="en-US" dirty="0" err="1" smtClean="0"/>
                        <a:t>Kwantitatief</a:t>
                      </a:r>
                      <a:endParaRPr lang="en-US" dirty="0"/>
                    </a:p>
                  </a:txBody>
                  <a:tcPr/>
                </a:tc>
                <a:extLst>
                  <a:ext uri="{0D108BD9-81ED-4DB2-BD59-A6C34878D82A}">
                    <a16:rowId xmlns:a16="http://schemas.microsoft.com/office/drawing/2014/main" val="3410913934"/>
                  </a:ext>
                </a:extLst>
              </a:tr>
              <a:tr h="442189">
                <a:tc>
                  <a:txBody>
                    <a:bodyPr/>
                    <a:lstStyle/>
                    <a:p>
                      <a:r>
                        <a:rPr lang="en-US" dirty="0" smtClean="0"/>
                        <a:t>Grounded</a:t>
                      </a:r>
                      <a:r>
                        <a:rPr lang="en-US" baseline="0" dirty="0" smtClean="0"/>
                        <a:t> theory</a:t>
                      </a:r>
                    </a:p>
                  </a:txBody>
                  <a:tcPr/>
                </a:tc>
                <a:tc>
                  <a:txBody>
                    <a:bodyPr/>
                    <a:lstStyle/>
                    <a:p>
                      <a:pPr algn="r"/>
                      <a:r>
                        <a:rPr lang="en-US" dirty="0" smtClean="0"/>
                        <a:t>Met / </a:t>
                      </a:r>
                      <a:r>
                        <a:rPr lang="en-US" dirty="0" err="1" smtClean="0"/>
                        <a:t>zonder</a:t>
                      </a:r>
                      <a:r>
                        <a:rPr lang="en-US" dirty="0" smtClean="0"/>
                        <a:t> </a:t>
                      </a:r>
                      <a:r>
                        <a:rPr lang="en-US" dirty="0" err="1" smtClean="0"/>
                        <a:t>interventie</a:t>
                      </a:r>
                      <a:r>
                        <a:rPr lang="en-US" dirty="0" smtClean="0"/>
                        <a:t> (experiment)</a:t>
                      </a:r>
                      <a:endParaRPr lang="en-US" dirty="0"/>
                    </a:p>
                  </a:txBody>
                  <a:tcPr/>
                </a:tc>
                <a:extLst>
                  <a:ext uri="{0D108BD9-81ED-4DB2-BD59-A6C34878D82A}">
                    <a16:rowId xmlns:a16="http://schemas.microsoft.com/office/drawing/2014/main" val="1378572543"/>
                  </a:ext>
                </a:extLst>
              </a:tr>
              <a:tr h="387076">
                <a:tc>
                  <a:txBody>
                    <a:bodyPr/>
                    <a:lstStyle/>
                    <a:p>
                      <a:r>
                        <a:rPr lang="en-US" dirty="0" err="1" smtClean="0"/>
                        <a:t>Casestudy</a:t>
                      </a:r>
                      <a:endParaRPr lang="en-US" dirty="0"/>
                    </a:p>
                  </a:txBody>
                  <a:tcPr/>
                </a:tc>
                <a:tc>
                  <a:txBody>
                    <a:bodyPr/>
                    <a:lstStyle/>
                    <a:p>
                      <a:pPr algn="r"/>
                      <a:r>
                        <a:rPr lang="en-US" dirty="0" smtClean="0"/>
                        <a:t>Met / </a:t>
                      </a:r>
                      <a:r>
                        <a:rPr lang="en-US" dirty="0" err="1" smtClean="0"/>
                        <a:t>zonder</a:t>
                      </a:r>
                      <a:r>
                        <a:rPr lang="en-US" dirty="0" smtClean="0"/>
                        <a:t> </a:t>
                      </a:r>
                      <a:r>
                        <a:rPr lang="en-US" dirty="0" err="1" smtClean="0"/>
                        <a:t>controle</a:t>
                      </a:r>
                      <a:r>
                        <a:rPr lang="en-US" dirty="0" smtClean="0"/>
                        <a:t>(</a:t>
                      </a:r>
                      <a:r>
                        <a:rPr lang="en-US" dirty="0" err="1" smtClean="0"/>
                        <a:t>groep</a:t>
                      </a:r>
                      <a:r>
                        <a:rPr lang="en-US" dirty="0" smtClean="0"/>
                        <a:t>)</a:t>
                      </a:r>
                      <a:endParaRPr lang="en-US" dirty="0"/>
                    </a:p>
                  </a:txBody>
                  <a:tcPr/>
                </a:tc>
                <a:extLst>
                  <a:ext uri="{0D108BD9-81ED-4DB2-BD59-A6C34878D82A}">
                    <a16:rowId xmlns:a16="http://schemas.microsoft.com/office/drawing/2014/main" val="4102550140"/>
                  </a:ext>
                </a:extLst>
              </a:tr>
              <a:tr h="409758">
                <a:tc>
                  <a:txBody>
                    <a:bodyPr/>
                    <a:lstStyle/>
                    <a:p>
                      <a:r>
                        <a:rPr lang="en-US" dirty="0" err="1" smtClean="0"/>
                        <a:t>Dephi</a:t>
                      </a:r>
                      <a:r>
                        <a:rPr lang="en-US" dirty="0" smtClean="0"/>
                        <a:t>-method </a:t>
                      </a:r>
                      <a:r>
                        <a:rPr lang="en-US" dirty="0" err="1" smtClean="0"/>
                        <a:t>expertonderzoek</a:t>
                      </a:r>
                      <a:endParaRPr lang="en-US" dirty="0"/>
                    </a:p>
                  </a:txBody>
                  <a:tcPr/>
                </a:tc>
                <a:tc>
                  <a:txBody>
                    <a:bodyPr/>
                    <a:lstStyle/>
                    <a:p>
                      <a:pPr algn="r"/>
                      <a:r>
                        <a:rPr lang="nl-NL" dirty="0" smtClean="0"/>
                        <a:t>Met / zonder</a:t>
                      </a:r>
                      <a:r>
                        <a:rPr lang="nl-NL" baseline="0" dirty="0" smtClean="0"/>
                        <a:t> randomisatie</a:t>
                      </a:r>
                      <a:endParaRPr lang="nl-NL" dirty="0"/>
                    </a:p>
                  </a:txBody>
                  <a:tcPr/>
                </a:tc>
                <a:extLst>
                  <a:ext uri="{0D108BD9-81ED-4DB2-BD59-A6C34878D82A}">
                    <a16:rowId xmlns:a16="http://schemas.microsoft.com/office/drawing/2014/main" val="2418419432"/>
                  </a:ext>
                </a:extLst>
              </a:tr>
              <a:tr h="387076">
                <a:tc>
                  <a:txBody>
                    <a:bodyPr/>
                    <a:lstStyle/>
                    <a:p>
                      <a:r>
                        <a:rPr lang="en-US" dirty="0" err="1" smtClean="0"/>
                        <a:t>Etnografisch</a:t>
                      </a:r>
                      <a:r>
                        <a:rPr lang="en-US" dirty="0" smtClean="0"/>
                        <a:t> </a:t>
                      </a:r>
                      <a:r>
                        <a:rPr lang="en-US" dirty="0" err="1" smtClean="0"/>
                        <a:t>onderzoek</a:t>
                      </a:r>
                      <a:endParaRPr lang="en-US" dirty="0"/>
                    </a:p>
                  </a:txBody>
                  <a:tcPr/>
                </a:tc>
                <a:tc>
                  <a:txBody>
                    <a:bodyPr/>
                    <a:lstStyle/>
                    <a:p>
                      <a:pPr algn="r"/>
                      <a:r>
                        <a:rPr lang="nl-NL" dirty="0" smtClean="0"/>
                        <a:t>Met / zonder blindering</a:t>
                      </a:r>
                      <a:endParaRPr lang="nl-NL" dirty="0"/>
                    </a:p>
                  </a:txBody>
                  <a:tcPr/>
                </a:tc>
                <a:extLst>
                  <a:ext uri="{0D108BD9-81ED-4DB2-BD59-A6C34878D82A}">
                    <a16:rowId xmlns:a16="http://schemas.microsoft.com/office/drawing/2014/main" val="80647354"/>
                  </a:ext>
                </a:extLst>
              </a:tr>
              <a:tr h="426056">
                <a:tc>
                  <a:txBody>
                    <a:bodyPr/>
                    <a:lstStyle/>
                    <a:p>
                      <a:r>
                        <a:rPr lang="en-US" dirty="0" err="1" smtClean="0"/>
                        <a:t>Focusgroep</a:t>
                      </a:r>
                      <a:r>
                        <a:rPr lang="en-US" dirty="0" smtClean="0"/>
                        <a:t> </a:t>
                      </a:r>
                      <a:r>
                        <a:rPr lang="en-US" dirty="0" err="1" smtClean="0"/>
                        <a:t>onderzoek</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l-NL" dirty="0" smtClean="0"/>
                        <a:t>Met / zonder meerdere</a:t>
                      </a:r>
                      <a:r>
                        <a:rPr lang="nl-NL" baseline="0" dirty="0" smtClean="0"/>
                        <a:t> metingen in de tijd</a:t>
                      </a:r>
                      <a:endParaRPr lang="nl-NL" dirty="0" smtClean="0"/>
                    </a:p>
                    <a:p>
                      <a:pPr marL="285750" indent="-285750" algn="r">
                        <a:buFont typeface="Arial" panose="020B0604020202020204" pitchFamily="34" charset="0"/>
                        <a:buChar char="•"/>
                      </a:pPr>
                      <a:r>
                        <a:rPr lang="en-US" dirty="0" err="1" smtClean="0"/>
                        <a:t>Retrospectief</a:t>
                      </a:r>
                      <a:r>
                        <a:rPr lang="en-US" dirty="0" smtClean="0"/>
                        <a:t> (</a:t>
                      </a:r>
                      <a:r>
                        <a:rPr lang="en-US" dirty="0" err="1" smtClean="0"/>
                        <a:t>longitudinaal</a:t>
                      </a:r>
                      <a:r>
                        <a:rPr lang="en-US" dirty="0" smtClean="0"/>
                        <a:t>)</a:t>
                      </a:r>
                    </a:p>
                    <a:p>
                      <a:pPr marL="285750" indent="-285750" algn="r">
                        <a:buFont typeface="Arial" panose="020B0604020202020204" pitchFamily="34" charset="0"/>
                        <a:buChar char="•"/>
                      </a:pPr>
                      <a:r>
                        <a:rPr lang="en-US" dirty="0" smtClean="0"/>
                        <a:t>Cross-</a:t>
                      </a:r>
                      <a:r>
                        <a:rPr lang="en-US" dirty="0" err="1" smtClean="0"/>
                        <a:t>sectioneel</a:t>
                      </a:r>
                      <a:r>
                        <a:rPr lang="en-US" baseline="0" dirty="0" smtClean="0"/>
                        <a:t> (</a:t>
                      </a:r>
                      <a:r>
                        <a:rPr lang="en-US" baseline="0" dirty="0" err="1" smtClean="0"/>
                        <a:t>eenmalig</a:t>
                      </a:r>
                      <a:r>
                        <a:rPr lang="en-US" baseline="0" dirty="0" smtClean="0"/>
                        <a:t>)</a:t>
                      </a:r>
                    </a:p>
                    <a:p>
                      <a:pPr marL="285750" indent="-285750" algn="r">
                        <a:buFont typeface="Arial" panose="020B0604020202020204" pitchFamily="34" charset="0"/>
                        <a:buChar char="•"/>
                      </a:pPr>
                      <a:r>
                        <a:rPr lang="en-US" dirty="0" err="1" smtClean="0"/>
                        <a:t>Prospectief</a:t>
                      </a:r>
                      <a:r>
                        <a:rPr lang="en-US" dirty="0" smtClean="0"/>
                        <a:t> (</a:t>
                      </a:r>
                      <a:r>
                        <a:rPr lang="en-US" dirty="0" err="1" smtClean="0"/>
                        <a:t>longitudinaal</a:t>
                      </a:r>
                      <a:r>
                        <a:rPr lang="en-US" dirty="0" smtClean="0"/>
                        <a:t>) </a:t>
                      </a:r>
                      <a:endParaRPr lang="en-US" dirty="0"/>
                    </a:p>
                  </a:txBody>
                  <a:tcPr/>
                </a:tc>
                <a:extLst>
                  <a:ext uri="{0D108BD9-81ED-4DB2-BD59-A6C34878D82A}">
                    <a16:rowId xmlns:a16="http://schemas.microsoft.com/office/drawing/2014/main" val="2614005265"/>
                  </a:ext>
                </a:extLst>
              </a:tr>
              <a:tr h="388604">
                <a:tc>
                  <a:txBody>
                    <a:bodyPr/>
                    <a:lstStyle/>
                    <a:p>
                      <a:r>
                        <a:rPr lang="en-US" dirty="0" smtClean="0"/>
                        <a:t>Discourse / </a:t>
                      </a:r>
                      <a:r>
                        <a:rPr lang="en-US" dirty="0" err="1" smtClean="0"/>
                        <a:t>conversatie</a:t>
                      </a:r>
                      <a:r>
                        <a:rPr lang="en-US" dirty="0" smtClean="0"/>
                        <a:t> </a:t>
                      </a:r>
                      <a:r>
                        <a:rPr lang="en-US" dirty="0" err="1" smtClean="0"/>
                        <a:t>onderzoek</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err="1" smtClean="0"/>
                        <a:t>Trendstudie</a:t>
                      </a:r>
                      <a:r>
                        <a:rPr lang="en-US" dirty="0" smtClean="0"/>
                        <a:t> (</a:t>
                      </a:r>
                      <a:r>
                        <a:rPr lang="en-US" dirty="0" err="1" smtClean="0"/>
                        <a:t>meervoudig</a:t>
                      </a:r>
                      <a:r>
                        <a:rPr lang="en-US" dirty="0" smtClean="0"/>
                        <a:t> cross-</a:t>
                      </a:r>
                      <a:r>
                        <a:rPr lang="en-US" dirty="0" err="1" smtClean="0"/>
                        <a:t>sectioneel</a:t>
                      </a:r>
                      <a:r>
                        <a:rPr lang="en-US" dirty="0" smtClean="0"/>
                        <a:t>)</a:t>
                      </a:r>
                    </a:p>
                  </a:txBody>
                  <a:tcPr/>
                </a:tc>
                <a:extLst>
                  <a:ext uri="{0D108BD9-81ED-4DB2-BD59-A6C34878D82A}">
                    <a16:rowId xmlns:a16="http://schemas.microsoft.com/office/drawing/2014/main" val="973247861"/>
                  </a:ext>
                </a:extLst>
              </a:tr>
              <a:tr h="322729">
                <a:tc>
                  <a:txBody>
                    <a:bodyPr/>
                    <a:lstStyle/>
                    <a:p>
                      <a:r>
                        <a:rPr lang="en-US" baseline="0" dirty="0" err="1" smtClean="0"/>
                        <a:t>Actie-onderzoek</a:t>
                      </a:r>
                      <a:r>
                        <a:rPr lang="en-US" baseline="0" dirty="0" smtClean="0"/>
                        <a:t> / </a:t>
                      </a:r>
                      <a:r>
                        <a:rPr lang="en-US" baseline="0" dirty="0" err="1" smtClean="0"/>
                        <a:t>handelingsonderzoek</a:t>
                      </a:r>
                      <a:endParaRPr lang="en-US" dirty="0"/>
                    </a:p>
                  </a:txBody>
                  <a:tcPr/>
                </a:tc>
                <a:tc>
                  <a:txBody>
                    <a:bodyPr/>
                    <a:lstStyle/>
                    <a:p>
                      <a:pPr algn="r"/>
                      <a:endParaRPr lang="en-US" dirty="0"/>
                    </a:p>
                  </a:txBody>
                  <a:tcPr/>
                </a:tc>
                <a:extLst>
                  <a:ext uri="{0D108BD9-81ED-4DB2-BD59-A6C34878D82A}">
                    <a16:rowId xmlns:a16="http://schemas.microsoft.com/office/drawing/2014/main" val="3876033649"/>
                  </a:ext>
                </a:extLst>
              </a:tr>
              <a:tr h="172122">
                <a:tc>
                  <a:txBody>
                    <a:bodyPr/>
                    <a:lstStyle/>
                    <a:p>
                      <a:r>
                        <a:rPr lang="en-US" dirty="0" err="1" smtClean="0"/>
                        <a:t>Diepte</a:t>
                      </a:r>
                      <a:r>
                        <a:rPr lang="en-US" dirty="0" smtClean="0"/>
                        <a:t>-interview</a:t>
                      </a:r>
                      <a:endParaRPr lang="en-US" dirty="0"/>
                    </a:p>
                  </a:txBody>
                  <a:tcPr/>
                </a:tc>
                <a:tc>
                  <a:txBody>
                    <a:bodyPr/>
                    <a:lstStyle/>
                    <a:p>
                      <a:pPr algn="r"/>
                      <a:endParaRPr lang="en-US" dirty="0"/>
                    </a:p>
                  </a:txBody>
                  <a:tcPr/>
                </a:tc>
                <a:extLst>
                  <a:ext uri="{0D108BD9-81ED-4DB2-BD59-A6C34878D82A}">
                    <a16:rowId xmlns:a16="http://schemas.microsoft.com/office/drawing/2014/main" val="2173948717"/>
                  </a:ext>
                </a:extLst>
              </a:tr>
              <a:tr h="172122">
                <a:tc>
                  <a:txBody>
                    <a:bodyPr/>
                    <a:lstStyle/>
                    <a:p>
                      <a:pPr algn="r"/>
                      <a:r>
                        <a:rPr lang="en-US" dirty="0" err="1" smtClean="0">
                          <a:solidFill>
                            <a:schemeClr val="tx1"/>
                          </a:solidFill>
                        </a:rPr>
                        <a:t>Archiefonderzoek</a:t>
                      </a:r>
                      <a:endParaRPr lang="en-US" dirty="0">
                        <a:solidFill>
                          <a:schemeClr val="tx1"/>
                        </a:solidFill>
                      </a:endParaRPr>
                    </a:p>
                  </a:txBody>
                  <a:tcPr/>
                </a:tc>
                <a:tc>
                  <a:txBody>
                    <a:bodyPr/>
                    <a:lstStyle/>
                    <a:p>
                      <a:pPr algn="l"/>
                      <a:r>
                        <a:rPr lang="en-US" dirty="0" err="1" smtClean="0">
                          <a:solidFill>
                            <a:schemeClr val="tx1"/>
                          </a:solidFill>
                        </a:rPr>
                        <a:t>Archiefonderzoek</a:t>
                      </a:r>
                      <a:endParaRPr lang="en-US" dirty="0"/>
                    </a:p>
                  </a:txBody>
                  <a:tcPr/>
                </a:tc>
                <a:extLst>
                  <a:ext uri="{0D108BD9-81ED-4DB2-BD59-A6C34878D82A}">
                    <a16:rowId xmlns:a16="http://schemas.microsoft.com/office/drawing/2014/main" val="3865788224"/>
                  </a:ext>
                </a:extLst>
              </a:tr>
              <a:tr h="172122">
                <a:tc>
                  <a:txBody>
                    <a:bodyPr/>
                    <a:lstStyle/>
                    <a:p>
                      <a:pPr algn="r"/>
                      <a:r>
                        <a:rPr lang="en-US" dirty="0" err="1" smtClean="0">
                          <a:solidFill>
                            <a:schemeClr val="tx1"/>
                          </a:solidFill>
                        </a:rPr>
                        <a:t>Observatie-onderzoek</a:t>
                      </a:r>
                      <a:endParaRPr lang="en-US"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solidFill>
                            <a:schemeClr val="tx1"/>
                          </a:solidFill>
                        </a:rPr>
                        <a:t>Observatie-onderzoek</a:t>
                      </a:r>
                      <a:endParaRPr lang="en-US" dirty="0" smtClean="0">
                        <a:solidFill>
                          <a:schemeClr val="tx1"/>
                        </a:solidFill>
                      </a:endParaRPr>
                    </a:p>
                  </a:txBody>
                  <a:tcPr/>
                </a:tc>
                <a:extLst>
                  <a:ext uri="{0D108BD9-81ED-4DB2-BD59-A6C34878D82A}">
                    <a16:rowId xmlns:a16="http://schemas.microsoft.com/office/drawing/2014/main" val="2371169632"/>
                  </a:ext>
                </a:extLst>
              </a:tr>
            </a:tbl>
          </a:graphicData>
        </a:graphic>
      </p:graphicFrame>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5</a:t>
            </a:fld>
            <a:endParaRPr lang="en-GB" dirty="0"/>
          </a:p>
        </p:txBody>
      </p:sp>
    </p:spTree>
    <p:extLst>
      <p:ext uri="{BB962C8B-B14F-4D97-AF65-F5344CB8AC3E}">
        <p14:creationId xmlns:p14="http://schemas.microsoft.com/office/powerpoint/2010/main" val="324977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400" y="726560"/>
            <a:ext cx="10701867" cy="428835"/>
          </a:xfrm>
        </p:spPr>
        <p:txBody>
          <a:bodyPr/>
          <a:lstStyle/>
          <a:p>
            <a:r>
              <a:rPr lang="en-US" dirty="0" err="1" smtClean="0"/>
              <a:t>Bepalende</a:t>
            </a:r>
            <a:r>
              <a:rPr lang="en-US" dirty="0" smtClean="0"/>
              <a:t> factor </a:t>
            </a:r>
            <a:r>
              <a:rPr lang="en-US" dirty="0" err="1" smtClean="0"/>
              <a:t>voor</a:t>
            </a:r>
            <a:r>
              <a:rPr lang="en-US" dirty="0"/>
              <a:t> </a:t>
            </a:r>
            <a:r>
              <a:rPr lang="en-US" dirty="0" err="1"/>
              <a:t>methode</a:t>
            </a:r>
            <a:r>
              <a:rPr lang="en-US" dirty="0"/>
              <a:t> </a:t>
            </a:r>
            <a:r>
              <a:rPr lang="en-US" dirty="0" smtClean="0"/>
              <a:t>van </a:t>
            </a:r>
            <a:r>
              <a:rPr lang="en-US" dirty="0" err="1" smtClean="0"/>
              <a:t>dataverzameling</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6</a:t>
            </a:fld>
            <a:endParaRPr lang="en-GB" dirty="0"/>
          </a:p>
        </p:txBody>
      </p:sp>
      <p:sp>
        <p:nvSpPr>
          <p:cNvPr id="7" name="TextBox 6"/>
          <p:cNvSpPr txBox="1"/>
          <p:nvPr/>
        </p:nvSpPr>
        <p:spPr>
          <a:xfrm>
            <a:off x="3764829" y="1705740"/>
            <a:ext cx="4598126" cy="400110"/>
          </a:xfrm>
          <a:prstGeom prst="rect">
            <a:avLst/>
          </a:prstGeom>
          <a:noFill/>
        </p:spPr>
        <p:txBody>
          <a:bodyPr wrap="square" rtlCol="0">
            <a:spAutoFit/>
          </a:bodyPr>
          <a:lstStyle/>
          <a:p>
            <a:pPr algn="ctr"/>
            <a:r>
              <a:rPr lang="en-US" sz="2000" dirty="0" err="1" smtClean="0">
                <a:solidFill>
                  <a:srgbClr val="213343"/>
                </a:solidFill>
                <a:latin typeface="+mj-lt"/>
              </a:rPr>
              <a:t>Vraagstelling</a:t>
            </a:r>
            <a:endParaRPr lang="en-US" sz="2000" dirty="0" smtClean="0">
              <a:solidFill>
                <a:srgbClr val="213343"/>
              </a:solidFill>
              <a:latin typeface="+mj-lt"/>
            </a:endParaRPr>
          </a:p>
        </p:txBody>
      </p:sp>
      <p:sp>
        <p:nvSpPr>
          <p:cNvPr id="9" name="Down Arrow 8"/>
          <p:cNvSpPr/>
          <p:nvPr/>
        </p:nvSpPr>
        <p:spPr>
          <a:xfrm>
            <a:off x="5898995" y="2091802"/>
            <a:ext cx="281672" cy="786866"/>
          </a:xfrm>
          <a:prstGeom prst="downArrow">
            <a:avLst>
              <a:gd name="adj1" fmla="val 50000"/>
              <a:gd name="adj2" fmla="val 677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p:cNvPicPr>
            <a:picLocks noChangeAspect="1"/>
          </p:cNvPicPr>
          <p:nvPr/>
        </p:nvPicPr>
        <p:blipFill>
          <a:blip r:embed="rId2"/>
          <a:stretch>
            <a:fillRect/>
          </a:stretch>
        </p:blipFill>
        <p:spPr>
          <a:xfrm>
            <a:off x="3048000" y="3057324"/>
            <a:ext cx="5984461" cy="3132248"/>
          </a:xfrm>
          <a:prstGeom prst="rect">
            <a:avLst/>
          </a:prstGeom>
        </p:spPr>
      </p:pic>
    </p:spTree>
    <p:extLst>
      <p:ext uri="{BB962C8B-B14F-4D97-AF65-F5344CB8AC3E}">
        <p14:creationId xmlns:p14="http://schemas.microsoft.com/office/powerpoint/2010/main" val="69791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err="1" smtClean="0"/>
              <a:t>Kwalitatief</a:t>
            </a:r>
            <a:r>
              <a:rPr lang="en-US" dirty="0" smtClean="0"/>
              <a:t> </a:t>
            </a:r>
            <a:r>
              <a:rPr lang="en-US" dirty="0" err="1" smtClean="0"/>
              <a:t>onderzoek</a:t>
            </a:r>
            <a:r>
              <a:rPr lang="en-US" dirty="0" smtClean="0"/>
              <a:t>:</a:t>
            </a:r>
            <a:br>
              <a:rPr lang="en-US" dirty="0" smtClean="0"/>
            </a:br>
            <a:r>
              <a:rPr lang="en-US" dirty="0" smtClean="0"/>
              <a:t> </a:t>
            </a:r>
            <a:r>
              <a:rPr lang="en-US" i="1" dirty="0" smtClean="0">
                <a:sym typeface="Wingdings" panose="05000000000000000000" pitchFamily="2" charset="2"/>
              </a:rPr>
              <a:t></a:t>
            </a:r>
            <a:r>
              <a:rPr lang="en-US" i="1" dirty="0" smtClean="0"/>
              <a:t> </a:t>
            </a:r>
            <a:r>
              <a:rPr lang="en-US" i="1" dirty="0" err="1" smtClean="0"/>
              <a:t>Ethnografisch</a:t>
            </a:r>
            <a:r>
              <a:rPr lang="en-US" i="1" dirty="0" smtClean="0"/>
              <a:t> </a:t>
            </a:r>
            <a:r>
              <a:rPr lang="en-US" i="1" dirty="0" err="1" smtClean="0"/>
              <a:t>onderzoek</a:t>
            </a:r>
            <a:endParaRPr lang="en-US" i="1" dirty="0"/>
          </a:p>
        </p:txBody>
      </p:sp>
      <p:sp>
        <p:nvSpPr>
          <p:cNvPr id="3" name="Content Placeholder 2"/>
          <p:cNvSpPr>
            <a:spLocks noGrp="1"/>
          </p:cNvSpPr>
          <p:nvPr>
            <p:ph idx="1"/>
          </p:nvPr>
        </p:nvSpPr>
        <p:spPr/>
        <p:txBody>
          <a:bodyPr/>
          <a:lstStyle/>
          <a:p>
            <a:r>
              <a:rPr lang="en-US" dirty="0" err="1" smtClean="0"/>
              <a:t>Richt</a:t>
            </a:r>
            <a:r>
              <a:rPr lang="en-US" dirty="0" smtClean="0"/>
              <a:t> </a:t>
            </a:r>
            <a:r>
              <a:rPr lang="en-US" dirty="0" err="1" smtClean="0"/>
              <a:t>zich</a:t>
            </a:r>
            <a:r>
              <a:rPr lang="en-US" dirty="0" smtClean="0"/>
              <a:t> op </a:t>
            </a:r>
            <a:r>
              <a:rPr lang="en-US" dirty="0" err="1" smtClean="0"/>
              <a:t>een</a:t>
            </a:r>
            <a:r>
              <a:rPr lang="en-US" dirty="0" smtClean="0"/>
              <a:t> </a:t>
            </a:r>
            <a:r>
              <a:rPr lang="en-US" dirty="0" err="1" smtClean="0"/>
              <a:t>cultuur</a:t>
            </a:r>
            <a:r>
              <a:rPr lang="en-US" dirty="0" smtClean="0"/>
              <a:t> van </a:t>
            </a:r>
            <a:r>
              <a:rPr lang="en-US" dirty="0" err="1" smtClean="0"/>
              <a:t>een</a:t>
            </a:r>
            <a:r>
              <a:rPr lang="en-US" dirty="0" smtClean="0"/>
              <a:t> </a:t>
            </a:r>
            <a:r>
              <a:rPr lang="en-US" dirty="0" err="1" smtClean="0"/>
              <a:t>samenleving</a:t>
            </a:r>
            <a:r>
              <a:rPr lang="en-US" dirty="0" smtClean="0"/>
              <a:t> of </a:t>
            </a:r>
            <a:r>
              <a:rPr lang="en-US" dirty="0" err="1" smtClean="0"/>
              <a:t>groep</a:t>
            </a:r>
            <a:endParaRPr lang="en-US" dirty="0" smtClean="0"/>
          </a:p>
          <a:p>
            <a:r>
              <a:rPr lang="en-US" dirty="0" err="1" smtClean="0"/>
              <a:t>Heeft</a:t>
            </a:r>
            <a:r>
              <a:rPr lang="en-US" dirty="0" smtClean="0"/>
              <a:t> </a:t>
            </a:r>
            <a:r>
              <a:rPr lang="en-US" dirty="0" err="1" smtClean="0"/>
              <a:t>beschrijvend</a:t>
            </a:r>
            <a:r>
              <a:rPr lang="en-US" dirty="0" smtClean="0"/>
              <a:t> </a:t>
            </a:r>
            <a:r>
              <a:rPr lang="en-US" dirty="0" err="1" smtClean="0"/>
              <a:t>karakter</a:t>
            </a:r>
            <a:endParaRPr lang="en-US" dirty="0" smtClean="0"/>
          </a:p>
          <a:p>
            <a:endParaRPr lang="en-US" dirty="0"/>
          </a:p>
          <a:p>
            <a:r>
              <a:rPr lang="en-US" dirty="0" smtClean="0"/>
              <a:t>Interviews</a:t>
            </a:r>
          </a:p>
          <a:p>
            <a:r>
              <a:rPr lang="en-US" dirty="0" err="1" smtClean="0"/>
              <a:t>Observaties</a:t>
            </a:r>
            <a:endParaRPr lang="en-US" dirty="0" smtClean="0"/>
          </a:p>
          <a:p>
            <a:r>
              <a:rPr lang="en-US" dirty="0" err="1" smtClean="0">
                <a:solidFill>
                  <a:schemeClr val="bg1">
                    <a:lumMod val="75000"/>
                  </a:schemeClr>
                </a:solidFill>
              </a:rPr>
              <a:t>Participatie</a:t>
            </a:r>
            <a:endParaRPr lang="en-US" dirty="0" smtClean="0">
              <a:solidFill>
                <a:schemeClr val="bg1">
                  <a:lumMod val="75000"/>
                </a:schemeClr>
              </a:solidFill>
            </a:endParaRPr>
          </a:p>
          <a:p>
            <a:r>
              <a:rPr lang="en-US" dirty="0" err="1" smtClean="0">
                <a:solidFill>
                  <a:schemeClr val="bg1">
                    <a:lumMod val="75000"/>
                  </a:schemeClr>
                </a:solidFill>
              </a:rPr>
              <a:t>Archiefonderzoek</a:t>
            </a:r>
            <a:endParaRPr lang="en-US" dirty="0" smtClean="0">
              <a:solidFill>
                <a:schemeClr val="bg1">
                  <a:lumMod val="75000"/>
                </a:schemeClr>
              </a:solidFill>
            </a:endParaRPr>
          </a:p>
          <a:p>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7</a:t>
            </a:fld>
            <a:endParaRPr lang="en-GB" dirty="0"/>
          </a:p>
        </p:txBody>
      </p:sp>
      <p:sp>
        <p:nvSpPr>
          <p:cNvPr id="6" name="Right Brace 5"/>
          <p:cNvSpPr/>
          <p:nvPr/>
        </p:nvSpPr>
        <p:spPr>
          <a:xfrm>
            <a:off x="4633714" y="3500845"/>
            <a:ext cx="391886" cy="561703"/>
          </a:xfrm>
          <a:prstGeom prst="rightBrace">
            <a:avLst>
              <a:gd name="adj1" fmla="val 15000"/>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5199017" y="3581642"/>
            <a:ext cx="4963885" cy="400110"/>
          </a:xfrm>
          <a:prstGeom prst="rect">
            <a:avLst/>
          </a:prstGeom>
          <a:noFill/>
        </p:spPr>
        <p:txBody>
          <a:bodyPr wrap="square" rtlCol="0">
            <a:spAutoFit/>
          </a:bodyPr>
          <a:lstStyle/>
          <a:p>
            <a:pPr algn="ctr"/>
            <a:r>
              <a:rPr lang="en-US" sz="2000" dirty="0" err="1" smtClean="0">
                <a:solidFill>
                  <a:srgbClr val="213343"/>
                </a:solidFill>
                <a:latin typeface="+mj-lt"/>
              </a:rPr>
              <a:t>Beantwoorden</a:t>
            </a:r>
            <a:r>
              <a:rPr lang="en-US" sz="2000" dirty="0" smtClean="0">
                <a:solidFill>
                  <a:srgbClr val="213343"/>
                </a:solidFill>
                <a:latin typeface="+mj-lt"/>
              </a:rPr>
              <a:t> van de </a:t>
            </a:r>
            <a:r>
              <a:rPr lang="en-US" sz="2000" dirty="0" err="1" smtClean="0">
                <a:solidFill>
                  <a:srgbClr val="213343"/>
                </a:solidFill>
                <a:latin typeface="+mj-lt"/>
              </a:rPr>
              <a:t>hoofdvraag</a:t>
            </a:r>
            <a:endParaRPr lang="en-US" sz="2000" dirty="0" smtClean="0">
              <a:solidFill>
                <a:srgbClr val="213343"/>
              </a:solidFill>
              <a:latin typeface="+mj-lt"/>
            </a:endParaRPr>
          </a:p>
        </p:txBody>
      </p:sp>
    </p:spTree>
    <p:extLst>
      <p:ext uri="{BB962C8B-B14F-4D97-AF65-F5344CB8AC3E}">
        <p14:creationId xmlns:p14="http://schemas.microsoft.com/office/powerpoint/2010/main" val="225055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7921" y="441827"/>
            <a:ext cx="7114540" cy="816634"/>
          </a:xfrm>
        </p:spPr>
        <p:txBody>
          <a:bodyPr/>
          <a:lstStyle/>
          <a:p>
            <a:r>
              <a:rPr lang="en-US" dirty="0" err="1" smtClean="0"/>
              <a:t>Kwalitatief</a:t>
            </a:r>
            <a:r>
              <a:rPr lang="en-US" dirty="0" smtClean="0"/>
              <a:t> </a:t>
            </a:r>
            <a:r>
              <a:rPr lang="en-US" dirty="0" err="1" smtClean="0"/>
              <a:t>onderzoek</a:t>
            </a:r>
            <a:r>
              <a:rPr lang="en-US" dirty="0" smtClean="0"/>
              <a:t/>
            </a:r>
            <a:br>
              <a:rPr lang="en-US" dirty="0" smtClean="0"/>
            </a:br>
            <a:r>
              <a:rPr lang="en-US" i="1" dirty="0" smtClean="0"/>
              <a:t> </a:t>
            </a:r>
            <a:r>
              <a:rPr lang="en-US" i="1" dirty="0" smtClean="0">
                <a:sym typeface="Wingdings" panose="05000000000000000000" pitchFamily="2" charset="2"/>
              </a:rPr>
              <a:t> </a:t>
            </a:r>
            <a:r>
              <a:rPr lang="en-US" i="1" dirty="0" err="1" smtClean="0">
                <a:sym typeface="Wingdings" panose="05000000000000000000" pitchFamily="2" charset="2"/>
              </a:rPr>
              <a:t>Diepte</a:t>
            </a:r>
            <a:r>
              <a:rPr lang="en-US" i="1" dirty="0" smtClean="0">
                <a:sym typeface="Wingdings" panose="05000000000000000000" pitchFamily="2" charset="2"/>
              </a:rPr>
              <a:t>-i</a:t>
            </a:r>
            <a:r>
              <a:rPr lang="en-US" i="1" dirty="0" smtClean="0"/>
              <a:t>nterviews</a:t>
            </a:r>
            <a:endParaRPr lang="en-US" i="1"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8</a:t>
            </a:fld>
            <a:endParaRPr lang="en-GB" dirty="0"/>
          </a:p>
        </p:txBody>
      </p:sp>
      <p:sp>
        <p:nvSpPr>
          <p:cNvPr id="6" name="Rectangle 5"/>
          <p:cNvSpPr/>
          <p:nvPr/>
        </p:nvSpPr>
        <p:spPr>
          <a:xfrm>
            <a:off x="2425940" y="1939670"/>
            <a:ext cx="6731123" cy="4769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t>Ongestructureerd</a:t>
            </a:r>
            <a:r>
              <a:rPr lang="en-US" dirty="0" smtClean="0"/>
              <a:t>                                                 </a:t>
            </a:r>
            <a:r>
              <a:rPr lang="en-US" dirty="0" err="1" smtClean="0"/>
              <a:t>Gestructureerd</a:t>
            </a:r>
            <a:r>
              <a:rPr lang="en-US" dirty="0" smtClean="0"/>
              <a:t>                                          </a:t>
            </a:r>
            <a:endParaRPr lang="en-US" dirty="0"/>
          </a:p>
        </p:txBody>
      </p:sp>
      <p:sp>
        <p:nvSpPr>
          <p:cNvPr id="7" name="Rectangle 6"/>
          <p:cNvSpPr/>
          <p:nvPr/>
        </p:nvSpPr>
        <p:spPr>
          <a:xfrm>
            <a:off x="4454434" y="2586446"/>
            <a:ext cx="2670995" cy="483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Semi </a:t>
            </a:r>
            <a:r>
              <a:rPr lang="en-US" dirty="0" err="1" smtClean="0"/>
              <a:t>gestructureerd</a:t>
            </a:r>
            <a:endParaRPr lang="en-US" dirty="0"/>
          </a:p>
        </p:txBody>
      </p:sp>
      <p:sp>
        <p:nvSpPr>
          <p:cNvPr id="8" name="Rectangle 7"/>
          <p:cNvSpPr/>
          <p:nvPr/>
        </p:nvSpPr>
        <p:spPr>
          <a:xfrm>
            <a:off x="2425940" y="3069772"/>
            <a:ext cx="1845614" cy="10489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Vervolgvragen</a:t>
            </a:r>
            <a:r>
              <a:rPr lang="en-US" dirty="0" smtClean="0"/>
              <a:t> </a:t>
            </a:r>
            <a:r>
              <a:rPr lang="en-US" dirty="0" err="1" smtClean="0"/>
              <a:t>naar</a:t>
            </a:r>
            <a:r>
              <a:rPr lang="en-US" dirty="0" smtClean="0"/>
              <a:t> </a:t>
            </a:r>
            <a:r>
              <a:rPr lang="en-US" dirty="0" err="1" smtClean="0"/>
              <a:t>aanleiding</a:t>
            </a:r>
            <a:r>
              <a:rPr lang="en-US" dirty="0" smtClean="0"/>
              <a:t> van </a:t>
            </a:r>
            <a:r>
              <a:rPr lang="en-US" dirty="0" err="1" smtClean="0"/>
              <a:t>antwoorden</a:t>
            </a:r>
            <a:endParaRPr lang="en-US" dirty="0"/>
          </a:p>
        </p:txBody>
      </p:sp>
      <p:sp>
        <p:nvSpPr>
          <p:cNvPr id="9" name="Rectangle 8"/>
          <p:cNvSpPr/>
          <p:nvPr/>
        </p:nvSpPr>
        <p:spPr>
          <a:xfrm>
            <a:off x="7258354" y="3295762"/>
            <a:ext cx="1898709"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Vaste</a:t>
            </a:r>
            <a:r>
              <a:rPr lang="en-US" dirty="0" smtClean="0"/>
              <a:t> set </a:t>
            </a:r>
            <a:r>
              <a:rPr lang="en-US" dirty="0" err="1" smtClean="0"/>
              <a:t>vragen</a:t>
            </a:r>
            <a:endParaRPr lang="en-US" dirty="0"/>
          </a:p>
        </p:txBody>
      </p:sp>
      <p:sp>
        <p:nvSpPr>
          <p:cNvPr id="10" name="Rectangle 9"/>
          <p:cNvSpPr/>
          <p:nvPr/>
        </p:nvSpPr>
        <p:spPr>
          <a:xfrm>
            <a:off x="4454434" y="3944982"/>
            <a:ext cx="2670995" cy="7445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Topics</a:t>
            </a:r>
          </a:p>
          <a:p>
            <a:pPr algn="ctr"/>
            <a:r>
              <a:rPr lang="en-US" dirty="0" err="1" smtClean="0"/>
              <a:t>gespreksonderwerpen</a:t>
            </a:r>
            <a:endParaRPr lang="en-US" dirty="0"/>
          </a:p>
        </p:txBody>
      </p:sp>
      <p:sp>
        <p:nvSpPr>
          <p:cNvPr id="11" name="Rectangle 10"/>
          <p:cNvSpPr/>
          <p:nvPr/>
        </p:nvSpPr>
        <p:spPr>
          <a:xfrm>
            <a:off x="10097589" y="3295762"/>
            <a:ext cx="1724297" cy="1193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Literatuur</a:t>
            </a:r>
            <a:r>
              <a:rPr lang="en-US" dirty="0" smtClean="0"/>
              <a:t> </a:t>
            </a:r>
            <a:r>
              <a:rPr lang="en-US" dirty="0" err="1" smtClean="0"/>
              <a:t>studie</a:t>
            </a:r>
            <a:endParaRPr lang="en-US" dirty="0"/>
          </a:p>
        </p:txBody>
      </p:sp>
      <p:sp>
        <p:nvSpPr>
          <p:cNvPr id="12" name="Left Arrow 11"/>
          <p:cNvSpPr/>
          <p:nvPr/>
        </p:nvSpPr>
        <p:spPr>
          <a:xfrm>
            <a:off x="9305348" y="3392430"/>
            <a:ext cx="674675" cy="3605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a:off x="7273713" y="4118723"/>
            <a:ext cx="2706310" cy="360532"/>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425940" y="5055326"/>
            <a:ext cx="6731123" cy="39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t>Initiatief</a:t>
            </a:r>
            <a:r>
              <a:rPr lang="en-US" dirty="0" smtClean="0"/>
              <a:t> </a:t>
            </a:r>
            <a:r>
              <a:rPr lang="en-US" dirty="0" err="1" smtClean="0"/>
              <a:t>bij</a:t>
            </a:r>
            <a:r>
              <a:rPr lang="en-US" dirty="0" smtClean="0"/>
              <a:t> </a:t>
            </a:r>
            <a:r>
              <a:rPr lang="en-US" dirty="0" err="1" smtClean="0"/>
              <a:t>geïnterviewde</a:t>
            </a:r>
            <a:r>
              <a:rPr lang="en-US" dirty="0" smtClean="0"/>
              <a:t>                           </a:t>
            </a:r>
            <a:r>
              <a:rPr lang="en-US" dirty="0" err="1" smtClean="0"/>
              <a:t>Initiatief</a:t>
            </a:r>
            <a:r>
              <a:rPr lang="en-US" dirty="0" smtClean="0"/>
              <a:t> </a:t>
            </a:r>
            <a:r>
              <a:rPr lang="en-US" dirty="0" err="1" smtClean="0"/>
              <a:t>bij</a:t>
            </a:r>
            <a:r>
              <a:rPr lang="en-US" dirty="0" smtClean="0"/>
              <a:t> interviewer</a:t>
            </a:r>
            <a:endParaRPr lang="en-US" dirty="0"/>
          </a:p>
        </p:txBody>
      </p:sp>
      <p:sp>
        <p:nvSpPr>
          <p:cNvPr id="17" name="Gebogen pijl 16"/>
          <p:cNvSpPr/>
          <p:nvPr/>
        </p:nvSpPr>
        <p:spPr>
          <a:xfrm>
            <a:off x="8094133" y="411316"/>
            <a:ext cx="1062930" cy="1528354"/>
          </a:xfrm>
          <a:prstGeom prst="bentArrow">
            <a:avLst>
              <a:gd name="adj1" fmla="val 16014"/>
              <a:gd name="adj2" fmla="val 23676"/>
              <a:gd name="adj3" fmla="val 25000"/>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8" name="Rectangle 6"/>
          <p:cNvSpPr/>
          <p:nvPr/>
        </p:nvSpPr>
        <p:spPr>
          <a:xfrm>
            <a:off x="9157064" y="452232"/>
            <a:ext cx="2819280" cy="483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Is </a:t>
            </a:r>
            <a:r>
              <a:rPr lang="en-US" dirty="0" err="1" smtClean="0"/>
              <a:t>geen</a:t>
            </a:r>
            <a:r>
              <a:rPr lang="en-US" dirty="0" smtClean="0"/>
              <a:t> </a:t>
            </a:r>
            <a:r>
              <a:rPr lang="en-US" u="sng" dirty="0" err="1" smtClean="0"/>
              <a:t>diepte</a:t>
            </a:r>
            <a:r>
              <a:rPr lang="en-US" dirty="0" smtClean="0"/>
              <a:t>-interview !</a:t>
            </a:r>
            <a:endParaRPr lang="en-US" dirty="0"/>
          </a:p>
        </p:txBody>
      </p:sp>
    </p:spTree>
    <p:extLst>
      <p:ext uri="{BB962C8B-B14F-4D97-AF65-F5344CB8AC3E}">
        <p14:creationId xmlns:p14="http://schemas.microsoft.com/office/powerpoint/2010/main" val="37927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2346643" y="277947"/>
            <a:ext cx="7114540" cy="816634"/>
          </a:xfrm>
        </p:spPr>
        <p:txBody>
          <a:bodyPr/>
          <a:lstStyle/>
          <a:p>
            <a:r>
              <a:rPr lang="nl-NL" altLang="en-US" dirty="0" smtClean="0"/>
              <a:t>Kwalitatief onderzoek</a:t>
            </a:r>
            <a:br>
              <a:rPr lang="nl-NL" altLang="en-US" dirty="0" smtClean="0"/>
            </a:br>
            <a:r>
              <a:rPr lang="en-US" i="1" dirty="0"/>
              <a:t> </a:t>
            </a:r>
            <a:r>
              <a:rPr lang="en-US" i="1" dirty="0">
                <a:sym typeface="Wingdings" panose="05000000000000000000" pitchFamily="2" charset="2"/>
              </a:rPr>
              <a:t> </a:t>
            </a:r>
            <a:r>
              <a:rPr lang="en-US" i="1" dirty="0" err="1">
                <a:sym typeface="Wingdings" panose="05000000000000000000" pitchFamily="2" charset="2"/>
              </a:rPr>
              <a:t>Diepte</a:t>
            </a:r>
            <a:r>
              <a:rPr lang="en-US" i="1" dirty="0">
                <a:sym typeface="Wingdings" panose="05000000000000000000" pitchFamily="2" charset="2"/>
              </a:rPr>
              <a:t>-i</a:t>
            </a:r>
            <a:r>
              <a:rPr lang="en-US" i="1" dirty="0"/>
              <a:t>nterviews</a:t>
            </a:r>
            <a:r>
              <a:rPr lang="nl-NL" altLang="en-US" dirty="0" smtClean="0"/>
              <a:t> </a:t>
            </a:r>
            <a:endParaRPr lang="en-US" alt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1484509268"/>
              </p:ext>
            </p:extLst>
          </p:nvPr>
        </p:nvGraphicFramePr>
        <p:xfrm>
          <a:off x="1984599" y="1248103"/>
          <a:ext cx="8997405" cy="5442669"/>
        </p:xfrm>
        <a:graphic>
          <a:graphicData uri="http://schemas.openxmlformats.org/drawingml/2006/table">
            <a:tbl>
              <a:tblPr firstRow="1" bandRow="1">
                <a:tableStyleId>{5C22544A-7EE6-4342-B048-85BDC9FD1C3A}</a:tableStyleId>
              </a:tblPr>
              <a:tblGrid>
                <a:gridCol w="2999135">
                  <a:extLst>
                    <a:ext uri="{9D8B030D-6E8A-4147-A177-3AD203B41FA5}">
                      <a16:colId xmlns:a16="http://schemas.microsoft.com/office/drawing/2014/main" val="2437018463"/>
                    </a:ext>
                  </a:extLst>
                </a:gridCol>
                <a:gridCol w="2999135">
                  <a:extLst>
                    <a:ext uri="{9D8B030D-6E8A-4147-A177-3AD203B41FA5}">
                      <a16:colId xmlns:a16="http://schemas.microsoft.com/office/drawing/2014/main" val="1017459138"/>
                    </a:ext>
                  </a:extLst>
                </a:gridCol>
                <a:gridCol w="2999135">
                  <a:extLst>
                    <a:ext uri="{9D8B030D-6E8A-4147-A177-3AD203B41FA5}">
                      <a16:colId xmlns:a16="http://schemas.microsoft.com/office/drawing/2014/main" val="1538116144"/>
                    </a:ext>
                  </a:extLst>
                </a:gridCol>
              </a:tblGrid>
              <a:tr h="413469">
                <a:tc>
                  <a:txBody>
                    <a:bodyPr/>
                    <a:lstStyle/>
                    <a:p>
                      <a:r>
                        <a:rPr lang="en-US" dirty="0" err="1" smtClean="0"/>
                        <a:t>Voorbereiding</a:t>
                      </a:r>
                      <a:endParaRPr lang="en-US" dirty="0"/>
                    </a:p>
                  </a:txBody>
                  <a:tcPr/>
                </a:tc>
                <a:tc>
                  <a:txBody>
                    <a:bodyPr/>
                    <a:lstStyle/>
                    <a:p>
                      <a:r>
                        <a:rPr lang="en-US" dirty="0" err="1" smtClean="0"/>
                        <a:t>Uitvoering</a:t>
                      </a:r>
                      <a:endParaRPr lang="en-US" dirty="0"/>
                    </a:p>
                  </a:txBody>
                  <a:tcPr/>
                </a:tc>
                <a:tc>
                  <a:txBody>
                    <a:bodyPr/>
                    <a:lstStyle/>
                    <a:p>
                      <a:r>
                        <a:rPr lang="en-US" dirty="0" err="1" smtClean="0"/>
                        <a:t>Uitwerking</a:t>
                      </a:r>
                      <a:endParaRPr lang="en-US" dirty="0"/>
                    </a:p>
                  </a:txBody>
                  <a:tcPr/>
                </a:tc>
                <a:extLst>
                  <a:ext uri="{0D108BD9-81ED-4DB2-BD59-A6C34878D82A}">
                    <a16:rowId xmlns:a16="http://schemas.microsoft.com/office/drawing/2014/main" val="1929785211"/>
                  </a:ext>
                </a:extLst>
              </a:tr>
              <a:tr h="4689755">
                <a:tc>
                  <a:txBody>
                    <a:bodyPr/>
                    <a:lstStyle/>
                    <a:p>
                      <a:pPr marL="285750" indent="-285750">
                        <a:lnSpc>
                          <a:spcPct val="150000"/>
                        </a:lnSpc>
                        <a:buFontTx/>
                        <a:buChar char="-"/>
                      </a:pPr>
                      <a:r>
                        <a:rPr lang="en-US" baseline="0" dirty="0" err="1" smtClean="0"/>
                        <a:t>Topiclijst</a:t>
                      </a:r>
                      <a:r>
                        <a:rPr lang="en-US" baseline="0" dirty="0" smtClean="0"/>
                        <a:t> </a:t>
                      </a:r>
                      <a:r>
                        <a:rPr lang="en-US" baseline="0" dirty="0" err="1" smtClean="0"/>
                        <a:t>opstellen</a:t>
                      </a:r>
                      <a:r>
                        <a:rPr lang="en-US" baseline="0" dirty="0" smtClean="0"/>
                        <a:t> met </a:t>
                      </a:r>
                      <a:r>
                        <a:rPr lang="en-US" baseline="0" dirty="0" err="1" smtClean="0"/>
                        <a:t>openingsvraag</a:t>
                      </a:r>
                      <a:r>
                        <a:rPr lang="en-US" baseline="0" dirty="0" smtClean="0"/>
                        <a:t> (</a:t>
                      </a:r>
                      <a:r>
                        <a:rPr lang="en-US" baseline="0" dirty="0" err="1" smtClean="0"/>
                        <a:t>en</a:t>
                      </a:r>
                      <a:r>
                        <a:rPr lang="en-US" baseline="0" dirty="0" smtClean="0"/>
                        <a:t> </a:t>
                      </a:r>
                      <a:r>
                        <a:rPr lang="en-US" baseline="0" dirty="0" err="1" smtClean="0"/>
                        <a:t>voorbeeldvragen</a:t>
                      </a:r>
                      <a:r>
                        <a:rPr lang="en-US" baseline="0" dirty="0" smtClean="0"/>
                        <a:t> per topic)</a:t>
                      </a:r>
                    </a:p>
                    <a:p>
                      <a:pPr marL="285750" indent="-285750">
                        <a:lnSpc>
                          <a:spcPct val="150000"/>
                        </a:lnSpc>
                        <a:buFontTx/>
                        <a:buChar char="-"/>
                      </a:pPr>
                      <a:r>
                        <a:rPr lang="en-US" baseline="0" dirty="0" err="1" smtClean="0"/>
                        <a:t>Informeren</a:t>
                      </a:r>
                      <a:r>
                        <a:rPr lang="en-US" baseline="0" dirty="0" smtClean="0"/>
                        <a:t> (hoe, </a:t>
                      </a:r>
                      <a:r>
                        <a:rPr lang="en-US" baseline="0" dirty="0" err="1" smtClean="0"/>
                        <a:t>welke</a:t>
                      </a:r>
                      <a:r>
                        <a:rPr lang="en-US" baseline="0" dirty="0" smtClean="0"/>
                        <a:t> media)</a:t>
                      </a:r>
                    </a:p>
                    <a:p>
                      <a:pPr marL="285750" indent="-285750">
                        <a:lnSpc>
                          <a:spcPct val="150000"/>
                        </a:lnSpc>
                        <a:buFontTx/>
                        <a:buChar char="-"/>
                      </a:pPr>
                      <a:r>
                        <a:rPr lang="en-US" baseline="0" dirty="0" err="1" smtClean="0"/>
                        <a:t>Uitnodiging</a:t>
                      </a:r>
                      <a:endParaRPr lang="en-US" baseline="0" dirty="0" smtClean="0"/>
                    </a:p>
                    <a:p>
                      <a:pPr marL="285750" indent="-285750">
                        <a:lnSpc>
                          <a:spcPct val="150000"/>
                        </a:lnSpc>
                        <a:buFontTx/>
                        <a:buChar char="-"/>
                      </a:pPr>
                      <a:r>
                        <a:rPr lang="en-US" baseline="0" dirty="0" smtClean="0"/>
                        <a:t>Informed consent</a:t>
                      </a:r>
                    </a:p>
                    <a:p>
                      <a:pPr marL="285750" indent="-285750">
                        <a:lnSpc>
                          <a:spcPct val="150000"/>
                        </a:lnSpc>
                        <a:buFontTx/>
                        <a:buChar char="-"/>
                      </a:pPr>
                      <a:r>
                        <a:rPr lang="en-US" baseline="0" dirty="0" err="1" smtClean="0"/>
                        <a:t>Waar</a:t>
                      </a:r>
                      <a:r>
                        <a:rPr lang="en-US" baseline="0" dirty="0" smtClean="0"/>
                        <a:t> (</a:t>
                      </a:r>
                      <a:r>
                        <a:rPr lang="en-US" baseline="0" dirty="0" err="1" smtClean="0"/>
                        <a:t>plaats</a:t>
                      </a:r>
                      <a:r>
                        <a:rPr lang="en-US" baseline="0" dirty="0" smtClean="0"/>
                        <a:t> / </a:t>
                      </a:r>
                      <a:r>
                        <a:rPr lang="en-US" baseline="0" dirty="0" err="1" smtClean="0"/>
                        <a:t>ruimte</a:t>
                      </a:r>
                      <a:r>
                        <a:rPr lang="en-US" baseline="0" dirty="0" smtClean="0"/>
                        <a:t>)</a:t>
                      </a:r>
                    </a:p>
                    <a:p>
                      <a:pPr marL="285750" indent="-285750">
                        <a:lnSpc>
                          <a:spcPct val="150000"/>
                        </a:lnSpc>
                        <a:buFontTx/>
                        <a:buChar char="-"/>
                      </a:pPr>
                      <a:r>
                        <a:rPr lang="en-US" baseline="0" dirty="0" err="1" smtClean="0"/>
                        <a:t>Wanneer</a:t>
                      </a:r>
                      <a:r>
                        <a:rPr lang="en-US" baseline="0" dirty="0" smtClean="0"/>
                        <a:t> (datum/</a:t>
                      </a:r>
                      <a:r>
                        <a:rPr lang="en-US" baseline="0" dirty="0" err="1" smtClean="0"/>
                        <a:t>tijd</a:t>
                      </a:r>
                      <a:r>
                        <a:rPr lang="en-US" baseline="0" dirty="0" smtClean="0"/>
                        <a:t>)</a:t>
                      </a:r>
                    </a:p>
                    <a:p>
                      <a:pPr marL="285750" indent="-285750">
                        <a:lnSpc>
                          <a:spcPct val="150000"/>
                        </a:lnSpc>
                        <a:buFontTx/>
                        <a:buChar char="-"/>
                      </a:pPr>
                      <a:r>
                        <a:rPr lang="en-US" baseline="0" dirty="0" err="1" smtClean="0"/>
                        <a:t>Tijdsduur</a:t>
                      </a:r>
                      <a:endParaRPr lang="en-US" baseline="0" dirty="0" smtClean="0"/>
                    </a:p>
                    <a:p>
                      <a:pPr marL="285750" indent="-285750">
                        <a:lnSpc>
                          <a:spcPct val="150000"/>
                        </a:lnSpc>
                        <a:buFontTx/>
                        <a:buChar char="-"/>
                      </a:pPr>
                      <a:r>
                        <a:rPr lang="en-US" baseline="0" dirty="0" err="1" smtClean="0"/>
                        <a:t>Opnameapparatuur</a:t>
                      </a:r>
                      <a:endParaRPr lang="en-US" baseline="0" dirty="0" smtClean="0"/>
                    </a:p>
                  </a:txBody>
                  <a:tcPr/>
                </a:tc>
                <a:tc>
                  <a:txBody>
                    <a:bodyPr/>
                    <a:lstStyle/>
                    <a:p>
                      <a:pPr marL="285750" indent="-285750">
                        <a:lnSpc>
                          <a:spcPct val="150000"/>
                        </a:lnSpc>
                        <a:buFontTx/>
                        <a:buChar char="-"/>
                      </a:pPr>
                      <a:r>
                        <a:rPr lang="en-US" dirty="0" err="1" smtClean="0"/>
                        <a:t>Uitleg</a:t>
                      </a:r>
                      <a:r>
                        <a:rPr lang="en-US" dirty="0" smtClean="0"/>
                        <a:t> procedure</a:t>
                      </a:r>
                    </a:p>
                    <a:p>
                      <a:pPr marL="285750" indent="-285750">
                        <a:lnSpc>
                          <a:spcPct val="150000"/>
                        </a:lnSpc>
                        <a:buFontTx/>
                        <a:buChar char="-"/>
                      </a:pPr>
                      <a:r>
                        <a:rPr lang="en-US" dirty="0" err="1" smtClean="0"/>
                        <a:t>Opnameapparatuur</a:t>
                      </a:r>
                      <a:endParaRPr lang="en-US" dirty="0" smtClean="0"/>
                    </a:p>
                    <a:p>
                      <a:pPr marL="285750" indent="-285750">
                        <a:lnSpc>
                          <a:spcPct val="150000"/>
                        </a:lnSpc>
                        <a:buFontTx/>
                        <a:buChar char="-"/>
                      </a:pPr>
                      <a:r>
                        <a:rPr lang="en-US" dirty="0" err="1" smtClean="0"/>
                        <a:t>Openingsvraag</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Doorlopen</a:t>
                      </a:r>
                      <a:r>
                        <a:rPr lang="en-US" dirty="0" smtClean="0"/>
                        <a:t> topics</a:t>
                      </a:r>
                    </a:p>
                    <a:p>
                      <a:pPr marL="285750" indent="-285750">
                        <a:lnSpc>
                          <a:spcPct val="150000"/>
                        </a:lnSpc>
                        <a:buFontTx/>
                        <a:buChar char="-"/>
                      </a:pPr>
                      <a:endParaRPr lang="en-US" dirty="0" smtClean="0"/>
                    </a:p>
                    <a:p>
                      <a:pPr marL="285750" indent="-285750">
                        <a:lnSpc>
                          <a:spcPct val="150000"/>
                        </a:lnSpc>
                        <a:buFontTx/>
                        <a:buChar char="-"/>
                      </a:pPr>
                      <a:r>
                        <a:rPr lang="en-US" dirty="0" err="1" smtClean="0"/>
                        <a:t>Doorvragen</a:t>
                      </a:r>
                      <a:endParaRPr lang="en-US" dirty="0" smtClean="0"/>
                    </a:p>
                    <a:p>
                      <a:pPr marL="285750" indent="-285750">
                        <a:lnSpc>
                          <a:spcPct val="150000"/>
                        </a:lnSpc>
                        <a:buFontTx/>
                        <a:buChar char="-"/>
                      </a:pPr>
                      <a:r>
                        <a:rPr lang="en-US" dirty="0" err="1" smtClean="0"/>
                        <a:t>Helder</a:t>
                      </a:r>
                      <a:r>
                        <a:rPr lang="en-US" baseline="0" dirty="0" smtClean="0"/>
                        <a:t> </a:t>
                      </a:r>
                      <a:r>
                        <a:rPr lang="en-US" baseline="0" dirty="0" err="1" smtClean="0"/>
                        <a:t>maken</a:t>
                      </a:r>
                      <a:endParaRPr lang="en-US" dirty="0" smtClean="0"/>
                    </a:p>
                    <a:p>
                      <a:pPr marL="285750" indent="-285750">
                        <a:lnSpc>
                          <a:spcPct val="150000"/>
                        </a:lnSpc>
                        <a:buFontTx/>
                        <a:buChar char="-"/>
                      </a:pPr>
                      <a:r>
                        <a:rPr lang="en-US" dirty="0" err="1" smtClean="0"/>
                        <a:t>Concreet</a:t>
                      </a:r>
                      <a:r>
                        <a:rPr lang="en-US" baseline="0" dirty="0" smtClean="0"/>
                        <a:t> </a:t>
                      </a:r>
                      <a:r>
                        <a:rPr lang="en-US" baseline="0" dirty="0" err="1" smtClean="0"/>
                        <a:t>maken</a:t>
                      </a:r>
                      <a:endParaRPr lang="en-US" baseline="0" dirty="0" smtClean="0"/>
                    </a:p>
                    <a:p>
                      <a:pPr marL="285750" indent="-285750">
                        <a:lnSpc>
                          <a:spcPct val="150000"/>
                        </a:lnSpc>
                        <a:buFontTx/>
                        <a:buChar char="-"/>
                      </a:pPr>
                      <a:r>
                        <a:rPr lang="en-US" baseline="0" dirty="0" err="1" smtClean="0"/>
                        <a:t>Parafraseren</a:t>
                      </a:r>
                      <a:endParaRPr lang="en-US" baseline="0" dirty="0" smtClean="0"/>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Dankwoord</a:t>
                      </a:r>
                      <a:endParaRPr lang="en-US" dirty="0"/>
                    </a:p>
                  </a:txBody>
                  <a:tcPr/>
                </a:tc>
                <a:tc>
                  <a:txBody>
                    <a:bodyPr/>
                    <a:lstStyle/>
                    <a:p>
                      <a:pPr marL="285750" indent="-285750">
                        <a:lnSpc>
                          <a:spcPct val="150000"/>
                        </a:lnSpc>
                        <a:buFontTx/>
                        <a:buChar char="-"/>
                      </a:pPr>
                      <a:r>
                        <a:rPr lang="en-US" dirty="0" err="1" smtClean="0"/>
                        <a:t>Transcriberen</a:t>
                      </a:r>
                      <a:endParaRPr lang="en-US" dirty="0" smtClean="0"/>
                    </a:p>
                    <a:p>
                      <a:pPr marL="285750" indent="-285750">
                        <a:lnSpc>
                          <a:spcPct val="150000"/>
                        </a:lnSpc>
                        <a:buFontTx/>
                        <a:buChar char="-"/>
                      </a:pPr>
                      <a:r>
                        <a:rPr lang="en-US" dirty="0" err="1" smtClean="0"/>
                        <a:t>Tijd</a:t>
                      </a:r>
                      <a:r>
                        <a:rPr lang="en-US" dirty="0" smtClean="0"/>
                        <a:t> (1</a:t>
                      </a:r>
                      <a:r>
                        <a:rPr lang="en-US" baseline="0" dirty="0" smtClean="0"/>
                        <a:t> </a:t>
                      </a:r>
                      <a:r>
                        <a:rPr lang="en-US" baseline="0" dirty="0" err="1" smtClean="0"/>
                        <a:t>uur</a:t>
                      </a:r>
                      <a:r>
                        <a:rPr lang="en-US" baseline="0" dirty="0" smtClean="0"/>
                        <a:t> interview = 5 -7 </a:t>
                      </a:r>
                      <a:r>
                        <a:rPr lang="en-US" baseline="0" dirty="0" err="1" smtClean="0"/>
                        <a:t>uur</a:t>
                      </a:r>
                      <a:r>
                        <a:rPr lang="en-US" baseline="0" dirty="0" smtClean="0"/>
                        <a:t> </a:t>
                      </a:r>
                      <a:r>
                        <a:rPr lang="en-US" baseline="0" dirty="0" err="1" smtClean="0"/>
                        <a:t>transcriberen</a:t>
                      </a:r>
                      <a:r>
                        <a:rPr lang="en-US" baseline="0" dirty="0" smtClean="0"/>
                        <a:t>)</a:t>
                      </a:r>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Evalueren</a:t>
                      </a:r>
                      <a:r>
                        <a:rPr lang="en-US" baseline="0" dirty="0" smtClean="0"/>
                        <a:t> / </a:t>
                      </a:r>
                      <a:r>
                        <a:rPr lang="en-US" baseline="0" dirty="0" err="1" smtClean="0"/>
                        <a:t>reflecteren</a:t>
                      </a:r>
                      <a:r>
                        <a:rPr lang="en-US" baseline="0" dirty="0" smtClean="0"/>
                        <a:t> op </a:t>
                      </a:r>
                      <a:r>
                        <a:rPr lang="en-US" baseline="0" dirty="0" err="1" smtClean="0"/>
                        <a:t>eigen</a:t>
                      </a:r>
                      <a:r>
                        <a:rPr lang="en-US" baseline="0" dirty="0" smtClean="0"/>
                        <a:t> interview + </a:t>
                      </a:r>
                      <a:r>
                        <a:rPr lang="en-US" baseline="0" dirty="0" err="1" smtClean="0"/>
                        <a:t>verbeterpunten</a:t>
                      </a:r>
                      <a:r>
                        <a:rPr lang="en-US" baseline="0" dirty="0" smtClean="0"/>
                        <a:t>.</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smtClean="0"/>
                        <a:t>Review </a:t>
                      </a:r>
                      <a:r>
                        <a:rPr lang="en-US" dirty="0" err="1" smtClean="0"/>
                        <a:t>geïnterviewde</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Bewaren</a:t>
                      </a:r>
                      <a:r>
                        <a:rPr lang="en-US" dirty="0" smtClean="0"/>
                        <a:t> / </a:t>
                      </a:r>
                      <a:r>
                        <a:rPr lang="en-US" dirty="0" err="1" smtClean="0"/>
                        <a:t>opslag</a:t>
                      </a:r>
                      <a:endParaRPr lang="en-US" dirty="0" smtClean="0"/>
                    </a:p>
                  </a:txBody>
                  <a:tcPr/>
                </a:tc>
                <a:extLst>
                  <a:ext uri="{0D108BD9-81ED-4DB2-BD59-A6C34878D82A}">
                    <a16:rowId xmlns:a16="http://schemas.microsoft.com/office/drawing/2014/main" val="1284786175"/>
                  </a:ext>
                </a:extLst>
              </a:tr>
            </a:tbl>
          </a:graphicData>
        </a:graphic>
      </p:graphicFrame>
      <p:sp>
        <p:nvSpPr>
          <p:cNvPr id="2" name="Rechthoek 1"/>
          <p:cNvSpPr/>
          <p:nvPr/>
        </p:nvSpPr>
        <p:spPr>
          <a:xfrm>
            <a:off x="1984599" y="1659467"/>
            <a:ext cx="8997405" cy="5031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114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2346643" y="277947"/>
            <a:ext cx="7114540" cy="816634"/>
          </a:xfrm>
        </p:spPr>
        <p:txBody>
          <a:bodyPr/>
          <a:lstStyle/>
          <a:p>
            <a:r>
              <a:rPr lang="nl-NL" altLang="en-US" dirty="0" smtClean="0"/>
              <a:t>Kwalitatief onderzoek</a:t>
            </a:r>
            <a:br>
              <a:rPr lang="nl-NL" altLang="en-US" dirty="0" smtClean="0"/>
            </a:br>
            <a:r>
              <a:rPr lang="en-US" i="1" dirty="0"/>
              <a:t> </a:t>
            </a:r>
            <a:r>
              <a:rPr lang="en-US" i="1" dirty="0">
                <a:sym typeface="Wingdings" panose="05000000000000000000" pitchFamily="2" charset="2"/>
              </a:rPr>
              <a:t> </a:t>
            </a:r>
            <a:r>
              <a:rPr lang="en-US" i="1" dirty="0" err="1">
                <a:sym typeface="Wingdings" panose="05000000000000000000" pitchFamily="2" charset="2"/>
              </a:rPr>
              <a:t>Diepte</a:t>
            </a:r>
            <a:r>
              <a:rPr lang="en-US" i="1" dirty="0">
                <a:sym typeface="Wingdings" panose="05000000000000000000" pitchFamily="2" charset="2"/>
              </a:rPr>
              <a:t>-i</a:t>
            </a:r>
            <a:r>
              <a:rPr lang="en-US" i="1" dirty="0"/>
              <a:t>nterviews</a:t>
            </a:r>
            <a:r>
              <a:rPr lang="nl-NL" altLang="en-US" dirty="0" smtClean="0"/>
              <a:t> </a:t>
            </a:r>
            <a:endParaRPr lang="en-US" alt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589672552"/>
              </p:ext>
            </p:extLst>
          </p:nvPr>
        </p:nvGraphicFramePr>
        <p:xfrm>
          <a:off x="1984599" y="1248103"/>
          <a:ext cx="8997405" cy="5442669"/>
        </p:xfrm>
        <a:graphic>
          <a:graphicData uri="http://schemas.openxmlformats.org/drawingml/2006/table">
            <a:tbl>
              <a:tblPr firstRow="1" bandRow="1">
                <a:tableStyleId>{5C22544A-7EE6-4342-B048-85BDC9FD1C3A}</a:tableStyleId>
              </a:tblPr>
              <a:tblGrid>
                <a:gridCol w="2999135">
                  <a:extLst>
                    <a:ext uri="{9D8B030D-6E8A-4147-A177-3AD203B41FA5}">
                      <a16:colId xmlns:a16="http://schemas.microsoft.com/office/drawing/2014/main" val="2437018463"/>
                    </a:ext>
                  </a:extLst>
                </a:gridCol>
                <a:gridCol w="2999135">
                  <a:extLst>
                    <a:ext uri="{9D8B030D-6E8A-4147-A177-3AD203B41FA5}">
                      <a16:colId xmlns:a16="http://schemas.microsoft.com/office/drawing/2014/main" val="1017459138"/>
                    </a:ext>
                  </a:extLst>
                </a:gridCol>
                <a:gridCol w="2999135">
                  <a:extLst>
                    <a:ext uri="{9D8B030D-6E8A-4147-A177-3AD203B41FA5}">
                      <a16:colId xmlns:a16="http://schemas.microsoft.com/office/drawing/2014/main" val="1538116144"/>
                    </a:ext>
                  </a:extLst>
                </a:gridCol>
              </a:tblGrid>
              <a:tr h="413469">
                <a:tc>
                  <a:txBody>
                    <a:bodyPr/>
                    <a:lstStyle/>
                    <a:p>
                      <a:r>
                        <a:rPr lang="en-US" dirty="0" err="1" smtClean="0"/>
                        <a:t>Voorbereiding</a:t>
                      </a:r>
                      <a:endParaRPr lang="en-US" dirty="0"/>
                    </a:p>
                  </a:txBody>
                  <a:tcPr/>
                </a:tc>
                <a:tc>
                  <a:txBody>
                    <a:bodyPr/>
                    <a:lstStyle/>
                    <a:p>
                      <a:r>
                        <a:rPr lang="en-US" dirty="0" err="1" smtClean="0"/>
                        <a:t>Uitvoering</a:t>
                      </a:r>
                      <a:endParaRPr lang="en-US" dirty="0"/>
                    </a:p>
                  </a:txBody>
                  <a:tcPr/>
                </a:tc>
                <a:tc>
                  <a:txBody>
                    <a:bodyPr/>
                    <a:lstStyle/>
                    <a:p>
                      <a:r>
                        <a:rPr lang="en-US" dirty="0" err="1" smtClean="0"/>
                        <a:t>Uitwerking</a:t>
                      </a:r>
                      <a:endParaRPr lang="en-US" dirty="0"/>
                    </a:p>
                  </a:txBody>
                  <a:tcPr/>
                </a:tc>
                <a:extLst>
                  <a:ext uri="{0D108BD9-81ED-4DB2-BD59-A6C34878D82A}">
                    <a16:rowId xmlns:a16="http://schemas.microsoft.com/office/drawing/2014/main" val="1929785211"/>
                  </a:ext>
                </a:extLst>
              </a:tr>
              <a:tr h="4689755">
                <a:tc>
                  <a:txBody>
                    <a:bodyPr/>
                    <a:lstStyle/>
                    <a:p>
                      <a:pPr marL="285750" indent="-285750">
                        <a:lnSpc>
                          <a:spcPct val="150000"/>
                        </a:lnSpc>
                        <a:buFontTx/>
                        <a:buChar char="-"/>
                      </a:pPr>
                      <a:r>
                        <a:rPr lang="en-US" baseline="0" dirty="0" err="1" smtClean="0"/>
                        <a:t>Topiclijst</a:t>
                      </a:r>
                      <a:r>
                        <a:rPr lang="en-US" baseline="0" dirty="0" smtClean="0"/>
                        <a:t> </a:t>
                      </a:r>
                      <a:r>
                        <a:rPr lang="en-US" baseline="0" dirty="0" err="1" smtClean="0"/>
                        <a:t>opstellen</a:t>
                      </a:r>
                      <a:r>
                        <a:rPr lang="en-US" baseline="0" dirty="0" smtClean="0"/>
                        <a:t> met </a:t>
                      </a:r>
                      <a:r>
                        <a:rPr lang="en-US" baseline="0" dirty="0" err="1" smtClean="0"/>
                        <a:t>openingsvraag</a:t>
                      </a:r>
                      <a:r>
                        <a:rPr lang="en-US" baseline="0" dirty="0" smtClean="0"/>
                        <a:t> (</a:t>
                      </a:r>
                      <a:r>
                        <a:rPr lang="en-US" baseline="0" dirty="0" err="1" smtClean="0"/>
                        <a:t>en</a:t>
                      </a:r>
                      <a:r>
                        <a:rPr lang="en-US" baseline="0" dirty="0" smtClean="0"/>
                        <a:t> </a:t>
                      </a:r>
                      <a:r>
                        <a:rPr lang="en-US" baseline="0" dirty="0" err="1" smtClean="0"/>
                        <a:t>voorbeeldvragen</a:t>
                      </a:r>
                      <a:r>
                        <a:rPr lang="en-US" baseline="0" dirty="0" smtClean="0"/>
                        <a:t> per topic)</a:t>
                      </a:r>
                    </a:p>
                    <a:p>
                      <a:pPr marL="285750" indent="-285750">
                        <a:lnSpc>
                          <a:spcPct val="150000"/>
                        </a:lnSpc>
                        <a:buFontTx/>
                        <a:buChar char="-"/>
                      </a:pPr>
                      <a:r>
                        <a:rPr lang="en-US" baseline="0" dirty="0" err="1" smtClean="0"/>
                        <a:t>Informeren</a:t>
                      </a:r>
                      <a:r>
                        <a:rPr lang="en-US" baseline="0" dirty="0" smtClean="0"/>
                        <a:t> (wat, hoe, </a:t>
                      </a:r>
                      <a:r>
                        <a:rPr lang="en-US" baseline="0" dirty="0" err="1" smtClean="0"/>
                        <a:t>welke</a:t>
                      </a:r>
                      <a:r>
                        <a:rPr lang="en-US" baseline="0" dirty="0" smtClean="0"/>
                        <a:t> media) </a:t>
                      </a:r>
                      <a:r>
                        <a:rPr lang="en-US" baseline="0" dirty="0" err="1" smtClean="0"/>
                        <a:t>en</a:t>
                      </a:r>
                      <a:r>
                        <a:rPr lang="en-US" baseline="0" dirty="0" smtClean="0"/>
                        <a:t> consent</a:t>
                      </a:r>
                    </a:p>
                    <a:p>
                      <a:pPr marL="285750" indent="-285750">
                        <a:lnSpc>
                          <a:spcPct val="150000"/>
                        </a:lnSpc>
                        <a:buFontTx/>
                        <a:buChar char="-"/>
                      </a:pPr>
                      <a:r>
                        <a:rPr lang="en-US" baseline="0" dirty="0" err="1" smtClean="0"/>
                        <a:t>Uitnodiging</a:t>
                      </a:r>
                      <a:endParaRPr lang="en-US" baseline="0" dirty="0" smtClean="0"/>
                    </a:p>
                    <a:p>
                      <a:pPr marL="285750" indent="-285750">
                        <a:lnSpc>
                          <a:spcPct val="150000"/>
                        </a:lnSpc>
                        <a:buFontTx/>
                        <a:buChar char="-"/>
                      </a:pPr>
                      <a:r>
                        <a:rPr lang="en-US" baseline="0" dirty="0" err="1" smtClean="0"/>
                        <a:t>Waar</a:t>
                      </a:r>
                      <a:r>
                        <a:rPr lang="en-US" baseline="0" dirty="0" smtClean="0"/>
                        <a:t> (</a:t>
                      </a:r>
                      <a:r>
                        <a:rPr lang="en-US" baseline="0" dirty="0" err="1" smtClean="0"/>
                        <a:t>plaats</a:t>
                      </a:r>
                      <a:r>
                        <a:rPr lang="en-US" baseline="0" dirty="0" smtClean="0"/>
                        <a:t> / </a:t>
                      </a:r>
                      <a:r>
                        <a:rPr lang="en-US" baseline="0" dirty="0" err="1" smtClean="0"/>
                        <a:t>ruimte</a:t>
                      </a:r>
                      <a:r>
                        <a:rPr lang="en-US" baseline="0" dirty="0" smtClean="0"/>
                        <a:t>)</a:t>
                      </a:r>
                    </a:p>
                    <a:p>
                      <a:pPr marL="285750" indent="-285750">
                        <a:lnSpc>
                          <a:spcPct val="150000"/>
                        </a:lnSpc>
                        <a:buFontTx/>
                        <a:buChar char="-"/>
                      </a:pPr>
                      <a:r>
                        <a:rPr lang="en-US" baseline="0" dirty="0" err="1" smtClean="0"/>
                        <a:t>Wanneer</a:t>
                      </a:r>
                      <a:r>
                        <a:rPr lang="en-US" baseline="0" dirty="0" smtClean="0"/>
                        <a:t> (datum/</a:t>
                      </a:r>
                      <a:r>
                        <a:rPr lang="en-US" baseline="0" dirty="0" err="1" smtClean="0"/>
                        <a:t>tijd</a:t>
                      </a:r>
                      <a:r>
                        <a:rPr lang="en-US" baseline="0" dirty="0" smtClean="0"/>
                        <a:t>)</a:t>
                      </a:r>
                    </a:p>
                    <a:p>
                      <a:pPr marL="285750" indent="-285750">
                        <a:lnSpc>
                          <a:spcPct val="150000"/>
                        </a:lnSpc>
                        <a:buFontTx/>
                        <a:buChar char="-"/>
                      </a:pPr>
                      <a:r>
                        <a:rPr lang="en-US" baseline="0" dirty="0" err="1" smtClean="0"/>
                        <a:t>Tijdsduur</a:t>
                      </a:r>
                      <a:endParaRPr lang="en-US" baseline="0" dirty="0" smtClean="0"/>
                    </a:p>
                    <a:p>
                      <a:pPr marL="285750" indent="-285750">
                        <a:lnSpc>
                          <a:spcPct val="150000"/>
                        </a:lnSpc>
                        <a:buFontTx/>
                        <a:buChar char="-"/>
                      </a:pPr>
                      <a:r>
                        <a:rPr lang="en-US" baseline="0" dirty="0" err="1" smtClean="0"/>
                        <a:t>Opnameapparatuur</a:t>
                      </a:r>
                      <a:endParaRPr lang="en-US" baseline="0" dirty="0" smtClean="0"/>
                    </a:p>
                  </a:txBody>
                  <a:tcPr/>
                </a:tc>
                <a:tc>
                  <a:txBody>
                    <a:bodyPr/>
                    <a:lstStyle/>
                    <a:p>
                      <a:pPr marL="285750" indent="-285750">
                        <a:lnSpc>
                          <a:spcPct val="150000"/>
                        </a:lnSpc>
                        <a:buFontTx/>
                        <a:buChar char="-"/>
                      </a:pPr>
                      <a:r>
                        <a:rPr lang="en-US" dirty="0" err="1" smtClean="0"/>
                        <a:t>Ontvangst</a:t>
                      </a:r>
                      <a:r>
                        <a:rPr lang="en-US" dirty="0" smtClean="0"/>
                        <a:t> </a:t>
                      </a:r>
                      <a:r>
                        <a:rPr lang="en-US" dirty="0" err="1" smtClean="0"/>
                        <a:t>en</a:t>
                      </a:r>
                      <a:r>
                        <a:rPr lang="en-US" dirty="0" smtClean="0"/>
                        <a:t> </a:t>
                      </a:r>
                      <a:r>
                        <a:rPr lang="en-US" dirty="0" err="1" smtClean="0"/>
                        <a:t>herhalen</a:t>
                      </a:r>
                      <a:r>
                        <a:rPr lang="en-US" dirty="0" smtClean="0"/>
                        <a:t> procedure </a:t>
                      </a:r>
                      <a:r>
                        <a:rPr lang="en-US" dirty="0" err="1" smtClean="0"/>
                        <a:t>en</a:t>
                      </a:r>
                      <a:r>
                        <a:rPr lang="en-US" dirty="0" smtClean="0"/>
                        <a:t> consent</a:t>
                      </a:r>
                    </a:p>
                    <a:p>
                      <a:pPr marL="285750" indent="-285750">
                        <a:lnSpc>
                          <a:spcPct val="150000"/>
                        </a:lnSpc>
                        <a:buFontTx/>
                        <a:buChar char="-"/>
                      </a:pPr>
                      <a:r>
                        <a:rPr lang="en-US" dirty="0" err="1" smtClean="0"/>
                        <a:t>Opnameapparatuur</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Openingsvraag</a:t>
                      </a:r>
                      <a:endParaRPr lang="en-US" dirty="0" smtClean="0"/>
                    </a:p>
                    <a:p>
                      <a:pPr marL="285750" indent="-285750">
                        <a:lnSpc>
                          <a:spcPct val="150000"/>
                        </a:lnSpc>
                        <a:buFontTx/>
                        <a:buChar char="-"/>
                      </a:pPr>
                      <a:r>
                        <a:rPr lang="en-US" dirty="0" err="1" smtClean="0"/>
                        <a:t>Doorlopen</a:t>
                      </a:r>
                      <a:r>
                        <a:rPr lang="en-US" dirty="0" smtClean="0"/>
                        <a:t> topics</a:t>
                      </a:r>
                    </a:p>
                    <a:p>
                      <a:pPr marL="285750" indent="-285750">
                        <a:lnSpc>
                          <a:spcPct val="150000"/>
                        </a:lnSpc>
                        <a:buFontTx/>
                        <a:buChar char="-"/>
                      </a:pPr>
                      <a:r>
                        <a:rPr lang="en-US" dirty="0" err="1" smtClean="0"/>
                        <a:t>Doorvragen</a:t>
                      </a:r>
                      <a:endParaRPr lang="en-US" dirty="0" smtClean="0"/>
                    </a:p>
                    <a:p>
                      <a:pPr marL="285750" indent="-285750">
                        <a:lnSpc>
                          <a:spcPct val="150000"/>
                        </a:lnSpc>
                        <a:buFontTx/>
                        <a:buChar char="-"/>
                      </a:pPr>
                      <a:r>
                        <a:rPr lang="en-US" dirty="0" err="1" smtClean="0"/>
                        <a:t>Helder</a:t>
                      </a:r>
                      <a:r>
                        <a:rPr lang="en-US" baseline="0" dirty="0" smtClean="0"/>
                        <a:t> </a:t>
                      </a:r>
                      <a:r>
                        <a:rPr lang="en-US" baseline="0" dirty="0" err="1" smtClean="0"/>
                        <a:t>maken</a:t>
                      </a:r>
                      <a:endParaRPr lang="en-US" dirty="0" smtClean="0"/>
                    </a:p>
                    <a:p>
                      <a:pPr marL="285750" indent="-285750">
                        <a:lnSpc>
                          <a:spcPct val="150000"/>
                        </a:lnSpc>
                        <a:buFontTx/>
                        <a:buChar char="-"/>
                      </a:pPr>
                      <a:r>
                        <a:rPr lang="en-US" dirty="0" err="1" smtClean="0"/>
                        <a:t>Concreet</a:t>
                      </a:r>
                      <a:r>
                        <a:rPr lang="en-US" baseline="0" dirty="0" smtClean="0"/>
                        <a:t> </a:t>
                      </a:r>
                      <a:r>
                        <a:rPr lang="en-US" baseline="0" dirty="0" err="1" smtClean="0"/>
                        <a:t>maken</a:t>
                      </a:r>
                      <a:endParaRPr lang="en-US" baseline="0" dirty="0" smtClean="0"/>
                    </a:p>
                    <a:p>
                      <a:pPr marL="285750" indent="-285750">
                        <a:lnSpc>
                          <a:spcPct val="150000"/>
                        </a:lnSpc>
                        <a:buFontTx/>
                        <a:buChar char="-"/>
                      </a:pPr>
                      <a:r>
                        <a:rPr lang="en-US" baseline="0" dirty="0" err="1" smtClean="0"/>
                        <a:t>Parafraseren</a:t>
                      </a:r>
                      <a:endParaRPr lang="en-US" baseline="0" dirty="0" smtClean="0"/>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Dankwoord</a:t>
                      </a:r>
                      <a:endParaRPr lang="en-US" dirty="0"/>
                    </a:p>
                  </a:txBody>
                  <a:tcPr/>
                </a:tc>
                <a:tc>
                  <a:txBody>
                    <a:bodyPr/>
                    <a:lstStyle/>
                    <a:p>
                      <a:pPr marL="285750" indent="-285750">
                        <a:lnSpc>
                          <a:spcPct val="150000"/>
                        </a:lnSpc>
                        <a:buFontTx/>
                        <a:buChar char="-"/>
                      </a:pPr>
                      <a:r>
                        <a:rPr lang="en-US" dirty="0" err="1" smtClean="0"/>
                        <a:t>Transcriberen</a:t>
                      </a:r>
                      <a:endParaRPr lang="en-US" dirty="0" smtClean="0"/>
                    </a:p>
                    <a:p>
                      <a:pPr marL="285750" indent="-285750">
                        <a:lnSpc>
                          <a:spcPct val="150000"/>
                        </a:lnSpc>
                        <a:buFontTx/>
                        <a:buChar char="-"/>
                      </a:pPr>
                      <a:r>
                        <a:rPr lang="en-US" dirty="0" err="1" smtClean="0"/>
                        <a:t>Tijd</a:t>
                      </a:r>
                      <a:r>
                        <a:rPr lang="en-US" dirty="0" smtClean="0"/>
                        <a:t> (1</a:t>
                      </a:r>
                      <a:r>
                        <a:rPr lang="en-US" baseline="0" dirty="0" smtClean="0"/>
                        <a:t> </a:t>
                      </a:r>
                      <a:r>
                        <a:rPr lang="en-US" baseline="0" dirty="0" err="1" smtClean="0"/>
                        <a:t>uur</a:t>
                      </a:r>
                      <a:r>
                        <a:rPr lang="en-US" baseline="0" dirty="0" smtClean="0"/>
                        <a:t> interview = 5 -7 </a:t>
                      </a:r>
                      <a:r>
                        <a:rPr lang="en-US" baseline="0" dirty="0" err="1" smtClean="0"/>
                        <a:t>uur</a:t>
                      </a:r>
                      <a:r>
                        <a:rPr lang="en-US" baseline="0" dirty="0" smtClean="0"/>
                        <a:t> </a:t>
                      </a:r>
                      <a:r>
                        <a:rPr lang="en-US" baseline="0" dirty="0" err="1" smtClean="0"/>
                        <a:t>transcriberen</a:t>
                      </a:r>
                      <a:r>
                        <a:rPr lang="en-US" baseline="0" dirty="0" smtClean="0"/>
                        <a:t>)</a:t>
                      </a:r>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Evalueren</a:t>
                      </a:r>
                      <a:r>
                        <a:rPr lang="en-US" baseline="0" dirty="0" smtClean="0"/>
                        <a:t> / </a:t>
                      </a:r>
                      <a:r>
                        <a:rPr lang="en-US" baseline="0" dirty="0" err="1" smtClean="0"/>
                        <a:t>reflecteren</a:t>
                      </a:r>
                      <a:r>
                        <a:rPr lang="en-US" baseline="0" dirty="0" smtClean="0"/>
                        <a:t> op </a:t>
                      </a:r>
                      <a:r>
                        <a:rPr lang="en-US" baseline="0" dirty="0" err="1" smtClean="0"/>
                        <a:t>eigen</a:t>
                      </a:r>
                      <a:r>
                        <a:rPr lang="en-US" baseline="0" dirty="0" smtClean="0"/>
                        <a:t> interview + </a:t>
                      </a:r>
                      <a:r>
                        <a:rPr lang="en-US" baseline="0" dirty="0" err="1" smtClean="0"/>
                        <a:t>verbeterpunten</a:t>
                      </a:r>
                      <a:r>
                        <a:rPr lang="en-US" baseline="0" dirty="0" smtClean="0"/>
                        <a:t>.</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smtClean="0"/>
                        <a:t>Review </a:t>
                      </a:r>
                      <a:r>
                        <a:rPr lang="en-US" dirty="0" err="1" smtClean="0"/>
                        <a:t>geïnterviewde</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Bewaren</a:t>
                      </a:r>
                      <a:r>
                        <a:rPr lang="en-US" dirty="0" smtClean="0"/>
                        <a:t> / </a:t>
                      </a:r>
                      <a:r>
                        <a:rPr lang="en-US" dirty="0" err="1" smtClean="0"/>
                        <a:t>opslag</a:t>
                      </a:r>
                      <a:endParaRPr lang="en-US" dirty="0" smtClean="0"/>
                    </a:p>
                  </a:txBody>
                  <a:tcPr/>
                </a:tc>
                <a:extLst>
                  <a:ext uri="{0D108BD9-81ED-4DB2-BD59-A6C34878D82A}">
                    <a16:rowId xmlns:a16="http://schemas.microsoft.com/office/drawing/2014/main" val="1284786175"/>
                  </a:ext>
                </a:extLst>
              </a:tr>
            </a:tbl>
          </a:graphicData>
        </a:graphic>
      </p:graphicFrame>
      <p:sp>
        <p:nvSpPr>
          <p:cNvPr id="2" name="Rechthoek 1"/>
          <p:cNvSpPr/>
          <p:nvPr/>
        </p:nvSpPr>
        <p:spPr>
          <a:xfrm>
            <a:off x="4978401" y="1659467"/>
            <a:ext cx="6003604" cy="5031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1101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2346643" y="277947"/>
            <a:ext cx="7114540" cy="816634"/>
          </a:xfrm>
        </p:spPr>
        <p:txBody>
          <a:bodyPr/>
          <a:lstStyle/>
          <a:p>
            <a:r>
              <a:rPr lang="nl-NL" altLang="en-US" dirty="0" smtClean="0"/>
              <a:t>Kwalitatief onderzoek</a:t>
            </a:r>
            <a:br>
              <a:rPr lang="nl-NL" altLang="en-US" dirty="0" smtClean="0"/>
            </a:br>
            <a:r>
              <a:rPr lang="en-US" i="1" dirty="0"/>
              <a:t> </a:t>
            </a:r>
            <a:r>
              <a:rPr lang="en-US" i="1" dirty="0">
                <a:sym typeface="Wingdings" panose="05000000000000000000" pitchFamily="2" charset="2"/>
              </a:rPr>
              <a:t> </a:t>
            </a:r>
            <a:r>
              <a:rPr lang="en-US" i="1" dirty="0" err="1">
                <a:sym typeface="Wingdings" panose="05000000000000000000" pitchFamily="2" charset="2"/>
              </a:rPr>
              <a:t>Diepte</a:t>
            </a:r>
            <a:r>
              <a:rPr lang="en-US" i="1" dirty="0">
                <a:sym typeface="Wingdings" panose="05000000000000000000" pitchFamily="2" charset="2"/>
              </a:rPr>
              <a:t>-i</a:t>
            </a:r>
            <a:r>
              <a:rPr lang="en-US" i="1" dirty="0"/>
              <a:t>nterviews</a:t>
            </a:r>
            <a:r>
              <a:rPr lang="nl-NL" altLang="en-US" dirty="0" smtClean="0"/>
              <a:t> </a:t>
            </a:r>
            <a:endParaRPr lang="en-US" alt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2021386048"/>
              </p:ext>
            </p:extLst>
          </p:nvPr>
        </p:nvGraphicFramePr>
        <p:xfrm>
          <a:off x="1984599" y="1248103"/>
          <a:ext cx="8997405" cy="5442669"/>
        </p:xfrm>
        <a:graphic>
          <a:graphicData uri="http://schemas.openxmlformats.org/drawingml/2006/table">
            <a:tbl>
              <a:tblPr firstRow="1" bandRow="1">
                <a:tableStyleId>{5C22544A-7EE6-4342-B048-85BDC9FD1C3A}</a:tableStyleId>
              </a:tblPr>
              <a:tblGrid>
                <a:gridCol w="2999135">
                  <a:extLst>
                    <a:ext uri="{9D8B030D-6E8A-4147-A177-3AD203B41FA5}">
                      <a16:colId xmlns:a16="http://schemas.microsoft.com/office/drawing/2014/main" val="2437018463"/>
                    </a:ext>
                  </a:extLst>
                </a:gridCol>
                <a:gridCol w="2999135">
                  <a:extLst>
                    <a:ext uri="{9D8B030D-6E8A-4147-A177-3AD203B41FA5}">
                      <a16:colId xmlns:a16="http://schemas.microsoft.com/office/drawing/2014/main" val="1017459138"/>
                    </a:ext>
                  </a:extLst>
                </a:gridCol>
                <a:gridCol w="2999135">
                  <a:extLst>
                    <a:ext uri="{9D8B030D-6E8A-4147-A177-3AD203B41FA5}">
                      <a16:colId xmlns:a16="http://schemas.microsoft.com/office/drawing/2014/main" val="1538116144"/>
                    </a:ext>
                  </a:extLst>
                </a:gridCol>
              </a:tblGrid>
              <a:tr h="413469">
                <a:tc>
                  <a:txBody>
                    <a:bodyPr/>
                    <a:lstStyle/>
                    <a:p>
                      <a:r>
                        <a:rPr lang="en-US" dirty="0" err="1" smtClean="0"/>
                        <a:t>Voorbereiding</a:t>
                      </a:r>
                      <a:endParaRPr lang="en-US" dirty="0"/>
                    </a:p>
                  </a:txBody>
                  <a:tcPr/>
                </a:tc>
                <a:tc>
                  <a:txBody>
                    <a:bodyPr/>
                    <a:lstStyle/>
                    <a:p>
                      <a:r>
                        <a:rPr lang="en-US" dirty="0" err="1" smtClean="0"/>
                        <a:t>Uitvoering</a:t>
                      </a:r>
                      <a:endParaRPr lang="en-US" dirty="0"/>
                    </a:p>
                  </a:txBody>
                  <a:tcPr/>
                </a:tc>
                <a:tc>
                  <a:txBody>
                    <a:bodyPr/>
                    <a:lstStyle/>
                    <a:p>
                      <a:r>
                        <a:rPr lang="en-US" dirty="0" err="1" smtClean="0"/>
                        <a:t>Uitwerking</a:t>
                      </a:r>
                      <a:endParaRPr lang="en-US" dirty="0"/>
                    </a:p>
                  </a:txBody>
                  <a:tcPr/>
                </a:tc>
                <a:extLst>
                  <a:ext uri="{0D108BD9-81ED-4DB2-BD59-A6C34878D82A}">
                    <a16:rowId xmlns:a16="http://schemas.microsoft.com/office/drawing/2014/main" val="1929785211"/>
                  </a:ext>
                </a:extLst>
              </a:tr>
              <a:tr h="4689755">
                <a:tc>
                  <a:txBody>
                    <a:bodyPr/>
                    <a:lstStyle/>
                    <a:p>
                      <a:pPr marL="285750" indent="-285750">
                        <a:lnSpc>
                          <a:spcPct val="150000"/>
                        </a:lnSpc>
                        <a:buFontTx/>
                        <a:buChar char="-"/>
                      </a:pPr>
                      <a:r>
                        <a:rPr lang="en-US" baseline="0" dirty="0" err="1" smtClean="0"/>
                        <a:t>Topiclijst</a:t>
                      </a:r>
                      <a:r>
                        <a:rPr lang="en-US" baseline="0" dirty="0" smtClean="0"/>
                        <a:t> </a:t>
                      </a:r>
                      <a:r>
                        <a:rPr lang="en-US" baseline="0" dirty="0" err="1" smtClean="0"/>
                        <a:t>opstellen</a:t>
                      </a:r>
                      <a:r>
                        <a:rPr lang="en-US" baseline="0" dirty="0" smtClean="0"/>
                        <a:t> met </a:t>
                      </a:r>
                      <a:r>
                        <a:rPr lang="en-US" baseline="0" dirty="0" err="1" smtClean="0"/>
                        <a:t>openingsvraag</a:t>
                      </a:r>
                      <a:r>
                        <a:rPr lang="en-US" baseline="0" dirty="0" smtClean="0"/>
                        <a:t> (</a:t>
                      </a:r>
                      <a:r>
                        <a:rPr lang="en-US" baseline="0" dirty="0" err="1" smtClean="0"/>
                        <a:t>en</a:t>
                      </a:r>
                      <a:r>
                        <a:rPr lang="en-US" baseline="0" dirty="0" smtClean="0"/>
                        <a:t> </a:t>
                      </a:r>
                      <a:r>
                        <a:rPr lang="en-US" baseline="0" dirty="0" err="1" smtClean="0"/>
                        <a:t>voorbeeldvragen</a:t>
                      </a:r>
                      <a:r>
                        <a:rPr lang="en-US" baseline="0" dirty="0" smtClean="0"/>
                        <a:t> per topic)</a:t>
                      </a:r>
                    </a:p>
                    <a:p>
                      <a:pPr marL="285750" indent="-285750">
                        <a:lnSpc>
                          <a:spcPct val="150000"/>
                        </a:lnSpc>
                        <a:buFontTx/>
                        <a:buChar char="-"/>
                      </a:pPr>
                      <a:r>
                        <a:rPr lang="en-US" baseline="0" dirty="0" err="1" smtClean="0"/>
                        <a:t>Informeren</a:t>
                      </a:r>
                      <a:r>
                        <a:rPr lang="en-US" baseline="0" dirty="0" smtClean="0"/>
                        <a:t> (wat, hoe, </a:t>
                      </a:r>
                      <a:r>
                        <a:rPr lang="en-US" baseline="0" dirty="0" err="1" smtClean="0"/>
                        <a:t>welke</a:t>
                      </a:r>
                      <a:r>
                        <a:rPr lang="en-US" baseline="0" dirty="0" smtClean="0"/>
                        <a:t> media) </a:t>
                      </a:r>
                      <a:r>
                        <a:rPr lang="en-US" baseline="0" dirty="0" err="1" smtClean="0"/>
                        <a:t>en</a:t>
                      </a:r>
                      <a:r>
                        <a:rPr lang="en-US" baseline="0" dirty="0" smtClean="0"/>
                        <a:t> consent</a:t>
                      </a:r>
                    </a:p>
                    <a:p>
                      <a:pPr marL="285750" indent="-285750">
                        <a:lnSpc>
                          <a:spcPct val="150000"/>
                        </a:lnSpc>
                        <a:buFontTx/>
                        <a:buChar char="-"/>
                      </a:pPr>
                      <a:r>
                        <a:rPr lang="en-US" baseline="0" dirty="0" err="1" smtClean="0"/>
                        <a:t>Uitnodiging</a:t>
                      </a:r>
                      <a:endParaRPr lang="en-US" baseline="0" dirty="0" smtClean="0"/>
                    </a:p>
                    <a:p>
                      <a:pPr marL="285750" indent="-285750">
                        <a:lnSpc>
                          <a:spcPct val="150000"/>
                        </a:lnSpc>
                        <a:buFontTx/>
                        <a:buChar char="-"/>
                      </a:pPr>
                      <a:r>
                        <a:rPr lang="en-US" baseline="0" dirty="0" err="1" smtClean="0"/>
                        <a:t>Waar</a:t>
                      </a:r>
                      <a:r>
                        <a:rPr lang="en-US" baseline="0" dirty="0" smtClean="0"/>
                        <a:t> (</a:t>
                      </a:r>
                      <a:r>
                        <a:rPr lang="en-US" baseline="0" dirty="0" err="1" smtClean="0"/>
                        <a:t>plaats</a:t>
                      </a:r>
                      <a:r>
                        <a:rPr lang="en-US" baseline="0" dirty="0" smtClean="0"/>
                        <a:t> / </a:t>
                      </a:r>
                      <a:r>
                        <a:rPr lang="en-US" baseline="0" dirty="0" err="1" smtClean="0"/>
                        <a:t>ruimte</a:t>
                      </a:r>
                      <a:r>
                        <a:rPr lang="en-US" baseline="0" dirty="0" smtClean="0"/>
                        <a:t>)</a:t>
                      </a:r>
                    </a:p>
                    <a:p>
                      <a:pPr marL="285750" indent="-285750">
                        <a:lnSpc>
                          <a:spcPct val="150000"/>
                        </a:lnSpc>
                        <a:buFontTx/>
                        <a:buChar char="-"/>
                      </a:pPr>
                      <a:r>
                        <a:rPr lang="en-US" baseline="0" dirty="0" err="1" smtClean="0"/>
                        <a:t>Wanneer</a:t>
                      </a:r>
                      <a:r>
                        <a:rPr lang="en-US" baseline="0" dirty="0" smtClean="0"/>
                        <a:t> (datum/</a:t>
                      </a:r>
                      <a:r>
                        <a:rPr lang="en-US" baseline="0" dirty="0" err="1" smtClean="0"/>
                        <a:t>tijd</a:t>
                      </a:r>
                      <a:r>
                        <a:rPr lang="en-US" baseline="0" dirty="0" smtClean="0"/>
                        <a:t>)</a:t>
                      </a:r>
                    </a:p>
                    <a:p>
                      <a:pPr marL="285750" indent="-285750">
                        <a:lnSpc>
                          <a:spcPct val="150000"/>
                        </a:lnSpc>
                        <a:buFontTx/>
                        <a:buChar char="-"/>
                      </a:pPr>
                      <a:r>
                        <a:rPr lang="en-US" baseline="0" dirty="0" err="1" smtClean="0"/>
                        <a:t>Tijdsduur</a:t>
                      </a:r>
                      <a:endParaRPr lang="en-US" baseline="0" dirty="0" smtClean="0"/>
                    </a:p>
                    <a:p>
                      <a:pPr marL="285750" indent="-285750">
                        <a:lnSpc>
                          <a:spcPct val="150000"/>
                        </a:lnSpc>
                        <a:buFontTx/>
                        <a:buChar char="-"/>
                      </a:pPr>
                      <a:r>
                        <a:rPr lang="en-US" baseline="0" dirty="0" err="1" smtClean="0"/>
                        <a:t>Opnameapparatuur</a:t>
                      </a:r>
                      <a:endParaRPr lang="en-US" baseline="0" dirty="0" smtClean="0"/>
                    </a:p>
                  </a:txBody>
                  <a:tcPr/>
                </a:tc>
                <a:tc>
                  <a:txBody>
                    <a:bodyPr/>
                    <a:lstStyle/>
                    <a:p>
                      <a:pPr marL="285750" indent="-285750">
                        <a:lnSpc>
                          <a:spcPct val="150000"/>
                        </a:lnSpc>
                        <a:buFontTx/>
                        <a:buChar char="-"/>
                      </a:pPr>
                      <a:r>
                        <a:rPr lang="en-US" dirty="0" err="1" smtClean="0"/>
                        <a:t>Ontvangst</a:t>
                      </a:r>
                      <a:r>
                        <a:rPr lang="en-US" dirty="0" smtClean="0"/>
                        <a:t> </a:t>
                      </a:r>
                      <a:r>
                        <a:rPr lang="en-US" dirty="0" err="1" smtClean="0"/>
                        <a:t>en</a:t>
                      </a:r>
                      <a:r>
                        <a:rPr lang="en-US" dirty="0" smtClean="0"/>
                        <a:t> </a:t>
                      </a:r>
                      <a:r>
                        <a:rPr lang="en-US" dirty="0" err="1" smtClean="0"/>
                        <a:t>herhalen</a:t>
                      </a:r>
                      <a:r>
                        <a:rPr lang="en-US" dirty="0" smtClean="0"/>
                        <a:t> procedure </a:t>
                      </a:r>
                      <a:r>
                        <a:rPr lang="en-US" dirty="0" err="1" smtClean="0"/>
                        <a:t>en</a:t>
                      </a:r>
                      <a:r>
                        <a:rPr lang="en-US" dirty="0" smtClean="0"/>
                        <a:t> consent</a:t>
                      </a:r>
                    </a:p>
                    <a:p>
                      <a:pPr marL="285750" indent="-285750">
                        <a:lnSpc>
                          <a:spcPct val="150000"/>
                        </a:lnSpc>
                        <a:buFontTx/>
                        <a:buChar char="-"/>
                      </a:pPr>
                      <a:r>
                        <a:rPr lang="en-US" dirty="0" err="1" smtClean="0"/>
                        <a:t>Opnameapparatuur</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Openingsvraag</a:t>
                      </a:r>
                      <a:endParaRPr lang="en-US" dirty="0" smtClean="0"/>
                    </a:p>
                    <a:p>
                      <a:pPr marL="285750" indent="-285750">
                        <a:lnSpc>
                          <a:spcPct val="150000"/>
                        </a:lnSpc>
                        <a:buFontTx/>
                        <a:buChar char="-"/>
                      </a:pPr>
                      <a:r>
                        <a:rPr lang="en-US" dirty="0" err="1" smtClean="0"/>
                        <a:t>Doorlopen</a:t>
                      </a:r>
                      <a:r>
                        <a:rPr lang="en-US" dirty="0" smtClean="0"/>
                        <a:t> topics</a:t>
                      </a:r>
                    </a:p>
                    <a:p>
                      <a:pPr marL="285750" indent="-285750">
                        <a:lnSpc>
                          <a:spcPct val="150000"/>
                        </a:lnSpc>
                        <a:buFontTx/>
                        <a:buChar char="-"/>
                      </a:pPr>
                      <a:r>
                        <a:rPr lang="en-US" dirty="0" err="1" smtClean="0"/>
                        <a:t>Doorvragen</a:t>
                      </a:r>
                      <a:endParaRPr lang="en-US" dirty="0" smtClean="0"/>
                    </a:p>
                    <a:p>
                      <a:pPr marL="285750" indent="-285750">
                        <a:lnSpc>
                          <a:spcPct val="150000"/>
                        </a:lnSpc>
                        <a:buFontTx/>
                        <a:buChar char="-"/>
                      </a:pPr>
                      <a:r>
                        <a:rPr lang="en-US" dirty="0" err="1" smtClean="0"/>
                        <a:t>Helder</a:t>
                      </a:r>
                      <a:r>
                        <a:rPr lang="en-US" baseline="0" dirty="0" smtClean="0"/>
                        <a:t> </a:t>
                      </a:r>
                      <a:r>
                        <a:rPr lang="en-US" baseline="0" dirty="0" err="1" smtClean="0"/>
                        <a:t>maken</a:t>
                      </a:r>
                      <a:endParaRPr lang="en-US" dirty="0" smtClean="0"/>
                    </a:p>
                    <a:p>
                      <a:pPr marL="285750" indent="-285750">
                        <a:lnSpc>
                          <a:spcPct val="150000"/>
                        </a:lnSpc>
                        <a:buFontTx/>
                        <a:buChar char="-"/>
                      </a:pPr>
                      <a:r>
                        <a:rPr lang="en-US" dirty="0" err="1" smtClean="0"/>
                        <a:t>Concreet</a:t>
                      </a:r>
                      <a:r>
                        <a:rPr lang="en-US" baseline="0" dirty="0" smtClean="0"/>
                        <a:t> </a:t>
                      </a:r>
                      <a:r>
                        <a:rPr lang="en-US" baseline="0" dirty="0" err="1" smtClean="0"/>
                        <a:t>maken</a:t>
                      </a:r>
                      <a:endParaRPr lang="en-US" baseline="0" dirty="0" smtClean="0"/>
                    </a:p>
                    <a:p>
                      <a:pPr marL="285750" indent="-285750">
                        <a:lnSpc>
                          <a:spcPct val="150000"/>
                        </a:lnSpc>
                        <a:buFontTx/>
                        <a:buChar char="-"/>
                      </a:pPr>
                      <a:r>
                        <a:rPr lang="en-US" baseline="0" dirty="0" err="1" smtClean="0"/>
                        <a:t>Parafraseren</a:t>
                      </a:r>
                      <a:endParaRPr lang="en-US" baseline="0" dirty="0" smtClean="0"/>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Dankwoord</a:t>
                      </a:r>
                      <a:endParaRPr lang="en-US" dirty="0"/>
                    </a:p>
                  </a:txBody>
                  <a:tcPr/>
                </a:tc>
                <a:tc>
                  <a:txBody>
                    <a:bodyPr/>
                    <a:lstStyle/>
                    <a:p>
                      <a:pPr marL="285750" indent="-285750">
                        <a:lnSpc>
                          <a:spcPct val="150000"/>
                        </a:lnSpc>
                        <a:buFontTx/>
                        <a:buChar char="-"/>
                      </a:pPr>
                      <a:r>
                        <a:rPr lang="en-US" dirty="0" err="1" smtClean="0"/>
                        <a:t>Transcriberen</a:t>
                      </a:r>
                      <a:endParaRPr lang="en-US" dirty="0" smtClean="0"/>
                    </a:p>
                    <a:p>
                      <a:pPr marL="285750" indent="-285750">
                        <a:lnSpc>
                          <a:spcPct val="150000"/>
                        </a:lnSpc>
                        <a:buFontTx/>
                        <a:buChar char="-"/>
                      </a:pPr>
                      <a:r>
                        <a:rPr lang="en-US" dirty="0" err="1" smtClean="0"/>
                        <a:t>Tijd</a:t>
                      </a:r>
                      <a:r>
                        <a:rPr lang="en-US" dirty="0" smtClean="0"/>
                        <a:t> (1</a:t>
                      </a:r>
                      <a:r>
                        <a:rPr lang="en-US" baseline="0" dirty="0" smtClean="0"/>
                        <a:t> </a:t>
                      </a:r>
                      <a:r>
                        <a:rPr lang="en-US" baseline="0" dirty="0" err="1" smtClean="0"/>
                        <a:t>uur</a:t>
                      </a:r>
                      <a:r>
                        <a:rPr lang="en-US" baseline="0" dirty="0" smtClean="0"/>
                        <a:t> interview = 5 -7 </a:t>
                      </a:r>
                      <a:r>
                        <a:rPr lang="en-US" baseline="0" dirty="0" err="1" smtClean="0"/>
                        <a:t>uur</a:t>
                      </a:r>
                      <a:r>
                        <a:rPr lang="en-US" baseline="0" dirty="0" smtClean="0"/>
                        <a:t> </a:t>
                      </a:r>
                      <a:r>
                        <a:rPr lang="en-US" baseline="0" dirty="0" err="1" smtClean="0"/>
                        <a:t>transcriberen</a:t>
                      </a:r>
                      <a:r>
                        <a:rPr lang="en-US" baseline="0" dirty="0" smtClean="0"/>
                        <a:t>)</a:t>
                      </a:r>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Evalueren</a:t>
                      </a:r>
                      <a:r>
                        <a:rPr lang="en-US" baseline="0" dirty="0" smtClean="0"/>
                        <a:t> / </a:t>
                      </a:r>
                      <a:r>
                        <a:rPr lang="en-US" baseline="0" dirty="0" err="1" smtClean="0"/>
                        <a:t>reflecteren</a:t>
                      </a:r>
                      <a:r>
                        <a:rPr lang="en-US" baseline="0" dirty="0" smtClean="0"/>
                        <a:t> op </a:t>
                      </a:r>
                      <a:r>
                        <a:rPr lang="en-US" baseline="0" dirty="0" err="1" smtClean="0"/>
                        <a:t>eigen</a:t>
                      </a:r>
                      <a:r>
                        <a:rPr lang="en-US" baseline="0" dirty="0" smtClean="0"/>
                        <a:t> interview + </a:t>
                      </a:r>
                      <a:r>
                        <a:rPr lang="en-US" baseline="0" dirty="0" err="1" smtClean="0"/>
                        <a:t>verbeterpunten</a:t>
                      </a:r>
                      <a:r>
                        <a:rPr lang="en-US" baseline="0" dirty="0" smtClean="0"/>
                        <a:t>.</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smtClean="0"/>
                        <a:t>Review </a:t>
                      </a:r>
                      <a:r>
                        <a:rPr lang="en-US" dirty="0" err="1" smtClean="0"/>
                        <a:t>geïnterviewde</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Bewaren</a:t>
                      </a:r>
                      <a:r>
                        <a:rPr lang="en-US" dirty="0" smtClean="0"/>
                        <a:t> / </a:t>
                      </a:r>
                      <a:r>
                        <a:rPr lang="en-US" dirty="0" err="1" smtClean="0"/>
                        <a:t>opslag</a:t>
                      </a:r>
                      <a:endParaRPr lang="en-US" dirty="0" smtClean="0"/>
                    </a:p>
                  </a:txBody>
                  <a:tcPr/>
                </a:tc>
                <a:extLst>
                  <a:ext uri="{0D108BD9-81ED-4DB2-BD59-A6C34878D82A}">
                    <a16:rowId xmlns:a16="http://schemas.microsoft.com/office/drawing/2014/main" val="1284786175"/>
                  </a:ext>
                </a:extLst>
              </a:tr>
            </a:tbl>
          </a:graphicData>
        </a:graphic>
      </p:graphicFrame>
      <p:sp>
        <p:nvSpPr>
          <p:cNvPr id="2" name="Rechthoek 1"/>
          <p:cNvSpPr/>
          <p:nvPr/>
        </p:nvSpPr>
        <p:spPr>
          <a:xfrm>
            <a:off x="7992533" y="1659467"/>
            <a:ext cx="2989471" cy="5031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085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2346643" y="277947"/>
            <a:ext cx="7114540" cy="816634"/>
          </a:xfrm>
        </p:spPr>
        <p:txBody>
          <a:bodyPr/>
          <a:lstStyle/>
          <a:p>
            <a:r>
              <a:rPr lang="nl-NL" altLang="en-US" dirty="0" smtClean="0"/>
              <a:t>Kwalitatief onderzoek</a:t>
            </a:r>
            <a:br>
              <a:rPr lang="nl-NL" altLang="en-US" dirty="0" smtClean="0"/>
            </a:br>
            <a:r>
              <a:rPr lang="en-US" i="1" dirty="0"/>
              <a:t> </a:t>
            </a:r>
            <a:r>
              <a:rPr lang="en-US" i="1" dirty="0">
                <a:sym typeface="Wingdings" panose="05000000000000000000" pitchFamily="2" charset="2"/>
              </a:rPr>
              <a:t> </a:t>
            </a:r>
            <a:r>
              <a:rPr lang="en-US" i="1" dirty="0" err="1">
                <a:sym typeface="Wingdings" panose="05000000000000000000" pitchFamily="2" charset="2"/>
              </a:rPr>
              <a:t>Diepte</a:t>
            </a:r>
            <a:r>
              <a:rPr lang="en-US" i="1" dirty="0">
                <a:sym typeface="Wingdings" panose="05000000000000000000" pitchFamily="2" charset="2"/>
              </a:rPr>
              <a:t>-i</a:t>
            </a:r>
            <a:r>
              <a:rPr lang="en-US" i="1" dirty="0"/>
              <a:t>nterviews</a:t>
            </a:r>
            <a:r>
              <a:rPr lang="nl-NL" altLang="en-US" dirty="0" smtClean="0"/>
              <a:t> </a:t>
            </a:r>
            <a:endParaRPr lang="en-US" alt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4086400274"/>
              </p:ext>
            </p:extLst>
          </p:nvPr>
        </p:nvGraphicFramePr>
        <p:xfrm>
          <a:off x="1984599" y="1248103"/>
          <a:ext cx="8997405" cy="5442669"/>
        </p:xfrm>
        <a:graphic>
          <a:graphicData uri="http://schemas.openxmlformats.org/drawingml/2006/table">
            <a:tbl>
              <a:tblPr firstRow="1" bandRow="1">
                <a:tableStyleId>{5C22544A-7EE6-4342-B048-85BDC9FD1C3A}</a:tableStyleId>
              </a:tblPr>
              <a:tblGrid>
                <a:gridCol w="2999135">
                  <a:extLst>
                    <a:ext uri="{9D8B030D-6E8A-4147-A177-3AD203B41FA5}">
                      <a16:colId xmlns:a16="http://schemas.microsoft.com/office/drawing/2014/main" val="2437018463"/>
                    </a:ext>
                  </a:extLst>
                </a:gridCol>
                <a:gridCol w="2999135">
                  <a:extLst>
                    <a:ext uri="{9D8B030D-6E8A-4147-A177-3AD203B41FA5}">
                      <a16:colId xmlns:a16="http://schemas.microsoft.com/office/drawing/2014/main" val="1017459138"/>
                    </a:ext>
                  </a:extLst>
                </a:gridCol>
                <a:gridCol w="2999135">
                  <a:extLst>
                    <a:ext uri="{9D8B030D-6E8A-4147-A177-3AD203B41FA5}">
                      <a16:colId xmlns:a16="http://schemas.microsoft.com/office/drawing/2014/main" val="1538116144"/>
                    </a:ext>
                  </a:extLst>
                </a:gridCol>
              </a:tblGrid>
              <a:tr h="413469">
                <a:tc>
                  <a:txBody>
                    <a:bodyPr/>
                    <a:lstStyle/>
                    <a:p>
                      <a:r>
                        <a:rPr lang="en-US" dirty="0" err="1" smtClean="0"/>
                        <a:t>Voorbereiding</a:t>
                      </a:r>
                      <a:endParaRPr lang="en-US" dirty="0"/>
                    </a:p>
                  </a:txBody>
                  <a:tcPr/>
                </a:tc>
                <a:tc>
                  <a:txBody>
                    <a:bodyPr/>
                    <a:lstStyle/>
                    <a:p>
                      <a:r>
                        <a:rPr lang="en-US" dirty="0" err="1" smtClean="0"/>
                        <a:t>Uitvoering</a:t>
                      </a:r>
                      <a:endParaRPr lang="en-US" dirty="0"/>
                    </a:p>
                  </a:txBody>
                  <a:tcPr/>
                </a:tc>
                <a:tc>
                  <a:txBody>
                    <a:bodyPr/>
                    <a:lstStyle/>
                    <a:p>
                      <a:r>
                        <a:rPr lang="en-US" dirty="0" err="1" smtClean="0"/>
                        <a:t>Uitwerking</a:t>
                      </a:r>
                      <a:endParaRPr lang="en-US" dirty="0"/>
                    </a:p>
                  </a:txBody>
                  <a:tcPr/>
                </a:tc>
                <a:extLst>
                  <a:ext uri="{0D108BD9-81ED-4DB2-BD59-A6C34878D82A}">
                    <a16:rowId xmlns:a16="http://schemas.microsoft.com/office/drawing/2014/main" val="1929785211"/>
                  </a:ext>
                </a:extLst>
              </a:tr>
              <a:tr h="4689755">
                <a:tc>
                  <a:txBody>
                    <a:bodyPr/>
                    <a:lstStyle/>
                    <a:p>
                      <a:pPr marL="285750" indent="-285750">
                        <a:lnSpc>
                          <a:spcPct val="150000"/>
                        </a:lnSpc>
                        <a:buFontTx/>
                        <a:buChar char="-"/>
                      </a:pPr>
                      <a:r>
                        <a:rPr lang="en-US" baseline="0" dirty="0" err="1" smtClean="0"/>
                        <a:t>Topiclijst</a:t>
                      </a:r>
                      <a:r>
                        <a:rPr lang="en-US" baseline="0" dirty="0" smtClean="0"/>
                        <a:t> </a:t>
                      </a:r>
                      <a:r>
                        <a:rPr lang="en-US" baseline="0" dirty="0" err="1" smtClean="0"/>
                        <a:t>opstellen</a:t>
                      </a:r>
                      <a:r>
                        <a:rPr lang="en-US" baseline="0" dirty="0" smtClean="0"/>
                        <a:t> met </a:t>
                      </a:r>
                      <a:r>
                        <a:rPr lang="en-US" baseline="0" dirty="0" err="1" smtClean="0"/>
                        <a:t>openingsvraag</a:t>
                      </a:r>
                      <a:r>
                        <a:rPr lang="en-US" baseline="0" dirty="0" smtClean="0"/>
                        <a:t> (</a:t>
                      </a:r>
                      <a:r>
                        <a:rPr lang="en-US" baseline="0" dirty="0" err="1" smtClean="0"/>
                        <a:t>en</a:t>
                      </a:r>
                      <a:r>
                        <a:rPr lang="en-US" baseline="0" dirty="0" smtClean="0"/>
                        <a:t> </a:t>
                      </a:r>
                      <a:r>
                        <a:rPr lang="en-US" baseline="0" dirty="0" err="1" smtClean="0"/>
                        <a:t>voorbeeldvragen</a:t>
                      </a:r>
                      <a:r>
                        <a:rPr lang="en-US" baseline="0" dirty="0" smtClean="0"/>
                        <a:t> per topic)</a:t>
                      </a:r>
                    </a:p>
                    <a:p>
                      <a:pPr marL="285750" indent="-285750">
                        <a:lnSpc>
                          <a:spcPct val="150000"/>
                        </a:lnSpc>
                        <a:buFontTx/>
                        <a:buChar char="-"/>
                      </a:pPr>
                      <a:r>
                        <a:rPr lang="en-US" baseline="0" dirty="0" err="1" smtClean="0"/>
                        <a:t>Informeren</a:t>
                      </a:r>
                      <a:r>
                        <a:rPr lang="en-US" baseline="0" dirty="0" smtClean="0"/>
                        <a:t> (wat, hoe, </a:t>
                      </a:r>
                      <a:r>
                        <a:rPr lang="en-US" baseline="0" dirty="0" err="1" smtClean="0"/>
                        <a:t>welke</a:t>
                      </a:r>
                      <a:r>
                        <a:rPr lang="en-US" baseline="0" dirty="0" smtClean="0"/>
                        <a:t> media) </a:t>
                      </a:r>
                      <a:r>
                        <a:rPr lang="en-US" baseline="0" dirty="0" err="1" smtClean="0"/>
                        <a:t>en</a:t>
                      </a:r>
                      <a:r>
                        <a:rPr lang="en-US" baseline="0" dirty="0" smtClean="0"/>
                        <a:t> consent</a:t>
                      </a:r>
                    </a:p>
                    <a:p>
                      <a:pPr marL="285750" indent="-285750">
                        <a:lnSpc>
                          <a:spcPct val="150000"/>
                        </a:lnSpc>
                        <a:buFontTx/>
                        <a:buChar char="-"/>
                      </a:pPr>
                      <a:r>
                        <a:rPr lang="en-US" baseline="0" dirty="0" err="1" smtClean="0"/>
                        <a:t>Uitnodiging</a:t>
                      </a:r>
                      <a:endParaRPr lang="en-US" baseline="0" dirty="0" smtClean="0"/>
                    </a:p>
                    <a:p>
                      <a:pPr marL="285750" indent="-285750">
                        <a:lnSpc>
                          <a:spcPct val="150000"/>
                        </a:lnSpc>
                        <a:buFontTx/>
                        <a:buChar char="-"/>
                      </a:pPr>
                      <a:r>
                        <a:rPr lang="en-US" baseline="0" dirty="0" err="1" smtClean="0"/>
                        <a:t>Waar</a:t>
                      </a:r>
                      <a:r>
                        <a:rPr lang="en-US" baseline="0" dirty="0" smtClean="0"/>
                        <a:t> (</a:t>
                      </a:r>
                      <a:r>
                        <a:rPr lang="en-US" baseline="0" dirty="0" err="1" smtClean="0"/>
                        <a:t>plaats</a:t>
                      </a:r>
                      <a:r>
                        <a:rPr lang="en-US" baseline="0" dirty="0" smtClean="0"/>
                        <a:t> / </a:t>
                      </a:r>
                      <a:r>
                        <a:rPr lang="en-US" baseline="0" dirty="0" err="1" smtClean="0"/>
                        <a:t>ruimte</a:t>
                      </a:r>
                      <a:r>
                        <a:rPr lang="en-US" baseline="0" dirty="0" smtClean="0"/>
                        <a:t>)</a:t>
                      </a:r>
                    </a:p>
                    <a:p>
                      <a:pPr marL="285750" indent="-285750">
                        <a:lnSpc>
                          <a:spcPct val="150000"/>
                        </a:lnSpc>
                        <a:buFontTx/>
                        <a:buChar char="-"/>
                      </a:pPr>
                      <a:r>
                        <a:rPr lang="en-US" baseline="0" dirty="0" err="1" smtClean="0"/>
                        <a:t>Wanneer</a:t>
                      </a:r>
                      <a:r>
                        <a:rPr lang="en-US" baseline="0" dirty="0" smtClean="0"/>
                        <a:t> (datum/</a:t>
                      </a:r>
                      <a:r>
                        <a:rPr lang="en-US" baseline="0" dirty="0" err="1" smtClean="0"/>
                        <a:t>tijd</a:t>
                      </a:r>
                      <a:r>
                        <a:rPr lang="en-US" baseline="0" dirty="0" smtClean="0"/>
                        <a:t>)</a:t>
                      </a:r>
                    </a:p>
                    <a:p>
                      <a:pPr marL="285750" indent="-285750">
                        <a:lnSpc>
                          <a:spcPct val="150000"/>
                        </a:lnSpc>
                        <a:buFontTx/>
                        <a:buChar char="-"/>
                      </a:pPr>
                      <a:r>
                        <a:rPr lang="en-US" baseline="0" dirty="0" err="1" smtClean="0"/>
                        <a:t>Tijdsduur</a:t>
                      </a:r>
                      <a:endParaRPr lang="en-US" baseline="0" dirty="0" smtClean="0"/>
                    </a:p>
                    <a:p>
                      <a:pPr marL="285750" indent="-285750">
                        <a:lnSpc>
                          <a:spcPct val="150000"/>
                        </a:lnSpc>
                        <a:buFontTx/>
                        <a:buChar char="-"/>
                      </a:pPr>
                      <a:r>
                        <a:rPr lang="en-US" baseline="0" dirty="0" err="1" smtClean="0"/>
                        <a:t>Opnameapparatuur</a:t>
                      </a:r>
                      <a:endParaRPr lang="en-US" baseline="0" dirty="0" smtClean="0"/>
                    </a:p>
                  </a:txBody>
                  <a:tcPr/>
                </a:tc>
                <a:tc>
                  <a:txBody>
                    <a:bodyPr/>
                    <a:lstStyle/>
                    <a:p>
                      <a:pPr marL="285750" indent="-285750">
                        <a:lnSpc>
                          <a:spcPct val="150000"/>
                        </a:lnSpc>
                        <a:buFontTx/>
                        <a:buChar char="-"/>
                      </a:pPr>
                      <a:r>
                        <a:rPr lang="en-US" dirty="0" err="1" smtClean="0"/>
                        <a:t>Ontvangst</a:t>
                      </a:r>
                      <a:r>
                        <a:rPr lang="en-US" dirty="0" smtClean="0"/>
                        <a:t> </a:t>
                      </a:r>
                      <a:r>
                        <a:rPr lang="en-US" dirty="0" err="1" smtClean="0"/>
                        <a:t>en</a:t>
                      </a:r>
                      <a:r>
                        <a:rPr lang="en-US" dirty="0" smtClean="0"/>
                        <a:t> </a:t>
                      </a:r>
                      <a:r>
                        <a:rPr lang="en-US" dirty="0" err="1" smtClean="0"/>
                        <a:t>herhalen</a:t>
                      </a:r>
                      <a:r>
                        <a:rPr lang="en-US" dirty="0" smtClean="0"/>
                        <a:t> procedure </a:t>
                      </a:r>
                      <a:r>
                        <a:rPr lang="en-US" dirty="0" err="1" smtClean="0"/>
                        <a:t>en</a:t>
                      </a:r>
                      <a:r>
                        <a:rPr lang="en-US" dirty="0" smtClean="0"/>
                        <a:t> consent</a:t>
                      </a:r>
                    </a:p>
                    <a:p>
                      <a:pPr marL="285750" indent="-285750">
                        <a:lnSpc>
                          <a:spcPct val="150000"/>
                        </a:lnSpc>
                        <a:buFontTx/>
                        <a:buChar char="-"/>
                      </a:pPr>
                      <a:r>
                        <a:rPr lang="en-US" dirty="0" err="1" smtClean="0"/>
                        <a:t>Opnameapparatuur</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Openingsvraag</a:t>
                      </a:r>
                      <a:endParaRPr lang="en-US" dirty="0" smtClean="0"/>
                    </a:p>
                    <a:p>
                      <a:pPr marL="285750" indent="-285750">
                        <a:lnSpc>
                          <a:spcPct val="150000"/>
                        </a:lnSpc>
                        <a:buFontTx/>
                        <a:buChar char="-"/>
                      </a:pPr>
                      <a:r>
                        <a:rPr lang="en-US" dirty="0" err="1" smtClean="0"/>
                        <a:t>Doorlopen</a:t>
                      </a:r>
                      <a:r>
                        <a:rPr lang="en-US" dirty="0" smtClean="0"/>
                        <a:t> topics</a:t>
                      </a:r>
                    </a:p>
                    <a:p>
                      <a:pPr marL="285750" indent="-285750">
                        <a:lnSpc>
                          <a:spcPct val="150000"/>
                        </a:lnSpc>
                        <a:buFontTx/>
                        <a:buChar char="-"/>
                      </a:pPr>
                      <a:r>
                        <a:rPr lang="en-US" dirty="0" err="1" smtClean="0"/>
                        <a:t>Doorvragen</a:t>
                      </a:r>
                      <a:endParaRPr lang="en-US" dirty="0" smtClean="0"/>
                    </a:p>
                    <a:p>
                      <a:pPr marL="285750" indent="-285750">
                        <a:lnSpc>
                          <a:spcPct val="150000"/>
                        </a:lnSpc>
                        <a:buFontTx/>
                        <a:buChar char="-"/>
                      </a:pPr>
                      <a:r>
                        <a:rPr lang="en-US" dirty="0" err="1" smtClean="0"/>
                        <a:t>Helder</a:t>
                      </a:r>
                      <a:r>
                        <a:rPr lang="en-US" baseline="0" dirty="0" smtClean="0"/>
                        <a:t> </a:t>
                      </a:r>
                      <a:r>
                        <a:rPr lang="en-US" baseline="0" dirty="0" err="1" smtClean="0"/>
                        <a:t>maken</a:t>
                      </a:r>
                      <a:endParaRPr lang="en-US" dirty="0" smtClean="0"/>
                    </a:p>
                    <a:p>
                      <a:pPr marL="285750" indent="-285750">
                        <a:lnSpc>
                          <a:spcPct val="150000"/>
                        </a:lnSpc>
                        <a:buFontTx/>
                        <a:buChar char="-"/>
                      </a:pPr>
                      <a:r>
                        <a:rPr lang="en-US" dirty="0" err="1" smtClean="0"/>
                        <a:t>Concreet</a:t>
                      </a:r>
                      <a:r>
                        <a:rPr lang="en-US" baseline="0" dirty="0" smtClean="0"/>
                        <a:t> </a:t>
                      </a:r>
                      <a:r>
                        <a:rPr lang="en-US" baseline="0" dirty="0" err="1" smtClean="0"/>
                        <a:t>maken</a:t>
                      </a:r>
                      <a:endParaRPr lang="en-US" baseline="0" dirty="0" smtClean="0"/>
                    </a:p>
                    <a:p>
                      <a:pPr marL="285750" indent="-285750">
                        <a:lnSpc>
                          <a:spcPct val="150000"/>
                        </a:lnSpc>
                        <a:buFontTx/>
                        <a:buChar char="-"/>
                      </a:pPr>
                      <a:r>
                        <a:rPr lang="en-US" baseline="0" dirty="0" err="1" smtClean="0"/>
                        <a:t>Parafraseren</a:t>
                      </a:r>
                      <a:endParaRPr lang="en-US" baseline="0" dirty="0" smtClean="0"/>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Dankwoord</a:t>
                      </a:r>
                      <a:endParaRPr lang="en-US" dirty="0"/>
                    </a:p>
                  </a:txBody>
                  <a:tcPr/>
                </a:tc>
                <a:tc>
                  <a:txBody>
                    <a:bodyPr/>
                    <a:lstStyle/>
                    <a:p>
                      <a:pPr marL="285750" indent="-285750">
                        <a:lnSpc>
                          <a:spcPct val="150000"/>
                        </a:lnSpc>
                        <a:buFontTx/>
                        <a:buChar char="-"/>
                      </a:pPr>
                      <a:r>
                        <a:rPr lang="en-US" dirty="0" err="1" smtClean="0"/>
                        <a:t>Transcriberen</a:t>
                      </a:r>
                      <a:endParaRPr lang="en-US" dirty="0" smtClean="0"/>
                    </a:p>
                    <a:p>
                      <a:pPr marL="285750" indent="-285750">
                        <a:lnSpc>
                          <a:spcPct val="150000"/>
                        </a:lnSpc>
                        <a:buFontTx/>
                        <a:buChar char="-"/>
                      </a:pPr>
                      <a:r>
                        <a:rPr lang="en-US" dirty="0" err="1" smtClean="0"/>
                        <a:t>Tijd</a:t>
                      </a:r>
                      <a:r>
                        <a:rPr lang="en-US" dirty="0" smtClean="0"/>
                        <a:t> (1</a:t>
                      </a:r>
                      <a:r>
                        <a:rPr lang="en-US" baseline="0" dirty="0" smtClean="0"/>
                        <a:t> </a:t>
                      </a:r>
                      <a:r>
                        <a:rPr lang="en-US" baseline="0" dirty="0" err="1" smtClean="0"/>
                        <a:t>uur</a:t>
                      </a:r>
                      <a:r>
                        <a:rPr lang="en-US" baseline="0" dirty="0" smtClean="0"/>
                        <a:t> interview = 5 -7 </a:t>
                      </a:r>
                      <a:r>
                        <a:rPr lang="en-US" baseline="0" dirty="0" err="1" smtClean="0"/>
                        <a:t>uur</a:t>
                      </a:r>
                      <a:r>
                        <a:rPr lang="en-US" baseline="0" dirty="0" smtClean="0"/>
                        <a:t> </a:t>
                      </a:r>
                      <a:r>
                        <a:rPr lang="en-US" baseline="0" dirty="0" err="1" smtClean="0"/>
                        <a:t>transcriberen</a:t>
                      </a:r>
                      <a:r>
                        <a:rPr lang="en-US" baseline="0" dirty="0" smtClean="0"/>
                        <a:t>)</a:t>
                      </a:r>
                    </a:p>
                    <a:p>
                      <a:pPr marL="285750" indent="-285750">
                        <a:lnSpc>
                          <a:spcPct val="150000"/>
                        </a:lnSpc>
                        <a:buFontTx/>
                        <a:buChar char="-"/>
                      </a:pPr>
                      <a:endParaRPr lang="en-US" baseline="0" dirty="0" smtClean="0"/>
                    </a:p>
                    <a:p>
                      <a:pPr marL="285750" indent="-285750">
                        <a:lnSpc>
                          <a:spcPct val="150000"/>
                        </a:lnSpc>
                        <a:buFontTx/>
                        <a:buChar char="-"/>
                      </a:pPr>
                      <a:r>
                        <a:rPr lang="en-US" baseline="0" dirty="0" err="1" smtClean="0"/>
                        <a:t>Evalueren</a:t>
                      </a:r>
                      <a:r>
                        <a:rPr lang="en-US" baseline="0" dirty="0" smtClean="0"/>
                        <a:t> / </a:t>
                      </a:r>
                      <a:r>
                        <a:rPr lang="en-US" baseline="0" dirty="0" err="1" smtClean="0"/>
                        <a:t>reflecteren</a:t>
                      </a:r>
                      <a:r>
                        <a:rPr lang="en-US" baseline="0" dirty="0" smtClean="0"/>
                        <a:t> op </a:t>
                      </a:r>
                      <a:r>
                        <a:rPr lang="en-US" baseline="0" dirty="0" err="1" smtClean="0"/>
                        <a:t>eigen</a:t>
                      </a:r>
                      <a:r>
                        <a:rPr lang="en-US" baseline="0" dirty="0" smtClean="0"/>
                        <a:t> interview + </a:t>
                      </a:r>
                      <a:r>
                        <a:rPr lang="en-US" baseline="0" dirty="0" err="1" smtClean="0"/>
                        <a:t>verbeterpunten</a:t>
                      </a:r>
                      <a:r>
                        <a:rPr lang="en-US" baseline="0" dirty="0" smtClean="0"/>
                        <a:t>.</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smtClean="0"/>
                        <a:t>Review </a:t>
                      </a:r>
                      <a:r>
                        <a:rPr lang="en-US" dirty="0" err="1" smtClean="0"/>
                        <a:t>geïnterviewde</a:t>
                      </a:r>
                      <a:endParaRPr lang="en-US" dirty="0" smtClean="0"/>
                    </a:p>
                    <a:p>
                      <a:pPr marL="285750" indent="-285750">
                        <a:lnSpc>
                          <a:spcPct val="150000"/>
                        </a:lnSpc>
                        <a:buFontTx/>
                        <a:buChar char="-"/>
                      </a:pPr>
                      <a:endParaRPr lang="en-US" dirty="0" smtClean="0"/>
                    </a:p>
                    <a:p>
                      <a:pPr marL="285750" indent="-285750">
                        <a:lnSpc>
                          <a:spcPct val="150000"/>
                        </a:lnSpc>
                        <a:buFontTx/>
                        <a:buChar char="-"/>
                      </a:pPr>
                      <a:r>
                        <a:rPr lang="en-US" dirty="0" err="1" smtClean="0"/>
                        <a:t>Bewaren</a:t>
                      </a:r>
                      <a:r>
                        <a:rPr lang="en-US" dirty="0" smtClean="0"/>
                        <a:t> / </a:t>
                      </a:r>
                      <a:r>
                        <a:rPr lang="en-US" dirty="0" err="1" smtClean="0"/>
                        <a:t>opslag</a:t>
                      </a:r>
                      <a:endParaRPr lang="en-US" dirty="0" smtClean="0"/>
                    </a:p>
                  </a:txBody>
                  <a:tcPr/>
                </a:tc>
                <a:extLst>
                  <a:ext uri="{0D108BD9-81ED-4DB2-BD59-A6C34878D82A}">
                    <a16:rowId xmlns:a16="http://schemas.microsoft.com/office/drawing/2014/main" val="1284786175"/>
                  </a:ext>
                </a:extLst>
              </a:tr>
            </a:tbl>
          </a:graphicData>
        </a:graphic>
      </p:graphicFrame>
    </p:spTree>
    <p:extLst>
      <p:ext uri="{BB962C8B-B14F-4D97-AF65-F5344CB8AC3E}">
        <p14:creationId xmlns:p14="http://schemas.microsoft.com/office/powerpoint/2010/main" val="3672173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425940" y="440268"/>
            <a:ext cx="7114540" cy="508000"/>
          </a:xfrm>
        </p:spPr>
        <p:txBody>
          <a:bodyPr/>
          <a:lstStyle/>
          <a:p>
            <a:r>
              <a:rPr lang="en-US" altLang="en-US" dirty="0" err="1" smtClean="0"/>
              <a:t>Observatie-onderzoek</a:t>
            </a:r>
            <a:endParaRPr lang="nl-NL" altLang="en-US" i="1" dirty="0" smtClean="0"/>
          </a:p>
        </p:txBody>
      </p:sp>
      <p:sp>
        <p:nvSpPr>
          <p:cNvPr id="19459" name="Content Placeholder 2"/>
          <p:cNvSpPr>
            <a:spLocks noGrp="1"/>
          </p:cNvSpPr>
          <p:nvPr>
            <p:ph idx="1"/>
          </p:nvPr>
        </p:nvSpPr>
        <p:spPr>
          <a:xfrm>
            <a:off x="982133" y="1578096"/>
            <a:ext cx="5392118" cy="4442736"/>
          </a:xfrm>
        </p:spPr>
        <p:txBody>
          <a:bodyPr>
            <a:noAutofit/>
          </a:bodyPr>
          <a:lstStyle/>
          <a:p>
            <a:pPr marL="0" indent="0">
              <a:buNone/>
            </a:pPr>
            <a:endParaRPr lang="en-US" altLang="en-US" sz="1900" b="1" dirty="0" smtClean="0"/>
          </a:p>
          <a:p>
            <a:pPr marL="0" indent="0">
              <a:buNone/>
            </a:pPr>
            <a:r>
              <a:rPr lang="en-US" altLang="en-US" sz="1900" b="1" dirty="0" err="1" smtClean="0"/>
              <a:t>Participerend</a:t>
            </a:r>
            <a:endParaRPr lang="en-US" altLang="en-US" sz="1900" b="1" dirty="0" smtClean="0"/>
          </a:p>
          <a:p>
            <a:pPr lvl="1"/>
            <a:r>
              <a:rPr lang="en-US" altLang="en-US" sz="1900" dirty="0" smtClean="0"/>
              <a:t>Observant </a:t>
            </a:r>
            <a:r>
              <a:rPr lang="en-US" altLang="en-US" sz="1900" dirty="0" err="1" smtClean="0"/>
              <a:t>neemt</a:t>
            </a:r>
            <a:r>
              <a:rPr lang="en-US" altLang="en-US" sz="1900" dirty="0" smtClean="0"/>
              <a:t> </a:t>
            </a:r>
            <a:r>
              <a:rPr lang="en-US" altLang="en-US" sz="1900" dirty="0" err="1" smtClean="0"/>
              <a:t>deel</a:t>
            </a:r>
            <a:r>
              <a:rPr lang="en-US" altLang="en-US" sz="1900" dirty="0" smtClean="0"/>
              <a:t> </a:t>
            </a:r>
            <a:r>
              <a:rPr lang="en-US" altLang="en-US" sz="1900" dirty="0" err="1" smtClean="0"/>
              <a:t>aan</a:t>
            </a:r>
            <a:r>
              <a:rPr lang="en-US" altLang="en-US" sz="1900" dirty="0" smtClean="0"/>
              <a:t> de </a:t>
            </a:r>
            <a:r>
              <a:rPr lang="en-US" altLang="en-US" sz="1900" dirty="0" err="1" smtClean="0"/>
              <a:t>situatie</a:t>
            </a:r>
            <a:endParaRPr lang="en-US" altLang="en-US" sz="1900" dirty="0"/>
          </a:p>
          <a:p>
            <a:pPr lvl="1"/>
            <a:r>
              <a:rPr lang="en-US" altLang="en-US" sz="1900" dirty="0" err="1"/>
              <a:t>Verhuld</a:t>
            </a:r>
            <a:r>
              <a:rPr lang="en-US" altLang="en-US" sz="1900" dirty="0"/>
              <a:t> &lt;-&gt; niet </a:t>
            </a:r>
            <a:r>
              <a:rPr lang="en-US" altLang="en-US" sz="1900" dirty="0" err="1"/>
              <a:t>verhuld</a:t>
            </a:r>
            <a:r>
              <a:rPr lang="en-US" altLang="en-US" sz="1900" dirty="0" smtClean="0"/>
              <a:t> </a:t>
            </a:r>
          </a:p>
          <a:p>
            <a:pPr marL="0" indent="0">
              <a:buNone/>
            </a:pPr>
            <a:endParaRPr lang="en-US" altLang="en-US" sz="1900" dirty="0" smtClean="0"/>
          </a:p>
          <a:p>
            <a:pPr marL="0" indent="0">
              <a:buNone/>
            </a:pPr>
            <a:r>
              <a:rPr lang="en-US" altLang="en-US" sz="1900" dirty="0" err="1" smtClean="0"/>
              <a:t>Nadeel</a:t>
            </a:r>
            <a:r>
              <a:rPr lang="en-US" altLang="en-US" sz="1900" dirty="0" smtClean="0"/>
              <a:t>: </a:t>
            </a:r>
            <a:r>
              <a:rPr lang="nl-NL" altLang="en-US" sz="1900" dirty="0" smtClean="0"/>
              <a:t>Gedrag wordt beïnvloed door observaties.</a:t>
            </a:r>
          </a:p>
          <a:p>
            <a:pPr marL="0" indent="0">
              <a:buNone/>
            </a:pPr>
            <a:r>
              <a:rPr lang="nl-NL" altLang="en-US" sz="1900" dirty="0" smtClean="0"/>
              <a:t>Voordeel: Kan tijdens werktijd gedaan worden</a:t>
            </a:r>
            <a:endParaRPr lang="nl-NL" altLang="en-US" sz="1900" dirty="0"/>
          </a:p>
          <a:p>
            <a:endParaRPr lang="en-US" altLang="en-US" sz="1900" dirty="0" smtClean="0"/>
          </a:p>
          <a:p>
            <a:endParaRPr lang="en-US" altLang="en-US" sz="1900" dirty="0" smtClean="0"/>
          </a:p>
        </p:txBody>
      </p:sp>
      <p:cxnSp>
        <p:nvCxnSpPr>
          <p:cNvPr id="3" name="Straight Connector 2"/>
          <p:cNvCxnSpPr/>
          <p:nvPr/>
        </p:nvCxnSpPr>
        <p:spPr>
          <a:xfrm flipH="1">
            <a:off x="6365967" y="1640393"/>
            <a:ext cx="8284" cy="308400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6365967" y="1578097"/>
            <a:ext cx="5826033" cy="4540354"/>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en-US" sz="1900" b="1" dirty="0" smtClean="0"/>
          </a:p>
          <a:p>
            <a:pPr marL="0" indent="0">
              <a:buNone/>
            </a:pPr>
            <a:r>
              <a:rPr lang="en-US" altLang="en-US" sz="1900" b="1" dirty="0" smtClean="0"/>
              <a:t>Niet-</a:t>
            </a:r>
            <a:r>
              <a:rPr lang="en-US" altLang="en-US" sz="1900" b="1" dirty="0" err="1" smtClean="0"/>
              <a:t>participerend</a:t>
            </a:r>
            <a:r>
              <a:rPr lang="en-US" altLang="en-US" sz="1900" b="1" dirty="0" smtClean="0"/>
              <a:t> (</a:t>
            </a:r>
            <a:r>
              <a:rPr lang="en-US" altLang="en-US" sz="1900" b="1" dirty="0" err="1" smtClean="0"/>
              <a:t>onafhankelijk</a:t>
            </a:r>
            <a:r>
              <a:rPr lang="en-US" altLang="en-US" sz="1900" b="1" dirty="0" smtClean="0"/>
              <a:t>)</a:t>
            </a:r>
            <a:endParaRPr lang="en-US" altLang="en-US" sz="1900" b="1" dirty="0"/>
          </a:p>
          <a:p>
            <a:pPr lvl="1"/>
            <a:r>
              <a:rPr lang="en-US" altLang="en-US" sz="1900" dirty="0"/>
              <a:t>Observant </a:t>
            </a:r>
            <a:r>
              <a:rPr lang="en-US" altLang="en-US" sz="1900" dirty="0" err="1"/>
              <a:t>neemt</a:t>
            </a:r>
            <a:r>
              <a:rPr lang="en-US" altLang="en-US" sz="1900" dirty="0"/>
              <a:t> </a:t>
            </a:r>
            <a:r>
              <a:rPr lang="en-US" altLang="en-US" sz="1900" dirty="0" smtClean="0"/>
              <a:t>niet </a:t>
            </a:r>
            <a:r>
              <a:rPr lang="en-US" altLang="en-US" sz="1900" dirty="0" err="1" smtClean="0"/>
              <a:t>deel</a:t>
            </a:r>
            <a:r>
              <a:rPr lang="en-US" altLang="en-US" sz="1900" dirty="0" smtClean="0"/>
              <a:t> </a:t>
            </a:r>
            <a:r>
              <a:rPr lang="en-US" altLang="en-US" sz="1900" dirty="0" err="1"/>
              <a:t>aan</a:t>
            </a:r>
            <a:r>
              <a:rPr lang="en-US" altLang="en-US" sz="1900" dirty="0"/>
              <a:t> de </a:t>
            </a:r>
            <a:r>
              <a:rPr lang="en-US" altLang="en-US" sz="1900" dirty="0" err="1"/>
              <a:t>situatie</a:t>
            </a:r>
            <a:endParaRPr lang="en-US" altLang="en-US" sz="1900" dirty="0"/>
          </a:p>
          <a:p>
            <a:endParaRPr lang="en-US" altLang="en-US" sz="1900" dirty="0" smtClean="0"/>
          </a:p>
          <a:p>
            <a:endParaRPr lang="en-US" altLang="en-US" sz="1900" dirty="0"/>
          </a:p>
          <a:p>
            <a:pPr marL="0" indent="0">
              <a:buNone/>
            </a:pPr>
            <a:endParaRPr lang="en-US" altLang="en-US" sz="1900" dirty="0"/>
          </a:p>
          <a:p>
            <a:pPr marL="0" indent="0">
              <a:buNone/>
            </a:pPr>
            <a:r>
              <a:rPr lang="en-US" altLang="en-US" sz="1900" dirty="0" err="1" smtClean="0"/>
              <a:t>Nadeel</a:t>
            </a:r>
            <a:r>
              <a:rPr lang="en-US" altLang="en-US" sz="1900" dirty="0" smtClean="0"/>
              <a:t>: </a:t>
            </a:r>
            <a:r>
              <a:rPr lang="en-US" altLang="en-US" sz="1900" dirty="0" err="1" smtClean="0"/>
              <a:t>Observaties</a:t>
            </a:r>
            <a:r>
              <a:rPr lang="en-US" altLang="en-US" sz="1900" dirty="0" smtClean="0"/>
              <a:t> </a:t>
            </a:r>
            <a:r>
              <a:rPr lang="en-US" altLang="en-US" sz="1900" dirty="0" err="1" smtClean="0"/>
              <a:t>zijn</a:t>
            </a:r>
            <a:r>
              <a:rPr lang="en-US" altLang="en-US" sz="1900" dirty="0" smtClean="0"/>
              <a:t> </a:t>
            </a:r>
            <a:r>
              <a:rPr lang="en-US" altLang="en-US" sz="1900" dirty="0" err="1" smtClean="0"/>
              <a:t>tijdsintensief</a:t>
            </a:r>
            <a:endParaRPr lang="en-US" altLang="en-US" sz="1900" dirty="0" smtClean="0"/>
          </a:p>
          <a:p>
            <a:pPr marL="0" indent="0">
              <a:buNone/>
            </a:pPr>
            <a:endParaRPr lang="en-US" altLang="en-US" sz="1900" dirty="0"/>
          </a:p>
        </p:txBody>
      </p:sp>
      <p:sp>
        <p:nvSpPr>
          <p:cNvPr id="11" name="Rechthoek 10"/>
          <p:cNvSpPr/>
          <p:nvPr/>
        </p:nvSpPr>
        <p:spPr>
          <a:xfrm>
            <a:off x="4893733" y="1295812"/>
            <a:ext cx="2387600" cy="369332"/>
          </a:xfrm>
          <a:prstGeom prst="rect">
            <a:avLst/>
          </a:prstGeom>
        </p:spPr>
        <p:txBody>
          <a:bodyPr wrap="square">
            <a:spAutoFit/>
          </a:bodyPr>
          <a:lstStyle/>
          <a:p>
            <a:r>
              <a:rPr lang="en-US" altLang="en-US" b="1" dirty="0" smtClean="0"/>
              <a:t>Hoe </a:t>
            </a:r>
            <a:r>
              <a:rPr lang="en-US" altLang="en-US" b="1" dirty="0" err="1" smtClean="0"/>
              <a:t>observeren</a:t>
            </a:r>
            <a:r>
              <a:rPr lang="en-US" altLang="en-US" b="1" dirty="0" smtClean="0"/>
              <a:t>?</a:t>
            </a:r>
            <a:endParaRPr lang="en-US" altLang="en-US" b="1" dirty="0"/>
          </a:p>
        </p:txBody>
      </p:sp>
    </p:spTree>
    <p:extLst>
      <p:ext uri="{BB962C8B-B14F-4D97-AF65-F5344CB8AC3E}">
        <p14:creationId xmlns:p14="http://schemas.microsoft.com/office/powerpoint/2010/main" val="23584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425940" y="440268"/>
            <a:ext cx="7114540" cy="508000"/>
          </a:xfrm>
        </p:spPr>
        <p:txBody>
          <a:bodyPr/>
          <a:lstStyle/>
          <a:p>
            <a:r>
              <a:rPr lang="en-US" altLang="en-US" dirty="0" err="1" smtClean="0"/>
              <a:t>Observatie-onderzoek</a:t>
            </a:r>
            <a:endParaRPr lang="nl-NL" altLang="en-US" i="1" dirty="0" smtClean="0"/>
          </a:p>
        </p:txBody>
      </p:sp>
      <p:sp>
        <p:nvSpPr>
          <p:cNvPr id="19459" name="Content Placeholder 2"/>
          <p:cNvSpPr>
            <a:spLocks noGrp="1"/>
          </p:cNvSpPr>
          <p:nvPr>
            <p:ph idx="1"/>
          </p:nvPr>
        </p:nvSpPr>
        <p:spPr>
          <a:xfrm>
            <a:off x="982133" y="1578096"/>
            <a:ext cx="5392118" cy="4442736"/>
          </a:xfrm>
        </p:spPr>
        <p:txBody>
          <a:bodyPr>
            <a:noAutofit/>
          </a:bodyPr>
          <a:lstStyle/>
          <a:p>
            <a:pPr marL="0" indent="0" algn="ctr">
              <a:buNone/>
            </a:pPr>
            <a:r>
              <a:rPr lang="en-US" altLang="en-US" sz="1900" b="1" dirty="0" smtClean="0"/>
              <a:t>Open</a:t>
            </a:r>
            <a:r>
              <a:rPr lang="en-US" altLang="en-US" sz="1900" dirty="0" smtClean="0"/>
              <a:t> 	</a:t>
            </a:r>
          </a:p>
          <a:p>
            <a:pPr marL="0" indent="0" algn="ctr">
              <a:buNone/>
            </a:pPr>
            <a:endParaRPr lang="en-US" altLang="en-US" sz="1900" dirty="0" smtClean="0"/>
          </a:p>
          <a:p>
            <a:r>
              <a:rPr lang="en-US" altLang="en-US" sz="1900" dirty="0" err="1" smtClean="0"/>
              <a:t>Indien</a:t>
            </a:r>
            <a:r>
              <a:rPr lang="en-US" altLang="en-US" sz="1900" dirty="0" smtClean="0"/>
              <a:t> </a:t>
            </a:r>
            <a:r>
              <a:rPr lang="en-US" altLang="en-US" sz="1900" dirty="0" err="1" smtClean="0"/>
              <a:t>weinig</a:t>
            </a:r>
            <a:r>
              <a:rPr lang="en-US" altLang="en-US" sz="1900" dirty="0" smtClean="0"/>
              <a:t> </a:t>
            </a:r>
            <a:r>
              <a:rPr lang="en-US" altLang="en-US" sz="1900" dirty="0" err="1" smtClean="0"/>
              <a:t>kennis</a:t>
            </a:r>
            <a:r>
              <a:rPr lang="en-US" altLang="en-US" sz="1900" dirty="0" smtClean="0"/>
              <a:t> over het </a:t>
            </a:r>
            <a:r>
              <a:rPr lang="en-US" altLang="en-US" sz="1900" dirty="0" err="1" smtClean="0"/>
              <a:t>onderwerp</a:t>
            </a:r>
            <a:endParaRPr lang="en-US" altLang="en-US" sz="1900" dirty="0" smtClean="0"/>
          </a:p>
          <a:p>
            <a:r>
              <a:rPr lang="en-US" altLang="en-US" sz="1900" dirty="0" err="1" smtClean="0"/>
              <a:t>Ongestructureerd</a:t>
            </a:r>
            <a:endParaRPr lang="en-US" altLang="en-US" sz="1900" dirty="0" smtClean="0"/>
          </a:p>
          <a:p>
            <a:r>
              <a:rPr lang="en-US" altLang="en-US" sz="1900" dirty="0" smtClean="0"/>
              <a:t>Continue </a:t>
            </a:r>
            <a:r>
              <a:rPr lang="en-US" altLang="en-US" sz="1900" dirty="0" err="1" smtClean="0"/>
              <a:t>registratie</a:t>
            </a:r>
            <a:endParaRPr lang="en-US" altLang="en-US" sz="1900" dirty="0" smtClean="0"/>
          </a:p>
          <a:p>
            <a:endParaRPr lang="en-US" altLang="en-US" sz="1900" dirty="0" smtClean="0"/>
          </a:p>
          <a:p>
            <a:endParaRPr lang="en-US" altLang="en-US" sz="1900" dirty="0"/>
          </a:p>
          <a:p>
            <a:endParaRPr lang="en-US" altLang="en-US" sz="1900" dirty="0" smtClean="0"/>
          </a:p>
          <a:p>
            <a:r>
              <a:rPr lang="en-US" altLang="en-US" sz="1900" dirty="0" err="1" smtClean="0"/>
              <a:t>Nadeel</a:t>
            </a:r>
            <a:r>
              <a:rPr lang="en-US" altLang="en-US" sz="1900" dirty="0" smtClean="0"/>
              <a:t>: </a:t>
            </a:r>
            <a:r>
              <a:rPr lang="en-US" altLang="en-US" sz="1900" dirty="0" err="1" smtClean="0"/>
              <a:t>gevoelig</a:t>
            </a:r>
            <a:r>
              <a:rPr lang="en-US" altLang="en-US" sz="1900" dirty="0" smtClean="0"/>
              <a:t> </a:t>
            </a:r>
            <a:r>
              <a:rPr lang="en-US" altLang="en-US" sz="1900" dirty="0" err="1" smtClean="0"/>
              <a:t>voor</a:t>
            </a:r>
            <a:r>
              <a:rPr lang="en-US" altLang="en-US" sz="1900" dirty="0" smtClean="0"/>
              <a:t> </a:t>
            </a:r>
            <a:r>
              <a:rPr lang="en-US" altLang="en-US" sz="1900" dirty="0" err="1" smtClean="0"/>
              <a:t>selectieve</a:t>
            </a:r>
            <a:r>
              <a:rPr lang="en-US" altLang="en-US" sz="1900" dirty="0" smtClean="0"/>
              <a:t> </a:t>
            </a:r>
            <a:r>
              <a:rPr lang="en-US" altLang="en-US" sz="1900" dirty="0" err="1" smtClean="0"/>
              <a:t>registratie</a:t>
            </a:r>
            <a:r>
              <a:rPr lang="en-US" altLang="en-US" sz="1900" dirty="0" smtClean="0"/>
              <a:t> (</a:t>
            </a:r>
            <a:r>
              <a:rPr lang="en-US" altLang="en-US" sz="1900" dirty="0" err="1" smtClean="0"/>
              <a:t>bijv</a:t>
            </a:r>
            <a:r>
              <a:rPr lang="en-US" altLang="en-US" sz="1900" dirty="0" smtClean="0"/>
              <a:t>. </a:t>
            </a:r>
            <a:r>
              <a:rPr lang="en-US" altLang="en-US" sz="1900" dirty="0" err="1" smtClean="0"/>
              <a:t>alleen</a:t>
            </a:r>
            <a:r>
              <a:rPr lang="en-US" altLang="en-US" sz="1900" dirty="0" smtClean="0"/>
              <a:t> het </a:t>
            </a:r>
            <a:r>
              <a:rPr lang="en-US" altLang="en-US" sz="1900" dirty="0" err="1" smtClean="0"/>
              <a:t>laatste</a:t>
            </a:r>
            <a:r>
              <a:rPr lang="en-US" altLang="en-US" sz="1900" dirty="0" smtClean="0"/>
              <a:t>)</a:t>
            </a:r>
          </a:p>
        </p:txBody>
      </p:sp>
      <p:cxnSp>
        <p:nvCxnSpPr>
          <p:cNvPr id="3" name="Straight Connector 2"/>
          <p:cNvCxnSpPr/>
          <p:nvPr/>
        </p:nvCxnSpPr>
        <p:spPr>
          <a:xfrm>
            <a:off x="6374251" y="1640393"/>
            <a:ext cx="0" cy="4410233"/>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6365967" y="1640393"/>
            <a:ext cx="5826033" cy="4478057"/>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900" b="1" dirty="0" err="1" smtClean="0"/>
              <a:t>Gesloten</a:t>
            </a:r>
            <a:r>
              <a:rPr lang="en-US" altLang="en-US" sz="1900" dirty="0" smtClean="0"/>
              <a:t> </a:t>
            </a:r>
          </a:p>
          <a:p>
            <a:pPr marL="0" indent="0">
              <a:buNone/>
            </a:pPr>
            <a:endParaRPr lang="en-US" altLang="en-US" sz="1900" dirty="0"/>
          </a:p>
          <a:p>
            <a:r>
              <a:rPr lang="en-US" altLang="en-US" sz="1900" dirty="0" err="1"/>
              <a:t>Indien</a:t>
            </a:r>
            <a:r>
              <a:rPr lang="en-US" altLang="en-US" sz="1900" dirty="0"/>
              <a:t> </a:t>
            </a:r>
            <a:r>
              <a:rPr lang="en-US" altLang="en-US" sz="1900" dirty="0" err="1" smtClean="0"/>
              <a:t>veel</a:t>
            </a:r>
            <a:r>
              <a:rPr lang="en-US" altLang="en-US" sz="1900" dirty="0" smtClean="0"/>
              <a:t> </a:t>
            </a:r>
            <a:r>
              <a:rPr lang="en-US" altLang="en-US" sz="1900" dirty="0" err="1"/>
              <a:t>kennis</a:t>
            </a:r>
            <a:r>
              <a:rPr lang="en-US" altLang="en-US" sz="1900" dirty="0"/>
              <a:t> over het </a:t>
            </a:r>
            <a:r>
              <a:rPr lang="en-US" altLang="en-US" sz="1900" dirty="0" err="1"/>
              <a:t>onderwerp</a:t>
            </a:r>
            <a:endParaRPr lang="en-US" altLang="en-US" sz="1900" dirty="0"/>
          </a:p>
          <a:p>
            <a:r>
              <a:rPr lang="en-US" altLang="en-US" sz="1900" dirty="0" err="1" smtClean="0"/>
              <a:t>Gestructureerd</a:t>
            </a:r>
            <a:r>
              <a:rPr lang="en-US" altLang="en-US" sz="1900" dirty="0" smtClean="0"/>
              <a:t> (</a:t>
            </a:r>
            <a:r>
              <a:rPr lang="en-US" altLang="en-US" sz="1900" dirty="0" err="1" smtClean="0"/>
              <a:t>observatie</a:t>
            </a:r>
            <a:r>
              <a:rPr lang="en-US" altLang="en-US" sz="1900" dirty="0" smtClean="0"/>
              <a:t>-items / -</a:t>
            </a:r>
            <a:r>
              <a:rPr lang="en-US" altLang="en-US" sz="1900" dirty="0" err="1" smtClean="0"/>
              <a:t>lijst</a:t>
            </a:r>
            <a:r>
              <a:rPr lang="en-US" altLang="en-US" sz="1900" dirty="0" smtClean="0"/>
              <a:t>)</a:t>
            </a:r>
          </a:p>
          <a:p>
            <a:r>
              <a:rPr lang="en-US" altLang="en-US" sz="1900" dirty="0" err="1" smtClean="0"/>
              <a:t>Registratie</a:t>
            </a:r>
            <a:r>
              <a:rPr lang="en-US" altLang="en-US" sz="1900" dirty="0" smtClean="0"/>
              <a:t> </a:t>
            </a:r>
            <a:r>
              <a:rPr lang="en-US" altLang="en-US" sz="1900" dirty="0" err="1" smtClean="0"/>
              <a:t>als</a:t>
            </a:r>
            <a:r>
              <a:rPr lang="en-US" altLang="en-US" sz="1900" dirty="0" smtClean="0"/>
              <a:t> het item </a:t>
            </a:r>
            <a:r>
              <a:rPr lang="en-US" altLang="en-US" sz="1900" dirty="0" err="1" smtClean="0"/>
              <a:t>zich</a:t>
            </a:r>
            <a:r>
              <a:rPr lang="en-US" altLang="en-US" sz="1900" dirty="0"/>
              <a:t> </a:t>
            </a:r>
            <a:r>
              <a:rPr lang="en-US" altLang="en-US" sz="1900" dirty="0" err="1" smtClean="0"/>
              <a:t>voordoet</a:t>
            </a:r>
            <a:r>
              <a:rPr lang="en-US" altLang="en-US" sz="1900" dirty="0" smtClean="0"/>
              <a:t> of op </a:t>
            </a:r>
            <a:r>
              <a:rPr lang="en-US" altLang="en-US" sz="1900" dirty="0" err="1"/>
              <a:t>vaste</a:t>
            </a:r>
            <a:r>
              <a:rPr lang="en-US" altLang="en-US" sz="1900" dirty="0"/>
              <a:t> </a:t>
            </a:r>
            <a:r>
              <a:rPr lang="en-US" altLang="en-US" sz="1900" dirty="0" err="1" smtClean="0"/>
              <a:t>tijden</a:t>
            </a:r>
            <a:endParaRPr lang="en-US" altLang="en-US" sz="1900" dirty="0" smtClean="0"/>
          </a:p>
          <a:p>
            <a:endParaRPr lang="en-US" altLang="en-US" sz="1900" dirty="0"/>
          </a:p>
          <a:p>
            <a:endParaRPr lang="en-US" altLang="en-US" sz="1900" dirty="0"/>
          </a:p>
          <a:p>
            <a:r>
              <a:rPr lang="en-US" altLang="en-US" sz="1900" dirty="0" err="1" smtClean="0"/>
              <a:t>Nadeel</a:t>
            </a:r>
            <a:r>
              <a:rPr lang="en-US" altLang="en-US" sz="1900" dirty="0" smtClean="0"/>
              <a:t>: </a:t>
            </a:r>
            <a:r>
              <a:rPr lang="en-US" altLang="en-US" sz="1900" dirty="0" err="1" smtClean="0"/>
              <a:t>kans</a:t>
            </a:r>
            <a:r>
              <a:rPr lang="en-US" altLang="en-US" sz="1900" dirty="0" smtClean="0"/>
              <a:t> om </a:t>
            </a:r>
            <a:r>
              <a:rPr lang="en-US" altLang="en-US" sz="1900" dirty="0" err="1" smtClean="0"/>
              <a:t>relevante</a:t>
            </a:r>
            <a:r>
              <a:rPr lang="en-US" altLang="en-US" sz="1900" dirty="0" smtClean="0"/>
              <a:t> </a:t>
            </a:r>
            <a:r>
              <a:rPr lang="en-US" altLang="en-US" sz="1900" dirty="0" err="1" smtClean="0"/>
              <a:t>gedragingen</a:t>
            </a:r>
            <a:r>
              <a:rPr lang="en-US" altLang="en-US" sz="1900" dirty="0" smtClean="0"/>
              <a:t> </a:t>
            </a:r>
            <a:r>
              <a:rPr lang="en-US" altLang="en-US" sz="1900" dirty="0" err="1" smtClean="0"/>
              <a:t>te</a:t>
            </a:r>
            <a:r>
              <a:rPr lang="en-US" altLang="en-US" sz="1900" dirty="0" smtClean="0"/>
              <a:t> </a:t>
            </a:r>
            <a:r>
              <a:rPr lang="en-US" altLang="en-US" sz="1900" dirty="0" err="1" smtClean="0"/>
              <a:t>missen</a:t>
            </a:r>
            <a:endParaRPr lang="en-US" altLang="en-US" sz="1900" dirty="0" smtClean="0"/>
          </a:p>
          <a:p>
            <a:endParaRPr lang="en-US" altLang="en-US" dirty="0" smtClean="0"/>
          </a:p>
          <a:p>
            <a:endParaRPr lang="nl-NL" altLang="en-US" dirty="0"/>
          </a:p>
          <a:p>
            <a:endParaRPr lang="en-US" altLang="en-US" dirty="0" smtClean="0"/>
          </a:p>
          <a:p>
            <a:endParaRPr lang="en-US" altLang="en-US" dirty="0" smtClean="0"/>
          </a:p>
        </p:txBody>
      </p:sp>
      <p:sp>
        <p:nvSpPr>
          <p:cNvPr id="2" name="Rechthoek 1"/>
          <p:cNvSpPr/>
          <p:nvPr/>
        </p:nvSpPr>
        <p:spPr>
          <a:xfrm>
            <a:off x="4893733" y="1295812"/>
            <a:ext cx="2387600" cy="369332"/>
          </a:xfrm>
          <a:prstGeom prst="rect">
            <a:avLst/>
          </a:prstGeom>
        </p:spPr>
        <p:txBody>
          <a:bodyPr wrap="square">
            <a:spAutoFit/>
          </a:bodyPr>
          <a:lstStyle/>
          <a:p>
            <a:r>
              <a:rPr lang="en-US" altLang="en-US" b="1" dirty="0" smtClean="0"/>
              <a:t>Hoe </a:t>
            </a:r>
            <a:r>
              <a:rPr lang="en-US" altLang="en-US" b="1" dirty="0" err="1" smtClean="0"/>
              <a:t>observeren</a:t>
            </a:r>
            <a:r>
              <a:rPr lang="en-US" altLang="en-US" b="1" dirty="0" smtClean="0"/>
              <a:t>?</a:t>
            </a:r>
            <a:endParaRPr lang="en-US" altLang="en-US" b="1" dirty="0"/>
          </a:p>
        </p:txBody>
      </p:sp>
    </p:spTree>
    <p:extLst>
      <p:ext uri="{BB962C8B-B14F-4D97-AF65-F5344CB8AC3E}">
        <p14:creationId xmlns:p14="http://schemas.microsoft.com/office/powerpoint/2010/main" val="124516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5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425940" y="440268"/>
            <a:ext cx="7114540" cy="508000"/>
          </a:xfrm>
        </p:spPr>
        <p:txBody>
          <a:bodyPr/>
          <a:lstStyle/>
          <a:p>
            <a:r>
              <a:rPr lang="en-US" altLang="en-US" dirty="0" err="1" smtClean="0"/>
              <a:t>Observatie-onderzoek</a:t>
            </a:r>
            <a:endParaRPr lang="nl-NL" altLang="en-US" i="1" dirty="0" smtClean="0"/>
          </a:p>
        </p:txBody>
      </p:sp>
      <p:sp>
        <p:nvSpPr>
          <p:cNvPr id="19459" name="Content Placeholder 2"/>
          <p:cNvSpPr>
            <a:spLocks noGrp="1"/>
          </p:cNvSpPr>
          <p:nvPr>
            <p:ph idx="1"/>
          </p:nvPr>
        </p:nvSpPr>
        <p:spPr>
          <a:xfrm>
            <a:off x="982132" y="1578096"/>
            <a:ext cx="9431867" cy="4442736"/>
          </a:xfrm>
        </p:spPr>
        <p:txBody>
          <a:bodyPr>
            <a:noAutofit/>
          </a:bodyPr>
          <a:lstStyle/>
          <a:p>
            <a:pPr marL="0" indent="0">
              <a:buNone/>
            </a:pPr>
            <a:r>
              <a:rPr lang="en-US" altLang="en-US" sz="1900" b="1" dirty="0" err="1" smtClean="0"/>
              <a:t>Gedrag</a:t>
            </a:r>
            <a:r>
              <a:rPr lang="en-US" altLang="en-US" sz="1900" dirty="0" smtClean="0"/>
              <a:t> 	!</a:t>
            </a:r>
          </a:p>
          <a:p>
            <a:pPr marL="0" indent="0">
              <a:buNone/>
            </a:pPr>
            <a:endParaRPr lang="en-US" altLang="en-US" sz="1900" dirty="0"/>
          </a:p>
          <a:p>
            <a:pPr marL="0" indent="0">
              <a:buNone/>
            </a:pPr>
            <a:r>
              <a:rPr lang="en-US" altLang="en-US" sz="1900" dirty="0" err="1" smtClean="0"/>
              <a:t>Gesloten</a:t>
            </a:r>
            <a:r>
              <a:rPr lang="en-US" altLang="en-US" sz="1900" dirty="0" smtClean="0"/>
              <a:t> </a:t>
            </a:r>
            <a:r>
              <a:rPr lang="en-US" altLang="en-US" sz="1900" dirty="0" err="1" smtClean="0"/>
              <a:t>observaties</a:t>
            </a:r>
            <a:r>
              <a:rPr lang="en-US" altLang="en-US" sz="1900" dirty="0" smtClean="0"/>
              <a:t>:</a:t>
            </a:r>
          </a:p>
          <a:p>
            <a:r>
              <a:rPr lang="en-US" altLang="en-US" sz="1900" dirty="0" err="1" smtClean="0"/>
              <a:t>Frequentie</a:t>
            </a:r>
            <a:r>
              <a:rPr lang="en-US" altLang="en-US" sz="1900" dirty="0" smtClean="0"/>
              <a:t> (hoe </a:t>
            </a:r>
            <a:r>
              <a:rPr lang="en-US" altLang="en-US" sz="1900" dirty="0" err="1" smtClean="0"/>
              <a:t>vaak</a:t>
            </a:r>
            <a:r>
              <a:rPr lang="en-US" altLang="en-US" sz="1900" dirty="0" smtClean="0"/>
              <a:t> </a:t>
            </a:r>
            <a:r>
              <a:rPr lang="en-US" altLang="en-US" sz="1900" dirty="0" err="1" smtClean="0"/>
              <a:t>komt</a:t>
            </a:r>
            <a:r>
              <a:rPr lang="en-US" altLang="en-US" sz="1900" dirty="0" smtClean="0"/>
              <a:t> het </a:t>
            </a:r>
            <a:r>
              <a:rPr lang="en-US" altLang="en-US" sz="1900" dirty="0" err="1" smtClean="0"/>
              <a:t>gedrag</a:t>
            </a:r>
            <a:r>
              <a:rPr lang="en-US" altLang="en-US" sz="1900" dirty="0" smtClean="0"/>
              <a:t> </a:t>
            </a:r>
            <a:r>
              <a:rPr lang="en-US" altLang="en-US" sz="1900" dirty="0" err="1" smtClean="0"/>
              <a:t>voor</a:t>
            </a:r>
            <a:r>
              <a:rPr lang="en-US" altLang="en-US" sz="1900" dirty="0" smtClean="0"/>
              <a:t>)</a:t>
            </a:r>
          </a:p>
          <a:p>
            <a:r>
              <a:rPr lang="en-US" altLang="en-US" sz="1900" dirty="0" err="1" smtClean="0"/>
              <a:t>Duur</a:t>
            </a:r>
            <a:r>
              <a:rPr lang="en-US" altLang="en-US" sz="1900" dirty="0" smtClean="0"/>
              <a:t> (hoe </a:t>
            </a:r>
            <a:r>
              <a:rPr lang="en-US" altLang="en-US" sz="1900" dirty="0" err="1" smtClean="0"/>
              <a:t>lang</a:t>
            </a:r>
            <a:r>
              <a:rPr lang="en-US" altLang="en-US" sz="1900" dirty="0" smtClean="0"/>
              <a:t> </a:t>
            </a:r>
            <a:r>
              <a:rPr lang="en-US" altLang="en-US" sz="1900" dirty="0" err="1" smtClean="0"/>
              <a:t>duurt</a:t>
            </a:r>
            <a:r>
              <a:rPr lang="en-US" altLang="en-US" sz="1900" dirty="0" smtClean="0"/>
              <a:t> het </a:t>
            </a:r>
            <a:r>
              <a:rPr lang="en-US" altLang="en-US" sz="1900" dirty="0" err="1" smtClean="0"/>
              <a:t>gedrag</a:t>
            </a:r>
            <a:r>
              <a:rPr lang="en-US" altLang="en-US" sz="1900" dirty="0" smtClean="0"/>
              <a:t>)</a:t>
            </a:r>
          </a:p>
          <a:p>
            <a:r>
              <a:rPr lang="en-US" altLang="en-US" sz="1900" dirty="0" err="1" smtClean="0"/>
              <a:t>Kwaliteit</a:t>
            </a:r>
            <a:r>
              <a:rPr lang="en-US" altLang="en-US" sz="1900" dirty="0" smtClean="0"/>
              <a:t> van het </a:t>
            </a:r>
            <a:r>
              <a:rPr lang="en-US" altLang="en-US" sz="1900" dirty="0" err="1" smtClean="0"/>
              <a:t>gedrag</a:t>
            </a:r>
            <a:endParaRPr lang="en-US" altLang="en-US" sz="1900" dirty="0"/>
          </a:p>
          <a:p>
            <a:r>
              <a:rPr lang="en-US" altLang="en-US" sz="1900" dirty="0" err="1" smtClean="0"/>
              <a:t>Richting</a:t>
            </a:r>
            <a:r>
              <a:rPr lang="en-US" altLang="en-US" sz="1900" dirty="0" smtClean="0"/>
              <a:t> van het </a:t>
            </a:r>
            <a:r>
              <a:rPr lang="en-US" altLang="en-US" sz="1900" dirty="0" err="1" smtClean="0"/>
              <a:t>gedrag</a:t>
            </a:r>
            <a:r>
              <a:rPr lang="en-US" altLang="en-US" sz="1900" dirty="0" smtClean="0"/>
              <a:t> (op </a:t>
            </a:r>
            <a:r>
              <a:rPr lang="en-US" altLang="en-US" sz="1900" dirty="0" err="1" smtClean="0"/>
              <a:t>wie</a:t>
            </a:r>
            <a:r>
              <a:rPr lang="en-US" altLang="en-US" sz="1900" dirty="0" smtClean="0"/>
              <a:t> (of wat) is het </a:t>
            </a:r>
            <a:r>
              <a:rPr lang="en-US" altLang="en-US" sz="1900" dirty="0" err="1" smtClean="0"/>
              <a:t>gedrag</a:t>
            </a:r>
            <a:r>
              <a:rPr lang="en-US" altLang="en-US" sz="1900" dirty="0" smtClean="0"/>
              <a:t> </a:t>
            </a:r>
            <a:r>
              <a:rPr lang="en-US" altLang="en-US" sz="1900" dirty="0" err="1" smtClean="0"/>
              <a:t>gericht</a:t>
            </a:r>
            <a:r>
              <a:rPr lang="en-US" altLang="en-US" sz="1900" dirty="0" smtClean="0"/>
              <a:t>)</a:t>
            </a:r>
          </a:p>
          <a:p>
            <a:endParaRPr lang="en-US" altLang="en-US" sz="1900" dirty="0"/>
          </a:p>
          <a:p>
            <a:pPr marL="0" indent="0">
              <a:buNone/>
            </a:pPr>
            <a:r>
              <a:rPr lang="en-US" altLang="en-US" sz="1900" dirty="0" smtClean="0"/>
              <a:t>Open </a:t>
            </a:r>
            <a:r>
              <a:rPr lang="en-US" altLang="en-US" sz="1900" dirty="0" err="1" smtClean="0"/>
              <a:t>observaties</a:t>
            </a:r>
            <a:r>
              <a:rPr lang="en-US" altLang="en-US" sz="1900" dirty="0"/>
              <a:t>:</a:t>
            </a:r>
          </a:p>
          <a:p>
            <a:r>
              <a:rPr lang="en-US" altLang="en-US" sz="1900" dirty="0" err="1" smtClean="0"/>
              <a:t>Alles</a:t>
            </a:r>
            <a:r>
              <a:rPr lang="en-US" altLang="en-US" sz="1900" dirty="0" smtClean="0"/>
              <a:t> wat </a:t>
            </a:r>
            <a:r>
              <a:rPr lang="en-US" altLang="en-US" sz="1900" dirty="0" err="1" smtClean="0"/>
              <a:t>er</a:t>
            </a:r>
            <a:r>
              <a:rPr lang="en-US" altLang="en-US" sz="1900" dirty="0" smtClean="0"/>
              <a:t> </a:t>
            </a:r>
            <a:r>
              <a:rPr lang="en-US" altLang="en-US" sz="1900" dirty="0" err="1" smtClean="0"/>
              <a:t>gebeurt</a:t>
            </a:r>
            <a:r>
              <a:rPr lang="en-US" altLang="en-US" sz="1900" dirty="0" smtClean="0"/>
              <a:t>, continue </a:t>
            </a:r>
            <a:r>
              <a:rPr lang="en-US" altLang="en-US" sz="1900" dirty="0" err="1" smtClean="0"/>
              <a:t>vastleggen</a:t>
            </a:r>
            <a:endParaRPr lang="en-US" altLang="en-US" sz="1900" dirty="0"/>
          </a:p>
          <a:p>
            <a:r>
              <a:rPr lang="en-US" altLang="en-US" sz="1900" dirty="0" smtClean="0"/>
              <a:t>(pas later </a:t>
            </a:r>
            <a:r>
              <a:rPr lang="en-US" altLang="en-US" sz="1900" dirty="0" err="1" smtClean="0"/>
              <a:t>analyseren</a:t>
            </a:r>
            <a:r>
              <a:rPr lang="en-US" altLang="en-US" sz="1900" dirty="0" smtClean="0"/>
              <a:t> wat het </a:t>
            </a:r>
            <a:r>
              <a:rPr lang="en-US" altLang="en-US" sz="1900" dirty="0" err="1" smtClean="0"/>
              <a:t>zegt</a:t>
            </a:r>
            <a:r>
              <a:rPr lang="en-US" altLang="en-US" sz="1900" dirty="0" smtClean="0"/>
              <a:t> over je </a:t>
            </a:r>
            <a:r>
              <a:rPr lang="en-US" altLang="en-US" sz="1900" dirty="0" err="1" smtClean="0"/>
              <a:t>vraagstelling</a:t>
            </a:r>
            <a:r>
              <a:rPr lang="en-US" altLang="en-US" sz="1900" dirty="0" smtClean="0"/>
              <a:t>)</a:t>
            </a:r>
            <a:endParaRPr lang="en-US" altLang="en-US" sz="1900" dirty="0"/>
          </a:p>
          <a:p>
            <a:pPr marL="0" indent="0">
              <a:buNone/>
            </a:pPr>
            <a:endParaRPr lang="en-US" altLang="en-US" sz="1900" dirty="0" smtClean="0"/>
          </a:p>
        </p:txBody>
      </p:sp>
      <p:sp>
        <p:nvSpPr>
          <p:cNvPr id="2" name="Rechthoek 1"/>
          <p:cNvSpPr/>
          <p:nvPr/>
        </p:nvSpPr>
        <p:spPr>
          <a:xfrm>
            <a:off x="4893733" y="1295812"/>
            <a:ext cx="2387600" cy="369332"/>
          </a:xfrm>
          <a:prstGeom prst="rect">
            <a:avLst/>
          </a:prstGeom>
        </p:spPr>
        <p:txBody>
          <a:bodyPr wrap="square">
            <a:spAutoFit/>
          </a:bodyPr>
          <a:lstStyle/>
          <a:p>
            <a:r>
              <a:rPr lang="en-US" altLang="en-US" b="1" dirty="0" smtClean="0"/>
              <a:t>WAT  </a:t>
            </a:r>
            <a:r>
              <a:rPr lang="en-US" altLang="en-US" b="1" dirty="0" err="1" smtClean="0"/>
              <a:t>observeren</a:t>
            </a:r>
            <a:r>
              <a:rPr lang="en-US" altLang="en-US" b="1" dirty="0" smtClean="0"/>
              <a:t>?</a:t>
            </a:r>
            <a:endParaRPr lang="en-US" altLang="en-US" b="1" dirty="0"/>
          </a:p>
        </p:txBody>
      </p:sp>
    </p:spTree>
    <p:extLst>
      <p:ext uri="{BB962C8B-B14F-4D97-AF65-F5344CB8AC3E}">
        <p14:creationId xmlns:p14="http://schemas.microsoft.com/office/powerpoint/2010/main" val="1527881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9">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459">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45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5600" y="1286933"/>
            <a:ext cx="9324898" cy="4893734"/>
          </a:xfrm>
        </p:spPr>
        <p:txBody>
          <a:bodyPr>
            <a:noAutofit/>
          </a:bodyPr>
          <a:lstStyle/>
          <a:p>
            <a:pPr marL="0" indent="0">
              <a:lnSpc>
                <a:spcPct val="100000"/>
              </a:lnSpc>
              <a:spcBef>
                <a:spcPts val="600"/>
              </a:spcBef>
              <a:buNone/>
            </a:pPr>
            <a:endParaRPr lang="nl-NL" sz="1800" dirty="0"/>
          </a:p>
          <a:p>
            <a:pPr marL="0" indent="0">
              <a:lnSpc>
                <a:spcPct val="100000"/>
              </a:lnSpc>
              <a:spcBef>
                <a:spcPts val="600"/>
              </a:spcBef>
              <a:buNone/>
            </a:pPr>
            <a:r>
              <a:rPr lang="nl-NL" sz="1800" b="1" dirty="0" smtClean="0"/>
              <a:t>Valkuilen</a:t>
            </a:r>
          </a:p>
          <a:p>
            <a:pPr>
              <a:lnSpc>
                <a:spcPct val="100000"/>
              </a:lnSpc>
              <a:spcBef>
                <a:spcPts val="600"/>
              </a:spcBef>
            </a:pPr>
            <a:r>
              <a:rPr lang="nl-NL" sz="1800" dirty="0" smtClean="0"/>
              <a:t>Keuze van observatiemomenten (komt het gedrag dan wel voor?)</a:t>
            </a:r>
          </a:p>
          <a:p>
            <a:pPr>
              <a:lnSpc>
                <a:spcPct val="100000"/>
              </a:lnSpc>
              <a:spcBef>
                <a:spcPts val="600"/>
              </a:spcBef>
            </a:pPr>
            <a:r>
              <a:rPr lang="nl-NL" sz="1800" dirty="0" smtClean="0"/>
              <a:t>Invloed </a:t>
            </a:r>
            <a:r>
              <a:rPr lang="nl-NL" sz="1800" dirty="0"/>
              <a:t>van de omgeving </a:t>
            </a:r>
          </a:p>
          <a:p>
            <a:pPr>
              <a:lnSpc>
                <a:spcPct val="100000"/>
              </a:lnSpc>
              <a:spcBef>
                <a:spcPts val="600"/>
              </a:spcBef>
            </a:pPr>
            <a:r>
              <a:rPr lang="nl-NL" sz="1800" dirty="0" smtClean="0"/>
              <a:t>Aangepast gedrag van de </a:t>
            </a:r>
            <a:r>
              <a:rPr lang="nl-NL" sz="1800" dirty="0" err="1" smtClean="0"/>
              <a:t>geobserveerden</a:t>
            </a:r>
            <a:r>
              <a:rPr lang="nl-NL" sz="1800" dirty="0"/>
              <a:t> </a:t>
            </a:r>
            <a:r>
              <a:rPr lang="nl-NL" sz="1800" dirty="0" smtClean="0"/>
              <a:t>tijdens observatie</a:t>
            </a:r>
          </a:p>
          <a:p>
            <a:pPr>
              <a:lnSpc>
                <a:spcPct val="100000"/>
              </a:lnSpc>
              <a:spcBef>
                <a:spcPts val="600"/>
              </a:spcBef>
            </a:pPr>
            <a:r>
              <a:rPr lang="nl-NL" sz="1800" dirty="0" smtClean="0"/>
              <a:t>Projectie door de onderzoeker</a:t>
            </a:r>
          </a:p>
          <a:p>
            <a:pPr lvl="1">
              <a:lnSpc>
                <a:spcPct val="100000"/>
              </a:lnSpc>
              <a:spcBef>
                <a:spcPts val="600"/>
              </a:spcBef>
            </a:pPr>
            <a:r>
              <a:rPr lang="nl-NL" sz="1800" dirty="0" smtClean="0"/>
              <a:t>Zien wat je wil zien / wat je verwacht te zien (stereotypering)</a:t>
            </a:r>
          </a:p>
          <a:p>
            <a:pPr lvl="1">
              <a:lnSpc>
                <a:spcPct val="100000"/>
              </a:lnSpc>
              <a:spcBef>
                <a:spcPts val="600"/>
              </a:spcBef>
            </a:pPr>
            <a:r>
              <a:rPr lang="nl-NL" sz="1800" dirty="0" smtClean="0"/>
              <a:t>Vertekening door sympathie of antipathie richting </a:t>
            </a:r>
            <a:r>
              <a:rPr lang="nl-NL" sz="1800" dirty="0" err="1" smtClean="0"/>
              <a:t>geobserveerden</a:t>
            </a:r>
            <a:r>
              <a:rPr lang="nl-NL" sz="1800" dirty="0" smtClean="0"/>
              <a:t>.</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16</a:t>
            </a:fld>
            <a:endParaRPr lang="en-GB" dirty="0"/>
          </a:p>
        </p:txBody>
      </p:sp>
      <p:sp>
        <p:nvSpPr>
          <p:cNvPr id="7" name="Title 1"/>
          <p:cNvSpPr txBox="1">
            <a:spLocks/>
          </p:cNvSpPr>
          <p:nvPr/>
        </p:nvSpPr>
        <p:spPr>
          <a:xfrm>
            <a:off x="2425940" y="440268"/>
            <a:ext cx="7114540" cy="508000"/>
          </a:xfrm>
          <a:prstGeom prst="rect">
            <a:avLst/>
          </a:prstGeom>
        </p:spPr>
        <p:txBody>
          <a:bodyPr vert="horz" wrap="square" lIns="0" tIns="40640" rIns="0" bIns="0" rtlCol="0" anchor="b">
            <a:spAutoFit/>
          </a:bodyPr>
          <a:lst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a:lstStyle>
          <a:p>
            <a:r>
              <a:rPr lang="en-US" altLang="en-US" smtClean="0"/>
              <a:t>Observatie-onderzoek</a:t>
            </a:r>
            <a:endParaRPr lang="en-US" altLang="en-US" i="1" dirty="0"/>
          </a:p>
        </p:txBody>
      </p:sp>
    </p:spTree>
    <p:extLst>
      <p:ext uri="{BB962C8B-B14F-4D97-AF65-F5344CB8AC3E}">
        <p14:creationId xmlns:p14="http://schemas.microsoft.com/office/powerpoint/2010/main" val="195594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71531109"/>
              </p:ext>
            </p:extLst>
          </p:nvPr>
        </p:nvGraphicFramePr>
        <p:xfrm>
          <a:off x="2346643" y="1470049"/>
          <a:ext cx="8997405" cy="5103224"/>
        </p:xfrm>
        <a:graphic>
          <a:graphicData uri="http://schemas.openxmlformats.org/drawingml/2006/table">
            <a:tbl>
              <a:tblPr firstRow="1" bandRow="1">
                <a:tableStyleId>{5C22544A-7EE6-4342-B048-85BDC9FD1C3A}</a:tableStyleId>
              </a:tblPr>
              <a:tblGrid>
                <a:gridCol w="2999135">
                  <a:extLst>
                    <a:ext uri="{9D8B030D-6E8A-4147-A177-3AD203B41FA5}">
                      <a16:colId xmlns:a16="http://schemas.microsoft.com/office/drawing/2014/main" val="2437018463"/>
                    </a:ext>
                  </a:extLst>
                </a:gridCol>
                <a:gridCol w="2999135">
                  <a:extLst>
                    <a:ext uri="{9D8B030D-6E8A-4147-A177-3AD203B41FA5}">
                      <a16:colId xmlns:a16="http://schemas.microsoft.com/office/drawing/2014/main" val="1017459138"/>
                    </a:ext>
                  </a:extLst>
                </a:gridCol>
                <a:gridCol w="2999135">
                  <a:extLst>
                    <a:ext uri="{9D8B030D-6E8A-4147-A177-3AD203B41FA5}">
                      <a16:colId xmlns:a16="http://schemas.microsoft.com/office/drawing/2014/main" val="1538116144"/>
                    </a:ext>
                  </a:extLst>
                </a:gridCol>
              </a:tblGrid>
              <a:tr h="413469">
                <a:tc>
                  <a:txBody>
                    <a:bodyPr/>
                    <a:lstStyle/>
                    <a:p>
                      <a:r>
                        <a:rPr lang="en-US" dirty="0" err="1" smtClean="0"/>
                        <a:t>Voorbereiding</a:t>
                      </a:r>
                      <a:endParaRPr lang="en-US" dirty="0"/>
                    </a:p>
                  </a:txBody>
                  <a:tcPr/>
                </a:tc>
                <a:tc>
                  <a:txBody>
                    <a:bodyPr/>
                    <a:lstStyle/>
                    <a:p>
                      <a:r>
                        <a:rPr lang="en-US" dirty="0" err="1" smtClean="0"/>
                        <a:t>Uitvoering</a:t>
                      </a:r>
                      <a:endParaRPr lang="en-US" dirty="0"/>
                    </a:p>
                  </a:txBody>
                  <a:tcPr/>
                </a:tc>
                <a:tc>
                  <a:txBody>
                    <a:bodyPr/>
                    <a:lstStyle/>
                    <a:p>
                      <a:r>
                        <a:rPr lang="en-US" dirty="0" err="1" smtClean="0"/>
                        <a:t>Verwerking</a:t>
                      </a:r>
                      <a:endParaRPr lang="en-US" dirty="0"/>
                    </a:p>
                  </a:txBody>
                  <a:tcPr/>
                </a:tc>
                <a:extLst>
                  <a:ext uri="{0D108BD9-81ED-4DB2-BD59-A6C34878D82A}">
                    <a16:rowId xmlns:a16="http://schemas.microsoft.com/office/drawing/2014/main" val="1929785211"/>
                  </a:ext>
                </a:extLst>
              </a:tr>
              <a:tr h="4689755">
                <a:tc>
                  <a:txBody>
                    <a:bodyPr/>
                    <a:lstStyle/>
                    <a:p>
                      <a:pPr marL="285750" indent="-285750">
                        <a:lnSpc>
                          <a:spcPct val="150000"/>
                        </a:lnSpc>
                        <a:buFontTx/>
                        <a:buChar char="-"/>
                      </a:pPr>
                      <a:r>
                        <a:rPr lang="en-US" baseline="0" dirty="0" err="1" smtClean="0"/>
                        <a:t>Plannen</a:t>
                      </a:r>
                      <a:r>
                        <a:rPr lang="en-US" baseline="0" dirty="0" smtClean="0"/>
                        <a:t> </a:t>
                      </a:r>
                      <a:r>
                        <a:rPr lang="en-US" baseline="0" dirty="0" err="1" smtClean="0"/>
                        <a:t>observaties</a:t>
                      </a:r>
                      <a:r>
                        <a:rPr lang="en-US" baseline="0" dirty="0" smtClean="0"/>
                        <a:t>.</a:t>
                      </a:r>
                    </a:p>
                    <a:p>
                      <a:pPr marL="285750" marR="0" lvl="0" indent="-285750" algn="l" defTabSz="914400" rtl="0" eaLnBrk="1" fontAlgn="auto" latinLnBrk="0" hangingPunct="1">
                        <a:lnSpc>
                          <a:spcPct val="150000"/>
                        </a:lnSpc>
                        <a:spcBef>
                          <a:spcPts val="0"/>
                        </a:spcBef>
                        <a:spcAft>
                          <a:spcPts val="0"/>
                        </a:spcAft>
                        <a:buClrTx/>
                        <a:buSzTx/>
                        <a:buFontTx/>
                        <a:buChar char="-"/>
                        <a:tabLst/>
                        <a:defRPr/>
                      </a:pPr>
                      <a:r>
                        <a:rPr lang="en-US" baseline="0" dirty="0" err="1" smtClean="0"/>
                        <a:t>Afstemmen</a:t>
                      </a:r>
                      <a:r>
                        <a:rPr lang="en-US" baseline="0" dirty="0" smtClean="0"/>
                        <a:t> </a:t>
                      </a:r>
                      <a:r>
                        <a:rPr lang="en-US" baseline="0" dirty="0" err="1" smtClean="0"/>
                        <a:t>observatieitems</a:t>
                      </a:r>
                      <a:r>
                        <a:rPr lang="en-US" baseline="0" dirty="0" smtClean="0"/>
                        <a:t> </a:t>
                      </a:r>
                      <a:r>
                        <a:rPr lang="en-US" baseline="0" dirty="0" err="1" smtClean="0"/>
                        <a:t>indien</a:t>
                      </a:r>
                      <a:r>
                        <a:rPr lang="en-US" baseline="0" dirty="0" smtClean="0"/>
                        <a:t> </a:t>
                      </a:r>
                      <a:r>
                        <a:rPr lang="en-US" baseline="0" dirty="0" err="1" smtClean="0"/>
                        <a:t>meerdere</a:t>
                      </a:r>
                      <a:r>
                        <a:rPr lang="en-US" baseline="0" dirty="0" smtClean="0"/>
                        <a:t> </a:t>
                      </a:r>
                      <a:r>
                        <a:rPr lang="en-US" baseline="0" dirty="0" err="1" smtClean="0"/>
                        <a:t>observatoren</a:t>
                      </a:r>
                      <a:r>
                        <a:rPr lang="en-US" baseline="0" dirty="0" smtClean="0"/>
                        <a:t>.</a:t>
                      </a:r>
                    </a:p>
                    <a:p>
                      <a:pPr marL="285750" indent="-285750">
                        <a:lnSpc>
                          <a:spcPct val="150000"/>
                        </a:lnSpc>
                        <a:buFontTx/>
                        <a:buChar char="-"/>
                      </a:pPr>
                      <a:r>
                        <a:rPr lang="en-US" baseline="0" dirty="0" err="1" smtClean="0"/>
                        <a:t>Opname</a:t>
                      </a:r>
                      <a:r>
                        <a:rPr lang="en-US" baseline="0" dirty="0" smtClean="0"/>
                        <a:t> </a:t>
                      </a:r>
                      <a:r>
                        <a:rPr lang="en-US" baseline="0" dirty="0" err="1" smtClean="0"/>
                        <a:t>apparatuur</a:t>
                      </a:r>
                      <a:r>
                        <a:rPr lang="en-US" baseline="0" dirty="0" smtClean="0"/>
                        <a:t> ?</a:t>
                      </a:r>
                    </a:p>
                    <a:p>
                      <a:pPr marL="285750" marR="0" lvl="0" indent="-285750" algn="l" defTabSz="914400" rtl="0" eaLnBrk="1" fontAlgn="auto" latinLnBrk="0" hangingPunct="1">
                        <a:lnSpc>
                          <a:spcPct val="150000"/>
                        </a:lnSpc>
                        <a:spcBef>
                          <a:spcPts val="0"/>
                        </a:spcBef>
                        <a:spcAft>
                          <a:spcPts val="0"/>
                        </a:spcAft>
                        <a:buClrTx/>
                        <a:buSzTx/>
                        <a:buFontTx/>
                        <a:buChar char="-"/>
                        <a:tabLst/>
                        <a:defRPr/>
                      </a:pPr>
                      <a:r>
                        <a:rPr lang="en-US" baseline="0" dirty="0" err="1" smtClean="0"/>
                        <a:t>Informeren</a:t>
                      </a:r>
                      <a:r>
                        <a:rPr lang="en-US" baseline="0" dirty="0" smtClean="0"/>
                        <a:t> (hoe, </a:t>
                      </a:r>
                      <a:r>
                        <a:rPr lang="en-US" baseline="0" dirty="0" err="1" smtClean="0"/>
                        <a:t>welke</a:t>
                      </a:r>
                      <a:r>
                        <a:rPr lang="en-US" baseline="0" dirty="0" smtClean="0"/>
                        <a:t> media, </a:t>
                      </a:r>
                      <a:r>
                        <a:rPr lang="en-US" baseline="0" dirty="0" err="1" smtClean="0"/>
                        <a:t>overleggen</a:t>
                      </a:r>
                      <a:r>
                        <a:rPr lang="en-US" baseline="0" dirty="0" smtClean="0"/>
                        <a:t>).</a:t>
                      </a:r>
                    </a:p>
                    <a:p>
                      <a:pPr marL="285750" indent="-285750">
                        <a:lnSpc>
                          <a:spcPct val="150000"/>
                        </a:lnSpc>
                        <a:buFontTx/>
                        <a:buChar char="-"/>
                      </a:pPr>
                      <a:endParaRPr lang="en-US" baseline="0" dirty="0" smtClean="0"/>
                    </a:p>
                    <a:p>
                      <a:pPr marL="285750" indent="-285750">
                        <a:lnSpc>
                          <a:spcPct val="150000"/>
                        </a:lnSpc>
                        <a:buFontTx/>
                        <a:buChar char="-"/>
                      </a:pPr>
                      <a:endParaRPr lang="en-US" baseline="0" dirty="0" smtClean="0"/>
                    </a:p>
                    <a:p>
                      <a:pPr marL="285750" indent="-285750">
                        <a:lnSpc>
                          <a:spcPct val="150000"/>
                        </a:lnSpc>
                        <a:buFontTx/>
                        <a:buChar char="-"/>
                      </a:pPr>
                      <a:endParaRPr lang="en-US" dirty="0"/>
                    </a:p>
                  </a:txBody>
                  <a:tcPr/>
                </a:tc>
                <a:tc>
                  <a:txBody>
                    <a:bodyPr/>
                    <a:lstStyle/>
                    <a:p>
                      <a:pPr marL="285750" indent="-285750">
                        <a:lnSpc>
                          <a:spcPct val="150000"/>
                        </a:lnSpc>
                        <a:buFontTx/>
                        <a:buChar char="-"/>
                      </a:pPr>
                      <a:r>
                        <a:rPr lang="en-US" baseline="0" dirty="0" err="1" smtClean="0"/>
                        <a:t>Noteren</a:t>
                      </a:r>
                      <a:r>
                        <a:rPr lang="en-US" baseline="0" dirty="0" smtClean="0"/>
                        <a:t> van </a:t>
                      </a:r>
                      <a:r>
                        <a:rPr lang="en-US" baseline="0" dirty="0" err="1" smtClean="0"/>
                        <a:t>gedragingen</a:t>
                      </a:r>
                      <a:r>
                        <a:rPr lang="en-US" baseline="0" dirty="0" smtClean="0"/>
                        <a:t> (open)</a:t>
                      </a:r>
                    </a:p>
                    <a:p>
                      <a:pPr marL="285750" indent="-285750">
                        <a:lnSpc>
                          <a:spcPct val="150000"/>
                        </a:lnSpc>
                        <a:buFontTx/>
                        <a:buChar char="-"/>
                      </a:pPr>
                      <a:r>
                        <a:rPr lang="en-US" baseline="0" dirty="0" err="1" smtClean="0"/>
                        <a:t>Checken</a:t>
                      </a:r>
                      <a:r>
                        <a:rPr lang="en-US" baseline="0" dirty="0" smtClean="0"/>
                        <a:t> of </a:t>
                      </a:r>
                      <a:r>
                        <a:rPr lang="en-US" baseline="0" dirty="0" err="1" smtClean="0"/>
                        <a:t>gedragingen</a:t>
                      </a:r>
                      <a:r>
                        <a:rPr lang="en-US" baseline="0" dirty="0" smtClean="0"/>
                        <a:t> </a:t>
                      </a:r>
                      <a:r>
                        <a:rPr lang="en-US" baseline="0" dirty="0" err="1" smtClean="0"/>
                        <a:t>voorkomen</a:t>
                      </a:r>
                      <a:r>
                        <a:rPr lang="en-US" baseline="0" dirty="0" smtClean="0"/>
                        <a:t> (</a:t>
                      </a:r>
                      <a:r>
                        <a:rPr lang="en-US" baseline="0" dirty="0" err="1" smtClean="0"/>
                        <a:t>gesloten</a:t>
                      </a:r>
                      <a:r>
                        <a:rPr lang="en-US" baseline="0" dirty="0" smtClean="0"/>
                        <a:t>)</a:t>
                      </a:r>
                    </a:p>
                    <a:p>
                      <a:pPr marL="285750" indent="-285750">
                        <a:lnSpc>
                          <a:spcPct val="150000"/>
                        </a:lnSpc>
                        <a:buFontTx/>
                        <a:buChar char="-"/>
                      </a:pPr>
                      <a:r>
                        <a:rPr lang="en-US" baseline="0" dirty="0" err="1" smtClean="0"/>
                        <a:t>Fieldnotes</a:t>
                      </a:r>
                      <a:endParaRPr lang="en-US" dirty="0" smtClean="0"/>
                    </a:p>
                    <a:p>
                      <a:pPr marL="285750" indent="-285750">
                        <a:lnSpc>
                          <a:spcPct val="150000"/>
                        </a:lnSpc>
                        <a:buFontTx/>
                        <a:buChar char="-"/>
                      </a:pPr>
                      <a:endParaRPr lang="en-US" dirty="0" smtClean="0"/>
                    </a:p>
                    <a:p>
                      <a:pPr marL="285750" indent="-285750">
                        <a:lnSpc>
                          <a:spcPct val="150000"/>
                        </a:lnSpc>
                        <a:buFontTx/>
                        <a:buChar char="-"/>
                      </a:pPr>
                      <a:endParaRPr lang="en-US" dirty="0"/>
                    </a:p>
                  </a:txBody>
                  <a:tcPr/>
                </a:tc>
                <a:tc>
                  <a:txBody>
                    <a:bodyPr/>
                    <a:lstStyle/>
                    <a:p>
                      <a:pPr marL="285750" indent="-285750">
                        <a:lnSpc>
                          <a:spcPct val="150000"/>
                        </a:lnSpc>
                        <a:buFontTx/>
                        <a:buChar char="-"/>
                      </a:pPr>
                      <a:r>
                        <a:rPr lang="en-US" dirty="0" err="1" smtClean="0"/>
                        <a:t>Transcriberen</a:t>
                      </a:r>
                      <a:r>
                        <a:rPr lang="en-US" dirty="0" smtClean="0"/>
                        <a:t>.</a:t>
                      </a:r>
                    </a:p>
                    <a:p>
                      <a:pPr marL="285750" indent="-285750">
                        <a:lnSpc>
                          <a:spcPct val="150000"/>
                        </a:lnSpc>
                        <a:buFontTx/>
                        <a:buChar char="-"/>
                      </a:pPr>
                      <a:endParaRPr lang="en-US" dirty="0" smtClean="0"/>
                    </a:p>
                    <a:p>
                      <a:pPr marL="285750" indent="-285750">
                        <a:lnSpc>
                          <a:spcPct val="150000"/>
                        </a:lnSpc>
                        <a:buFontTx/>
                        <a:buChar char="-"/>
                      </a:pPr>
                      <a:r>
                        <a:rPr lang="en-US" dirty="0" err="1" smtClean="0"/>
                        <a:t>Opnemen</a:t>
                      </a:r>
                      <a:r>
                        <a:rPr lang="en-US" dirty="0" smtClean="0"/>
                        <a:t> in </a:t>
                      </a:r>
                      <a:r>
                        <a:rPr lang="en-US" dirty="0" err="1" smtClean="0"/>
                        <a:t>een</a:t>
                      </a:r>
                      <a:r>
                        <a:rPr lang="en-US" dirty="0" smtClean="0"/>
                        <a:t> database.</a:t>
                      </a:r>
                    </a:p>
                    <a:p>
                      <a:pPr marL="285750" indent="-285750">
                        <a:lnSpc>
                          <a:spcPct val="150000"/>
                        </a:lnSpc>
                        <a:buFontTx/>
                        <a:buChar char="-"/>
                      </a:pPr>
                      <a:endParaRPr lang="en-US" dirty="0"/>
                    </a:p>
                  </a:txBody>
                  <a:tcPr/>
                </a:tc>
                <a:extLst>
                  <a:ext uri="{0D108BD9-81ED-4DB2-BD59-A6C34878D82A}">
                    <a16:rowId xmlns:a16="http://schemas.microsoft.com/office/drawing/2014/main" val="1284786175"/>
                  </a:ext>
                </a:extLst>
              </a:tr>
            </a:tbl>
          </a:graphicData>
        </a:graphic>
      </p:graphicFrame>
      <p:sp>
        <p:nvSpPr>
          <p:cNvPr id="5" name="Title 1"/>
          <p:cNvSpPr>
            <a:spLocks noGrp="1"/>
          </p:cNvSpPr>
          <p:nvPr>
            <p:ph type="title"/>
          </p:nvPr>
        </p:nvSpPr>
        <p:spPr>
          <a:xfrm>
            <a:off x="2425940" y="440268"/>
            <a:ext cx="7114540" cy="508000"/>
          </a:xfrm>
        </p:spPr>
        <p:txBody>
          <a:bodyPr/>
          <a:lstStyle/>
          <a:p>
            <a:r>
              <a:rPr lang="en-US" altLang="en-US" dirty="0" err="1" smtClean="0"/>
              <a:t>Observatie-onderzoek</a:t>
            </a:r>
            <a:endParaRPr lang="nl-NL" altLang="en-US" i="1" dirty="0" smtClean="0"/>
          </a:p>
        </p:txBody>
      </p:sp>
    </p:spTree>
    <p:extLst>
      <p:ext uri="{BB962C8B-B14F-4D97-AF65-F5344CB8AC3E}">
        <p14:creationId xmlns:p14="http://schemas.microsoft.com/office/powerpoint/2010/main" val="46624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425940" y="1217403"/>
            <a:ext cx="7114540" cy="428835"/>
          </a:xfrm>
        </p:spPr>
        <p:txBody>
          <a:bodyPr/>
          <a:lstStyle/>
          <a:p>
            <a:r>
              <a:rPr lang="nl-NL" altLang="en-US" dirty="0" smtClean="0"/>
              <a:t>Opdracht</a:t>
            </a:r>
            <a:endParaRPr lang="en-US" altLang="en-US" dirty="0" smtClean="0"/>
          </a:p>
        </p:txBody>
      </p:sp>
      <p:sp>
        <p:nvSpPr>
          <p:cNvPr id="20483" name="Content Placeholder 2"/>
          <p:cNvSpPr>
            <a:spLocks noGrp="1"/>
          </p:cNvSpPr>
          <p:nvPr>
            <p:ph idx="1"/>
          </p:nvPr>
        </p:nvSpPr>
        <p:spPr>
          <a:xfrm>
            <a:off x="1834926" y="1858426"/>
            <a:ext cx="9645874" cy="3985854"/>
          </a:xfrm>
        </p:spPr>
        <p:txBody>
          <a:bodyPr>
            <a:normAutofit/>
          </a:bodyPr>
          <a:lstStyle/>
          <a:p>
            <a:pPr>
              <a:defRPr/>
            </a:pPr>
            <a:r>
              <a:rPr lang="en-US" altLang="nl-NL" dirty="0" err="1" smtClean="0"/>
              <a:t>Aanleiding</a:t>
            </a:r>
            <a:r>
              <a:rPr lang="en-US" altLang="nl-NL" dirty="0" smtClean="0"/>
              <a:t>: </a:t>
            </a:r>
            <a:r>
              <a:rPr lang="en-US" altLang="nl-NL" dirty="0" err="1" smtClean="0"/>
              <a:t>Patiënten</a:t>
            </a:r>
            <a:r>
              <a:rPr lang="en-US" altLang="nl-NL" dirty="0" smtClean="0"/>
              <a:t> die met </a:t>
            </a:r>
            <a:r>
              <a:rPr lang="en-US" altLang="nl-NL" dirty="0" err="1" smtClean="0"/>
              <a:t>spoed</a:t>
            </a:r>
            <a:r>
              <a:rPr lang="en-US" altLang="nl-NL" dirty="0" smtClean="0"/>
              <a:t> </a:t>
            </a:r>
            <a:r>
              <a:rPr lang="en-US" altLang="nl-NL" dirty="0" err="1" smtClean="0"/>
              <a:t>worden</a:t>
            </a:r>
            <a:r>
              <a:rPr lang="en-US" altLang="nl-NL" dirty="0" smtClean="0"/>
              <a:t> </a:t>
            </a:r>
            <a:r>
              <a:rPr lang="en-US" altLang="nl-NL" dirty="0" err="1" smtClean="0"/>
              <a:t>opgenomen</a:t>
            </a:r>
            <a:r>
              <a:rPr lang="en-US" altLang="nl-NL" dirty="0" smtClean="0"/>
              <a:t> </a:t>
            </a:r>
            <a:r>
              <a:rPr lang="en-US" altLang="nl-NL" dirty="0" err="1" smtClean="0"/>
              <a:t>blijken</a:t>
            </a:r>
            <a:r>
              <a:rPr lang="en-US" altLang="nl-NL" dirty="0" smtClean="0"/>
              <a:t> </a:t>
            </a:r>
            <a:r>
              <a:rPr lang="en-US" altLang="nl-NL" dirty="0" err="1" smtClean="0"/>
              <a:t>relevante</a:t>
            </a:r>
            <a:r>
              <a:rPr lang="en-US" altLang="nl-NL" dirty="0" smtClean="0"/>
              <a:t> </a:t>
            </a:r>
            <a:r>
              <a:rPr lang="en-US" altLang="nl-NL" dirty="0" err="1" smtClean="0"/>
              <a:t>informatie</a:t>
            </a:r>
            <a:r>
              <a:rPr lang="en-US" altLang="nl-NL" dirty="0" smtClean="0"/>
              <a:t> </a:t>
            </a:r>
            <a:r>
              <a:rPr lang="en-US" altLang="nl-NL" dirty="0" err="1" smtClean="0"/>
              <a:t>te</a:t>
            </a:r>
            <a:r>
              <a:rPr lang="en-US" altLang="nl-NL" dirty="0" smtClean="0"/>
              <a:t> </a:t>
            </a:r>
            <a:r>
              <a:rPr lang="en-US" altLang="nl-NL" dirty="0" err="1" smtClean="0"/>
              <a:t>missen</a:t>
            </a:r>
            <a:r>
              <a:rPr lang="en-US" altLang="nl-NL" dirty="0" smtClean="0"/>
              <a:t>.</a:t>
            </a:r>
          </a:p>
          <a:p>
            <a:pPr>
              <a:defRPr/>
            </a:pPr>
            <a:endParaRPr lang="nl-NL" altLang="nl-NL" dirty="0" smtClean="0"/>
          </a:p>
          <a:p>
            <a:pPr>
              <a:defRPr/>
            </a:pPr>
            <a:r>
              <a:rPr lang="nl-NL" altLang="nl-NL" dirty="0" smtClean="0"/>
              <a:t>Vraagstelling: Waar, wanneer en welke informatie geven de verpleegkundigen aan </a:t>
            </a:r>
            <a:r>
              <a:rPr lang="nl-NL" altLang="nl-NL" dirty="0"/>
              <a:t>‘</a:t>
            </a:r>
            <a:r>
              <a:rPr lang="nl-NL" altLang="nl-NL" dirty="0" smtClean="0"/>
              <a:t>spoed-patiënten’ in de uren na binnenkomst op de afdeling</a:t>
            </a:r>
            <a:r>
              <a:rPr lang="nl-NL" altLang="nl-NL" dirty="0"/>
              <a:t>?</a:t>
            </a:r>
            <a:endParaRPr lang="nl-NL" altLang="nl-NL" dirty="0" smtClean="0"/>
          </a:p>
          <a:p>
            <a:pPr>
              <a:defRPr/>
            </a:pPr>
            <a:endParaRPr lang="nl-NL" altLang="nl-NL" dirty="0"/>
          </a:p>
          <a:p>
            <a:pPr>
              <a:defRPr/>
            </a:pPr>
            <a:r>
              <a:rPr lang="nl-NL" altLang="nl-NL" dirty="0" smtClean="0"/>
              <a:t>Opdracht: Hoe is de dataverzameling van dit </a:t>
            </a:r>
            <a:r>
              <a:rPr lang="nl-NL" altLang="nl-NL" dirty="0" err="1" smtClean="0"/>
              <a:t>observatie-onderzoek</a:t>
            </a:r>
            <a:r>
              <a:rPr lang="nl-NL" altLang="nl-NL" dirty="0" smtClean="0"/>
              <a:t>?</a:t>
            </a:r>
          </a:p>
          <a:p>
            <a:pPr>
              <a:defRPr/>
            </a:pPr>
            <a:endParaRPr lang="nl-NL" altLang="nl-NL" dirty="0" smtClean="0"/>
          </a:p>
        </p:txBody>
      </p:sp>
      <p:sp>
        <p:nvSpPr>
          <p:cNvPr id="4" name="Title 1"/>
          <p:cNvSpPr txBox="1">
            <a:spLocks/>
          </p:cNvSpPr>
          <p:nvPr/>
        </p:nvSpPr>
        <p:spPr>
          <a:xfrm>
            <a:off x="2425940" y="440268"/>
            <a:ext cx="7114540" cy="508000"/>
          </a:xfrm>
          <a:prstGeom prst="rect">
            <a:avLst/>
          </a:prstGeom>
        </p:spPr>
        <p:txBody>
          <a:bodyPr vert="horz" wrap="square" lIns="0" tIns="40640" rIns="0" bIns="0" rtlCol="0" anchor="b">
            <a:spAutoFit/>
          </a:bodyPr>
          <a:lst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a:lstStyle>
          <a:p>
            <a:r>
              <a:rPr lang="en-US" altLang="en-US" dirty="0" err="1" smtClean="0"/>
              <a:t>Observatie-onderzoek</a:t>
            </a:r>
            <a:endParaRPr lang="en-US" altLang="en-US" i="1" dirty="0"/>
          </a:p>
        </p:txBody>
      </p:sp>
    </p:spTree>
    <p:extLst>
      <p:ext uri="{BB962C8B-B14F-4D97-AF65-F5344CB8AC3E}">
        <p14:creationId xmlns:p14="http://schemas.microsoft.com/office/powerpoint/2010/main" val="259065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smtClean="0"/>
              <a:t>PAUZE</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19</a:t>
            </a:fld>
            <a:endParaRPr lang="en-GB" dirty="0"/>
          </a:p>
        </p:txBody>
      </p:sp>
      <p:sp>
        <p:nvSpPr>
          <p:cNvPr id="3" name="Tijdelijke aanduiding voor inhoud 2"/>
          <p:cNvSpPr>
            <a:spLocks noGrp="1"/>
          </p:cNvSpPr>
          <p:nvPr>
            <p:ph idx="1"/>
          </p:nvPr>
        </p:nvSpPr>
        <p:spPr/>
        <p:txBody>
          <a:bodyPr/>
          <a:lstStyle/>
          <a:p>
            <a:endParaRPr lang="nl-NL"/>
          </a:p>
        </p:txBody>
      </p:sp>
    </p:spTree>
    <p:extLst>
      <p:ext uri="{BB962C8B-B14F-4D97-AF65-F5344CB8AC3E}">
        <p14:creationId xmlns:p14="http://schemas.microsoft.com/office/powerpoint/2010/main" val="155383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2425940" y="1224783"/>
            <a:ext cx="7114540" cy="428835"/>
          </a:xfrm>
        </p:spPr>
        <p:txBody>
          <a:bodyPr/>
          <a:lstStyle/>
          <a:p>
            <a:r>
              <a:rPr lang="nl-NL" altLang="en-US" dirty="0" smtClean="0"/>
              <a:t>Plenaire nabespreking  </a:t>
            </a:r>
            <a:endParaRPr lang="en-US" altLang="en-US" dirty="0" smtClean="0"/>
          </a:p>
        </p:txBody>
      </p:sp>
      <p:sp>
        <p:nvSpPr>
          <p:cNvPr id="3" name="Tijdelijke aanduiding voor inhoud 2"/>
          <p:cNvSpPr>
            <a:spLocks noGrp="1"/>
          </p:cNvSpPr>
          <p:nvPr>
            <p:ph idx="1"/>
          </p:nvPr>
        </p:nvSpPr>
        <p:spPr>
          <a:xfrm>
            <a:off x="7742044" y="2199658"/>
            <a:ext cx="4376304" cy="3985854"/>
          </a:xfrm>
        </p:spPr>
        <p:txBody>
          <a:bodyPr/>
          <a:lstStyle/>
          <a:p>
            <a:pPr marL="457200" indent="-457200">
              <a:buFont typeface="+mj-lt"/>
              <a:buAutoNum type="arabicPeriod"/>
              <a:defRPr/>
            </a:pPr>
            <a:r>
              <a:rPr lang="nl-NL" dirty="0" smtClean="0"/>
              <a:t>Wat wil je observeren?</a:t>
            </a:r>
          </a:p>
          <a:p>
            <a:pPr marL="457200" indent="-457200">
              <a:buFont typeface="+mj-lt"/>
              <a:buAutoNum type="arabicPeriod"/>
              <a:defRPr/>
            </a:pPr>
            <a:r>
              <a:rPr lang="nl-NL" dirty="0" smtClean="0"/>
              <a:t>Hoe wil je observeren?</a:t>
            </a:r>
          </a:p>
          <a:p>
            <a:pPr marL="457200" indent="-457200">
              <a:buFont typeface="+mj-lt"/>
              <a:buAutoNum type="arabicPeriod"/>
              <a:defRPr/>
            </a:pPr>
            <a:r>
              <a:rPr lang="nl-NL" dirty="0" smtClean="0"/>
              <a:t>Wat zijn de voorbereidingen?</a:t>
            </a:r>
          </a:p>
          <a:p>
            <a:pPr marL="457200" indent="-457200">
              <a:buFont typeface="+mj-lt"/>
              <a:buAutoNum type="arabicPeriod"/>
              <a:defRPr/>
            </a:pPr>
            <a:r>
              <a:rPr lang="nl-NL" dirty="0" smtClean="0"/>
              <a:t>Hoe leg je deze gegevens vast?</a:t>
            </a:r>
          </a:p>
          <a:p>
            <a:pPr marL="457200" indent="-457200">
              <a:buFont typeface="+mj-lt"/>
              <a:buAutoNum type="arabicPeriod"/>
              <a:defRPr/>
            </a:pPr>
            <a:r>
              <a:rPr lang="nl-NL" dirty="0" smtClean="0"/>
              <a:t>Wat zijn de beperkingen van de gekozen werkwijze?</a:t>
            </a:r>
          </a:p>
          <a:p>
            <a:pPr marL="457200" indent="-457200">
              <a:buFont typeface="+mj-lt"/>
              <a:buAutoNum type="arabicPeriod"/>
              <a:defRPr/>
            </a:pPr>
            <a:endParaRPr lang="en-US" dirty="0"/>
          </a:p>
        </p:txBody>
      </p:sp>
      <p:sp>
        <p:nvSpPr>
          <p:cNvPr id="5" name="Content Placeholder 2"/>
          <p:cNvSpPr txBox="1">
            <a:spLocks/>
          </p:cNvSpPr>
          <p:nvPr/>
        </p:nvSpPr>
        <p:spPr>
          <a:xfrm>
            <a:off x="1746715" y="2262903"/>
            <a:ext cx="3969834" cy="3859363"/>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nl-NL" altLang="nl-NL" b="1" dirty="0" smtClean="0"/>
              <a:t>Vraagstelling</a:t>
            </a:r>
            <a:r>
              <a:rPr lang="nl-NL" altLang="nl-NL" b="1" dirty="0"/>
              <a:t>: </a:t>
            </a:r>
            <a:r>
              <a:rPr lang="nl-NL" altLang="nl-NL" dirty="0"/>
              <a:t>Waar, wanneer en welke informatie geven de verpleegkundigen aan ‘spoed-patiënten’ in de uren na binnenkomst op de </a:t>
            </a:r>
            <a:r>
              <a:rPr lang="nl-NL" altLang="nl-NL" dirty="0" smtClean="0"/>
              <a:t>afdeling? </a:t>
            </a:r>
          </a:p>
          <a:p>
            <a:pPr>
              <a:defRPr/>
            </a:pPr>
            <a:endParaRPr lang="nl-NL" altLang="nl-NL" dirty="0" smtClean="0"/>
          </a:p>
          <a:p>
            <a:pPr>
              <a:defRPr/>
            </a:pPr>
            <a:endParaRPr lang="nl-NL" altLang="nl-NL" dirty="0" smtClean="0"/>
          </a:p>
        </p:txBody>
      </p:sp>
      <p:sp>
        <p:nvSpPr>
          <p:cNvPr id="2" name="Left-Right Arrow 1"/>
          <p:cNvSpPr/>
          <p:nvPr/>
        </p:nvSpPr>
        <p:spPr>
          <a:xfrm>
            <a:off x="5716549" y="2787804"/>
            <a:ext cx="1677678" cy="11374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le 1"/>
          <p:cNvSpPr txBox="1">
            <a:spLocks/>
          </p:cNvSpPr>
          <p:nvPr/>
        </p:nvSpPr>
        <p:spPr>
          <a:xfrm>
            <a:off x="2425940" y="440268"/>
            <a:ext cx="7114540" cy="508000"/>
          </a:xfrm>
          <a:prstGeom prst="rect">
            <a:avLst/>
          </a:prstGeom>
        </p:spPr>
        <p:txBody>
          <a:bodyPr vert="horz" wrap="square" lIns="0" tIns="40640" rIns="0" bIns="0" rtlCol="0" anchor="b">
            <a:spAutoFit/>
          </a:bodyPr>
          <a:lst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a:lstStyle>
          <a:p>
            <a:r>
              <a:rPr lang="en-US" altLang="en-US" smtClean="0"/>
              <a:t>Observatie-onderzoek</a:t>
            </a:r>
            <a:endParaRPr lang="en-US" altLang="en-US" i="1" dirty="0"/>
          </a:p>
        </p:txBody>
      </p:sp>
    </p:spTree>
    <p:extLst>
      <p:ext uri="{BB962C8B-B14F-4D97-AF65-F5344CB8AC3E}">
        <p14:creationId xmlns:p14="http://schemas.microsoft.com/office/powerpoint/2010/main" val="181518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047" y="541738"/>
            <a:ext cx="7114540" cy="816634"/>
          </a:xfrm>
        </p:spPr>
        <p:txBody>
          <a:bodyPr/>
          <a:lstStyle/>
          <a:p>
            <a:r>
              <a:rPr lang="nl-NL" dirty="0" smtClean="0"/>
              <a:t>Kwalitatief onderzoek</a:t>
            </a:r>
            <a:br>
              <a:rPr lang="nl-NL" dirty="0" smtClean="0"/>
            </a:br>
            <a:r>
              <a:rPr lang="nl-NL" dirty="0" smtClean="0"/>
              <a:t> </a:t>
            </a:r>
            <a:r>
              <a:rPr lang="nl-NL" i="1" dirty="0" smtClean="0">
                <a:sym typeface="Wingdings" panose="05000000000000000000" pitchFamily="2" charset="2"/>
              </a:rPr>
              <a:t> </a:t>
            </a:r>
            <a:r>
              <a:rPr lang="nl-NL" i="1" dirty="0" smtClean="0"/>
              <a:t>Focusgroep:  Kenmerken</a:t>
            </a:r>
            <a:endParaRPr lang="nl-NL" i="1" dirty="0"/>
          </a:p>
        </p:txBody>
      </p:sp>
      <p:sp>
        <p:nvSpPr>
          <p:cNvPr id="3" name="Content Placeholder 2"/>
          <p:cNvSpPr>
            <a:spLocks noGrp="1"/>
          </p:cNvSpPr>
          <p:nvPr>
            <p:ph idx="1"/>
          </p:nvPr>
        </p:nvSpPr>
        <p:spPr>
          <a:xfrm>
            <a:off x="5185317" y="1693333"/>
            <a:ext cx="6718816" cy="3814448"/>
          </a:xfrm>
        </p:spPr>
        <p:txBody>
          <a:bodyPr>
            <a:normAutofit fontScale="92500"/>
          </a:bodyPr>
          <a:lstStyle/>
          <a:p>
            <a:pPr marL="342900" indent="-342900">
              <a:buFont typeface="Arial" panose="020B0604020202020204" pitchFamily="34" charset="0"/>
              <a:buChar char="•"/>
            </a:pPr>
            <a:r>
              <a:rPr lang="nl-NL" sz="2400" dirty="0" smtClean="0"/>
              <a:t>Samengestelde groep rondom een onderwerp</a:t>
            </a:r>
          </a:p>
          <a:p>
            <a:pPr marL="342900" indent="-342900">
              <a:buFont typeface="Arial" panose="020B0604020202020204" pitchFamily="34" charset="0"/>
              <a:buChar char="•"/>
            </a:pPr>
            <a:r>
              <a:rPr lang="nl-NL" sz="2400" dirty="0" smtClean="0"/>
              <a:t>Groepsdiscussie rondom een gelimiteerde set aan open vragen of topics.</a:t>
            </a:r>
          </a:p>
          <a:p>
            <a:pPr marL="342900" indent="-342900">
              <a:buFont typeface="Arial" panose="020B0604020202020204" pitchFamily="34" charset="0"/>
              <a:buChar char="•"/>
            </a:pPr>
            <a:r>
              <a:rPr lang="nl-NL" sz="2400" dirty="0"/>
              <a:t>Geschikt voor homogene of heterogene groepen</a:t>
            </a:r>
          </a:p>
          <a:p>
            <a:pPr marL="342900" indent="-342900">
              <a:buFont typeface="Arial" panose="020B0604020202020204" pitchFamily="34" charset="0"/>
              <a:buChar char="•"/>
            </a:pPr>
            <a:r>
              <a:rPr lang="nl-NL" sz="2400" dirty="0" smtClean="0"/>
              <a:t>Geschikt om in korte tijd meningen van groepsleden te verzamelen.</a:t>
            </a:r>
          </a:p>
          <a:p>
            <a:pPr marL="342900" indent="-342900">
              <a:buFont typeface="Arial" panose="020B0604020202020204" pitchFamily="34" charset="0"/>
              <a:buChar char="•"/>
            </a:pPr>
            <a:r>
              <a:rPr lang="nl-NL" sz="2400" dirty="0" smtClean="0"/>
              <a:t>Discussie levert extra data.</a:t>
            </a:r>
          </a:p>
          <a:p>
            <a:pPr marL="342900" indent="-342900">
              <a:buFont typeface="Arial" panose="020B0604020202020204" pitchFamily="34" charset="0"/>
              <a:buChar char="•"/>
            </a:pPr>
            <a:r>
              <a:rPr lang="nl-NL" sz="2400" dirty="0" smtClean="0"/>
              <a:t>Onderwerp </a:t>
            </a:r>
            <a:r>
              <a:rPr lang="nl-NL" sz="2400" i="1" dirty="0" smtClean="0"/>
              <a:t>meestal</a:t>
            </a:r>
            <a:r>
              <a:rPr lang="nl-NL" sz="2400" dirty="0" smtClean="0"/>
              <a:t> minder gevoelig</a:t>
            </a:r>
          </a:p>
          <a:p>
            <a:endParaRPr lang="nl-NL" sz="2400"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21</a:t>
            </a:fld>
            <a:endParaRPr lang="en-GB" dirty="0"/>
          </a:p>
        </p:txBody>
      </p:sp>
      <p:sp>
        <p:nvSpPr>
          <p:cNvPr id="7" name="Left-Right Arrow 6"/>
          <p:cNvSpPr/>
          <p:nvPr/>
        </p:nvSpPr>
        <p:spPr>
          <a:xfrm rot="19538155">
            <a:off x="3673822" y="5157009"/>
            <a:ext cx="903249" cy="36799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Content Placeholder 7"/>
          <p:cNvSpPr txBox="1">
            <a:spLocks/>
          </p:cNvSpPr>
          <p:nvPr/>
        </p:nvSpPr>
        <p:spPr>
          <a:xfrm>
            <a:off x="-221154" y="5507781"/>
            <a:ext cx="4013200" cy="911019"/>
          </a:xfrm>
          <a:prstGeom prst="rect">
            <a:avLst/>
          </a:prstGeom>
          <a:noFill/>
        </p:spPr>
        <p:txBody>
          <a:bodyPr vert="horz" wrap="square" lIns="91440" tIns="45720" rIns="91440" bIns="45720" rtlCol="0">
            <a:spAutoFit/>
          </a:bodyPr>
          <a:lstStyle>
            <a:lvl1pPr marL="0" indent="0" algn="l" defTabSz="914400" rtl="0" eaLnBrk="1" latinLnBrk="0" hangingPunct="1">
              <a:lnSpc>
                <a:spcPct val="133000"/>
              </a:lnSpc>
              <a:spcBef>
                <a:spcPts val="0"/>
              </a:spcBef>
              <a:spcAft>
                <a:spcPts val="0"/>
              </a:spcAft>
              <a:buFont typeface="Arial" panose="020B0604020202020204" pitchFamily="34" charset="0"/>
              <a:buNone/>
              <a:defRPr sz="2000" kern="1200">
                <a:solidFill>
                  <a:schemeClr val="tx2"/>
                </a:solidFill>
                <a:latin typeface="+mn-lt"/>
                <a:ea typeface="+mn-ea"/>
                <a:cs typeface="Arial" panose="020B0604020202020204" pitchFamily="34" charset="0"/>
              </a:defRPr>
            </a:lvl1pPr>
            <a:lvl2pPr marL="261938" indent="-261938"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2pPr>
            <a:lvl3pPr marL="536575" indent="-274638"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812800" indent="-2762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160463" indent="-255588"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err="1" smtClean="0">
                <a:solidFill>
                  <a:srgbClr val="213343"/>
                </a:solidFill>
                <a:latin typeface="+mj-lt"/>
              </a:rPr>
              <a:t>Beantwoord</a:t>
            </a:r>
            <a:r>
              <a:rPr lang="en-US" dirty="0" smtClean="0">
                <a:solidFill>
                  <a:srgbClr val="213343"/>
                </a:solidFill>
                <a:latin typeface="+mj-lt"/>
              </a:rPr>
              <a:t> </a:t>
            </a:r>
            <a:r>
              <a:rPr lang="en-US" dirty="0" err="1" smtClean="0">
                <a:solidFill>
                  <a:srgbClr val="213343"/>
                </a:solidFill>
                <a:latin typeface="+mj-lt"/>
              </a:rPr>
              <a:t>ik</a:t>
            </a:r>
            <a:r>
              <a:rPr lang="en-US" dirty="0" smtClean="0">
                <a:solidFill>
                  <a:srgbClr val="213343"/>
                </a:solidFill>
                <a:latin typeface="+mj-lt"/>
              </a:rPr>
              <a:t> </a:t>
            </a:r>
            <a:r>
              <a:rPr lang="en-US" dirty="0" err="1" smtClean="0">
                <a:solidFill>
                  <a:srgbClr val="213343"/>
                </a:solidFill>
                <a:latin typeface="+mj-lt"/>
              </a:rPr>
              <a:t>hiermee</a:t>
            </a:r>
            <a:r>
              <a:rPr lang="en-US" dirty="0" smtClean="0">
                <a:solidFill>
                  <a:srgbClr val="213343"/>
                </a:solidFill>
                <a:latin typeface="+mj-lt"/>
              </a:rPr>
              <a:t> </a:t>
            </a:r>
            <a:r>
              <a:rPr lang="en-US" dirty="0" err="1" smtClean="0">
                <a:solidFill>
                  <a:srgbClr val="213343"/>
                </a:solidFill>
                <a:latin typeface="+mj-lt"/>
              </a:rPr>
              <a:t>mijn</a:t>
            </a:r>
            <a:r>
              <a:rPr lang="en-US" dirty="0" smtClean="0">
                <a:solidFill>
                  <a:srgbClr val="213343"/>
                </a:solidFill>
                <a:latin typeface="+mj-lt"/>
              </a:rPr>
              <a:t> </a:t>
            </a:r>
            <a:r>
              <a:rPr lang="en-US" dirty="0" err="1" smtClean="0">
                <a:solidFill>
                  <a:srgbClr val="213343"/>
                </a:solidFill>
                <a:latin typeface="+mj-lt"/>
              </a:rPr>
              <a:t>vraagstelling</a:t>
            </a:r>
            <a:r>
              <a:rPr lang="en-US" dirty="0" smtClean="0">
                <a:solidFill>
                  <a:srgbClr val="213343"/>
                </a:solidFill>
                <a:latin typeface="+mj-lt"/>
              </a:rPr>
              <a:t>?</a:t>
            </a:r>
            <a:endParaRPr lang="en-US" dirty="0" smtClean="0">
              <a:solidFill>
                <a:srgbClr val="213343"/>
              </a:solidFill>
              <a:latin typeface="+mj-lt"/>
            </a:endParaRPr>
          </a:p>
        </p:txBody>
      </p:sp>
    </p:spTree>
    <p:extLst>
      <p:ext uri="{BB962C8B-B14F-4D97-AF65-F5344CB8AC3E}">
        <p14:creationId xmlns:p14="http://schemas.microsoft.com/office/powerpoint/2010/main" val="106133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62667" y="829604"/>
            <a:ext cx="9550400" cy="525063"/>
          </a:xfrm>
        </p:spPr>
        <p:txBody>
          <a:bodyPr/>
          <a:lstStyle/>
          <a:p>
            <a:r>
              <a:rPr lang="nl-NL" dirty="0" smtClean="0"/>
              <a:t>Faciliteren van een focusgroep en oefeningen </a:t>
            </a:r>
            <a:endParaRPr lang="nl-NL" dirty="0"/>
          </a:p>
        </p:txBody>
      </p:sp>
      <p:sp>
        <p:nvSpPr>
          <p:cNvPr id="3" name="Tijdelijke aanduiding voor inhoud 2"/>
          <p:cNvSpPr>
            <a:spLocks noGrp="1"/>
          </p:cNvSpPr>
          <p:nvPr>
            <p:ph idx="1"/>
          </p:nvPr>
        </p:nvSpPr>
        <p:spPr>
          <a:xfrm>
            <a:off x="5495296" y="2070299"/>
            <a:ext cx="6544304" cy="3985854"/>
          </a:xfrm>
        </p:spPr>
        <p:txBody>
          <a:bodyPr>
            <a:normAutofit/>
          </a:bodyPr>
          <a:lstStyle/>
          <a:p>
            <a:pPr marL="342900" indent="-342900">
              <a:buFont typeface="Arial" panose="020B0604020202020204" pitchFamily="34" charset="0"/>
              <a:buChar char="•"/>
            </a:pPr>
            <a:r>
              <a:rPr lang="nl-NL" sz="2400" dirty="0" smtClean="0"/>
              <a:t>Moderator/facilitator</a:t>
            </a:r>
          </a:p>
          <a:p>
            <a:pPr marL="342900" indent="-342900">
              <a:buFont typeface="Arial" panose="020B0604020202020204" pitchFamily="34" charset="0"/>
              <a:buChar char="•"/>
            </a:pPr>
            <a:r>
              <a:rPr lang="nl-NL" sz="2400" dirty="0" smtClean="0"/>
              <a:t>Assistent moderator</a:t>
            </a:r>
          </a:p>
          <a:p>
            <a:pPr marL="342900" indent="-342900">
              <a:buFont typeface="Arial" panose="020B0604020202020204" pitchFamily="34" charset="0"/>
              <a:buChar char="•"/>
            </a:pPr>
            <a:r>
              <a:rPr lang="nl-NL" sz="2400" dirty="0"/>
              <a:t>Ethische aspecten/ afspraken met de groep</a:t>
            </a:r>
          </a:p>
          <a:p>
            <a:pPr marL="342900" indent="-342900">
              <a:buFont typeface="Arial" panose="020B0604020202020204" pitchFamily="34" charset="0"/>
              <a:buChar char="•"/>
            </a:pPr>
            <a:r>
              <a:rPr lang="nl-NL" sz="2400" dirty="0" smtClean="0"/>
              <a:t>Veldnotities</a:t>
            </a:r>
          </a:p>
          <a:p>
            <a:pPr marL="342900" indent="-342900">
              <a:buFont typeface="Arial" panose="020B0604020202020204" pitchFamily="34" charset="0"/>
              <a:buChar char="•"/>
            </a:pPr>
            <a:r>
              <a:rPr lang="nl-NL" sz="2400" dirty="0" smtClean="0"/>
              <a:t>Opnames maken (video/audio)</a:t>
            </a:r>
          </a:p>
          <a:p>
            <a:pPr marL="342900" indent="-342900">
              <a:buFont typeface="Arial" panose="020B0604020202020204" pitchFamily="34" charset="0"/>
              <a:buChar char="•"/>
            </a:pPr>
            <a:r>
              <a:rPr lang="nl-NL" sz="2400" dirty="0" smtClean="0"/>
              <a:t>Oefeningen tijdens uitvoering</a:t>
            </a:r>
          </a:p>
          <a:p>
            <a:endParaRPr lang="en-GB" sz="2400" dirty="0"/>
          </a:p>
        </p:txBody>
      </p:sp>
      <p:sp>
        <p:nvSpPr>
          <p:cNvPr id="5" name="Tijdelijke aanduiding voor dianumm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22</a:t>
            </a:fld>
            <a:endParaRPr lang="en-GB" dirty="0"/>
          </a:p>
        </p:txBody>
      </p:sp>
    </p:spTree>
    <p:extLst>
      <p:ext uri="{BB962C8B-B14F-4D97-AF65-F5344CB8AC3E}">
        <p14:creationId xmlns:p14="http://schemas.microsoft.com/office/powerpoint/2010/main" val="1768074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2425940" y="829604"/>
            <a:ext cx="8902460" cy="816634"/>
          </a:xfrm>
        </p:spPr>
        <p:txBody>
          <a:bodyPr/>
          <a:lstStyle/>
          <a:p>
            <a:r>
              <a:rPr lang="nl-NL" dirty="0" smtClean="0"/>
              <a:t>Kwalitatief onderzoek </a:t>
            </a:r>
            <a:br>
              <a:rPr lang="nl-NL" dirty="0" smtClean="0"/>
            </a:br>
            <a:r>
              <a:rPr lang="nl-NL" i="1" dirty="0" smtClean="0"/>
              <a:t> </a:t>
            </a:r>
            <a:r>
              <a:rPr lang="nl-NL" i="1" dirty="0" smtClean="0">
                <a:sym typeface="Wingdings" panose="05000000000000000000" pitchFamily="2" charset="2"/>
              </a:rPr>
              <a:t> </a:t>
            </a:r>
            <a:r>
              <a:rPr lang="nl-NL" i="1" dirty="0" smtClean="0"/>
              <a:t>Focusgroep: Fases van onderzoek</a:t>
            </a:r>
            <a:endParaRPr lang="nl-NL" i="1" dirty="0"/>
          </a:p>
        </p:txBody>
      </p:sp>
      <p:sp>
        <p:nvSpPr>
          <p:cNvPr id="10" name="Tijdelijke aanduiding voor inhoud 9"/>
          <p:cNvSpPr>
            <a:spLocks noGrp="1"/>
          </p:cNvSpPr>
          <p:nvPr>
            <p:ph idx="1"/>
          </p:nvPr>
        </p:nvSpPr>
        <p:spPr>
          <a:xfrm>
            <a:off x="5069544" y="2070299"/>
            <a:ext cx="6616934" cy="3985854"/>
          </a:xfrm>
        </p:spPr>
        <p:txBody>
          <a:bodyPr>
            <a:normAutofit lnSpcReduction="10000"/>
          </a:bodyPr>
          <a:lstStyle/>
          <a:p>
            <a:r>
              <a:rPr lang="nl-NL" sz="2400" dirty="0" smtClean="0"/>
              <a:t>Voorbereiding</a:t>
            </a:r>
          </a:p>
          <a:p>
            <a:pPr lvl="1">
              <a:lnSpc>
                <a:spcPct val="110000"/>
              </a:lnSpc>
            </a:pPr>
            <a:r>
              <a:rPr lang="nl-NL" dirty="0" smtClean="0"/>
              <a:t>ruimte, opname apparatuur, participanten, catering</a:t>
            </a:r>
          </a:p>
          <a:p>
            <a:pPr lvl="1">
              <a:lnSpc>
                <a:spcPct val="110000"/>
              </a:lnSpc>
            </a:pPr>
            <a:r>
              <a:rPr lang="nl-NL" dirty="0" smtClean="0"/>
              <a:t>topiclijst, draaiboek, vooronderzoek, afspraken over veldnotities, assistent moderator, memo’s </a:t>
            </a:r>
          </a:p>
          <a:p>
            <a:pPr lvl="1">
              <a:lnSpc>
                <a:spcPct val="110000"/>
              </a:lnSpc>
            </a:pPr>
            <a:r>
              <a:rPr lang="nl-NL" dirty="0" err="1" smtClean="0"/>
              <a:t>informed</a:t>
            </a:r>
            <a:r>
              <a:rPr lang="nl-NL" dirty="0" smtClean="0"/>
              <a:t> consent </a:t>
            </a:r>
          </a:p>
          <a:p>
            <a:pPr>
              <a:lnSpc>
                <a:spcPct val="110000"/>
              </a:lnSpc>
            </a:pPr>
            <a:r>
              <a:rPr lang="nl-NL" sz="2400" dirty="0" smtClean="0"/>
              <a:t>Uitvoering</a:t>
            </a:r>
          </a:p>
          <a:p>
            <a:pPr lvl="1">
              <a:lnSpc>
                <a:spcPct val="110000"/>
              </a:lnSpc>
            </a:pPr>
            <a:r>
              <a:rPr lang="nl-NL" dirty="0" smtClean="0"/>
              <a:t>Introductie, welkom heten, tijdschema, uitleg inhoud</a:t>
            </a:r>
          </a:p>
          <a:p>
            <a:pPr lvl="1">
              <a:lnSpc>
                <a:spcPct val="110000"/>
              </a:lnSpc>
            </a:pPr>
            <a:r>
              <a:rPr lang="nl-NL" dirty="0" smtClean="0"/>
              <a:t>Gesprek met participanten, m.b.v. verschillende oefeningen, bevorderen interactie, aandacht behouden</a:t>
            </a:r>
          </a:p>
          <a:p>
            <a:pPr lvl="1">
              <a:lnSpc>
                <a:spcPct val="110000"/>
              </a:lnSpc>
            </a:pPr>
            <a:r>
              <a:rPr lang="nl-NL" dirty="0" smtClean="0"/>
              <a:t>Afronding, bedanken, uitleg over terugkoppeling…..</a:t>
            </a:r>
          </a:p>
          <a:p>
            <a:endParaRPr lang="nl-NL" sz="2400" dirty="0"/>
          </a:p>
        </p:txBody>
      </p:sp>
      <p:sp>
        <p:nvSpPr>
          <p:cNvPr id="2" name="Tijdelijke aanduiding voor dianummer 1">
            <a:extLst>
              <a:ext uri="{FF2B5EF4-FFF2-40B4-BE49-F238E27FC236}">
                <a16:creationId xmlns:a16="http://schemas.microsoft.com/office/drawing/2014/main" id="{D1AE70E8-BC5A-4317-B23E-B23A51B9E13F}"/>
              </a:ext>
            </a:extLst>
          </p:cNvPr>
          <p:cNvSpPr>
            <a:spLocks noGrp="1"/>
          </p:cNvSpPr>
          <p:nvPr>
            <p:ph type="sldNum" sz="quarter" idx="4"/>
          </p:nvPr>
        </p:nvSpPr>
        <p:spPr/>
        <p:txBody>
          <a:bodyPr/>
          <a:lstStyle/>
          <a:p>
            <a:fld id="{68BC35B1-DB37-4D69-B23B-4C9E9B475BB5}" type="slidenum">
              <a:rPr lang="en-GB" smtClean="0"/>
              <a:pPr/>
              <a:t>23</a:t>
            </a:fld>
            <a:endParaRPr lang="en-GB" dirty="0"/>
          </a:p>
        </p:txBody>
      </p:sp>
    </p:spTree>
    <p:extLst>
      <p:ext uri="{BB962C8B-B14F-4D97-AF65-F5344CB8AC3E}">
        <p14:creationId xmlns:p14="http://schemas.microsoft.com/office/powerpoint/2010/main" val="321402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2425940" y="829604"/>
            <a:ext cx="7114540" cy="816634"/>
          </a:xfrm>
        </p:spPr>
        <p:txBody>
          <a:bodyPr/>
          <a:lstStyle/>
          <a:p>
            <a:r>
              <a:rPr lang="nl-NL" dirty="0" smtClean="0"/>
              <a:t>Kwalitatief onderzoek</a:t>
            </a:r>
            <a:br>
              <a:rPr lang="nl-NL" dirty="0" smtClean="0"/>
            </a:br>
            <a:r>
              <a:rPr lang="nl-NL" dirty="0" smtClean="0"/>
              <a:t> </a:t>
            </a:r>
            <a:r>
              <a:rPr lang="nl-NL" i="1" dirty="0" smtClean="0">
                <a:sym typeface="Wingdings" panose="05000000000000000000" pitchFamily="2" charset="2"/>
              </a:rPr>
              <a:t> </a:t>
            </a:r>
            <a:r>
              <a:rPr lang="nl-NL" i="1" dirty="0" smtClean="0"/>
              <a:t>Focusgroep onderzoek</a:t>
            </a:r>
            <a:endParaRPr lang="nl-NL" i="1" dirty="0"/>
          </a:p>
        </p:txBody>
      </p:sp>
      <p:sp>
        <p:nvSpPr>
          <p:cNvPr id="10" name="Tijdelijke aanduiding voor inhoud 9"/>
          <p:cNvSpPr>
            <a:spLocks noGrp="1"/>
          </p:cNvSpPr>
          <p:nvPr>
            <p:ph idx="1"/>
          </p:nvPr>
        </p:nvSpPr>
        <p:spPr>
          <a:xfrm>
            <a:off x="5072312" y="2070299"/>
            <a:ext cx="4468168" cy="3985854"/>
          </a:xfrm>
        </p:spPr>
        <p:txBody>
          <a:bodyPr>
            <a:normAutofit/>
          </a:bodyPr>
          <a:lstStyle/>
          <a:p>
            <a:r>
              <a:rPr lang="nl-NL" sz="2400" dirty="0" smtClean="0"/>
              <a:t>Draaiboek focus groep</a:t>
            </a:r>
            <a:endParaRPr lang="nl-NL" sz="2400" dirty="0"/>
          </a:p>
        </p:txBody>
      </p:sp>
      <p:sp>
        <p:nvSpPr>
          <p:cNvPr id="2" name="Tijdelijke aanduiding voor dianummer 1">
            <a:extLst>
              <a:ext uri="{FF2B5EF4-FFF2-40B4-BE49-F238E27FC236}">
                <a16:creationId xmlns:a16="http://schemas.microsoft.com/office/drawing/2014/main" id="{D1AE70E8-BC5A-4317-B23E-B23A51B9E13F}"/>
              </a:ext>
            </a:extLst>
          </p:cNvPr>
          <p:cNvSpPr>
            <a:spLocks noGrp="1"/>
          </p:cNvSpPr>
          <p:nvPr>
            <p:ph type="sldNum" sz="quarter" idx="4"/>
          </p:nvPr>
        </p:nvSpPr>
        <p:spPr/>
        <p:txBody>
          <a:bodyPr/>
          <a:lstStyle/>
          <a:p>
            <a:fld id="{68BC35B1-DB37-4D69-B23B-4C9E9B475BB5}" type="slidenum">
              <a:rPr lang="en-GB" smtClean="0"/>
              <a:pPr/>
              <a:t>24</a:t>
            </a:fld>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3079491757"/>
              </p:ext>
            </p:extLst>
          </p:nvPr>
        </p:nvGraphicFramePr>
        <p:xfrm>
          <a:off x="5072312" y="3007102"/>
          <a:ext cx="6491504" cy="2526192"/>
        </p:xfrm>
        <a:graphic>
          <a:graphicData uri="http://schemas.openxmlformats.org/drawingml/2006/table">
            <a:tbl>
              <a:tblPr firstRow="1" bandRow="1">
                <a:tableStyleId>{5C22544A-7EE6-4342-B048-85BDC9FD1C3A}</a:tableStyleId>
              </a:tblPr>
              <a:tblGrid>
                <a:gridCol w="863407">
                  <a:extLst>
                    <a:ext uri="{9D8B030D-6E8A-4147-A177-3AD203B41FA5}">
                      <a16:colId xmlns:a16="http://schemas.microsoft.com/office/drawing/2014/main" val="20000"/>
                    </a:ext>
                  </a:extLst>
                </a:gridCol>
                <a:gridCol w="1411355">
                  <a:extLst>
                    <a:ext uri="{9D8B030D-6E8A-4147-A177-3AD203B41FA5}">
                      <a16:colId xmlns:a16="http://schemas.microsoft.com/office/drawing/2014/main" val="20001"/>
                    </a:ext>
                  </a:extLst>
                </a:gridCol>
                <a:gridCol w="1977539">
                  <a:extLst>
                    <a:ext uri="{9D8B030D-6E8A-4147-A177-3AD203B41FA5}">
                      <a16:colId xmlns:a16="http://schemas.microsoft.com/office/drawing/2014/main" val="20002"/>
                    </a:ext>
                  </a:extLst>
                </a:gridCol>
                <a:gridCol w="2239203">
                  <a:extLst>
                    <a:ext uri="{9D8B030D-6E8A-4147-A177-3AD203B41FA5}">
                      <a16:colId xmlns:a16="http://schemas.microsoft.com/office/drawing/2014/main" val="20003"/>
                    </a:ext>
                  </a:extLst>
                </a:gridCol>
              </a:tblGrid>
              <a:tr h="451288">
                <a:tc>
                  <a:txBody>
                    <a:bodyPr/>
                    <a:lstStyle/>
                    <a:p>
                      <a:r>
                        <a:rPr lang="nl-NL" dirty="0" smtClean="0"/>
                        <a:t>Tijd</a:t>
                      </a:r>
                      <a:endParaRPr lang="en-US" dirty="0"/>
                    </a:p>
                  </a:txBody>
                  <a:tcPr/>
                </a:tc>
                <a:tc>
                  <a:txBody>
                    <a:bodyPr/>
                    <a:lstStyle/>
                    <a:p>
                      <a:r>
                        <a:rPr lang="nl-NL" dirty="0" smtClean="0"/>
                        <a:t>Doel/topic</a:t>
                      </a:r>
                      <a:endParaRPr lang="en-US" dirty="0"/>
                    </a:p>
                  </a:txBody>
                  <a:tcPr/>
                </a:tc>
                <a:tc>
                  <a:txBody>
                    <a:bodyPr/>
                    <a:lstStyle/>
                    <a:p>
                      <a:r>
                        <a:rPr lang="nl-NL" dirty="0" smtClean="0"/>
                        <a:t>Werkvorm</a:t>
                      </a:r>
                      <a:endParaRPr lang="en-US" dirty="0"/>
                    </a:p>
                  </a:txBody>
                  <a:tcPr/>
                </a:tc>
                <a:tc>
                  <a:txBody>
                    <a:bodyPr/>
                    <a:lstStyle/>
                    <a:p>
                      <a:r>
                        <a:rPr lang="nl-NL" dirty="0" smtClean="0"/>
                        <a:t>Benodigdheden</a:t>
                      </a:r>
                      <a:endParaRPr lang="en-US" dirty="0"/>
                    </a:p>
                  </a:txBody>
                  <a:tcPr/>
                </a:tc>
                <a:extLst>
                  <a:ext uri="{0D108BD9-81ED-4DB2-BD59-A6C34878D82A}">
                    <a16:rowId xmlns:a16="http://schemas.microsoft.com/office/drawing/2014/main" val="10000"/>
                  </a:ext>
                </a:extLst>
              </a:tr>
              <a:tr h="785929">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83768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451288">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7319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a:xfrm>
            <a:off x="2425939" y="864771"/>
            <a:ext cx="7903393" cy="1980029"/>
          </a:xfrm>
        </p:spPr>
        <p:txBody>
          <a:bodyPr/>
          <a:lstStyle/>
          <a:p>
            <a:r>
              <a:rPr lang="nl-NL" dirty="0" smtClean="0"/>
              <a:t>Kwalitatief onderzoek</a:t>
            </a:r>
            <a:br>
              <a:rPr lang="nl-NL" dirty="0" smtClean="0"/>
            </a:br>
            <a:r>
              <a:rPr lang="nl-NL" dirty="0" smtClean="0"/>
              <a:t> </a:t>
            </a:r>
            <a:r>
              <a:rPr lang="nl-NL" i="1" dirty="0" smtClean="0">
                <a:sym typeface="Wingdings" panose="05000000000000000000" pitchFamily="2" charset="2"/>
              </a:rPr>
              <a:t> </a:t>
            </a:r>
            <a:r>
              <a:rPr lang="nl-NL" i="1" dirty="0" smtClean="0"/>
              <a:t>Focusgroep onderzoek</a:t>
            </a:r>
            <a:br>
              <a:rPr lang="nl-NL" i="1" dirty="0" smtClean="0"/>
            </a:br>
            <a:r>
              <a:rPr lang="nl-NL" i="1" dirty="0" smtClean="0"/>
              <a:t/>
            </a:r>
            <a:br>
              <a:rPr lang="nl-NL" i="1" dirty="0" smtClean="0"/>
            </a:br>
            <a:r>
              <a:rPr lang="nl-NL" i="1" dirty="0"/>
              <a:t/>
            </a:r>
            <a:br>
              <a:rPr lang="nl-NL" i="1" dirty="0"/>
            </a:br>
            <a:r>
              <a:rPr lang="nl-NL" i="1" dirty="0" smtClean="0"/>
              <a:t>		Verschillende werkwijzen:</a:t>
            </a:r>
            <a:endParaRPr lang="nl-NL" i="1" dirty="0"/>
          </a:p>
        </p:txBody>
      </p:sp>
      <p:sp>
        <p:nvSpPr>
          <p:cNvPr id="2" name="Tijdelijke aanduiding voor dianummer 1">
            <a:extLst>
              <a:ext uri="{FF2B5EF4-FFF2-40B4-BE49-F238E27FC236}">
                <a16:creationId xmlns:a16="http://schemas.microsoft.com/office/drawing/2014/main" id="{D1AE70E8-BC5A-4317-B23E-B23A51B9E13F}"/>
              </a:ext>
            </a:extLst>
          </p:cNvPr>
          <p:cNvSpPr>
            <a:spLocks noGrp="1"/>
          </p:cNvSpPr>
          <p:nvPr>
            <p:ph type="sldNum" sz="quarter" idx="4"/>
          </p:nvPr>
        </p:nvSpPr>
        <p:spPr/>
        <p:txBody>
          <a:bodyPr/>
          <a:lstStyle/>
          <a:p>
            <a:fld id="{68BC35B1-DB37-4D69-B23B-4C9E9B475BB5}" type="slidenum">
              <a:rPr lang="en-GB" smtClean="0"/>
              <a:pPr/>
              <a:t>25</a:t>
            </a:fld>
            <a:endParaRPr lang="en-GB" dirty="0"/>
          </a:p>
        </p:txBody>
      </p:sp>
    </p:spTree>
    <p:extLst>
      <p:ext uri="{BB962C8B-B14F-4D97-AF65-F5344CB8AC3E}">
        <p14:creationId xmlns:p14="http://schemas.microsoft.com/office/powerpoint/2010/main" val="132186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25940" y="829604"/>
            <a:ext cx="9393528" cy="816634"/>
          </a:xfrm>
        </p:spPr>
        <p:txBody>
          <a:bodyPr/>
          <a:lstStyle/>
          <a:p>
            <a:r>
              <a:rPr lang="en-GB" dirty="0" err="1" smtClean="0"/>
              <a:t>Kwalitatief</a:t>
            </a:r>
            <a:r>
              <a:rPr lang="en-GB" dirty="0" smtClean="0"/>
              <a:t> </a:t>
            </a:r>
            <a:r>
              <a:rPr lang="en-GB" dirty="0" err="1" smtClean="0"/>
              <a:t>onderzoek</a:t>
            </a:r>
            <a:r>
              <a:rPr lang="en-GB" dirty="0" smtClean="0"/>
              <a:t/>
            </a:r>
            <a:br>
              <a:rPr lang="en-GB" dirty="0" smtClean="0"/>
            </a:br>
            <a:r>
              <a:rPr lang="en-GB" dirty="0" err="1" smtClean="0"/>
              <a:t>Focusgroep</a:t>
            </a:r>
            <a:r>
              <a:rPr lang="en-GB" dirty="0" smtClean="0"/>
              <a:t>: </a:t>
            </a:r>
            <a:r>
              <a:rPr lang="en-GB" i="1" dirty="0" err="1" smtClean="0"/>
              <a:t>Werkwijze</a:t>
            </a:r>
            <a:r>
              <a:rPr lang="en-GB" i="1" dirty="0" smtClean="0"/>
              <a:t> </a:t>
            </a:r>
            <a:r>
              <a:rPr lang="en-GB" i="1" dirty="0" err="1"/>
              <a:t>Lijsten</a:t>
            </a:r>
            <a:r>
              <a:rPr lang="en-GB" i="1" dirty="0"/>
              <a:t> </a:t>
            </a:r>
            <a:r>
              <a:rPr lang="en-GB" i="1" dirty="0" err="1" smtClean="0"/>
              <a:t>maken</a:t>
            </a:r>
            <a:endParaRPr lang="en-GB" i="1" dirty="0"/>
          </a:p>
        </p:txBody>
      </p:sp>
      <p:sp>
        <p:nvSpPr>
          <p:cNvPr id="3" name="Tijdelijke aanduiding voor inhoud 2"/>
          <p:cNvSpPr>
            <a:spLocks noGrp="1"/>
          </p:cNvSpPr>
          <p:nvPr>
            <p:ph idx="1"/>
          </p:nvPr>
        </p:nvSpPr>
        <p:spPr>
          <a:xfrm>
            <a:off x="5072312" y="2053366"/>
            <a:ext cx="6747156" cy="3991834"/>
          </a:xfrm>
        </p:spPr>
        <p:txBody>
          <a:bodyPr>
            <a:normAutofit/>
          </a:bodyPr>
          <a:lstStyle/>
          <a:p>
            <a:r>
              <a:rPr lang="en-GB" sz="2400" dirty="0" smtClean="0"/>
              <a:t>Moderator </a:t>
            </a:r>
            <a:r>
              <a:rPr lang="en-GB" sz="2400" dirty="0" err="1" smtClean="0"/>
              <a:t>vraagt</a:t>
            </a:r>
            <a:r>
              <a:rPr lang="en-GB" sz="2400" dirty="0" smtClean="0"/>
              <a:t> om op </a:t>
            </a:r>
            <a:r>
              <a:rPr lang="en-GB" sz="2400" dirty="0" err="1" smtClean="0"/>
              <a:t>te</a:t>
            </a:r>
            <a:r>
              <a:rPr lang="en-GB" sz="2400" dirty="0" smtClean="0"/>
              <a:t> </a:t>
            </a:r>
            <a:r>
              <a:rPr lang="en-GB" sz="2400" dirty="0" err="1" smtClean="0"/>
              <a:t>schrijven</a:t>
            </a:r>
            <a:r>
              <a:rPr lang="en-GB" sz="2400" dirty="0" smtClean="0"/>
              <a:t> wat van </a:t>
            </a:r>
            <a:r>
              <a:rPr lang="en-GB" sz="2400" dirty="0" err="1" smtClean="0"/>
              <a:t>belang</a:t>
            </a:r>
            <a:r>
              <a:rPr lang="en-GB" sz="2400" dirty="0" smtClean="0"/>
              <a:t> is </a:t>
            </a:r>
            <a:r>
              <a:rPr lang="en-GB" sz="2400" dirty="0" err="1" smtClean="0"/>
              <a:t>bij</a:t>
            </a:r>
            <a:r>
              <a:rPr lang="en-GB" sz="2400" dirty="0" smtClean="0"/>
              <a:t> </a:t>
            </a:r>
            <a:r>
              <a:rPr lang="en-GB" sz="2400" dirty="0" err="1" smtClean="0"/>
              <a:t>onderwerp</a:t>
            </a:r>
            <a:r>
              <a:rPr lang="en-GB" sz="2400" dirty="0" smtClean="0"/>
              <a:t> X</a:t>
            </a:r>
          </a:p>
          <a:p>
            <a:r>
              <a:rPr lang="en-GB" sz="2400" dirty="0" err="1"/>
              <a:t>D</a:t>
            </a:r>
            <a:r>
              <a:rPr lang="en-GB" sz="2400" dirty="0" err="1" smtClean="0"/>
              <a:t>eelnemers</a:t>
            </a:r>
            <a:r>
              <a:rPr lang="en-GB" sz="2400" dirty="0" smtClean="0"/>
              <a:t> </a:t>
            </a:r>
            <a:r>
              <a:rPr lang="en-GB" sz="2400" dirty="0" err="1" smtClean="0"/>
              <a:t>schrijven</a:t>
            </a:r>
            <a:r>
              <a:rPr lang="en-GB" sz="2400" dirty="0" smtClean="0"/>
              <a:t> </a:t>
            </a:r>
            <a:r>
              <a:rPr lang="en-GB" sz="2400" dirty="0" err="1" smtClean="0"/>
              <a:t>verschillende</a:t>
            </a:r>
            <a:r>
              <a:rPr lang="en-GB" sz="2400" dirty="0" smtClean="0"/>
              <a:t> </a:t>
            </a:r>
            <a:r>
              <a:rPr lang="en-GB" sz="2400" dirty="0" err="1" smtClean="0"/>
              <a:t>punten</a:t>
            </a:r>
            <a:r>
              <a:rPr lang="en-GB" sz="2400" dirty="0" smtClean="0"/>
              <a:t> op</a:t>
            </a:r>
          </a:p>
          <a:p>
            <a:r>
              <a:rPr lang="en-GB" sz="2400" dirty="0" smtClean="0"/>
              <a:t>Moderator </a:t>
            </a:r>
            <a:r>
              <a:rPr lang="en-GB" sz="2400" dirty="0" err="1" smtClean="0"/>
              <a:t>bespreekt</a:t>
            </a:r>
            <a:r>
              <a:rPr lang="en-GB" sz="2400" dirty="0" smtClean="0"/>
              <a:t> </a:t>
            </a:r>
            <a:r>
              <a:rPr lang="en-GB" sz="2400" dirty="0" err="1" smtClean="0"/>
              <a:t>lijsten</a:t>
            </a:r>
            <a:r>
              <a:rPr lang="en-GB" sz="2400" dirty="0" smtClean="0"/>
              <a:t> </a:t>
            </a:r>
            <a:r>
              <a:rPr lang="en-GB" sz="2400" dirty="0" err="1" smtClean="0"/>
              <a:t>punten</a:t>
            </a:r>
            <a:r>
              <a:rPr lang="en-GB" sz="2400" dirty="0" smtClean="0"/>
              <a:t> in </a:t>
            </a:r>
            <a:r>
              <a:rPr lang="en-GB" sz="2400" dirty="0" err="1" smtClean="0"/>
              <a:t>willekeurige</a:t>
            </a:r>
            <a:r>
              <a:rPr lang="en-GB" sz="2400" dirty="0" smtClean="0"/>
              <a:t> </a:t>
            </a:r>
            <a:r>
              <a:rPr lang="en-GB" sz="2400" dirty="0" err="1" smtClean="0"/>
              <a:t>volgorde</a:t>
            </a:r>
            <a:endParaRPr lang="en-GB" sz="2400" dirty="0" smtClean="0"/>
          </a:p>
          <a:p>
            <a:r>
              <a:rPr lang="en-GB" sz="2400" dirty="0" err="1" smtClean="0"/>
              <a:t>Assistent</a:t>
            </a:r>
            <a:r>
              <a:rPr lang="en-GB" sz="2400" dirty="0" smtClean="0"/>
              <a:t> </a:t>
            </a:r>
            <a:r>
              <a:rPr lang="en-GB" sz="2400" dirty="0" err="1" smtClean="0"/>
              <a:t>zorgt</a:t>
            </a:r>
            <a:r>
              <a:rPr lang="en-GB" sz="2400" dirty="0" smtClean="0"/>
              <a:t> </a:t>
            </a:r>
            <a:r>
              <a:rPr lang="en-GB" sz="2400" dirty="0" err="1" smtClean="0"/>
              <a:t>voor</a:t>
            </a:r>
            <a:r>
              <a:rPr lang="en-GB" sz="2400" dirty="0" smtClean="0"/>
              <a:t> </a:t>
            </a:r>
            <a:r>
              <a:rPr lang="en-GB" sz="2400" dirty="0" err="1" smtClean="0"/>
              <a:t>verwerking</a:t>
            </a:r>
            <a:r>
              <a:rPr lang="en-GB" sz="2400" dirty="0" smtClean="0"/>
              <a:t> </a:t>
            </a:r>
            <a:r>
              <a:rPr lang="en-GB" sz="2400" dirty="0" err="1" smtClean="0"/>
              <a:t>lijsten</a:t>
            </a:r>
            <a:r>
              <a:rPr lang="en-GB" sz="2400" dirty="0" smtClean="0"/>
              <a:t> </a:t>
            </a:r>
            <a:r>
              <a:rPr lang="en-GB" sz="2400" dirty="0" err="1" smtClean="0"/>
              <a:t>en</a:t>
            </a:r>
            <a:r>
              <a:rPr lang="en-GB" sz="2400" dirty="0" smtClean="0"/>
              <a:t> </a:t>
            </a:r>
            <a:r>
              <a:rPr lang="en-GB" sz="2400" dirty="0" err="1" smtClean="0"/>
              <a:t>reacties</a:t>
            </a:r>
            <a:endParaRPr lang="en-GB" sz="2400" dirty="0" smtClean="0"/>
          </a:p>
          <a:p>
            <a:r>
              <a:rPr lang="en-GB" sz="2400" dirty="0" err="1" smtClean="0"/>
              <a:t>Kan</a:t>
            </a:r>
            <a:r>
              <a:rPr lang="en-GB" sz="2400" dirty="0" smtClean="0"/>
              <a:t> </a:t>
            </a:r>
            <a:r>
              <a:rPr lang="en-GB" sz="2400" dirty="0" err="1" smtClean="0"/>
              <a:t>ook</a:t>
            </a:r>
            <a:r>
              <a:rPr lang="en-GB" sz="2400" dirty="0" smtClean="0"/>
              <a:t> op flap-over</a:t>
            </a:r>
            <a:endParaRPr lang="en-GB" sz="2400" dirty="0"/>
          </a:p>
        </p:txBody>
      </p:sp>
      <p:sp>
        <p:nvSpPr>
          <p:cNvPr id="5" name="Tijdelijke aanduiding voor dianumm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26</a:t>
            </a:fld>
            <a:endParaRPr lang="en-GB" dirty="0"/>
          </a:p>
        </p:txBody>
      </p:sp>
    </p:spTree>
    <p:extLst>
      <p:ext uri="{BB962C8B-B14F-4D97-AF65-F5344CB8AC3E}">
        <p14:creationId xmlns:p14="http://schemas.microsoft.com/office/powerpoint/2010/main" val="398981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20800" y="829604"/>
            <a:ext cx="10447866" cy="816634"/>
          </a:xfrm>
        </p:spPr>
        <p:txBody>
          <a:bodyPr/>
          <a:lstStyle/>
          <a:p>
            <a:r>
              <a:rPr lang="en-GB" dirty="0" err="1" smtClean="0"/>
              <a:t>Kwalitatief</a:t>
            </a:r>
            <a:r>
              <a:rPr lang="en-GB" dirty="0" smtClean="0"/>
              <a:t> </a:t>
            </a:r>
            <a:r>
              <a:rPr lang="en-GB" dirty="0" err="1" smtClean="0"/>
              <a:t>onderzoek</a:t>
            </a:r>
            <a:r>
              <a:rPr lang="en-GB" dirty="0" smtClean="0"/>
              <a:t/>
            </a:r>
            <a:br>
              <a:rPr lang="en-GB" dirty="0" smtClean="0"/>
            </a:br>
            <a:r>
              <a:rPr lang="en-GB" dirty="0" err="1" smtClean="0"/>
              <a:t>Focusgroep</a:t>
            </a:r>
            <a:r>
              <a:rPr lang="en-GB" dirty="0" smtClean="0"/>
              <a:t>: </a:t>
            </a:r>
            <a:r>
              <a:rPr lang="en-GB" i="1" dirty="0" err="1" smtClean="0"/>
              <a:t>Werkwijze</a:t>
            </a:r>
            <a:r>
              <a:rPr lang="en-GB" i="1" dirty="0" smtClean="0"/>
              <a:t> </a:t>
            </a:r>
            <a:r>
              <a:rPr lang="en-GB" i="1" dirty="0"/>
              <a:t>Ranking (op </a:t>
            </a:r>
            <a:r>
              <a:rPr lang="en-GB" i="1" dirty="0" err="1"/>
              <a:t>volgorde</a:t>
            </a:r>
            <a:r>
              <a:rPr lang="en-GB" i="1" dirty="0"/>
              <a:t> </a:t>
            </a:r>
            <a:r>
              <a:rPr lang="en-GB" i="1" dirty="0" err="1"/>
              <a:t>zetten</a:t>
            </a:r>
            <a:r>
              <a:rPr lang="en-GB" i="1" dirty="0"/>
              <a:t>)</a:t>
            </a:r>
          </a:p>
        </p:txBody>
      </p:sp>
      <p:sp>
        <p:nvSpPr>
          <p:cNvPr id="3" name="Tijdelijke aanduiding voor inhoud 2"/>
          <p:cNvSpPr>
            <a:spLocks noGrp="1"/>
          </p:cNvSpPr>
          <p:nvPr>
            <p:ph idx="1"/>
          </p:nvPr>
        </p:nvSpPr>
        <p:spPr>
          <a:xfrm>
            <a:off x="5072311" y="2070299"/>
            <a:ext cx="6696355" cy="3985854"/>
          </a:xfrm>
        </p:spPr>
        <p:txBody>
          <a:bodyPr>
            <a:normAutofit fontScale="92500" lnSpcReduction="20000"/>
          </a:bodyPr>
          <a:lstStyle/>
          <a:p>
            <a:pPr marL="0" lvl="0" indent="0">
              <a:buNone/>
            </a:pPr>
            <a:r>
              <a:rPr lang="en-GB" sz="2900" b="1" dirty="0" smtClean="0"/>
              <a:t> </a:t>
            </a:r>
            <a:r>
              <a:rPr lang="nl-NL" sz="2600" dirty="0" smtClean="0"/>
              <a:t>Deel </a:t>
            </a:r>
            <a:r>
              <a:rPr lang="nl-NL" sz="2600" dirty="0"/>
              <a:t>kaartjes uit met onderdelen van een onderwerp</a:t>
            </a:r>
          </a:p>
          <a:p>
            <a:pPr lvl="0"/>
            <a:r>
              <a:rPr lang="nl-NL" sz="2600" dirty="0"/>
              <a:t>Laat deelnemers deze kaartjes op volgorde zetten (van hoog naar laag of </a:t>
            </a:r>
            <a:r>
              <a:rPr lang="nl-NL" sz="2600" dirty="0" smtClean="0"/>
              <a:t>chronologisch)</a:t>
            </a:r>
            <a:endParaRPr lang="nl-NL" sz="2600" dirty="0"/>
          </a:p>
          <a:p>
            <a:pPr lvl="0"/>
            <a:r>
              <a:rPr lang="nl-NL" sz="2600" dirty="0"/>
              <a:t>Vat ze samen op een flap-over </a:t>
            </a:r>
          </a:p>
          <a:p>
            <a:pPr lvl="0"/>
            <a:r>
              <a:rPr lang="nl-NL" sz="2600" dirty="0"/>
              <a:t>Probeer de deelnemers consensus te laten bereiken over de volgorde</a:t>
            </a:r>
          </a:p>
          <a:p>
            <a:pPr lvl="0"/>
            <a:r>
              <a:rPr lang="nl-NL" sz="2600" dirty="0"/>
              <a:t>Bewaar de bevindingen individueel en van de </a:t>
            </a:r>
            <a:r>
              <a:rPr lang="nl-NL" sz="2600" dirty="0" smtClean="0"/>
              <a:t>groep</a:t>
            </a:r>
            <a:endParaRPr lang="nl-NL" sz="2600" dirty="0"/>
          </a:p>
        </p:txBody>
      </p:sp>
      <p:sp>
        <p:nvSpPr>
          <p:cNvPr id="4" name="Tijdelijke aanduiding voor voettekst 3"/>
          <p:cNvSpPr>
            <a:spLocks noGrp="1"/>
          </p:cNvSpPr>
          <p:nvPr>
            <p:ph type="ftr" sz="quarter" idx="3"/>
          </p:nvPr>
        </p:nvSpPr>
        <p:spPr/>
        <p:txBody>
          <a:bodyPr/>
          <a:lstStyle/>
          <a:p>
            <a:pPr marL="12700">
              <a:lnSpc>
                <a:spcPts val="1535"/>
              </a:lnSpc>
            </a:pPr>
            <a:r>
              <a:rPr lang="nl-NL" smtClean="0"/>
              <a:t>korte titel presentatie - aan te passen via voettekst</a:t>
            </a:r>
            <a:endParaRPr lang="nl-NL" dirty="0"/>
          </a:p>
        </p:txBody>
      </p:sp>
      <p:sp>
        <p:nvSpPr>
          <p:cNvPr id="5" name="Tijdelijke aanduiding voor dianumm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27</a:t>
            </a:fld>
            <a:endParaRPr lang="en-GB" dirty="0"/>
          </a:p>
        </p:txBody>
      </p:sp>
    </p:spTree>
    <p:extLst>
      <p:ext uri="{BB962C8B-B14F-4D97-AF65-F5344CB8AC3E}">
        <p14:creationId xmlns:p14="http://schemas.microsoft.com/office/powerpoint/2010/main" val="418030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25939" y="829604"/>
            <a:ext cx="9054861" cy="816634"/>
          </a:xfrm>
        </p:spPr>
        <p:txBody>
          <a:bodyPr/>
          <a:lstStyle/>
          <a:p>
            <a:r>
              <a:rPr lang="nl-NL" dirty="0" smtClean="0"/>
              <a:t>Kwalitatief onderzoek</a:t>
            </a:r>
            <a:br>
              <a:rPr lang="nl-NL" dirty="0" smtClean="0"/>
            </a:br>
            <a:r>
              <a:rPr lang="nl-NL" dirty="0" smtClean="0"/>
              <a:t>Focusgroep</a:t>
            </a:r>
            <a:r>
              <a:rPr lang="nl-NL" dirty="0"/>
              <a:t>:</a:t>
            </a:r>
            <a:r>
              <a:rPr lang="nl-NL" dirty="0" smtClean="0"/>
              <a:t> </a:t>
            </a:r>
            <a:r>
              <a:rPr lang="nl-NL" i="1" dirty="0" smtClean="0"/>
              <a:t>Werkwijze </a:t>
            </a:r>
            <a:r>
              <a:rPr lang="nl-NL" i="1" dirty="0"/>
              <a:t>Labels </a:t>
            </a:r>
            <a:r>
              <a:rPr lang="nl-NL" i="1" dirty="0" smtClean="0"/>
              <a:t>maken</a:t>
            </a:r>
            <a:endParaRPr lang="nl-NL" i="1" dirty="0"/>
          </a:p>
        </p:txBody>
      </p:sp>
      <p:sp>
        <p:nvSpPr>
          <p:cNvPr id="3" name="Tijdelijke aanduiding voor inhoud 2"/>
          <p:cNvSpPr>
            <a:spLocks noGrp="1"/>
          </p:cNvSpPr>
          <p:nvPr>
            <p:ph idx="1"/>
          </p:nvPr>
        </p:nvSpPr>
        <p:spPr>
          <a:xfrm>
            <a:off x="5072312" y="2353733"/>
            <a:ext cx="6408489" cy="3702420"/>
          </a:xfrm>
        </p:spPr>
        <p:txBody>
          <a:bodyPr>
            <a:noAutofit/>
          </a:bodyPr>
          <a:lstStyle/>
          <a:p>
            <a:pPr lvl="0"/>
            <a:r>
              <a:rPr lang="nl-NL" sz="2400" dirty="0" smtClean="0"/>
              <a:t>Moderator </a:t>
            </a:r>
            <a:r>
              <a:rPr lang="nl-NL" sz="2400" dirty="0"/>
              <a:t>heeft verschillende onderwerpen op kaartjes</a:t>
            </a:r>
          </a:p>
          <a:p>
            <a:pPr lvl="0"/>
            <a:r>
              <a:rPr lang="nl-NL" sz="2400" dirty="0"/>
              <a:t>Deelnemers schrijven op post-</a:t>
            </a:r>
            <a:r>
              <a:rPr lang="nl-NL" sz="2400" dirty="0" err="1"/>
              <a:t>it’s</a:t>
            </a:r>
            <a:r>
              <a:rPr lang="nl-NL" sz="2400" dirty="0"/>
              <a:t> allemaal items die daarbij horen</a:t>
            </a:r>
          </a:p>
          <a:p>
            <a:pPr lvl="0"/>
            <a:r>
              <a:rPr lang="nl-NL" sz="2400" dirty="0"/>
              <a:t>Net zo lang </a:t>
            </a:r>
            <a:r>
              <a:rPr lang="nl-NL" sz="2400" dirty="0" smtClean="0"/>
              <a:t>totdat </a:t>
            </a:r>
            <a:r>
              <a:rPr lang="nl-NL" sz="2400" dirty="0"/>
              <a:t>er per onderwerp niets meer </a:t>
            </a:r>
            <a:r>
              <a:rPr lang="nl-NL" sz="2400" dirty="0" smtClean="0"/>
              <a:t>bij </a:t>
            </a:r>
            <a:r>
              <a:rPr lang="nl-NL" sz="2400" dirty="0"/>
              <a:t>bedacht wordt</a:t>
            </a:r>
          </a:p>
          <a:p>
            <a:pPr lvl="0"/>
            <a:r>
              <a:rPr lang="nl-NL" sz="2400" dirty="0"/>
              <a:t>Moderator vat kort de onderwerpen samen</a:t>
            </a:r>
          </a:p>
          <a:p>
            <a:pPr marL="0" indent="0">
              <a:buNone/>
            </a:pPr>
            <a:r>
              <a:rPr lang="nl-NL" sz="2400" dirty="0"/>
              <a:t/>
            </a:r>
            <a:br>
              <a:rPr lang="nl-NL" sz="2400" dirty="0"/>
            </a:br>
            <a:endParaRPr lang="en-GB" sz="2400" dirty="0"/>
          </a:p>
        </p:txBody>
      </p:sp>
      <p:sp>
        <p:nvSpPr>
          <p:cNvPr id="5" name="Tijdelijke aanduiding voor dianumm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28</a:t>
            </a:fld>
            <a:endParaRPr lang="en-GB" dirty="0"/>
          </a:p>
        </p:txBody>
      </p:sp>
    </p:spTree>
    <p:extLst>
      <p:ext uri="{BB962C8B-B14F-4D97-AF65-F5344CB8AC3E}">
        <p14:creationId xmlns:p14="http://schemas.microsoft.com/office/powerpoint/2010/main" val="141214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25939" y="829604"/>
            <a:ext cx="9342727" cy="816634"/>
          </a:xfrm>
        </p:spPr>
        <p:txBody>
          <a:bodyPr/>
          <a:lstStyle/>
          <a:p>
            <a:r>
              <a:rPr lang="nl-NL" dirty="0"/>
              <a:t>Kwalitatief onderzoek</a:t>
            </a:r>
            <a:br>
              <a:rPr lang="nl-NL" dirty="0"/>
            </a:br>
            <a:r>
              <a:rPr lang="nl-NL" dirty="0"/>
              <a:t>Focusgroep: </a:t>
            </a:r>
            <a:r>
              <a:rPr lang="nl-NL" i="1" dirty="0" smtClean="0"/>
              <a:t>Werkwijze </a:t>
            </a:r>
            <a:r>
              <a:rPr lang="nl-NL" i="1" dirty="0"/>
              <a:t>Rollenspel</a:t>
            </a:r>
          </a:p>
        </p:txBody>
      </p:sp>
      <p:sp>
        <p:nvSpPr>
          <p:cNvPr id="3" name="Tijdelijke aanduiding voor inhoud 2"/>
          <p:cNvSpPr>
            <a:spLocks noGrp="1"/>
          </p:cNvSpPr>
          <p:nvPr>
            <p:ph idx="1"/>
          </p:nvPr>
        </p:nvSpPr>
        <p:spPr>
          <a:xfrm>
            <a:off x="4924695" y="2070299"/>
            <a:ext cx="6843972" cy="3985854"/>
          </a:xfrm>
        </p:spPr>
        <p:txBody>
          <a:bodyPr>
            <a:normAutofit/>
          </a:bodyPr>
          <a:lstStyle/>
          <a:p>
            <a:pPr lvl="0"/>
            <a:r>
              <a:rPr lang="nl-NL" sz="2400" dirty="0" smtClean="0">
                <a:cs typeface="Calibri" panose="020F0502020204030204" pitchFamily="34" charset="0"/>
              </a:rPr>
              <a:t>Gebruik </a:t>
            </a:r>
            <a:r>
              <a:rPr lang="nl-NL" sz="2400" dirty="0">
                <a:cs typeface="Calibri" panose="020F0502020204030204" pitchFamily="34" charset="0"/>
              </a:rPr>
              <a:t>vooral bij (sterke) positieve en negatieve ervaringen van deelnemers</a:t>
            </a:r>
          </a:p>
          <a:p>
            <a:pPr lvl="0"/>
            <a:r>
              <a:rPr lang="nl-NL" sz="2400" dirty="0">
                <a:cs typeface="Calibri" panose="020F0502020204030204" pitchFamily="34" charset="0"/>
              </a:rPr>
              <a:t>Moderator wijst andere deelnemer aan</a:t>
            </a:r>
          </a:p>
          <a:p>
            <a:pPr lvl="0"/>
            <a:r>
              <a:rPr lang="nl-NL" sz="2400" dirty="0">
                <a:cs typeface="Calibri" panose="020F0502020204030204" pitchFamily="34" charset="0"/>
              </a:rPr>
              <a:t>“Wat zou jij doen als hij/zij naar je toe komt met deze ervaring?”</a:t>
            </a:r>
          </a:p>
          <a:p>
            <a:pPr lvl="0"/>
            <a:r>
              <a:rPr lang="nl-NL" sz="2400" dirty="0">
                <a:cs typeface="Calibri" panose="020F0502020204030204" pitchFamily="34" charset="0"/>
              </a:rPr>
              <a:t>Laat dit uitspelen door de twee deelnemers</a:t>
            </a:r>
          </a:p>
          <a:p>
            <a:pPr lvl="0"/>
            <a:r>
              <a:rPr lang="nl-NL" sz="2400" dirty="0">
                <a:cs typeface="Calibri" panose="020F0502020204030204" pitchFamily="34" charset="0"/>
              </a:rPr>
              <a:t>Moderator bespreekt kort de ervaringen/emoties </a:t>
            </a:r>
          </a:p>
          <a:p>
            <a:endParaRPr lang="en-GB" sz="2400" dirty="0">
              <a:cs typeface="Calibri" panose="020F0502020204030204" pitchFamily="34" charset="0"/>
            </a:endParaRPr>
          </a:p>
        </p:txBody>
      </p:sp>
      <p:sp>
        <p:nvSpPr>
          <p:cNvPr id="5" name="Tijdelijke aanduiding voor dianumm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29</a:t>
            </a:fld>
            <a:endParaRPr lang="en-GB" dirty="0"/>
          </a:p>
        </p:txBody>
      </p:sp>
    </p:spTree>
    <p:extLst>
      <p:ext uri="{BB962C8B-B14F-4D97-AF65-F5344CB8AC3E}">
        <p14:creationId xmlns:p14="http://schemas.microsoft.com/office/powerpoint/2010/main" val="150804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425940" y="829604"/>
            <a:ext cx="7114540" cy="816634"/>
          </a:xfrm>
        </p:spPr>
        <p:txBody>
          <a:bodyPr/>
          <a:lstStyle/>
          <a:p>
            <a:r>
              <a:rPr lang="nl-NL" altLang="en-US" dirty="0" smtClean="0"/>
              <a:t>Kwalitatief / Kwantitatief onderzoek</a:t>
            </a:r>
            <a:br>
              <a:rPr lang="nl-NL" altLang="en-US" dirty="0" smtClean="0"/>
            </a:br>
            <a:r>
              <a:rPr lang="nl-NL" altLang="en-US" dirty="0" smtClean="0"/>
              <a:t> </a:t>
            </a:r>
            <a:r>
              <a:rPr lang="nl-NL" altLang="en-US" i="1" dirty="0" smtClean="0">
                <a:sym typeface="Wingdings" panose="05000000000000000000" pitchFamily="2" charset="2"/>
              </a:rPr>
              <a:t> </a:t>
            </a:r>
            <a:r>
              <a:rPr lang="nl-NL" altLang="en-US" i="1" dirty="0" smtClean="0"/>
              <a:t>Enquêtes / vragenlijsten</a:t>
            </a:r>
            <a:endParaRPr lang="en-US" altLang="en-US" i="1" dirty="0" smtClean="0"/>
          </a:p>
        </p:txBody>
      </p:sp>
      <p:sp>
        <p:nvSpPr>
          <p:cNvPr id="3" name="Content Placeholder 2"/>
          <p:cNvSpPr>
            <a:spLocks noGrp="1"/>
          </p:cNvSpPr>
          <p:nvPr>
            <p:ph idx="1"/>
          </p:nvPr>
        </p:nvSpPr>
        <p:spPr>
          <a:xfrm>
            <a:off x="1717288" y="2070298"/>
            <a:ext cx="10147610" cy="4352803"/>
          </a:xfrm>
        </p:spPr>
        <p:txBody>
          <a:bodyPr>
            <a:normAutofit/>
          </a:bodyPr>
          <a:lstStyle/>
          <a:p>
            <a:pPr marL="0" indent="0">
              <a:buNone/>
              <a:defRPr/>
            </a:pPr>
            <a:r>
              <a:rPr lang="nl-NL" sz="2400" dirty="0" smtClean="0"/>
              <a:t>Opbouw:</a:t>
            </a:r>
          </a:p>
          <a:p>
            <a:pPr>
              <a:defRPr/>
            </a:pPr>
            <a:r>
              <a:rPr lang="nl-NL" sz="2400" dirty="0" smtClean="0"/>
              <a:t>Inleidende </a:t>
            </a:r>
            <a:r>
              <a:rPr lang="nl-NL" sz="2400" dirty="0"/>
              <a:t>tekst</a:t>
            </a:r>
          </a:p>
          <a:p>
            <a:pPr>
              <a:defRPr/>
            </a:pPr>
            <a:r>
              <a:rPr lang="nl-NL" sz="2400" dirty="0"/>
              <a:t>Sociaal demografische gegevens </a:t>
            </a:r>
            <a:r>
              <a:rPr lang="nl-NL" sz="2400" dirty="0" smtClean="0"/>
              <a:t>(die zijn relevant voor het onderzoek)</a:t>
            </a:r>
            <a:endParaRPr lang="nl-NL" sz="2400" dirty="0"/>
          </a:p>
          <a:p>
            <a:pPr lvl="1">
              <a:defRPr/>
            </a:pPr>
            <a:r>
              <a:rPr lang="nl-NL" dirty="0" smtClean="0"/>
              <a:t>Toetsen representativiteit steekproef</a:t>
            </a:r>
          </a:p>
          <a:p>
            <a:pPr lvl="1">
              <a:defRPr/>
            </a:pPr>
            <a:r>
              <a:rPr lang="nl-NL" dirty="0" smtClean="0"/>
              <a:t>Vergelijken van groepen respondenten</a:t>
            </a:r>
          </a:p>
          <a:p>
            <a:pPr>
              <a:defRPr/>
            </a:pPr>
            <a:r>
              <a:rPr lang="nl-NL" sz="2400" dirty="0"/>
              <a:t>Inhoudelijke vragen</a:t>
            </a:r>
          </a:p>
          <a:p>
            <a:pPr>
              <a:defRPr/>
            </a:pPr>
            <a:r>
              <a:rPr lang="nl-NL" sz="2400" dirty="0" smtClean="0"/>
              <a:t>Afsluiting</a:t>
            </a:r>
          </a:p>
          <a:p>
            <a:pPr lvl="1"/>
            <a:r>
              <a:rPr lang="en-US" altLang="en-US" dirty="0" err="1"/>
              <a:t>Bedanken</a:t>
            </a:r>
            <a:r>
              <a:rPr lang="en-US" altLang="en-US" dirty="0"/>
              <a:t> </a:t>
            </a:r>
            <a:r>
              <a:rPr lang="en-US" altLang="en-US" dirty="0" err="1"/>
              <a:t>voor</a:t>
            </a:r>
            <a:r>
              <a:rPr lang="en-US" altLang="en-US" dirty="0"/>
              <a:t> </a:t>
            </a:r>
            <a:r>
              <a:rPr lang="en-US" altLang="en-US" dirty="0" err="1"/>
              <a:t>deelname</a:t>
            </a:r>
            <a:endParaRPr lang="en-US" altLang="en-US" dirty="0"/>
          </a:p>
          <a:p>
            <a:pPr lvl="1"/>
            <a:r>
              <a:rPr lang="en-US" altLang="en-US" dirty="0" err="1"/>
              <a:t>Informeren</a:t>
            </a:r>
            <a:r>
              <a:rPr lang="en-US" altLang="en-US" dirty="0"/>
              <a:t> wat </a:t>
            </a:r>
            <a:r>
              <a:rPr lang="en-US" altLang="en-US" dirty="0" err="1"/>
              <a:t>respondenten</a:t>
            </a:r>
            <a:r>
              <a:rPr lang="en-US" altLang="en-US" dirty="0"/>
              <a:t> </a:t>
            </a:r>
            <a:r>
              <a:rPr lang="en-US" altLang="en-US" dirty="0" err="1"/>
              <a:t>kunnen</a:t>
            </a:r>
            <a:r>
              <a:rPr lang="en-US" altLang="en-US" dirty="0"/>
              <a:t> </a:t>
            </a:r>
            <a:r>
              <a:rPr lang="en-US" altLang="en-US" dirty="0" err="1" smtClean="0"/>
              <a:t>verwachten</a:t>
            </a:r>
            <a:endParaRPr lang="nl-NL" sz="2400" dirty="0"/>
          </a:p>
          <a:p>
            <a:pPr lvl="1">
              <a:defRPr/>
            </a:pPr>
            <a:endParaRPr lang="nl-NL" sz="1600" dirty="0"/>
          </a:p>
          <a:p>
            <a:pPr marL="0" indent="0">
              <a:buNone/>
              <a:defRPr/>
            </a:pPr>
            <a:endParaRPr lang="en-US" dirty="0"/>
          </a:p>
        </p:txBody>
      </p:sp>
    </p:spTree>
    <p:extLst>
      <p:ext uri="{BB962C8B-B14F-4D97-AF65-F5344CB8AC3E}">
        <p14:creationId xmlns:p14="http://schemas.microsoft.com/office/powerpoint/2010/main" val="366361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984917" y="578169"/>
            <a:ext cx="7114540" cy="428835"/>
          </a:xfrm>
        </p:spPr>
        <p:txBody>
          <a:bodyPr/>
          <a:lstStyle/>
          <a:p>
            <a:r>
              <a:rPr lang="en-US" altLang="en-US" dirty="0" err="1" smtClean="0"/>
              <a:t>Opbouw</a:t>
            </a:r>
            <a:r>
              <a:rPr lang="en-US" altLang="en-US" dirty="0" smtClean="0"/>
              <a:t> </a:t>
            </a:r>
            <a:r>
              <a:rPr lang="en-US" altLang="en-US" dirty="0" err="1" smtClean="0"/>
              <a:t>vragenlijst</a:t>
            </a:r>
            <a:endParaRPr lang="en-US" altLang="en-US" dirty="0" smtClean="0"/>
          </a:p>
        </p:txBody>
      </p:sp>
      <p:sp>
        <p:nvSpPr>
          <p:cNvPr id="23555" name="Content Placeholder 2"/>
          <p:cNvSpPr>
            <a:spLocks noGrp="1"/>
          </p:cNvSpPr>
          <p:nvPr>
            <p:ph idx="1"/>
          </p:nvPr>
        </p:nvSpPr>
        <p:spPr>
          <a:xfrm>
            <a:off x="1984917" y="1253068"/>
            <a:ext cx="9936149" cy="5036220"/>
          </a:xfrm>
        </p:spPr>
        <p:txBody>
          <a:bodyPr>
            <a:normAutofit fontScale="92500" lnSpcReduction="10000"/>
          </a:bodyPr>
          <a:lstStyle/>
          <a:p>
            <a:r>
              <a:rPr lang="en-US" altLang="en-US" dirty="0" smtClean="0"/>
              <a:t>Begin: </a:t>
            </a:r>
            <a:r>
              <a:rPr lang="en-US" altLang="en-US" dirty="0" err="1" smtClean="0"/>
              <a:t>eenvoudige</a:t>
            </a:r>
            <a:r>
              <a:rPr lang="en-US" altLang="en-US" dirty="0" smtClean="0"/>
              <a:t>, </a:t>
            </a:r>
            <a:r>
              <a:rPr lang="en-US" altLang="en-US" dirty="0" err="1" smtClean="0"/>
              <a:t>neutrale</a:t>
            </a:r>
            <a:r>
              <a:rPr lang="en-US" altLang="en-US" dirty="0" smtClean="0"/>
              <a:t> </a:t>
            </a:r>
            <a:r>
              <a:rPr lang="en-US" altLang="en-US" dirty="0" err="1" smtClean="0"/>
              <a:t>achtergrondvragen</a:t>
            </a:r>
            <a:endParaRPr lang="en-US" altLang="en-US" dirty="0" smtClean="0"/>
          </a:p>
          <a:p>
            <a:r>
              <a:rPr lang="en-US" altLang="en-US" dirty="0" err="1" smtClean="0"/>
              <a:t>Daarna</a:t>
            </a:r>
            <a:r>
              <a:rPr lang="en-US" altLang="en-US" dirty="0" smtClean="0"/>
              <a:t> </a:t>
            </a:r>
            <a:r>
              <a:rPr lang="en-US" altLang="en-US" dirty="0" err="1" smtClean="0"/>
              <a:t>inhoudelijke</a:t>
            </a:r>
            <a:r>
              <a:rPr lang="en-US" altLang="en-US" dirty="0" smtClean="0"/>
              <a:t> </a:t>
            </a:r>
            <a:r>
              <a:rPr lang="en-US" altLang="en-US" dirty="0" err="1" smtClean="0"/>
              <a:t>vragen</a:t>
            </a:r>
            <a:endParaRPr lang="en-US" altLang="en-US" dirty="0" smtClean="0"/>
          </a:p>
          <a:p>
            <a:r>
              <a:rPr lang="en-US" altLang="en-US" dirty="0" err="1" smtClean="0"/>
              <a:t>Vragen</a:t>
            </a:r>
            <a:r>
              <a:rPr lang="en-US" altLang="en-US" dirty="0" smtClean="0"/>
              <a:t> over </a:t>
            </a:r>
            <a:r>
              <a:rPr lang="en-US" altLang="en-US" dirty="0" err="1" smtClean="0"/>
              <a:t>eenzelfde</a:t>
            </a:r>
            <a:r>
              <a:rPr lang="en-US" altLang="en-US" dirty="0" smtClean="0"/>
              <a:t> </a:t>
            </a:r>
            <a:r>
              <a:rPr lang="en-US" altLang="en-US" dirty="0" err="1" smtClean="0"/>
              <a:t>thema</a:t>
            </a:r>
            <a:r>
              <a:rPr lang="en-US" altLang="en-US" dirty="0" smtClean="0"/>
              <a:t> </a:t>
            </a:r>
            <a:r>
              <a:rPr lang="en-US" altLang="en-US" dirty="0" err="1" smtClean="0"/>
              <a:t>bij</a:t>
            </a:r>
            <a:r>
              <a:rPr lang="en-US" altLang="en-US" dirty="0" smtClean="0"/>
              <a:t> </a:t>
            </a:r>
            <a:r>
              <a:rPr lang="en-US" altLang="en-US" dirty="0" err="1" smtClean="0"/>
              <a:t>elkaar</a:t>
            </a:r>
            <a:endParaRPr lang="en-US" altLang="en-US" dirty="0" smtClean="0"/>
          </a:p>
          <a:p>
            <a:r>
              <a:rPr lang="en-US" altLang="en-US" dirty="0" err="1"/>
              <a:t>Vragen</a:t>
            </a:r>
            <a:r>
              <a:rPr lang="en-US" altLang="en-US" dirty="0"/>
              <a:t> </a:t>
            </a:r>
            <a:r>
              <a:rPr lang="en-US" altLang="en-US" dirty="0" smtClean="0"/>
              <a:t>met </a:t>
            </a:r>
            <a:r>
              <a:rPr lang="en-US" altLang="en-US" dirty="0" err="1" smtClean="0"/>
              <a:t>dezelfde</a:t>
            </a:r>
            <a:r>
              <a:rPr lang="en-US" altLang="en-US" dirty="0" smtClean="0"/>
              <a:t> </a:t>
            </a:r>
            <a:r>
              <a:rPr lang="en-US" altLang="en-US" dirty="0" err="1" smtClean="0"/>
              <a:t>antwoordcategorieën</a:t>
            </a:r>
            <a:r>
              <a:rPr lang="en-US" altLang="en-US" dirty="0" smtClean="0"/>
              <a:t> </a:t>
            </a:r>
            <a:r>
              <a:rPr lang="en-US" altLang="en-US" dirty="0" err="1"/>
              <a:t>bij</a:t>
            </a:r>
            <a:r>
              <a:rPr lang="en-US" altLang="en-US" dirty="0"/>
              <a:t> </a:t>
            </a:r>
            <a:r>
              <a:rPr lang="en-US" altLang="en-US" dirty="0" err="1"/>
              <a:t>elkaar</a:t>
            </a:r>
            <a:endParaRPr lang="en-US" altLang="en-US" dirty="0"/>
          </a:p>
          <a:p>
            <a:r>
              <a:rPr lang="en-US" altLang="en-US" dirty="0" err="1" smtClean="0"/>
              <a:t>Leidt</a:t>
            </a:r>
            <a:r>
              <a:rPr lang="en-US" altLang="en-US" dirty="0" smtClean="0"/>
              <a:t> </a:t>
            </a:r>
            <a:r>
              <a:rPr lang="en-US" altLang="en-US" dirty="0" err="1" smtClean="0"/>
              <a:t>eventueel</a:t>
            </a:r>
            <a:r>
              <a:rPr lang="en-US" altLang="en-US" dirty="0" smtClean="0"/>
              <a:t> </a:t>
            </a:r>
            <a:r>
              <a:rPr lang="en-US" altLang="en-US" dirty="0" err="1" smtClean="0"/>
              <a:t>een</a:t>
            </a:r>
            <a:r>
              <a:rPr lang="en-US" altLang="en-US" dirty="0" smtClean="0"/>
              <a:t> </a:t>
            </a:r>
            <a:r>
              <a:rPr lang="en-US" altLang="en-US" dirty="0" err="1" smtClean="0"/>
              <a:t>nieuw</a:t>
            </a:r>
            <a:r>
              <a:rPr lang="en-US" altLang="en-US" dirty="0" smtClean="0"/>
              <a:t> </a:t>
            </a:r>
            <a:r>
              <a:rPr lang="en-US" altLang="en-US" dirty="0" err="1" smtClean="0"/>
              <a:t>thema</a:t>
            </a:r>
            <a:r>
              <a:rPr lang="en-US" altLang="en-US" dirty="0" smtClean="0"/>
              <a:t> in met (</a:t>
            </a:r>
            <a:r>
              <a:rPr lang="en-US" altLang="en-US" dirty="0" err="1" smtClean="0"/>
              <a:t>korte</a:t>
            </a:r>
            <a:r>
              <a:rPr lang="en-US" altLang="en-US" dirty="0" smtClean="0"/>
              <a:t>!!!!) </a:t>
            </a:r>
            <a:r>
              <a:rPr lang="en-US" altLang="en-US" dirty="0" err="1" smtClean="0"/>
              <a:t>toelichting</a:t>
            </a:r>
            <a:r>
              <a:rPr lang="en-US" altLang="en-US" dirty="0" smtClean="0"/>
              <a:t>:</a:t>
            </a:r>
          </a:p>
          <a:p>
            <a:pPr lvl="1"/>
            <a:r>
              <a:rPr lang="en-US" altLang="en-US" i="1" dirty="0" smtClean="0"/>
              <a:t>“de </a:t>
            </a:r>
            <a:r>
              <a:rPr lang="en-US" altLang="en-US" i="1" dirty="0" err="1" smtClean="0"/>
              <a:t>volgende</a:t>
            </a:r>
            <a:r>
              <a:rPr lang="en-US" altLang="en-US" i="1" dirty="0" smtClean="0"/>
              <a:t> 6 </a:t>
            </a:r>
            <a:r>
              <a:rPr lang="en-US" altLang="en-US" i="1" dirty="0" err="1" smtClean="0"/>
              <a:t>vragen</a:t>
            </a:r>
            <a:r>
              <a:rPr lang="en-US" altLang="en-US" i="1" dirty="0" smtClean="0"/>
              <a:t> </a:t>
            </a:r>
            <a:r>
              <a:rPr lang="en-US" altLang="en-US" i="1" dirty="0" err="1" smtClean="0"/>
              <a:t>gaan</a:t>
            </a:r>
            <a:r>
              <a:rPr lang="en-US" altLang="en-US" i="1" dirty="0" smtClean="0"/>
              <a:t> over …”</a:t>
            </a:r>
            <a:endParaRPr lang="en-US" altLang="en-US" i="1" dirty="0"/>
          </a:p>
          <a:p>
            <a:r>
              <a:rPr lang="en-US" altLang="en-US" dirty="0" err="1" smtClean="0"/>
              <a:t>Bij</a:t>
            </a:r>
            <a:r>
              <a:rPr lang="en-US" altLang="en-US" dirty="0" smtClean="0"/>
              <a:t> </a:t>
            </a:r>
            <a:r>
              <a:rPr lang="en-US" altLang="en-US" dirty="0" err="1" smtClean="0"/>
              <a:t>meer</a:t>
            </a:r>
            <a:r>
              <a:rPr lang="en-US" altLang="en-US" dirty="0" smtClean="0"/>
              <a:t> </a:t>
            </a:r>
            <a:r>
              <a:rPr lang="en-US" altLang="en-US" dirty="0" err="1" smtClean="0"/>
              <a:t>vragen</a:t>
            </a:r>
            <a:r>
              <a:rPr lang="en-US" altLang="en-US" dirty="0" smtClean="0"/>
              <a:t> over </a:t>
            </a:r>
            <a:r>
              <a:rPr lang="en-US" altLang="en-US" dirty="0" err="1" smtClean="0"/>
              <a:t>een</a:t>
            </a:r>
            <a:r>
              <a:rPr lang="en-US" altLang="en-US" dirty="0" smtClean="0"/>
              <a:t> </a:t>
            </a:r>
            <a:r>
              <a:rPr lang="en-US" altLang="en-US" dirty="0" err="1" smtClean="0"/>
              <a:t>thema</a:t>
            </a:r>
            <a:r>
              <a:rPr lang="en-US" altLang="en-US" dirty="0" smtClean="0"/>
              <a:t>:</a:t>
            </a:r>
          </a:p>
          <a:p>
            <a:pPr lvl="1"/>
            <a:r>
              <a:rPr lang="en-US" altLang="en-US" dirty="0" err="1" smtClean="0"/>
              <a:t>Eerst</a:t>
            </a:r>
            <a:r>
              <a:rPr lang="en-US" altLang="en-US" dirty="0" smtClean="0"/>
              <a:t> de </a:t>
            </a:r>
            <a:r>
              <a:rPr lang="en-US" altLang="en-US" dirty="0" err="1" smtClean="0"/>
              <a:t>meer</a:t>
            </a:r>
            <a:r>
              <a:rPr lang="en-US" altLang="en-US" dirty="0" smtClean="0"/>
              <a:t> </a:t>
            </a:r>
            <a:r>
              <a:rPr lang="en-US" altLang="en-US" dirty="0" err="1" smtClean="0"/>
              <a:t>algemene</a:t>
            </a:r>
            <a:r>
              <a:rPr lang="en-US" altLang="en-US" dirty="0" smtClean="0"/>
              <a:t> </a:t>
            </a:r>
            <a:r>
              <a:rPr lang="en-US" altLang="en-US" dirty="0" err="1" smtClean="0"/>
              <a:t>vragen</a:t>
            </a:r>
            <a:endParaRPr lang="en-US" altLang="en-US" dirty="0" smtClean="0"/>
          </a:p>
          <a:p>
            <a:pPr lvl="1"/>
            <a:r>
              <a:rPr lang="en-US" altLang="en-US" dirty="0" err="1"/>
              <a:t>D</a:t>
            </a:r>
            <a:r>
              <a:rPr lang="en-US" altLang="en-US" dirty="0" err="1" smtClean="0"/>
              <a:t>aarna</a:t>
            </a:r>
            <a:r>
              <a:rPr lang="en-US" altLang="en-US" dirty="0" smtClean="0"/>
              <a:t> </a:t>
            </a:r>
            <a:r>
              <a:rPr lang="en-US" altLang="en-US" dirty="0" err="1" smtClean="0"/>
              <a:t>specifiekere</a:t>
            </a:r>
            <a:r>
              <a:rPr lang="en-US" altLang="en-US" dirty="0" smtClean="0"/>
              <a:t> </a:t>
            </a:r>
            <a:r>
              <a:rPr lang="en-US" altLang="en-US" dirty="0" err="1" smtClean="0"/>
              <a:t>vragen</a:t>
            </a:r>
            <a:endParaRPr lang="en-US" altLang="en-US" dirty="0"/>
          </a:p>
          <a:p>
            <a:r>
              <a:rPr lang="en-US" altLang="en-US" dirty="0" smtClean="0"/>
              <a:t>Pas zo </a:t>
            </a:r>
            <a:r>
              <a:rPr lang="en-US" altLang="en-US" dirty="0" err="1" smtClean="0"/>
              <a:t>mogelijk</a:t>
            </a:r>
            <a:r>
              <a:rPr lang="en-US" altLang="en-US" dirty="0" smtClean="0"/>
              <a:t> routing toe</a:t>
            </a:r>
          </a:p>
          <a:p>
            <a:pPr lvl="1"/>
            <a:r>
              <a:rPr lang="en-US" altLang="en-US" dirty="0" err="1" smtClean="0"/>
              <a:t>Geen</a:t>
            </a:r>
            <a:r>
              <a:rPr lang="en-US" altLang="en-US" dirty="0" smtClean="0"/>
              <a:t> </a:t>
            </a:r>
            <a:r>
              <a:rPr lang="en-US" altLang="en-US" dirty="0" err="1" smtClean="0"/>
              <a:t>onbeantbare</a:t>
            </a:r>
            <a:r>
              <a:rPr lang="en-US" altLang="en-US" dirty="0" smtClean="0"/>
              <a:t> </a:t>
            </a:r>
            <a:r>
              <a:rPr lang="en-US" altLang="en-US" dirty="0" err="1" smtClean="0"/>
              <a:t>vragen</a:t>
            </a:r>
            <a:r>
              <a:rPr lang="en-US" altLang="en-US" dirty="0" smtClean="0"/>
              <a:t> (</a:t>
            </a:r>
            <a:r>
              <a:rPr lang="en-US" altLang="en-US" dirty="0" err="1" smtClean="0"/>
              <a:t>zie</a:t>
            </a:r>
            <a:r>
              <a:rPr lang="en-US" altLang="en-US" dirty="0" smtClean="0"/>
              <a:t> </a:t>
            </a:r>
            <a:r>
              <a:rPr lang="en-US" altLang="en-US" dirty="0" err="1" smtClean="0">
                <a:hlinkClick r:id="rId2"/>
              </a:rPr>
              <a:t>filmpje</a:t>
            </a:r>
            <a:r>
              <a:rPr lang="en-US" altLang="en-US" dirty="0" smtClean="0">
                <a:hlinkClick r:id="rId2"/>
              </a:rPr>
              <a:t> van Bas Haring</a:t>
            </a:r>
            <a:r>
              <a:rPr lang="en-US" altLang="en-US" dirty="0"/>
              <a:t>: https://youtu.be/0UbItxKwHTA)</a:t>
            </a:r>
            <a:endParaRPr lang="en-US" altLang="en-US" dirty="0" smtClean="0"/>
          </a:p>
          <a:p>
            <a:r>
              <a:rPr lang="en-US" altLang="en-US" dirty="0" smtClean="0"/>
              <a:t>Let op de context!</a:t>
            </a:r>
          </a:p>
          <a:p>
            <a:pPr lvl="1"/>
            <a:r>
              <a:rPr lang="en-US" altLang="en-US" dirty="0" err="1" smtClean="0"/>
              <a:t>Toelichting</a:t>
            </a:r>
            <a:r>
              <a:rPr lang="en-US" altLang="en-US" dirty="0" smtClean="0"/>
              <a:t> </a:t>
            </a:r>
            <a:r>
              <a:rPr lang="en-US" altLang="en-US" dirty="0" err="1" smtClean="0"/>
              <a:t>en</a:t>
            </a:r>
            <a:r>
              <a:rPr lang="en-US" altLang="en-US" dirty="0" smtClean="0"/>
              <a:t> </a:t>
            </a:r>
            <a:r>
              <a:rPr lang="en-US" altLang="en-US" dirty="0" err="1" smtClean="0"/>
              <a:t>omliggende</a:t>
            </a:r>
            <a:r>
              <a:rPr lang="en-US" altLang="en-US" dirty="0" smtClean="0"/>
              <a:t> </a:t>
            </a:r>
            <a:r>
              <a:rPr lang="en-US" altLang="en-US" dirty="0" err="1" smtClean="0"/>
              <a:t>vragen</a:t>
            </a:r>
            <a:r>
              <a:rPr lang="en-US" altLang="en-US" dirty="0" smtClean="0"/>
              <a:t> </a:t>
            </a:r>
            <a:r>
              <a:rPr lang="en-US" altLang="en-US" dirty="0" err="1" smtClean="0"/>
              <a:t>beïnvloeden</a:t>
            </a:r>
            <a:r>
              <a:rPr lang="en-US" altLang="en-US" dirty="0" smtClean="0"/>
              <a:t> de </a:t>
            </a:r>
            <a:r>
              <a:rPr lang="en-US" altLang="en-US" dirty="0" err="1" smtClean="0"/>
              <a:t>beantwoording</a:t>
            </a:r>
            <a:r>
              <a:rPr lang="en-US" altLang="en-US" dirty="0" smtClean="0"/>
              <a:t>.</a:t>
            </a:r>
          </a:p>
          <a:p>
            <a:pPr lvl="1"/>
            <a:endParaRPr lang="en-US" altLang="en-US" dirty="0" smtClean="0"/>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340890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867140" y="573937"/>
            <a:ext cx="7114540" cy="428835"/>
          </a:xfrm>
        </p:spPr>
        <p:txBody>
          <a:bodyPr/>
          <a:lstStyle/>
          <a:p>
            <a:r>
              <a:rPr lang="en-US" altLang="en-US" dirty="0" err="1" smtClean="0"/>
              <a:t>Inleidende</a:t>
            </a:r>
            <a:r>
              <a:rPr lang="en-US" altLang="en-US" dirty="0" smtClean="0"/>
              <a:t> </a:t>
            </a:r>
            <a:r>
              <a:rPr lang="en-US" altLang="en-US" dirty="0" err="1" smtClean="0"/>
              <a:t>tekst</a:t>
            </a:r>
            <a:endParaRPr lang="en-US" altLang="en-US" dirty="0" smtClean="0"/>
          </a:p>
        </p:txBody>
      </p:sp>
      <p:sp>
        <p:nvSpPr>
          <p:cNvPr id="23555" name="Content Placeholder 2"/>
          <p:cNvSpPr>
            <a:spLocks noGrp="1"/>
          </p:cNvSpPr>
          <p:nvPr>
            <p:ph idx="1"/>
          </p:nvPr>
        </p:nvSpPr>
        <p:spPr>
          <a:xfrm>
            <a:off x="1867139" y="1219200"/>
            <a:ext cx="8479128" cy="5249333"/>
          </a:xfrm>
        </p:spPr>
        <p:txBody>
          <a:bodyPr>
            <a:normAutofit/>
          </a:bodyPr>
          <a:lstStyle/>
          <a:p>
            <a:r>
              <a:rPr lang="en-US" altLang="en-US" dirty="0" err="1" smtClean="0"/>
              <a:t>Doel</a:t>
            </a:r>
            <a:r>
              <a:rPr lang="en-US" altLang="en-US" dirty="0" smtClean="0"/>
              <a:t> van de </a:t>
            </a:r>
            <a:r>
              <a:rPr lang="en-US" altLang="en-US" dirty="0" err="1" smtClean="0"/>
              <a:t>vragenlijst</a:t>
            </a:r>
            <a:endParaRPr lang="en-US" altLang="en-US" dirty="0" smtClean="0"/>
          </a:p>
          <a:p>
            <a:r>
              <a:rPr lang="en-US" altLang="en-US" dirty="0" err="1" smtClean="0"/>
              <a:t>Voor</a:t>
            </a:r>
            <a:r>
              <a:rPr lang="en-US" altLang="en-US" dirty="0" smtClean="0"/>
              <a:t> </a:t>
            </a:r>
            <a:r>
              <a:rPr lang="en-US" altLang="en-US" dirty="0" err="1" smtClean="0"/>
              <a:t>wie</a:t>
            </a:r>
            <a:r>
              <a:rPr lang="en-US" altLang="en-US" dirty="0" smtClean="0"/>
              <a:t> de </a:t>
            </a:r>
            <a:r>
              <a:rPr lang="en-US" altLang="en-US" dirty="0" err="1" smtClean="0"/>
              <a:t>vragenlijst</a:t>
            </a:r>
            <a:r>
              <a:rPr lang="en-US" altLang="en-US" dirty="0" smtClean="0"/>
              <a:t> is </a:t>
            </a:r>
            <a:r>
              <a:rPr lang="en-US" altLang="en-US" dirty="0" err="1" smtClean="0"/>
              <a:t>bedoeld</a:t>
            </a:r>
            <a:endParaRPr lang="en-US" altLang="en-US" dirty="0" smtClean="0"/>
          </a:p>
          <a:p>
            <a:r>
              <a:rPr lang="en-US" altLang="en-US" dirty="0" smtClean="0"/>
              <a:t>Hoe </a:t>
            </a:r>
            <a:r>
              <a:rPr lang="en-US" altLang="en-US" dirty="0" err="1" smtClean="0"/>
              <a:t>lang</a:t>
            </a:r>
            <a:r>
              <a:rPr lang="en-US" altLang="en-US" dirty="0" smtClean="0"/>
              <a:t> het </a:t>
            </a:r>
            <a:r>
              <a:rPr lang="en-US" altLang="en-US" dirty="0" err="1" smtClean="0"/>
              <a:t>duurt</a:t>
            </a:r>
            <a:r>
              <a:rPr lang="en-US" altLang="en-US" dirty="0"/>
              <a:t> </a:t>
            </a:r>
            <a:r>
              <a:rPr lang="en-US" altLang="en-US" dirty="0" smtClean="0"/>
              <a:t>om de </a:t>
            </a:r>
            <a:r>
              <a:rPr lang="en-US" altLang="en-US" dirty="0" err="1" smtClean="0"/>
              <a:t>vragenlijst</a:t>
            </a:r>
            <a:r>
              <a:rPr lang="en-US" altLang="en-US" dirty="0" smtClean="0"/>
              <a:t> in </a:t>
            </a:r>
            <a:r>
              <a:rPr lang="en-US" altLang="en-US" dirty="0" err="1" smtClean="0"/>
              <a:t>te</a:t>
            </a:r>
            <a:r>
              <a:rPr lang="en-US" altLang="en-US" dirty="0" smtClean="0"/>
              <a:t> </a:t>
            </a:r>
            <a:r>
              <a:rPr lang="en-US" altLang="en-US" dirty="0" err="1" smtClean="0"/>
              <a:t>vullen</a:t>
            </a:r>
            <a:endParaRPr lang="en-US" altLang="en-US" dirty="0" smtClean="0"/>
          </a:p>
          <a:p>
            <a:r>
              <a:rPr lang="en-US" altLang="en-US" dirty="0" err="1" smtClean="0"/>
              <a:t>Invulinstructie</a:t>
            </a:r>
            <a:endParaRPr lang="en-US" altLang="en-US" dirty="0" smtClean="0"/>
          </a:p>
          <a:p>
            <a:r>
              <a:rPr lang="en-US" altLang="en-US" dirty="0" err="1" smtClean="0"/>
              <a:t>Informatie</a:t>
            </a:r>
            <a:r>
              <a:rPr lang="en-US" altLang="en-US" dirty="0" smtClean="0"/>
              <a:t> over </a:t>
            </a:r>
            <a:r>
              <a:rPr lang="en-US" altLang="en-US" dirty="0" err="1" smtClean="0"/>
              <a:t>vrijwilligheid</a:t>
            </a:r>
            <a:r>
              <a:rPr lang="en-US" altLang="en-US" dirty="0" smtClean="0"/>
              <a:t> </a:t>
            </a:r>
            <a:r>
              <a:rPr lang="en-US" altLang="en-US" dirty="0" err="1" smtClean="0"/>
              <a:t>en</a:t>
            </a:r>
            <a:r>
              <a:rPr lang="en-US" altLang="en-US" dirty="0" smtClean="0"/>
              <a:t> hoe </a:t>
            </a:r>
            <a:r>
              <a:rPr lang="en-US" altLang="en-US" dirty="0" err="1" smtClean="0"/>
              <a:t>te</a:t>
            </a:r>
            <a:r>
              <a:rPr lang="en-US" altLang="en-US" dirty="0" smtClean="0"/>
              <a:t> </a:t>
            </a:r>
            <a:r>
              <a:rPr lang="en-US" altLang="en-US" dirty="0" err="1" smtClean="0"/>
              <a:t>handelen</a:t>
            </a:r>
            <a:r>
              <a:rPr lang="en-US" altLang="en-US" dirty="0" smtClean="0"/>
              <a:t> </a:t>
            </a:r>
            <a:r>
              <a:rPr lang="en-US" altLang="en-US" dirty="0" err="1" smtClean="0"/>
              <a:t>bij</a:t>
            </a:r>
            <a:r>
              <a:rPr lang="en-US" altLang="en-US" dirty="0" smtClean="0"/>
              <a:t> non-</a:t>
            </a:r>
            <a:r>
              <a:rPr lang="en-US" altLang="en-US" dirty="0" err="1" smtClean="0"/>
              <a:t>respons</a:t>
            </a:r>
            <a:endParaRPr lang="en-US" altLang="en-US" dirty="0" smtClean="0"/>
          </a:p>
          <a:p>
            <a:r>
              <a:rPr lang="en-US" altLang="en-US" dirty="0" err="1" smtClean="0"/>
              <a:t>Eventueel</a:t>
            </a:r>
            <a:r>
              <a:rPr lang="en-US" altLang="en-US" dirty="0" smtClean="0"/>
              <a:t>: </a:t>
            </a:r>
            <a:r>
              <a:rPr lang="en-US" altLang="en-US" dirty="0" err="1" smtClean="0"/>
              <a:t>vergoeding</a:t>
            </a:r>
            <a:r>
              <a:rPr lang="en-US" altLang="en-US" dirty="0" smtClean="0"/>
              <a:t> </a:t>
            </a:r>
            <a:r>
              <a:rPr lang="en-US" altLang="en-US" dirty="0" err="1" smtClean="0"/>
              <a:t>voor</a:t>
            </a:r>
            <a:r>
              <a:rPr lang="en-US" altLang="en-US" dirty="0" smtClean="0"/>
              <a:t> </a:t>
            </a:r>
            <a:r>
              <a:rPr lang="en-US" altLang="en-US" dirty="0" err="1" smtClean="0"/>
              <a:t>deelname</a:t>
            </a:r>
            <a:endParaRPr lang="en-US" altLang="en-US" dirty="0"/>
          </a:p>
          <a:p>
            <a:r>
              <a:rPr lang="en-US" altLang="en-US" dirty="0"/>
              <a:t>Wat met de </a:t>
            </a:r>
            <a:r>
              <a:rPr lang="en-US" altLang="en-US" dirty="0" err="1"/>
              <a:t>gegevens</a:t>
            </a:r>
            <a:r>
              <a:rPr lang="en-US" altLang="en-US" dirty="0"/>
              <a:t> </a:t>
            </a:r>
            <a:r>
              <a:rPr lang="en-US" altLang="en-US" dirty="0" err="1"/>
              <a:t>gebeurt</a:t>
            </a:r>
            <a:r>
              <a:rPr lang="en-US" altLang="en-US" dirty="0"/>
              <a:t> (privacy</a:t>
            </a:r>
            <a:r>
              <a:rPr lang="en-US" altLang="en-US" dirty="0" smtClean="0"/>
              <a:t>!)</a:t>
            </a:r>
          </a:p>
          <a:p>
            <a:r>
              <a:rPr lang="en-US" altLang="en-US" dirty="0" smtClean="0"/>
              <a:t>Wat met de </a:t>
            </a:r>
            <a:r>
              <a:rPr lang="en-US" altLang="en-US" dirty="0" err="1" smtClean="0"/>
              <a:t>resultaten</a:t>
            </a:r>
            <a:r>
              <a:rPr lang="en-US" altLang="en-US" dirty="0" smtClean="0"/>
              <a:t> </a:t>
            </a:r>
            <a:r>
              <a:rPr lang="en-US" altLang="en-US" dirty="0" err="1" smtClean="0"/>
              <a:t>gebeurt</a:t>
            </a:r>
            <a:endParaRPr lang="en-US" altLang="en-US" dirty="0" smtClean="0"/>
          </a:p>
          <a:p>
            <a:pPr lvl="1"/>
            <a:r>
              <a:rPr lang="en-US" altLang="en-US" dirty="0" err="1" smtClean="0"/>
              <a:t>Terugkoppeling</a:t>
            </a:r>
            <a:r>
              <a:rPr lang="en-US" altLang="en-US" dirty="0" smtClean="0"/>
              <a:t> </a:t>
            </a:r>
            <a:r>
              <a:rPr lang="en-US" altLang="en-US" dirty="0" err="1" smtClean="0"/>
              <a:t>aan</a:t>
            </a:r>
            <a:r>
              <a:rPr lang="en-US" altLang="en-US" dirty="0" smtClean="0"/>
              <a:t> respondent?</a:t>
            </a:r>
          </a:p>
          <a:p>
            <a:pPr lvl="1"/>
            <a:r>
              <a:rPr lang="en-US" altLang="en-US" dirty="0" err="1" smtClean="0"/>
              <a:t>Publicatie</a:t>
            </a:r>
            <a:r>
              <a:rPr lang="en-US" altLang="en-US" dirty="0" smtClean="0"/>
              <a:t>?</a:t>
            </a:r>
          </a:p>
          <a:p>
            <a:r>
              <a:rPr lang="en-US" altLang="en-US" dirty="0" err="1" smtClean="0"/>
              <a:t>Waar</a:t>
            </a:r>
            <a:r>
              <a:rPr lang="en-US" altLang="en-US" dirty="0" smtClean="0"/>
              <a:t> </a:t>
            </a:r>
            <a:r>
              <a:rPr lang="en-US" altLang="en-US" dirty="0" err="1" smtClean="0"/>
              <a:t>meer</a:t>
            </a:r>
            <a:r>
              <a:rPr lang="en-US" altLang="en-US" dirty="0" smtClean="0"/>
              <a:t> </a:t>
            </a:r>
            <a:r>
              <a:rPr lang="en-US" altLang="en-US" dirty="0" err="1" smtClean="0"/>
              <a:t>informatie</a:t>
            </a:r>
            <a:r>
              <a:rPr lang="en-US" altLang="en-US" dirty="0" smtClean="0"/>
              <a:t> </a:t>
            </a:r>
            <a:r>
              <a:rPr lang="en-US" altLang="en-US" dirty="0" err="1" smtClean="0"/>
              <a:t>te</a:t>
            </a:r>
            <a:r>
              <a:rPr lang="en-US" altLang="en-US" dirty="0" smtClean="0"/>
              <a:t> </a:t>
            </a:r>
            <a:r>
              <a:rPr lang="en-US" altLang="en-US" dirty="0" err="1" smtClean="0"/>
              <a:t>halen</a:t>
            </a:r>
            <a:r>
              <a:rPr lang="en-US" altLang="en-US" dirty="0" smtClean="0"/>
              <a:t> is over het </a:t>
            </a:r>
            <a:r>
              <a:rPr lang="en-US" altLang="en-US" dirty="0" err="1" smtClean="0"/>
              <a:t>onderzoek</a:t>
            </a:r>
            <a:endParaRPr lang="en-US" altLang="en-US" dirty="0" smtClean="0"/>
          </a:p>
          <a:p>
            <a:r>
              <a:rPr lang="en-US" altLang="en-US" dirty="0" err="1" smtClean="0"/>
              <a:t>Wie</a:t>
            </a:r>
            <a:r>
              <a:rPr lang="en-US" altLang="en-US" dirty="0" smtClean="0"/>
              <a:t> de </a:t>
            </a:r>
            <a:r>
              <a:rPr lang="en-US" altLang="en-US" dirty="0" err="1" smtClean="0"/>
              <a:t>onderzoeker</a:t>
            </a:r>
            <a:r>
              <a:rPr lang="en-US" altLang="en-US" dirty="0" smtClean="0"/>
              <a:t> / </a:t>
            </a:r>
            <a:r>
              <a:rPr lang="en-US" altLang="en-US" dirty="0" err="1" smtClean="0"/>
              <a:t>onderzoekende</a:t>
            </a:r>
            <a:r>
              <a:rPr lang="en-US" altLang="en-US" dirty="0" smtClean="0"/>
              <a:t> </a:t>
            </a:r>
            <a:r>
              <a:rPr lang="en-US" altLang="en-US" dirty="0" err="1" smtClean="0"/>
              <a:t>partij</a:t>
            </a:r>
            <a:r>
              <a:rPr lang="en-US" altLang="en-US" dirty="0" smtClean="0"/>
              <a:t> is</a:t>
            </a:r>
            <a:endParaRPr lang="en-US" altLang="en-US" dirty="0"/>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290598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620280"/>
            <a:ext cx="9364132" cy="816634"/>
          </a:xfrm>
        </p:spPr>
        <p:txBody>
          <a:bodyPr/>
          <a:lstStyle/>
          <a:p>
            <a:r>
              <a:rPr lang="en-US" dirty="0" err="1"/>
              <a:t>Kwalitatief</a:t>
            </a:r>
            <a:r>
              <a:rPr lang="en-US" dirty="0"/>
              <a:t> / </a:t>
            </a:r>
            <a:r>
              <a:rPr lang="en-US" dirty="0" err="1"/>
              <a:t>kwantitatief</a:t>
            </a:r>
            <a:r>
              <a:rPr lang="en-US" dirty="0"/>
              <a:t> </a:t>
            </a:r>
            <a:r>
              <a:rPr lang="en-US" dirty="0" err="1"/>
              <a:t>onderzoek</a:t>
            </a:r>
            <a:r>
              <a:rPr lang="en-US" dirty="0"/>
              <a:t/>
            </a:r>
            <a:br>
              <a:rPr lang="en-US" dirty="0"/>
            </a:br>
            <a:r>
              <a:rPr lang="en-US" dirty="0" smtClean="0"/>
              <a:t> </a:t>
            </a:r>
            <a:r>
              <a:rPr lang="en-US" i="1" dirty="0" smtClean="0">
                <a:sym typeface="Wingdings" panose="05000000000000000000" pitchFamily="2" charset="2"/>
              </a:rPr>
              <a:t> </a:t>
            </a:r>
            <a:r>
              <a:rPr lang="en-US" i="1" dirty="0" err="1" smtClean="0"/>
              <a:t>Enquêtes</a:t>
            </a:r>
            <a:r>
              <a:rPr lang="en-US" i="1" dirty="0" smtClean="0"/>
              <a:t> </a:t>
            </a:r>
            <a:r>
              <a:rPr lang="en-US" i="1" dirty="0"/>
              <a:t>/ </a:t>
            </a:r>
            <a:r>
              <a:rPr lang="en-US" i="1" dirty="0" err="1"/>
              <a:t>vragenlijsten</a:t>
            </a:r>
            <a:r>
              <a:rPr lang="en-US" i="1" dirty="0"/>
              <a:t>; </a:t>
            </a:r>
            <a:r>
              <a:rPr lang="en-US" i="1" dirty="0" err="1" smtClean="0"/>
              <a:t>Vragen</a:t>
            </a:r>
            <a:r>
              <a:rPr lang="en-US" i="1" dirty="0" smtClean="0"/>
              <a:t> </a:t>
            </a:r>
            <a:r>
              <a:rPr lang="en-US" i="1" dirty="0" err="1" smtClean="0"/>
              <a:t>maken</a:t>
            </a:r>
            <a:endParaRPr lang="en-US" i="1" dirty="0"/>
          </a:p>
        </p:txBody>
      </p:sp>
      <p:sp>
        <p:nvSpPr>
          <p:cNvPr id="3" name="Content Placeholder 2"/>
          <p:cNvSpPr>
            <a:spLocks noGrp="1"/>
          </p:cNvSpPr>
          <p:nvPr>
            <p:ph idx="1"/>
          </p:nvPr>
        </p:nvSpPr>
        <p:spPr>
          <a:xfrm>
            <a:off x="2116183" y="1888975"/>
            <a:ext cx="4193177" cy="4167178"/>
          </a:xfrm>
        </p:spPr>
        <p:txBody>
          <a:bodyPr/>
          <a:lstStyle/>
          <a:p>
            <a:pPr marL="0" indent="0">
              <a:buNone/>
            </a:pPr>
            <a:r>
              <a:rPr lang="en-US" b="1" dirty="0" err="1" smtClean="0"/>
              <a:t>Opbouw</a:t>
            </a:r>
            <a:r>
              <a:rPr lang="en-US" b="1" dirty="0" smtClean="0"/>
              <a:t> </a:t>
            </a:r>
            <a:r>
              <a:rPr lang="en-US" b="1" dirty="0" err="1" smtClean="0"/>
              <a:t>inhoudelijk</a:t>
            </a:r>
            <a:r>
              <a:rPr lang="en-US" b="1" dirty="0" smtClean="0"/>
              <a:t>:</a:t>
            </a:r>
          </a:p>
          <a:p>
            <a:r>
              <a:rPr lang="en-US" dirty="0" err="1" smtClean="0"/>
              <a:t>Onderzoeksvraag</a:t>
            </a:r>
            <a:r>
              <a:rPr lang="en-US" dirty="0" smtClean="0"/>
              <a:t> </a:t>
            </a:r>
            <a:r>
              <a:rPr lang="en-US" dirty="0" err="1" smtClean="0"/>
              <a:t>uiteenleggen</a:t>
            </a:r>
            <a:r>
              <a:rPr lang="en-US" dirty="0" smtClean="0"/>
              <a:t> in </a:t>
            </a:r>
            <a:r>
              <a:rPr lang="en-US" dirty="0" err="1" smtClean="0"/>
              <a:t>onderwerpen</a:t>
            </a:r>
            <a:r>
              <a:rPr lang="en-US" dirty="0" smtClean="0"/>
              <a:t> </a:t>
            </a:r>
            <a:r>
              <a:rPr lang="en-US" dirty="0" err="1" smtClean="0"/>
              <a:t>en</a:t>
            </a:r>
            <a:r>
              <a:rPr lang="en-US" dirty="0" smtClean="0"/>
              <a:t> </a:t>
            </a:r>
            <a:r>
              <a:rPr lang="en-US" dirty="0" err="1" smtClean="0"/>
              <a:t>vragen</a:t>
            </a:r>
            <a:r>
              <a:rPr lang="en-US" dirty="0" smtClean="0"/>
              <a:t>.</a:t>
            </a:r>
          </a:p>
          <a:p>
            <a:r>
              <a:rPr lang="en-US" dirty="0" err="1" smtClean="0"/>
              <a:t>Vraagstellingen</a:t>
            </a:r>
            <a:r>
              <a:rPr lang="en-US" dirty="0" smtClean="0"/>
              <a:t> </a:t>
            </a:r>
            <a:r>
              <a:rPr lang="en-US" dirty="0" err="1" smtClean="0"/>
              <a:t>vanuit</a:t>
            </a:r>
            <a:r>
              <a:rPr lang="en-US" dirty="0" smtClean="0"/>
              <a:t> </a:t>
            </a:r>
            <a:r>
              <a:rPr lang="en-US" dirty="0" err="1" smtClean="0"/>
              <a:t>centraal</a:t>
            </a:r>
            <a:r>
              <a:rPr lang="en-US" dirty="0" smtClean="0"/>
              <a:t> </a:t>
            </a:r>
            <a:r>
              <a:rPr lang="en-US" dirty="0" err="1" smtClean="0"/>
              <a:t>thema</a:t>
            </a:r>
            <a:r>
              <a:rPr lang="en-US" dirty="0" smtClean="0"/>
              <a:t> of </a:t>
            </a:r>
            <a:r>
              <a:rPr lang="en-US" dirty="0" err="1" smtClean="0"/>
              <a:t>neutrale</a:t>
            </a:r>
            <a:r>
              <a:rPr lang="en-US" dirty="0" smtClean="0"/>
              <a:t> </a:t>
            </a:r>
            <a:r>
              <a:rPr lang="en-US" dirty="0" err="1" smtClean="0"/>
              <a:t>algemene</a:t>
            </a:r>
            <a:r>
              <a:rPr lang="en-US" dirty="0" smtClean="0"/>
              <a:t> </a:t>
            </a:r>
            <a:r>
              <a:rPr lang="en-US" dirty="0" err="1" smtClean="0"/>
              <a:t>thema’s</a:t>
            </a:r>
            <a:endParaRPr lang="en-US" dirty="0" smtClean="0"/>
          </a:p>
          <a:p>
            <a:r>
              <a:rPr lang="en-US" dirty="0" err="1" smtClean="0"/>
              <a:t>Vraagstellingen</a:t>
            </a:r>
            <a:r>
              <a:rPr lang="en-US" dirty="0" smtClean="0"/>
              <a:t> van breed </a:t>
            </a:r>
            <a:r>
              <a:rPr lang="en-US" dirty="0" err="1" smtClean="0"/>
              <a:t>naar</a:t>
            </a:r>
            <a:r>
              <a:rPr lang="en-US" dirty="0" smtClean="0"/>
              <a:t> </a:t>
            </a:r>
            <a:r>
              <a:rPr lang="en-US" dirty="0" err="1" smtClean="0"/>
              <a:t>smal</a:t>
            </a:r>
            <a:endParaRPr lang="en-US" dirty="0" smtClean="0"/>
          </a:p>
          <a:p>
            <a:r>
              <a:rPr lang="en-US" dirty="0" err="1" smtClean="0"/>
              <a:t>Hanteren</a:t>
            </a:r>
            <a:r>
              <a:rPr lang="en-US" dirty="0" smtClean="0"/>
              <a:t> van </a:t>
            </a:r>
            <a:r>
              <a:rPr lang="en-US" dirty="0" err="1" smtClean="0"/>
              <a:t>vraagvolgorde</a:t>
            </a:r>
            <a:endParaRPr lang="en-US" dirty="0" smtClean="0"/>
          </a:p>
          <a:p>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33</a:t>
            </a:fld>
            <a:endParaRPr lang="en-GB" dirty="0"/>
          </a:p>
        </p:txBody>
      </p:sp>
      <p:sp>
        <p:nvSpPr>
          <p:cNvPr id="7" name="Content Placeholder 2"/>
          <p:cNvSpPr txBox="1">
            <a:spLocks/>
          </p:cNvSpPr>
          <p:nvPr/>
        </p:nvSpPr>
        <p:spPr>
          <a:xfrm>
            <a:off x="6431580" y="1888975"/>
            <a:ext cx="5403368" cy="434850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err="1" smtClean="0"/>
              <a:t>Vormgeving</a:t>
            </a:r>
            <a:r>
              <a:rPr lang="en-US" b="1" dirty="0" smtClean="0"/>
              <a:t> </a:t>
            </a:r>
            <a:r>
              <a:rPr lang="en-US" b="1" dirty="0" err="1" smtClean="0"/>
              <a:t>antwoordmogelijkheden</a:t>
            </a:r>
            <a:r>
              <a:rPr lang="en-US" b="1" dirty="0" smtClean="0"/>
              <a:t>:</a:t>
            </a:r>
          </a:p>
          <a:p>
            <a:r>
              <a:rPr lang="en-US" dirty="0" err="1" smtClean="0"/>
              <a:t>Meerkeuze</a:t>
            </a:r>
            <a:r>
              <a:rPr lang="en-US" dirty="0" smtClean="0"/>
              <a:t> (2 of </a:t>
            </a:r>
            <a:r>
              <a:rPr lang="en-US" dirty="0" err="1" smtClean="0"/>
              <a:t>meerdere</a:t>
            </a:r>
            <a:r>
              <a:rPr lang="en-US" dirty="0" smtClean="0"/>
              <a:t> </a:t>
            </a:r>
            <a:r>
              <a:rPr lang="en-US" dirty="0" err="1" smtClean="0"/>
              <a:t>keuze</a:t>
            </a:r>
            <a:r>
              <a:rPr lang="en-US" dirty="0" smtClean="0"/>
              <a:t> </a:t>
            </a:r>
            <a:r>
              <a:rPr lang="en-US" dirty="0" err="1" smtClean="0"/>
              <a:t>mogelijkheden</a:t>
            </a:r>
            <a:r>
              <a:rPr lang="en-US" dirty="0" smtClean="0"/>
              <a:t>).</a:t>
            </a:r>
          </a:p>
          <a:p>
            <a:r>
              <a:rPr lang="en-US" dirty="0" err="1" smtClean="0"/>
              <a:t>Meerkeuze</a:t>
            </a:r>
            <a:r>
              <a:rPr lang="en-US" dirty="0" smtClean="0"/>
              <a:t> (1 of </a:t>
            </a:r>
            <a:r>
              <a:rPr lang="en-US" dirty="0" err="1" smtClean="0"/>
              <a:t>meerdere</a:t>
            </a:r>
            <a:r>
              <a:rPr lang="en-US" dirty="0" smtClean="0"/>
              <a:t> </a:t>
            </a:r>
            <a:r>
              <a:rPr lang="en-US" dirty="0" err="1" smtClean="0"/>
              <a:t>antwoorden</a:t>
            </a:r>
            <a:r>
              <a:rPr lang="en-US" dirty="0" smtClean="0"/>
              <a:t> </a:t>
            </a:r>
            <a:r>
              <a:rPr lang="en-US" dirty="0" err="1" smtClean="0"/>
              <a:t>toegestaan</a:t>
            </a:r>
            <a:r>
              <a:rPr lang="en-US" dirty="0" smtClean="0"/>
              <a:t>).</a:t>
            </a:r>
          </a:p>
          <a:p>
            <a:r>
              <a:rPr lang="en-US" dirty="0" err="1" smtClean="0"/>
              <a:t>Vragen</a:t>
            </a:r>
            <a:r>
              <a:rPr lang="en-US" dirty="0" smtClean="0"/>
              <a:t> of </a:t>
            </a:r>
            <a:r>
              <a:rPr lang="en-US" dirty="0" err="1" smtClean="0"/>
              <a:t>stellingen</a:t>
            </a:r>
            <a:r>
              <a:rPr lang="en-US" dirty="0"/>
              <a:t> </a:t>
            </a:r>
            <a:r>
              <a:rPr lang="en-US" dirty="0" smtClean="0"/>
              <a:t>(2 of </a:t>
            </a:r>
            <a:r>
              <a:rPr lang="en-US" dirty="0" err="1" smtClean="0"/>
              <a:t>meer</a:t>
            </a:r>
            <a:r>
              <a:rPr lang="en-US" dirty="0" smtClean="0"/>
              <a:t> </a:t>
            </a:r>
            <a:r>
              <a:rPr lang="en-US" dirty="0" err="1" smtClean="0"/>
              <a:t>puntsschalen</a:t>
            </a:r>
            <a:r>
              <a:rPr lang="en-US" dirty="0" smtClean="0"/>
              <a:t>).</a:t>
            </a:r>
          </a:p>
          <a:p>
            <a:r>
              <a:rPr lang="en-US" dirty="0" err="1" smtClean="0"/>
              <a:t>Gebruik</a:t>
            </a:r>
            <a:r>
              <a:rPr lang="en-US" dirty="0" smtClean="0"/>
              <a:t> </a:t>
            </a:r>
            <a:r>
              <a:rPr lang="en-US" dirty="0" err="1" smtClean="0"/>
              <a:t>middenpunt</a:t>
            </a:r>
            <a:r>
              <a:rPr lang="en-US" dirty="0" smtClean="0"/>
              <a:t>.</a:t>
            </a:r>
          </a:p>
          <a:p>
            <a:r>
              <a:rPr lang="en-US" dirty="0" err="1" smtClean="0"/>
              <a:t>Gebruik</a:t>
            </a:r>
            <a:r>
              <a:rPr lang="en-US" dirty="0" smtClean="0"/>
              <a:t> ‘</a:t>
            </a:r>
            <a:r>
              <a:rPr lang="en-US" dirty="0" err="1" smtClean="0"/>
              <a:t>weet</a:t>
            </a:r>
            <a:r>
              <a:rPr lang="en-US" dirty="0" smtClean="0"/>
              <a:t> </a:t>
            </a:r>
            <a:r>
              <a:rPr lang="en-US" dirty="0" err="1" smtClean="0"/>
              <a:t>niet</a:t>
            </a:r>
            <a:r>
              <a:rPr lang="en-US" dirty="0" smtClean="0"/>
              <a:t>’  of ‘</a:t>
            </a:r>
            <a:r>
              <a:rPr lang="en-US" dirty="0" err="1" smtClean="0"/>
              <a:t>geen</a:t>
            </a:r>
            <a:r>
              <a:rPr lang="en-US" dirty="0" smtClean="0"/>
              <a:t> </a:t>
            </a:r>
            <a:r>
              <a:rPr lang="en-US" dirty="0" err="1" smtClean="0"/>
              <a:t>mening</a:t>
            </a:r>
            <a:r>
              <a:rPr lang="en-US" dirty="0" smtClean="0"/>
              <a:t>’ .</a:t>
            </a:r>
          </a:p>
          <a:p>
            <a:r>
              <a:rPr lang="en-US" dirty="0" err="1" smtClean="0"/>
              <a:t>Rangorde</a:t>
            </a:r>
            <a:r>
              <a:rPr lang="en-US" dirty="0" smtClean="0"/>
              <a:t> </a:t>
            </a:r>
            <a:r>
              <a:rPr lang="en-US" dirty="0" err="1" smtClean="0"/>
              <a:t>aangeven</a:t>
            </a:r>
            <a:r>
              <a:rPr lang="en-US" dirty="0" smtClean="0"/>
              <a:t>.</a:t>
            </a:r>
          </a:p>
          <a:p>
            <a:r>
              <a:rPr lang="en-US" dirty="0" err="1" smtClean="0"/>
              <a:t>Waarderingsschaal</a:t>
            </a:r>
            <a:r>
              <a:rPr lang="en-US" dirty="0" smtClean="0"/>
              <a:t>  0 – 10  (VAS).</a:t>
            </a:r>
          </a:p>
          <a:p>
            <a:endParaRPr lang="en-US" dirty="0" smtClean="0"/>
          </a:p>
          <a:p>
            <a:r>
              <a:rPr lang="en-US" dirty="0" smtClean="0"/>
              <a:t>Open </a:t>
            </a:r>
            <a:r>
              <a:rPr lang="en-US" dirty="0" err="1" smtClean="0"/>
              <a:t>vragen</a:t>
            </a:r>
            <a:r>
              <a:rPr lang="en-US" dirty="0" smtClean="0"/>
              <a:t> (</a:t>
            </a:r>
            <a:r>
              <a:rPr lang="en-US" dirty="0" err="1" smtClean="0"/>
              <a:t>geen</a:t>
            </a:r>
            <a:r>
              <a:rPr lang="en-US" dirty="0" smtClean="0"/>
              <a:t> </a:t>
            </a:r>
            <a:r>
              <a:rPr lang="en-US" dirty="0" err="1" smtClean="0"/>
              <a:t>antwoordalternatieven</a:t>
            </a:r>
            <a:r>
              <a:rPr lang="en-US" dirty="0" smtClean="0"/>
              <a:t>).</a:t>
            </a:r>
          </a:p>
          <a:p>
            <a:endParaRPr lang="en-US" dirty="0"/>
          </a:p>
        </p:txBody>
      </p:sp>
    </p:spTree>
    <p:extLst>
      <p:ext uri="{BB962C8B-B14F-4D97-AF65-F5344CB8AC3E}">
        <p14:creationId xmlns:p14="http://schemas.microsoft.com/office/powerpoint/2010/main" val="416207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069101" y="815959"/>
            <a:ext cx="7114540" cy="428835"/>
          </a:xfrm>
        </p:spPr>
        <p:txBody>
          <a:bodyPr/>
          <a:lstStyle/>
          <a:p>
            <a:r>
              <a:rPr lang="en-US" altLang="en-US" dirty="0" smtClean="0"/>
              <a:t>Begin with the end in mind</a:t>
            </a:r>
            <a:endParaRPr lang="nl-NL" altLang="en-US" dirty="0" smtClean="0"/>
          </a:p>
        </p:txBody>
      </p:sp>
      <p:sp>
        <p:nvSpPr>
          <p:cNvPr id="3" name="Content Placeholder 2"/>
          <p:cNvSpPr>
            <a:spLocks noGrp="1"/>
          </p:cNvSpPr>
          <p:nvPr>
            <p:ph idx="1"/>
          </p:nvPr>
        </p:nvSpPr>
        <p:spPr>
          <a:xfrm>
            <a:off x="2069101" y="1628078"/>
            <a:ext cx="9706587" cy="4995745"/>
          </a:xfrm>
        </p:spPr>
        <p:txBody>
          <a:bodyPr>
            <a:normAutofit/>
          </a:bodyPr>
          <a:lstStyle/>
          <a:p>
            <a:pPr marL="0" indent="0">
              <a:buNone/>
              <a:defRPr/>
            </a:pPr>
            <a:r>
              <a:rPr lang="en-US" sz="2800" b="1" dirty="0" err="1" smtClean="0"/>
              <a:t>Opdracht</a:t>
            </a:r>
            <a:r>
              <a:rPr lang="en-US" sz="2800" b="1" dirty="0" smtClean="0"/>
              <a:t>:</a:t>
            </a:r>
          </a:p>
          <a:p>
            <a:pPr>
              <a:defRPr/>
            </a:pPr>
            <a:r>
              <a:rPr lang="en-US" sz="2800" dirty="0" err="1" smtClean="0"/>
              <a:t>Noteer</a:t>
            </a:r>
            <a:r>
              <a:rPr lang="en-US" sz="2800" dirty="0" smtClean="0"/>
              <a:t> je </a:t>
            </a:r>
            <a:r>
              <a:rPr lang="en-US" sz="2800" dirty="0" err="1" smtClean="0"/>
              <a:t>onderzoeksvraag</a:t>
            </a:r>
            <a:endParaRPr lang="en-US" sz="2800" dirty="0" smtClean="0"/>
          </a:p>
          <a:p>
            <a:pPr>
              <a:defRPr/>
            </a:pPr>
            <a:r>
              <a:rPr lang="en-US" sz="2800" dirty="0" err="1" smtClean="0"/>
              <a:t>Noteer</a:t>
            </a:r>
            <a:r>
              <a:rPr lang="en-US" sz="2800" dirty="0" smtClean="0"/>
              <a:t> </a:t>
            </a:r>
            <a:r>
              <a:rPr lang="en-US" sz="2800" dirty="0" err="1" smtClean="0"/>
              <a:t>daaronder</a:t>
            </a:r>
            <a:r>
              <a:rPr lang="en-US" sz="2800" dirty="0" smtClean="0"/>
              <a:t> </a:t>
            </a:r>
            <a:r>
              <a:rPr lang="en-US" sz="2800" dirty="0" err="1" smtClean="0"/>
              <a:t>een</a:t>
            </a:r>
            <a:r>
              <a:rPr lang="en-US" sz="2800" dirty="0" smtClean="0"/>
              <a:t> </a:t>
            </a:r>
            <a:r>
              <a:rPr lang="en-US" sz="2800" dirty="0" err="1" smtClean="0"/>
              <a:t>aantal</a:t>
            </a:r>
            <a:r>
              <a:rPr lang="en-US" sz="2800" dirty="0" smtClean="0"/>
              <a:t> </a:t>
            </a:r>
            <a:r>
              <a:rPr lang="en-US" sz="2800" dirty="0" err="1" smtClean="0"/>
              <a:t>mogelijke</a:t>
            </a:r>
            <a:r>
              <a:rPr lang="en-US" sz="2800" dirty="0" smtClean="0"/>
              <a:t> </a:t>
            </a:r>
            <a:r>
              <a:rPr lang="en-US" sz="2800" dirty="0" err="1" smtClean="0"/>
              <a:t>conclusies</a:t>
            </a:r>
            <a:r>
              <a:rPr lang="en-US" sz="2800" dirty="0" smtClean="0"/>
              <a:t> (=</a:t>
            </a:r>
            <a:r>
              <a:rPr lang="en-US" sz="2800" dirty="0" err="1" smtClean="0"/>
              <a:t>antwoorden</a:t>
            </a:r>
            <a:r>
              <a:rPr lang="en-US" sz="2800" dirty="0" smtClean="0"/>
              <a:t> op je </a:t>
            </a:r>
            <a:r>
              <a:rPr lang="en-US" sz="2800" dirty="0" err="1" smtClean="0"/>
              <a:t>onderzoeksvraag</a:t>
            </a:r>
            <a:r>
              <a:rPr lang="en-US" sz="2800" dirty="0" smtClean="0"/>
              <a:t>)</a:t>
            </a:r>
          </a:p>
          <a:p>
            <a:pPr>
              <a:defRPr/>
            </a:pPr>
            <a:r>
              <a:rPr lang="en-US" sz="2800" dirty="0" err="1" smtClean="0"/>
              <a:t>Teken</a:t>
            </a:r>
            <a:r>
              <a:rPr lang="en-US" sz="2800" dirty="0" smtClean="0"/>
              <a:t> </a:t>
            </a:r>
            <a:r>
              <a:rPr lang="en-US" sz="2800" dirty="0" err="1" smtClean="0"/>
              <a:t>daaronder</a:t>
            </a:r>
            <a:r>
              <a:rPr lang="en-US" sz="2800" dirty="0" smtClean="0"/>
              <a:t> </a:t>
            </a:r>
            <a:r>
              <a:rPr lang="en-US" sz="2800" dirty="0" err="1" smtClean="0"/>
              <a:t>een</a:t>
            </a:r>
            <a:r>
              <a:rPr lang="en-US" sz="2800" dirty="0" smtClean="0"/>
              <a:t> </a:t>
            </a:r>
            <a:r>
              <a:rPr lang="en-US" sz="2800" dirty="0" err="1" smtClean="0"/>
              <a:t>aantal</a:t>
            </a:r>
            <a:r>
              <a:rPr lang="en-US" sz="2800" dirty="0" smtClean="0"/>
              <a:t> </a:t>
            </a:r>
            <a:r>
              <a:rPr lang="en-US" sz="2800" dirty="0" err="1" smtClean="0"/>
              <a:t>diagrammen</a:t>
            </a:r>
            <a:r>
              <a:rPr lang="en-US" sz="2800" dirty="0" smtClean="0"/>
              <a:t> die de </a:t>
            </a:r>
            <a:r>
              <a:rPr lang="en-US" sz="2800" dirty="0" err="1" smtClean="0"/>
              <a:t>resultaten</a:t>
            </a:r>
            <a:r>
              <a:rPr lang="en-US" sz="2800" dirty="0" smtClean="0"/>
              <a:t> </a:t>
            </a:r>
            <a:r>
              <a:rPr lang="en-US" sz="2800" dirty="0" err="1" smtClean="0"/>
              <a:t>weergeven</a:t>
            </a:r>
            <a:r>
              <a:rPr lang="en-US" sz="2800" dirty="0" smtClean="0"/>
              <a:t> </a:t>
            </a:r>
            <a:r>
              <a:rPr lang="en-US" sz="2800" dirty="0" err="1" smtClean="0"/>
              <a:t>waarop</a:t>
            </a:r>
            <a:r>
              <a:rPr lang="en-US" sz="2800" dirty="0" smtClean="0"/>
              <a:t> de </a:t>
            </a:r>
            <a:r>
              <a:rPr lang="en-US" sz="2800" dirty="0" err="1" smtClean="0"/>
              <a:t>conclusie</a:t>
            </a:r>
            <a:r>
              <a:rPr lang="en-US" sz="2800" dirty="0" smtClean="0"/>
              <a:t> </a:t>
            </a:r>
            <a:r>
              <a:rPr lang="en-US" sz="2800" dirty="0" err="1" smtClean="0"/>
              <a:t>gebaseerd</a:t>
            </a:r>
            <a:r>
              <a:rPr lang="en-US" sz="2800" dirty="0" smtClean="0"/>
              <a:t> is.</a:t>
            </a:r>
            <a:endParaRPr lang="nl-NL" sz="2800" dirty="0"/>
          </a:p>
        </p:txBody>
      </p:sp>
    </p:spTree>
    <p:extLst>
      <p:ext uri="{BB962C8B-B14F-4D97-AF65-F5344CB8AC3E}">
        <p14:creationId xmlns:p14="http://schemas.microsoft.com/office/powerpoint/2010/main" val="39871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24626" y="626575"/>
            <a:ext cx="10180140" cy="705834"/>
          </a:xfrm>
        </p:spPr>
        <p:txBody>
          <a:bodyPr/>
          <a:lstStyle/>
          <a:p>
            <a:r>
              <a:rPr lang="en-US" sz="2400" dirty="0" err="1" smtClean="0"/>
              <a:t>Kwalitatief</a:t>
            </a:r>
            <a:r>
              <a:rPr lang="en-US" sz="2400" dirty="0" smtClean="0"/>
              <a:t> / </a:t>
            </a:r>
            <a:r>
              <a:rPr lang="en-US" sz="2400" dirty="0" err="1" smtClean="0"/>
              <a:t>kwantitatief</a:t>
            </a:r>
            <a:r>
              <a:rPr lang="en-US" sz="2400" dirty="0" smtClean="0"/>
              <a:t> </a:t>
            </a:r>
            <a:r>
              <a:rPr lang="en-US" sz="2400" dirty="0" err="1" smtClean="0"/>
              <a:t>onderzoek</a:t>
            </a:r>
            <a:r>
              <a:rPr lang="en-US" sz="2400" dirty="0" smtClean="0"/>
              <a:t/>
            </a:r>
            <a:br>
              <a:rPr lang="en-US" sz="2400" dirty="0" smtClean="0"/>
            </a:br>
            <a:r>
              <a:rPr lang="en-US" sz="2400" dirty="0"/>
              <a:t> </a:t>
            </a:r>
            <a:r>
              <a:rPr lang="en-US" sz="2400" i="1" dirty="0" smtClean="0">
                <a:sym typeface="Wingdings" panose="05000000000000000000" pitchFamily="2" charset="2"/>
              </a:rPr>
              <a:t> </a:t>
            </a:r>
            <a:r>
              <a:rPr lang="en-US" sz="2400" i="1" dirty="0" err="1" smtClean="0">
                <a:sym typeface="Wingdings" panose="05000000000000000000" pitchFamily="2" charset="2"/>
              </a:rPr>
              <a:t>E</a:t>
            </a:r>
            <a:r>
              <a:rPr lang="en-US" sz="2400" i="1" dirty="0" err="1" smtClean="0"/>
              <a:t>nquêtes</a:t>
            </a:r>
            <a:r>
              <a:rPr lang="en-US" sz="2400" i="1" dirty="0" smtClean="0"/>
              <a:t> / </a:t>
            </a:r>
            <a:r>
              <a:rPr lang="en-US" sz="2400" i="1" dirty="0" err="1" smtClean="0"/>
              <a:t>vragenlijsten</a:t>
            </a:r>
            <a:r>
              <a:rPr lang="en-US" sz="2400" i="1" dirty="0" smtClean="0"/>
              <a:t>; </a:t>
            </a:r>
            <a:r>
              <a:rPr lang="en-US" sz="2400" i="1" dirty="0" err="1" smtClean="0"/>
              <a:t>presentaties</a:t>
            </a:r>
            <a:r>
              <a:rPr lang="en-US" sz="2400" i="1" dirty="0" smtClean="0"/>
              <a:t> van </a:t>
            </a:r>
            <a:r>
              <a:rPr lang="en-US" sz="2400" i="1" dirty="0" err="1" smtClean="0"/>
              <a:t>uitkomsten</a:t>
            </a:r>
            <a:endParaRPr lang="en-US" sz="2400" i="1" dirty="0"/>
          </a:p>
        </p:txBody>
      </p:sp>
      <p:graphicFrame>
        <p:nvGraphicFramePr>
          <p:cNvPr id="12" name="Chart 11"/>
          <p:cNvGraphicFramePr>
            <a:graphicFrameLocks/>
          </p:cNvGraphicFramePr>
          <p:nvPr>
            <p:extLst>
              <p:ext uri="{D42A27DB-BD31-4B8C-83A1-F6EECF244321}">
                <p14:modId xmlns:p14="http://schemas.microsoft.com/office/powerpoint/2010/main" val="368274215"/>
              </p:ext>
            </p:extLst>
          </p:nvPr>
        </p:nvGraphicFramePr>
        <p:xfrm>
          <a:off x="829733" y="2928575"/>
          <a:ext cx="4996303" cy="31504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a:graphicFrameLocks/>
          </p:cNvGraphicFramePr>
          <p:nvPr>
            <p:extLst>
              <p:ext uri="{D42A27DB-BD31-4B8C-83A1-F6EECF244321}">
                <p14:modId xmlns:p14="http://schemas.microsoft.com/office/powerpoint/2010/main" val="230507616"/>
              </p:ext>
            </p:extLst>
          </p:nvPr>
        </p:nvGraphicFramePr>
        <p:xfrm>
          <a:off x="6369107" y="2928575"/>
          <a:ext cx="5331826" cy="3150492"/>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2438256" y="1776549"/>
            <a:ext cx="7850920" cy="707886"/>
          </a:xfrm>
          <a:prstGeom prst="rect">
            <a:avLst/>
          </a:prstGeom>
          <a:noFill/>
        </p:spPr>
        <p:txBody>
          <a:bodyPr wrap="square" rtlCol="0">
            <a:spAutoFit/>
          </a:bodyPr>
          <a:lstStyle/>
          <a:p>
            <a:pPr algn="ctr"/>
            <a:r>
              <a:rPr lang="en-US" sz="2000" dirty="0" err="1" smtClean="0">
                <a:solidFill>
                  <a:srgbClr val="213343"/>
                </a:solidFill>
                <a:latin typeface="+mj-lt"/>
              </a:rPr>
              <a:t>Onderzoeksvraag</a:t>
            </a:r>
            <a:r>
              <a:rPr lang="en-US" sz="2000" dirty="0" smtClean="0">
                <a:solidFill>
                  <a:srgbClr val="213343"/>
                </a:solidFill>
                <a:latin typeface="+mj-lt"/>
              </a:rPr>
              <a:t>: Hoe is de </a:t>
            </a:r>
            <a:r>
              <a:rPr lang="en-US" sz="2000" dirty="0" err="1" smtClean="0">
                <a:solidFill>
                  <a:srgbClr val="213343"/>
                </a:solidFill>
                <a:latin typeface="+mj-lt"/>
              </a:rPr>
              <a:t>bereikbaarheid</a:t>
            </a:r>
            <a:r>
              <a:rPr lang="en-US" sz="2000" dirty="0" smtClean="0">
                <a:solidFill>
                  <a:srgbClr val="213343"/>
                </a:solidFill>
                <a:latin typeface="+mj-lt"/>
              </a:rPr>
              <a:t> van de </a:t>
            </a:r>
            <a:r>
              <a:rPr lang="en-US" sz="2000" dirty="0" err="1" smtClean="0">
                <a:solidFill>
                  <a:srgbClr val="213343"/>
                </a:solidFill>
                <a:latin typeface="+mj-lt"/>
              </a:rPr>
              <a:t>schoollocatie</a:t>
            </a:r>
            <a:r>
              <a:rPr lang="en-US" sz="2000" dirty="0" smtClean="0">
                <a:solidFill>
                  <a:srgbClr val="213343"/>
                </a:solidFill>
                <a:latin typeface="+mj-lt"/>
              </a:rPr>
              <a:t> </a:t>
            </a:r>
            <a:r>
              <a:rPr lang="en-US" sz="2000" dirty="0" err="1" smtClean="0">
                <a:solidFill>
                  <a:srgbClr val="213343"/>
                </a:solidFill>
                <a:latin typeface="+mj-lt"/>
              </a:rPr>
              <a:t>voor</a:t>
            </a:r>
            <a:r>
              <a:rPr lang="en-US" sz="2000" dirty="0" smtClean="0">
                <a:solidFill>
                  <a:srgbClr val="213343"/>
                </a:solidFill>
                <a:latin typeface="+mj-lt"/>
              </a:rPr>
              <a:t> </a:t>
            </a:r>
            <a:r>
              <a:rPr lang="en-US" sz="2000" dirty="0" err="1" smtClean="0">
                <a:solidFill>
                  <a:srgbClr val="213343"/>
                </a:solidFill>
                <a:latin typeface="+mj-lt"/>
              </a:rPr>
              <a:t>studenten</a:t>
            </a:r>
            <a:r>
              <a:rPr lang="en-US" sz="2000" dirty="0" smtClean="0">
                <a:solidFill>
                  <a:srgbClr val="213343"/>
                </a:solidFill>
                <a:latin typeface="+mj-lt"/>
              </a:rPr>
              <a:t> </a:t>
            </a:r>
            <a:r>
              <a:rPr lang="en-US" sz="2000" dirty="0" err="1" smtClean="0">
                <a:solidFill>
                  <a:srgbClr val="213343"/>
                </a:solidFill>
                <a:latin typeface="+mj-lt"/>
              </a:rPr>
              <a:t>en</a:t>
            </a:r>
            <a:r>
              <a:rPr lang="en-US" sz="2000" dirty="0" smtClean="0">
                <a:solidFill>
                  <a:srgbClr val="213343"/>
                </a:solidFill>
                <a:latin typeface="+mj-lt"/>
              </a:rPr>
              <a:t> </a:t>
            </a:r>
            <a:r>
              <a:rPr lang="en-US" sz="2000" dirty="0" err="1" smtClean="0">
                <a:solidFill>
                  <a:srgbClr val="213343"/>
                </a:solidFill>
                <a:latin typeface="+mj-lt"/>
              </a:rPr>
              <a:t>medewerkers</a:t>
            </a:r>
            <a:r>
              <a:rPr lang="en-US" sz="2000" dirty="0" smtClean="0">
                <a:solidFill>
                  <a:srgbClr val="213343"/>
                </a:solidFill>
                <a:latin typeface="+mj-lt"/>
              </a:rPr>
              <a:t>?</a:t>
            </a:r>
          </a:p>
        </p:txBody>
      </p:sp>
    </p:spTree>
    <p:extLst>
      <p:ext uri="{BB962C8B-B14F-4D97-AF65-F5344CB8AC3E}">
        <p14:creationId xmlns:p14="http://schemas.microsoft.com/office/powerpoint/2010/main" val="231973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74555" y="494933"/>
            <a:ext cx="10417445" cy="816634"/>
          </a:xfrm>
        </p:spPr>
        <p:txBody>
          <a:bodyPr/>
          <a:lstStyle/>
          <a:p>
            <a:r>
              <a:rPr lang="en-US" dirty="0" err="1" smtClean="0"/>
              <a:t>Kwalitatief</a:t>
            </a:r>
            <a:r>
              <a:rPr lang="en-US" dirty="0" smtClean="0"/>
              <a:t> / </a:t>
            </a:r>
            <a:r>
              <a:rPr lang="en-US" dirty="0" err="1" smtClean="0"/>
              <a:t>kwantitatief</a:t>
            </a:r>
            <a:r>
              <a:rPr lang="en-US" dirty="0" smtClean="0"/>
              <a:t> </a:t>
            </a:r>
            <a:r>
              <a:rPr lang="en-US" dirty="0" err="1" smtClean="0"/>
              <a:t>onderzoek</a:t>
            </a:r>
            <a:r>
              <a:rPr lang="en-US" dirty="0" smtClean="0"/>
              <a:t/>
            </a:r>
            <a:br>
              <a:rPr lang="en-US" dirty="0" smtClean="0"/>
            </a:br>
            <a:r>
              <a:rPr lang="en-US" dirty="0" smtClean="0"/>
              <a:t> </a:t>
            </a:r>
            <a:r>
              <a:rPr lang="en-US" i="1" dirty="0" smtClean="0">
                <a:sym typeface="Wingdings" panose="05000000000000000000" pitchFamily="2" charset="2"/>
              </a:rPr>
              <a:t> </a:t>
            </a:r>
            <a:r>
              <a:rPr lang="en-US" i="1" dirty="0" err="1" smtClean="0"/>
              <a:t>enquêtes</a:t>
            </a:r>
            <a:r>
              <a:rPr lang="en-US" i="1" dirty="0" smtClean="0"/>
              <a:t> / </a:t>
            </a:r>
            <a:r>
              <a:rPr lang="en-US" i="1" dirty="0" err="1" smtClean="0"/>
              <a:t>vragenlijsten</a:t>
            </a:r>
            <a:r>
              <a:rPr lang="en-US" i="1" dirty="0" smtClean="0"/>
              <a:t>: </a:t>
            </a:r>
            <a:r>
              <a:rPr lang="en-US" i="1" dirty="0" err="1" smtClean="0"/>
              <a:t>Codeboek</a:t>
            </a:r>
            <a:r>
              <a:rPr lang="en-US" i="1" dirty="0" smtClean="0"/>
              <a:t> &amp; database </a:t>
            </a:r>
            <a:endParaRPr lang="en-US" i="1" dirty="0"/>
          </a:p>
        </p:txBody>
      </p:sp>
      <p:pic>
        <p:nvPicPr>
          <p:cNvPr id="6" name="Content Placeholder 5"/>
          <p:cNvPicPr>
            <a:picLocks noGrp="1" noChangeAspect="1"/>
          </p:cNvPicPr>
          <p:nvPr>
            <p:ph idx="1"/>
          </p:nvPr>
        </p:nvPicPr>
        <p:blipFill rotWithShape="1">
          <a:blip r:embed="rId2"/>
          <a:srcRect t="27736" r="52246" b="12310"/>
          <a:stretch/>
        </p:blipFill>
        <p:spPr>
          <a:xfrm>
            <a:off x="2438256" y="2642562"/>
            <a:ext cx="5216578" cy="3682151"/>
          </a:xfrm>
          <a:prstGeom prst="rect">
            <a:avLst/>
          </a:prstGeom>
        </p:spPr>
      </p:pic>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36</a:t>
            </a:fld>
            <a:endParaRPr lang="en-GB" dirty="0"/>
          </a:p>
        </p:txBody>
      </p:sp>
      <p:sp>
        <p:nvSpPr>
          <p:cNvPr id="10" name="TextBox 9"/>
          <p:cNvSpPr txBox="1"/>
          <p:nvPr/>
        </p:nvSpPr>
        <p:spPr>
          <a:xfrm>
            <a:off x="8773235" y="3198520"/>
            <a:ext cx="2639832" cy="1323439"/>
          </a:xfrm>
          <a:prstGeom prst="rect">
            <a:avLst/>
          </a:prstGeom>
          <a:noFill/>
        </p:spPr>
        <p:txBody>
          <a:bodyPr wrap="square" rtlCol="0" anchor="ctr">
            <a:spAutoFit/>
          </a:bodyPr>
          <a:lstStyle/>
          <a:p>
            <a:pPr algn="ctr"/>
            <a:r>
              <a:rPr lang="en-US" sz="2000" dirty="0" err="1" smtClean="0">
                <a:solidFill>
                  <a:srgbClr val="213343"/>
                </a:solidFill>
                <a:latin typeface="+mj-lt"/>
              </a:rPr>
              <a:t>Antwoord-categorieën</a:t>
            </a:r>
            <a:endParaRPr lang="en-US" sz="2000" dirty="0" smtClean="0">
              <a:solidFill>
                <a:srgbClr val="213343"/>
              </a:solidFill>
              <a:latin typeface="+mj-lt"/>
            </a:endParaRPr>
          </a:p>
          <a:p>
            <a:pPr algn="ctr"/>
            <a:r>
              <a:rPr lang="en-US" sz="2000" dirty="0" smtClean="0">
                <a:solidFill>
                  <a:srgbClr val="213343"/>
                </a:solidFill>
                <a:latin typeface="+mj-lt"/>
              </a:rPr>
              <a:t>+ </a:t>
            </a:r>
          </a:p>
          <a:p>
            <a:pPr algn="ctr"/>
            <a:r>
              <a:rPr lang="en-US" sz="2000" dirty="0" err="1" smtClean="0">
                <a:solidFill>
                  <a:srgbClr val="213343"/>
                </a:solidFill>
                <a:latin typeface="+mj-lt"/>
              </a:rPr>
              <a:t>getalswaarde</a:t>
            </a:r>
            <a:endParaRPr lang="en-US" sz="2000" dirty="0" smtClean="0">
              <a:solidFill>
                <a:srgbClr val="213343"/>
              </a:solidFill>
              <a:latin typeface="+mj-lt"/>
            </a:endParaRPr>
          </a:p>
        </p:txBody>
      </p:sp>
      <p:sp>
        <p:nvSpPr>
          <p:cNvPr id="11" name="TextBox 10"/>
          <p:cNvSpPr txBox="1"/>
          <p:nvPr/>
        </p:nvSpPr>
        <p:spPr>
          <a:xfrm>
            <a:off x="8561456" y="5145803"/>
            <a:ext cx="2851611" cy="400110"/>
          </a:xfrm>
          <a:prstGeom prst="rect">
            <a:avLst/>
          </a:prstGeom>
          <a:noFill/>
        </p:spPr>
        <p:txBody>
          <a:bodyPr wrap="square" rtlCol="0" anchor="ctr">
            <a:spAutoFit/>
          </a:bodyPr>
          <a:lstStyle/>
          <a:p>
            <a:pPr algn="ctr"/>
            <a:r>
              <a:rPr lang="en-US" sz="2000" dirty="0" smtClean="0">
                <a:solidFill>
                  <a:srgbClr val="213343"/>
                </a:solidFill>
                <a:latin typeface="+mj-lt"/>
              </a:rPr>
              <a:t>Database</a:t>
            </a:r>
          </a:p>
        </p:txBody>
      </p:sp>
      <p:sp>
        <p:nvSpPr>
          <p:cNvPr id="14" name="Left Arrow 13"/>
          <p:cNvSpPr/>
          <p:nvPr/>
        </p:nvSpPr>
        <p:spPr>
          <a:xfrm>
            <a:off x="7665095" y="5090196"/>
            <a:ext cx="1137690" cy="557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5"/>
          <p:cNvPicPr>
            <a:picLocks noChangeAspect="1"/>
          </p:cNvPicPr>
          <p:nvPr/>
        </p:nvPicPr>
        <p:blipFill rotWithShape="1">
          <a:blip r:embed="rId2"/>
          <a:srcRect t="27736" r="52246" b="12310"/>
          <a:stretch/>
        </p:blipFill>
        <p:spPr>
          <a:xfrm>
            <a:off x="1774555" y="1625600"/>
            <a:ext cx="5900389" cy="4705642"/>
          </a:xfrm>
          <a:prstGeom prst="rect">
            <a:avLst/>
          </a:prstGeom>
        </p:spPr>
      </p:pic>
      <p:sp>
        <p:nvSpPr>
          <p:cNvPr id="17" name="TextBox 8"/>
          <p:cNvSpPr txBox="1"/>
          <p:nvPr/>
        </p:nvSpPr>
        <p:spPr>
          <a:xfrm>
            <a:off x="8561456" y="2327327"/>
            <a:ext cx="2851611" cy="400110"/>
          </a:xfrm>
          <a:prstGeom prst="rect">
            <a:avLst/>
          </a:prstGeom>
          <a:noFill/>
        </p:spPr>
        <p:txBody>
          <a:bodyPr wrap="square" rtlCol="0" anchor="ctr">
            <a:spAutoFit/>
          </a:bodyPr>
          <a:lstStyle/>
          <a:p>
            <a:pPr algn="ctr"/>
            <a:r>
              <a:rPr lang="en-US" sz="2000" dirty="0" err="1" smtClean="0">
                <a:solidFill>
                  <a:srgbClr val="213343"/>
                </a:solidFill>
                <a:latin typeface="+mj-lt"/>
              </a:rPr>
              <a:t>Vraag</a:t>
            </a:r>
            <a:endParaRPr lang="en-US" sz="2000" dirty="0" smtClean="0">
              <a:solidFill>
                <a:srgbClr val="213343"/>
              </a:solidFill>
              <a:latin typeface="+mj-lt"/>
            </a:endParaRPr>
          </a:p>
        </p:txBody>
      </p:sp>
      <p:sp>
        <p:nvSpPr>
          <p:cNvPr id="18" name="Left Arrow 11"/>
          <p:cNvSpPr/>
          <p:nvPr/>
        </p:nvSpPr>
        <p:spPr>
          <a:xfrm>
            <a:off x="7674944" y="2271720"/>
            <a:ext cx="1137690" cy="557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 Arrow 12"/>
          <p:cNvSpPr/>
          <p:nvPr/>
        </p:nvSpPr>
        <p:spPr>
          <a:xfrm>
            <a:off x="7674944" y="3352408"/>
            <a:ext cx="1137690" cy="557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8"/>
          <p:cNvSpPr txBox="1"/>
          <p:nvPr/>
        </p:nvSpPr>
        <p:spPr>
          <a:xfrm>
            <a:off x="0" y="2291468"/>
            <a:ext cx="1774555" cy="1631216"/>
          </a:xfrm>
          <a:prstGeom prst="rect">
            <a:avLst/>
          </a:prstGeom>
          <a:noFill/>
        </p:spPr>
        <p:txBody>
          <a:bodyPr wrap="square" rtlCol="0">
            <a:spAutoFit/>
          </a:bodyPr>
          <a:lstStyle/>
          <a:p>
            <a:pPr algn="ctr"/>
            <a:r>
              <a:rPr lang="en-US" sz="2000" dirty="0" smtClean="0">
                <a:solidFill>
                  <a:srgbClr val="213343"/>
                </a:solidFill>
                <a:latin typeface="+mj-lt"/>
              </a:rPr>
              <a:t>Geel</a:t>
            </a:r>
          </a:p>
          <a:p>
            <a:pPr algn="ctr"/>
            <a:r>
              <a:rPr lang="en-US" sz="2000" dirty="0" smtClean="0">
                <a:solidFill>
                  <a:srgbClr val="213343"/>
                </a:solidFill>
                <a:latin typeface="+mj-lt"/>
              </a:rPr>
              <a:t>+</a:t>
            </a:r>
          </a:p>
          <a:p>
            <a:pPr algn="ctr"/>
            <a:r>
              <a:rPr lang="en-US" sz="2000" dirty="0" smtClean="0">
                <a:solidFill>
                  <a:srgbClr val="213343"/>
                </a:solidFill>
                <a:latin typeface="+mj-lt"/>
              </a:rPr>
              <a:t>Groen</a:t>
            </a:r>
          </a:p>
          <a:p>
            <a:pPr algn="ctr"/>
            <a:r>
              <a:rPr lang="en-US" sz="2000" dirty="0" smtClean="0">
                <a:solidFill>
                  <a:srgbClr val="213343"/>
                </a:solidFill>
                <a:latin typeface="+mj-lt"/>
              </a:rPr>
              <a:t> = </a:t>
            </a:r>
          </a:p>
          <a:p>
            <a:pPr algn="ctr"/>
            <a:r>
              <a:rPr lang="en-US" sz="2000" dirty="0" err="1" smtClean="0">
                <a:solidFill>
                  <a:srgbClr val="213343"/>
                </a:solidFill>
                <a:latin typeface="+mj-lt"/>
              </a:rPr>
              <a:t>Codeboek</a:t>
            </a:r>
            <a:endParaRPr lang="en-US" sz="2000" dirty="0" smtClean="0">
              <a:solidFill>
                <a:srgbClr val="213343"/>
              </a:solidFill>
              <a:latin typeface="+mj-lt"/>
            </a:endParaRPr>
          </a:p>
        </p:txBody>
      </p:sp>
    </p:spTree>
    <p:extLst>
      <p:ext uri="{BB962C8B-B14F-4D97-AF65-F5344CB8AC3E}">
        <p14:creationId xmlns:p14="http://schemas.microsoft.com/office/powerpoint/2010/main" val="408547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425940" y="370024"/>
            <a:ext cx="7114540" cy="816634"/>
          </a:xfrm>
        </p:spPr>
        <p:txBody>
          <a:bodyPr/>
          <a:lstStyle/>
          <a:p>
            <a:r>
              <a:rPr lang="en-US" dirty="0" err="1"/>
              <a:t>Kwalitatief</a:t>
            </a:r>
            <a:r>
              <a:rPr lang="en-US" dirty="0"/>
              <a:t> / </a:t>
            </a:r>
            <a:r>
              <a:rPr lang="en-US" dirty="0" err="1"/>
              <a:t>kwantitatief</a:t>
            </a:r>
            <a:r>
              <a:rPr lang="en-US" dirty="0"/>
              <a:t> </a:t>
            </a:r>
            <a:r>
              <a:rPr lang="en-US" dirty="0" err="1"/>
              <a:t>onderzoek</a:t>
            </a:r>
            <a:r>
              <a:rPr lang="en-US" dirty="0"/>
              <a:t/>
            </a:r>
            <a:br>
              <a:rPr lang="en-US" dirty="0"/>
            </a:br>
            <a:r>
              <a:rPr lang="en-US" dirty="0" smtClean="0"/>
              <a:t> </a:t>
            </a:r>
            <a:r>
              <a:rPr lang="en-US" i="1" dirty="0" smtClean="0">
                <a:sym typeface="Wingdings" panose="05000000000000000000" pitchFamily="2" charset="2"/>
              </a:rPr>
              <a:t> </a:t>
            </a:r>
            <a:r>
              <a:rPr lang="en-US" i="1" dirty="0" err="1" smtClean="0"/>
              <a:t>enquêtes</a:t>
            </a:r>
            <a:r>
              <a:rPr lang="en-US" i="1" dirty="0" smtClean="0"/>
              <a:t> </a:t>
            </a:r>
            <a:r>
              <a:rPr lang="en-US" i="1" dirty="0"/>
              <a:t>/ </a:t>
            </a:r>
            <a:r>
              <a:rPr lang="en-US" i="1" dirty="0" err="1"/>
              <a:t>vragenlijsten</a:t>
            </a:r>
            <a:r>
              <a:rPr lang="en-US" i="1" dirty="0"/>
              <a:t> </a:t>
            </a:r>
            <a:endParaRPr lang="en-US" altLang="en-US" i="1" dirty="0" smtClean="0"/>
          </a:p>
        </p:txBody>
      </p:sp>
      <p:sp>
        <p:nvSpPr>
          <p:cNvPr id="3" name="Content Placeholder 2"/>
          <p:cNvSpPr>
            <a:spLocks noGrp="1"/>
          </p:cNvSpPr>
          <p:nvPr>
            <p:ph idx="1"/>
          </p:nvPr>
        </p:nvSpPr>
        <p:spPr>
          <a:xfrm>
            <a:off x="1371601" y="1366839"/>
            <a:ext cx="5146158" cy="3790949"/>
          </a:xfrm>
        </p:spPr>
        <p:txBody>
          <a:bodyPr>
            <a:normAutofit fontScale="85000" lnSpcReduction="20000"/>
          </a:bodyPr>
          <a:lstStyle/>
          <a:p>
            <a:pPr marL="457200" lvl="1" indent="0">
              <a:buNone/>
              <a:defRPr/>
            </a:pPr>
            <a:r>
              <a:rPr lang="nl-NL" sz="2400" b="1" dirty="0" smtClean="0"/>
              <a:t>Oefening:</a:t>
            </a:r>
          </a:p>
          <a:p>
            <a:pPr marL="457200" lvl="1" indent="0">
              <a:buNone/>
              <a:defRPr/>
            </a:pPr>
            <a:r>
              <a:rPr lang="nl-NL" sz="2400" dirty="0" smtClean="0"/>
              <a:t>Vraag en antwoorden.</a:t>
            </a:r>
          </a:p>
          <a:p>
            <a:pPr marL="457200" lvl="1" indent="0">
              <a:buNone/>
              <a:defRPr/>
            </a:pPr>
            <a:r>
              <a:rPr lang="nl-NL" sz="2400" dirty="0" smtClean="0">
                <a:sym typeface="Wingdings" panose="05000000000000000000" pitchFamily="2" charset="2"/>
              </a:rPr>
              <a:t> </a:t>
            </a:r>
            <a:r>
              <a:rPr lang="nl-NL" sz="2400" dirty="0" smtClean="0"/>
              <a:t>Behouden of herformuleren ?</a:t>
            </a:r>
          </a:p>
          <a:p>
            <a:pPr marL="457200" lvl="1" indent="0">
              <a:buNone/>
              <a:defRPr/>
            </a:pPr>
            <a:endParaRPr lang="nl-NL" sz="2400" dirty="0"/>
          </a:p>
          <a:p>
            <a:pPr marL="457200" lvl="1" indent="0">
              <a:buNone/>
              <a:defRPr/>
            </a:pPr>
            <a:r>
              <a:rPr lang="nl-NL" sz="2400" dirty="0" smtClean="0"/>
              <a:t>Wat </a:t>
            </a:r>
            <a:r>
              <a:rPr lang="nl-NL" sz="2400" dirty="0"/>
              <a:t>vindt u </a:t>
            </a:r>
            <a:r>
              <a:rPr lang="nl-NL" sz="2400" dirty="0" smtClean="0"/>
              <a:t>van </a:t>
            </a:r>
            <a:r>
              <a:rPr lang="nl-NL" sz="2400" dirty="0" err="1" smtClean="0"/>
              <a:t>eiwitverrijkt</a:t>
            </a:r>
            <a:r>
              <a:rPr lang="nl-NL" sz="2400" dirty="0" smtClean="0"/>
              <a:t> dieet?</a:t>
            </a:r>
            <a:endParaRPr lang="nl-NL" sz="2400" dirty="0"/>
          </a:p>
          <a:p>
            <a:pPr marL="457200" lvl="1" indent="0">
              <a:buNone/>
              <a:defRPr/>
            </a:pPr>
            <a:endParaRPr lang="nl-NL" sz="2400" dirty="0"/>
          </a:p>
          <a:p>
            <a:pPr marL="914400" lvl="1" indent="-457200">
              <a:buFont typeface="+mj-lt"/>
              <a:buAutoNum type="arabicPeriod"/>
              <a:defRPr/>
            </a:pPr>
            <a:r>
              <a:rPr lang="nl-NL" dirty="0" smtClean="0"/>
              <a:t>Nooit</a:t>
            </a:r>
          </a:p>
          <a:p>
            <a:pPr marL="914400" lvl="1" indent="-457200">
              <a:buFont typeface="+mj-lt"/>
              <a:buAutoNum type="arabicPeriod"/>
              <a:defRPr/>
            </a:pPr>
            <a:r>
              <a:rPr lang="nl-NL" dirty="0" smtClean="0"/>
              <a:t>Soms</a:t>
            </a:r>
          </a:p>
          <a:p>
            <a:pPr marL="914400" lvl="1" indent="-457200">
              <a:buFont typeface="+mj-lt"/>
              <a:buAutoNum type="arabicPeriod"/>
              <a:defRPr/>
            </a:pPr>
            <a:r>
              <a:rPr lang="nl-NL" dirty="0" smtClean="0"/>
              <a:t>Vaak</a:t>
            </a:r>
          </a:p>
          <a:p>
            <a:pPr marL="914400" lvl="1" indent="-457200">
              <a:buFont typeface="+mj-lt"/>
              <a:buAutoNum type="arabicPeriod"/>
              <a:defRPr/>
            </a:pPr>
            <a:r>
              <a:rPr lang="nl-NL" dirty="0" smtClean="0"/>
              <a:t>Altijd</a:t>
            </a:r>
            <a:endParaRPr lang="nl-NL" dirty="0"/>
          </a:p>
          <a:p>
            <a:pPr marL="914400" lvl="1" indent="-457200">
              <a:buFont typeface="+mj-lt"/>
              <a:buAutoNum type="arabicPeriod"/>
              <a:defRPr/>
            </a:pPr>
            <a:r>
              <a:rPr lang="nl-NL" dirty="0"/>
              <a:t>Weet niet</a:t>
            </a:r>
          </a:p>
          <a:p>
            <a:pPr marL="914400" lvl="1" indent="-457200">
              <a:buFont typeface="+mj-lt"/>
              <a:buAutoNum type="arabicPeriod"/>
              <a:defRPr/>
            </a:pPr>
            <a:endParaRPr lang="nl-NL" dirty="0"/>
          </a:p>
          <a:p>
            <a:pPr marL="457200" lvl="1" indent="0">
              <a:buNone/>
              <a:defRPr/>
            </a:pPr>
            <a:endParaRPr lang="nl-NL" dirty="0"/>
          </a:p>
          <a:p>
            <a:pPr marL="457200" lvl="1" indent="0">
              <a:buNone/>
              <a:defRPr/>
            </a:pPr>
            <a:endParaRPr lang="nl-NL" dirty="0"/>
          </a:p>
          <a:p>
            <a:pPr marL="457200" lvl="1" indent="0">
              <a:buNone/>
              <a:defRPr/>
            </a:pPr>
            <a:endParaRPr lang="nl-NL" dirty="0"/>
          </a:p>
        </p:txBody>
      </p:sp>
      <p:sp>
        <p:nvSpPr>
          <p:cNvPr id="2" name="TextBox 1"/>
          <p:cNvSpPr txBox="1">
            <a:spLocks noChangeArrowheads="1"/>
          </p:cNvSpPr>
          <p:nvPr/>
        </p:nvSpPr>
        <p:spPr bwMode="auto">
          <a:xfrm>
            <a:off x="1882775" y="5157788"/>
            <a:ext cx="84216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B8BA30"/>
              </a:buClr>
              <a:buSzPct val="90000"/>
              <a:buFont typeface="Wingdings" panose="05000000000000000000" pitchFamily="2" charset="2"/>
              <a:buChar char="l"/>
              <a:defRPr kumimoji="1" sz="22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sz="1400">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9pPr>
          </a:lstStyle>
          <a:p>
            <a:pPr>
              <a:spcBef>
                <a:spcPct val="0"/>
              </a:spcBef>
              <a:buClrTx/>
              <a:buSzTx/>
              <a:buFontTx/>
              <a:buNone/>
            </a:pPr>
            <a:r>
              <a:rPr kumimoji="0" lang="en-US" altLang="en-US" sz="2400" dirty="0" err="1">
                <a:solidFill>
                  <a:schemeClr val="tx1"/>
                </a:solidFill>
                <a:latin typeface="Calibri" panose="020F0502020204030204" pitchFamily="34" charset="0"/>
              </a:rPr>
              <a:t>Antwoordcategorieën</a:t>
            </a:r>
            <a:r>
              <a:rPr kumimoji="0" lang="en-US" altLang="en-US" sz="2400" dirty="0">
                <a:solidFill>
                  <a:schemeClr val="tx1"/>
                </a:solidFill>
                <a:latin typeface="Calibri" panose="020F0502020204030204" pitchFamily="34" charset="0"/>
              </a:rPr>
              <a:t> </a:t>
            </a:r>
            <a:r>
              <a:rPr kumimoji="0" lang="en-US" altLang="en-US" sz="2400" dirty="0" err="1">
                <a:solidFill>
                  <a:schemeClr val="tx1"/>
                </a:solidFill>
                <a:latin typeface="Calibri" panose="020F0502020204030204" pitchFamily="34" charset="0"/>
              </a:rPr>
              <a:t>passen</a:t>
            </a:r>
            <a:r>
              <a:rPr kumimoji="0" lang="en-US" altLang="en-US" sz="2400" dirty="0">
                <a:solidFill>
                  <a:schemeClr val="tx1"/>
                </a:solidFill>
                <a:latin typeface="Calibri" panose="020F0502020204030204" pitchFamily="34" charset="0"/>
              </a:rPr>
              <a:t> niet </a:t>
            </a:r>
            <a:r>
              <a:rPr kumimoji="0" lang="en-US" altLang="en-US" sz="2400" dirty="0" err="1">
                <a:solidFill>
                  <a:schemeClr val="tx1"/>
                </a:solidFill>
                <a:latin typeface="Calibri" panose="020F0502020204030204" pitchFamily="34" charset="0"/>
              </a:rPr>
              <a:t>bij</a:t>
            </a:r>
            <a:r>
              <a:rPr kumimoji="0" lang="en-US" altLang="en-US" sz="2400" dirty="0">
                <a:solidFill>
                  <a:schemeClr val="tx1"/>
                </a:solidFill>
                <a:latin typeface="Calibri" panose="020F0502020204030204" pitchFamily="34" charset="0"/>
              </a:rPr>
              <a:t> </a:t>
            </a:r>
            <a:r>
              <a:rPr kumimoji="0" lang="en-US" altLang="en-US" sz="2400" dirty="0" err="1" smtClean="0">
                <a:solidFill>
                  <a:schemeClr val="tx1"/>
                </a:solidFill>
                <a:latin typeface="Calibri" panose="020F0502020204030204" pitchFamily="34" charset="0"/>
              </a:rPr>
              <a:t>vraagstelling</a:t>
            </a:r>
            <a:endParaRPr kumimoji="0" lang="en-US" altLang="en-US" sz="2400" dirty="0" smtClean="0">
              <a:solidFill>
                <a:schemeClr val="tx1"/>
              </a:solidFill>
              <a:latin typeface="Calibri" panose="020F0502020204030204" pitchFamily="34" charset="0"/>
            </a:endParaRPr>
          </a:p>
          <a:p>
            <a:pPr>
              <a:spcBef>
                <a:spcPct val="0"/>
              </a:spcBef>
              <a:buClrTx/>
              <a:buSzTx/>
              <a:buFontTx/>
              <a:buNone/>
            </a:pPr>
            <a:r>
              <a:rPr kumimoji="0" lang="en-US" altLang="en-US" sz="2400" dirty="0" err="1" smtClean="0">
                <a:solidFill>
                  <a:schemeClr val="tx1"/>
                </a:solidFill>
                <a:latin typeface="Calibri" panose="020F0502020204030204" pitchFamily="34" charset="0"/>
              </a:rPr>
              <a:t>Beter</a:t>
            </a:r>
            <a:r>
              <a:rPr kumimoji="0" lang="en-US" altLang="en-US" sz="2400" dirty="0" smtClean="0">
                <a:solidFill>
                  <a:schemeClr val="tx1"/>
                </a:solidFill>
                <a:latin typeface="Calibri" panose="020F0502020204030204" pitchFamily="34" charset="0"/>
              </a:rPr>
              <a:t> </a:t>
            </a:r>
            <a:r>
              <a:rPr kumimoji="0" lang="en-US" altLang="en-US" sz="2400" dirty="0" err="1" smtClean="0">
                <a:solidFill>
                  <a:schemeClr val="tx1"/>
                </a:solidFill>
                <a:latin typeface="Calibri" panose="020F0502020204030204" pitchFamily="34" charset="0"/>
              </a:rPr>
              <a:t>inzicht</a:t>
            </a:r>
            <a:r>
              <a:rPr kumimoji="0" lang="en-US" altLang="en-US" sz="2400" dirty="0" smtClean="0">
                <a:solidFill>
                  <a:schemeClr val="tx1"/>
                </a:solidFill>
                <a:latin typeface="Calibri" panose="020F0502020204030204" pitchFamily="34" charset="0"/>
              </a:rPr>
              <a:t> met de open </a:t>
            </a:r>
            <a:r>
              <a:rPr kumimoji="0" lang="en-US" altLang="en-US" sz="2400" dirty="0" err="1" smtClean="0">
                <a:solidFill>
                  <a:schemeClr val="tx1"/>
                </a:solidFill>
                <a:latin typeface="Calibri" panose="020F0502020204030204" pitchFamily="34" charset="0"/>
              </a:rPr>
              <a:t>antwoordmogelijkheid</a:t>
            </a:r>
            <a:r>
              <a:rPr kumimoji="0" lang="en-US" altLang="en-US" sz="2400" dirty="0" smtClean="0">
                <a:solidFill>
                  <a:schemeClr val="tx1"/>
                </a:solidFill>
                <a:latin typeface="Calibri" panose="020F0502020204030204" pitchFamily="34" charset="0"/>
              </a:rPr>
              <a:t>.</a:t>
            </a:r>
            <a:endParaRPr kumimoji="0" lang="nl-NL" altLang="en-US" sz="2400" dirty="0">
              <a:solidFill>
                <a:schemeClr val="tx1"/>
              </a:solidFill>
              <a:latin typeface="Calibri" panose="020F0502020204030204" pitchFamily="34" charset="0"/>
            </a:endParaRPr>
          </a:p>
        </p:txBody>
      </p:sp>
      <p:sp>
        <p:nvSpPr>
          <p:cNvPr id="5" name="Content Placeholder 2"/>
          <p:cNvSpPr txBox="1">
            <a:spLocks/>
          </p:cNvSpPr>
          <p:nvPr/>
        </p:nvSpPr>
        <p:spPr>
          <a:xfrm>
            <a:off x="6517759" y="1947333"/>
            <a:ext cx="5471041" cy="3210454"/>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Calibri" panose="020F0502020204030204" pitchFamily="34" charset="0"/>
              <a:buNone/>
              <a:defRPr/>
            </a:pPr>
            <a:endParaRPr lang="nl-NL" dirty="0" smtClean="0"/>
          </a:p>
          <a:p>
            <a:pPr marL="457200" lvl="1" indent="0">
              <a:buFont typeface="Calibri" panose="020F0502020204030204" pitchFamily="34" charset="0"/>
              <a:buNone/>
              <a:defRPr/>
            </a:pPr>
            <a:endParaRPr lang="nl-NL" dirty="0"/>
          </a:p>
          <a:p>
            <a:pPr marL="457200" lvl="1" indent="0">
              <a:buFont typeface="Calibri" panose="020F0502020204030204" pitchFamily="34" charset="0"/>
              <a:buNone/>
              <a:defRPr/>
            </a:pPr>
            <a:r>
              <a:rPr lang="nl-NL" b="1" dirty="0" smtClean="0"/>
              <a:t>Wat vindt u van </a:t>
            </a:r>
            <a:r>
              <a:rPr lang="nl-NL" b="1" dirty="0" err="1" smtClean="0"/>
              <a:t>eiwitverrijkt</a:t>
            </a:r>
            <a:r>
              <a:rPr lang="nl-NL" b="1" dirty="0" smtClean="0"/>
              <a:t> dieet?</a:t>
            </a:r>
          </a:p>
          <a:p>
            <a:pPr marL="457200" lvl="1" indent="0">
              <a:buFont typeface="Calibri" panose="020F0502020204030204" pitchFamily="34" charset="0"/>
              <a:buNone/>
              <a:defRPr/>
            </a:pPr>
            <a:endParaRPr lang="nl-NL" b="1" dirty="0" smtClean="0"/>
          </a:p>
          <a:p>
            <a:pPr marL="457200" lvl="1" indent="0">
              <a:buNone/>
              <a:defRPr/>
            </a:pPr>
            <a:r>
              <a:rPr lang="nl-NL" sz="1800" b="1" dirty="0" smtClean="0"/>
              <a:t>……………………………</a:t>
            </a:r>
          </a:p>
          <a:p>
            <a:pPr marL="457200" lvl="1" indent="0">
              <a:buFont typeface="Calibri" panose="020F0502020204030204" pitchFamily="34" charset="0"/>
              <a:buNone/>
              <a:defRPr/>
            </a:pPr>
            <a:endParaRPr lang="nl-NL" sz="1800" dirty="0"/>
          </a:p>
        </p:txBody>
      </p:sp>
    </p:spTree>
    <p:extLst>
      <p:ext uri="{BB962C8B-B14F-4D97-AF65-F5344CB8AC3E}">
        <p14:creationId xmlns:p14="http://schemas.microsoft.com/office/powerpoint/2010/main" val="265766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8268" y="1507068"/>
            <a:ext cx="10961234" cy="5027548"/>
          </a:xfrm>
        </p:spPr>
        <p:txBody>
          <a:bodyPr>
            <a:noAutofit/>
          </a:bodyPr>
          <a:lstStyle/>
          <a:p>
            <a:pPr marL="457200" lvl="1" indent="0">
              <a:lnSpc>
                <a:spcPct val="100000"/>
              </a:lnSpc>
              <a:buNone/>
              <a:defRPr/>
            </a:pPr>
            <a:r>
              <a:rPr lang="nl-NL" sz="1400" b="1" dirty="0"/>
              <a:t>Oefening:</a:t>
            </a:r>
          </a:p>
          <a:p>
            <a:pPr marL="457200" lvl="1" indent="0">
              <a:lnSpc>
                <a:spcPct val="100000"/>
              </a:lnSpc>
              <a:buNone/>
              <a:defRPr/>
            </a:pPr>
            <a:r>
              <a:rPr lang="nl-NL" sz="1400" dirty="0"/>
              <a:t>Vraag en antwoorden.</a:t>
            </a:r>
          </a:p>
          <a:p>
            <a:pPr marL="457200" lvl="1" indent="0">
              <a:lnSpc>
                <a:spcPct val="100000"/>
              </a:lnSpc>
              <a:buNone/>
              <a:defRPr/>
            </a:pPr>
            <a:r>
              <a:rPr lang="nl-NL" sz="1400" dirty="0">
                <a:sym typeface="Wingdings" panose="05000000000000000000" pitchFamily="2" charset="2"/>
              </a:rPr>
              <a:t> </a:t>
            </a:r>
            <a:r>
              <a:rPr lang="nl-NL" sz="1400" dirty="0"/>
              <a:t>Behouden of herformuleren ?</a:t>
            </a:r>
          </a:p>
          <a:p>
            <a:pPr marL="0" indent="0">
              <a:buNone/>
              <a:defRPr/>
            </a:pPr>
            <a:endParaRPr lang="nl-NL" sz="1400" dirty="0" smtClean="0"/>
          </a:p>
          <a:p>
            <a:pPr marL="0" indent="0">
              <a:buNone/>
              <a:defRPr/>
            </a:pPr>
            <a:r>
              <a:rPr lang="nl-NL" sz="1400" b="1" dirty="0"/>
              <a:t>Hoe vaak zijn er problemen bij het inloggen op het digitaal overdracht systeem, waardoor je niet de overdracht actueel hebt</a:t>
            </a:r>
            <a:r>
              <a:rPr lang="nl-NL" sz="800" b="1" dirty="0"/>
              <a:t> </a:t>
            </a:r>
            <a:r>
              <a:rPr lang="nl-NL" sz="1400" b="1" dirty="0" smtClean="0"/>
              <a:t>?</a:t>
            </a:r>
            <a:endParaRPr lang="en-US" sz="1400" b="1" dirty="0"/>
          </a:p>
          <a:p>
            <a:pPr marL="457200" indent="-457200">
              <a:buFont typeface="+mj-lt"/>
              <a:buAutoNum type="alphaLcParenR"/>
              <a:defRPr/>
            </a:pPr>
            <a:r>
              <a:rPr lang="nl-NL" sz="1400" b="1" dirty="0"/>
              <a:t>1 keer		A)   Weinig</a:t>
            </a:r>
            <a:endParaRPr lang="en-US" sz="1400" b="1" dirty="0"/>
          </a:p>
          <a:p>
            <a:pPr marL="457200" indent="-457200">
              <a:buFont typeface="+mj-lt"/>
              <a:buAutoNum type="alphaLcParenR"/>
              <a:defRPr/>
            </a:pPr>
            <a:r>
              <a:rPr lang="nl-NL" sz="1400" b="1" dirty="0"/>
              <a:t>2 tot 3 keer		B)   Vaak</a:t>
            </a:r>
          </a:p>
          <a:p>
            <a:pPr marL="457200" indent="-457200">
              <a:buFont typeface="+mj-lt"/>
              <a:buAutoNum type="alphaLcParenR"/>
              <a:defRPr/>
            </a:pPr>
            <a:r>
              <a:rPr lang="nl-NL" sz="1400" b="1" dirty="0"/>
              <a:t>4 of meer		C)   Altijd</a:t>
            </a:r>
          </a:p>
          <a:p>
            <a:pPr marL="0" indent="0">
              <a:buNone/>
              <a:defRPr/>
            </a:pPr>
            <a:endParaRPr lang="nl-NL" sz="1050" dirty="0"/>
          </a:p>
          <a:p>
            <a:pPr marL="0" indent="0">
              <a:buNone/>
              <a:defRPr/>
            </a:pPr>
            <a:r>
              <a:rPr lang="nl-NL" sz="1050" b="1" dirty="0" smtClean="0">
                <a:sym typeface="Wingdings" panose="05000000000000000000" pitchFamily="2" charset="2"/>
              </a:rPr>
              <a:t> </a:t>
            </a:r>
            <a:r>
              <a:rPr lang="nl-NL" sz="1050" b="1" dirty="0" smtClean="0"/>
              <a:t>Vraag </a:t>
            </a:r>
            <a:r>
              <a:rPr lang="nl-NL" sz="1050" b="1" dirty="0"/>
              <a:t>niet specifiek genoeg.</a:t>
            </a:r>
          </a:p>
          <a:p>
            <a:pPr marL="457200" indent="-457200">
              <a:buAutoNum type="arabicPeriod"/>
              <a:defRPr/>
            </a:pPr>
            <a:r>
              <a:rPr lang="nl-NL" sz="1050" b="1" dirty="0">
                <a:sym typeface="Wingdings" panose="05000000000000000000" pitchFamily="2" charset="2"/>
              </a:rPr>
              <a:t>scope onduidelijk: ‘</a:t>
            </a:r>
            <a:r>
              <a:rPr lang="nl-NL" sz="1050" b="1" i="1" dirty="0"/>
              <a:t>zijn e</a:t>
            </a:r>
            <a:r>
              <a:rPr lang="nl-NL" sz="1050" b="1" dirty="0"/>
              <a:t>r’: </a:t>
            </a:r>
            <a:r>
              <a:rPr lang="nl-NL" sz="1050" b="1" dirty="0">
                <a:sym typeface="Wingdings" panose="05000000000000000000" pitchFamily="2" charset="2"/>
              </a:rPr>
              <a:t>alleen de problemen die de respondent zelf ervaart of de problemen van de hele afdeling/organisatie?</a:t>
            </a:r>
          </a:p>
          <a:p>
            <a:pPr marL="457200" indent="-457200">
              <a:buFont typeface="Arial" panose="020B0604020202020204" pitchFamily="34" charset="0"/>
              <a:buAutoNum type="arabicPeriod"/>
              <a:defRPr/>
            </a:pPr>
            <a:r>
              <a:rPr lang="nl-NL" sz="1050" b="1" dirty="0"/>
              <a:t>tijdpad ontbreekt: afgelopen week, maand, jaar?</a:t>
            </a:r>
          </a:p>
          <a:p>
            <a:pPr marL="0" indent="0">
              <a:buNone/>
              <a:defRPr/>
            </a:pPr>
            <a:r>
              <a:rPr lang="nl-NL" sz="1050" b="1" dirty="0" smtClean="0">
                <a:sym typeface="Wingdings" panose="05000000000000000000" pitchFamily="2" charset="2"/>
              </a:rPr>
              <a:t> Vraag </a:t>
            </a:r>
            <a:r>
              <a:rPr lang="nl-NL" sz="1050" b="1" dirty="0">
                <a:sym typeface="Wingdings" panose="05000000000000000000" pitchFamily="2" charset="2"/>
              </a:rPr>
              <a:t>is tweeledig en daardoor onduidelijk, wat leidt tot niet eenduidige beantwoording (betrouwbaarheid, validiteit).</a:t>
            </a:r>
          </a:p>
          <a:p>
            <a:pPr marL="457200" indent="-457200">
              <a:buAutoNum type="arabicPeriod"/>
              <a:defRPr/>
            </a:pPr>
            <a:r>
              <a:rPr lang="nl-NL" sz="1050" b="1" dirty="0">
                <a:sym typeface="Wingdings" panose="05000000000000000000" pitchFamily="2" charset="2"/>
              </a:rPr>
              <a:t>Hoe antwoorden indien: Altijd probleem 2x moeten inloggen voordat het werkt, maar dan altijd overdracht actueel;</a:t>
            </a:r>
          </a:p>
          <a:p>
            <a:pPr marL="457200" indent="-457200">
              <a:buAutoNum type="arabicPeriod"/>
              <a:defRPr/>
            </a:pPr>
            <a:r>
              <a:rPr lang="nl-NL" sz="1050" b="1" dirty="0" smtClean="0">
                <a:sym typeface="Wingdings" panose="05000000000000000000" pitchFamily="2" charset="2"/>
              </a:rPr>
              <a:t>                         of indien: </a:t>
            </a:r>
            <a:r>
              <a:rPr lang="nl-NL" sz="1050" b="1" dirty="0">
                <a:sym typeface="Wingdings" panose="05000000000000000000" pitchFamily="2" charset="2"/>
              </a:rPr>
              <a:t>Nooit probleem met inloggen, maar de aan te leveren overdracht ontbreekt of is niet </a:t>
            </a:r>
            <a:r>
              <a:rPr lang="nl-NL" sz="1050" b="1" dirty="0" smtClean="0">
                <a:sym typeface="Wingdings" panose="05000000000000000000" pitchFamily="2" charset="2"/>
              </a:rPr>
              <a:t>compleet.</a:t>
            </a:r>
            <a:endParaRPr lang="nl-NL" sz="1050" b="1" dirty="0">
              <a:sym typeface="Wingdings" panose="05000000000000000000" pitchFamily="2" charset="2"/>
            </a:endParaRPr>
          </a:p>
          <a:p>
            <a:pPr marL="0" indent="0">
              <a:buNone/>
              <a:defRPr/>
            </a:pPr>
            <a:r>
              <a:rPr lang="nl-NL" sz="1050" b="1" dirty="0" smtClean="0">
                <a:sym typeface="Wingdings" panose="05000000000000000000" pitchFamily="2" charset="2"/>
              </a:rPr>
              <a:t> </a:t>
            </a:r>
            <a:r>
              <a:rPr lang="nl-NL" sz="1050" b="1" dirty="0" smtClean="0"/>
              <a:t>Antwoordcategorieën</a:t>
            </a:r>
            <a:r>
              <a:rPr lang="nl-NL" sz="1050" b="1" dirty="0"/>
              <a:t>:</a:t>
            </a:r>
          </a:p>
          <a:p>
            <a:pPr marL="457200" indent="-457200">
              <a:buFont typeface="Arial" panose="020B0604020202020204" pitchFamily="34" charset="0"/>
              <a:buAutoNum type="arabicPeriod"/>
              <a:defRPr/>
            </a:pPr>
            <a:r>
              <a:rPr lang="nl-NL" sz="1050" b="1" dirty="0"/>
              <a:t>Niet </a:t>
            </a:r>
            <a:r>
              <a:rPr lang="nl-NL" sz="1050" b="1" dirty="0" smtClean="0"/>
              <a:t>compleet: ‘</a:t>
            </a:r>
            <a:r>
              <a:rPr lang="nl-NL" sz="1050" b="1" dirty="0"/>
              <a:t>0’ of ‘Nooit’ ontbreekt. Als je geen digitaal systeem gebruikt, is deze vraag niet te beantwoorden.</a:t>
            </a:r>
          </a:p>
          <a:p>
            <a:pPr marL="457200" indent="-457200">
              <a:buAutoNum type="arabicPeriod"/>
              <a:defRPr/>
            </a:pPr>
            <a:r>
              <a:rPr lang="nl-NL" sz="1050" b="1" dirty="0"/>
              <a:t>‘tot’ moet zijn ‘tot en met’.</a:t>
            </a:r>
          </a:p>
          <a:p>
            <a:pPr marL="457200" indent="-457200">
              <a:buAutoNum type="arabicPeriod"/>
              <a:defRPr/>
            </a:pPr>
            <a:r>
              <a:rPr lang="nl-NL" sz="1050" b="1" dirty="0"/>
              <a:t>Antwoord c) mist ‘</a:t>
            </a:r>
            <a:r>
              <a:rPr lang="nl-NL" sz="1050" b="1" i="1" dirty="0"/>
              <a:t>keer</a:t>
            </a:r>
            <a:r>
              <a:rPr lang="nl-NL" sz="1050" b="1" dirty="0"/>
              <a:t>’.</a:t>
            </a:r>
          </a:p>
          <a:p>
            <a:pPr marL="457200" indent="-457200">
              <a:buAutoNum type="arabicPeriod"/>
              <a:defRPr/>
            </a:pPr>
            <a:r>
              <a:rPr lang="nl-NL" sz="1050" b="1" dirty="0"/>
              <a:t>‘Weinig’ moet zijn ‘Soms’.</a:t>
            </a:r>
          </a:p>
          <a:p>
            <a:pPr marL="457200" indent="-457200">
              <a:buAutoNum type="arabicPeriod"/>
              <a:defRPr/>
            </a:pPr>
            <a:r>
              <a:rPr lang="nl-NL" sz="1050" b="1" dirty="0"/>
              <a:t>Verdeling antwoorden niet optimaal:</a:t>
            </a:r>
          </a:p>
          <a:p>
            <a:pPr marL="822325" lvl="1" indent="-514350">
              <a:buFont typeface="+mj-lt"/>
              <a:buAutoNum type="romanUcPeriod"/>
              <a:defRPr/>
            </a:pPr>
            <a:r>
              <a:rPr lang="nl-NL" sz="1050" b="1" dirty="0"/>
              <a:t>a-c: weinig variatie aan de bovenkant (geen inzicht in wie vaker dan 10 keer, of vaker dan 100 keer)</a:t>
            </a:r>
          </a:p>
          <a:p>
            <a:pPr marL="822325" lvl="1" indent="-514350">
              <a:buFont typeface="+mj-lt"/>
              <a:buAutoNum type="romanUcPeriod"/>
              <a:defRPr/>
            </a:pPr>
            <a:r>
              <a:rPr lang="nl-NL" sz="1050" b="1" dirty="0"/>
              <a:t>A-C grote stap tussen ‘Weinig/Soms’ en ‘Vaak’. </a:t>
            </a:r>
            <a:r>
              <a:rPr lang="nl-NL" sz="1050" b="1" dirty="0">
                <a:sym typeface="Wingdings" panose="05000000000000000000" pitchFamily="2" charset="2"/>
              </a:rPr>
              <a:t> toevoegen</a:t>
            </a:r>
            <a:r>
              <a:rPr lang="nl-NL" sz="1050" b="1" dirty="0"/>
              <a:t> ‘Regelmatig</a:t>
            </a:r>
            <a:r>
              <a:rPr lang="nl-NL" sz="1050" b="1" dirty="0" smtClean="0"/>
              <a:t>’.</a:t>
            </a:r>
            <a:endParaRPr lang="nl-NL" sz="1050" b="1" dirty="0"/>
          </a:p>
        </p:txBody>
      </p:sp>
      <p:sp>
        <p:nvSpPr>
          <p:cNvPr id="17411" name="Title 1"/>
          <p:cNvSpPr>
            <a:spLocks noGrp="1"/>
          </p:cNvSpPr>
          <p:nvPr>
            <p:ph type="title"/>
          </p:nvPr>
        </p:nvSpPr>
        <p:spPr>
          <a:xfrm>
            <a:off x="1680873" y="457070"/>
            <a:ext cx="7114540" cy="816634"/>
          </a:xfrm>
        </p:spPr>
        <p:txBody>
          <a:bodyPr/>
          <a:lstStyle/>
          <a:p>
            <a:r>
              <a:rPr lang="en-US" dirty="0" err="1"/>
              <a:t>Kwalitatief</a:t>
            </a:r>
            <a:r>
              <a:rPr lang="en-US" dirty="0"/>
              <a:t> / </a:t>
            </a:r>
            <a:r>
              <a:rPr lang="en-US" dirty="0" err="1"/>
              <a:t>kwantitatief</a:t>
            </a:r>
            <a:r>
              <a:rPr lang="en-US" dirty="0"/>
              <a:t> </a:t>
            </a:r>
            <a:r>
              <a:rPr lang="en-US" dirty="0" err="1"/>
              <a:t>onderzoek</a:t>
            </a:r>
            <a:r>
              <a:rPr lang="en-US" dirty="0"/>
              <a:t/>
            </a:r>
            <a:br>
              <a:rPr lang="en-US" dirty="0"/>
            </a:br>
            <a:r>
              <a:rPr lang="en-US" i="1" dirty="0" smtClean="0"/>
              <a:t> </a:t>
            </a:r>
            <a:r>
              <a:rPr lang="en-US" i="1" dirty="0" smtClean="0">
                <a:sym typeface="Wingdings" panose="05000000000000000000" pitchFamily="2" charset="2"/>
              </a:rPr>
              <a:t> </a:t>
            </a:r>
            <a:r>
              <a:rPr lang="en-US" i="1" dirty="0" err="1" smtClean="0"/>
              <a:t>enquêtes</a:t>
            </a:r>
            <a:r>
              <a:rPr lang="en-US" i="1" dirty="0" smtClean="0"/>
              <a:t> </a:t>
            </a:r>
            <a:r>
              <a:rPr lang="en-US" i="1" dirty="0"/>
              <a:t>/ </a:t>
            </a:r>
            <a:r>
              <a:rPr lang="en-US" i="1" dirty="0" err="1"/>
              <a:t>vragenlijsten</a:t>
            </a:r>
            <a:r>
              <a:rPr lang="en-US" i="1" dirty="0"/>
              <a:t> </a:t>
            </a:r>
            <a:endParaRPr lang="en-US" altLang="en-US" i="1" dirty="0" smtClean="0"/>
          </a:p>
        </p:txBody>
      </p:sp>
    </p:spTree>
    <p:extLst>
      <p:ext uri="{BB962C8B-B14F-4D97-AF65-F5344CB8AC3E}">
        <p14:creationId xmlns:p14="http://schemas.microsoft.com/office/powerpoint/2010/main" val="22160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6" end="1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7" end="1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8" end="1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9" end="1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20" end="2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1" end="2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22" end="2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25939" y="2070299"/>
            <a:ext cx="8055793" cy="4347434"/>
          </a:xfrm>
        </p:spPr>
        <p:txBody>
          <a:bodyPr>
            <a:normAutofit fontScale="85000" lnSpcReduction="20000"/>
          </a:bodyPr>
          <a:lstStyle/>
          <a:p>
            <a:pPr marL="457200" lvl="1" indent="0">
              <a:buNone/>
              <a:defRPr/>
            </a:pPr>
            <a:r>
              <a:rPr lang="nl-NL" sz="2400" b="1" dirty="0"/>
              <a:t>Oefening:</a:t>
            </a:r>
          </a:p>
          <a:p>
            <a:pPr marL="457200" lvl="1" indent="0">
              <a:buNone/>
              <a:defRPr/>
            </a:pPr>
            <a:r>
              <a:rPr lang="nl-NL" sz="2400" dirty="0"/>
              <a:t>Vraag en antwoorden.</a:t>
            </a:r>
          </a:p>
          <a:p>
            <a:pPr marL="457200" lvl="1" indent="0">
              <a:buNone/>
              <a:defRPr/>
            </a:pPr>
            <a:r>
              <a:rPr lang="nl-NL" sz="2400" dirty="0">
                <a:sym typeface="Wingdings" panose="05000000000000000000" pitchFamily="2" charset="2"/>
              </a:rPr>
              <a:t> </a:t>
            </a:r>
            <a:r>
              <a:rPr lang="nl-NL" sz="2400" dirty="0"/>
              <a:t>Behouden of herformuleren ?</a:t>
            </a:r>
          </a:p>
          <a:p>
            <a:pPr marL="0" indent="0">
              <a:buNone/>
              <a:defRPr/>
            </a:pPr>
            <a:endParaRPr lang="nl-NL" sz="2400" dirty="0" smtClean="0"/>
          </a:p>
          <a:p>
            <a:pPr marL="0" indent="0">
              <a:buNone/>
              <a:defRPr/>
            </a:pPr>
            <a:r>
              <a:rPr lang="nl-NL" sz="2400" dirty="0" smtClean="0"/>
              <a:t>Hoe </a:t>
            </a:r>
            <a:r>
              <a:rPr lang="nl-NL" sz="2400" dirty="0"/>
              <a:t>is de tijdinvestering </a:t>
            </a:r>
            <a:r>
              <a:rPr lang="en-US" sz="1800" dirty="0"/>
              <a:t> </a:t>
            </a:r>
            <a:r>
              <a:rPr lang="nl-NL" sz="2400" dirty="0"/>
              <a:t>van het invullen van de DENWIS?</a:t>
            </a:r>
            <a:endParaRPr lang="en-US" sz="2400" dirty="0"/>
          </a:p>
          <a:p>
            <a:pPr marL="457200" indent="-457200">
              <a:buFont typeface="+mj-lt"/>
              <a:buAutoNum type="alphaLcParenR"/>
              <a:defRPr/>
            </a:pPr>
            <a:r>
              <a:rPr lang="nl-NL" sz="2400" dirty="0"/>
              <a:t>minder dan 5 minuten	</a:t>
            </a:r>
          </a:p>
          <a:p>
            <a:pPr marL="457200" indent="-457200">
              <a:buFont typeface="+mj-lt"/>
              <a:buAutoNum type="alphaLcParenR"/>
              <a:defRPr/>
            </a:pPr>
            <a:r>
              <a:rPr lang="nl-NL" sz="2400" dirty="0"/>
              <a:t>tussen de 5 en 10 minuten</a:t>
            </a:r>
          </a:p>
          <a:p>
            <a:pPr marL="457200" indent="-457200">
              <a:buFont typeface="+mj-lt"/>
              <a:buAutoNum type="alphaLcParenR"/>
              <a:defRPr/>
            </a:pPr>
            <a:r>
              <a:rPr lang="nl-NL" sz="2400" dirty="0"/>
              <a:t>meer dan een kwartier</a:t>
            </a:r>
          </a:p>
          <a:p>
            <a:pPr marL="457200" indent="-457200">
              <a:buFont typeface="+mj-lt"/>
              <a:buAutoNum type="alphaLcParenR"/>
              <a:defRPr/>
            </a:pPr>
            <a:endParaRPr lang="nl-NL" sz="2400" dirty="0"/>
          </a:p>
          <a:p>
            <a:pPr marL="457200" indent="-457200">
              <a:buFont typeface="+mj-lt"/>
              <a:buAutoNum type="alphaLcParenR"/>
              <a:defRPr/>
            </a:pPr>
            <a:endParaRPr lang="nl-NL" sz="2400" dirty="0"/>
          </a:p>
          <a:p>
            <a:pPr marL="0" indent="0">
              <a:buNone/>
              <a:defRPr/>
            </a:pPr>
            <a:r>
              <a:rPr lang="nl-NL" sz="2400" dirty="0"/>
              <a:t>Eenvoudig </a:t>
            </a:r>
            <a:r>
              <a:rPr lang="nl-NL" sz="2400" dirty="0" smtClean="0"/>
              <a:t>taalgebruik: Hoe </a:t>
            </a:r>
            <a:r>
              <a:rPr lang="nl-NL" sz="2400" dirty="0"/>
              <a:t>lang duurt het invullen van de DENWIS</a:t>
            </a:r>
            <a:r>
              <a:rPr lang="nl-NL" sz="2400" dirty="0" smtClean="0"/>
              <a:t>?</a:t>
            </a:r>
          </a:p>
          <a:p>
            <a:pPr marL="0" indent="0">
              <a:buNone/>
              <a:defRPr/>
            </a:pPr>
            <a:r>
              <a:rPr lang="nl-NL" sz="2400" dirty="0" smtClean="0"/>
              <a:t>Antwoordcategorieën sluiten niet goed op elkaar aan</a:t>
            </a:r>
            <a:endParaRPr lang="en-US" sz="2400" dirty="0"/>
          </a:p>
          <a:p>
            <a:pPr marL="457200" lvl="1" indent="0">
              <a:buNone/>
              <a:defRPr/>
            </a:pPr>
            <a:endParaRPr lang="nl-NL" dirty="0"/>
          </a:p>
        </p:txBody>
      </p:sp>
      <p:sp>
        <p:nvSpPr>
          <p:cNvPr id="18435" name="Title 1"/>
          <p:cNvSpPr>
            <a:spLocks noGrp="1"/>
          </p:cNvSpPr>
          <p:nvPr>
            <p:ph type="title"/>
          </p:nvPr>
        </p:nvSpPr>
        <p:spPr>
          <a:xfrm>
            <a:off x="2425940" y="829604"/>
            <a:ext cx="7114540" cy="816634"/>
          </a:xfrm>
        </p:spPr>
        <p:txBody>
          <a:bodyPr/>
          <a:lstStyle/>
          <a:p>
            <a:r>
              <a:rPr lang="en-US" dirty="0" err="1"/>
              <a:t>Kwalitatief</a:t>
            </a:r>
            <a:r>
              <a:rPr lang="en-US" dirty="0"/>
              <a:t> / </a:t>
            </a:r>
            <a:r>
              <a:rPr lang="en-US" dirty="0" err="1"/>
              <a:t>kwantitatief</a:t>
            </a:r>
            <a:r>
              <a:rPr lang="en-US" dirty="0"/>
              <a:t> </a:t>
            </a:r>
            <a:r>
              <a:rPr lang="en-US" dirty="0" err="1"/>
              <a:t>onderzoek</a:t>
            </a:r>
            <a:r>
              <a:rPr lang="en-US" dirty="0"/>
              <a:t/>
            </a:r>
            <a:br>
              <a:rPr lang="en-US" dirty="0"/>
            </a:br>
            <a:r>
              <a:rPr lang="en-US" dirty="0" err="1" smtClean="0"/>
              <a:t>enquêtes</a:t>
            </a:r>
            <a:r>
              <a:rPr lang="en-US" dirty="0" smtClean="0"/>
              <a:t> </a:t>
            </a:r>
            <a:r>
              <a:rPr lang="en-US" dirty="0"/>
              <a:t>/ </a:t>
            </a:r>
            <a:r>
              <a:rPr lang="en-US" dirty="0" err="1"/>
              <a:t>vragenlijsten</a:t>
            </a:r>
            <a:r>
              <a:rPr lang="en-US" dirty="0"/>
              <a:t> </a:t>
            </a:r>
            <a:endParaRPr lang="en-US" altLang="en-US" dirty="0" smtClean="0"/>
          </a:p>
        </p:txBody>
      </p:sp>
    </p:spTree>
    <p:extLst>
      <p:ext uri="{BB962C8B-B14F-4D97-AF65-F5344CB8AC3E}">
        <p14:creationId xmlns:p14="http://schemas.microsoft.com/office/powerpoint/2010/main" val="170377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882775" y="298586"/>
            <a:ext cx="7114540" cy="816634"/>
          </a:xfrm>
        </p:spPr>
        <p:txBody>
          <a:bodyPr/>
          <a:lstStyle/>
          <a:p>
            <a:r>
              <a:rPr lang="en-US" dirty="0" err="1"/>
              <a:t>Kwalitatief</a:t>
            </a:r>
            <a:r>
              <a:rPr lang="en-US" dirty="0"/>
              <a:t> / </a:t>
            </a:r>
            <a:r>
              <a:rPr lang="en-US" dirty="0" err="1"/>
              <a:t>kwantitatief</a:t>
            </a:r>
            <a:r>
              <a:rPr lang="en-US" dirty="0"/>
              <a:t> </a:t>
            </a:r>
            <a:r>
              <a:rPr lang="en-US" dirty="0" err="1"/>
              <a:t>onderzoek</a:t>
            </a:r>
            <a:r>
              <a:rPr lang="en-US" dirty="0"/>
              <a:t/>
            </a:r>
            <a:br>
              <a:rPr lang="en-US" dirty="0"/>
            </a:br>
            <a:r>
              <a:rPr lang="en-US" dirty="0" err="1" smtClean="0"/>
              <a:t>enquêtes</a:t>
            </a:r>
            <a:r>
              <a:rPr lang="en-US" dirty="0" smtClean="0"/>
              <a:t> </a:t>
            </a:r>
            <a:r>
              <a:rPr lang="en-US" dirty="0"/>
              <a:t>/ </a:t>
            </a:r>
            <a:r>
              <a:rPr lang="en-US" dirty="0" err="1"/>
              <a:t>vragenlijsten</a:t>
            </a:r>
            <a:r>
              <a:rPr lang="en-US" dirty="0"/>
              <a:t> </a:t>
            </a:r>
            <a:endParaRPr lang="en-US" altLang="en-US" dirty="0" smtClean="0"/>
          </a:p>
        </p:txBody>
      </p:sp>
      <p:sp>
        <p:nvSpPr>
          <p:cNvPr id="3" name="Content Placeholder 2"/>
          <p:cNvSpPr>
            <a:spLocks noGrp="1"/>
          </p:cNvSpPr>
          <p:nvPr>
            <p:ph idx="1"/>
          </p:nvPr>
        </p:nvSpPr>
        <p:spPr>
          <a:xfrm>
            <a:off x="1882775" y="1366839"/>
            <a:ext cx="8421688" cy="2782887"/>
          </a:xfrm>
        </p:spPr>
        <p:txBody>
          <a:bodyPr>
            <a:normAutofit fontScale="70000" lnSpcReduction="20000"/>
          </a:bodyPr>
          <a:lstStyle/>
          <a:p>
            <a:pPr marL="457200" lvl="1" indent="0">
              <a:buNone/>
              <a:defRPr/>
            </a:pPr>
            <a:r>
              <a:rPr lang="nl-NL" sz="2400" b="1" dirty="0"/>
              <a:t>Oefening:</a:t>
            </a:r>
          </a:p>
          <a:p>
            <a:pPr marL="457200" lvl="1" indent="0">
              <a:buNone/>
              <a:defRPr/>
            </a:pPr>
            <a:r>
              <a:rPr lang="nl-NL" sz="2400" dirty="0"/>
              <a:t>Vraag en antwoorden.</a:t>
            </a:r>
          </a:p>
          <a:p>
            <a:pPr marL="457200" lvl="1" indent="0">
              <a:buNone/>
              <a:defRPr/>
            </a:pPr>
            <a:r>
              <a:rPr lang="nl-NL" sz="2400" dirty="0">
                <a:sym typeface="Wingdings" panose="05000000000000000000" pitchFamily="2" charset="2"/>
              </a:rPr>
              <a:t> </a:t>
            </a:r>
            <a:r>
              <a:rPr lang="nl-NL" sz="2400" dirty="0"/>
              <a:t>Behouden of herformuleren ?</a:t>
            </a:r>
          </a:p>
          <a:p>
            <a:pPr marL="0" indent="0">
              <a:buNone/>
              <a:defRPr/>
            </a:pPr>
            <a:endParaRPr lang="nl-NL" sz="2400" dirty="0"/>
          </a:p>
          <a:p>
            <a:pPr marL="0" indent="0">
              <a:buNone/>
              <a:defRPr/>
            </a:pPr>
            <a:r>
              <a:rPr lang="nl-NL" sz="2400" dirty="0" smtClean="0"/>
              <a:t>Bij </a:t>
            </a:r>
            <a:r>
              <a:rPr lang="nl-NL" sz="2400" dirty="0"/>
              <a:t>onvolledige overdrachten welke gegevens ontbreken het vaakst?  </a:t>
            </a:r>
            <a:endParaRPr lang="en-US" sz="2400" dirty="0"/>
          </a:p>
          <a:p>
            <a:pPr marL="457200" indent="-457200">
              <a:buFont typeface="+mj-lt"/>
              <a:buAutoNum type="alphaLcParenR"/>
              <a:defRPr/>
            </a:pPr>
            <a:r>
              <a:rPr lang="nl-NL" sz="2400" dirty="0"/>
              <a:t>Contactgegevens van patiënt en/of mantelzorger</a:t>
            </a:r>
            <a:endParaRPr lang="en-US" sz="2400" dirty="0"/>
          </a:p>
          <a:p>
            <a:pPr marL="457200" indent="-457200">
              <a:buFont typeface="+mj-lt"/>
              <a:buAutoNum type="alphaLcParenR"/>
              <a:defRPr/>
            </a:pPr>
            <a:r>
              <a:rPr lang="nl-NL" sz="2400" dirty="0"/>
              <a:t>Medicatiegegevens</a:t>
            </a:r>
            <a:endParaRPr lang="en-US" sz="2400" dirty="0"/>
          </a:p>
          <a:p>
            <a:pPr marL="457200" indent="-457200">
              <a:buFont typeface="+mj-lt"/>
              <a:buAutoNum type="alphaLcParenR"/>
              <a:defRPr/>
            </a:pPr>
            <a:r>
              <a:rPr lang="nl-NL" sz="2400" dirty="0"/>
              <a:t>Somatische gegevens</a:t>
            </a:r>
            <a:endParaRPr lang="en-US" sz="2400" dirty="0"/>
          </a:p>
          <a:p>
            <a:pPr marL="457200" indent="-457200">
              <a:buFont typeface="+mj-lt"/>
              <a:buAutoNum type="alphaLcParenR"/>
              <a:defRPr/>
            </a:pPr>
            <a:r>
              <a:rPr lang="nl-NL" sz="2400" dirty="0"/>
              <a:t>Andere gegevens, namelijk</a:t>
            </a:r>
            <a:r>
              <a:rPr lang="nl-NL" sz="1200" dirty="0"/>
              <a:t> </a:t>
            </a:r>
            <a:r>
              <a:rPr lang="nl-NL" sz="2400" dirty="0"/>
              <a:t>….</a:t>
            </a:r>
            <a:endParaRPr lang="en-US" sz="2400" dirty="0"/>
          </a:p>
          <a:p>
            <a:pPr marL="0" indent="0">
              <a:buNone/>
              <a:defRPr/>
            </a:pPr>
            <a:endParaRPr lang="en-US" sz="2400" dirty="0"/>
          </a:p>
          <a:p>
            <a:pPr marL="457200" lvl="1" indent="0">
              <a:buNone/>
              <a:defRPr/>
            </a:pPr>
            <a:endParaRPr lang="nl-NL" dirty="0"/>
          </a:p>
        </p:txBody>
      </p:sp>
      <p:sp>
        <p:nvSpPr>
          <p:cNvPr id="19460" name="TextBox 1"/>
          <p:cNvSpPr txBox="1">
            <a:spLocks noChangeArrowheads="1"/>
          </p:cNvSpPr>
          <p:nvPr/>
        </p:nvSpPr>
        <p:spPr bwMode="auto">
          <a:xfrm>
            <a:off x="1315844" y="4401346"/>
            <a:ext cx="10526751"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B8BA30"/>
              </a:buClr>
              <a:buSzPct val="90000"/>
              <a:buFont typeface="Wingdings" panose="05000000000000000000" pitchFamily="2" charset="2"/>
              <a:buChar char="l"/>
              <a:defRPr kumimoji="1" sz="22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sz="1400">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9pPr>
          </a:lstStyle>
          <a:p>
            <a:pPr>
              <a:spcBef>
                <a:spcPct val="0"/>
              </a:spcBef>
              <a:buClrTx/>
              <a:buSzTx/>
              <a:buFontTx/>
              <a:buNone/>
            </a:pPr>
            <a:r>
              <a:rPr kumimoji="0" lang="en-US" altLang="en-US" sz="2000" dirty="0" err="1">
                <a:solidFill>
                  <a:schemeClr val="tx1"/>
                </a:solidFill>
                <a:latin typeface="Calibri" panose="020F0502020204030204" pitchFamily="34" charset="0"/>
              </a:rPr>
              <a:t>Meerdere</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antwoorden</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mogelijk</a:t>
            </a:r>
            <a:r>
              <a:rPr kumimoji="0" lang="en-US" altLang="en-US" sz="2000" dirty="0">
                <a:solidFill>
                  <a:schemeClr val="tx1"/>
                </a:solidFill>
                <a:latin typeface="Calibri" panose="020F0502020204030204" pitchFamily="34" charset="0"/>
              </a:rPr>
              <a:t>?</a:t>
            </a:r>
          </a:p>
          <a:p>
            <a:pPr>
              <a:spcBef>
                <a:spcPct val="0"/>
              </a:spcBef>
              <a:buClrTx/>
              <a:buSzTx/>
              <a:buFontTx/>
              <a:buNone/>
            </a:pPr>
            <a:r>
              <a:rPr kumimoji="0" lang="en-US" altLang="en-US" sz="2000" dirty="0" err="1">
                <a:solidFill>
                  <a:schemeClr val="tx1"/>
                </a:solidFill>
                <a:latin typeface="Calibri" panose="020F0502020204030204" pitchFamily="34" charset="0"/>
              </a:rPr>
              <a:t>Zijn</a:t>
            </a:r>
            <a:r>
              <a:rPr kumimoji="0" lang="en-US" altLang="en-US" sz="2000" dirty="0">
                <a:solidFill>
                  <a:schemeClr val="tx1"/>
                </a:solidFill>
                <a:latin typeface="Calibri" panose="020F0502020204030204" pitchFamily="34" charset="0"/>
              </a:rPr>
              <a:t> de </a:t>
            </a:r>
            <a:r>
              <a:rPr kumimoji="0" lang="en-US" altLang="en-US" sz="2000" dirty="0" err="1">
                <a:solidFill>
                  <a:schemeClr val="tx1"/>
                </a:solidFill>
                <a:latin typeface="Calibri" panose="020F0502020204030204" pitchFamily="34" charset="0"/>
              </a:rPr>
              <a:t>antwoordcatagorieën</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duidelijk</a:t>
            </a:r>
            <a:r>
              <a:rPr kumimoji="0" lang="en-US" altLang="en-US" sz="2000" dirty="0">
                <a:solidFill>
                  <a:schemeClr val="tx1"/>
                </a:solidFill>
                <a:latin typeface="Calibri" panose="020F0502020204030204" pitchFamily="34" charset="0"/>
              </a:rPr>
              <a:t> of zit </a:t>
            </a:r>
            <a:r>
              <a:rPr kumimoji="0" lang="en-US" altLang="en-US" sz="2000" dirty="0" err="1">
                <a:solidFill>
                  <a:schemeClr val="tx1"/>
                </a:solidFill>
                <a:latin typeface="Calibri" panose="020F0502020204030204" pitchFamily="34" charset="0"/>
              </a:rPr>
              <a:t>er</a:t>
            </a:r>
            <a:r>
              <a:rPr kumimoji="0" lang="en-US" altLang="en-US" sz="2000" dirty="0">
                <a:solidFill>
                  <a:schemeClr val="tx1"/>
                </a:solidFill>
                <a:latin typeface="Calibri" panose="020F0502020204030204" pitchFamily="34" charset="0"/>
              </a:rPr>
              <a:t> </a:t>
            </a:r>
            <a:r>
              <a:rPr kumimoji="0" lang="en-US" altLang="en-US" sz="2000" dirty="0" smtClean="0">
                <a:solidFill>
                  <a:schemeClr val="tx1"/>
                </a:solidFill>
                <a:latin typeface="Calibri" panose="020F0502020204030204" pitchFamily="34" charset="0"/>
              </a:rPr>
              <a:t>overlap/</a:t>
            </a:r>
            <a:r>
              <a:rPr kumimoji="0" lang="en-US" altLang="en-US" sz="2000" dirty="0" err="1" smtClean="0">
                <a:solidFill>
                  <a:schemeClr val="tx1"/>
                </a:solidFill>
                <a:latin typeface="Calibri" panose="020F0502020204030204" pitchFamily="34" charset="0"/>
              </a:rPr>
              <a:t>gebrek</a:t>
            </a:r>
            <a:r>
              <a:rPr kumimoji="0" lang="en-US" altLang="en-US" sz="2000" dirty="0" smtClean="0">
                <a:solidFill>
                  <a:schemeClr val="tx1"/>
                </a:solidFill>
                <a:latin typeface="Calibri" panose="020F0502020204030204" pitchFamily="34" charset="0"/>
              </a:rPr>
              <a:t> </a:t>
            </a:r>
            <a:r>
              <a:rPr kumimoji="0" lang="en-US" altLang="en-US" sz="2000" dirty="0">
                <a:solidFill>
                  <a:schemeClr val="tx1"/>
                </a:solidFill>
                <a:latin typeface="Calibri" panose="020F0502020204030204" pitchFamily="34" charset="0"/>
              </a:rPr>
              <a:t>in?</a:t>
            </a:r>
          </a:p>
          <a:p>
            <a:pPr>
              <a:spcBef>
                <a:spcPct val="0"/>
              </a:spcBef>
              <a:buClrTx/>
              <a:buSzTx/>
              <a:buFontTx/>
              <a:buNone/>
            </a:pPr>
            <a:endParaRPr kumimoji="0" lang="en-US" altLang="en-US" sz="2000" dirty="0">
              <a:solidFill>
                <a:schemeClr val="tx1"/>
              </a:solidFill>
              <a:latin typeface="Calibri" panose="020F0502020204030204" pitchFamily="34" charset="0"/>
            </a:endParaRPr>
          </a:p>
          <a:p>
            <a:pPr>
              <a:spcBef>
                <a:spcPct val="0"/>
              </a:spcBef>
              <a:buClrTx/>
              <a:buSzTx/>
              <a:buFontTx/>
              <a:buNone/>
            </a:pPr>
            <a:r>
              <a:rPr kumimoji="0" lang="en-US" altLang="en-US" sz="2000" dirty="0">
                <a:solidFill>
                  <a:schemeClr val="tx1"/>
                </a:solidFill>
                <a:latin typeface="Calibri" panose="020F0502020204030204" pitchFamily="34" charset="0"/>
              </a:rPr>
              <a:t>Of </a:t>
            </a:r>
            <a:r>
              <a:rPr kumimoji="0" lang="en-US" altLang="en-US" sz="2000" dirty="0" err="1">
                <a:solidFill>
                  <a:schemeClr val="tx1"/>
                </a:solidFill>
                <a:latin typeface="Calibri" panose="020F0502020204030204" pitchFamily="34" charset="0"/>
              </a:rPr>
              <a:t>bedoelt</a:t>
            </a:r>
            <a:r>
              <a:rPr kumimoji="0" lang="en-US" altLang="en-US" sz="2000" dirty="0">
                <a:solidFill>
                  <a:schemeClr val="tx1"/>
                </a:solidFill>
                <a:latin typeface="Calibri" panose="020F0502020204030204" pitchFamily="34" charset="0"/>
              </a:rPr>
              <a:t> de </a:t>
            </a:r>
            <a:r>
              <a:rPr kumimoji="0" lang="en-US" altLang="en-US" sz="2000" dirty="0" err="1">
                <a:solidFill>
                  <a:schemeClr val="tx1"/>
                </a:solidFill>
                <a:latin typeface="Calibri" panose="020F0502020204030204" pitchFamily="34" charset="0"/>
              </a:rPr>
              <a:t>vraagsteller</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iets</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anders</a:t>
            </a:r>
            <a:r>
              <a:rPr kumimoji="0" lang="en-US" altLang="en-US" sz="2000" dirty="0" smtClean="0">
                <a:solidFill>
                  <a:schemeClr val="tx1"/>
                </a:solidFill>
                <a:latin typeface="Calibri" panose="020F0502020204030204" pitchFamily="34" charset="0"/>
              </a:rPr>
              <a:t>?</a:t>
            </a:r>
          </a:p>
          <a:p>
            <a:pPr>
              <a:spcBef>
                <a:spcPct val="0"/>
              </a:spcBef>
              <a:buClrTx/>
              <a:buSzTx/>
              <a:buNone/>
            </a:pPr>
            <a:r>
              <a:rPr kumimoji="0" lang="en-US" altLang="en-US" sz="2000" dirty="0" err="1" smtClean="0">
                <a:solidFill>
                  <a:schemeClr val="tx1"/>
                </a:solidFill>
                <a:latin typeface="Calibri" panose="020F0502020204030204" pitchFamily="34" charset="0"/>
              </a:rPr>
              <a:t>Alternatief</a:t>
            </a:r>
            <a:r>
              <a:rPr kumimoji="0" lang="en-US" altLang="en-US" sz="2000" dirty="0" smtClean="0">
                <a:solidFill>
                  <a:schemeClr val="tx1"/>
                </a:solidFill>
                <a:latin typeface="Calibri" panose="020F0502020204030204" pitchFamily="34" charset="0"/>
              </a:rPr>
              <a:t>: </a:t>
            </a:r>
            <a:r>
              <a:rPr kumimoji="0" lang="en-US" altLang="en-US" sz="2000" dirty="0" err="1" smtClean="0">
                <a:solidFill>
                  <a:schemeClr val="tx1"/>
                </a:solidFill>
                <a:latin typeface="Calibri" panose="020F0502020204030204" pitchFamily="34" charset="0"/>
              </a:rPr>
              <a:t>Welke</a:t>
            </a:r>
            <a:r>
              <a:rPr kumimoji="0" lang="en-US" altLang="en-US" sz="2000" dirty="0" smtClean="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gegevens</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ontbreken</a:t>
            </a:r>
            <a:r>
              <a:rPr kumimoji="0" lang="en-US" altLang="en-US" sz="2000" dirty="0">
                <a:solidFill>
                  <a:schemeClr val="tx1"/>
                </a:solidFill>
                <a:latin typeface="Calibri" panose="020F0502020204030204" pitchFamily="34" charset="0"/>
              </a:rPr>
              <a:t> het </a:t>
            </a:r>
            <a:r>
              <a:rPr kumimoji="0" lang="en-US" altLang="en-US" sz="2000" dirty="0" err="1">
                <a:solidFill>
                  <a:schemeClr val="tx1"/>
                </a:solidFill>
                <a:latin typeface="Calibri" panose="020F0502020204030204" pitchFamily="34" charset="0"/>
              </a:rPr>
              <a:t>vaakst</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bij</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onvolledige</a:t>
            </a:r>
            <a:r>
              <a:rPr kumimoji="0" lang="en-US" altLang="en-US" sz="2000" dirty="0">
                <a:solidFill>
                  <a:schemeClr val="tx1"/>
                </a:solidFill>
                <a:latin typeface="Calibri" panose="020F0502020204030204" pitchFamily="34" charset="0"/>
              </a:rPr>
              <a:t> </a:t>
            </a:r>
            <a:r>
              <a:rPr kumimoji="0" lang="en-US" altLang="en-US" sz="2000" dirty="0" err="1">
                <a:solidFill>
                  <a:schemeClr val="tx1"/>
                </a:solidFill>
                <a:latin typeface="Calibri" panose="020F0502020204030204" pitchFamily="34" charset="0"/>
              </a:rPr>
              <a:t>overdrachten</a:t>
            </a:r>
            <a:r>
              <a:rPr kumimoji="0" lang="en-US" altLang="en-US" sz="2000" dirty="0" smtClean="0">
                <a:solidFill>
                  <a:schemeClr val="tx1"/>
                </a:solidFill>
                <a:latin typeface="Calibri" panose="020F0502020204030204" pitchFamily="34" charset="0"/>
              </a:rPr>
              <a:t>?</a:t>
            </a:r>
            <a:endParaRPr kumimoji="0" lang="en-US" altLang="en-US" sz="20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51432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6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6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9029276" y="6118027"/>
            <a:ext cx="181822" cy="309958"/>
          </a:xfrm>
          <a:prstGeom prst="rect">
            <a:avLst/>
          </a:prstGeom>
          <a:solidFill>
            <a:schemeClr val="bg1"/>
          </a:solidFill>
          <a:ln w="9525">
            <a:solidFill>
              <a:schemeClr val="bg1"/>
            </a:solidFill>
            <a:miter lim="800000"/>
            <a:headEnd/>
            <a:tailEnd/>
          </a:ln>
        </p:spPr>
        <p:txBody>
          <a:bodyPr wrap="none" lIns="90000" tIns="46800" rIns="90000" bIns="46800" anchor="ctr">
            <a:spAutoFit/>
          </a:bodyPr>
          <a:lstStyle>
            <a:lvl1pPr>
              <a:spcBef>
                <a:spcPct val="20000"/>
              </a:spcBef>
              <a:buClr>
                <a:srgbClr val="B8BA30"/>
              </a:buClr>
              <a:buSzPct val="90000"/>
              <a:buFont typeface="Wingdings" panose="05000000000000000000" pitchFamily="2" charset="2"/>
              <a:buChar char="l"/>
              <a:defRPr kumimoji="1" sz="22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sz="1400">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200">
                <a:solidFill>
                  <a:srgbClr val="2D303F"/>
                </a:solidFill>
                <a:latin typeface="Univers" panose="020B0603020202030204" pitchFamily="34" charset="0"/>
              </a:defRPr>
            </a:lvl9pPr>
          </a:lstStyle>
          <a:p>
            <a:pPr algn="ctr">
              <a:spcBef>
                <a:spcPct val="50000"/>
              </a:spcBef>
              <a:buClrTx/>
              <a:buSzTx/>
              <a:buFontTx/>
              <a:buNone/>
            </a:pPr>
            <a:endParaRPr lang="en-US" altLang="nl-NL" sz="1400" b="1">
              <a:solidFill>
                <a:schemeClr val="tx1"/>
              </a:solidFill>
              <a:latin typeface="Arial" panose="020B0604020202020204" pitchFamily="34" charset="0"/>
            </a:endParaRPr>
          </a:p>
        </p:txBody>
      </p:sp>
      <p:sp>
        <p:nvSpPr>
          <p:cNvPr id="20483" name="Title 1"/>
          <p:cNvSpPr>
            <a:spLocks noGrp="1"/>
          </p:cNvSpPr>
          <p:nvPr>
            <p:ph type="title"/>
          </p:nvPr>
        </p:nvSpPr>
        <p:spPr>
          <a:xfrm>
            <a:off x="2005647" y="631477"/>
            <a:ext cx="7114540" cy="428835"/>
          </a:xfrm>
        </p:spPr>
        <p:txBody>
          <a:bodyPr/>
          <a:lstStyle/>
          <a:p>
            <a:r>
              <a:rPr lang="nl-NL" altLang="en-US" dirty="0" smtClean="0"/>
              <a:t>Antwoord categorieën</a:t>
            </a:r>
            <a:endParaRPr lang="en-US" altLang="en-US" dirty="0" smtClean="0"/>
          </a:p>
        </p:txBody>
      </p:sp>
      <p:sp>
        <p:nvSpPr>
          <p:cNvPr id="20484" name="Content Placeholder 2"/>
          <p:cNvSpPr>
            <a:spLocks noGrp="1"/>
          </p:cNvSpPr>
          <p:nvPr>
            <p:ph idx="1"/>
          </p:nvPr>
        </p:nvSpPr>
        <p:spPr>
          <a:xfrm>
            <a:off x="1538868" y="1366840"/>
            <a:ext cx="9997457" cy="2078110"/>
          </a:xfrm>
        </p:spPr>
        <p:txBody>
          <a:bodyPr>
            <a:normAutofit fontScale="92500"/>
          </a:bodyPr>
          <a:lstStyle/>
          <a:p>
            <a:pPr marL="0" indent="0">
              <a:buNone/>
            </a:pPr>
            <a:r>
              <a:rPr lang="nl-NL" altLang="nl-NL" sz="2400" b="1" dirty="0"/>
              <a:t>Welke gegevens zijn onmisbaar in een overdracht vanuit het ziekenhuis?</a:t>
            </a:r>
            <a:endParaRPr lang="en-US" altLang="nl-NL" sz="2400" b="1" dirty="0"/>
          </a:p>
          <a:p>
            <a:pPr marL="0" indent="0">
              <a:buNone/>
            </a:pPr>
            <a:r>
              <a:rPr lang="nl-NL" altLang="nl-NL" sz="2400" dirty="0"/>
              <a:t> </a:t>
            </a:r>
            <a:r>
              <a:rPr lang="nl-NL" altLang="nl-NL" sz="2400" dirty="0">
                <a:latin typeface="Tahoma" panose="020B0604030504040204" pitchFamily="34" charset="0"/>
                <a:ea typeface="Tahoma" panose="020B0604030504040204" pitchFamily="34" charset="0"/>
                <a:cs typeface="Tahoma" panose="020B0604030504040204" pitchFamily="34" charset="0"/>
              </a:rPr>
              <a:t>⃣ </a:t>
            </a:r>
            <a:r>
              <a:rPr lang="nl-NL" altLang="nl-NL" sz="2400" dirty="0" smtClean="0">
                <a:latin typeface="Tahoma" panose="020B0604030504040204" pitchFamily="34" charset="0"/>
                <a:ea typeface="Tahoma" panose="020B0604030504040204" pitchFamily="34" charset="0"/>
                <a:cs typeface="Tahoma" panose="020B0604030504040204" pitchFamily="34" charset="0"/>
              </a:rPr>
              <a:t>   </a:t>
            </a:r>
            <a:r>
              <a:rPr lang="nl-NL" altLang="nl-NL" sz="2400" dirty="0" smtClean="0"/>
              <a:t>Contactgegevens </a:t>
            </a:r>
            <a:r>
              <a:rPr lang="nl-NL" altLang="nl-NL" sz="2400" dirty="0"/>
              <a:t>van patiënt en/of mantelzorger</a:t>
            </a:r>
            <a:endParaRPr lang="en-US" altLang="nl-NL" sz="2400" dirty="0"/>
          </a:p>
          <a:p>
            <a:pPr marL="0" indent="0">
              <a:buNone/>
            </a:pPr>
            <a:r>
              <a:rPr lang="nl-NL" altLang="nl-NL" sz="2400" dirty="0"/>
              <a:t> </a:t>
            </a:r>
            <a:r>
              <a:rPr lang="nl-NL" altLang="nl-NL" sz="2400" dirty="0">
                <a:latin typeface="Tahoma" panose="020B0604030504040204" pitchFamily="34" charset="0"/>
                <a:ea typeface="Tahoma" panose="020B0604030504040204" pitchFamily="34" charset="0"/>
                <a:cs typeface="Tahoma" panose="020B0604030504040204" pitchFamily="34" charset="0"/>
              </a:rPr>
              <a:t>⃣ </a:t>
            </a:r>
            <a:r>
              <a:rPr lang="nl-NL" altLang="nl-NL" sz="2400" dirty="0" smtClean="0">
                <a:latin typeface="Tahoma" panose="020B0604030504040204" pitchFamily="34" charset="0"/>
                <a:ea typeface="Tahoma" panose="020B0604030504040204" pitchFamily="34" charset="0"/>
                <a:cs typeface="Tahoma" panose="020B0604030504040204" pitchFamily="34" charset="0"/>
              </a:rPr>
              <a:t>   </a:t>
            </a:r>
            <a:r>
              <a:rPr lang="nl-NL" altLang="nl-NL" sz="2400" dirty="0" smtClean="0"/>
              <a:t>Medicatiegegevens</a:t>
            </a:r>
            <a:endParaRPr lang="en-US" altLang="nl-NL" sz="2400" dirty="0"/>
          </a:p>
          <a:p>
            <a:pPr marL="0" indent="0">
              <a:buNone/>
            </a:pPr>
            <a:r>
              <a:rPr lang="nl-NL" altLang="nl-NL" sz="2400" dirty="0"/>
              <a:t> </a:t>
            </a:r>
            <a:r>
              <a:rPr lang="nl-NL" altLang="nl-NL" sz="2400" dirty="0">
                <a:latin typeface="Tahoma" panose="020B0604030504040204" pitchFamily="34" charset="0"/>
                <a:ea typeface="Tahoma" panose="020B0604030504040204" pitchFamily="34" charset="0"/>
                <a:cs typeface="Tahoma" panose="020B0604030504040204" pitchFamily="34" charset="0"/>
              </a:rPr>
              <a:t>⃣ </a:t>
            </a:r>
            <a:r>
              <a:rPr lang="nl-NL" altLang="nl-NL" sz="2400" dirty="0" smtClean="0">
                <a:latin typeface="Tahoma" panose="020B0604030504040204" pitchFamily="34" charset="0"/>
                <a:ea typeface="Tahoma" panose="020B0604030504040204" pitchFamily="34" charset="0"/>
                <a:cs typeface="Tahoma" panose="020B0604030504040204" pitchFamily="34" charset="0"/>
              </a:rPr>
              <a:t>   </a:t>
            </a:r>
            <a:r>
              <a:rPr lang="nl-NL" altLang="nl-NL" sz="2400" dirty="0" smtClean="0"/>
              <a:t>Somatische </a:t>
            </a:r>
            <a:r>
              <a:rPr lang="nl-NL" altLang="nl-NL" sz="2400" dirty="0"/>
              <a:t>gegevens</a:t>
            </a:r>
            <a:r>
              <a:rPr lang="nl-NL" altLang="nl-NL" sz="2800" dirty="0"/>
              <a:t> </a:t>
            </a:r>
            <a:r>
              <a:rPr lang="en-US" altLang="nl-NL" sz="2800" dirty="0"/>
              <a:t> </a:t>
            </a:r>
            <a:r>
              <a:rPr lang="nl-NL" altLang="nl-NL" sz="2400" dirty="0"/>
              <a:t> </a:t>
            </a:r>
          </a:p>
          <a:p>
            <a:pPr marL="0" indent="0">
              <a:buNone/>
            </a:pPr>
            <a:endParaRPr lang="nl-NL" altLang="nl-NL" sz="2400" dirty="0"/>
          </a:p>
        </p:txBody>
      </p:sp>
      <p:sp>
        <p:nvSpPr>
          <p:cNvPr id="4" name="TextBox 3"/>
          <p:cNvSpPr txBox="1"/>
          <p:nvPr/>
        </p:nvSpPr>
        <p:spPr>
          <a:xfrm>
            <a:off x="638817" y="3444950"/>
            <a:ext cx="11142315" cy="1877437"/>
          </a:xfrm>
          <a:prstGeom prst="rect">
            <a:avLst/>
          </a:prstGeom>
          <a:noFill/>
        </p:spPr>
        <p:txBody>
          <a:bodyPr wrap="square">
            <a:spAutoFit/>
          </a:bodyPr>
          <a:lstStyle/>
          <a:p>
            <a:pPr>
              <a:spcBef>
                <a:spcPct val="20000"/>
              </a:spcBef>
              <a:buClr>
                <a:srgbClr val="B8BA30"/>
              </a:buClr>
              <a:buSzPct val="90000"/>
              <a:defRPr/>
            </a:pPr>
            <a:r>
              <a:rPr kumimoji="1" lang="nl-NL" altLang="nl-NL" sz="2000" b="1" kern="0" dirty="0">
                <a:solidFill>
                  <a:srgbClr val="2D303F"/>
                </a:solidFill>
                <a:latin typeface="Univers"/>
              </a:rPr>
              <a:t>Kan ook </a:t>
            </a:r>
            <a:r>
              <a:rPr kumimoji="1" lang="nl-NL" altLang="nl-NL" sz="2000" b="1" kern="0" dirty="0" smtClean="0">
                <a:solidFill>
                  <a:srgbClr val="2D303F"/>
                </a:solidFill>
                <a:latin typeface="Univers"/>
              </a:rPr>
              <a:t>anders:</a:t>
            </a:r>
            <a:endParaRPr kumimoji="1" lang="nl-NL" altLang="nl-NL" sz="2000" b="1" kern="0" dirty="0">
              <a:solidFill>
                <a:srgbClr val="2D303F"/>
              </a:solidFill>
              <a:latin typeface="Univers"/>
            </a:endParaRPr>
          </a:p>
          <a:p>
            <a:pPr>
              <a:spcBef>
                <a:spcPct val="20000"/>
              </a:spcBef>
              <a:buClr>
                <a:srgbClr val="B8BA30"/>
              </a:buClr>
              <a:buSzPct val="90000"/>
              <a:defRPr/>
            </a:pPr>
            <a:r>
              <a:rPr kumimoji="1" lang="nl-NL" altLang="nl-NL" sz="2000" kern="0" dirty="0">
                <a:solidFill>
                  <a:srgbClr val="2D303F"/>
                </a:solidFill>
                <a:latin typeface="Univers"/>
              </a:rPr>
              <a:t>Welke van onderstaande gegevens zijn </a:t>
            </a:r>
            <a:r>
              <a:rPr kumimoji="1" lang="nl-NL" altLang="nl-NL" sz="2000" u="sng" kern="0" dirty="0">
                <a:solidFill>
                  <a:srgbClr val="2D303F"/>
                </a:solidFill>
                <a:latin typeface="Univers"/>
              </a:rPr>
              <a:t>noodzakelijk</a:t>
            </a:r>
            <a:r>
              <a:rPr kumimoji="1" lang="nl-NL" altLang="nl-NL" sz="2000" kern="0" dirty="0">
                <a:solidFill>
                  <a:srgbClr val="2D303F"/>
                </a:solidFill>
                <a:latin typeface="Univers"/>
              </a:rPr>
              <a:t> in een overdracht vanuit het ziekenhuis:</a:t>
            </a:r>
          </a:p>
          <a:p>
            <a:pPr>
              <a:spcBef>
                <a:spcPct val="20000"/>
              </a:spcBef>
              <a:buClr>
                <a:srgbClr val="B8BA30"/>
              </a:buClr>
              <a:buSzPct val="90000"/>
              <a:buFont typeface="Wingdings" panose="05000000000000000000" pitchFamily="2" charset="2"/>
              <a:buChar char="l"/>
              <a:defRPr/>
            </a:pPr>
            <a:r>
              <a:rPr kumimoji="1" lang="nl-NL" altLang="nl-NL" sz="2000" kern="0" dirty="0">
                <a:solidFill>
                  <a:srgbClr val="2D303F"/>
                </a:solidFill>
                <a:latin typeface="Univers"/>
              </a:rPr>
              <a:t> Contactgegevens van patiënt en/of </a:t>
            </a:r>
            <a:r>
              <a:rPr kumimoji="1" lang="nl-NL" altLang="nl-NL" sz="2000" kern="0" dirty="0" smtClean="0">
                <a:solidFill>
                  <a:srgbClr val="2D303F"/>
                </a:solidFill>
                <a:latin typeface="Univers"/>
              </a:rPr>
              <a:t>mantelzorger</a:t>
            </a:r>
            <a:r>
              <a:rPr kumimoji="1" lang="nl-NL" altLang="nl-NL" sz="2000" kern="0" dirty="0">
                <a:solidFill>
                  <a:srgbClr val="2D303F"/>
                </a:solidFill>
                <a:latin typeface="Univers"/>
              </a:rPr>
              <a:t>	</a:t>
            </a:r>
            <a:r>
              <a:rPr kumimoji="1" lang="nl-NL" altLang="nl-NL" sz="2000" kern="0" dirty="0" smtClean="0">
                <a:solidFill>
                  <a:srgbClr val="2D303F"/>
                </a:solidFill>
                <a:latin typeface="Univers"/>
              </a:rPr>
              <a:t>-	ja/nee</a:t>
            </a:r>
            <a:endParaRPr kumimoji="1" lang="en-US" altLang="nl-NL" sz="2000" kern="0" dirty="0">
              <a:solidFill>
                <a:srgbClr val="2D303F"/>
              </a:solidFill>
              <a:latin typeface="Univers"/>
            </a:endParaRPr>
          </a:p>
          <a:p>
            <a:pPr>
              <a:spcBef>
                <a:spcPct val="20000"/>
              </a:spcBef>
              <a:buClr>
                <a:srgbClr val="B8BA30"/>
              </a:buClr>
              <a:buSzPct val="90000"/>
              <a:buFont typeface="Wingdings" panose="05000000000000000000" pitchFamily="2" charset="2"/>
              <a:buChar char="l"/>
              <a:defRPr/>
            </a:pPr>
            <a:r>
              <a:rPr kumimoji="1" lang="nl-NL" altLang="nl-NL" sz="2000" kern="0" dirty="0">
                <a:solidFill>
                  <a:srgbClr val="2D303F"/>
                </a:solidFill>
                <a:latin typeface="Univers"/>
              </a:rPr>
              <a:t> Medicatiegegevens					</a:t>
            </a:r>
            <a:r>
              <a:rPr kumimoji="1" lang="nl-NL" altLang="nl-NL" sz="2000" kern="0" dirty="0" smtClean="0">
                <a:solidFill>
                  <a:srgbClr val="2D303F"/>
                </a:solidFill>
                <a:latin typeface="Univers"/>
              </a:rPr>
              <a:t>-	ja/nee</a:t>
            </a:r>
            <a:endParaRPr kumimoji="1" lang="en-US" altLang="nl-NL" sz="2000" kern="0" dirty="0">
              <a:solidFill>
                <a:srgbClr val="2D303F"/>
              </a:solidFill>
              <a:latin typeface="Univers"/>
            </a:endParaRPr>
          </a:p>
          <a:p>
            <a:pPr>
              <a:spcBef>
                <a:spcPct val="20000"/>
              </a:spcBef>
              <a:buClr>
                <a:srgbClr val="B8BA30"/>
              </a:buClr>
              <a:buSzPct val="90000"/>
              <a:buFont typeface="Wingdings" panose="05000000000000000000" pitchFamily="2" charset="2"/>
              <a:buChar char="l"/>
              <a:defRPr/>
            </a:pPr>
            <a:r>
              <a:rPr kumimoji="1" lang="nl-NL" altLang="nl-NL" sz="2000" kern="0" dirty="0">
                <a:solidFill>
                  <a:srgbClr val="2D303F"/>
                </a:solidFill>
                <a:latin typeface="Univers"/>
              </a:rPr>
              <a:t> Somatische gegevens				</a:t>
            </a:r>
            <a:r>
              <a:rPr kumimoji="1" lang="nl-NL" altLang="nl-NL" sz="2000" kern="0" dirty="0" smtClean="0">
                <a:solidFill>
                  <a:srgbClr val="2D303F"/>
                </a:solidFill>
                <a:latin typeface="Univers"/>
              </a:rPr>
              <a:t>-</a:t>
            </a:r>
            <a:r>
              <a:rPr kumimoji="1" lang="nl-NL" altLang="nl-NL" sz="2000" kern="0" dirty="0">
                <a:solidFill>
                  <a:srgbClr val="2D303F"/>
                </a:solidFill>
                <a:latin typeface="Univers"/>
              </a:rPr>
              <a:t>	ja/nee</a:t>
            </a:r>
          </a:p>
        </p:txBody>
      </p:sp>
      <p:sp>
        <p:nvSpPr>
          <p:cNvPr id="6" name="TextBox 3"/>
          <p:cNvSpPr txBox="1"/>
          <p:nvPr/>
        </p:nvSpPr>
        <p:spPr>
          <a:xfrm>
            <a:off x="638816" y="5662459"/>
            <a:ext cx="11142315" cy="400110"/>
          </a:xfrm>
          <a:prstGeom prst="rect">
            <a:avLst/>
          </a:prstGeom>
          <a:noFill/>
        </p:spPr>
        <p:txBody>
          <a:bodyPr wrap="square">
            <a:spAutoFit/>
          </a:bodyPr>
          <a:lstStyle/>
          <a:p>
            <a:pPr>
              <a:spcBef>
                <a:spcPct val="20000"/>
              </a:spcBef>
              <a:buClr>
                <a:srgbClr val="B8BA30"/>
              </a:buClr>
              <a:buSzPct val="90000"/>
              <a:defRPr/>
            </a:pPr>
            <a:r>
              <a:rPr kumimoji="1" lang="nl-NL" altLang="nl-NL" sz="2000" b="1" kern="0" dirty="0" smtClean="0">
                <a:solidFill>
                  <a:srgbClr val="2D303F"/>
                </a:solidFill>
                <a:latin typeface="Univers"/>
              </a:rPr>
              <a:t>En dat maakt voor je database niets uit. Die is in beide gevallen hetzelfde.</a:t>
            </a:r>
            <a:endParaRPr kumimoji="1" lang="nl-NL" altLang="nl-NL" sz="2000" b="1" kern="0" dirty="0">
              <a:solidFill>
                <a:srgbClr val="2D303F"/>
              </a:solidFill>
              <a:latin typeface="Univers"/>
            </a:endParaRPr>
          </a:p>
        </p:txBody>
      </p:sp>
    </p:spTree>
    <p:extLst>
      <p:ext uri="{BB962C8B-B14F-4D97-AF65-F5344CB8AC3E}">
        <p14:creationId xmlns:p14="http://schemas.microsoft.com/office/powerpoint/2010/main" val="41364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425940" y="498946"/>
            <a:ext cx="7114540" cy="428835"/>
          </a:xfrm>
        </p:spPr>
        <p:txBody>
          <a:bodyPr/>
          <a:lstStyle/>
          <a:p>
            <a:r>
              <a:rPr lang="nl-NL" altLang="nl-NL" dirty="0" smtClean="0"/>
              <a:t>Opdracht – resterende tijd</a:t>
            </a:r>
          </a:p>
        </p:txBody>
      </p:sp>
      <p:sp>
        <p:nvSpPr>
          <p:cNvPr id="3" name="Content Placeholder 2"/>
          <p:cNvSpPr>
            <a:spLocks noGrp="1"/>
          </p:cNvSpPr>
          <p:nvPr>
            <p:ph idx="1"/>
          </p:nvPr>
        </p:nvSpPr>
        <p:spPr>
          <a:xfrm>
            <a:off x="2425939" y="1574800"/>
            <a:ext cx="9020994" cy="4943566"/>
          </a:xfrm>
        </p:spPr>
        <p:txBody>
          <a:bodyPr>
            <a:normAutofit/>
          </a:bodyPr>
          <a:lstStyle/>
          <a:p>
            <a:pPr marL="0" indent="0">
              <a:buNone/>
            </a:pPr>
            <a:r>
              <a:rPr lang="nl-NL" b="1" dirty="0" smtClean="0"/>
              <a:t>Individueel: </a:t>
            </a:r>
            <a:endParaRPr lang="nl-NL" b="1" dirty="0"/>
          </a:p>
          <a:p>
            <a:pPr lvl="0"/>
            <a:r>
              <a:rPr lang="nl-NL" b="1" dirty="0" smtClean="0"/>
              <a:t>Werken aan het beschrijven/uitwerken van je dataverzameling</a:t>
            </a:r>
          </a:p>
          <a:p>
            <a:pPr lvl="0"/>
            <a:r>
              <a:rPr lang="nl-NL" b="1" dirty="0" smtClean="0"/>
              <a:t>1. Vraag elkaar advies</a:t>
            </a:r>
          </a:p>
          <a:p>
            <a:pPr lvl="0"/>
            <a:r>
              <a:rPr lang="nl-NL" b="1" dirty="0" smtClean="0"/>
              <a:t>2. Vraag docent advies</a:t>
            </a:r>
            <a:endParaRPr lang="nl-NL" b="1" dirty="0"/>
          </a:p>
        </p:txBody>
      </p:sp>
    </p:spTree>
    <p:extLst>
      <p:ext uri="{BB962C8B-B14F-4D97-AF65-F5344CB8AC3E}">
        <p14:creationId xmlns:p14="http://schemas.microsoft.com/office/powerpoint/2010/main" val="38232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425940" y="498946"/>
            <a:ext cx="7114540" cy="428835"/>
          </a:xfrm>
        </p:spPr>
        <p:txBody>
          <a:bodyPr/>
          <a:lstStyle/>
          <a:p>
            <a:r>
              <a:rPr lang="nl-NL" altLang="nl-NL" dirty="0" smtClean="0"/>
              <a:t>Deze les:</a:t>
            </a:r>
          </a:p>
        </p:txBody>
      </p:sp>
      <p:sp>
        <p:nvSpPr>
          <p:cNvPr id="3" name="Content Placeholder 2"/>
          <p:cNvSpPr>
            <a:spLocks noGrp="1"/>
          </p:cNvSpPr>
          <p:nvPr>
            <p:ph idx="1"/>
          </p:nvPr>
        </p:nvSpPr>
        <p:spPr>
          <a:xfrm>
            <a:off x="2425939" y="1307804"/>
            <a:ext cx="9020994" cy="5210561"/>
          </a:xfrm>
        </p:spPr>
        <p:txBody>
          <a:bodyPr>
            <a:normAutofit/>
          </a:bodyPr>
          <a:lstStyle/>
          <a:p>
            <a:pPr lvl="0"/>
            <a:r>
              <a:rPr lang="nl-NL" b="1" dirty="0"/>
              <a:t>vanuit </a:t>
            </a:r>
            <a:r>
              <a:rPr lang="nl-NL" b="1" dirty="0" smtClean="0"/>
              <a:t>je onderzoeksvraag de methode </a:t>
            </a:r>
            <a:r>
              <a:rPr lang="nl-NL" b="1" dirty="0"/>
              <a:t>van dataverzameling </a:t>
            </a:r>
            <a:r>
              <a:rPr lang="nl-NL" b="1" dirty="0" smtClean="0"/>
              <a:t>bepalen</a:t>
            </a:r>
            <a:endParaRPr lang="nl-NL" b="1" dirty="0"/>
          </a:p>
          <a:p>
            <a:pPr marL="0" indent="0">
              <a:buNone/>
            </a:pPr>
            <a:r>
              <a:rPr lang="nl-NL" b="1" dirty="0"/>
              <a:t> </a:t>
            </a:r>
            <a:endParaRPr lang="nl-NL" b="1" dirty="0" smtClean="0"/>
          </a:p>
          <a:p>
            <a:r>
              <a:rPr lang="nl-NL" b="1" dirty="0" smtClean="0"/>
              <a:t>Interviews meer/minder gestructureerd, tijd om te transcriberen</a:t>
            </a:r>
            <a:endParaRPr lang="nl-NL" b="1" dirty="0"/>
          </a:p>
          <a:p>
            <a:endParaRPr lang="nl-NL" b="1" dirty="0"/>
          </a:p>
          <a:p>
            <a:pPr lvl="0"/>
            <a:r>
              <a:rPr lang="nl-NL" b="1" dirty="0" smtClean="0"/>
              <a:t>verschillende </a:t>
            </a:r>
            <a:r>
              <a:rPr lang="nl-NL" b="1" dirty="0"/>
              <a:t>typen </a:t>
            </a:r>
            <a:r>
              <a:rPr lang="nl-NL" b="1" dirty="0" smtClean="0"/>
              <a:t>en valkuilen </a:t>
            </a:r>
            <a:r>
              <a:rPr lang="nl-NL" b="1" dirty="0"/>
              <a:t>van </a:t>
            </a:r>
            <a:r>
              <a:rPr lang="nl-NL" b="1" dirty="0" smtClean="0"/>
              <a:t>observaties</a:t>
            </a:r>
            <a:endParaRPr lang="nl-NL" b="1" dirty="0"/>
          </a:p>
          <a:p>
            <a:endParaRPr lang="nl-NL" b="1" dirty="0"/>
          </a:p>
          <a:p>
            <a:pPr lvl="0"/>
            <a:r>
              <a:rPr lang="nl-NL" b="1" dirty="0" smtClean="0"/>
              <a:t>focusgroep gedegen voorbereiden</a:t>
            </a:r>
            <a:endParaRPr lang="nl-NL" b="1" dirty="0"/>
          </a:p>
          <a:p>
            <a:endParaRPr lang="nl-NL" b="1" dirty="0"/>
          </a:p>
          <a:p>
            <a:pPr lvl="0"/>
            <a:r>
              <a:rPr lang="nl-NL" b="1" dirty="0" smtClean="0"/>
              <a:t>Vragenlijst: eisen </a:t>
            </a:r>
            <a:r>
              <a:rPr lang="nl-NL" b="1" dirty="0"/>
              <a:t>aan </a:t>
            </a:r>
            <a:r>
              <a:rPr lang="nl-NL" b="1" dirty="0" smtClean="0"/>
              <a:t>formuleringen</a:t>
            </a:r>
            <a:endParaRPr lang="nl-NL" b="1" dirty="0"/>
          </a:p>
        </p:txBody>
      </p:sp>
    </p:spTree>
    <p:extLst>
      <p:ext uri="{BB962C8B-B14F-4D97-AF65-F5344CB8AC3E}">
        <p14:creationId xmlns:p14="http://schemas.microsoft.com/office/powerpoint/2010/main" val="293907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6843" y="643244"/>
            <a:ext cx="7114540" cy="428835"/>
          </a:xfrm>
        </p:spPr>
        <p:txBody>
          <a:bodyPr/>
          <a:lstStyle/>
          <a:p>
            <a:r>
              <a:rPr lang="en-US" dirty="0" err="1" smtClean="0"/>
              <a:t>Volgende</a:t>
            </a:r>
            <a:r>
              <a:rPr lang="en-US" dirty="0" smtClean="0"/>
              <a:t> week</a:t>
            </a:r>
            <a:endParaRPr lang="en-US" dirty="0"/>
          </a:p>
        </p:txBody>
      </p:sp>
      <p:sp>
        <p:nvSpPr>
          <p:cNvPr id="3" name="Content Placeholder 2"/>
          <p:cNvSpPr>
            <a:spLocks noGrp="1"/>
          </p:cNvSpPr>
          <p:nvPr>
            <p:ph idx="1"/>
          </p:nvPr>
        </p:nvSpPr>
        <p:spPr>
          <a:xfrm>
            <a:off x="2030819" y="1446028"/>
            <a:ext cx="8995144" cy="4610125"/>
          </a:xfrm>
        </p:spPr>
        <p:txBody>
          <a:bodyPr>
            <a:normAutofit/>
          </a:bodyPr>
          <a:lstStyle/>
          <a:p>
            <a:pPr marL="0" indent="0">
              <a:buFont typeface="Wingdings" panose="05000000000000000000" pitchFamily="2" charset="2"/>
              <a:buNone/>
              <a:defRPr/>
            </a:pPr>
            <a:r>
              <a:rPr lang="nl-NL" altLang="en-US" b="1" dirty="0"/>
              <a:t>Presenteer in 10 minuten:</a:t>
            </a:r>
          </a:p>
          <a:p>
            <a:pPr marL="457200" indent="-457200">
              <a:buFont typeface="+mj-lt"/>
              <a:buAutoNum type="arabicPeriod"/>
              <a:defRPr/>
            </a:pPr>
            <a:r>
              <a:rPr lang="nl-NL" altLang="en-US" dirty="0"/>
              <a:t>Inleiding</a:t>
            </a:r>
          </a:p>
          <a:p>
            <a:pPr marL="457200" indent="-457200">
              <a:buFont typeface="+mj-lt"/>
              <a:buAutoNum type="arabicPeriod"/>
              <a:defRPr/>
            </a:pPr>
            <a:r>
              <a:rPr lang="nl-NL" altLang="en-US" dirty="0" smtClean="0"/>
              <a:t>Doelstelling en vraagstelling</a:t>
            </a:r>
            <a:endParaRPr lang="nl-NL" altLang="en-US" dirty="0"/>
          </a:p>
          <a:p>
            <a:pPr marL="457200" indent="-457200">
              <a:buFont typeface="+mj-lt"/>
              <a:buAutoNum type="arabicPeriod"/>
              <a:defRPr/>
            </a:pPr>
            <a:r>
              <a:rPr lang="nl-NL" altLang="en-US" dirty="0"/>
              <a:t>Methode</a:t>
            </a:r>
          </a:p>
          <a:p>
            <a:pPr marL="857250" lvl="1" indent="-457200">
              <a:defRPr/>
            </a:pPr>
            <a:r>
              <a:rPr lang="nl-NL" altLang="en-US" dirty="0" smtClean="0"/>
              <a:t>Deelnemers en design</a:t>
            </a:r>
            <a:endParaRPr lang="nl-NL" altLang="en-US" dirty="0"/>
          </a:p>
          <a:p>
            <a:pPr marL="857250" lvl="1" indent="-457200">
              <a:defRPr/>
            </a:pPr>
            <a:r>
              <a:rPr lang="nl-NL" altLang="en-US" dirty="0"/>
              <a:t>Data-verzameling</a:t>
            </a:r>
          </a:p>
          <a:p>
            <a:pPr marL="857250" lvl="1" indent="-457200">
              <a:defRPr/>
            </a:pPr>
            <a:r>
              <a:rPr lang="nl-NL" altLang="en-US" dirty="0"/>
              <a:t>Data-analyse</a:t>
            </a:r>
          </a:p>
          <a:p>
            <a:pPr marL="457200" indent="-457200">
              <a:buFont typeface="+mj-lt"/>
              <a:buAutoNum type="arabicPeriod"/>
              <a:defRPr/>
            </a:pPr>
            <a:r>
              <a:rPr lang="nl-NL" altLang="en-US" dirty="0"/>
              <a:t>Tijdsplanning</a:t>
            </a:r>
          </a:p>
          <a:p>
            <a:pPr marL="857250" lvl="1" indent="-457200">
              <a:defRPr/>
            </a:pPr>
            <a:endParaRPr lang="nl-NL" altLang="en-US" sz="1000" dirty="0"/>
          </a:p>
          <a:p>
            <a:pPr marL="0" indent="0">
              <a:buFont typeface="Wingdings" panose="05000000000000000000" pitchFamily="2" charset="2"/>
              <a:buNone/>
              <a:defRPr/>
            </a:pPr>
            <a:r>
              <a:rPr lang="nl-NL" altLang="en-US" dirty="0" smtClean="0">
                <a:sym typeface="Wingdings" panose="05000000000000000000" pitchFamily="2" charset="2"/>
              </a:rPr>
              <a:t> </a:t>
            </a:r>
            <a:r>
              <a:rPr lang="nl-NL" altLang="en-US" dirty="0" smtClean="0"/>
              <a:t>Ondersteun </a:t>
            </a:r>
            <a:r>
              <a:rPr lang="nl-NL" altLang="en-US" dirty="0"/>
              <a:t>je presentatie met </a:t>
            </a:r>
            <a:r>
              <a:rPr lang="nl-NL" altLang="en-US" dirty="0" err="1"/>
              <a:t>powerpoint</a:t>
            </a:r>
            <a:r>
              <a:rPr lang="nl-NL" altLang="en-US" dirty="0"/>
              <a:t> </a:t>
            </a:r>
            <a:r>
              <a:rPr lang="nl-NL" altLang="en-US" dirty="0" smtClean="0"/>
              <a:t>o.i.d.</a:t>
            </a:r>
            <a:endParaRPr lang="nl-NL" altLang="en-US" dirty="0"/>
          </a:p>
          <a:p>
            <a:pPr marL="0" indent="0">
              <a:buFont typeface="Wingdings" panose="05000000000000000000" pitchFamily="2" charset="2"/>
              <a:buNone/>
              <a:defRPr/>
            </a:pPr>
            <a:r>
              <a:rPr lang="nl-NL" altLang="en-US" dirty="0" smtClean="0">
                <a:sym typeface="Wingdings" panose="05000000000000000000" pitchFamily="2" charset="2"/>
              </a:rPr>
              <a:t> </a:t>
            </a:r>
            <a:r>
              <a:rPr lang="nl-NL" altLang="en-US" dirty="0" smtClean="0"/>
              <a:t>Vraag feedback </a:t>
            </a:r>
            <a:r>
              <a:rPr lang="nl-NL" altLang="en-US" dirty="0"/>
              <a:t>op bepaalde onderdelen als je dat wenst</a:t>
            </a:r>
            <a:endParaRPr lang="en-US" altLang="en-US" dirty="0"/>
          </a:p>
          <a:p>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44</a:t>
            </a:fld>
            <a:endParaRPr lang="en-GB" dirty="0"/>
          </a:p>
        </p:txBody>
      </p:sp>
    </p:spTree>
    <p:extLst>
      <p:ext uri="{BB962C8B-B14F-4D97-AF65-F5344CB8AC3E}">
        <p14:creationId xmlns:p14="http://schemas.microsoft.com/office/powerpoint/2010/main" val="28907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smtClean="0"/>
              <a:t>Afsluiting</a:t>
            </a:r>
            <a:endParaRPr lang="en-US" dirty="0"/>
          </a:p>
        </p:txBody>
      </p:sp>
      <p:sp>
        <p:nvSpPr>
          <p:cNvPr id="3" name="Content Placeholder 2"/>
          <p:cNvSpPr>
            <a:spLocks noGrp="1"/>
          </p:cNvSpPr>
          <p:nvPr>
            <p:ph idx="1"/>
          </p:nvPr>
        </p:nvSpPr>
        <p:spPr/>
        <p:txBody>
          <a:bodyPr>
            <a:normAutofit/>
          </a:bodyPr>
          <a:lstStyle/>
          <a:p>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45</a:t>
            </a:fld>
            <a:endParaRPr lang="en-GB" dirty="0"/>
          </a:p>
        </p:txBody>
      </p:sp>
    </p:spTree>
    <p:extLst>
      <p:ext uri="{BB962C8B-B14F-4D97-AF65-F5344CB8AC3E}">
        <p14:creationId xmlns:p14="http://schemas.microsoft.com/office/powerpoint/2010/main" val="308447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63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e7eb5fd271471ceb031aa7637231df710576e42"/>
</p:tagLst>
</file>

<file path=ppt/theme/theme1.xml><?xml version="1.0" encoding="utf-8"?>
<a:theme xmlns:a="http://schemas.openxmlformats.org/drawingml/2006/main" name="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6603AB6273949A883419BE8F06E16" ma:contentTypeVersion="6" ma:contentTypeDescription="Een nieuw document maken." ma:contentTypeScope="" ma:versionID="5e4932262c8328530b8dec9fd8385153">
  <xsd:schema xmlns:xsd="http://www.w3.org/2001/XMLSchema" xmlns:xs="http://www.w3.org/2001/XMLSchema" xmlns:p="http://schemas.microsoft.com/office/2006/metadata/properties" xmlns:ns2="4b15f04b-ece9-4834-ad48-5bdad4325625" xmlns:ns3="39c250b7-9a2a-4c67-afad-578f526b56a8" targetNamespace="http://schemas.microsoft.com/office/2006/metadata/properties" ma:root="true" ma:fieldsID="bddcd3252d62101dcb60705d017b3eb5" ns2:_="" ns3:_="">
    <xsd:import namespace="4b15f04b-ece9-4834-ad48-5bdad4325625"/>
    <xsd:import namespace="39c250b7-9a2a-4c67-afad-578f526b56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RiavanDijk"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5f04b-ece9-4834-ad48-5bdad43256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iavanDijk" ma:index="12" nillable="true" ma:displayName="Indiener" ma:format="Dropdown" ma:list="UserInfo" ma:SharePointGroup="0" ma:internalName="RiavanDijk">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DateTaken" ma:index="13"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c250b7-9a2a-4c67-afad-578f526b56a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iavanDijk xmlns="4b15f04b-ece9-4834-ad48-5bdad4325625">
      <UserInfo>
        <DisplayName/>
        <AccountId xsi:nil="true"/>
        <AccountType/>
      </UserInfo>
    </RiavanDijk>
  </documentManagement>
</p:properties>
</file>

<file path=customXml/itemProps1.xml><?xml version="1.0" encoding="utf-8"?>
<ds:datastoreItem xmlns:ds="http://schemas.openxmlformats.org/officeDocument/2006/customXml" ds:itemID="{855733D9-0583-4C1E-9074-624C14E94838}"/>
</file>

<file path=customXml/itemProps2.xml><?xml version="1.0" encoding="utf-8"?>
<ds:datastoreItem xmlns:ds="http://schemas.openxmlformats.org/officeDocument/2006/customXml" ds:itemID="{6A5DD346-9913-4C35-BF31-D063E4E2EB97}"/>
</file>

<file path=customXml/itemProps3.xml><?xml version="1.0" encoding="utf-8"?>
<ds:datastoreItem xmlns:ds="http://schemas.openxmlformats.org/officeDocument/2006/customXml" ds:itemID="{9F39E9B3-D992-42B6-8914-0E21C55D92BF}"/>
</file>

<file path=docProps/app.xml><?xml version="1.0" encoding="utf-8"?>
<Properties xmlns="http://schemas.openxmlformats.org/officeDocument/2006/extended-properties" xmlns:vt="http://schemas.openxmlformats.org/officeDocument/2006/docPropsVTypes">
  <Template>HHS-ppt-template-NL-16x9</Template>
  <TotalTime>6136</TotalTime>
  <Words>2521</Words>
  <Application>Microsoft Office PowerPoint</Application>
  <PresentationFormat>Breedbeeld</PresentationFormat>
  <Paragraphs>611</Paragraphs>
  <Slides>46</Slides>
  <Notes>12</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46</vt:i4>
      </vt:variant>
    </vt:vector>
  </HeadingPairs>
  <TitlesOfParts>
    <vt:vector size="53" baseType="lpstr">
      <vt:lpstr>Arial</vt:lpstr>
      <vt:lpstr>Arial Black</vt:lpstr>
      <vt:lpstr>Calibri</vt:lpstr>
      <vt:lpstr>Tahoma</vt:lpstr>
      <vt:lpstr>Univers</vt:lpstr>
      <vt:lpstr>Wingdings</vt:lpstr>
      <vt:lpstr>Kantoorthema</vt:lpstr>
      <vt:lpstr>Workshop Dataverzameling  Vragenlijst, interview, observatie, focusgroep</vt:lpstr>
      <vt:lpstr>Lesdoelen</vt:lpstr>
      <vt:lpstr>Opdracht</vt:lpstr>
      <vt:lpstr>Kenmerken kwalitatief en kwantitatief onderzoek</vt:lpstr>
      <vt:lpstr>Design/methoden kwalitatief / kwantitatief onderzoek</vt:lpstr>
      <vt:lpstr>Bepalende factor voor methode van dataverzameling</vt:lpstr>
      <vt:lpstr>Kwalitatief onderzoek:   Ethnografisch onderzoek</vt:lpstr>
      <vt:lpstr>Kwalitatief onderzoek   Diepte-interviews</vt:lpstr>
      <vt:lpstr>Kwalitatief onderzoek   Diepte-interviews </vt:lpstr>
      <vt:lpstr>Kwalitatief onderzoek   Diepte-interviews </vt:lpstr>
      <vt:lpstr>Kwalitatief onderzoek   Diepte-interviews </vt:lpstr>
      <vt:lpstr>Kwalitatief onderzoek   Diepte-interviews </vt:lpstr>
      <vt:lpstr>Observatie-onderzoek</vt:lpstr>
      <vt:lpstr>Observatie-onderzoek</vt:lpstr>
      <vt:lpstr>Observatie-onderzoek</vt:lpstr>
      <vt:lpstr>PowerPoint-presentatie</vt:lpstr>
      <vt:lpstr>Observatie-onderzoek</vt:lpstr>
      <vt:lpstr>Opdracht</vt:lpstr>
      <vt:lpstr>PAUZE</vt:lpstr>
      <vt:lpstr>Plenaire nabespreking  </vt:lpstr>
      <vt:lpstr>Kwalitatief onderzoek   Focusgroep:  Kenmerken</vt:lpstr>
      <vt:lpstr>Faciliteren van een focusgroep en oefeningen </vt:lpstr>
      <vt:lpstr>Kwalitatief onderzoek    Focusgroep: Fases van onderzoek</vt:lpstr>
      <vt:lpstr>Kwalitatief onderzoek   Focusgroep onderzoek</vt:lpstr>
      <vt:lpstr>Kwalitatief onderzoek   Focusgroep onderzoek     Verschillende werkwijzen:</vt:lpstr>
      <vt:lpstr>Kwalitatief onderzoek Focusgroep: Werkwijze Lijsten maken</vt:lpstr>
      <vt:lpstr>Kwalitatief onderzoek Focusgroep: Werkwijze Ranking (op volgorde zetten)</vt:lpstr>
      <vt:lpstr>Kwalitatief onderzoek Focusgroep: Werkwijze Labels maken</vt:lpstr>
      <vt:lpstr>Kwalitatief onderzoek Focusgroep: Werkwijze Rollenspel</vt:lpstr>
      <vt:lpstr>Kwalitatief / Kwantitatief onderzoek   Enquêtes / vragenlijsten</vt:lpstr>
      <vt:lpstr>Opbouw vragenlijst</vt:lpstr>
      <vt:lpstr>Inleidende tekst</vt:lpstr>
      <vt:lpstr>Kwalitatief / kwantitatief onderzoek   Enquêtes / vragenlijsten; Vragen maken</vt:lpstr>
      <vt:lpstr>Begin with the end in mind</vt:lpstr>
      <vt:lpstr>Kwalitatief / kwantitatief onderzoek   Enquêtes / vragenlijsten; presentaties van uitkomsten</vt:lpstr>
      <vt:lpstr>Kwalitatief / kwantitatief onderzoek   enquêtes / vragenlijsten: Codeboek &amp; database </vt:lpstr>
      <vt:lpstr>Kwalitatief / kwantitatief onderzoek   enquêtes / vragenlijsten </vt:lpstr>
      <vt:lpstr>Kwalitatief / kwantitatief onderzoek   enquêtes / vragenlijsten </vt:lpstr>
      <vt:lpstr>Kwalitatief / kwantitatief onderzoek enquêtes / vragenlijsten </vt:lpstr>
      <vt:lpstr>Kwalitatief / kwantitatief onderzoek enquêtes / vragenlijsten </vt:lpstr>
      <vt:lpstr>Antwoord categorieën</vt:lpstr>
      <vt:lpstr>Opdracht – resterende tijd</vt:lpstr>
      <vt:lpstr>Deze les:</vt:lpstr>
      <vt:lpstr>Volgende week</vt:lpstr>
      <vt:lpstr>Afsluiting</vt:lpstr>
      <vt:lpstr>PowerPoint-presentatie</vt:lpstr>
    </vt:vector>
  </TitlesOfParts>
  <Manager/>
  <Company>HHS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LOREM IPSUM DOLOR  SIT AMET CONSECTETUR</dc:title>
  <dc:subject/>
  <dc:creator>Kuijt - Evers, L.F.M.</dc:creator>
  <cp:keywords/>
  <dc:description/>
  <cp:lastModifiedBy>Koppes, L.L.J.</cp:lastModifiedBy>
  <cp:revision>136</cp:revision>
  <dcterms:created xsi:type="dcterms:W3CDTF">2018-11-21T08:10:48Z</dcterms:created>
  <dcterms:modified xsi:type="dcterms:W3CDTF">2020-01-14T16:42:20Z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0x01010033A6603AB6273949A883419BE8F06E16</vt:lpwstr>
  </property>
</Properties>
</file>