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26"/>
  </p:notesMasterIdLst>
  <p:sldIdLst>
    <p:sldId id="256" r:id="rId3"/>
    <p:sldId id="310" r:id="rId4"/>
    <p:sldId id="332" r:id="rId5"/>
    <p:sldId id="336" r:id="rId6"/>
    <p:sldId id="333" r:id="rId7"/>
    <p:sldId id="337" r:id="rId8"/>
    <p:sldId id="338" r:id="rId9"/>
    <p:sldId id="311" r:id="rId10"/>
    <p:sldId id="340" r:id="rId11"/>
    <p:sldId id="339" r:id="rId12"/>
    <p:sldId id="342" r:id="rId13"/>
    <p:sldId id="351" r:id="rId14"/>
    <p:sldId id="352" r:id="rId15"/>
    <p:sldId id="343" r:id="rId16"/>
    <p:sldId id="344" r:id="rId17"/>
    <p:sldId id="345" r:id="rId18"/>
    <p:sldId id="346" r:id="rId19"/>
    <p:sldId id="347" r:id="rId20"/>
    <p:sldId id="348" r:id="rId21"/>
    <p:sldId id="349" r:id="rId22"/>
    <p:sldId id="350" r:id="rId23"/>
    <p:sldId id="354" r:id="rId24"/>
    <p:sldId id="300" r:id="rId25"/>
  </p:sldIdLst>
  <p:sldSz cx="12192000" cy="6858000"/>
  <p:notesSz cx="6811963" cy="99425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Stijl, gemiddeld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81" autoAdjust="0"/>
    <p:restoredTop sz="69203" autoAdjust="0"/>
  </p:normalViewPr>
  <p:slideViewPr>
    <p:cSldViewPr snapToGrid="0">
      <p:cViewPr varScale="1">
        <p:scale>
          <a:sx n="79" d="100"/>
          <a:sy n="79" d="100"/>
        </p:scale>
        <p:origin x="1662"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51851" cy="498852"/>
          </a:xfrm>
          <a:prstGeom prst="rect">
            <a:avLst/>
          </a:prstGeom>
        </p:spPr>
        <p:txBody>
          <a:bodyPr vert="horz" lIns="91440" tIns="45720" rIns="91440" bIns="45720" rtlCol="0"/>
          <a:lstStyle>
            <a:lvl1pPr algn="l">
              <a:defRPr sz="1200"/>
            </a:lvl1pPr>
          </a:lstStyle>
          <a:p>
            <a:endParaRPr lang="nl-NL" dirty="0"/>
          </a:p>
        </p:txBody>
      </p:sp>
      <p:sp>
        <p:nvSpPr>
          <p:cNvPr id="3" name="Tijdelijke aanduiding voor datum 2"/>
          <p:cNvSpPr>
            <a:spLocks noGrp="1"/>
          </p:cNvSpPr>
          <p:nvPr>
            <p:ph type="dt" idx="1"/>
          </p:nvPr>
        </p:nvSpPr>
        <p:spPr>
          <a:xfrm>
            <a:off x="3858536" y="0"/>
            <a:ext cx="2951851" cy="498852"/>
          </a:xfrm>
          <a:prstGeom prst="rect">
            <a:avLst/>
          </a:prstGeom>
        </p:spPr>
        <p:txBody>
          <a:bodyPr vert="horz" lIns="91440" tIns="45720" rIns="91440" bIns="45720" rtlCol="0"/>
          <a:lstStyle>
            <a:lvl1pPr algn="r">
              <a:defRPr sz="1200"/>
            </a:lvl1pPr>
          </a:lstStyle>
          <a:p>
            <a:fld id="{0CC09A18-AE71-4192-8AF9-73C4FF4A4D31}" type="datetimeFigureOut">
              <a:rPr lang="nl-NL" smtClean="0"/>
              <a:t>27-9-2018</a:t>
            </a:fld>
            <a:endParaRPr lang="nl-NL" dirty="0"/>
          </a:p>
        </p:txBody>
      </p:sp>
      <p:sp>
        <p:nvSpPr>
          <p:cNvPr id="4" name="Tijdelijke aanduiding voor dia-afbeelding 3"/>
          <p:cNvSpPr>
            <a:spLocks noGrp="1" noRot="1" noChangeAspect="1"/>
          </p:cNvSpPr>
          <p:nvPr>
            <p:ph type="sldImg" idx="2"/>
          </p:nvPr>
        </p:nvSpPr>
        <p:spPr>
          <a:xfrm>
            <a:off x="423863" y="1243013"/>
            <a:ext cx="5964237" cy="3355975"/>
          </a:xfrm>
          <a:prstGeom prst="rect">
            <a:avLst/>
          </a:prstGeom>
          <a:noFill/>
          <a:ln w="12700">
            <a:solidFill>
              <a:prstClr val="black"/>
            </a:solidFill>
          </a:ln>
        </p:spPr>
        <p:txBody>
          <a:bodyPr vert="horz" lIns="91440" tIns="45720" rIns="91440" bIns="45720" rtlCol="0" anchor="ctr"/>
          <a:lstStyle/>
          <a:p>
            <a:endParaRPr lang="nl-NL" dirty="0"/>
          </a:p>
        </p:txBody>
      </p:sp>
      <p:sp>
        <p:nvSpPr>
          <p:cNvPr id="5" name="Tijdelijke aanduiding voor notities 4"/>
          <p:cNvSpPr>
            <a:spLocks noGrp="1"/>
          </p:cNvSpPr>
          <p:nvPr>
            <p:ph type="body" sz="quarter" idx="3"/>
          </p:nvPr>
        </p:nvSpPr>
        <p:spPr>
          <a:xfrm>
            <a:off x="681197" y="4784835"/>
            <a:ext cx="5449570" cy="3914864"/>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9443662"/>
            <a:ext cx="2951851" cy="498851"/>
          </a:xfrm>
          <a:prstGeom prst="rect">
            <a:avLst/>
          </a:prstGeom>
        </p:spPr>
        <p:txBody>
          <a:bodyPr vert="horz" lIns="91440" tIns="45720" rIns="91440" bIns="45720" rtlCol="0" anchor="b"/>
          <a:lstStyle>
            <a:lvl1pPr algn="l">
              <a:defRPr sz="1200"/>
            </a:lvl1pPr>
          </a:lstStyle>
          <a:p>
            <a:endParaRPr lang="nl-NL" dirty="0"/>
          </a:p>
        </p:txBody>
      </p:sp>
      <p:sp>
        <p:nvSpPr>
          <p:cNvPr id="7" name="Tijdelijke aanduiding voor dianummer 6"/>
          <p:cNvSpPr>
            <a:spLocks noGrp="1"/>
          </p:cNvSpPr>
          <p:nvPr>
            <p:ph type="sldNum" sz="quarter" idx="5"/>
          </p:nvPr>
        </p:nvSpPr>
        <p:spPr>
          <a:xfrm>
            <a:off x="3858536" y="9443662"/>
            <a:ext cx="2951851" cy="498851"/>
          </a:xfrm>
          <a:prstGeom prst="rect">
            <a:avLst/>
          </a:prstGeom>
        </p:spPr>
        <p:txBody>
          <a:bodyPr vert="horz" lIns="91440" tIns="45720" rIns="91440" bIns="45720" rtlCol="0" anchor="b"/>
          <a:lstStyle>
            <a:lvl1pPr algn="r">
              <a:defRPr sz="1200"/>
            </a:lvl1pPr>
          </a:lstStyle>
          <a:p>
            <a:fld id="{9712CE2C-9CB2-4664-8616-EC1EE809BF16}" type="slidenum">
              <a:rPr lang="nl-NL" smtClean="0"/>
              <a:t>‹#›</a:t>
            </a:fld>
            <a:endParaRPr lang="nl-NL" dirty="0"/>
          </a:p>
        </p:txBody>
      </p:sp>
    </p:spTree>
    <p:extLst>
      <p:ext uri="{BB962C8B-B14F-4D97-AF65-F5344CB8AC3E}">
        <p14:creationId xmlns:p14="http://schemas.microsoft.com/office/powerpoint/2010/main" val="30074689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sz="1200" b="1" kern="1200" dirty="0" smtClean="0">
                <a:solidFill>
                  <a:schemeClr val="tx1"/>
                </a:solidFill>
                <a:effectLst/>
                <a:latin typeface="+mn-lt"/>
                <a:ea typeface="+mn-ea"/>
                <a:cs typeface="+mn-cs"/>
              </a:rPr>
              <a:t>GP 1.5 </a:t>
            </a:r>
            <a:r>
              <a:rPr lang="nl-NL" sz="1200" b="1" kern="1200" dirty="0" err="1" smtClean="0">
                <a:solidFill>
                  <a:schemeClr val="tx1"/>
                </a:solidFill>
                <a:effectLst/>
                <a:latin typeface="+mn-lt"/>
                <a:ea typeface="+mn-ea"/>
                <a:cs typeface="+mn-cs"/>
              </a:rPr>
              <a:t>Intervention</a:t>
            </a:r>
            <a:r>
              <a:rPr lang="nl-NL" sz="1200" b="1" kern="1200" dirty="0" smtClean="0">
                <a:solidFill>
                  <a:schemeClr val="tx1"/>
                </a:solidFill>
                <a:effectLst/>
                <a:latin typeface="+mn-lt"/>
                <a:ea typeface="+mn-ea"/>
                <a:cs typeface="+mn-cs"/>
              </a:rPr>
              <a:t> </a:t>
            </a:r>
            <a:r>
              <a:rPr lang="nl-NL" sz="1200" b="1" kern="1200" dirty="0" err="1" smtClean="0">
                <a:solidFill>
                  <a:schemeClr val="tx1"/>
                </a:solidFill>
                <a:effectLst/>
                <a:latin typeface="+mn-lt"/>
                <a:ea typeface="+mn-ea"/>
                <a:cs typeface="+mn-cs"/>
              </a:rPr>
              <a:t>mapping</a:t>
            </a:r>
            <a:r>
              <a:rPr lang="nl-NL" sz="1200" b="1" kern="1200" dirty="0" smtClean="0">
                <a:solidFill>
                  <a:schemeClr val="tx1"/>
                </a:solidFill>
                <a:effectLst/>
                <a:latin typeface="+mn-lt"/>
                <a:ea typeface="+mn-ea"/>
                <a:cs typeface="+mn-cs"/>
              </a:rPr>
              <a:t> en individuele voorlichting in de thuissituatie</a:t>
            </a:r>
            <a:endParaRPr lang="en-US" sz="1200" b="1" kern="1200" dirty="0" smtClean="0">
              <a:solidFill>
                <a:schemeClr val="tx1"/>
              </a:solidFill>
              <a:effectLst/>
              <a:latin typeface="+mn-lt"/>
              <a:ea typeface="+mn-ea"/>
              <a:cs typeface="+mn-cs"/>
            </a:endParaRPr>
          </a:p>
          <a:p>
            <a:r>
              <a:rPr lang="nl-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nl-NL" sz="1200" kern="1200" dirty="0" smtClean="0">
                <a:solidFill>
                  <a:schemeClr val="tx1"/>
                </a:solidFill>
                <a:effectLst/>
                <a:latin typeface="+mn-lt"/>
                <a:ea typeface="+mn-ea"/>
                <a:cs typeface="+mn-cs"/>
              </a:rPr>
              <a:t>Na deze les kun je:</a:t>
            </a:r>
            <a:endParaRPr lang="en-US" sz="1200" kern="1200" dirty="0" smtClean="0">
              <a:solidFill>
                <a:schemeClr val="tx1"/>
              </a:solidFill>
              <a:effectLst/>
              <a:latin typeface="+mn-lt"/>
              <a:ea typeface="+mn-ea"/>
              <a:cs typeface="+mn-cs"/>
            </a:endParaRPr>
          </a:p>
          <a:p>
            <a:pPr lvl="0"/>
            <a:r>
              <a:rPr lang="nl-NL" sz="1200" kern="1200" dirty="0" smtClean="0">
                <a:solidFill>
                  <a:schemeClr val="tx1"/>
                </a:solidFill>
                <a:effectLst/>
                <a:latin typeface="+mn-lt"/>
                <a:ea typeface="+mn-ea"/>
                <a:cs typeface="+mn-cs"/>
              </a:rPr>
              <a:t>benoemen wat aandachtspunten zijn voor adequate voorlichting</a:t>
            </a:r>
            <a:endParaRPr lang="en-US" sz="1200" kern="1200" dirty="0" smtClean="0">
              <a:solidFill>
                <a:schemeClr val="tx1"/>
              </a:solidFill>
              <a:effectLst/>
              <a:latin typeface="+mn-lt"/>
              <a:ea typeface="+mn-ea"/>
              <a:cs typeface="+mn-cs"/>
            </a:endParaRPr>
          </a:p>
          <a:p>
            <a:pPr lvl="0"/>
            <a:r>
              <a:rPr lang="nl-NL" sz="1200" kern="1200" dirty="0" smtClean="0">
                <a:solidFill>
                  <a:schemeClr val="tx1"/>
                </a:solidFill>
                <a:effectLst/>
                <a:latin typeface="+mn-lt"/>
                <a:ea typeface="+mn-ea"/>
                <a:cs typeface="+mn-cs"/>
              </a:rPr>
              <a:t>uitleggen hoe je bij voorlichting geven op methodische wijze als verpleegkundige aansluit bij de behoeften en wensen van de zorgvrager</a:t>
            </a:r>
            <a:endParaRPr lang="en-US" sz="1200" kern="1200" dirty="0" smtClean="0">
              <a:solidFill>
                <a:schemeClr val="tx1"/>
              </a:solidFill>
              <a:effectLst/>
              <a:latin typeface="+mn-lt"/>
              <a:ea typeface="+mn-ea"/>
              <a:cs typeface="+mn-cs"/>
            </a:endParaRPr>
          </a:p>
          <a:p>
            <a:pPr lvl="0"/>
            <a:r>
              <a:rPr lang="nl-NL" sz="1200" kern="1200" dirty="0" smtClean="0">
                <a:solidFill>
                  <a:schemeClr val="tx1"/>
                </a:solidFill>
                <a:effectLst/>
                <a:latin typeface="+mn-lt"/>
                <a:ea typeface="+mn-ea"/>
                <a:cs typeface="+mn-cs"/>
              </a:rPr>
              <a:t>verwoorden wat de stappen van het model '</a:t>
            </a:r>
            <a:r>
              <a:rPr lang="nl-NL" sz="1200" kern="1200" dirty="0" err="1" smtClean="0">
                <a:solidFill>
                  <a:schemeClr val="tx1"/>
                </a:solidFill>
                <a:effectLst/>
                <a:latin typeface="+mn-lt"/>
                <a:ea typeface="+mn-ea"/>
                <a:cs typeface="+mn-cs"/>
              </a:rPr>
              <a:t>Intervention</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Mapping</a:t>
            </a:r>
            <a:r>
              <a:rPr lang="nl-NL" sz="1200" kern="1200" dirty="0" smtClean="0">
                <a:solidFill>
                  <a:schemeClr val="tx1"/>
                </a:solidFill>
                <a:effectLst/>
                <a:latin typeface="+mn-lt"/>
                <a:ea typeface="+mn-ea"/>
                <a:cs typeface="+mn-cs"/>
              </a:rPr>
              <a:t>' zijn en deze rangschikken</a:t>
            </a:r>
            <a:endParaRPr lang="en-US" sz="1200" kern="1200" dirty="0" smtClean="0">
              <a:solidFill>
                <a:schemeClr val="tx1"/>
              </a:solidFill>
              <a:effectLst/>
              <a:latin typeface="+mn-lt"/>
              <a:ea typeface="+mn-ea"/>
              <a:cs typeface="+mn-cs"/>
            </a:endParaRPr>
          </a:p>
          <a:p>
            <a:pPr lvl="0"/>
            <a:r>
              <a:rPr lang="nl-NL" sz="1200" kern="1200" dirty="0" smtClean="0">
                <a:solidFill>
                  <a:schemeClr val="tx1"/>
                </a:solidFill>
                <a:effectLst/>
                <a:latin typeface="+mn-lt"/>
                <a:ea typeface="+mn-ea"/>
                <a:cs typeface="+mn-cs"/>
              </a:rPr>
              <a:t>uitleggen wat het verschil is tussen faciliterende en intentionele voorlichting en dit herkennen</a:t>
            </a:r>
            <a:endParaRPr lang="en-US" sz="1200" kern="1200" dirty="0" smtClean="0">
              <a:solidFill>
                <a:schemeClr val="tx1"/>
              </a:solidFill>
              <a:effectLst/>
              <a:latin typeface="+mn-lt"/>
              <a:ea typeface="+mn-ea"/>
              <a:cs typeface="+mn-cs"/>
            </a:endParaRPr>
          </a:p>
          <a:p>
            <a:r>
              <a:rPr lang="nl-NL" sz="1200" kern="1200" dirty="0" smtClean="0">
                <a:solidFill>
                  <a:schemeClr val="tx1"/>
                </a:solidFill>
                <a:effectLst/>
                <a:latin typeface="+mn-lt"/>
                <a:ea typeface="+mn-ea"/>
                <a:cs typeface="+mn-cs"/>
              </a:rPr>
              <a:t>Inhoud:</a:t>
            </a:r>
            <a:endParaRPr lang="en-US" sz="1200" kern="1200" dirty="0" smtClean="0">
              <a:solidFill>
                <a:schemeClr val="tx1"/>
              </a:solidFill>
              <a:effectLst/>
              <a:latin typeface="+mn-lt"/>
              <a:ea typeface="+mn-ea"/>
              <a:cs typeface="+mn-cs"/>
            </a:endParaRPr>
          </a:p>
          <a:p>
            <a:r>
              <a:rPr lang="nl-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nl-NL" sz="1200" kern="1200" dirty="0" smtClean="0">
                <a:solidFill>
                  <a:schemeClr val="tx1"/>
                </a:solidFill>
                <a:effectLst/>
                <a:latin typeface="+mn-lt"/>
                <a:ea typeface="+mn-ea"/>
                <a:cs typeface="+mn-cs"/>
              </a:rPr>
              <a:t>Een belangrijke taak van de verpleegkundige is het geven van voorlichting aan zorgvragers om gezond gedrag te stimuleren. Tegenwoordig is het beleid in Nederland erop gericht dat oudere mensen met chronische problemen zoveel mogelijk thuis blijven wonen. Verpleegkundigen worden geacht om de zorgvragers en hun familie/naasten te motiveren en praktische handreikingen te bieden om gezond te blijven en de regie over hun eigen leven te houden. Waarom is gedrag zo moeilijk te veranderen/te beïnvloeden? Hoe pak je dat aan? Er volgt een kennismaking met de stappen van </a:t>
            </a:r>
            <a:r>
              <a:rPr lang="nl-NL" sz="1200" kern="1200" dirty="0" err="1" smtClean="0">
                <a:solidFill>
                  <a:schemeClr val="tx1"/>
                </a:solidFill>
                <a:effectLst/>
                <a:latin typeface="+mn-lt"/>
                <a:ea typeface="+mn-ea"/>
                <a:cs typeface="+mn-cs"/>
              </a:rPr>
              <a:t>intervention</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mapping</a:t>
            </a:r>
            <a:r>
              <a:rPr lang="nl-NL" sz="1200" kern="1200" dirty="0" smtClean="0">
                <a:solidFill>
                  <a:schemeClr val="tx1"/>
                </a:solidFill>
                <a:effectLst/>
                <a:latin typeface="+mn-lt"/>
                <a:ea typeface="+mn-ea"/>
                <a:cs typeface="+mn-cs"/>
              </a:rPr>
              <a:t> en de begrippen faciliterende en intentionele voorlichting worden uitgelegd. De les staat in het teken van oefenen! Jullie gaan in </a:t>
            </a:r>
            <a:r>
              <a:rPr lang="nl-NL" sz="1200" kern="1200" dirty="0" err="1" smtClean="0">
                <a:solidFill>
                  <a:schemeClr val="tx1"/>
                </a:solidFill>
                <a:effectLst/>
                <a:latin typeface="+mn-lt"/>
                <a:ea typeface="+mn-ea"/>
                <a:cs typeface="+mn-cs"/>
              </a:rPr>
              <a:t>subgroepjes</a:t>
            </a:r>
            <a:r>
              <a:rPr lang="nl-NL" sz="1200" kern="1200" dirty="0" smtClean="0">
                <a:solidFill>
                  <a:schemeClr val="tx1"/>
                </a:solidFill>
                <a:effectLst/>
                <a:latin typeface="+mn-lt"/>
                <a:ea typeface="+mn-ea"/>
                <a:cs typeface="+mn-cs"/>
              </a:rPr>
              <a:t> een voorlichtingsgesprek voeren dat de wijkverpleegkundige heeft met een thuiswonende oudere met gezondheidsproblemen (zie casus mw. Smit, opdracht d.). De docent zorgt ervoor dat in de subgroep een rolverdeling tot stand komt van verpleegkundige, zorgvrager/familielid en observator. Regelmatig wisselen van rol is aan te bevelen. Tijdens de nabespreking wordt de link naar de leertaak en producttoets 1.2 gelegd.  </a:t>
            </a:r>
            <a:endParaRPr lang="en-US" sz="1200" kern="1200" dirty="0" smtClean="0">
              <a:solidFill>
                <a:schemeClr val="tx1"/>
              </a:solidFill>
              <a:effectLst/>
              <a:latin typeface="+mn-lt"/>
              <a:ea typeface="+mn-ea"/>
              <a:cs typeface="+mn-cs"/>
            </a:endParaRPr>
          </a:p>
          <a:p>
            <a:r>
              <a:rPr lang="nl-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nl-NL" sz="1200" kern="1200" dirty="0" smtClean="0">
                <a:solidFill>
                  <a:schemeClr val="tx1"/>
                </a:solidFill>
                <a:effectLst/>
                <a:latin typeface="+mn-lt"/>
                <a:ea typeface="+mn-ea"/>
                <a:cs typeface="+mn-cs"/>
              </a:rPr>
              <a:t>Voorbereiding:</a:t>
            </a:r>
            <a:endParaRPr lang="en-US" sz="1200" kern="1200" dirty="0" smtClean="0">
              <a:solidFill>
                <a:schemeClr val="tx1"/>
              </a:solidFill>
              <a:effectLst/>
              <a:latin typeface="+mn-lt"/>
              <a:ea typeface="+mn-ea"/>
              <a:cs typeface="+mn-cs"/>
            </a:endParaRPr>
          </a:p>
          <a:p>
            <a:r>
              <a:rPr lang="nl-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nl-NL" sz="1200" kern="1200" dirty="0" smtClean="0">
                <a:solidFill>
                  <a:schemeClr val="tx1"/>
                </a:solidFill>
                <a:effectLst/>
                <a:latin typeface="+mn-lt"/>
                <a:ea typeface="+mn-ea"/>
                <a:cs typeface="+mn-cs"/>
              </a:rPr>
              <a:t>Bekijk de video. Hoe zou je de argumenten in de video kunnen gebruiken bij intentionele gezondheidsvoorlichting? Neem je suggesties mee naar de les.</a:t>
            </a:r>
            <a:endParaRPr lang="en-US" sz="1200" kern="1200" dirty="0" smtClean="0">
              <a:solidFill>
                <a:schemeClr val="tx1"/>
              </a:solidFill>
              <a:effectLst/>
              <a:latin typeface="+mn-lt"/>
              <a:ea typeface="+mn-ea"/>
              <a:cs typeface="+mn-cs"/>
            </a:endParaRPr>
          </a:p>
          <a:p>
            <a:r>
              <a:rPr lang="nl-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nl-NL" sz="1200" kern="1200" dirty="0" smtClean="0">
                <a:solidFill>
                  <a:schemeClr val="tx1"/>
                </a:solidFill>
                <a:effectLst/>
                <a:latin typeface="+mn-lt"/>
                <a:ea typeface="+mn-ea"/>
                <a:cs typeface="+mn-cs"/>
              </a:rPr>
              <a:t>Bestudeer:</a:t>
            </a:r>
            <a:endParaRPr lang="en-US" sz="1200" kern="1200" dirty="0" smtClean="0">
              <a:solidFill>
                <a:schemeClr val="tx1"/>
              </a:solidFill>
              <a:effectLst/>
              <a:latin typeface="+mn-lt"/>
              <a:ea typeface="+mn-ea"/>
              <a:cs typeface="+mn-cs"/>
            </a:endParaRPr>
          </a:p>
          <a:p>
            <a:r>
              <a:rPr lang="nl-NL" sz="1200" kern="1200" dirty="0" smtClean="0">
                <a:solidFill>
                  <a:schemeClr val="tx1"/>
                </a:solidFill>
                <a:effectLst/>
                <a:latin typeface="+mn-lt"/>
                <a:ea typeface="+mn-ea"/>
                <a:cs typeface="+mn-cs"/>
              </a:rPr>
              <a:t>Sassen, B. (2014). </a:t>
            </a:r>
            <a:r>
              <a:rPr lang="nl-NL" sz="1200" i="1" kern="1200" dirty="0" smtClean="0">
                <a:solidFill>
                  <a:schemeClr val="tx1"/>
                </a:solidFill>
                <a:effectLst/>
                <a:latin typeface="+mn-lt"/>
                <a:ea typeface="+mn-ea"/>
                <a:cs typeface="+mn-cs"/>
              </a:rPr>
              <a:t>Gezondheidsbevordering en zelfmanagement door verpleegkundigen en verpleegkundig specialisten. </a:t>
            </a:r>
            <a:r>
              <a:rPr lang="en-US" sz="1200" kern="1200" dirty="0" smtClean="0">
                <a:solidFill>
                  <a:schemeClr val="tx1"/>
                </a:solidFill>
                <a:effectLst/>
                <a:latin typeface="+mn-lt"/>
                <a:ea typeface="+mn-ea"/>
                <a:cs typeface="+mn-cs"/>
              </a:rPr>
              <a:t>Amsterdam: Reed Business Education. [BSL]</a:t>
            </a:r>
          </a:p>
          <a:p>
            <a:pPr lvl="0"/>
            <a:r>
              <a:rPr lang="nl-NL" sz="1200" kern="1200" dirty="0" smtClean="0">
                <a:solidFill>
                  <a:schemeClr val="tx1"/>
                </a:solidFill>
                <a:effectLst/>
                <a:latin typeface="+mn-lt"/>
                <a:ea typeface="+mn-ea"/>
                <a:cs typeface="+mn-cs"/>
              </a:rPr>
              <a:t>Hoofdstuk 3.7 Preventie en de (complexiteit van)gezondheidsgedrag (herhaling 2e les preventie) </a:t>
            </a:r>
            <a:endParaRPr lang="en-US" sz="1200" kern="1200" dirty="0" smtClean="0">
              <a:solidFill>
                <a:schemeClr val="tx1"/>
              </a:solidFill>
              <a:effectLst/>
              <a:latin typeface="+mn-lt"/>
              <a:ea typeface="+mn-ea"/>
              <a:cs typeface="+mn-cs"/>
            </a:endParaRPr>
          </a:p>
          <a:p>
            <a:pPr lvl="0"/>
            <a:r>
              <a:rPr lang="nl-NL" sz="1200" kern="1200" dirty="0" smtClean="0">
                <a:solidFill>
                  <a:schemeClr val="tx1"/>
                </a:solidFill>
                <a:effectLst/>
                <a:latin typeface="+mn-lt"/>
                <a:ea typeface="+mn-ea"/>
                <a:cs typeface="+mn-cs"/>
              </a:rPr>
              <a:t>Hoofdstuk 3.10 Ziektepreventie, patiëntenvoorlichting en zelfmanagement (herhaling 2e les preventie)</a:t>
            </a:r>
            <a:endParaRPr lang="en-US" sz="1200" kern="1200" dirty="0" smtClean="0">
              <a:solidFill>
                <a:schemeClr val="tx1"/>
              </a:solidFill>
              <a:effectLst/>
              <a:latin typeface="+mn-lt"/>
              <a:ea typeface="+mn-ea"/>
              <a:cs typeface="+mn-cs"/>
            </a:endParaRPr>
          </a:p>
          <a:p>
            <a:pPr lvl="0"/>
            <a:r>
              <a:rPr lang="nl-NL" sz="1200" kern="1200" dirty="0" smtClean="0">
                <a:solidFill>
                  <a:schemeClr val="tx1"/>
                </a:solidFill>
                <a:effectLst/>
                <a:latin typeface="+mn-lt"/>
                <a:ea typeface="+mn-ea"/>
                <a:cs typeface="+mn-cs"/>
              </a:rPr>
              <a:t>Hoofdstuk 3.12 Preventie en de vervlechting van cure en care </a:t>
            </a:r>
            <a:endParaRPr lang="en-US" sz="1200" kern="1200" dirty="0" smtClean="0">
              <a:solidFill>
                <a:schemeClr val="tx1"/>
              </a:solidFill>
              <a:effectLst/>
              <a:latin typeface="+mn-lt"/>
              <a:ea typeface="+mn-ea"/>
              <a:cs typeface="+mn-cs"/>
            </a:endParaRPr>
          </a:p>
          <a:p>
            <a:pPr lvl="0"/>
            <a:r>
              <a:rPr lang="nl-NL" sz="1200" kern="1200" dirty="0" smtClean="0">
                <a:solidFill>
                  <a:schemeClr val="tx1"/>
                </a:solidFill>
                <a:effectLst/>
                <a:latin typeface="+mn-lt"/>
                <a:ea typeface="+mn-ea"/>
                <a:cs typeface="+mn-cs"/>
              </a:rPr>
              <a:t>Hoofstuk 5.1 Relatie gezondheidsbevordering en gezondheidsvoorlichting. </a:t>
            </a:r>
            <a:r>
              <a:rPr lang="en-US" sz="1200" kern="1200" dirty="0" err="1" smtClean="0">
                <a:solidFill>
                  <a:schemeClr val="tx1"/>
                </a:solidFill>
                <a:effectLst/>
                <a:latin typeface="+mn-lt"/>
                <a:ea typeface="+mn-ea"/>
                <a:cs typeface="+mn-cs"/>
              </a:rPr>
              <a:t>Geschiedenis</a:t>
            </a:r>
            <a:r>
              <a:rPr lang="en-US" sz="1200" kern="1200" dirty="0" smtClean="0">
                <a:solidFill>
                  <a:schemeClr val="tx1"/>
                </a:solidFill>
                <a:effectLst/>
                <a:latin typeface="+mn-lt"/>
                <a:ea typeface="+mn-ea"/>
                <a:cs typeface="+mn-cs"/>
              </a:rPr>
              <a:t> van </a:t>
            </a:r>
            <a:r>
              <a:rPr lang="en-US" sz="1200" kern="1200" dirty="0" err="1" smtClean="0">
                <a:solidFill>
                  <a:schemeClr val="tx1"/>
                </a:solidFill>
                <a:effectLst/>
                <a:latin typeface="+mn-lt"/>
                <a:ea typeface="+mn-ea"/>
                <a:cs typeface="+mn-cs"/>
              </a:rPr>
              <a:t>gezondheidsvoorlichting</a:t>
            </a:r>
            <a:r>
              <a:rPr lang="en-US" sz="1200" kern="1200" dirty="0" smtClean="0">
                <a:solidFill>
                  <a:schemeClr val="tx1"/>
                </a:solidFill>
                <a:effectLst/>
                <a:latin typeface="+mn-lt"/>
                <a:ea typeface="+mn-ea"/>
                <a:cs typeface="+mn-cs"/>
              </a:rPr>
              <a:t>.</a:t>
            </a:r>
          </a:p>
          <a:p>
            <a:pPr lvl="0"/>
            <a:r>
              <a:rPr lang="nl-NL" sz="1200" kern="1200" dirty="0" smtClean="0">
                <a:solidFill>
                  <a:schemeClr val="tx1"/>
                </a:solidFill>
                <a:effectLst/>
                <a:latin typeface="+mn-lt"/>
                <a:ea typeface="+mn-ea"/>
                <a:cs typeface="+mn-cs"/>
              </a:rPr>
              <a:t>Hoofdstuk 5.2 Intentionele en faciliterende gezondheidsvoorlichting. </a:t>
            </a:r>
            <a:endParaRPr lang="en-US" sz="1200" kern="1200" dirty="0" smtClean="0">
              <a:solidFill>
                <a:schemeClr val="tx1"/>
              </a:solidFill>
              <a:effectLst/>
              <a:latin typeface="+mn-lt"/>
              <a:ea typeface="+mn-ea"/>
              <a:cs typeface="+mn-cs"/>
            </a:endParaRPr>
          </a:p>
          <a:p>
            <a:pPr lvl="0"/>
            <a:r>
              <a:rPr lang="nl-NL" sz="1200" kern="1200" dirty="0" smtClean="0">
                <a:solidFill>
                  <a:schemeClr val="tx1"/>
                </a:solidFill>
                <a:effectLst/>
                <a:latin typeface="+mn-lt"/>
                <a:ea typeface="+mn-ea"/>
                <a:cs typeface="+mn-cs"/>
              </a:rPr>
              <a:t>Hoofdstuk 5.3 Systematiek, doelgerichtheid en planmatigheid van gezondheidsvoorlichting</a:t>
            </a:r>
            <a:endParaRPr lang="en-US" sz="1200" kern="1200" dirty="0" smtClean="0">
              <a:solidFill>
                <a:schemeClr val="tx1"/>
              </a:solidFill>
              <a:effectLst/>
              <a:latin typeface="+mn-lt"/>
              <a:ea typeface="+mn-ea"/>
              <a:cs typeface="+mn-cs"/>
            </a:endParaRPr>
          </a:p>
          <a:p>
            <a:r>
              <a:rPr lang="nl-NL" sz="1200" b="1" kern="1200" dirty="0" smtClean="0">
                <a:solidFill>
                  <a:schemeClr val="tx1"/>
                </a:solidFill>
                <a:effectLst/>
                <a:latin typeface="+mn-lt"/>
                <a:ea typeface="+mn-ea"/>
                <a:cs typeface="+mn-cs"/>
              </a:rPr>
              <a:t> </a:t>
            </a:r>
            <a:endParaRPr lang="en-US" sz="1200" b="1" kern="1200" dirty="0" smtClean="0">
              <a:solidFill>
                <a:schemeClr val="tx1"/>
              </a:solidFill>
              <a:effectLst/>
              <a:latin typeface="+mn-lt"/>
              <a:ea typeface="+mn-ea"/>
              <a:cs typeface="+mn-cs"/>
            </a:endParaRPr>
          </a:p>
          <a:p>
            <a:r>
              <a:rPr lang="nl-NL" sz="1200" b="1" kern="1200" dirty="0" smtClean="0">
                <a:solidFill>
                  <a:schemeClr val="tx1"/>
                </a:solidFill>
                <a:effectLst/>
                <a:latin typeface="+mn-lt"/>
                <a:ea typeface="+mn-ea"/>
                <a:cs typeface="+mn-cs"/>
              </a:rPr>
              <a:t>Tijdens de les</a:t>
            </a:r>
            <a:endParaRPr lang="en-US" sz="1200" b="1" kern="1200" dirty="0" smtClean="0">
              <a:solidFill>
                <a:schemeClr val="tx1"/>
              </a:solidFill>
              <a:effectLst/>
              <a:latin typeface="+mn-lt"/>
              <a:ea typeface="+mn-ea"/>
              <a:cs typeface="+mn-cs"/>
            </a:endParaRPr>
          </a:p>
          <a:p>
            <a:pPr lvl="0"/>
            <a:r>
              <a:rPr lang="nl-NL" sz="1200" kern="1200" dirty="0" smtClean="0">
                <a:solidFill>
                  <a:schemeClr val="tx1"/>
                </a:solidFill>
                <a:effectLst/>
                <a:latin typeface="+mn-lt"/>
                <a:ea typeface="+mn-ea"/>
                <a:cs typeface="+mn-cs"/>
              </a:rPr>
              <a:t>Vragen naar aanleiding van het bestuderen van Sassen?</a:t>
            </a:r>
            <a:endParaRPr lang="en-US" sz="1200" kern="1200" dirty="0" smtClean="0">
              <a:solidFill>
                <a:schemeClr val="tx1"/>
              </a:solidFill>
              <a:effectLst/>
              <a:latin typeface="+mn-lt"/>
              <a:ea typeface="+mn-ea"/>
              <a:cs typeface="+mn-cs"/>
            </a:endParaRPr>
          </a:p>
          <a:p>
            <a:pPr lvl="0"/>
            <a:r>
              <a:rPr lang="nl-NL" sz="1200" kern="1200" dirty="0" smtClean="0">
                <a:solidFill>
                  <a:schemeClr val="tx1"/>
                </a:solidFill>
                <a:effectLst/>
                <a:latin typeface="+mn-lt"/>
                <a:ea typeface="+mn-ea"/>
                <a:cs typeface="+mn-cs"/>
              </a:rPr>
              <a:t>Voorbereidingsopdracht 1a, b en c nabespreken. Wat is belangrijk in de voorlichting en begeleiding van ouderen? Hoe helpt de technologie hierbij? Wat zijn aandachtspunten bij intentionele gezondheidsvoorlichting?</a:t>
            </a:r>
            <a:endParaRPr lang="en-US" sz="1200" kern="1200" dirty="0" smtClean="0">
              <a:solidFill>
                <a:schemeClr val="tx1"/>
              </a:solidFill>
              <a:effectLst/>
              <a:latin typeface="+mn-lt"/>
              <a:ea typeface="+mn-ea"/>
              <a:cs typeface="+mn-cs"/>
            </a:endParaRPr>
          </a:p>
          <a:p>
            <a:pPr lvl="0"/>
            <a:r>
              <a:rPr lang="nl-NL" sz="1200" kern="1200" dirty="0" smtClean="0">
                <a:solidFill>
                  <a:schemeClr val="tx1"/>
                </a:solidFill>
                <a:effectLst/>
                <a:latin typeface="+mn-lt"/>
                <a:ea typeface="+mn-ea"/>
                <a:cs typeface="+mn-cs"/>
              </a:rPr>
              <a:t>Aan het werk: Groepjes 3 personen maken. Zie document ondersteunende materialen bij de lessen. Hierin staan kaartjes met aan de linkerkant de stappen en aan de rechterkant de toelichtingen. Deze uitprinten en door elkaar husselen. Groepjes 3-4 studenten de stappen en toelichting rangschikken. Daarna in groepje bespreken wat deze stappen inhouden. Zo nodig plenair nabespreken, kan ook in groepjes zelf</a:t>
            </a:r>
            <a:endParaRPr lang="en-US" sz="1200" kern="1200" dirty="0" smtClean="0">
              <a:solidFill>
                <a:schemeClr val="tx1"/>
              </a:solidFill>
              <a:effectLst/>
              <a:latin typeface="+mn-lt"/>
              <a:ea typeface="+mn-ea"/>
              <a:cs typeface="+mn-cs"/>
            </a:endParaRPr>
          </a:p>
          <a:p>
            <a:pPr lvl="0"/>
            <a:r>
              <a:rPr lang="nl-NL" sz="1200" kern="1200" dirty="0" smtClean="0">
                <a:solidFill>
                  <a:schemeClr val="tx1"/>
                </a:solidFill>
                <a:effectLst/>
                <a:latin typeface="+mn-lt"/>
                <a:ea typeface="+mn-ea"/>
                <a:cs typeface="+mn-cs"/>
              </a:rPr>
              <a:t>Elk groepje eigen observatielijst laten maken voor oefenen voorlichtingsgesprek</a:t>
            </a:r>
            <a:endParaRPr lang="en-US" sz="1200" kern="1200" dirty="0" smtClean="0">
              <a:solidFill>
                <a:schemeClr val="tx1"/>
              </a:solidFill>
              <a:effectLst/>
              <a:latin typeface="+mn-lt"/>
              <a:ea typeface="+mn-ea"/>
              <a:cs typeface="+mn-cs"/>
            </a:endParaRPr>
          </a:p>
          <a:p>
            <a:pPr lvl="0"/>
            <a:r>
              <a:rPr lang="nl-NL" sz="1200" kern="1200" dirty="0" smtClean="0">
                <a:solidFill>
                  <a:schemeClr val="tx1"/>
                </a:solidFill>
                <a:effectLst/>
                <a:latin typeface="+mn-lt"/>
                <a:ea typeface="+mn-ea"/>
                <a:cs typeface="+mn-cs"/>
              </a:rPr>
              <a:t>In dit groepje het voorlichtingsgesprek oefenen: verpleegkundige, mevrouw Smit, observator. Na het oefenen nabespreken en vervolgens wisselen met de rollen. Doorgaan tot iedereen alle rollen heeft gespeeld</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712CE2C-9CB2-4664-8616-EC1EE809BF16}" type="slidenum">
              <a:rPr lang="nl-NL" smtClean="0"/>
              <a:t>1</a:t>
            </a:fld>
            <a:endParaRPr lang="nl-NL" dirty="0"/>
          </a:p>
        </p:txBody>
      </p:sp>
    </p:spTree>
    <p:extLst>
      <p:ext uri="{BB962C8B-B14F-4D97-AF65-F5344CB8AC3E}">
        <p14:creationId xmlns:p14="http://schemas.microsoft.com/office/powerpoint/2010/main" val="34100609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smtClean="0"/>
              <a:t>Link filmpje https</a:t>
            </a:r>
            <a:r>
              <a:rPr lang="nl-NL" dirty="0" smtClean="0"/>
              <a:t>://www.youtube.com/watch?v=MrN8q9qRoXw</a:t>
            </a:r>
          </a:p>
          <a:p>
            <a:r>
              <a:rPr lang="nl-NL" dirty="0" smtClean="0"/>
              <a:t>Zelf even het hele filmpje</a:t>
            </a:r>
            <a:r>
              <a:rPr lang="nl-NL" baseline="0" dirty="0" smtClean="0"/>
              <a:t> kijken, zodat je kan inleiden waar de studenten naar gaan kijken</a:t>
            </a:r>
            <a:endParaRPr lang="nl-NL" dirty="0"/>
          </a:p>
        </p:txBody>
      </p:sp>
      <p:sp>
        <p:nvSpPr>
          <p:cNvPr id="4" name="Slide Number Placeholder 3"/>
          <p:cNvSpPr>
            <a:spLocks noGrp="1"/>
          </p:cNvSpPr>
          <p:nvPr>
            <p:ph type="sldNum" sz="quarter" idx="10"/>
          </p:nvPr>
        </p:nvSpPr>
        <p:spPr/>
        <p:txBody>
          <a:bodyPr/>
          <a:lstStyle/>
          <a:p>
            <a:fld id="{9712CE2C-9CB2-4664-8616-EC1EE809BF16}" type="slidenum">
              <a:rPr lang="nl-NL" smtClean="0"/>
              <a:t>11</a:t>
            </a:fld>
            <a:endParaRPr lang="nl-NL" dirty="0"/>
          </a:p>
        </p:txBody>
      </p:sp>
    </p:spTree>
    <p:extLst>
      <p:ext uri="{BB962C8B-B14F-4D97-AF65-F5344CB8AC3E}">
        <p14:creationId xmlns:p14="http://schemas.microsoft.com/office/powerpoint/2010/main" val="23353360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12CE2C-9CB2-4664-8616-EC1EE809BF16}"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nl-NL"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208298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smtClean="0"/>
              <a:t>Mimimaal als</a:t>
            </a:r>
            <a:r>
              <a:rPr lang="nl-NL" baseline="0" dirty="0" smtClean="0"/>
              <a:t> onderdeel hoe zorg je ervoor dat mevrouw haar zelfmanagement gestimuleerd wordt</a:t>
            </a:r>
          </a:p>
          <a:p>
            <a:r>
              <a:rPr lang="nl-NL" baseline="0" dirty="0" smtClean="0"/>
              <a:t>Zodat zij regie behoudt </a:t>
            </a:r>
          </a:p>
          <a:p>
            <a:endParaRPr lang="nl-NL" baseline="0" dirty="0" smtClean="0"/>
          </a:p>
          <a:p>
            <a:endParaRPr lang="nl-NL" baseline="0" dirty="0" smtClean="0"/>
          </a:p>
          <a:p>
            <a:r>
              <a:rPr lang="nl-NL" baseline="0" dirty="0" smtClean="0"/>
              <a:t>Voorbereidingsvragen: </a:t>
            </a:r>
          </a:p>
          <a:p>
            <a:r>
              <a:rPr lang="nl-NL" baseline="0" dirty="0" smtClean="0"/>
              <a:t>hoe ga je het gesprek met mevrouw voeren?</a:t>
            </a:r>
          </a:p>
          <a:p>
            <a:r>
              <a:rPr lang="nl-NL" baseline="0" dirty="0" smtClean="0"/>
              <a:t>Hoe biedt je aan om haar begeleiding te geven</a:t>
            </a:r>
          </a:p>
          <a:p>
            <a:r>
              <a:rPr lang="nl-NL" baseline="0" dirty="0" smtClean="0"/>
              <a:t>Hoe bevorder je haar zelfmanagement en dat ze zelf de regie kan houden</a:t>
            </a:r>
            <a:endParaRPr lang="en-US" dirty="0"/>
          </a:p>
        </p:txBody>
      </p:sp>
      <p:sp>
        <p:nvSpPr>
          <p:cNvPr id="4" name="Slide Number Placeholder 3"/>
          <p:cNvSpPr>
            <a:spLocks noGrp="1"/>
          </p:cNvSpPr>
          <p:nvPr>
            <p:ph type="sldNum" sz="quarter" idx="10"/>
          </p:nvPr>
        </p:nvSpPr>
        <p:spPr/>
        <p:txBody>
          <a:bodyPr/>
          <a:lstStyle/>
          <a:p>
            <a:fld id="{9712CE2C-9CB2-4664-8616-EC1EE809BF16}" type="slidenum">
              <a:rPr lang="nl-NL" smtClean="0"/>
              <a:t>13</a:t>
            </a:fld>
            <a:endParaRPr lang="nl-NL" dirty="0"/>
          </a:p>
        </p:txBody>
      </p:sp>
    </p:spTree>
    <p:extLst>
      <p:ext uri="{BB962C8B-B14F-4D97-AF65-F5344CB8AC3E}">
        <p14:creationId xmlns:p14="http://schemas.microsoft.com/office/powerpoint/2010/main" val="33981163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smtClean="0"/>
              <a:t>Het IM proces is</a:t>
            </a:r>
            <a:r>
              <a:rPr lang="nl-NL" baseline="0" dirty="0" smtClean="0"/>
              <a:t> in vele opzichten vergelijkbaar met het verpleegkundig proces</a:t>
            </a:r>
            <a:endParaRPr lang="nl-NL" dirty="0"/>
          </a:p>
        </p:txBody>
      </p:sp>
      <p:sp>
        <p:nvSpPr>
          <p:cNvPr id="4" name="Slide Number Placeholder 3"/>
          <p:cNvSpPr>
            <a:spLocks noGrp="1"/>
          </p:cNvSpPr>
          <p:nvPr>
            <p:ph type="sldNum" sz="quarter" idx="10"/>
          </p:nvPr>
        </p:nvSpPr>
        <p:spPr/>
        <p:txBody>
          <a:bodyPr/>
          <a:lstStyle/>
          <a:p>
            <a:fld id="{9712CE2C-9CB2-4664-8616-EC1EE809BF16}" type="slidenum">
              <a:rPr lang="nl-NL" smtClean="0"/>
              <a:t>21</a:t>
            </a:fld>
            <a:endParaRPr lang="nl-NL" dirty="0"/>
          </a:p>
        </p:txBody>
      </p:sp>
    </p:spTree>
    <p:extLst>
      <p:ext uri="{BB962C8B-B14F-4D97-AF65-F5344CB8AC3E}">
        <p14:creationId xmlns:p14="http://schemas.microsoft.com/office/powerpoint/2010/main" val="2416016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12CE2C-9CB2-4664-8616-EC1EE809BF16}" type="slidenum">
              <a:rPr lang="nl-NL" smtClean="0"/>
              <a:t>23</a:t>
            </a:fld>
            <a:endParaRPr lang="nl-NL" dirty="0"/>
          </a:p>
        </p:txBody>
      </p:sp>
    </p:spTree>
    <p:extLst>
      <p:ext uri="{BB962C8B-B14F-4D97-AF65-F5344CB8AC3E}">
        <p14:creationId xmlns:p14="http://schemas.microsoft.com/office/powerpoint/2010/main" val="37403005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smtClean="0"/>
              <a:t>Patiëntenvoorlichting</a:t>
            </a:r>
          </a:p>
          <a:p>
            <a:pPr lvl="1">
              <a:buFont typeface="Wingdings" panose="05000000000000000000" pitchFamily="2" charset="2"/>
              <a:buChar char="ü"/>
            </a:pPr>
            <a:r>
              <a:rPr lang="nl-NL" dirty="0" smtClean="0"/>
              <a:t>Uitleggen hoe je voorlichting geeft </a:t>
            </a:r>
          </a:p>
          <a:p>
            <a:pPr lvl="1">
              <a:buFont typeface="Wingdings" panose="05000000000000000000" pitchFamily="2" charset="2"/>
              <a:buChar char="ü"/>
            </a:pPr>
            <a:r>
              <a:rPr lang="nl-NL" dirty="0" smtClean="0"/>
              <a:t>Uitleggen hoe je aansluit bij de behoeften </a:t>
            </a:r>
          </a:p>
          <a:p>
            <a:pPr lvl="1">
              <a:buFont typeface="Wingdings" panose="05000000000000000000" pitchFamily="2" charset="2"/>
              <a:buChar char="ü"/>
            </a:pPr>
            <a:r>
              <a:rPr lang="nl-NL" dirty="0" smtClean="0"/>
              <a:t>Uitvoeren  van een gesprek</a:t>
            </a:r>
          </a:p>
          <a:p>
            <a:pPr lvl="1">
              <a:buFont typeface="Wingdings" panose="05000000000000000000" pitchFamily="2" charset="2"/>
              <a:buChar char="ü"/>
            </a:pPr>
            <a:endParaRPr lang="nl-NL" dirty="0" smtClean="0"/>
          </a:p>
          <a:p>
            <a:pPr lvl="1">
              <a:buFont typeface="Wingdings" panose="05000000000000000000" pitchFamily="2" charset="2"/>
              <a:buChar char="ü"/>
            </a:pPr>
            <a:r>
              <a:rPr lang="nl-NL" dirty="0" smtClean="0"/>
              <a:t>NB</a:t>
            </a:r>
            <a:r>
              <a:rPr lang="nl-NL" baseline="0" dirty="0" smtClean="0"/>
              <a:t> voor deze les staat 1.5 uur ingepland, echter inhoud past eerder bij 2 uur</a:t>
            </a:r>
            <a:endParaRPr lang="en-US" dirty="0" smtClean="0"/>
          </a:p>
          <a:p>
            <a:endParaRPr lang="nl-NL" dirty="0"/>
          </a:p>
        </p:txBody>
      </p:sp>
      <p:sp>
        <p:nvSpPr>
          <p:cNvPr id="4" name="Slide Number Placeholder 3"/>
          <p:cNvSpPr>
            <a:spLocks noGrp="1"/>
          </p:cNvSpPr>
          <p:nvPr>
            <p:ph type="sldNum" sz="quarter" idx="10"/>
          </p:nvPr>
        </p:nvSpPr>
        <p:spPr/>
        <p:txBody>
          <a:bodyPr/>
          <a:lstStyle/>
          <a:p>
            <a:fld id="{9712CE2C-9CB2-4664-8616-EC1EE809BF16}" type="slidenum">
              <a:rPr lang="nl-NL" smtClean="0"/>
              <a:t>2</a:t>
            </a:fld>
            <a:endParaRPr lang="nl-NL" dirty="0"/>
          </a:p>
        </p:txBody>
      </p:sp>
    </p:spTree>
    <p:extLst>
      <p:ext uri="{BB962C8B-B14F-4D97-AF65-F5344CB8AC3E}">
        <p14:creationId xmlns:p14="http://schemas.microsoft.com/office/powerpoint/2010/main" val="952746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100" dirty="0" smtClean="0"/>
              <a:t>Klassikaal of </a:t>
            </a:r>
            <a:r>
              <a:rPr lang="nl-NL" sz="1100" baseline="0" dirty="0" smtClean="0"/>
              <a:t>p</a:t>
            </a:r>
            <a:r>
              <a:rPr lang="nl-NL" sz="1100" dirty="0" smtClean="0"/>
              <a:t>er groepje bespreken</a:t>
            </a:r>
            <a:r>
              <a:rPr lang="nl-NL" sz="1100" baseline="0" dirty="0" smtClean="0"/>
              <a:t> </a:t>
            </a:r>
            <a:endParaRPr lang="nl-NL" sz="1100" dirty="0" smtClean="0"/>
          </a:p>
          <a:p>
            <a:endParaRPr lang="nl-NL" sz="1100" dirty="0" smtClean="0"/>
          </a:p>
        </p:txBody>
      </p:sp>
      <p:sp>
        <p:nvSpPr>
          <p:cNvPr id="4" name="Tijdelijke aanduiding voor dianummer 3"/>
          <p:cNvSpPr>
            <a:spLocks noGrp="1"/>
          </p:cNvSpPr>
          <p:nvPr>
            <p:ph type="sldNum" sz="quarter" idx="10"/>
          </p:nvPr>
        </p:nvSpPr>
        <p:spPr/>
        <p:txBody>
          <a:bodyPr/>
          <a:lstStyle/>
          <a:p>
            <a:fld id="{9712CE2C-9CB2-4664-8616-EC1EE809BF16}" type="slidenum">
              <a:rPr lang="nl-NL" smtClean="0"/>
              <a:t>3</a:t>
            </a:fld>
            <a:endParaRPr lang="nl-NL" dirty="0"/>
          </a:p>
        </p:txBody>
      </p:sp>
    </p:spTree>
    <p:extLst>
      <p:ext uri="{BB962C8B-B14F-4D97-AF65-F5344CB8AC3E}">
        <p14:creationId xmlns:p14="http://schemas.microsoft.com/office/powerpoint/2010/main" val="19891313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fld id="{9712CE2C-9CB2-4664-8616-EC1EE809BF16}" type="slidenum">
              <a:rPr lang="nl-NL" smtClean="0"/>
              <a:t>4</a:t>
            </a:fld>
            <a:endParaRPr lang="nl-NL" dirty="0"/>
          </a:p>
        </p:txBody>
      </p:sp>
    </p:spTree>
    <p:extLst>
      <p:ext uri="{BB962C8B-B14F-4D97-AF65-F5344CB8AC3E}">
        <p14:creationId xmlns:p14="http://schemas.microsoft.com/office/powerpoint/2010/main" val="16808803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sz="1100" i="1" dirty="0"/>
          </a:p>
        </p:txBody>
      </p:sp>
      <p:sp>
        <p:nvSpPr>
          <p:cNvPr id="4" name="Tijdelijke aanduiding voor dianummer 3"/>
          <p:cNvSpPr>
            <a:spLocks noGrp="1"/>
          </p:cNvSpPr>
          <p:nvPr>
            <p:ph type="sldNum" sz="quarter" idx="10"/>
          </p:nvPr>
        </p:nvSpPr>
        <p:spPr/>
        <p:txBody>
          <a:bodyPr/>
          <a:lstStyle/>
          <a:p>
            <a:fld id="{9712CE2C-9CB2-4664-8616-EC1EE809BF16}" type="slidenum">
              <a:rPr lang="nl-NL" smtClean="0"/>
              <a:t>5</a:t>
            </a:fld>
            <a:endParaRPr lang="nl-NL" dirty="0"/>
          </a:p>
        </p:txBody>
      </p:sp>
    </p:spTree>
    <p:extLst>
      <p:ext uri="{BB962C8B-B14F-4D97-AF65-F5344CB8AC3E}">
        <p14:creationId xmlns:p14="http://schemas.microsoft.com/office/powerpoint/2010/main" val="14309974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smtClean="0"/>
              <a:t>Studenten</a:t>
            </a:r>
            <a:r>
              <a:rPr lang="nl-NL" baseline="0" dirty="0" smtClean="0"/>
              <a:t> dit eerst zelf laten uitzoeken (10 min), hierna nabespreken</a:t>
            </a:r>
            <a:endParaRPr lang="nl-NL" dirty="0"/>
          </a:p>
        </p:txBody>
      </p:sp>
      <p:sp>
        <p:nvSpPr>
          <p:cNvPr id="4" name="Slide Number Placeholder 3"/>
          <p:cNvSpPr>
            <a:spLocks noGrp="1"/>
          </p:cNvSpPr>
          <p:nvPr>
            <p:ph type="sldNum" sz="quarter" idx="10"/>
          </p:nvPr>
        </p:nvSpPr>
        <p:spPr/>
        <p:txBody>
          <a:bodyPr/>
          <a:lstStyle/>
          <a:p>
            <a:fld id="{9712CE2C-9CB2-4664-8616-EC1EE809BF16}" type="slidenum">
              <a:rPr lang="nl-NL" smtClean="0"/>
              <a:t>7</a:t>
            </a:fld>
            <a:endParaRPr lang="nl-NL" dirty="0"/>
          </a:p>
        </p:txBody>
      </p:sp>
    </p:spTree>
    <p:extLst>
      <p:ext uri="{BB962C8B-B14F-4D97-AF65-F5344CB8AC3E}">
        <p14:creationId xmlns:p14="http://schemas.microsoft.com/office/powerpoint/2010/main" val="1735168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smtClean="0"/>
              <a:t>Vraag:</a:t>
            </a:r>
            <a:r>
              <a:rPr lang="nl-NL" baseline="0" dirty="0" smtClean="0"/>
              <a:t> wat zijn de 2 vormen van voorlichting? </a:t>
            </a:r>
            <a:endParaRPr lang="nl-NL" dirty="0" smtClean="0"/>
          </a:p>
          <a:p>
            <a:pPr eaLnBrk="1" hangingPunct="1"/>
            <a:endParaRPr lang="en-GB" altLang="nl-NL" dirty="0" smtClean="0"/>
          </a:p>
          <a:p>
            <a:pPr eaLnBrk="1" hangingPunct="1"/>
            <a:r>
              <a:rPr lang="en-GB" altLang="nl-NL" dirty="0" err="1" smtClean="0"/>
              <a:t>Intentionele</a:t>
            </a:r>
            <a:r>
              <a:rPr lang="en-GB" altLang="nl-NL" dirty="0" smtClean="0"/>
              <a:t> </a:t>
            </a:r>
            <a:r>
              <a:rPr lang="en-GB" altLang="nl-NL" dirty="0" err="1" smtClean="0"/>
              <a:t>voorlichting</a:t>
            </a:r>
            <a:r>
              <a:rPr lang="en-GB" altLang="nl-NL" dirty="0" smtClean="0"/>
              <a:t>:</a:t>
            </a:r>
          </a:p>
          <a:p>
            <a:pPr eaLnBrk="1" hangingPunct="1"/>
            <a:r>
              <a:rPr lang="en-GB" altLang="nl-NL" dirty="0" err="1" smtClean="0"/>
              <a:t>Gvo-aktiviteiten</a:t>
            </a:r>
            <a:r>
              <a:rPr lang="en-GB" altLang="nl-NL" dirty="0" smtClean="0"/>
              <a:t> op basis van </a:t>
            </a:r>
            <a:r>
              <a:rPr lang="en-GB" altLang="nl-NL" dirty="0" err="1" smtClean="0"/>
              <a:t>programmatische</a:t>
            </a:r>
            <a:r>
              <a:rPr lang="en-GB" altLang="nl-NL" dirty="0" smtClean="0"/>
              <a:t> </a:t>
            </a:r>
            <a:r>
              <a:rPr lang="en-GB" altLang="nl-NL" dirty="0" err="1" smtClean="0"/>
              <a:t>aanpak</a:t>
            </a:r>
            <a:r>
              <a:rPr lang="en-GB" altLang="nl-NL" dirty="0" smtClean="0"/>
              <a:t>.</a:t>
            </a:r>
          </a:p>
          <a:p>
            <a:pPr eaLnBrk="1" hangingPunct="1"/>
            <a:r>
              <a:rPr lang="en-GB" altLang="nl-NL" dirty="0" err="1" smtClean="0"/>
              <a:t>Beinvloeden</a:t>
            </a:r>
            <a:r>
              <a:rPr lang="en-GB" altLang="nl-NL" dirty="0" smtClean="0"/>
              <a:t> van </a:t>
            </a:r>
            <a:r>
              <a:rPr lang="en-GB" altLang="nl-NL" dirty="0" err="1" smtClean="0"/>
              <a:t>gedrag</a:t>
            </a:r>
            <a:r>
              <a:rPr lang="en-GB" altLang="nl-NL" dirty="0" smtClean="0"/>
              <a:t> in </a:t>
            </a:r>
            <a:r>
              <a:rPr lang="en-GB" altLang="nl-NL" dirty="0" err="1" smtClean="0"/>
              <a:t>een</a:t>
            </a:r>
            <a:r>
              <a:rPr lang="en-GB" altLang="nl-NL" dirty="0" smtClean="0"/>
              <a:t> </a:t>
            </a:r>
            <a:r>
              <a:rPr lang="en-GB" altLang="nl-NL" dirty="0" err="1" smtClean="0"/>
              <a:t>voor</a:t>
            </a:r>
            <a:r>
              <a:rPr lang="en-GB" altLang="nl-NL" dirty="0" smtClean="0"/>
              <a:t> de </a:t>
            </a:r>
            <a:r>
              <a:rPr lang="en-GB" altLang="nl-NL" dirty="0" err="1" smtClean="0"/>
              <a:t>gezondheid</a:t>
            </a:r>
            <a:r>
              <a:rPr lang="en-GB" altLang="nl-NL" dirty="0" smtClean="0"/>
              <a:t> </a:t>
            </a:r>
            <a:r>
              <a:rPr lang="en-GB" altLang="nl-NL" dirty="0" err="1" smtClean="0"/>
              <a:t>gunstige</a:t>
            </a:r>
            <a:r>
              <a:rPr lang="en-GB" altLang="nl-NL" dirty="0" smtClean="0"/>
              <a:t> </a:t>
            </a:r>
            <a:r>
              <a:rPr lang="en-GB" altLang="nl-NL" dirty="0" err="1" smtClean="0"/>
              <a:t>richting</a:t>
            </a:r>
            <a:r>
              <a:rPr lang="en-GB" altLang="nl-NL" dirty="0" smtClean="0"/>
              <a:t>. </a:t>
            </a:r>
            <a:r>
              <a:rPr lang="en-GB" altLang="nl-NL" dirty="0" err="1" smtClean="0"/>
              <a:t>Bijv</a:t>
            </a:r>
            <a:r>
              <a:rPr lang="en-GB" altLang="nl-NL" dirty="0" smtClean="0"/>
              <a:t> . </a:t>
            </a:r>
            <a:r>
              <a:rPr lang="en-GB" altLang="nl-NL" dirty="0" err="1" smtClean="0"/>
              <a:t>Verpleegkundige</a:t>
            </a:r>
            <a:r>
              <a:rPr lang="en-GB" altLang="nl-NL" dirty="0" smtClean="0"/>
              <a:t> </a:t>
            </a:r>
            <a:r>
              <a:rPr lang="en-GB" altLang="nl-NL" dirty="0" err="1" smtClean="0"/>
              <a:t>weet</a:t>
            </a:r>
            <a:r>
              <a:rPr lang="en-GB" altLang="nl-NL" dirty="0" smtClean="0"/>
              <a:t> </a:t>
            </a:r>
            <a:r>
              <a:rPr lang="en-GB" altLang="nl-NL" dirty="0" err="1" smtClean="0"/>
              <a:t>dat</a:t>
            </a:r>
            <a:r>
              <a:rPr lang="en-GB" altLang="nl-NL" dirty="0" smtClean="0"/>
              <a:t> het </a:t>
            </a:r>
            <a:r>
              <a:rPr lang="en-GB" altLang="nl-NL" dirty="0" err="1" smtClean="0"/>
              <a:t>gunstig</a:t>
            </a:r>
            <a:r>
              <a:rPr lang="en-GB" altLang="nl-NL" dirty="0" smtClean="0"/>
              <a:t> is om </a:t>
            </a:r>
            <a:r>
              <a:rPr lang="en-GB" altLang="nl-NL" dirty="0" err="1" smtClean="0"/>
              <a:t>leefstijl</a:t>
            </a:r>
            <a:r>
              <a:rPr lang="en-GB" altLang="nl-NL" dirty="0" smtClean="0"/>
              <a:t> </a:t>
            </a:r>
            <a:r>
              <a:rPr lang="en-GB" altLang="nl-NL" dirty="0" err="1" smtClean="0"/>
              <a:t>aan</a:t>
            </a:r>
            <a:r>
              <a:rPr lang="en-GB" altLang="nl-NL" dirty="0" smtClean="0"/>
              <a:t> </a:t>
            </a:r>
            <a:r>
              <a:rPr lang="en-GB" altLang="nl-NL" dirty="0" err="1" smtClean="0"/>
              <a:t>te</a:t>
            </a:r>
            <a:r>
              <a:rPr lang="en-GB" altLang="nl-NL" dirty="0" smtClean="0"/>
              <a:t> </a:t>
            </a:r>
            <a:r>
              <a:rPr lang="en-GB" altLang="nl-NL" dirty="0" err="1" smtClean="0"/>
              <a:t>passen</a:t>
            </a:r>
            <a:r>
              <a:rPr lang="en-GB" altLang="nl-NL" dirty="0" smtClean="0"/>
              <a:t>, en </a:t>
            </a:r>
            <a:r>
              <a:rPr lang="en-GB" altLang="nl-NL" dirty="0" err="1" smtClean="0"/>
              <a:t>geeft</a:t>
            </a:r>
            <a:r>
              <a:rPr lang="en-GB" altLang="nl-NL" dirty="0" smtClean="0"/>
              <a:t> </a:t>
            </a:r>
            <a:r>
              <a:rPr lang="en-GB" altLang="nl-NL" dirty="0" err="1" smtClean="0"/>
              <a:t>hier</a:t>
            </a:r>
            <a:r>
              <a:rPr lang="en-GB" altLang="nl-NL" dirty="0" smtClean="0"/>
              <a:t> </a:t>
            </a:r>
            <a:r>
              <a:rPr lang="en-GB" altLang="nl-NL" dirty="0" err="1" smtClean="0"/>
              <a:t>voorlichting</a:t>
            </a:r>
            <a:r>
              <a:rPr lang="en-GB" altLang="nl-NL" dirty="0" smtClean="0"/>
              <a:t> over.</a:t>
            </a:r>
          </a:p>
          <a:p>
            <a:pPr eaLnBrk="1" hangingPunct="1"/>
            <a:r>
              <a:rPr lang="en-GB" altLang="nl-NL" dirty="0" err="1" smtClean="0"/>
              <a:t>Wordt</a:t>
            </a:r>
            <a:r>
              <a:rPr lang="en-GB" altLang="nl-NL" dirty="0" smtClean="0"/>
              <a:t> over het </a:t>
            </a:r>
            <a:r>
              <a:rPr lang="en-GB" altLang="nl-NL" dirty="0" err="1" smtClean="0"/>
              <a:t>algemeen</a:t>
            </a:r>
            <a:r>
              <a:rPr lang="en-GB" altLang="nl-NL" dirty="0" smtClean="0"/>
              <a:t> op basis van </a:t>
            </a:r>
            <a:r>
              <a:rPr lang="en-GB" altLang="nl-NL" dirty="0" err="1" smtClean="0"/>
              <a:t>een</a:t>
            </a:r>
            <a:r>
              <a:rPr lang="en-GB" altLang="nl-NL" dirty="0" smtClean="0"/>
              <a:t> </a:t>
            </a:r>
            <a:r>
              <a:rPr lang="en-GB" altLang="nl-NL" dirty="0" err="1" smtClean="0"/>
              <a:t>programmatische</a:t>
            </a:r>
            <a:r>
              <a:rPr lang="en-GB" altLang="nl-NL" dirty="0" smtClean="0"/>
              <a:t> </a:t>
            </a:r>
            <a:r>
              <a:rPr lang="en-GB" altLang="nl-NL" dirty="0" err="1" smtClean="0"/>
              <a:t>aanpak</a:t>
            </a:r>
            <a:r>
              <a:rPr lang="en-GB" altLang="nl-NL" dirty="0" smtClean="0"/>
              <a:t> </a:t>
            </a:r>
            <a:r>
              <a:rPr lang="en-GB" altLang="nl-NL" dirty="0" err="1" smtClean="0"/>
              <a:t>uitgevoerd</a:t>
            </a:r>
            <a:r>
              <a:rPr lang="en-GB" altLang="nl-NL" dirty="0" smtClean="0"/>
              <a:t>, </a:t>
            </a:r>
            <a:r>
              <a:rPr lang="en-GB" altLang="nl-NL" dirty="0" err="1" smtClean="0"/>
              <a:t>vaak</a:t>
            </a:r>
            <a:r>
              <a:rPr lang="en-GB" altLang="nl-NL" dirty="0" smtClean="0"/>
              <a:t> </a:t>
            </a:r>
            <a:r>
              <a:rPr lang="en-GB" altLang="nl-NL" dirty="0" err="1" smtClean="0"/>
              <a:t>een</a:t>
            </a:r>
            <a:r>
              <a:rPr lang="en-GB" altLang="nl-NL" dirty="0" smtClean="0"/>
              <a:t> </a:t>
            </a:r>
            <a:r>
              <a:rPr lang="en-GB" altLang="nl-NL" dirty="0" err="1" smtClean="0"/>
              <a:t>multidisciplinaire</a:t>
            </a:r>
            <a:r>
              <a:rPr lang="en-GB" altLang="nl-NL" dirty="0" smtClean="0"/>
              <a:t> </a:t>
            </a:r>
            <a:r>
              <a:rPr lang="en-GB" altLang="nl-NL" dirty="0" err="1" smtClean="0"/>
              <a:t>aanpak</a:t>
            </a:r>
            <a:r>
              <a:rPr lang="en-GB" altLang="nl-NL" dirty="0" smtClean="0"/>
              <a:t>, en/of in </a:t>
            </a:r>
            <a:r>
              <a:rPr lang="en-GB" altLang="nl-NL" dirty="0" err="1" smtClean="0"/>
              <a:t>samenwerking</a:t>
            </a:r>
            <a:r>
              <a:rPr lang="en-GB" altLang="nl-NL" dirty="0" smtClean="0"/>
              <a:t> met </a:t>
            </a:r>
            <a:r>
              <a:rPr lang="en-GB" altLang="nl-NL" dirty="0" err="1" smtClean="0"/>
              <a:t>patientenorganisaties</a:t>
            </a:r>
            <a:endParaRPr lang="en-GB" altLang="nl-NL" dirty="0" smtClean="0"/>
          </a:p>
          <a:p>
            <a:pPr eaLnBrk="1" hangingPunct="1"/>
            <a:endParaRPr lang="en-GB" altLang="nl-NL" dirty="0" smtClean="0"/>
          </a:p>
          <a:p>
            <a:pPr eaLnBrk="1" hangingPunct="1"/>
            <a:endParaRPr lang="en-GB" altLang="nl-NL" dirty="0" smtClean="0"/>
          </a:p>
          <a:p>
            <a:pPr eaLnBrk="1" hangingPunct="1"/>
            <a:r>
              <a:rPr lang="en-US" altLang="nl-NL" dirty="0" err="1" smtClean="0"/>
              <a:t>Faciliterende</a:t>
            </a:r>
            <a:r>
              <a:rPr lang="en-US" altLang="nl-NL" dirty="0" smtClean="0"/>
              <a:t> </a:t>
            </a:r>
            <a:r>
              <a:rPr lang="en-US" altLang="nl-NL" dirty="0" err="1" smtClean="0"/>
              <a:t>voorlichting</a:t>
            </a:r>
            <a:r>
              <a:rPr lang="en-US" altLang="nl-NL" dirty="0" smtClean="0"/>
              <a:t>: </a:t>
            </a:r>
          </a:p>
          <a:p>
            <a:pPr eaLnBrk="1" hangingPunct="1"/>
            <a:r>
              <a:rPr lang="en-US" altLang="nl-NL" dirty="0" smtClean="0"/>
              <a:t>Info-</a:t>
            </a:r>
            <a:r>
              <a:rPr lang="en-US" altLang="nl-NL" dirty="0" err="1" smtClean="0"/>
              <a:t>overdracht</a:t>
            </a:r>
            <a:r>
              <a:rPr lang="en-US" altLang="nl-NL" dirty="0" smtClean="0"/>
              <a:t> </a:t>
            </a:r>
            <a:r>
              <a:rPr lang="en-US" altLang="nl-NL" dirty="0" err="1" smtClean="0"/>
              <a:t>als</a:t>
            </a:r>
            <a:r>
              <a:rPr lang="en-US" altLang="nl-NL" dirty="0" smtClean="0"/>
              <a:t> </a:t>
            </a:r>
            <a:r>
              <a:rPr lang="en-US" altLang="nl-NL" dirty="0" err="1" smtClean="0"/>
              <a:t>onderdeel</a:t>
            </a:r>
            <a:r>
              <a:rPr lang="en-US" altLang="nl-NL" dirty="0" smtClean="0"/>
              <a:t> van </a:t>
            </a:r>
            <a:r>
              <a:rPr lang="en-US" altLang="nl-NL" dirty="0" err="1" smtClean="0"/>
              <a:t>verpleegkundige</a:t>
            </a:r>
            <a:r>
              <a:rPr lang="en-US" altLang="nl-NL" dirty="0" smtClean="0"/>
              <a:t> </a:t>
            </a:r>
            <a:r>
              <a:rPr lang="en-US" altLang="nl-NL" dirty="0" err="1" smtClean="0"/>
              <a:t>zorgverlening</a:t>
            </a:r>
            <a:r>
              <a:rPr lang="en-US" altLang="nl-NL" dirty="0" smtClean="0"/>
              <a:t>.</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FC20E2-6F2F-4423-8A06-F630E861F880}"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637012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smtClean="0"/>
              <a:t>Studenten</a:t>
            </a:r>
            <a:r>
              <a:rPr lang="nl-NL" baseline="0" dirty="0" smtClean="0"/>
              <a:t> dit eerst zelf laten uitzoeken (10 min), hierna nabespreken</a:t>
            </a:r>
            <a:endParaRPr lang="nl-NL" dirty="0" smtClean="0"/>
          </a:p>
          <a:p>
            <a:endParaRPr lang="nl-NL" dirty="0"/>
          </a:p>
        </p:txBody>
      </p:sp>
      <p:sp>
        <p:nvSpPr>
          <p:cNvPr id="4" name="Slide Number Placeholder 3"/>
          <p:cNvSpPr>
            <a:spLocks noGrp="1"/>
          </p:cNvSpPr>
          <p:nvPr>
            <p:ph type="sldNum" sz="quarter" idx="10"/>
          </p:nvPr>
        </p:nvSpPr>
        <p:spPr/>
        <p:txBody>
          <a:bodyPr/>
          <a:lstStyle/>
          <a:p>
            <a:fld id="{9712CE2C-9CB2-4664-8616-EC1EE809BF16}" type="slidenum">
              <a:rPr lang="nl-NL" smtClean="0"/>
              <a:t>9</a:t>
            </a:fld>
            <a:endParaRPr lang="nl-NL" dirty="0"/>
          </a:p>
        </p:txBody>
      </p:sp>
    </p:spTree>
    <p:extLst>
      <p:ext uri="{BB962C8B-B14F-4D97-AF65-F5344CB8AC3E}">
        <p14:creationId xmlns:p14="http://schemas.microsoft.com/office/powerpoint/2010/main" val="31291515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smtClean="0"/>
              <a:t>Link filmpje https://www.youtube.com/watch?v=Y6Sxpv78EiE</a:t>
            </a:r>
            <a:endParaRPr lang="nl-NL" dirty="0"/>
          </a:p>
        </p:txBody>
      </p:sp>
      <p:sp>
        <p:nvSpPr>
          <p:cNvPr id="4" name="Slide Number Placeholder 3"/>
          <p:cNvSpPr>
            <a:spLocks noGrp="1"/>
          </p:cNvSpPr>
          <p:nvPr>
            <p:ph type="sldNum" sz="quarter" idx="10"/>
          </p:nvPr>
        </p:nvSpPr>
        <p:spPr/>
        <p:txBody>
          <a:bodyPr/>
          <a:lstStyle/>
          <a:p>
            <a:fld id="{9712CE2C-9CB2-4664-8616-EC1EE809BF16}" type="slidenum">
              <a:rPr lang="nl-NL" smtClean="0"/>
              <a:t>10</a:t>
            </a:fld>
            <a:endParaRPr lang="nl-NL" dirty="0"/>
          </a:p>
        </p:txBody>
      </p:sp>
    </p:spTree>
    <p:extLst>
      <p:ext uri="{BB962C8B-B14F-4D97-AF65-F5344CB8AC3E}">
        <p14:creationId xmlns:p14="http://schemas.microsoft.com/office/powerpoint/2010/main" val="8809549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pic>
        <p:nvPicPr>
          <p:cNvPr id="4" name="Picture 2" descr="SAX_PPT_UAS_Achtergr5.jpg                                      000B06A7 VIAServer                      7C268895:"/>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ctrTitle"/>
          </p:nvPr>
        </p:nvSpPr>
        <p:spPr>
          <a:xfrm>
            <a:off x="3447803" y="1251652"/>
            <a:ext cx="8300852" cy="1470025"/>
          </a:xfrm>
        </p:spPr>
        <p:txBody>
          <a:bodyPr/>
          <a:lstStyle>
            <a:lvl1pPr algn="l">
              <a:defRPr sz="3600" b="1">
                <a:solidFill>
                  <a:schemeClr val="bg1"/>
                </a:solidFill>
                <a:latin typeface="Lucida Sans Unicode" pitchFamily="34" charset="0"/>
                <a:cs typeface="Lucida Sans Unicode" pitchFamily="34" charset="0"/>
              </a:defRPr>
            </a:lvl1pPr>
          </a:lstStyle>
          <a:p>
            <a:r>
              <a:rPr lang="en-US" dirty="0" err="1" smtClean="0"/>
              <a:t>Titelstijl</a:t>
            </a:r>
            <a:r>
              <a:rPr lang="en-US" dirty="0" smtClean="0"/>
              <a:t> van model </a:t>
            </a:r>
            <a:r>
              <a:rPr lang="en-US" dirty="0" err="1" smtClean="0"/>
              <a:t>bewerken</a:t>
            </a:r>
            <a:endParaRPr lang="nl-NL" dirty="0"/>
          </a:p>
        </p:txBody>
      </p:sp>
      <p:sp>
        <p:nvSpPr>
          <p:cNvPr id="3" name="Subtitel 2"/>
          <p:cNvSpPr>
            <a:spLocks noGrp="1"/>
          </p:cNvSpPr>
          <p:nvPr>
            <p:ph type="subTitle" idx="1"/>
          </p:nvPr>
        </p:nvSpPr>
        <p:spPr>
          <a:xfrm>
            <a:off x="3447803" y="2760272"/>
            <a:ext cx="8300852" cy="766700"/>
          </a:xfrm>
        </p:spPr>
        <p:txBody>
          <a:bodyPr/>
          <a:lstStyle>
            <a:lvl1pPr marL="0" indent="0" algn="l">
              <a:buNone/>
              <a:defRPr sz="2800" i="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err="1" smtClean="0"/>
              <a:t>Klik</a:t>
            </a:r>
            <a:r>
              <a:rPr lang="en-US" dirty="0" smtClean="0"/>
              <a:t> </a:t>
            </a:r>
            <a:r>
              <a:rPr lang="en-US" dirty="0" err="1" smtClean="0"/>
              <a:t>om</a:t>
            </a:r>
            <a:r>
              <a:rPr lang="en-US" dirty="0" smtClean="0"/>
              <a:t> de </a:t>
            </a:r>
            <a:r>
              <a:rPr lang="en-US" dirty="0" err="1" smtClean="0"/>
              <a:t>titelstijl</a:t>
            </a:r>
            <a:r>
              <a:rPr lang="en-US" dirty="0" smtClean="0"/>
              <a:t> van het model </a:t>
            </a:r>
            <a:r>
              <a:rPr lang="en-US" dirty="0" err="1" smtClean="0"/>
              <a:t>te</a:t>
            </a:r>
            <a:r>
              <a:rPr lang="en-US" dirty="0" smtClean="0"/>
              <a:t> </a:t>
            </a:r>
            <a:r>
              <a:rPr lang="en-US" dirty="0" err="1" smtClean="0"/>
              <a:t>bewerken</a:t>
            </a:r>
            <a:endParaRPr lang="nl-NL" dirty="0"/>
          </a:p>
        </p:txBody>
      </p:sp>
    </p:spTree>
    <p:extLst>
      <p:ext uri="{BB962C8B-B14F-4D97-AF65-F5344CB8AC3E}">
        <p14:creationId xmlns:p14="http://schemas.microsoft.com/office/powerpoint/2010/main" val="24081835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Titelstijl van model bewerken</a:t>
            </a:r>
            <a:endParaRPr lang="nl-NL"/>
          </a:p>
        </p:txBody>
      </p:sp>
      <p:sp>
        <p:nvSpPr>
          <p:cNvPr id="3" name="Tijdelijke aanduiding voor verticale tekst 2"/>
          <p:cNvSpPr>
            <a:spLocks noGrp="1"/>
          </p:cNvSpPr>
          <p:nvPr>
            <p:ph type="body" orient="vert" idx="1"/>
          </p:nvPr>
        </p:nvSpPr>
        <p:spPr/>
        <p:txBody>
          <a:bodyPr vert="eaVert"/>
          <a:lstStyle/>
          <a:p>
            <a:pPr lvl="0"/>
            <a:r>
              <a:rPr lang="en-US" smtClean="0"/>
              <a:t>Klik om de tekststijl van het model te bewerken</a:t>
            </a:r>
          </a:p>
          <a:p>
            <a:pPr lvl="1"/>
            <a:r>
              <a:rPr lang="en-US" smtClean="0"/>
              <a:t>Tweede niveau</a:t>
            </a:r>
          </a:p>
          <a:p>
            <a:pPr lvl="2"/>
            <a:r>
              <a:rPr lang="en-US" smtClean="0"/>
              <a:t>Derde niveau</a:t>
            </a:r>
          </a:p>
          <a:p>
            <a:pPr lvl="3"/>
            <a:r>
              <a:rPr lang="en-US" smtClean="0"/>
              <a:t>Vierde niveau</a:t>
            </a:r>
          </a:p>
          <a:p>
            <a:pPr lvl="4"/>
            <a:r>
              <a:rPr lang="en-US" smtClean="0"/>
              <a:t>Vijfde niveau</a:t>
            </a:r>
            <a:endParaRPr lang="nl-NL"/>
          </a:p>
        </p:txBody>
      </p:sp>
      <p:sp>
        <p:nvSpPr>
          <p:cNvPr id="4" name="Tijdelijke aanduiding voor datum 3"/>
          <p:cNvSpPr>
            <a:spLocks noGrp="1"/>
          </p:cNvSpPr>
          <p:nvPr>
            <p:ph type="dt" sz="half" idx="10"/>
          </p:nvPr>
        </p:nvSpPr>
        <p:spPr/>
        <p:txBody>
          <a:bodyPr/>
          <a:lstStyle>
            <a:lvl1pPr>
              <a:defRPr/>
            </a:lvl1pPr>
          </a:lstStyle>
          <a:p>
            <a:pPr>
              <a:defRPr/>
            </a:pPr>
            <a:fld id="{EA9CE35E-60F0-4427-ABB0-990104DAC2AD}" type="datetime1">
              <a:rPr lang="nl-NL"/>
              <a:pPr>
                <a:defRPr/>
              </a:pPr>
              <a:t>27-9-2018</a:t>
            </a:fld>
            <a:endParaRPr lang="nl-NL" dirty="0"/>
          </a:p>
        </p:txBody>
      </p:sp>
      <p:sp>
        <p:nvSpPr>
          <p:cNvPr id="5" name="Tijdelijke aanduiding voor voettekst 4"/>
          <p:cNvSpPr>
            <a:spLocks noGrp="1"/>
          </p:cNvSpPr>
          <p:nvPr>
            <p:ph type="ftr" sz="quarter" idx="11"/>
          </p:nvPr>
        </p:nvSpPr>
        <p:spPr/>
        <p:txBody>
          <a:bodyPr/>
          <a:lstStyle>
            <a:lvl1pPr>
              <a:defRPr/>
            </a:lvl1pPr>
          </a:lstStyle>
          <a:p>
            <a:pPr>
              <a:defRPr/>
            </a:pPr>
            <a:endParaRPr lang="nl-NL" dirty="0">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a:lvl1pPr>
          </a:lstStyle>
          <a:p>
            <a:pPr>
              <a:defRPr/>
            </a:pPr>
            <a:fld id="{59D0EB6F-7AB7-4683-AD84-EA5D7CFC90FD}" type="slidenum">
              <a:rPr lang="nl-NL"/>
              <a:pPr>
                <a:defRPr/>
              </a:pPr>
              <a:t>‹#›</a:t>
            </a:fld>
            <a:endParaRPr lang="nl-NL" dirty="0"/>
          </a:p>
        </p:txBody>
      </p:sp>
    </p:spTree>
    <p:extLst>
      <p:ext uri="{BB962C8B-B14F-4D97-AF65-F5344CB8AC3E}">
        <p14:creationId xmlns:p14="http://schemas.microsoft.com/office/powerpoint/2010/main" val="20153361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839200" y="274639"/>
            <a:ext cx="2743200" cy="5851525"/>
          </a:xfrm>
        </p:spPr>
        <p:txBody>
          <a:bodyPr vert="eaVert"/>
          <a:lstStyle/>
          <a:p>
            <a:r>
              <a:rPr lang="en-US" smtClean="0"/>
              <a:t>Titelstijl van model bewerken</a:t>
            </a:r>
            <a:endParaRPr lang="nl-NL"/>
          </a:p>
        </p:txBody>
      </p:sp>
      <p:sp>
        <p:nvSpPr>
          <p:cNvPr id="3" name="Tijdelijke aanduiding voor verticale tekst 2"/>
          <p:cNvSpPr>
            <a:spLocks noGrp="1"/>
          </p:cNvSpPr>
          <p:nvPr>
            <p:ph type="body" orient="vert" idx="1"/>
          </p:nvPr>
        </p:nvSpPr>
        <p:spPr>
          <a:xfrm>
            <a:off x="609600" y="274639"/>
            <a:ext cx="8026400" cy="5851525"/>
          </a:xfrm>
        </p:spPr>
        <p:txBody>
          <a:bodyPr vert="eaVert"/>
          <a:lstStyle/>
          <a:p>
            <a:pPr lvl="0"/>
            <a:r>
              <a:rPr lang="en-US" smtClean="0"/>
              <a:t>Klik om de tekststijl van het model te bewerken</a:t>
            </a:r>
          </a:p>
          <a:p>
            <a:pPr lvl="1"/>
            <a:r>
              <a:rPr lang="en-US" smtClean="0"/>
              <a:t>Tweede niveau</a:t>
            </a:r>
          </a:p>
          <a:p>
            <a:pPr lvl="2"/>
            <a:r>
              <a:rPr lang="en-US" smtClean="0"/>
              <a:t>Derde niveau</a:t>
            </a:r>
          </a:p>
          <a:p>
            <a:pPr lvl="3"/>
            <a:r>
              <a:rPr lang="en-US" smtClean="0"/>
              <a:t>Vierde niveau</a:t>
            </a:r>
          </a:p>
          <a:p>
            <a:pPr lvl="4"/>
            <a:r>
              <a:rPr lang="en-US" smtClean="0"/>
              <a:t>Vijfde niveau</a:t>
            </a:r>
            <a:endParaRPr lang="nl-NL"/>
          </a:p>
        </p:txBody>
      </p:sp>
      <p:sp>
        <p:nvSpPr>
          <p:cNvPr id="4" name="Tijdelijke aanduiding voor datum 3"/>
          <p:cNvSpPr>
            <a:spLocks noGrp="1"/>
          </p:cNvSpPr>
          <p:nvPr>
            <p:ph type="dt" sz="half" idx="10"/>
          </p:nvPr>
        </p:nvSpPr>
        <p:spPr/>
        <p:txBody>
          <a:bodyPr/>
          <a:lstStyle>
            <a:lvl1pPr>
              <a:defRPr/>
            </a:lvl1pPr>
          </a:lstStyle>
          <a:p>
            <a:pPr>
              <a:defRPr/>
            </a:pPr>
            <a:fld id="{D619E046-2956-4CA2-8813-52EA6CCC4876}" type="datetime1">
              <a:rPr lang="nl-NL"/>
              <a:pPr>
                <a:defRPr/>
              </a:pPr>
              <a:t>27-9-2018</a:t>
            </a:fld>
            <a:endParaRPr lang="nl-NL" dirty="0"/>
          </a:p>
        </p:txBody>
      </p:sp>
      <p:sp>
        <p:nvSpPr>
          <p:cNvPr id="5" name="Tijdelijke aanduiding voor voettekst 4"/>
          <p:cNvSpPr>
            <a:spLocks noGrp="1"/>
          </p:cNvSpPr>
          <p:nvPr>
            <p:ph type="ftr" sz="quarter" idx="11"/>
          </p:nvPr>
        </p:nvSpPr>
        <p:spPr/>
        <p:txBody>
          <a:bodyPr/>
          <a:lstStyle>
            <a:lvl1pPr>
              <a:defRPr/>
            </a:lvl1pPr>
          </a:lstStyle>
          <a:p>
            <a:pPr>
              <a:defRPr/>
            </a:pPr>
            <a:endParaRPr lang="nl-NL" dirty="0">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a:lvl1pPr>
          </a:lstStyle>
          <a:p>
            <a:pPr>
              <a:defRPr/>
            </a:pPr>
            <a:fld id="{2E84AA1C-3556-490D-83B5-0A788458F1B0}" type="slidenum">
              <a:rPr lang="nl-NL"/>
              <a:pPr>
                <a:defRPr/>
              </a:pPr>
              <a:t>‹#›</a:t>
            </a:fld>
            <a:endParaRPr lang="nl-NL" dirty="0"/>
          </a:p>
        </p:txBody>
      </p:sp>
    </p:spTree>
    <p:extLst>
      <p:ext uri="{BB962C8B-B14F-4D97-AF65-F5344CB8AC3E}">
        <p14:creationId xmlns:p14="http://schemas.microsoft.com/office/powerpoint/2010/main" val="12735787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pic>
        <p:nvPicPr>
          <p:cNvPr id="5" name="Afbeelding 4" descr="SAX_PPT_UAS_Achtergro5.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ctrTitle"/>
          </p:nvPr>
        </p:nvSpPr>
        <p:spPr>
          <a:xfrm>
            <a:off x="3458006" y="1268761"/>
            <a:ext cx="8206613" cy="1080120"/>
          </a:xfrm>
        </p:spPr>
        <p:txBody>
          <a:bodyPr>
            <a:normAutofit/>
          </a:bodyPr>
          <a:lstStyle>
            <a:lvl1pPr algn="l">
              <a:defRPr sz="3600" b="1">
                <a:solidFill>
                  <a:schemeClr val="bg1"/>
                </a:solidFill>
              </a:defRPr>
            </a:lvl1pPr>
          </a:lstStyle>
          <a:p>
            <a:r>
              <a:rPr lang="en-US" smtClean="0"/>
              <a:t>Click to edit Master title style</a:t>
            </a:r>
            <a:endParaRPr lang="en-US" dirty="0"/>
          </a:p>
        </p:txBody>
      </p:sp>
      <p:sp>
        <p:nvSpPr>
          <p:cNvPr id="3" name="Ondertitel 2"/>
          <p:cNvSpPr>
            <a:spLocks noGrp="1"/>
          </p:cNvSpPr>
          <p:nvPr>
            <p:ph type="subTitle" idx="1"/>
          </p:nvPr>
        </p:nvSpPr>
        <p:spPr>
          <a:xfrm>
            <a:off x="3503712" y="2420888"/>
            <a:ext cx="8534400" cy="1752600"/>
          </a:xfrm>
        </p:spPr>
        <p:txBody>
          <a:bodyPr>
            <a:normAutofit/>
          </a:bodyPr>
          <a:lstStyle>
            <a:lvl1pPr marL="0" indent="0" algn="l">
              <a:buNone/>
              <a:defRPr sz="2800" i="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38542567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Click to edit Master title style</a:t>
            </a:r>
            <a:endParaRPr lang="en-US"/>
          </a:p>
        </p:txBody>
      </p:sp>
      <p:sp>
        <p:nvSpPr>
          <p:cNvPr id="3" name="Tijdelijke aanduiding voor inhoud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ijdelijke aanduiding voor datum 3"/>
          <p:cNvSpPr>
            <a:spLocks noGrp="1"/>
          </p:cNvSpPr>
          <p:nvPr>
            <p:ph type="dt" sz="half" idx="10"/>
          </p:nvPr>
        </p:nvSpPr>
        <p:spPr>
          <a:xfrm>
            <a:off x="609600" y="6356351"/>
            <a:ext cx="2844800" cy="365125"/>
          </a:xfrm>
          <a:prstGeom prst="rect">
            <a:avLst/>
          </a:prstGeom>
        </p:spPr>
        <p:txBody>
          <a:bodyPr/>
          <a:lstStyle/>
          <a:p>
            <a:endParaRPr lang="en-US">
              <a:solidFill>
                <a:prstClr val="black"/>
              </a:solidFill>
            </a:endParaRPr>
          </a:p>
        </p:txBody>
      </p:sp>
      <p:sp>
        <p:nvSpPr>
          <p:cNvPr id="5" name="Tijdelijke aanduiding voor voettekst 4"/>
          <p:cNvSpPr>
            <a:spLocks noGrp="1"/>
          </p:cNvSpPr>
          <p:nvPr>
            <p:ph type="ftr" sz="quarter" idx="11"/>
          </p:nvPr>
        </p:nvSpPr>
        <p:spPr>
          <a:xfrm>
            <a:off x="4165600" y="6356351"/>
            <a:ext cx="3860800" cy="365125"/>
          </a:xfrm>
          <a:prstGeom prst="rect">
            <a:avLst/>
          </a:prstGeom>
        </p:spPr>
        <p:txBody>
          <a:bodyPr/>
          <a:lstStyle/>
          <a:p>
            <a:endParaRPr lang="en-US">
              <a:solidFill>
                <a:prstClr val="black"/>
              </a:solidFill>
            </a:endParaRPr>
          </a:p>
        </p:txBody>
      </p:sp>
      <p:sp>
        <p:nvSpPr>
          <p:cNvPr id="7" name="Tijdelijke aanduiding voor dianummer 5"/>
          <p:cNvSpPr>
            <a:spLocks noGrp="1"/>
          </p:cNvSpPr>
          <p:nvPr>
            <p:ph type="sldNum" sz="quarter" idx="12"/>
          </p:nvPr>
        </p:nvSpPr>
        <p:spPr>
          <a:xfrm>
            <a:off x="10704512" y="6356351"/>
            <a:ext cx="877888" cy="365125"/>
          </a:xfrm>
          <a:prstGeom prst="rect">
            <a:avLst/>
          </a:prstGeom>
        </p:spPr>
        <p:txBody>
          <a:bodyPr/>
          <a:lstStyle/>
          <a:p>
            <a:fld id="{265ACFF7-1E5E-4F7A-9796-DC21F9D2DC3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992125128"/>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ijdelijke aanduiding voor tekst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Tijdelijke aanduiding voor datum 3"/>
          <p:cNvSpPr>
            <a:spLocks noGrp="1"/>
          </p:cNvSpPr>
          <p:nvPr>
            <p:ph type="dt" sz="half" idx="10"/>
          </p:nvPr>
        </p:nvSpPr>
        <p:spPr>
          <a:xfrm>
            <a:off x="609600" y="6356351"/>
            <a:ext cx="2844800" cy="365125"/>
          </a:xfrm>
          <a:prstGeom prst="rect">
            <a:avLst/>
          </a:prstGeom>
        </p:spPr>
        <p:txBody>
          <a:bodyPr/>
          <a:lstStyle/>
          <a:p>
            <a:endParaRPr lang="en-US">
              <a:solidFill>
                <a:prstClr val="black"/>
              </a:solidFill>
            </a:endParaRPr>
          </a:p>
        </p:txBody>
      </p:sp>
      <p:sp>
        <p:nvSpPr>
          <p:cNvPr id="5" name="Tijdelijke aanduiding voor voettekst 4"/>
          <p:cNvSpPr>
            <a:spLocks noGrp="1"/>
          </p:cNvSpPr>
          <p:nvPr>
            <p:ph type="ftr" sz="quarter" idx="11"/>
          </p:nvPr>
        </p:nvSpPr>
        <p:spPr>
          <a:xfrm>
            <a:off x="4165600" y="6356351"/>
            <a:ext cx="3860800" cy="365125"/>
          </a:xfrm>
          <a:prstGeom prst="rect">
            <a:avLst/>
          </a:prstGeom>
        </p:spPr>
        <p:txBody>
          <a:bodyPr/>
          <a:lstStyle/>
          <a:p>
            <a:endParaRPr lang="en-US">
              <a:solidFill>
                <a:prstClr val="black"/>
              </a:solidFill>
            </a:endParaRPr>
          </a:p>
        </p:txBody>
      </p:sp>
      <p:sp>
        <p:nvSpPr>
          <p:cNvPr id="7" name="Tijdelijke aanduiding voor dianummer 5"/>
          <p:cNvSpPr>
            <a:spLocks noGrp="1"/>
          </p:cNvSpPr>
          <p:nvPr>
            <p:ph type="sldNum" sz="quarter" idx="12"/>
          </p:nvPr>
        </p:nvSpPr>
        <p:spPr>
          <a:xfrm>
            <a:off x="10704512" y="6356351"/>
            <a:ext cx="877888" cy="365125"/>
          </a:xfrm>
          <a:prstGeom prst="rect">
            <a:avLst/>
          </a:prstGeom>
        </p:spPr>
        <p:txBody>
          <a:bodyPr/>
          <a:lstStyle/>
          <a:p>
            <a:fld id="{265ACFF7-1E5E-4F7A-9796-DC21F9D2DC3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939777898"/>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pic>
        <p:nvPicPr>
          <p:cNvPr id="8" name="Afbeelding 2" descr="SAX_PPT_UAS_Achtergro10.jpg"/>
          <p:cNvPicPr>
            <a:picLocks noChangeAspect="1"/>
          </p:cNvPicPr>
          <p:nvPr/>
        </p:nvPicPr>
        <p:blipFill rotWithShape="1">
          <a:blip r:embed="rId2" cstate="print">
            <a:extLst>
              <a:ext uri="{28A0092B-C50C-407E-A947-70E740481C1C}">
                <a14:useLocalDpi xmlns:a14="http://schemas.microsoft.com/office/drawing/2010/main" val="0"/>
              </a:ext>
            </a:extLst>
          </a:blip>
          <a:srcRect b="11586"/>
          <a:stretch/>
        </p:blipFill>
        <p:spPr bwMode="auto">
          <a:xfrm>
            <a:off x="0" y="1"/>
            <a:ext cx="12192000" cy="6063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title"/>
          </p:nvPr>
        </p:nvSpPr>
        <p:spPr/>
        <p:txBody>
          <a:bodyPr/>
          <a:lstStyle>
            <a:lvl1pPr>
              <a:defRPr>
                <a:solidFill>
                  <a:srgbClr val="00853A"/>
                </a:solidFill>
              </a:defRPr>
            </a:lvl1pPr>
          </a:lstStyle>
          <a:p>
            <a:r>
              <a:rPr lang="en-US" smtClean="0"/>
              <a:t>Click to edit Master title style</a:t>
            </a:r>
            <a:endParaRPr lang="en-US" dirty="0"/>
          </a:p>
        </p:txBody>
      </p:sp>
      <p:sp>
        <p:nvSpPr>
          <p:cNvPr id="3" name="Tijdelijke aanduiding voor inhoud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ijdelijke aanduiding voor inhoud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ijdelijke aanduiding voor datum 4"/>
          <p:cNvSpPr>
            <a:spLocks noGrp="1"/>
          </p:cNvSpPr>
          <p:nvPr>
            <p:ph type="dt" sz="half" idx="10"/>
          </p:nvPr>
        </p:nvSpPr>
        <p:spPr>
          <a:xfrm>
            <a:off x="609600" y="6356351"/>
            <a:ext cx="2844800" cy="365125"/>
          </a:xfrm>
          <a:prstGeom prst="rect">
            <a:avLst/>
          </a:prstGeom>
        </p:spPr>
        <p:txBody>
          <a:bodyPr/>
          <a:lstStyle/>
          <a:p>
            <a:endParaRPr lang="en-US">
              <a:solidFill>
                <a:prstClr val="black"/>
              </a:solidFill>
            </a:endParaRPr>
          </a:p>
        </p:txBody>
      </p:sp>
      <p:sp>
        <p:nvSpPr>
          <p:cNvPr id="6" name="Tijdelijke aanduiding voor voettekst 5"/>
          <p:cNvSpPr>
            <a:spLocks noGrp="1"/>
          </p:cNvSpPr>
          <p:nvPr>
            <p:ph type="ftr" sz="quarter" idx="11"/>
          </p:nvPr>
        </p:nvSpPr>
        <p:spPr>
          <a:xfrm>
            <a:off x="4165600" y="6356351"/>
            <a:ext cx="3860800" cy="365125"/>
          </a:xfrm>
          <a:prstGeom prst="rect">
            <a:avLst/>
          </a:prstGeom>
        </p:spPr>
        <p:txBody>
          <a:bodyPr/>
          <a:lstStyle/>
          <a:p>
            <a:endParaRPr lang="en-US" dirty="0">
              <a:solidFill>
                <a:prstClr val="black"/>
              </a:solidFill>
            </a:endParaRPr>
          </a:p>
        </p:txBody>
      </p:sp>
      <p:sp>
        <p:nvSpPr>
          <p:cNvPr id="9" name="Tijdelijke aanduiding voor dianummer 5"/>
          <p:cNvSpPr>
            <a:spLocks noGrp="1"/>
          </p:cNvSpPr>
          <p:nvPr>
            <p:ph type="sldNum" sz="quarter" idx="12"/>
          </p:nvPr>
        </p:nvSpPr>
        <p:spPr>
          <a:xfrm>
            <a:off x="10704512" y="6356351"/>
            <a:ext cx="877888" cy="365125"/>
          </a:xfrm>
          <a:prstGeom prst="rect">
            <a:avLst/>
          </a:prstGeom>
        </p:spPr>
        <p:txBody>
          <a:bodyPr/>
          <a:lstStyle/>
          <a:p>
            <a:fld id="{265ACFF7-1E5E-4F7A-9796-DC21F9D2DC3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59086381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en-US" smtClean="0"/>
              <a:t>Click to edit Master title style</a:t>
            </a:r>
            <a:endParaRPr lang="en-US"/>
          </a:p>
        </p:txBody>
      </p:sp>
      <p:sp>
        <p:nvSpPr>
          <p:cNvPr id="3" name="Tijdelijke aanduiding voor tekst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Tijdelijke aanduiding voor inhoud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ijdelijke aanduiding voor tekst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Tijdelijke aanduiding voor inhoud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jdelijke aanduiding voor datum 6"/>
          <p:cNvSpPr>
            <a:spLocks noGrp="1"/>
          </p:cNvSpPr>
          <p:nvPr>
            <p:ph type="dt" sz="half" idx="10"/>
          </p:nvPr>
        </p:nvSpPr>
        <p:spPr>
          <a:xfrm>
            <a:off x="609600" y="6356351"/>
            <a:ext cx="2844800" cy="365125"/>
          </a:xfrm>
          <a:prstGeom prst="rect">
            <a:avLst/>
          </a:prstGeom>
        </p:spPr>
        <p:txBody>
          <a:bodyPr/>
          <a:lstStyle/>
          <a:p>
            <a:endParaRPr lang="en-US">
              <a:solidFill>
                <a:prstClr val="black"/>
              </a:solidFill>
            </a:endParaRPr>
          </a:p>
        </p:txBody>
      </p:sp>
      <p:sp>
        <p:nvSpPr>
          <p:cNvPr id="8" name="Tijdelijke aanduiding voor voettekst 7"/>
          <p:cNvSpPr>
            <a:spLocks noGrp="1"/>
          </p:cNvSpPr>
          <p:nvPr>
            <p:ph type="ftr" sz="quarter" idx="11"/>
          </p:nvPr>
        </p:nvSpPr>
        <p:spPr>
          <a:xfrm>
            <a:off x="4165600" y="6356351"/>
            <a:ext cx="3860800" cy="365125"/>
          </a:xfrm>
          <a:prstGeom prst="rect">
            <a:avLst/>
          </a:prstGeom>
        </p:spPr>
        <p:txBody>
          <a:bodyPr/>
          <a:lstStyle/>
          <a:p>
            <a:endParaRPr lang="en-US">
              <a:solidFill>
                <a:prstClr val="black"/>
              </a:solidFill>
            </a:endParaRPr>
          </a:p>
        </p:txBody>
      </p:sp>
      <p:sp>
        <p:nvSpPr>
          <p:cNvPr id="10" name="Tijdelijke aanduiding voor dianummer 5"/>
          <p:cNvSpPr>
            <a:spLocks noGrp="1"/>
          </p:cNvSpPr>
          <p:nvPr>
            <p:ph type="sldNum" sz="quarter" idx="12"/>
          </p:nvPr>
        </p:nvSpPr>
        <p:spPr>
          <a:xfrm>
            <a:off x="10704512" y="6356351"/>
            <a:ext cx="877888" cy="365125"/>
          </a:xfrm>
          <a:prstGeom prst="rect">
            <a:avLst/>
          </a:prstGeom>
        </p:spPr>
        <p:txBody>
          <a:bodyPr/>
          <a:lstStyle/>
          <a:p>
            <a:fld id="{265ACFF7-1E5E-4F7A-9796-DC21F9D2DC3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602053638"/>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pic>
        <p:nvPicPr>
          <p:cNvPr id="4" name="Afbeelding 2" descr="SAX_PPT_UAS_Achtergro10.jpg"/>
          <p:cNvPicPr>
            <a:picLocks noChangeAspect="1"/>
          </p:cNvPicPr>
          <p:nvPr/>
        </p:nvPicPr>
        <p:blipFill rotWithShape="1">
          <a:blip r:embed="rId2" cstate="print">
            <a:extLst>
              <a:ext uri="{28A0092B-C50C-407E-A947-70E740481C1C}">
                <a14:useLocalDpi xmlns:a14="http://schemas.microsoft.com/office/drawing/2010/main" val="0"/>
              </a:ext>
            </a:extLst>
          </a:blip>
          <a:srcRect b="11586"/>
          <a:stretch/>
        </p:blipFill>
        <p:spPr bwMode="auto">
          <a:xfrm>
            <a:off x="0" y="1"/>
            <a:ext cx="12192000" cy="6063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title"/>
          </p:nvPr>
        </p:nvSpPr>
        <p:spPr/>
        <p:txBody>
          <a:bodyPr/>
          <a:lstStyle>
            <a:lvl1pPr>
              <a:defRPr>
                <a:solidFill>
                  <a:srgbClr val="00853A"/>
                </a:solidFill>
              </a:defRPr>
            </a:lvl1pPr>
          </a:lstStyle>
          <a:p>
            <a:r>
              <a:rPr lang="en-US" smtClean="0"/>
              <a:t>Click to edit Master title style</a:t>
            </a:r>
            <a:endParaRPr lang="en-US" dirty="0"/>
          </a:p>
        </p:txBody>
      </p:sp>
      <p:sp>
        <p:nvSpPr>
          <p:cNvPr id="5" name="Tijdelijke aanduiding voor dianummer 5"/>
          <p:cNvSpPr>
            <a:spLocks noGrp="1"/>
          </p:cNvSpPr>
          <p:nvPr>
            <p:ph type="sldNum" sz="quarter" idx="12"/>
          </p:nvPr>
        </p:nvSpPr>
        <p:spPr>
          <a:xfrm>
            <a:off x="10704512" y="6356351"/>
            <a:ext cx="877888" cy="365125"/>
          </a:xfrm>
          <a:prstGeom prst="rect">
            <a:avLst/>
          </a:prstGeom>
        </p:spPr>
        <p:txBody>
          <a:bodyPr/>
          <a:lstStyle/>
          <a:p>
            <a:fld id="{265ACFF7-1E5E-4F7A-9796-DC21F9D2DC3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83704086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a:xfrm>
            <a:off x="609600" y="6356351"/>
            <a:ext cx="2844800" cy="365125"/>
          </a:xfrm>
          <a:prstGeom prst="rect">
            <a:avLst/>
          </a:prstGeom>
        </p:spPr>
        <p:txBody>
          <a:bodyPr/>
          <a:lstStyle/>
          <a:p>
            <a:endParaRPr lang="en-US">
              <a:solidFill>
                <a:prstClr val="black"/>
              </a:solidFill>
            </a:endParaRPr>
          </a:p>
        </p:txBody>
      </p:sp>
      <p:sp>
        <p:nvSpPr>
          <p:cNvPr id="3" name="Tijdelijke aanduiding voor voettekst 2"/>
          <p:cNvSpPr>
            <a:spLocks noGrp="1"/>
          </p:cNvSpPr>
          <p:nvPr>
            <p:ph type="ftr" sz="quarter" idx="11"/>
          </p:nvPr>
        </p:nvSpPr>
        <p:spPr>
          <a:xfrm>
            <a:off x="4165600" y="6356351"/>
            <a:ext cx="3860800" cy="365125"/>
          </a:xfrm>
          <a:prstGeom prst="rect">
            <a:avLst/>
          </a:prstGeom>
        </p:spPr>
        <p:txBody>
          <a:bodyPr/>
          <a:lstStyle/>
          <a:p>
            <a:endParaRPr lang="en-US" dirty="0">
              <a:solidFill>
                <a:prstClr val="black"/>
              </a:solidFill>
            </a:endParaRPr>
          </a:p>
        </p:txBody>
      </p:sp>
      <p:sp>
        <p:nvSpPr>
          <p:cNvPr id="5" name="Tijdelijke aanduiding voor dianummer 5"/>
          <p:cNvSpPr>
            <a:spLocks noGrp="1"/>
          </p:cNvSpPr>
          <p:nvPr>
            <p:ph type="sldNum" sz="quarter" idx="12"/>
          </p:nvPr>
        </p:nvSpPr>
        <p:spPr>
          <a:xfrm>
            <a:off x="10704512" y="6356351"/>
            <a:ext cx="877888" cy="365125"/>
          </a:xfrm>
          <a:prstGeom prst="rect">
            <a:avLst/>
          </a:prstGeom>
        </p:spPr>
        <p:txBody>
          <a:bodyPr/>
          <a:lstStyle/>
          <a:p>
            <a:fld id="{265ACFF7-1E5E-4F7A-9796-DC21F9D2DC3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82131584"/>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Tijdelijke aanduiding voor inhoud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ijdelijke aanduiding voor tekst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ijdelijke aanduiding voor datum 4"/>
          <p:cNvSpPr>
            <a:spLocks noGrp="1"/>
          </p:cNvSpPr>
          <p:nvPr>
            <p:ph type="dt" sz="half" idx="10"/>
          </p:nvPr>
        </p:nvSpPr>
        <p:spPr>
          <a:xfrm>
            <a:off x="609600" y="6356351"/>
            <a:ext cx="2844800" cy="365125"/>
          </a:xfrm>
          <a:prstGeom prst="rect">
            <a:avLst/>
          </a:prstGeom>
        </p:spPr>
        <p:txBody>
          <a:bodyPr/>
          <a:lstStyle/>
          <a:p>
            <a:endParaRPr lang="en-US">
              <a:solidFill>
                <a:prstClr val="black"/>
              </a:solidFill>
            </a:endParaRPr>
          </a:p>
        </p:txBody>
      </p:sp>
      <p:sp>
        <p:nvSpPr>
          <p:cNvPr id="6" name="Tijdelijke aanduiding voor voettekst 5"/>
          <p:cNvSpPr>
            <a:spLocks noGrp="1"/>
          </p:cNvSpPr>
          <p:nvPr>
            <p:ph type="ftr" sz="quarter" idx="11"/>
          </p:nvPr>
        </p:nvSpPr>
        <p:spPr>
          <a:xfrm>
            <a:off x="4165600" y="6356351"/>
            <a:ext cx="3860800" cy="365125"/>
          </a:xfrm>
          <a:prstGeom prst="rect">
            <a:avLst/>
          </a:prstGeom>
        </p:spPr>
        <p:txBody>
          <a:bodyPr/>
          <a:lstStyle/>
          <a:p>
            <a:endParaRPr lang="en-US">
              <a:solidFill>
                <a:prstClr val="black"/>
              </a:solidFill>
            </a:endParaRPr>
          </a:p>
        </p:txBody>
      </p:sp>
      <p:sp>
        <p:nvSpPr>
          <p:cNvPr id="8" name="Tijdelijke aanduiding voor dianummer 5"/>
          <p:cNvSpPr>
            <a:spLocks noGrp="1"/>
          </p:cNvSpPr>
          <p:nvPr>
            <p:ph type="sldNum" sz="quarter" idx="12"/>
          </p:nvPr>
        </p:nvSpPr>
        <p:spPr>
          <a:xfrm>
            <a:off x="10704512" y="6356351"/>
            <a:ext cx="877888" cy="365125"/>
          </a:xfrm>
          <a:prstGeom prst="rect">
            <a:avLst/>
          </a:prstGeom>
        </p:spPr>
        <p:txBody>
          <a:bodyPr/>
          <a:lstStyle/>
          <a:p>
            <a:fld id="{265ACFF7-1E5E-4F7A-9796-DC21F9D2DC3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12694169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pic>
        <p:nvPicPr>
          <p:cNvPr id="4" name="Picture 2" descr="SAX_PPT_UAS_Achtergr6.jpg                                      000B06A7 VIAServer                      7C268895:"/>
          <p:cNvPicPr>
            <a:picLocks noChangeAspect="1" noChangeArrowheads="1"/>
          </p:cNvPicPr>
          <p:nvPr userDrawn="1"/>
        </p:nvPicPr>
        <p:blipFill>
          <a:blip r:embed="rId2">
            <a:extLst>
              <a:ext uri="{28A0092B-C50C-407E-A947-70E740481C1C}">
                <a14:useLocalDpi xmlns:a14="http://schemas.microsoft.com/office/drawing/2010/main" val="0"/>
              </a:ext>
            </a:extLst>
          </a:blip>
          <a:srcRect b="10670"/>
          <a:stretch>
            <a:fillRect/>
          </a:stretch>
        </p:blipFill>
        <p:spPr bwMode="auto">
          <a:xfrm>
            <a:off x="0" y="1"/>
            <a:ext cx="12192000" cy="612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title"/>
          </p:nvPr>
        </p:nvSpPr>
        <p:spPr>
          <a:xfrm>
            <a:off x="3705101" y="274638"/>
            <a:ext cx="8059388" cy="1143000"/>
          </a:xfrm>
        </p:spPr>
        <p:txBody>
          <a:bodyPr/>
          <a:lstStyle>
            <a:lvl1pPr>
              <a:defRPr sz="3200">
                <a:solidFill>
                  <a:schemeClr val="bg1"/>
                </a:solidFill>
                <a:latin typeface="Lucida Sans Unicode" pitchFamily="34" charset="0"/>
                <a:cs typeface="Lucida Sans Unicode" pitchFamily="34" charset="0"/>
              </a:defRPr>
            </a:lvl1pPr>
          </a:lstStyle>
          <a:p>
            <a:r>
              <a:rPr lang="en-US" dirty="0" err="1" smtClean="0"/>
              <a:t>Titelstijl</a:t>
            </a:r>
            <a:r>
              <a:rPr lang="en-US" dirty="0" smtClean="0"/>
              <a:t> van model </a:t>
            </a:r>
            <a:r>
              <a:rPr lang="en-US" dirty="0" err="1" smtClean="0"/>
              <a:t>bewerken</a:t>
            </a:r>
            <a:endParaRPr lang="nl-NL" dirty="0"/>
          </a:p>
        </p:txBody>
      </p:sp>
      <p:sp>
        <p:nvSpPr>
          <p:cNvPr id="8" name="Tijdelijke aanduiding voor inhoud 2"/>
          <p:cNvSpPr>
            <a:spLocks noGrp="1"/>
          </p:cNvSpPr>
          <p:nvPr>
            <p:ph idx="10"/>
          </p:nvPr>
        </p:nvSpPr>
        <p:spPr>
          <a:xfrm>
            <a:off x="623392" y="1600201"/>
            <a:ext cx="11141096" cy="4525963"/>
          </a:xfrm>
        </p:spPr>
        <p:txBody>
          <a:bodyPr/>
          <a:lstStyle>
            <a:lvl1pPr>
              <a:defRPr sz="2800">
                <a:latin typeface="Lucida Sans Unicode" pitchFamily="34" charset="0"/>
                <a:cs typeface="Lucida Sans Unicode" pitchFamily="34" charset="0"/>
              </a:defRPr>
            </a:lvl1pPr>
            <a:lvl2pPr>
              <a:defRPr sz="2400">
                <a:latin typeface="Lucida Sans Unicode" pitchFamily="34" charset="0"/>
                <a:cs typeface="Lucida Sans Unicode" pitchFamily="34" charset="0"/>
              </a:defRPr>
            </a:lvl2pPr>
            <a:lvl3pPr>
              <a:defRPr sz="2400">
                <a:latin typeface="Lucida Sans Unicode" pitchFamily="34" charset="0"/>
                <a:cs typeface="Lucida Sans Unicode" pitchFamily="34" charset="0"/>
              </a:defRPr>
            </a:lvl3pPr>
            <a:lvl4pPr>
              <a:defRPr sz="2000">
                <a:latin typeface="Lucida Sans Unicode" pitchFamily="34" charset="0"/>
                <a:cs typeface="Lucida Sans Unicode" pitchFamily="34" charset="0"/>
              </a:defRPr>
            </a:lvl4pPr>
            <a:lvl5pPr>
              <a:defRPr sz="2000">
                <a:latin typeface="Lucida Sans Unicode" pitchFamily="34" charset="0"/>
                <a:cs typeface="Lucida Sans Unicode" pitchFamily="34" charset="0"/>
              </a:defRPr>
            </a:lvl5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en-US" dirty="0"/>
          </a:p>
        </p:txBody>
      </p:sp>
    </p:spTree>
    <p:extLst>
      <p:ext uri="{BB962C8B-B14F-4D97-AF65-F5344CB8AC3E}">
        <p14:creationId xmlns:p14="http://schemas.microsoft.com/office/powerpoint/2010/main" val="3455320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Tijdelijke aanduiding voor afbeelding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ijdelijke aanduiding voor tekst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ijdelijke aanduiding voor datum 4"/>
          <p:cNvSpPr>
            <a:spLocks noGrp="1"/>
          </p:cNvSpPr>
          <p:nvPr>
            <p:ph type="dt" sz="half" idx="10"/>
          </p:nvPr>
        </p:nvSpPr>
        <p:spPr>
          <a:xfrm>
            <a:off x="609600" y="6356351"/>
            <a:ext cx="2844800" cy="365125"/>
          </a:xfrm>
          <a:prstGeom prst="rect">
            <a:avLst/>
          </a:prstGeom>
        </p:spPr>
        <p:txBody>
          <a:bodyPr/>
          <a:lstStyle/>
          <a:p>
            <a:endParaRPr lang="en-US">
              <a:solidFill>
                <a:prstClr val="black"/>
              </a:solidFill>
            </a:endParaRPr>
          </a:p>
        </p:txBody>
      </p:sp>
      <p:sp>
        <p:nvSpPr>
          <p:cNvPr id="6" name="Tijdelijke aanduiding voor voettekst 5"/>
          <p:cNvSpPr>
            <a:spLocks noGrp="1"/>
          </p:cNvSpPr>
          <p:nvPr>
            <p:ph type="ftr" sz="quarter" idx="11"/>
          </p:nvPr>
        </p:nvSpPr>
        <p:spPr>
          <a:xfrm>
            <a:off x="4165600" y="6356351"/>
            <a:ext cx="3860800" cy="365125"/>
          </a:xfrm>
          <a:prstGeom prst="rect">
            <a:avLst/>
          </a:prstGeom>
        </p:spPr>
        <p:txBody>
          <a:bodyPr/>
          <a:lstStyle/>
          <a:p>
            <a:endParaRPr lang="en-US">
              <a:solidFill>
                <a:prstClr val="black"/>
              </a:solidFill>
            </a:endParaRPr>
          </a:p>
        </p:txBody>
      </p:sp>
      <p:sp>
        <p:nvSpPr>
          <p:cNvPr id="8" name="Tijdelijke aanduiding voor dianummer 5"/>
          <p:cNvSpPr>
            <a:spLocks noGrp="1"/>
          </p:cNvSpPr>
          <p:nvPr>
            <p:ph type="sldNum" sz="quarter" idx="12"/>
          </p:nvPr>
        </p:nvSpPr>
        <p:spPr>
          <a:xfrm>
            <a:off x="10704512" y="6356351"/>
            <a:ext cx="877888" cy="365125"/>
          </a:xfrm>
          <a:prstGeom prst="rect">
            <a:avLst/>
          </a:prstGeom>
        </p:spPr>
        <p:txBody>
          <a:bodyPr/>
          <a:lstStyle/>
          <a:p>
            <a:fld id="{265ACFF7-1E5E-4F7A-9796-DC21F9D2DC3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102442848"/>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Click to edit Master title style</a:t>
            </a:r>
            <a:endParaRPr lang="en-US"/>
          </a:p>
        </p:txBody>
      </p:sp>
      <p:sp>
        <p:nvSpPr>
          <p:cNvPr id="3" name="Tijdelijke aanduiding voor verticale tekst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ijdelijke aanduiding voor datum 3"/>
          <p:cNvSpPr>
            <a:spLocks noGrp="1"/>
          </p:cNvSpPr>
          <p:nvPr>
            <p:ph type="dt" sz="half" idx="10"/>
          </p:nvPr>
        </p:nvSpPr>
        <p:spPr>
          <a:xfrm>
            <a:off x="609600" y="6356351"/>
            <a:ext cx="2844800" cy="365125"/>
          </a:xfrm>
          <a:prstGeom prst="rect">
            <a:avLst/>
          </a:prstGeom>
        </p:spPr>
        <p:txBody>
          <a:bodyPr/>
          <a:lstStyle/>
          <a:p>
            <a:endParaRPr lang="en-US">
              <a:solidFill>
                <a:prstClr val="black"/>
              </a:solidFill>
            </a:endParaRPr>
          </a:p>
        </p:txBody>
      </p:sp>
      <p:sp>
        <p:nvSpPr>
          <p:cNvPr id="5" name="Tijdelijke aanduiding voor voettekst 4"/>
          <p:cNvSpPr>
            <a:spLocks noGrp="1"/>
          </p:cNvSpPr>
          <p:nvPr>
            <p:ph type="ftr" sz="quarter" idx="11"/>
          </p:nvPr>
        </p:nvSpPr>
        <p:spPr>
          <a:xfrm>
            <a:off x="4165600" y="6356351"/>
            <a:ext cx="3860800" cy="365125"/>
          </a:xfrm>
          <a:prstGeom prst="rect">
            <a:avLst/>
          </a:prstGeom>
        </p:spPr>
        <p:txBody>
          <a:bodyPr/>
          <a:lstStyle/>
          <a:p>
            <a:endParaRPr lang="en-US">
              <a:solidFill>
                <a:prstClr val="black"/>
              </a:solidFill>
            </a:endParaRPr>
          </a:p>
        </p:txBody>
      </p:sp>
      <p:sp>
        <p:nvSpPr>
          <p:cNvPr id="6" name="Tijdelijke aanduiding voor dianummer 5"/>
          <p:cNvSpPr>
            <a:spLocks noGrp="1"/>
          </p:cNvSpPr>
          <p:nvPr>
            <p:ph type="sldNum" sz="quarter" idx="12"/>
          </p:nvPr>
        </p:nvSpPr>
        <p:spPr>
          <a:xfrm>
            <a:off x="10704512" y="6356351"/>
            <a:ext cx="877888" cy="365125"/>
          </a:xfrm>
          <a:prstGeom prst="rect">
            <a:avLst/>
          </a:prstGeom>
        </p:spPr>
        <p:txBody>
          <a:bodyPr/>
          <a:lstStyle/>
          <a:p>
            <a:fld id="{265ACFF7-1E5E-4F7A-9796-DC21F9D2DC3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925105761"/>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Tijdelijke aanduiding voor verticale tekst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ijdelijke aanduiding voor datum 3"/>
          <p:cNvSpPr>
            <a:spLocks noGrp="1"/>
          </p:cNvSpPr>
          <p:nvPr>
            <p:ph type="dt" sz="half" idx="10"/>
          </p:nvPr>
        </p:nvSpPr>
        <p:spPr>
          <a:xfrm>
            <a:off x="609600" y="6356351"/>
            <a:ext cx="2844800" cy="365125"/>
          </a:xfrm>
          <a:prstGeom prst="rect">
            <a:avLst/>
          </a:prstGeom>
        </p:spPr>
        <p:txBody>
          <a:bodyPr/>
          <a:lstStyle/>
          <a:p>
            <a:endParaRPr lang="en-US">
              <a:solidFill>
                <a:prstClr val="black"/>
              </a:solidFill>
            </a:endParaRPr>
          </a:p>
        </p:txBody>
      </p:sp>
      <p:sp>
        <p:nvSpPr>
          <p:cNvPr id="5" name="Tijdelijke aanduiding voor voettekst 4"/>
          <p:cNvSpPr>
            <a:spLocks noGrp="1"/>
          </p:cNvSpPr>
          <p:nvPr>
            <p:ph type="ftr" sz="quarter" idx="11"/>
          </p:nvPr>
        </p:nvSpPr>
        <p:spPr>
          <a:xfrm>
            <a:off x="4165600" y="6356351"/>
            <a:ext cx="3860800" cy="365125"/>
          </a:xfrm>
          <a:prstGeom prst="rect">
            <a:avLst/>
          </a:prstGeom>
        </p:spPr>
        <p:txBody>
          <a:bodyPr/>
          <a:lstStyle/>
          <a:p>
            <a:endParaRPr lang="en-US">
              <a:solidFill>
                <a:prstClr val="black"/>
              </a:solidFill>
            </a:endParaRPr>
          </a:p>
        </p:txBody>
      </p:sp>
      <p:sp>
        <p:nvSpPr>
          <p:cNvPr id="7" name="Tijdelijke aanduiding voor dianummer 5"/>
          <p:cNvSpPr>
            <a:spLocks noGrp="1"/>
          </p:cNvSpPr>
          <p:nvPr>
            <p:ph type="sldNum" sz="quarter" idx="12"/>
          </p:nvPr>
        </p:nvSpPr>
        <p:spPr>
          <a:xfrm>
            <a:off x="10704512" y="6356351"/>
            <a:ext cx="877888" cy="365125"/>
          </a:xfrm>
          <a:prstGeom prst="rect">
            <a:avLst/>
          </a:prstGeom>
        </p:spPr>
        <p:txBody>
          <a:bodyPr/>
          <a:lstStyle/>
          <a:p>
            <a:fld id="{265ACFF7-1E5E-4F7A-9796-DC21F9D2DC3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9111669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nchor="t"/>
          <a:lstStyle>
            <a:lvl1pPr algn="l">
              <a:defRPr sz="4000" b="1" cap="all"/>
            </a:lvl1pPr>
          </a:lstStyle>
          <a:p>
            <a:r>
              <a:rPr lang="en-US" smtClean="0"/>
              <a:t>Titelstijl van model bewerken</a:t>
            </a:r>
            <a:endParaRPr lang="nl-NL"/>
          </a:p>
        </p:txBody>
      </p:sp>
      <p:sp>
        <p:nvSpPr>
          <p:cNvPr id="3" name="Tijdelijke aanduiding voor tekst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Klik om de tekststijl van het model te bewerken</a:t>
            </a:r>
          </a:p>
        </p:txBody>
      </p:sp>
      <p:sp>
        <p:nvSpPr>
          <p:cNvPr id="4" name="Tijdelijke aanduiding voor datum 3"/>
          <p:cNvSpPr>
            <a:spLocks noGrp="1"/>
          </p:cNvSpPr>
          <p:nvPr>
            <p:ph type="dt" sz="half" idx="10"/>
          </p:nvPr>
        </p:nvSpPr>
        <p:spPr/>
        <p:txBody>
          <a:bodyPr/>
          <a:lstStyle>
            <a:lvl1pPr>
              <a:defRPr/>
            </a:lvl1pPr>
          </a:lstStyle>
          <a:p>
            <a:pPr>
              <a:defRPr/>
            </a:pPr>
            <a:fld id="{16880BEC-7765-40F9-A5F4-C2EFC28063D0}" type="datetime1">
              <a:rPr lang="nl-NL"/>
              <a:pPr>
                <a:defRPr/>
              </a:pPr>
              <a:t>27-9-2018</a:t>
            </a:fld>
            <a:endParaRPr lang="nl-NL" dirty="0"/>
          </a:p>
        </p:txBody>
      </p:sp>
      <p:sp>
        <p:nvSpPr>
          <p:cNvPr id="5" name="Tijdelijke aanduiding voor voettekst 4"/>
          <p:cNvSpPr>
            <a:spLocks noGrp="1"/>
          </p:cNvSpPr>
          <p:nvPr>
            <p:ph type="ftr" sz="quarter" idx="11"/>
          </p:nvPr>
        </p:nvSpPr>
        <p:spPr/>
        <p:txBody>
          <a:bodyPr/>
          <a:lstStyle>
            <a:lvl1pPr>
              <a:defRPr/>
            </a:lvl1pPr>
          </a:lstStyle>
          <a:p>
            <a:pPr>
              <a:defRPr/>
            </a:pPr>
            <a:endParaRPr lang="nl-NL" dirty="0">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a:lvl1pPr>
          </a:lstStyle>
          <a:p>
            <a:pPr>
              <a:defRPr/>
            </a:pPr>
            <a:fld id="{6FDB7B8D-9387-443F-A1B9-B3745C36FC61}" type="slidenum">
              <a:rPr lang="nl-NL"/>
              <a:pPr>
                <a:defRPr/>
              </a:pPr>
              <a:t>‹#›</a:t>
            </a:fld>
            <a:endParaRPr lang="nl-NL" dirty="0"/>
          </a:p>
        </p:txBody>
      </p:sp>
    </p:spTree>
    <p:extLst>
      <p:ext uri="{BB962C8B-B14F-4D97-AF65-F5344CB8AC3E}">
        <p14:creationId xmlns:p14="http://schemas.microsoft.com/office/powerpoint/2010/main" val="25231761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Titelstijl van model bewerken</a:t>
            </a:r>
            <a:endParaRPr lang="nl-NL"/>
          </a:p>
        </p:txBody>
      </p:sp>
      <p:sp>
        <p:nvSpPr>
          <p:cNvPr id="3" name="Tijdelijke aanduiding voor inhoud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Klik om de tekststijl van het model te bewerken</a:t>
            </a:r>
          </a:p>
          <a:p>
            <a:pPr lvl="1"/>
            <a:r>
              <a:rPr lang="en-US" smtClean="0"/>
              <a:t>Tweede niveau</a:t>
            </a:r>
          </a:p>
          <a:p>
            <a:pPr lvl="2"/>
            <a:r>
              <a:rPr lang="en-US" smtClean="0"/>
              <a:t>Derde niveau</a:t>
            </a:r>
          </a:p>
          <a:p>
            <a:pPr lvl="3"/>
            <a:r>
              <a:rPr lang="en-US" smtClean="0"/>
              <a:t>Vierde niveau</a:t>
            </a:r>
          </a:p>
          <a:p>
            <a:pPr lvl="4"/>
            <a:r>
              <a:rPr lang="en-US" smtClean="0"/>
              <a:t>Vijfde niveau</a:t>
            </a:r>
            <a:endParaRPr lang="nl-NL"/>
          </a:p>
        </p:txBody>
      </p:sp>
      <p:sp>
        <p:nvSpPr>
          <p:cNvPr id="4" name="Tijdelijke aanduiding voor inhoud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Klik om de tekststijl van het model te bewerken</a:t>
            </a:r>
          </a:p>
          <a:p>
            <a:pPr lvl="1"/>
            <a:r>
              <a:rPr lang="en-US" smtClean="0"/>
              <a:t>Tweede niveau</a:t>
            </a:r>
          </a:p>
          <a:p>
            <a:pPr lvl="2"/>
            <a:r>
              <a:rPr lang="en-US" smtClean="0"/>
              <a:t>Derde niveau</a:t>
            </a:r>
          </a:p>
          <a:p>
            <a:pPr lvl="3"/>
            <a:r>
              <a:rPr lang="en-US" smtClean="0"/>
              <a:t>Vierde niveau</a:t>
            </a:r>
          </a:p>
          <a:p>
            <a:pPr lvl="4"/>
            <a:r>
              <a:rPr lang="en-US" smtClean="0"/>
              <a:t>Vijfde niveau</a:t>
            </a:r>
            <a:endParaRPr lang="nl-NL"/>
          </a:p>
        </p:txBody>
      </p:sp>
      <p:sp>
        <p:nvSpPr>
          <p:cNvPr id="5" name="Tijdelijke aanduiding voor datum 3"/>
          <p:cNvSpPr>
            <a:spLocks noGrp="1"/>
          </p:cNvSpPr>
          <p:nvPr>
            <p:ph type="dt" sz="half" idx="10"/>
          </p:nvPr>
        </p:nvSpPr>
        <p:spPr/>
        <p:txBody>
          <a:bodyPr/>
          <a:lstStyle>
            <a:lvl1pPr>
              <a:defRPr/>
            </a:lvl1pPr>
          </a:lstStyle>
          <a:p>
            <a:pPr>
              <a:defRPr/>
            </a:pPr>
            <a:fld id="{65910C27-E9BD-4BFA-B4F3-5D7A91506605}" type="datetime1">
              <a:rPr lang="nl-NL"/>
              <a:pPr>
                <a:defRPr/>
              </a:pPr>
              <a:t>27-9-2018</a:t>
            </a:fld>
            <a:endParaRPr lang="nl-NL" dirty="0"/>
          </a:p>
        </p:txBody>
      </p:sp>
      <p:sp>
        <p:nvSpPr>
          <p:cNvPr id="6" name="Tijdelijke aanduiding voor voettekst 4"/>
          <p:cNvSpPr>
            <a:spLocks noGrp="1"/>
          </p:cNvSpPr>
          <p:nvPr>
            <p:ph type="ftr" sz="quarter" idx="11"/>
          </p:nvPr>
        </p:nvSpPr>
        <p:spPr/>
        <p:txBody>
          <a:bodyPr/>
          <a:lstStyle>
            <a:lvl1pPr>
              <a:defRPr/>
            </a:lvl1pPr>
          </a:lstStyle>
          <a:p>
            <a:pPr>
              <a:defRPr/>
            </a:pPr>
            <a:endParaRPr lang="nl-NL" dirty="0">
              <a:solidFill>
                <a:prstClr val="black">
                  <a:tint val="75000"/>
                </a:prstClr>
              </a:solidFill>
            </a:endParaRPr>
          </a:p>
        </p:txBody>
      </p:sp>
      <p:sp>
        <p:nvSpPr>
          <p:cNvPr id="7" name="Tijdelijke aanduiding voor dianummer 5"/>
          <p:cNvSpPr>
            <a:spLocks noGrp="1"/>
          </p:cNvSpPr>
          <p:nvPr>
            <p:ph type="sldNum" sz="quarter" idx="12"/>
          </p:nvPr>
        </p:nvSpPr>
        <p:spPr/>
        <p:txBody>
          <a:bodyPr/>
          <a:lstStyle>
            <a:lvl1pPr>
              <a:defRPr/>
            </a:lvl1pPr>
          </a:lstStyle>
          <a:p>
            <a:pPr>
              <a:defRPr/>
            </a:pPr>
            <a:fld id="{05129365-A846-450D-AD60-B6FC3D6C407D}" type="slidenum">
              <a:rPr lang="nl-NL"/>
              <a:pPr>
                <a:defRPr/>
              </a:pPr>
              <a:t>‹#›</a:t>
            </a:fld>
            <a:endParaRPr lang="nl-NL" dirty="0"/>
          </a:p>
        </p:txBody>
      </p:sp>
    </p:spTree>
    <p:extLst>
      <p:ext uri="{BB962C8B-B14F-4D97-AF65-F5344CB8AC3E}">
        <p14:creationId xmlns:p14="http://schemas.microsoft.com/office/powerpoint/2010/main" val="26387651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en-US" smtClean="0"/>
              <a:t>Titelstijl van model bewerken</a:t>
            </a:r>
            <a:endParaRPr lang="nl-NL"/>
          </a:p>
        </p:txBody>
      </p:sp>
      <p:sp>
        <p:nvSpPr>
          <p:cNvPr id="3" name="Tijdelijke aanduiding voor tekst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Klik om de tekststijl van het model te bewerken</a:t>
            </a:r>
          </a:p>
        </p:txBody>
      </p:sp>
      <p:sp>
        <p:nvSpPr>
          <p:cNvPr id="4" name="Tijdelijke aanduiding voor inhoud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Klik om de tekststijl van het model te bewerken</a:t>
            </a:r>
          </a:p>
          <a:p>
            <a:pPr lvl="1"/>
            <a:r>
              <a:rPr lang="en-US" smtClean="0"/>
              <a:t>Tweede niveau</a:t>
            </a:r>
          </a:p>
          <a:p>
            <a:pPr lvl="2"/>
            <a:r>
              <a:rPr lang="en-US" smtClean="0"/>
              <a:t>Derde niveau</a:t>
            </a:r>
          </a:p>
          <a:p>
            <a:pPr lvl="3"/>
            <a:r>
              <a:rPr lang="en-US" smtClean="0"/>
              <a:t>Vierde niveau</a:t>
            </a:r>
          </a:p>
          <a:p>
            <a:pPr lvl="4"/>
            <a:r>
              <a:rPr lang="en-US" smtClean="0"/>
              <a:t>Vijfde niveau</a:t>
            </a:r>
            <a:endParaRPr lang="nl-NL"/>
          </a:p>
        </p:txBody>
      </p:sp>
      <p:sp>
        <p:nvSpPr>
          <p:cNvPr id="5" name="Tijdelijke aanduiding voor tekst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Klik om de tekststijl van het model te bewerken</a:t>
            </a:r>
          </a:p>
        </p:txBody>
      </p:sp>
      <p:sp>
        <p:nvSpPr>
          <p:cNvPr id="6" name="Tijdelijke aanduiding voor inhoud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Klik om de tekststijl van het model te bewerken</a:t>
            </a:r>
          </a:p>
          <a:p>
            <a:pPr lvl="1"/>
            <a:r>
              <a:rPr lang="en-US" smtClean="0"/>
              <a:t>Tweede niveau</a:t>
            </a:r>
          </a:p>
          <a:p>
            <a:pPr lvl="2"/>
            <a:r>
              <a:rPr lang="en-US" smtClean="0"/>
              <a:t>Derde niveau</a:t>
            </a:r>
          </a:p>
          <a:p>
            <a:pPr lvl="3"/>
            <a:r>
              <a:rPr lang="en-US" smtClean="0"/>
              <a:t>Vierde niveau</a:t>
            </a:r>
          </a:p>
          <a:p>
            <a:pPr lvl="4"/>
            <a:r>
              <a:rPr lang="en-US" smtClean="0"/>
              <a:t>Vijfde niveau</a:t>
            </a:r>
            <a:endParaRPr lang="nl-NL"/>
          </a:p>
        </p:txBody>
      </p:sp>
      <p:sp>
        <p:nvSpPr>
          <p:cNvPr id="7" name="Tijdelijke aanduiding voor datum 3"/>
          <p:cNvSpPr>
            <a:spLocks noGrp="1"/>
          </p:cNvSpPr>
          <p:nvPr>
            <p:ph type="dt" sz="half" idx="10"/>
          </p:nvPr>
        </p:nvSpPr>
        <p:spPr/>
        <p:txBody>
          <a:bodyPr/>
          <a:lstStyle>
            <a:lvl1pPr>
              <a:defRPr/>
            </a:lvl1pPr>
          </a:lstStyle>
          <a:p>
            <a:pPr>
              <a:defRPr/>
            </a:pPr>
            <a:fld id="{9F2EE08A-B9F9-4DED-B968-CD40FD5CD851}" type="datetime1">
              <a:rPr lang="nl-NL"/>
              <a:pPr>
                <a:defRPr/>
              </a:pPr>
              <a:t>27-9-2018</a:t>
            </a:fld>
            <a:endParaRPr lang="nl-NL" dirty="0"/>
          </a:p>
        </p:txBody>
      </p:sp>
      <p:sp>
        <p:nvSpPr>
          <p:cNvPr id="8" name="Tijdelijke aanduiding voor voettekst 4"/>
          <p:cNvSpPr>
            <a:spLocks noGrp="1"/>
          </p:cNvSpPr>
          <p:nvPr>
            <p:ph type="ftr" sz="quarter" idx="11"/>
          </p:nvPr>
        </p:nvSpPr>
        <p:spPr/>
        <p:txBody>
          <a:bodyPr/>
          <a:lstStyle>
            <a:lvl1pPr>
              <a:defRPr/>
            </a:lvl1pPr>
          </a:lstStyle>
          <a:p>
            <a:pPr>
              <a:defRPr/>
            </a:pPr>
            <a:endParaRPr lang="nl-NL" dirty="0">
              <a:solidFill>
                <a:prstClr val="black">
                  <a:tint val="75000"/>
                </a:prstClr>
              </a:solidFill>
            </a:endParaRPr>
          </a:p>
        </p:txBody>
      </p:sp>
      <p:sp>
        <p:nvSpPr>
          <p:cNvPr id="9" name="Tijdelijke aanduiding voor dianummer 5"/>
          <p:cNvSpPr>
            <a:spLocks noGrp="1"/>
          </p:cNvSpPr>
          <p:nvPr>
            <p:ph type="sldNum" sz="quarter" idx="12"/>
          </p:nvPr>
        </p:nvSpPr>
        <p:spPr/>
        <p:txBody>
          <a:bodyPr/>
          <a:lstStyle>
            <a:lvl1pPr>
              <a:defRPr/>
            </a:lvl1pPr>
          </a:lstStyle>
          <a:p>
            <a:pPr>
              <a:defRPr/>
            </a:pPr>
            <a:fld id="{77489AE6-0078-460A-AB52-03D290D632CA}" type="slidenum">
              <a:rPr lang="nl-NL"/>
              <a:pPr>
                <a:defRPr/>
              </a:pPr>
              <a:t>‹#›</a:t>
            </a:fld>
            <a:endParaRPr lang="nl-NL" dirty="0"/>
          </a:p>
        </p:txBody>
      </p:sp>
    </p:spTree>
    <p:extLst>
      <p:ext uri="{BB962C8B-B14F-4D97-AF65-F5344CB8AC3E}">
        <p14:creationId xmlns:p14="http://schemas.microsoft.com/office/powerpoint/2010/main" val="11655024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pic>
        <p:nvPicPr>
          <p:cNvPr id="3" name="Picture 2" descr="SAX_PPT_UAS_Achtergr10.jpg                                     000B06A7 VIAServer                      7C268895:"/>
          <p:cNvPicPr>
            <a:picLocks noChangeAspect="1" noChangeArrowheads="1"/>
          </p:cNvPicPr>
          <p:nvPr userDrawn="1"/>
        </p:nvPicPr>
        <p:blipFill>
          <a:blip r:embed="rId2">
            <a:extLst>
              <a:ext uri="{28A0092B-C50C-407E-A947-70E740481C1C}">
                <a14:useLocalDpi xmlns:a14="http://schemas.microsoft.com/office/drawing/2010/main" val="0"/>
              </a:ext>
            </a:extLst>
          </a:blip>
          <a:srcRect b="9438"/>
          <a:stretch>
            <a:fillRect/>
          </a:stretch>
        </p:blipFill>
        <p:spPr bwMode="auto">
          <a:xfrm>
            <a:off x="0" y="0"/>
            <a:ext cx="12192000" cy="621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title"/>
          </p:nvPr>
        </p:nvSpPr>
        <p:spPr>
          <a:xfrm>
            <a:off x="3689269" y="274638"/>
            <a:ext cx="8075220" cy="1143000"/>
          </a:xfrm>
        </p:spPr>
        <p:txBody>
          <a:bodyPr/>
          <a:lstStyle>
            <a:lvl1pPr>
              <a:defRPr sz="3200">
                <a:solidFill>
                  <a:srgbClr val="00853A"/>
                </a:solidFill>
                <a:latin typeface="Lucida Sans Unicode" pitchFamily="34" charset="0"/>
                <a:cs typeface="Lucida Sans Unicode" pitchFamily="34" charset="0"/>
              </a:defRPr>
            </a:lvl1pPr>
          </a:lstStyle>
          <a:p>
            <a:r>
              <a:rPr lang="en-US" dirty="0" err="1" smtClean="0"/>
              <a:t>Titelstijl</a:t>
            </a:r>
            <a:r>
              <a:rPr lang="en-US" dirty="0" smtClean="0"/>
              <a:t> van model </a:t>
            </a:r>
            <a:r>
              <a:rPr lang="en-US" dirty="0" err="1" smtClean="0"/>
              <a:t>bewerken</a:t>
            </a:r>
            <a:endParaRPr lang="nl-NL" dirty="0"/>
          </a:p>
        </p:txBody>
      </p:sp>
    </p:spTree>
    <p:extLst>
      <p:ext uri="{BB962C8B-B14F-4D97-AF65-F5344CB8AC3E}">
        <p14:creationId xmlns:p14="http://schemas.microsoft.com/office/powerpoint/2010/main" val="23692805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3"/>
          <p:cNvSpPr>
            <a:spLocks noGrp="1"/>
          </p:cNvSpPr>
          <p:nvPr>
            <p:ph type="dt" sz="half" idx="10"/>
          </p:nvPr>
        </p:nvSpPr>
        <p:spPr/>
        <p:txBody>
          <a:bodyPr/>
          <a:lstStyle>
            <a:lvl1pPr>
              <a:defRPr/>
            </a:lvl1pPr>
          </a:lstStyle>
          <a:p>
            <a:pPr>
              <a:defRPr/>
            </a:pPr>
            <a:fld id="{62249FEA-AE32-43DE-9453-29147505489E}" type="datetime1">
              <a:rPr lang="nl-NL"/>
              <a:pPr>
                <a:defRPr/>
              </a:pPr>
              <a:t>27-9-2018</a:t>
            </a:fld>
            <a:endParaRPr lang="nl-NL" dirty="0"/>
          </a:p>
        </p:txBody>
      </p:sp>
      <p:sp>
        <p:nvSpPr>
          <p:cNvPr id="3" name="Tijdelijke aanduiding voor voettekst 4"/>
          <p:cNvSpPr>
            <a:spLocks noGrp="1"/>
          </p:cNvSpPr>
          <p:nvPr>
            <p:ph type="ftr" sz="quarter" idx="11"/>
          </p:nvPr>
        </p:nvSpPr>
        <p:spPr/>
        <p:txBody>
          <a:bodyPr/>
          <a:lstStyle>
            <a:lvl1pPr>
              <a:defRPr/>
            </a:lvl1pPr>
          </a:lstStyle>
          <a:p>
            <a:pPr>
              <a:defRPr/>
            </a:pPr>
            <a:endParaRPr lang="nl-NL" dirty="0">
              <a:solidFill>
                <a:prstClr val="black">
                  <a:tint val="75000"/>
                </a:prstClr>
              </a:solidFill>
            </a:endParaRPr>
          </a:p>
        </p:txBody>
      </p:sp>
      <p:sp>
        <p:nvSpPr>
          <p:cNvPr id="4" name="Tijdelijke aanduiding voor dianummer 5"/>
          <p:cNvSpPr>
            <a:spLocks noGrp="1"/>
          </p:cNvSpPr>
          <p:nvPr>
            <p:ph type="sldNum" sz="quarter" idx="12"/>
          </p:nvPr>
        </p:nvSpPr>
        <p:spPr/>
        <p:txBody>
          <a:bodyPr/>
          <a:lstStyle>
            <a:lvl1pPr>
              <a:defRPr/>
            </a:lvl1pPr>
          </a:lstStyle>
          <a:p>
            <a:pPr>
              <a:defRPr/>
            </a:pPr>
            <a:fld id="{C44EF864-AA40-4A0A-8D41-0FAED4757B01}" type="slidenum">
              <a:rPr lang="nl-NL"/>
              <a:pPr>
                <a:defRPr/>
              </a:pPr>
              <a:t>‹#›</a:t>
            </a:fld>
            <a:endParaRPr lang="nl-NL" dirty="0"/>
          </a:p>
        </p:txBody>
      </p:sp>
    </p:spTree>
    <p:extLst>
      <p:ext uri="{BB962C8B-B14F-4D97-AF65-F5344CB8AC3E}">
        <p14:creationId xmlns:p14="http://schemas.microsoft.com/office/powerpoint/2010/main" val="37773433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vl1pPr>
          </a:lstStyle>
          <a:p>
            <a:r>
              <a:rPr lang="en-US" smtClean="0"/>
              <a:t>Titelstijl van model bewerken</a:t>
            </a:r>
            <a:endParaRPr lang="nl-NL"/>
          </a:p>
        </p:txBody>
      </p:sp>
      <p:sp>
        <p:nvSpPr>
          <p:cNvPr id="3" name="Tijdelijke aanduiding voor inhoud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Klik om de tekststijl van het model te bewerken</a:t>
            </a:r>
          </a:p>
          <a:p>
            <a:pPr lvl="1"/>
            <a:r>
              <a:rPr lang="en-US" smtClean="0"/>
              <a:t>Tweede niveau</a:t>
            </a:r>
          </a:p>
          <a:p>
            <a:pPr lvl="2"/>
            <a:r>
              <a:rPr lang="en-US" smtClean="0"/>
              <a:t>Derde niveau</a:t>
            </a:r>
          </a:p>
          <a:p>
            <a:pPr lvl="3"/>
            <a:r>
              <a:rPr lang="en-US" smtClean="0"/>
              <a:t>Vierde niveau</a:t>
            </a:r>
          </a:p>
          <a:p>
            <a:pPr lvl="4"/>
            <a:r>
              <a:rPr lang="en-US" smtClean="0"/>
              <a:t>Vijfde niveau</a:t>
            </a:r>
            <a:endParaRPr lang="nl-NL"/>
          </a:p>
        </p:txBody>
      </p:sp>
      <p:sp>
        <p:nvSpPr>
          <p:cNvPr id="4" name="Tijdelijke aanduiding voor tekst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Klik om de tekststijl van het model te bewerken</a:t>
            </a:r>
          </a:p>
        </p:txBody>
      </p:sp>
      <p:sp>
        <p:nvSpPr>
          <p:cNvPr id="5" name="Tijdelijke aanduiding voor datum 3"/>
          <p:cNvSpPr>
            <a:spLocks noGrp="1"/>
          </p:cNvSpPr>
          <p:nvPr>
            <p:ph type="dt" sz="half" idx="10"/>
          </p:nvPr>
        </p:nvSpPr>
        <p:spPr/>
        <p:txBody>
          <a:bodyPr/>
          <a:lstStyle>
            <a:lvl1pPr>
              <a:defRPr/>
            </a:lvl1pPr>
          </a:lstStyle>
          <a:p>
            <a:pPr>
              <a:defRPr/>
            </a:pPr>
            <a:fld id="{3EAE8B6A-61B6-428E-93F8-885D536971ED}" type="datetime1">
              <a:rPr lang="nl-NL"/>
              <a:pPr>
                <a:defRPr/>
              </a:pPr>
              <a:t>27-9-2018</a:t>
            </a:fld>
            <a:endParaRPr lang="nl-NL" dirty="0"/>
          </a:p>
        </p:txBody>
      </p:sp>
      <p:sp>
        <p:nvSpPr>
          <p:cNvPr id="6" name="Tijdelijke aanduiding voor voettekst 4"/>
          <p:cNvSpPr>
            <a:spLocks noGrp="1"/>
          </p:cNvSpPr>
          <p:nvPr>
            <p:ph type="ftr" sz="quarter" idx="11"/>
          </p:nvPr>
        </p:nvSpPr>
        <p:spPr/>
        <p:txBody>
          <a:bodyPr/>
          <a:lstStyle>
            <a:lvl1pPr>
              <a:defRPr/>
            </a:lvl1pPr>
          </a:lstStyle>
          <a:p>
            <a:pPr>
              <a:defRPr/>
            </a:pPr>
            <a:endParaRPr lang="nl-NL" dirty="0">
              <a:solidFill>
                <a:prstClr val="black">
                  <a:tint val="75000"/>
                </a:prstClr>
              </a:solidFill>
            </a:endParaRPr>
          </a:p>
        </p:txBody>
      </p:sp>
      <p:sp>
        <p:nvSpPr>
          <p:cNvPr id="7" name="Tijdelijke aanduiding voor dianummer 5"/>
          <p:cNvSpPr>
            <a:spLocks noGrp="1"/>
          </p:cNvSpPr>
          <p:nvPr>
            <p:ph type="sldNum" sz="quarter" idx="12"/>
          </p:nvPr>
        </p:nvSpPr>
        <p:spPr/>
        <p:txBody>
          <a:bodyPr/>
          <a:lstStyle>
            <a:lvl1pPr>
              <a:defRPr/>
            </a:lvl1pPr>
          </a:lstStyle>
          <a:p>
            <a:pPr>
              <a:defRPr/>
            </a:pPr>
            <a:fld id="{513DA825-4D6B-453D-A5CE-0E4EE8415D6F}" type="slidenum">
              <a:rPr lang="nl-NL"/>
              <a:pPr>
                <a:defRPr/>
              </a:pPr>
              <a:t>‹#›</a:t>
            </a:fld>
            <a:endParaRPr lang="nl-NL" dirty="0"/>
          </a:p>
        </p:txBody>
      </p:sp>
    </p:spTree>
    <p:extLst>
      <p:ext uri="{BB962C8B-B14F-4D97-AF65-F5344CB8AC3E}">
        <p14:creationId xmlns:p14="http://schemas.microsoft.com/office/powerpoint/2010/main" val="8800497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vl1pPr>
          </a:lstStyle>
          <a:p>
            <a:r>
              <a:rPr lang="en-US" smtClean="0"/>
              <a:t>Titelstijl van model bewerken</a:t>
            </a:r>
            <a:endParaRPr lang="nl-NL"/>
          </a:p>
        </p:txBody>
      </p:sp>
      <p:sp>
        <p:nvSpPr>
          <p:cNvPr id="3" name="Tijdelijke aanduiding voor afbeelding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dirty="0" smtClean="0"/>
          </a:p>
        </p:txBody>
      </p:sp>
      <p:sp>
        <p:nvSpPr>
          <p:cNvPr id="4" name="Tijdelijke aanduiding voor tekst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Klik om de tekststijl van het model te bewerken</a:t>
            </a:r>
          </a:p>
        </p:txBody>
      </p:sp>
      <p:sp>
        <p:nvSpPr>
          <p:cNvPr id="5" name="Tijdelijke aanduiding voor datum 3"/>
          <p:cNvSpPr>
            <a:spLocks noGrp="1"/>
          </p:cNvSpPr>
          <p:nvPr>
            <p:ph type="dt" sz="half" idx="10"/>
          </p:nvPr>
        </p:nvSpPr>
        <p:spPr/>
        <p:txBody>
          <a:bodyPr/>
          <a:lstStyle>
            <a:lvl1pPr>
              <a:defRPr/>
            </a:lvl1pPr>
          </a:lstStyle>
          <a:p>
            <a:pPr>
              <a:defRPr/>
            </a:pPr>
            <a:fld id="{28B5A055-2352-43BF-A819-39E5DDE2D86B}" type="datetime1">
              <a:rPr lang="nl-NL"/>
              <a:pPr>
                <a:defRPr/>
              </a:pPr>
              <a:t>27-9-2018</a:t>
            </a:fld>
            <a:endParaRPr lang="nl-NL" dirty="0"/>
          </a:p>
        </p:txBody>
      </p:sp>
      <p:sp>
        <p:nvSpPr>
          <p:cNvPr id="6" name="Tijdelijke aanduiding voor voettekst 4"/>
          <p:cNvSpPr>
            <a:spLocks noGrp="1"/>
          </p:cNvSpPr>
          <p:nvPr>
            <p:ph type="ftr" sz="quarter" idx="11"/>
          </p:nvPr>
        </p:nvSpPr>
        <p:spPr/>
        <p:txBody>
          <a:bodyPr/>
          <a:lstStyle>
            <a:lvl1pPr>
              <a:defRPr/>
            </a:lvl1pPr>
          </a:lstStyle>
          <a:p>
            <a:pPr>
              <a:defRPr/>
            </a:pPr>
            <a:endParaRPr lang="nl-NL" dirty="0">
              <a:solidFill>
                <a:prstClr val="black">
                  <a:tint val="75000"/>
                </a:prstClr>
              </a:solidFill>
            </a:endParaRPr>
          </a:p>
        </p:txBody>
      </p:sp>
      <p:sp>
        <p:nvSpPr>
          <p:cNvPr id="7" name="Tijdelijke aanduiding voor dianummer 5"/>
          <p:cNvSpPr>
            <a:spLocks noGrp="1"/>
          </p:cNvSpPr>
          <p:nvPr>
            <p:ph type="sldNum" sz="quarter" idx="12"/>
          </p:nvPr>
        </p:nvSpPr>
        <p:spPr/>
        <p:txBody>
          <a:bodyPr/>
          <a:lstStyle>
            <a:lvl1pPr>
              <a:defRPr/>
            </a:lvl1pPr>
          </a:lstStyle>
          <a:p>
            <a:pPr>
              <a:defRPr/>
            </a:pPr>
            <a:fld id="{E2D03D33-29C9-47A3-922E-EE99415969D3}" type="slidenum">
              <a:rPr lang="nl-NL"/>
              <a:pPr>
                <a:defRPr/>
              </a:pPr>
              <a:t>‹#›</a:t>
            </a:fld>
            <a:endParaRPr lang="nl-NL" dirty="0"/>
          </a:p>
        </p:txBody>
      </p:sp>
    </p:spTree>
    <p:extLst>
      <p:ext uri="{BB962C8B-B14F-4D97-AF65-F5344CB8AC3E}">
        <p14:creationId xmlns:p14="http://schemas.microsoft.com/office/powerpoint/2010/main" val="2287845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4.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jdelijke aanduiding voor titel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nl-NL" smtClean="0"/>
          </a:p>
        </p:txBody>
      </p:sp>
      <p:sp>
        <p:nvSpPr>
          <p:cNvPr id="1027" name="Tijdelijke aanduiding voor tekst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smtClean="0"/>
          </a:p>
        </p:txBody>
      </p:sp>
      <p:sp>
        <p:nvSpPr>
          <p:cNvPr id="4" name="Tijdelijke aanduiding voor datum 3"/>
          <p:cNvSpPr>
            <a:spLocks noGrp="1"/>
          </p:cNvSpPr>
          <p:nvPr>
            <p:ph type="dt" sz="half" idx="2"/>
          </p:nvPr>
        </p:nvSpPr>
        <p:spPr>
          <a:xfrm>
            <a:off x="609600" y="6356351"/>
            <a:ext cx="2844800" cy="365125"/>
          </a:xfrm>
          <a:prstGeom prst="rect">
            <a:avLst/>
          </a:prstGeom>
        </p:spPr>
        <p:txBody>
          <a:bodyPr vert="horz" wrap="square" lIns="91440" tIns="45720" rIns="91440" bIns="45720" numCol="1" anchor="ctr" anchorCtr="0" compatLnSpc="1">
            <a:prstTxWarp prst="textNoShape">
              <a:avLst/>
            </a:prstTxWarp>
          </a:bodyPr>
          <a:lstStyle>
            <a:lvl1pPr>
              <a:defRPr sz="1200" smtClean="0">
                <a:solidFill>
                  <a:srgbClr val="898989"/>
                </a:solidFill>
                <a:latin typeface="Calibri" charset="0"/>
              </a:defRPr>
            </a:lvl1pPr>
          </a:lstStyle>
          <a:p>
            <a:pPr defTabSz="457200" fontAlgn="base">
              <a:spcBef>
                <a:spcPct val="0"/>
              </a:spcBef>
              <a:spcAft>
                <a:spcPct val="0"/>
              </a:spcAft>
              <a:defRPr/>
            </a:pPr>
            <a:fld id="{0F9E3A21-D427-4201-816B-FEE5F5CE5F39}" type="datetime1">
              <a:rPr lang="nl-NL" smtClean="0">
                <a:ea typeface="ＭＳ Ｐゴシック" charset="-128"/>
              </a:rPr>
              <a:pPr defTabSz="457200" fontAlgn="base">
                <a:spcBef>
                  <a:spcPct val="0"/>
                </a:spcBef>
                <a:spcAft>
                  <a:spcPct val="0"/>
                </a:spcAft>
                <a:defRPr/>
              </a:pPr>
              <a:t>27-9-2018</a:t>
            </a:fld>
            <a:endParaRPr lang="nl-NL" dirty="0">
              <a:ea typeface="ＭＳ Ｐゴシック" charset="-128"/>
            </a:endParaRPr>
          </a:p>
        </p:txBody>
      </p:sp>
      <p:sp>
        <p:nvSpPr>
          <p:cNvPr id="5" name="Tijdelijke aanduiding voor voettekst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defTabSz="457200">
              <a:defRPr/>
            </a:pPr>
            <a:endParaRPr lang="nl-NL" dirty="0">
              <a:solidFill>
                <a:prstClr val="black">
                  <a:tint val="75000"/>
                </a:prstClr>
              </a:solidFill>
            </a:endParaRPr>
          </a:p>
        </p:txBody>
      </p:sp>
      <p:sp>
        <p:nvSpPr>
          <p:cNvPr id="6" name="Tijdelijke aanduiding voor dianumm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latin typeface="Calibri" charset="0"/>
              </a:defRPr>
            </a:lvl1pPr>
          </a:lstStyle>
          <a:p>
            <a:pPr defTabSz="457200" fontAlgn="base">
              <a:spcBef>
                <a:spcPct val="0"/>
              </a:spcBef>
              <a:spcAft>
                <a:spcPct val="0"/>
              </a:spcAft>
              <a:defRPr/>
            </a:pPr>
            <a:fld id="{46BF59EF-75E8-4692-BAB4-D9E5891CC929}" type="slidenum">
              <a:rPr lang="nl-NL" smtClean="0">
                <a:ea typeface="ＭＳ Ｐゴシック" charset="-128"/>
              </a:rPr>
              <a:pPr defTabSz="457200" fontAlgn="base">
                <a:spcBef>
                  <a:spcPct val="0"/>
                </a:spcBef>
                <a:spcAft>
                  <a:spcPct val="0"/>
                </a:spcAft>
                <a:defRPr/>
              </a:pPr>
              <a:t>‹#›</a:t>
            </a:fld>
            <a:endParaRPr lang="nl-NL" dirty="0">
              <a:ea typeface="ＭＳ Ｐゴシック" charset="-128"/>
            </a:endParaRPr>
          </a:p>
        </p:txBody>
      </p:sp>
    </p:spTree>
    <p:extLst>
      <p:ext uri="{BB962C8B-B14F-4D97-AF65-F5344CB8AC3E}">
        <p14:creationId xmlns:p14="http://schemas.microsoft.com/office/powerpoint/2010/main" val="13684220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mj-cs"/>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Afbeelding 3" descr="SAX_PPT_UAS_Achtergro6.jpg"/>
          <p:cNvPicPr>
            <a:picLocks noChangeAspect="1"/>
          </p:cNvPicPr>
          <p:nvPr/>
        </p:nvPicPr>
        <p:blipFill rotWithShape="1">
          <a:blip r:embed="rId13" cstate="print">
            <a:extLst>
              <a:ext uri="{28A0092B-C50C-407E-A947-70E740481C1C}">
                <a14:useLocalDpi xmlns:a14="http://schemas.microsoft.com/office/drawing/2010/main" val="0"/>
              </a:ext>
            </a:extLst>
          </a:blip>
          <a:srcRect b="10420"/>
          <a:stretch/>
        </p:blipFill>
        <p:spPr bwMode="auto">
          <a:xfrm>
            <a:off x="0" y="0"/>
            <a:ext cx="12192000" cy="6143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jdelijke aanduiding voor titel 1"/>
          <p:cNvSpPr>
            <a:spLocks noGrp="1"/>
          </p:cNvSpPr>
          <p:nvPr>
            <p:ph type="title"/>
          </p:nvPr>
        </p:nvSpPr>
        <p:spPr>
          <a:xfrm>
            <a:off x="3599723" y="274638"/>
            <a:ext cx="7982677" cy="1143000"/>
          </a:xfrm>
          <a:prstGeom prst="rect">
            <a:avLst/>
          </a:prstGeom>
        </p:spPr>
        <p:txBody>
          <a:bodyPr vert="horz" lIns="91440" tIns="45720" rIns="91440" bIns="45720" rtlCol="0" anchor="ctr">
            <a:normAutofit/>
          </a:bodyPr>
          <a:lstStyle/>
          <a:p>
            <a:r>
              <a:rPr lang="nl-NL" dirty="0" smtClean="0"/>
              <a:t>Klik om de stijl te bewerken</a:t>
            </a:r>
            <a:endParaRPr lang="en-US" dirty="0"/>
          </a:p>
        </p:txBody>
      </p:sp>
      <p:sp>
        <p:nvSpPr>
          <p:cNvPr id="3" name="Tijdelijke aanduiding voor tekst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en-US" dirty="0"/>
          </a:p>
        </p:txBody>
      </p:sp>
      <p:sp>
        <p:nvSpPr>
          <p:cNvPr id="6" name="Tijdelijke aanduiding voor dianummer 5"/>
          <p:cNvSpPr>
            <a:spLocks noGrp="1"/>
          </p:cNvSpPr>
          <p:nvPr>
            <p:ph type="sldNum" sz="quarter" idx="4"/>
          </p:nvPr>
        </p:nvSpPr>
        <p:spPr>
          <a:xfrm>
            <a:off x="10704512" y="6356351"/>
            <a:ext cx="877888" cy="365125"/>
          </a:xfrm>
          <a:prstGeom prst="rect">
            <a:avLst/>
          </a:prstGeom>
        </p:spPr>
        <p:txBody>
          <a:bodyPr/>
          <a:lstStyle/>
          <a:p>
            <a:fld id="{16480FD8-9027-452F-908B-6DA18E5CAA85}"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48977875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txStyles>
    <p:titleStyle>
      <a:lvl1pPr algn="l" defTabSz="914400" rtl="0" eaLnBrk="1" latinLnBrk="0" hangingPunct="1">
        <a:spcBef>
          <a:spcPct val="0"/>
        </a:spcBef>
        <a:buNone/>
        <a:defRPr sz="32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ideo" Target="https://www.youtube.com/embed/Y6Sxpv78EiE" TargetMode="Externa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ideo" Target="https://www.youtube.com/embed/MrN8q9qRoXw?rel=0&amp;start=199" TargetMode="Externa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3447803" y="526094"/>
            <a:ext cx="8300852" cy="2195584"/>
          </a:xfrm>
        </p:spPr>
        <p:txBody>
          <a:bodyPr/>
          <a:lstStyle/>
          <a:p>
            <a:r>
              <a:rPr lang="nl-NL" dirty="0" smtClean="0"/>
              <a:t>Gezondheid en preventie  </a:t>
            </a:r>
            <a:r>
              <a:rPr lang="nl-NL" dirty="0" smtClean="0"/>
              <a:t>les 5 </a:t>
            </a:r>
            <a:br>
              <a:rPr lang="nl-NL" dirty="0" smtClean="0"/>
            </a:br>
            <a:r>
              <a:rPr lang="nl-NL" sz="2800" b="0" dirty="0" smtClean="0"/>
              <a:t>Individuele voorlichting in de </a:t>
            </a:r>
            <a:r>
              <a:rPr lang="nl-NL" sz="2800" b="0" dirty="0"/>
              <a:t>thuissituatie</a:t>
            </a:r>
            <a:br>
              <a:rPr lang="nl-NL" sz="2800" b="0" dirty="0"/>
            </a:br>
            <a:r>
              <a:rPr lang="nl-NL" sz="2800" b="0" dirty="0" err="1"/>
              <a:t>Intervention</a:t>
            </a:r>
            <a:r>
              <a:rPr lang="nl-NL" sz="2800" b="0" dirty="0"/>
              <a:t> </a:t>
            </a:r>
            <a:r>
              <a:rPr lang="nl-NL" sz="2800" b="0" dirty="0" err="1"/>
              <a:t>mapping</a:t>
            </a:r>
            <a:r>
              <a:rPr lang="nl-NL" sz="2800" b="0" dirty="0"/>
              <a:t/>
            </a:r>
            <a:br>
              <a:rPr lang="nl-NL" sz="2800" b="0" dirty="0"/>
            </a:br>
            <a:endParaRPr lang="nl-NL" sz="2800" b="0" dirty="0"/>
          </a:p>
        </p:txBody>
      </p:sp>
      <p:sp>
        <p:nvSpPr>
          <p:cNvPr id="3" name="Ondertitel 2"/>
          <p:cNvSpPr>
            <a:spLocks noGrp="1"/>
          </p:cNvSpPr>
          <p:nvPr>
            <p:ph type="subTitle" idx="1"/>
          </p:nvPr>
        </p:nvSpPr>
        <p:spPr>
          <a:xfrm>
            <a:off x="3447803" y="2721677"/>
            <a:ext cx="8300852" cy="805295"/>
          </a:xfrm>
        </p:spPr>
        <p:txBody>
          <a:bodyPr/>
          <a:lstStyle/>
          <a:p>
            <a:r>
              <a:rPr lang="nl-NL" dirty="0" smtClean="0"/>
              <a:t>Helen Meijrink</a:t>
            </a:r>
          </a:p>
        </p:txBody>
      </p:sp>
    </p:spTree>
    <p:extLst>
      <p:ext uri="{BB962C8B-B14F-4D97-AF65-F5344CB8AC3E}">
        <p14:creationId xmlns:p14="http://schemas.microsoft.com/office/powerpoint/2010/main" val="20324310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nl-NL"/>
          </a:p>
        </p:txBody>
      </p:sp>
      <p:pic>
        <p:nvPicPr>
          <p:cNvPr id="4" name="Y6Sxpv78EiE"/>
          <p:cNvPicPr>
            <a:picLocks noGrp="1" noRot="1" noChangeAspect="1"/>
          </p:cNvPicPr>
          <p:nvPr>
            <p:ph idx="10"/>
            <a:videoFile r:link="rId1"/>
          </p:nvPr>
        </p:nvPicPr>
        <p:blipFill>
          <a:blip r:embed="rId4"/>
          <a:stretch>
            <a:fillRect/>
          </a:stretch>
        </p:blipFill>
        <p:spPr>
          <a:xfrm>
            <a:off x="513567" y="2000315"/>
            <a:ext cx="6714255" cy="3776768"/>
          </a:xfrm>
          <a:prstGeom prst="rect">
            <a:avLst/>
          </a:prstGeom>
        </p:spPr>
      </p:pic>
      <p:sp>
        <p:nvSpPr>
          <p:cNvPr id="6" name="Rectangle 5"/>
          <p:cNvSpPr/>
          <p:nvPr/>
        </p:nvSpPr>
        <p:spPr>
          <a:xfrm>
            <a:off x="7734795" y="2000315"/>
            <a:ext cx="3647706" cy="3785652"/>
          </a:xfrm>
          <a:prstGeom prst="rect">
            <a:avLst/>
          </a:prstGeom>
        </p:spPr>
        <p:txBody>
          <a:bodyPr wrap="square">
            <a:spAutoFit/>
          </a:bodyPr>
          <a:lstStyle/>
          <a:p>
            <a:pPr marL="285750" indent="-285750">
              <a:buFont typeface="Arial" panose="020B0604020202020204" pitchFamily="34" charset="0"/>
              <a:buChar char="•"/>
            </a:pPr>
            <a:r>
              <a:rPr lang="nl-NL" sz="2400" dirty="0"/>
              <a:t>Is er sprake van intentionele of faciliterende voorlichting?</a:t>
            </a:r>
          </a:p>
          <a:p>
            <a:pPr marL="285750" indent="-285750">
              <a:buFont typeface="Arial" panose="020B0604020202020204" pitchFamily="34" charset="0"/>
              <a:buChar char="•"/>
            </a:pPr>
            <a:r>
              <a:rPr lang="nl-NL" sz="2400" dirty="0"/>
              <a:t>Welke stappen doorloopt de verpleegkundige?</a:t>
            </a:r>
          </a:p>
          <a:p>
            <a:pPr marL="285750" indent="-285750">
              <a:buFont typeface="Arial" panose="020B0604020202020204" pitchFamily="34" charset="0"/>
              <a:buChar char="•"/>
            </a:pPr>
            <a:r>
              <a:rPr lang="nl-NL" sz="2400" dirty="0"/>
              <a:t>Is er sprake van </a:t>
            </a:r>
            <a:r>
              <a:rPr lang="nl-NL" sz="2400" dirty="0" err="1"/>
              <a:t>patientenvoorlichting</a:t>
            </a:r>
            <a:r>
              <a:rPr lang="nl-NL" sz="2400" dirty="0"/>
              <a:t> of gezondheidsvoorlichting</a:t>
            </a:r>
            <a:r>
              <a:rPr lang="nl-NL" sz="2400" dirty="0" smtClean="0"/>
              <a:t>?</a:t>
            </a:r>
          </a:p>
          <a:p>
            <a:pPr marL="285750" indent="-285750">
              <a:buFont typeface="Arial" panose="020B0604020202020204" pitchFamily="34" charset="0"/>
              <a:buChar char="•"/>
            </a:pPr>
            <a:r>
              <a:rPr lang="nl-NL" sz="2400" dirty="0" smtClean="0"/>
              <a:t>Wat valt je op?</a:t>
            </a:r>
            <a:endParaRPr lang="nl-NL" sz="2400" dirty="0"/>
          </a:p>
        </p:txBody>
      </p:sp>
    </p:spTree>
    <p:extLst>
      <p:ext uri="{BB962C8B-B14F-4D97-AF65-F5344CB8AC3E}">
        <p14:creationId xmlns:p14="http://schemas.microsoft.com/office/powerpoint/2010/main" val="22308590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nl-NL"/>
          </a:p>
        </p:txBody>
      </p:sp>
      <p:pic>
        <p:nvPicPr>
          <p:cNvPr id="4" name="MrN8q9qRoXw"/>
          <p:cNvPicPr>
            <a:picLocks noGrp="1" noRot="1" noChangeAspect="1"/>
          </p:cNvPicPr>
          <p:nvPr>
            <p:ph idx="10"/>
            <a:videoFile r:link="rId1"/>
          </p:nvPr>
        </p:nvPicPr>
        <p:blipFill>
          <a:blip r:embed="rId4"/>
          <a:stretch>
            <a:fillRect/>
          </a:stretch>
        </p:blipFill>
        <p:spPr>
          <a:xfrm>
            <a:off x="413359" y="2175681"/>
            <a:ext cx="6989828" cy="3931778"/>
          </a:xfrm>
          <a:prstGeom prst="rect">
            <a:avLst/>
          </a:prstGeom>
        </p:spPr>
      </p:pic>
      <p:sp>
        <p:nvSpPr>
          <p:cNvPr id="6" name="TextBox 5"/>
          <p:cNvSpPr txBox="1"/>
          <p:nvPr/>
        </p:nvSpPr>
        <p:spPr>
          <a:xfrm>
            <a:off x="7542610" y="2175681"/>
            <a:ext cx="3943758" cy="3693319"/>
          </a:xfrm>
          <a:prstGeom prst="rect">
            <a:avLst/>
          </a:prstGeom>
          <a:noFill/>
        </p:spPr>
        <p:txBody>
          <a:bodyPr wrap="square" rtlCol="0">
            <a:spAutoFit/>
          </a:bodyPr>
          <a:lstStyle/>
          <a:p>
            <a:pPr marL="285750" indent="-285750">
              <a:buFont typeface="Arial" panose="020B0604020202020204" pitchFamily="34" charset="0"/>
              <a:buChar char="•"/>
            </a:pPr>
            <a:r>
              <a:rPr lang="nl-NL" sz="2400" dirty="0"/>
              <a:t>Is er sprake van intentionele of faciliterende voorlichting?</a:t>
            </a:r>
          </a:p>
          <a:p>
            <a:pPr marL="285750" indent="-285750">
              <a:buFont typeface="Arial" panose="020B0604020202020204" pitchFamily="34" charset="0"/>
              <a:buChar char="•"/>
            </a:pPr>
            <a:r>
              <a:rPr lang="nl-NL" sz="2400" dirty="0"/>
              <a:t>Welke stappen doorloopt de </a:t>
            </a:r>
            <a:r>
              <a:rPr lang="nl-NL" sz="2400" dirty="0" smtClean="0"/>
              <a:t>(ex)roker?</a:t>
            </a:r>
            <a:endParaRPr lang="nl-NL" sz="2400" dirty="0"/>
          </a:p>
          <a:p>
            <a:pPr marL="285750" indent="-285750">
              <a:buFont typeface="Arial" panose="020B0604020202020204" pitchFamily="34" charset="0"/>
              <a:buChar char="•"/>
            </a:pPr>
            <a:r>
              <a:rPr lang="nl-NL" sz="2400" dirty="0"/>
              <a:t>Is er sprake van </a:t>
            </a:r>
            <a:r>
              <a:rPr lang="nl-NL" sz="2400" dirty="0" err="1"/>
              <a:t>patientenvoorlichting</a:t>
            </a:r>
            <a:r>
              <a:rPr lang="nl-NL" sz="2400" dirty="0"/>
              <a:t> of gezondheidsvoorlichting?</a:t>
            </a:r>
          </a:p>
          <a:p>
            <a:pPr marL="285750" indent="-285750">
              <a:buFont typeface="Arial" panose="020B0604020202020204" pitchFamily="34" charset="0"/>
              <a:buChar char="•"/>
            </a:pPr>
            <a:r>
              <a:rPr lang="nl-NL" sz="2400" dirty="0"/>
              <a:t>Wat valt je op?</a:t>
            </a:r>
          </a:p>
          <a:p>
            <a:endParaRPr lang="nl-NL" dirty="0"/>
          </a:p>
        </p:txBody>
      </p:sp>
    </p:spTree>
    <p:extLst>
      <p:ext uri="{BB962C8B-B14F-4D97-AF65-F5344CB8AC3E}">
        <p14:creationId xmlns:p14="http://schemas.microsoft.com/office/powerpoint/2010/main" val="15605411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err="1" smtClean="0"/>
              <a:t>Voorbereidingsopdracht</a:t>
            </a:r>
            <a:r>
              <a:rPr lang="en-US" dirty="0" smtClean="0"/>
              <a:t> d</a:t>
            </a:r>
            <a:endParaRPr lang="en-US" dirty="0"/>
          </a:p>
        </p:txBody>
      </p:sp>
      <p:sp>
        <p:nvSpPr>
          <p:cNvPr id="3" name="Tijdelijke aanduiding voor inhoud 2"/>
          <p:cNvSpPr>
            <a:spLocks noGrp="1"/>
          </p:cNvSpPr>
          <p:nvPr>
            <p:ph idx="10"/>
          </p:nvPr>
        </p:nvSpPr>
        <p:spPr>
          <a:xfrm>
            <a:off x="623392" y="1600201"/>
            <a:ext cx="11141096" cy="5068823"/>
          </a:xfrm>
        </p:spPr>
        <p:txBody>
          <a:bodyPr/>
          <a:lstStyle/>
          <a:p>
            <a:r>
              <a:rPr lang="nl-NL" sz="3000" dirty="0" smtClean="0"/>
              <a:t>Mevrouw </a:t>
            </a:r>
            <a:r>
              <a:rPr lang="nl-NL" sz="3000" dirty="0" smtClean="0"/>
              <a:t>Smit, 85 jaar is weduwe en woont zelfstandig in haar appartement in een seniorencomplex. </a:t>
            </a:r>
            <a:r>
              <a:rPr lang="nl-NL" sz="3000" dirty="0" smtClean="0"/>
              <a:t>Eén </a:t>
            </a:r>
            <a:r>
              <a:rPr lang="nl-NL" sz="3000" dirty="0" smtClean="0"/>
              <a:t>keer per week gaat ze koffiedrinken in de recreatieruimte bij het complex. Ze heeft veel last van evenwichtsstoornissen, waardoor ze de deur niet meer uit durft. Ook heeft ze last van incontinentie en verzorgt ze zichzelf slecht. De ADL laat te wensen over, er hangt een onprettige geur om haar heen, waardoor mensen haar mijden. Op verzoek van de huisarts ga je als wijkverpleegkundige bij haar langs om te bespreken of zij hulp bij ADL nodig heeft of </a:t>
            </a:r>
            <a:r>
              <a:rPr lang="nl-NL" sz="3000" dirty="0" err="1" smtClean="0"/>
              <a:t>evt</a:t>
            </a:r>
            <a:r>
              <a:rPr lang="nl-NL" sz="3000" dirty="0" smtClean="0"/>
              <a:t> andere </a:t>
            </a:r>
            <a:r>
              <a:rPr lang="nl-NL" sz="3000" dirty="0" smtClean="0"/>
              <a:t>hulp.</a:t>
            </a:r>
            <a:endParaRPr lang="en-US" sz="3000" dirty="0"/>
          </a:p>
        </p:txBody>
      </p:sp>
    </p:spTree>
    <p:extLst>
      <p:ext uri="{BB962C8B-B14F-4D97-AF65-F5344CB8AC3E}">
        <p14:creationId xmlns:p14="http://schemas.microsoft.com/office/powerpoint/2010/main" val="20468858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Oefenen voorlichtingsgesprek </a:t>
            </a:r>
            <a:endParaRPr lang="en-US" dirty="0"/>
          </a:p>
        </p:txBody>
      </p:sp>
      <p:sp>
        <p:nvSpPr>
          <p:cNvPr id="3" name="Tijdelijke aanduiding voor inhoud 2"/>
          <p:cNvSpPr>
            <a:spLocks noGrp="1"/>
          </p:cNvSpPr>
          <p:nvPr>
            <p:ph idx="10"/>
          </p:nvPr>
        </p:nvSpPr>
        <p:spPr/>
        <p:txBody>
          <a:bodyPr/>
          <a:lstStyle/>
          <a:p>
            <a:pPr marL="0" indent="0">
              <a:buNone/>
            </a:pPr>
            <a:r>
              <a:rPr lang="nl-NL" sz="2600" dirty="0" smtClean="0"/>
              <a:t>Groepjes van 3</a:t>
            </a:r>
          </a:p>
          <a:p>
            <a:pPr marL="0" indent="0">
              <a:buNone/>
            </a:pPr>
            <a:r>
              <a:rPr lang="nl-NL" sz="2600" dirty="0" smtClean="0"/>
              <a:t>Stap 1   </a:t>
            </a:r>
            <a:r>
              <a:rPr lang="nl-NL" sz="2600" dirty="0"/>
              <a:t>M</a:t>
            </a:r>
            <a:r>
              <a:rPr lang="nl-NL" sz="2600" dirty="0" smtClean="0"/>
              <a:t>aken van een observatielijst </a:t>
            </a:r>
            <a:r>
              <a:rPr lang="nl-NL" sz="2600" dirty="0" smtClean="0"/>
              <a:t>(</a:t>
            </a:r>
            <a:r>
              <a:rPr lang="nl-NL" sz="2600" dirty="0" smtClean="0"/>
              <a:t>onderdelen en check wel/niet uitgevoerd, één onderdeel is </a:t>
            </a:r>
            <a:r>
              <a:rPr lang="nl-NL" sz="2600" dirty="0" smtClean="0"/>
              <a:t>zelfmanagement</a:t>
            </a:r>
            <a:r>
              <a:rPr lang="nl-NL" sz="2600" dirty="0" smtClean="0"/>
              <a:t>)</a:t>
            </a:r>
          </a:p>
          <a:p>
            <a:pPr marL="0" indent="0">
              <a:buNone/>
            </a:pPr>
            <a:r>
              <a:rPr lang="nl-NL" sz="2600" dirty="0" smtClean="0"/>
              <a:t>Stap 2  Voorlichtingsgesprek oefenen, rol verpleegkundige, rol </a:t>
            </a:r>
            <a:r>
              <a:rPr lang="nl-NL" sz="2600" dirty="0" smtClean="0"/>
              <a:t>mevrouw Smit </a:t>
            </a:r>
            <a:r>
              <a:rPr lang="nl-NL" sz="2600" dirty="0" smtClean="0"/>
              <a:t>en een observator </a:t>
            </a:r>
          </a:p>
          <a:p>
            <a:pPr marL="0" indent="0">
              <a:buNone/>
            </a:pPr>
            <a:r>
              <a:rPr lang="nl-NL" sz="2600" dirty="0" smtClean="0"/>
              <a:t>Stap 3  Nabespreken van het gesprek (wat gaat goed en minder goed)</a:t>
            </a:r>
          </a:p>
          <a:p>
            <a:pPr marL="0" indent="0">
              <a:buNone/>
            </a:pPr>
            <a:r>
              <a:rPr lang="nl-NL" sz="2600" dirty="0" smtClean="0"/>
              <a:t>Stap 4  Ruilen van rollen totdat een ieder minimaal </a:t>
            </a:r>
            <a:r>
              <a:rPr lang="nl-NL" sz="2600" dirty="0" smtClean="0"/>
              <a:t>één </a:t>
            </a:r>
            <a:r>
              <a:rPr lang="nl-NL" sz="2600" dirty="0" smtClean="0"/>
              <a:t>keer aan de beurt </a:t>
            </a:r>
            <a:r>
              <a:rPr lang="nl-NL" sz="2600" dirty="0" smtClean="0"/>
              <a:t>is </a:t>
            </a:r>
            <a:r>
              <a:rPr lang="nl-NL" sz="2600" dirty="0" smtClean="0"/>
              <a:t>geweest </a:t>
            </a:r>
          </a:p>
          <a:p>
            <a:pPr marL="0" indent="0">
              <a:buNone/>
            </a:pPr>
            <a:endParaRPr lang="nl-NL" b="1" dirty="0" smtClean="0"/>
          </a:p>
          <a:p>
            <a:endParaRPr lang="en-US" dirty="0"/>
          </a:p>
        </p:txBody>
      </p:sp>
    </p:spTree>
    <p:extLst>
      <p:ext uri="{BB962C8B-B14F-4D97-AF65-F5344CB8AC3E}">
        <p14:creationId xmlns:p14="http://schemas.microsoft.com/office/powerpoint/2010/main" val="28356960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nl-NL" sz="5400" b="1" dirty="0" err="1" smtClean="0">
                <a:solidFill>
                  <a:srgbClr val="92D050"/>
                </a:solidFill>
              </a:rPr>
              <a:t>Intervention</a:t>
            </a:r>
            <a:r>
              <a:rPr lang="nl-NL" sz="5400" b="1" dirty="0" smtClean="0">
                <a:solidFill>
                  <a:srgbClr val="92D050"/>
                </a:solidFill>
              </a:rPr>
              <a:t> </a:t>
            </a:r>
            <a:r>
              <a:rPr lang="nl-NL" sz="5400" b="1" dirty="0" err="1" smtClean="0">
                <a:solidFill>
                  <a:srgbClr val="92D050"/>
                </a:solidFill>
              </a:rPr>
              <a:t>mapping</a:t>
            </a:r>
            <a:endParaRPr lang="nl-NL" sz="5400" b="1" dirty="0">
              <a:solidFill>
                <a:srgbClr val="92D050"/>
              </a:solidFill>
            </a:endParaRPr>
          </a:p>
        </p:txBody>
      </p:sp>
      <p:sp>
        <p:nvSpPr>
          <p:cNvPr id="5" name="Content Placeholder 4"/>
          <p:cNvSpPr>
            <a:spLocks noGrp="1"/>
          </p:cNvSpPr>
          <p:nvPr>
            <p:ph sz="half" idx="1"/>
          </p:nvPr>
        </p:nvSpPr>
        <p:spPr/>
        <p:txBody>
          <a:bodyPr/>
          <a:lstStyle/>
          <a:p>
            <a:r>
              <a:rPr lang="nl-NL" dirty="0" smtClean="0"/>
              <a:t>Eerste kennismaking met IM</a:t>
            </a:r>
          </a:p>
          <a:p>
            <a:r>
              <a:rPr lang="nl-NL" dirty="0" smtClean="0"/>
              <a:t>Model </a:t>
            </a:r>
            <a:r>
              <a:rPr lang="nl-NL" dirty="0"/>
              <a:t>voor intentionele </a:t>
            </a:r>
          </a:p>
          <a:p>
            <a:pPr marL="0" indent="0">
              <a:buNone/>
            </a:pPr>
            <a:r>
              <a:rPr lang="nl-NL" dirty="0" smtClean="0"/>
              <a:t>    Gezondheidsvoorlichting</a:t>
            </a:r>
            <a:endParaRPr lang="nl-NL" dirty="0"/>
          </a:p>
          <a:p>
            <a:pPr eaLnBrk="1" hangingPunct="1"/>
            <a:r>
              <a:rPr lang="en-US" altLang="nl-NL" dirty="0" err="1"/>
              <a:t>Er</a:t>
            </a:r>
            <a:r>
              <a:rPr lang="en-US" altLang="nl-NL" dirty="0"/>
              <a:t> </a:t>
            </a:r>
            <a:r>
              <a:rPr lang="en-US" altLang="nl-NL" dirty="0" err="1"/>
              <a:t>moet</a:t>
            </a:r>
            <a:r>
              <a:rPr lang="en-US" altLang="nl-NL" dirty="0"/>
              <a:t> </a:t>
            </a:r>
            <a:r>
              <a:rPr lang="en-US" altLang="nl-NL" dirty="0" err="1"/>
              <a:t>sprake</a:t>
            </a:r>
            <a:r>
              <a:rPr lang="en-US" altLang="nl-NL" dirty="0"/>
              <a:t> </a:t>
            </a:r>
            <a:r>
              <a:rPr lang="en-US" altLang="nl-NL" dirty="0" err="1"/>
              <a:t>zijn</a:t>
            </a:r>
            <a:r>
              <a:rPr lang="en-US" altLang="nl-NL" dirty="0"/>
              <a:t> van </a:t>
            </a:r>
            <a:r>
              <a:rPr lang="en-US" altLang="nl-NL" dirty="0" err="1"/>
              <a:t>een</a:t>
            </a:r>
            <a:r>
              <a:rPr lang="en-US" altLang="nl-NL" dirty="0"/>
              <a:t> </a:t>
            </a:r>
            <a:r>
              <a:rPr lang="en-US" altLang="nl-NL" dirty="0" err="1"/>
              <a:t>gedragsmatig</a:t>
            </a:r>
            <a:r>
              <a:rPr lang="en-US" altLang="nl-NL" dirty="0"/>
              <a:t> </a:t>
            </a:r>
            <a:r>
              <a:rPr lang="en-US" altLang="nl-NL" dirty="0" err="1"/>
              <a:t>gezondheidsprobleem</a:t>
            </a:r>
            <a:endParaRPr lang="en-US" altLang="nl-NL" dirty="0"/>
          </a:p>
          <a:p>
            <a:pPr eaLnBrk="1" hangingPunct="1"/>
            <a:r>
              <a:rPr lang="en-US" altLang="nl-NL" dirty="0" err="1"/>
              <a:t>Determinanten</a:t>
            </a:r>
            <a:r>
              <a:rPr lang="en-US" altLang="nl-NL" dirty="0"/>
              <a:t> van </a:t>
            </a:r>
            <a:r>
              <a:rPr lang="en-US" altLang="nl-NL" dirty="0" err="1"/>
              <a:t>gedrag</a:t>
            </a:r>
            <a:r>
              <a:rPr lang="en-US" altLang="nl-NL" dirty="0"/>
              <a:t> </a:t>
            </a:r>
            <a:r>
              <a:rPr lang="en-US" altLang="nl-NL" dirty="0" err="1"/>
              <a:t>moeten</a:t>
            </a:r>
            <a:r>
              <a:rPr lang="en-US" altLang="nl-NL" dirty="0"/>
              <a:t> </a:t>
            </a:r>
            <a:r>
              <a:rPr lang="en-US" altLang="nl-NL" dirty="0" err="1"/>
              <a:t>beïnvloedbaar</a:t>
            </a:r>
            <a:r>
              <a:rPr lang="en-US" altLang="nl-NL" dirty="0"/>
              <a:t> </a:t>
            </a:r>
            <a:r>
              <a:rPr lang="en-US" altLang="nl-NL" dirty="0" err="1"/>
              <a:t>zijn</a:t>
            </a:r>
            <a:endParaRPr lang="en-US" altLang="nl-NL" dirty="0"/>
          </a:p>
          <a:p>
            <a:pPr eaLnBrk="1" hangingPunct="1"/>
            <a:r>
              <a:rPr lang="en-US" altLang="nl-NL" dirty="0" err="1"/>
              <a:t>Einddoel</a:t>
            </a:r>
            <a:r>
              <a:rPr lang="en-US" altLang="nl-NL" dirty="0"/>
              <a:t> van de </a:t>
            </a:r>
            <a:r>
              <a:rPr lang="en-US" altLang="nl-NL" dirty="0" err="1"/>
              <a:t>voorlichting</a:t>
            </a:r>
            <a:r>
              <a:rPr lang="en-US" altLang="nl-NL" dirty="0"/>
              <a:t> </a:t>
            </a:r>
            <a:r>
              <a:rPr lang="en-US" altLang="nl-NL" dirty="0" err="1"/>
              <a:t>moet</a:t>
            </a:r>
            <a:r>
              <a:rPr lang="en-US" altLang="nl-NL" dirty="0"/>
              <a:t> </a:t>
            </a:r>
            <a:r>
              <a:rPr lang="en-US" altLang="nl-NL" dirty="0" err="1"/>
              <a:t>reëel</a:t>
            </a:r>
            <a:r>
              <a:rPr lang="en-US" altLang="nl-NL" dirty="0"/>
              <a:t> </a:t>
            </a:r>
            <a:r>
              <a:rPr lang="en-US" altLang="nl-NL" dirty="0" err="1"/>
              <a:t>zijn</a:t>
            </a:r>
            <a:endParaRPr lang="en-US" altLang="nl-NL" dirty="0"/>
          </a:p>
          <a:p>
            <a:endParaRPr lang="nl-NL" dirty="0"/>
          </a:p>
        </p:txBody>
      </p:sp>
      <p:sp>
        <p:nvSpPr>
          <p:cNvPr id="6" name="Content Placeholder 5"/>
          <p:cNvSpPr>
            <a:spLocks noGrp="1"/>
          </p:cNvSpPr>
          <p:nvPr>
            <p:ph sz="half" idx="2"/>
          </p:nvPr>
        </p:nvSpPr>
        <p:spPr/>
        <p:txBody>
          <a:bodyPr/>
          <a:lstStyle/>
          <a:p>
            <a:endParaRPr lang="nl-NL"/>
          </a:p>
        </p:txBody>
      </p:sp>
      <p:sp>
        <p:nvSpPr>
          <p:cNvPr id="3" name="Content Placeholder 2"/>
          <p:cNvSpPr>
            <a:spLocks noGrp="1"/>
          </p:cNvSpPr>
          <p:nvPr>
            <p:ph idx="4294967295"/>
          </p:nvPr>
        </p:nvSpPr>
        <p:spPr>
          <a:xfrm>
            <a:off x="1050925" y="1600200"/>
            <a:ext cx="11141075" cy="4525963"/>
          </a:xfrm>
        </p:spPr>
        <p:txBody>
          <a:bodyPr/>
          <a:lstStyle/>
          <a:p>
            <a:endParaRPr lang="nl-NL" dirty="0" smtClean="0"/>
          </a:p>
          <a:p>
            <a:pPr marL="0" indent="0">
              <a:buNone/>
            </a:pPr>
            <a:endParaRPr lang="nl-NL"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75960" y="0"/>
            <a:ext cx="4206440" cy="6858000"/>
          </a:xfrm>
          <a:prstGeom prst="rect">
            <a:avLst/>
          </a:prstGeom>
        </p:spPr>
      </p:pic>
      <p:sp>
        <p:nvSpPr>
          <p:cNvPr id="7" name="TextBox 6"/>
          <p:cNvSpPr txBox="1"/>
          <p:nvPr/>
        </p:nvSpPr>
        <p:spPr>
          <a:xfrm>
            <a:off x="7937783" y="6488669"/>
            <a:ext cx="4254217" cy="369332"/>
          </a:xfrm>
          <a:prstGeom prst="rect">
            <a:avLst/>
          </a:prstGeom>
          <a:noFill/>
        </p:spPr>
        <p:txBody>
          <a:bodyPr wrap="square" rtlCol="0">
            <a:spAutoFit/>
          </a:bodyPr>
          <a:lstStyle/>
          <a:p>
            <a:pPr algn="r"/>
            <a:r>
              <a:rPr lang="nl-NL" dirty="0" smtClean="0"/>
              <a:t>Sassen, 2018</a:t>
            </a:r>
            <a:endParaRPr lang="nl-NL" dirty="0"/>
          </a:p>
        </p:txBody>
      </p:sp>
    </p:spTree>
    <p:extLst>
      <p:ext uri="{BB962C8B-B14F-4D97-AF65-F5344CB8AC3E}">
        <p14:creationId xmlns:p14="http://schemas.microsoft.com/office/powerpoint/2010/main" val="36841173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nl-NL" dirty="0" smtClean="0"/>
              <a:t>Stap 1 IM</a:t>
            </a:r>
            <a:endParaRPr lang="nl-NL" dirty="0"/>
          </a:p>
        </p:txBody>
      </p:sp>
      <p:pic>
        <p:nvPicPr>
          <p:cNvPr id="7" name="Content Placeholder 6"/>
          <p:cNvPicPr>
            <a:picLocks noGrp="1" noChangeAspect="1"/>
          </p:cNvPicPr>
          <p:nvPr>
            <p:ph idx="10"/>
          </p:nvPr>
        </p:nvPicPr>
        <p:blipFill>
          <a:blip r:embed="rId2"/>
          <a:stretch>
            <a:fillRect/>
          </a:stretch>
        </p:blipFill>
        <p:spPr>
          <a:xfrm>
            <a:off x="160016" y="1723003"/>
            <a:ext cx="10474581" cy="4494478"/>
          </a:xfrm>
          <a:prstGeom prst="rect">
            <a:avLst/>
          </a:prstGeom>
        </p:spPr>
      </p:pic>
      <p:sp>
        <p:nvSpPr>
          <p:cNvPr id="2" name="TextBox 1"/>
          <p:cNvSpPr txBox="1"/>
          <p:nvPr/>
        </p:nvSpPr>
        <p:spPr>
          <a:xfrm>
            <a:off x="7937783" y="6338180"/>
            <a:ext cx="4254217" cy="369332"/>
          </a:xfrm>
          <a:prstGeom prst="rect">
            <a:avLst/>
          </a:prstGeom>
          <a:noFill/>
        </p:spPr>
        <p:txBody>
          <a:bodyPr wrap="square" rtlCol="0">
            <a:spAutoFit/>
          </a:bodyPr>
          <a:lstStyle/>
          <a:p>
            <a:pPr algn="r"/>
            <a:r>
              <a:rPr lang="nl-NL" dirty="0" smtClean="0"/>
              <a:t>Sassen, 2018</a:t>
            </a:r>
            <a:endParaRPr lang="nl-NL" dirty="0"/>
          </a:p>
        </p:txBody>
      </p:sp>
    </p:spTree>
    <p:extLst>
      <p:ext uri="{BB962C8B-B14F-4D97-AF65-F5344CB8AC3E}">
        <p14:creationId xmlns:p14="http://schemas.microsoft.com/office/powerpoint/2010/main" val="38738356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Stap 2 IM</a:t>
            </a:r>
            <a:endParaRPr lang="nl-NL" dirty="0"/>
          </a:p>
        </p:txBody>
      </p:sp>
      <p:pic>
        <p:nvPicPr>
          <p:cNvPr id="4" name="Content Placeholder 3"/>
          <p:cNvPicPr>
            <a:picLocks noGrp="1" noChangeAspect="1"/>
          </p:cNvPicPr>
          <p:nvPr>
            <p:ph idx="10"/>
          </p:nvPr>
        </p:nvPicPr>
        <p:blipFill>
          <a:blip r:embed="rId2"/>
          <a:stretch>
            <a:fillRect/>
          </a:stretch>
        </p:blipFill>
        <p:spPr>
          <a:xfrm>
            <a:off x="102148" y="1776412"/>
            <a:ext cx="11723445" cy="1918766"/>
          </a:xfrm>
          <a:prstGeom prst="rect">
            <a:avLst/>
          </a:prstGeom>
        </p:spPr>
      </p:pic>
      <p:sp>
        <p:nvSpPr>
          <p:cNvPr id="5" name="TextBox 4"/>
          <p:cNvSpPr txBox="1"/>
          <p:nvPr/>
        </p:nvSpPr>
        <p:spPr>
          <a:xfrm>
            <a:off x="7937783" y="6338180"/>
            <a:ext cx="4254217" cy="369332"/>
          </a:xfrm>
          <a:prstGeom prst="rect">
            <a:avLst/>
          </a:prstGeom>
          <a:noFill/>
        </p:spPr>
        <p:txBody>
          <a:bodyPr wrap="square" rtlCol="0">
            <a:spAutoFit/>
          </a:bodyPr>
          <a:lstStyle/>
          <a:p>
            <a:pPr algn="r"/>
            <a:r>
              <a:rPr lang="nl-NL" dirty="0" smtClean="0"/>
              <a:t>Sassen, 2018</a:t>
            </a:r>
            <a:endParaRPr lang="nl-NL" dirty="0"/>
          </a:p>
        </p:txBody>
      </p:sp>
    </p:spTree>
    <p:extLst>
      <p:ext uri="{BB962C8B-B14F-4D97-AF65-F5344CB8AC3E}">
        <p14:creationId xmlns:p14="http://schemas.microsoft.com/office/powerpoint/2010/main" val="32626338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Stap 3 IM</a:t>
            </a:r>
            <a:endParaRPr lang="nl-NL" dirty="0"/>
          </a:p>
        </p:txBody>
      </p:sp>
      <p:pic>
        <p:nvPicPr>
          <p:cNvPr id="4" name="Content Placeholder 3"/>
          <p:cNvPicPr>
            <a:picLocks noGrp="1" noChangeAspect="1"/>
          </p:cNvPicPr>
          <p:nvPr>
            <p:ph idx="10"/>
          </p:nvPr>
        </p:nvPicPr>
        <p:blipFill>
          <a:blip r:embed="rId2"/>
          <a:stretch>
            <a:fillRect/>
          </a:stretch>
        </p:blipFill>
        <p:spPr>
          <a:xfrm>
            <a:off x="199353" y="1675169"/>
            <a:ext cx="11626109" cy="2245477"/>
          </a:xfrm>
          <a:prstGeom prst="rect">
            <a:avLst/>
          </a:prstGeom>
        </p:spPr>
      </p:pic>
      <p:sp>
        <p:nvSpPr>
          <p:cNvPr id="5" name="TextBox 4"/>
          <p:cNvSpPr txBox="1"/>
          <p:nvPr/>
        </p:nvSpPr>
        <p:spPr>
          <a:xfrm>
            <a:off x="7937783" y="6338180"/>
            <a:ext cx="4254217" cy="369332"/>
          </a:xfrm>
          <a:prstGeom prst="rect">
            <a:avLst/>
          </a:prstGeom>
          <a:noFill/>
        </p:spPr>
        <p:txBody>
          <a:bodyPr wrap="square" rtlCol="0">
            <a:spAutoFit/>
          </a:bodyPr>
          <a:lstStyle/>
          <a:p>
            <a:pPr algn="r"/>
            <a:r>
              <a:rPr lang="nl-NL" dirty="0" smtClean="0"/>
              <a:t>Sassen, 2018</a:t>
            </a:r>
            <a:endParaRPr lang="nl-NL" dirty="0"/>
          </a:p>
        </p:txBody>
      </p:sp>
    </p:spTree>
    <p:extLst>
      <p:ext uri="{BB962C8B-B14F-4D97-AF65-F5344CB8AC3E}">
        <p14:creationId xmlns:p14="http://schemas.microsoft.com/office/powerpoint/2010/main" val="13933822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Stap 4 IM</a:t>
            </a:r>
            <a:endParaRPr lang="nl-NL" dirty="0"/>
          </a:p>
        </p:txBody>
      </p:sp>
      <p:pic>
        <p:nvPicPr>
          <p:cNvPr id="4" name="Content Placeholder 3"/>
          <p:cNvPicPr>
            <a:picLocks noGrp="1" noChangeAspect="1"/>
          </p:cNvPicPr>
          <p:nvPr>
            <p:ph idx="10"/>
          </p:nvPr>
        </p:nvPicPr>
        <p:blipFill>
          <a:blip r:embed="rId2"/>
          <a:stretch>
            <a:fillRect/>
          </a:stretch>
        </p:blipFill>
        <p:spPr>
          <a:xfrm>
            <a:off x="166538" y="1652292"/>
            <a:ext cx="11597951" cy="3062026"/>
          </a:xfrm>
          <a:prstGeom prst="rect">
            <a:avLst/>
          </a:prstGeom>
        </p:spPr>
      </p:pic>
      <p:sp>
        <p:nvSpPr>
          <p:cNvPr id="5" name="TextBox 4"/>
          <p:cNvSpPr txBox="1"/>
          <p:nvPr/>
        </p:nvSpPr>
        <p:spPr>
          <a:xfrm>
            <a:off x="7937783" y="6338180"/>
            <a:ext cx="4254217" cy="369332"/>
          </a:xfrm>
          <a:prstGeom prst="rect">
            <a:avLst/>
          </a:prstGeom>
          <a:noFill/>
        </p:spPr>
        <p:txBody>
          <a:bodyPr wrap="square" rtlCol="0">
            <a:spAutoFit/>
          </a:bodyPr>
          <a:lstStyle/>
          <a:p>
            <a:pPr algn="r"/>
            <a:r>
              <a:rPr lang="nl-NL" dirty="0" smtClean="0"/>
              <a:t>Sassen, 2018</a:t>
            </a:r>
            <a:endParaRPr lang="nl-NL" dirty="0"/>
          </a:p>
        </p:txBody>
      </p:sp>
    </p:spTree>
    <p:extLst>
      <p:ext uri="{BB962C8B-B14F-4D97-AF65-F5344CB8AC3E}">
        <p14:creationId xmlns:p14="http://schemas.microsoft.com/office/powerpoint/2010/main" val="36431679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Stap 5 IM</a:t>
            </a:r>
            <a:endParaRPr lang="nl-NL" dirty="0"/>
          </a:p>
        </p:txBody>
      </p:sp>
      <p:pic>
        <p:nvPicPr>
          <p:cNvPr id="4" name="Content Placeholder 3"/>
          <p:cNvPicPr>
            <a:picLocks noGrp="1" noChangeAspect="1"/>
          </p:cNvPicPr>
          <p:nvPr>
            <p:ph idx="10"/>
          </p:nvPr>
        </p:nvPicPr>
        <p:blipFill>
          <a:blip r:embed="rId2"/>
          <a:stretch>
            <a:fillRect/>
          </a:stretch>
        </p:blipFill>
        <p:spPr>
          <a:xfrm>
            <a:off x="298320" y="1783559"/>
            <a:ext cx="11466169" cy="3132832"/>
          </a:xfrm>
          <a:prstGeom prst="rect">
            <a:avLst/>
          </a:prstGeom>
        </p:spPr>
      </p:pic>
      <p:sp>
        <p:nvSpPr>
          <p:cNvPr id="5" name="TextBox 4"/>
          <p:cNvSpPr txBox="1"/>
          <p:nvPr/>
        </p:nvSpPr>
        <p:spPr>
          <a:xfrm>
            <a:off x="7937783" y="6338180"/>
            <a:ext cx="4254217" cy="369332"/>
          </a:xfrm>
          <a:prstGeom prst="rect">
            <a:avLst/>
          </a:prstGeom>
          <a:noFill/>
        </p:spPr>
        <p:txBody>
          <a:bodyPr wrap="square" rtlCol="0">
            <a:spAutoFit/>
          </a:bodyPr>
          <a:lstStyle/>
          <a:p>
            <a:pPr algn="r"/>
            <a:r>
              <a:rPr lang="nl-NL" dirty="0" smtClean="0"/>
              <a:t>Sassen, 2018</a:t>
            </a:r>
            <a:endParaRPr lang="nl-NL" dirty="0"/>
          </a:p>
        </p:txBody>
      </p:sp>
    </p:spTree>
    <p:extLst>
      <p:ext uri="{BB962C8B-B14F-4D97-AF65-F5344CB8AC3E}">
        <p14:creationId xmlns:p14="http://schemas.microsoft.com/office/powerpoint/2010/main" val="35781907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Leerdoelen</a:t>
            </a:r>
            <a:endParaRPr lang="nl-NL" dirty="0"/>
          </a:p>
        </p:txBody>
      </p:sp>
      <p:sp>
        <p:nvSpPr>
          <p:cNvPr id="3" name="Content Placeholder 2"/>
          <p:cNvSpPr>
            <a:spLocks noGrp="1"/>
          </p:cNvSpPr>
          <p:nvPr>
            <p:ph idx="10"/>
          </p:nvPr>
        </p:nvSpPr>
        <p:spPr>
          <a:xfrm>
            <a:off x="125261" y="1600201"/>
            <a:ext cx="12175298" cy="4525963"/>
          </a:xfrm>
        </p:spPr>
        <p:txBody>
          <a:bodyPr anchor="ctr"/>
          <a:lstStyle/>
          <a:p>
            <a:pPr marL="0" indent="0">
              <a:buNone/>
            </a:pPr>
            <a:endParaRPr lang="nl-NL" dirty="0" smtClean="0"/>
          </a:p>
          <a:p>
            <a:pPr marL="0" indent="0">
              <a:buNone/>
            </a:pPr>
            <a:endParaRPr lang="nl-NL" dirty="0"/>
          </a:p>
          <a:p>
            <a:pPr marL="0" indent="0">
              <a:buNone/>
            </a:pPr>
            <a:endParaRPr lang="nl-NL" dirty="0" smtClean="0"/>
          </a:p>
          <a:p>
            <a:pPr marL="0" indent="0">
              <a:buNone/>
            </a:pPr>
            <a:r>
              <a:rPr lang="nl-NL" dirty="0" smtClean="0"/>
              <a:t>Na</a:t>
            </a:r>
            <a:r>
              <a:rPr lang="nl-NL" dirty="0"/>
              <a:t> deze les kun je:</a:t>
            </a:r>
          </a:p>
          <a:p>
            <a:r>
              <a:rPr lang="nl-NL" dirty="0"/>
              <a:t>benoemen wat aandachtspunten zijn voor adequate voorlichting</a:t>
            </a:r>
          </a:p>
          <a:p>
            <a:r>
              <a:rPr lang="nl-NL" dirty="0"/>
              <a:t>uitleggen hoe je bij voorlichting geven op methodische wijze als verpleegkundige aansluit bij de behoeften en wensen van </a:t>
            </a:r>
            <a:r>
              <a:rPr lang="nl-NL" dirty="0" smtClean="0"/>
              <a:t>de zorgvrager</a:t>
            </a:r>
          </a:p>
          <a:p>
            <a:r>
              <a:rPr lang="nl-NL" dirty="0" smtClean="0"/>
              <a:t>Uitleggen wat</a:t>
            </a:r>
            <a:r>
              <a:rPr lang="nl-NL" dirty="0"/>
              <a:t> het verschil is tussen faciliterende en intentionele </a:t>
            </a:r>
            <a:endParaRPr lang="nl-NL" dirty="0" smtClean="0"/>
          </a:p>
          <a:p>
            <a:pPr marL="0" indent="0">
              <a:buNone/>
            </a:pPr>
            <a:r>
              <a:rPr lang="nl-NL" dirty="0"/>
              <a:t>	</a:t>
            </a:r>
            <a:r>
              <a:rPr lang="nl-NL" dirty="0" smtClean="0"/>
              <a:t>voorlichting</a:t>
            </a:r>
            <a:r>
              <a:rPr lang="nl-NL" dirty="0"/>
              <a:t> en dit </a:t>
            </a:r>
            <a:r>
              <a:rPr lang="nl-NL" dirty="0" smtClean="0"/>
              <a:t>herkennen</a:t>
            </a:r>
            <a:endParaRPr lang="nl-NL" dirty="0"/>
          </a:p>
          <a:p>
            <a:r>
              <a:rPr lang="nl-NL" dirty="0"/>
              <a:t>verwoorden wat de stappen van het model '</a:t>
            </a:r>
            <a:r>
              <a:rPr lang="nl-NL" dirty="0" err="1"/>
              <a:t>Intervention</a:t>
            </a:r>
            <a:r>
              <a:rPr lang="nl-NL" dirty="0"/>
              <a:t> </a:t>
            </a:r>
            <a:r>
              <a:rPr lang="nl-NL" dirty="0" err="1"/>
              <a:t>Mapping</a:t>
            </a:r>
            <a:r>
              <a:rPr lang="nl-NL" dirty="0"/>
              <a:t>' zijn en deze rangschikken</a:t>
            </a:r>
          </a:p>
          <a:p>
            <a:pPr marL="0" lvl="0" indent="0">
              <a:buNone/>
            </a:pPr>
            <a:endParaRPr lang="en-US" dirty="0"/>
          </a:p>
          <a:p>
            <a:endParaRPr lang="nl-NL" dirty="0"/>
          </a:p>
        </p:txBody>
      </p:sp>
    </p:spTree>
    <p:extLst>
      <p:ext uri="{BB962C8B-B14F-4D97-AF65-F5344CB8AC3E}">
        <p14:creationId xmlns:p14="http://schemas.microsoft.com/office/powerpoint/2010/main" val="16462740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Stap 6 IM</a:t>
            </a:r>
            <a:endParaRPr lang="nl-NL" dirty="0"/>
          </a:p>
        </p:txBody>
      </p:sp>
      <p:pic>
        <p:nvPicPr>
          <p:cNvPr id="4" name="Content Placeholder 3"/>
          <p:cNvPicPr>
            <a:picLocks noGrp="1" noChangeAspect="1"/>
          </p:cNvPicPr>
          <p:nvPr>
            <p:ph idx="10"/>
          </p:nvPr>
        </p:nvPicPr>
        <p:blipFill>
          <a:blip r:embed="rId2"/>
          <a:stretch>
            <a:fillRect/>
          </a:stretch>
        </p:blipFill>
        <p:spPr>
          <a:xfrm>
            <a:off x="357430" y="1688630"/>
            <a:ext cx="11742711" cy="2983283"/>
          </a:xfrm>
          <a:prstGeom prst="rect">
            <a:avLst/>
          </a:prstGeom>
        </p:spPr>
      </p:pic>
      <p:sp>
        <p:nvSpPr>
          <p:cNvPr id="5" name="TextBox 4"/>
          <p:cNvSpPr txBox="1"/>
          <p:nvPr/>
        </p:nvSpPr>
        <p:spPr>
          <a:xfrm>
            <a:off x="7937783" y="6338180"/>
            <a:ext cx="4254217" cy="369332"/>
          </a:xfrm>
          <a:prstGeom prst="rect">
            <a:avLst/>
          </a:prstGeom>
          <a:noFill/>
        </p:spPr>
        <p:txBody>
          <a:bodyPr wrap="square" rtlCol="0">
            <a:spAutoFit/>
          </a:bodyPr>
          <a:lstStyle/>
          <a:p>
            <a:pPr algn="r"/>
            <a:r>
              <a:rPr lang="nl-NL" dirty="0" smtClean="0"/>
              <a:t>Sassen, 2018</a:t>
            </a:r>
            <a:endParaRPr lang="nl-NL" dirty="0"/>
          </a:p>
        </p:txBody>
      </p:sp>
    </p:spTree>
    <p:extLst>
      <p:ext uri="{BB962C8B-B14F-4D97-AF65-F5344CB8AC3E}">
        <p14:creationId xmlns:p14="http://schemas.microsoft.com/office/powerpoint/2010/main" val="5897399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Vergelijking met verpleegkundig proces</a:t>
            </a:r>
            <a:endParaRPr lang="nl-NL" dirty="0"/>
          </a:p>
        </p:txBody>
      </p:sp>
      <p:pic>
        <p:nvPicPr>
          <p:cNvPr id="4" name="Content Placeholder 6"/>
          <p:cNvPicPr>
            <a:picLocks noGrp="1" noChangeAspect="1"/>
          </p:cNvPicPr>
          <p:nvPr>
            <p:ph idx="10"/>
          </p:nvPr>
        </p:nvPicPr>
        <p:blipFill>
          <a:blip r:embed="rId3"/>
          <a:stretch>
            <a:fillRect/>
          </a:stretch>
        </p:blipFill>
        <p:spPr>
          <a:xfrm>
            <a:off x="254023" y="1843620"/>
            <a:ext cx="6676670" cy="4406868"/>
          </a:xfrm>
          <a:prstGeom prst="rect">
            <a:avLst/>
          </a:prstGeom>
        </p:spPr>
      </p:pic>
      <p:sp>
        <p:nvSpPr>
          <p:cNvPr id="3" name="TextBox 2"/>
          <p:cNvSpPr txBox="1"/>
          <p:nvPr/>
        </p:nvSpPr>
        <p:spPr>
          <a:xfrm>
            <a:off x="7412735" y="2292096"/>
            <a:ext cx="5473417" cy="3170099"/>
          </a:xfrm>
          <a:prstGeom prst="rect">
            <a:avLst/>
          </a:prstGeom>
          <a:noFill/>
        </p:spPr>
        <p:txBody>
          <a:bodyPr wrap="square" rtlCol="0">
            <a:spAutoFit/>
          </a:bodyPr>
          <a:lstStyle/>
          <a:p>
            <a:r>
              <a:rPr lang="nl-NL" sz="20000" dirty="0" smtClean="0"/>
              <a:t>?!</a:t>
            </a:r>
            <a:endParaRPr lang="nl-NL" sz="20000" dirty="0"/>
          </a:p>
        </p:txBody>
      </p:sp>
      <p:sp>
        <p:nvSpPr>
          <p:cNvPr id="5" name="TextBox 4"/>
          <p:cNvSpPr txBox="1"/>
          <p:nvPr/>
        </p:nvSpPr>
        <p:spPr>
          <a:xfrm>
            <a:off x="-438121" y="6307138"/>
            <a:ext cx="4254217" cy="369332"/>
          </a:xfrm>
          <a:prstGeom prst="rect">
            <a:avLst/>
          </a:prstGeom>
          <a:noFill/>
        </p:spPr>
        <p:txBody>
          <a:bodyPr wrap="square" rtlCol="0">
            <a:spAutoFit/>
          </a:bodyPr>
          <a:lstStyle/>
          <a:p>
            <a:pPr algn="r"/>
            <a:r>
              <a:rPr lang="nl-NL" dirty="0" smtClean="0"/>
              <a:t>Wilkinson, 2017</a:t>
            </a:r>
            <a:endParaRPr lang="nl-NL" dirty="0"/>
          </a:p>
        </p:txBody>
      </p:sp>
    </p:spTree>
    <p:extLst>
      <p:ext uri="{BB962C8B-B14F-4D97-AF65-F5344CB8AC3E}">
        <p14:creationId xmlns:p14="http://schemas.microsoft.com/office/powerpoint/2010/main" val="392110330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Literatuur</a:t>
            </a:r>
            <a:endParaRPr lang="nl-NL" dirty="0"/>
          </a:p>
        </p:txBody>
      </p:sp>
      <p:sp>
        <p:nvSpPr>
          <p:cNvPr id="3" name="Content Placeholder 2"/>
          <p:cNvSpPr>
            <a:spLocks noGrp="1"/>
          </p:cNvSpPr>
          <p:nvPr>
            <p:ph idx="10"/>
          </p:nvPr>
        </p:nvSpPr>
        <p:spPr/>
        <p:txBody>
          <a:bodyPr/>
          <a:lstStyle/>
          <a:p>
            <a:r>
              <a:rPr lang="nl-NL" dirty="0" smtClean="0"/>
              <a:t>Sassen, B., (2018). </a:t>
            </a:r>
            <a:r>
              <a:rPr lang="nl-NL" i="1" dirty="0" smtClean="0"/>
              <a:t>Gezondheidsbevordering en </a:t>
            </a:r>
            <a:r>
              <a:rPr lang="nl-NL" i="1" dirty="0" err="1" smtClean="0"/>
              <a:t>zelgmanagement</a:t>
            </a:r>
            <a:r>
              <a:rPr lang="nl-NL" i="1" dirty="0" smtClean="0"/>
              <a:t> door verpleegkundigen en verpleegkundig specialisten. </a:t>
            </a:r>
            <a:r>
              <a:rPr lang="nl-NL" dirty="0" smtClean="0"/>
              <a:t>Baarn: </a:t>
            </a:r>
            <a:r>
              <a:rPr lang="nl-NL" dirty="0" err="1" smtClean="0"/>
              <a:t>Bohn</a:t>
            </a:r>
            <a:r>
              <a:rPr lang="nl-NL" dirty="0" smtClean="0"/>
              <a:t> </a:t>
            </a:r>
            <a:r>
              <a:rPr lang="nl-NL" dirty="0" err="1" smtClean="0"/>
              <a:t>Stafleu</a:t>
            </a:r>
            <a:r>
              <a:rPr lang="nl-NL" dirty="0" smtClean="0"/>
              <a:t> van </a:t>
            </a:r>
            <a:r>
              <a:rPr lang="nl-NL" dirty="0" err="1" smtClean="0"/>
              <a:t>Loghum</a:t>
            </a:r>
            <a:r>
              <a:rPr lang="nl-NL" dirty="0" smtClean="0"/>
              <a:t>.</a:t>
            </a:r>
          </a:p>
          <a:p>
            <a:endParaRPr lang="nl-NL" dirty="0"/>
          </a:p>
          <a:p>
            <a:r>
              <a:rPr lang="nl-NL" dirty="0" smtClean="0"/>
              <a:t>Wilkinson, J.M., (2017) </a:t>
            </a:r>
            <a:r>
              <a:rPr lang="nl-NL" i="1" dirty="0" smtClean="0"/>
              <a:t>Kritisch denken binnen het verpleegkundig proces. </a:t>
            </a:r>
            <a:r>
              <a:rPr lang="nl-NL" dirty="0" smtClean="0"/>
              <a:t> Amsterdam: Pearson.</a:t>
            </a:r>
            <a:endParaRPr lang="nl-NL" i="1" dirty="0"/>
          </a:p>
        </p:txBody>
      </p:sp>
    </p:spTree>
    <p:extLst>
      <p:ext uri="{BB962C8B-B14F-4D97-AF65-F5344CB8AC3E}">
        <p14:creationId xmlns:p14="http://schemas.microsoft.com/office/powerpoint/2010/main" val="171758876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nl-NL" dirty="0" smtClean="0"/>
              <a:t>Vragen</a:t>
            </a:r>
            <a:endParaRPr lang="en-US" dirty="0"/>
          </a:p>
        </p:txBody>
      </p:sp>
      <p:pic>
        <p:nvPicPr>
          <p:cNvPr id="6146" name="Picture 2" descr="http://vanheesmontage.nl/wp-content/uploads/2015/06/FAQ.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9731" y="1844827"/>
            <a:ext cx="4346532" cy="48387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19867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Voorbereidingsopdracht a</a:t>
            </a:r>
            <a:br>
              <a:rPr lang="nl-NL" dirty="0" smtClean="0"/>
            </a:br>
            <a:r>
              <a:rPr lang="nl-NL" dirty="0" smtClean="0"/>
              <a:t> Patiëntenvoorlichting</a:t>
            </a:r>
            <a:endParaRPr lang="en-US" dirty="0"/>
          </a:p>
        </p:txBody>
      </p:sp>
      <p:sp>
        <p:nvSpPr>
          <p:cNvPr id="3" name="Tijdelijke aanduiding voor inhoud 2"/>
          <p:cNvSpPr>
            <a:spLocks noGrp="1"/>
          </p:cNvSpPr>
          <p:nvPr>
            <p:ph idx="10"/>
          </p:nvPr>
        </p:nvSpPr>
        <p:spPr/>
        <p:txBody>
          <a:bodyPr/>
          <a:lstStyle/>
          <a:p>
            <a:endParaRPr lang="nl-NL" b="1" dirty="0" smtClean="0"/>
          </a:p>
          <a:p>
            <a:r>
              <a:rPr lang="nl-NL" b="1" dirty="0" smtClean="0"/>
              <a:t>Wat vind jij zelf belangrijk bij patiëntenvoorlichting?</a:t>
            </a:r>
          </a:p>
          <a:p>
            <a:endParaRPr lang="nl-NL" b="1" dirty="0"/>
          </a:p>
          <a:p>
            <a:r>
              <a:rPr lang="nl-NL" b="1" dirty="0" smtClean="0"/>
              <a:t>Als zorgvrager</a:t>
            </a:r>
          </a:p>
          <a:p>
            <a:r>
              <a:rPr lang="nl-NL" b="1" dirty="0" smtClean="0"/>
              <a:t>Als verpleegkundige</a:t>
            </a:r>
          </a:p>
          <a:p>
            <a:endParaRPr lang="nl-NL" b="1" dirty="0" smtClean="0"/>
          </a:p>
          <a:p>
            <a:endParaRPr lang="nl-NL" b="1" dirty="0" smtClean="0"/>
          </a:p>
        </p:txBody>
      </p:sp>
    </p:spTree>
    <p:extLst>
      <p:ext uri="{BB962C8B-B14F-4D97-AF65-F5344CB8AC3E}">
        <p14:creationId xmlns:p14="http://schemas.microsoft.com/office/powerpoint/2010/main" val="13399196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Voorbereidingsopdracht a</a:t>
            </a:r>
            <a:br>
              <a:rPr lang="nl-NL" dirty="0"/>
            </a:br>
            <a:r>
              <a:rPr lang="nl-NL" dirty="0"/>
              <a:t> Patiëntenvoorlichting</a:t>
            </a:r>
          </a:p>
        </p:txBody>
      </p:sp>
      <p:sp>
        <p:nvSpPr>
          <p:cNvPr id="3" name="Content Placeholder 2"/>
          <p:cNvSpPr>
            <a:spLocks noGrp="1"/>
          </p:cNvSpPr>
          <p:nvPr>
            <p:ph idx="10"/>
          </p:nvPr>
        </p:nvSpPr>
        <p:spPr/>
        <p:txBody>
          <a:bodyPr/>
          <a:lstStyle/>
          <a:p>
            <a:endParaRPr lang="nl-NL" b="1" dirty="0" smtClean="0"/>
          </a:p>
          <a:p>
            <a:r>
              <a:rPr lang="nl-NL" b="1" dirty="0" smtClean="0"/>
              <a:t>Wat is patiëntenvoorlichting?</a:t>
            </a:r>
          </a:p>
          <a:p>
            <a:r>
              <a:rPr lang="nl-NL" b="1" dirty="0" smtClean="0"/>
              <a:t>Waaraan </a:t>
            </a:r>
            <a:r>
              <a:rPr lang="nl-NL" b="1" dirty="0"/>
              <a:t>moet goede patiëntenvoorlichting </a:t>
            </a:r>
            <a:r>
              <a:rPr lang="nl-NL" b="1" dirty="0" smtClean="0"/>
              <a:t>voldoen?</a:t>
            </a:r>
            <a:endParaRPr lang="nl-NL" b="1" dirty="0"/>
          </a:p>
          <a:p>
            <a:pPr marL="0" indent="0">
              <a:buNone/>
            </a:pPr>
            <a:r>
              <a:rPr lang="nl-NL" b="1" dirty="0"/>
              <a:t>   </a:t>
            </a:r>
            <a:endParaRPr lang="nl-NL" b="1" dirty="0" smtClean="0"/>
          </a:p>
          <a:p>
            <a:pPr marL="0" indent="0">
              <a:buNone/>
            </a:pPr>
            <a:endParaRPr lang="nl-NL" b="1" dirty="0"/>
          </a:p>
          <a:p>
            <a:pPr marL="0" indent="0">
              <a:buNone/>
            </a:pPr>
            <a:endParaRPr lang="en-US" b="1" dirty="0"/>
          </a:p>
          <a:p>
            <a:endParaRPr lang="nl-NL" dirty="0"/>
          </a:p>
        </p:txBody>
      </p:sp>
      <p:pic>
        <p:nvPicPr>
          <p:cNvPr id="6" name="Picture 5"/>
          <p:cNvPicPr>
            <a:picLocks noChangeAspect="1"/>
          </p:cNvPicPr>
          <p:nvPr/>
        </p:nvPicPr>
        <p:blipFill>
          <a:blip r:embed="rId3"/>
          <a:stretch>
            <a:fillRect/>
          </a:stretch>
        </p:blipFill>
        <p:spPr>
          <a:xfrm>
            <a:off x="5185775" y="3094690"/>
            <a:ext cx="6911236" cy="3763310"/>
          </a:xfrm>
          <a:prstGeom prst="rect">
            <a:avLst/>
          </a:prstGeom>
        </p:spPr>
      </p:pic>
      <p:sp>
        <p:nvSpPr>
          <p:cNvPr id="7" name="Oval 6"/>
          <p:cNvSpPr/>
          <p:nvPr/>
        </p:nvSpPr>
        <p:spPr>
          <a:xfrm>
            <a:off x="9331890" y="4496844"/>
            <a:ext cx="1590805" cy="1811883"/>
          </a:xfrm>
          <a:prstGeom prst="ellipse">
            <a:avLst/>
          </a:prstGeom>
          <a:noFill/>
          <a:ln w="762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9" name="TextBox 8"/>
          <p:cNvSpPr txBox="1"/>
          <p:nvPr/>
        </p:nvSpPr>
        <p:spPr>
          <a:xfrm>
            <a:off x="7801568" y="6529715"/>
            <a:ext cx="4254217" cy="369332"/>
          </a:xfrm>
          <a:prstGeom prst="rect">
            <a:avLst/>
          </a:prstGeom>
          <a:noFill/>
        </p:spPr>
        <p:txBody>
          <a:bodyPr wrap="square" rtlCol="0">
            <a:spAutoFit/>
          </a:bodyPr>
          <a:lstStyle/>
          <a:p>
            <a:pPr algn="r"/>
            <a:r>
              <a:rPr lang="nl-NL" dirty="0" smtClean="0"/>
              <a:t>Sassen, 2018</a:t>
            </a:r>
            <a:endParaRPr lang="nl-NL" dirty="0"/>
          </a:p>
        </p:txBody>
      </p:sp>
    </p:spTree>
    <p:extLst>
      <p:ext uri="{BB962C8B-B14F-4D97-AF65-F5344CB8AC3E}">
        <p14:creationId xmlns:p14="http://schemas.microsoft.com/office/powerpoint/2010/main" val="23818396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
            </a:r>
            <a:br>
              <a:rPr lang="nl-NL" dirty="0" smtClean="0"/>
            </a:br>
            <a:r>
              <a:rPr lang="nl-NL" dirty="0" smtClean="0"/>
              <a:t>Patiëntenvoorlichting </a:t>
            </a:r>
            <a:br>
              <a:rPr lang="nl-NL" dirty="0" smtClean="0"/>
            </a:br>
            <a:r>
              <a:rPr lang="nl-NL" dirty="0" smtClean="0"/>
              <a:t> </a:t>
            </a:r>
            <a:endParaRPr lang="en-US" dirty="0"/>
          </a:p>
        </p:txBody>
      </p:sp>
      <p:sp>
        <p:nvSpPr>
          <p:cNvPr id="3" name="Content Placeholder 2"/>
          <p:cNvSpPr>
            <a:spLocks noGrp="1"/>
          </p:cNvSpPr>
          <p:nvPr>
            <p:ph idx="10"/>
          </p:nvPr>
        </p:nvSpPr>
        <p:spPr>
          <a:xfrm>
            <a:off x="397042" y="1467853"/>
            <a:ext cx="11552788" cy="4658311"/>
          </a:xfrm>
        </p:spPr>
        <p:txBody>
          <a:bodyPr/>
          <a:lstStyle/>
          <a:p>
            <a:pPr marL="0" indent="0">
              <a:buNone/>
            </a:pPr>
            <a:endParaRPr lang="nl-NL" b="1" dirty="0" smtClean="0"/>
          </a:p>
          <a:p>
            <a:pPr marL="0" indent="0">
              <a:buNone/>
            </a:pPr>
            <a:r>
              <a:rPr lang="nl-NL" b="1" dirty="0" smtClean="0"/>
              <a:t>Patiëntenvoorlichting</a:t>
            </a:r>
            <a:r>
              <a:rPr lang="nl-NL" dirty="0" smtClean="0"/>
              <a:t> </a:t>
            </a:r>
          </a:p>
          <a:p>
            <a:pPr marL="0" indent="0">
              <a:buNone/>
            </a:pPr>
            <a:r>
              <a:rPr lang="nl-NL" dirty="0" smtClean="0"/>
              <a:t>een </a:t>
            </a:r>
            <a:r>
              <a:rPr lang="nl-NL" dirty="0"/>
              <a:t>planmatig proces met gerichte doelen die in samenspraak met de patiënt worden geformuleerd om leefstijl- en gedragsveranderingen te bewerkstelligen met een gunstig effect op het gezondheidsprobleem én het zelfmanagement van de </a:t>
            </a:r>
            <a:r>
              <a:rPr lang="nl-NL" dirty="0" smtClean="0"/>
              <a:t>patiënt (Sassen, 2018)</a:t>
            </a:r>
          </a:p>
          <a:p>
            <a:pPr marL="0" indent="0">
              <a:buNone/>
            </a:pPr>
            <a:endParaRPr lang="nl-NL" dirty="0"/>
          </a:p>
          <a:p>
            <a:pPr marL="0" indent="0">
              <a:buNone/>
            </a:pPr>
            <a:endParaRPr lang="nl-NL" dirty="0"/>
          </a:p>
        </p:txBody>
      </p:sp>
    </p:spTree>
    <p:extLst>
      <p:ext uri="{BB962C8B-B14F-4D97-AF65-F5344CB8AC3E}">
        <p14:creationId xmlns:p14="http://schemas.microsoft.com/office/powerpoint/2010/main" val="38445357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Voorwaarden voor patiëntgerichte, doeltreffende patiëntenvoorlichting</a:t>
            </a:r>
            <a:endParaRPr lang="nl-NL" dirty="0"/>
          </a:p>
        </p:txBody>
      </p:sp>
      <p:sp>
        <p:nvSpPr>
          <p:cNvPr id="3" name="Content Placeholder 2"/>
          <p:cNvSpPr>
            <a:spLocks noGrp="1"/>
          </p:cNvSpPr>
          <p:nvPr>
            <p:ph idx="10"/>
          </p:nvPr>
        </p:nvSpPr>
        <p:spPr/>
        <p:txBody>
          <a:bodyPr/>
          <a:lstStyle/>
          <a:p>
            <a:r>
              <a:rPr lang="nl-NL" sz="3600" dirty="0" err="1"/>
              <a:t>T</a:t>
            </a:r>
            <a:r>
              <a:rPr lang="nl-NL" sz="3600" dirty="0" err="1" smtClean="0"/>
              <a:t>ailoring</a:t>
            </a:r>
            <a:r>
              <a:rPr lang="nl-NL" sz="3600" dirty="0" smtClean="0"/>
              <a:t> </a:t>
            </a:r>
          </a:p>
          <a:p>
            <a:r>
              <a:rPr lang="nl-NL" sz="3600" dirty="0"/>
              <a:t>I</a:t>
            </a:r>
            <a:r>
              <a:rPr lang="nl-NL" sz="3600" dirty="0" smtClean="0"/>
              <a:t>ndividualisering</a:t>
            </a:r>
          </a:p>
          <a:p>
            <a:r>
              <a:rPr lang="nl-NL" sz="3600" dirty="0"/>
              <a:t>F</a:t>
            </a:r>
            <a:r>
              <a:rPr lang="nl-NL" sz="3600" dirty="0" smtClean="0"/>
              <a:t>eedback </a:t>
            </a:r>
            <a:r>
              <a:rPr lang="nl-NL" sz="3600" dirty="0"/>
              <a:t>en </a:t>
            </a:r>
            <a:r>
              <a:rPr lang="nl-NL" sz="3600" dirty="0" smtClean="0"/>
              <a:t>beloning</a:t>
            </a:r>
          </a:p>
          <a:p>
            <a:r>
              <a:rPr lang="nl-NL" sz="3600" dirty="0" err="1"/>
              <a:t>F</a:t>
            </a:r>
            <a:r>
              <a:rPr lang="nl-NL" sz="3600" dirty="0" err="1" smtClean="0"/>
              <a:t>acilitatie</a:t>
            </a:r>
            <a:endParaRPr lang="nl-NL" sz="3600" dirty="0" smtClean="0"/>
          </a:p>
          <a:p>
            <a:r>
              <a:rPr lang="nl-NL" sz="3600" dirty="0" smtClean="0"/>
              <a:t>Participatie (Sassen, 2018)</a:t>
            </a:r>
            <a:endParaRPr lang="nl-NL" sz="3600" dirty="0"/>
          </a:p>
        </p:txBody>
      </p:sp>
    </p:spTree>
    <p:extLst>
      <p:ext uri="{BB962C8B-B14F-4D97-AF65-F5344CB8AC3E}">
        <p14:creationId xmlns:p14="http://schemas.microsoft.com/office/powerpoint/2010/main" val="3609493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Verschil patiëntenvoorlichting en gezondheidsvoorlichting </a:t>
            </a:r>
            <a:endParaRPr lang="nl-NL" dirty="0"/>
          </a:p>
        </p:txBody>
      </p:sp>
      <p:graphicFrame>
        <p:nvGraphicFramePr>
          <p:cNvPr id="4" name="Content Placeholder 3"/>
          <p:cNvGraphicFramePr>
            <a:graphicFrameLocks noGrp="1"/>
          </p:cNvGraphicFramePr>
          <p:nvPr>
            <p:ph idx="10"/>
            <p:extLst>
              <p:ext uri="{D42A27DB-BD31-4B8C-83A1-F6EECF244321}">
                <p14:modId xmlns:p14="http://schemas.microsoft.com/office/powerpoint/2010/main" val="3415170957"/>
              </p:ext>
            </p:extLst>
          </p:nvPr>
        </p:nvGraphicFramePr>
        <p:xfrm>
          <a:off x="0" y="1600200"/>
          <a:ext cx="12192000" cy="5257801"/>
        </p:xfrm>
        <a:graphic>
          <a:graphicData uri="http://schemas.openxmlformats.org/drawingml/2006/table">
            <a:tbl>
              <a:tblPr firstRow="1" bandRow="1">
                <a:tableStyleId>{5C22544A-7EE6-4342-B048-85BDC9FD1C3A}</a:tableStyleId>
              </a:tblPr>
              <a:tblGrid>
                <a:gridCol w="6096000">
                  <a:extLst>
                    <a:ext uri="{9D8B030D-6E8A-4147-A177-3AD203B41FA5}">
                      <a16:colId xmlns:a16="http://schemas.microsoft.com/office/drawing/2014/main" val="45554903"/>
                    </a:ext>
                  </a:extLst>
                </a:gridCol>
                <a:gridCol w="6096000">
                  <a:extLst>
                    <a:ext uri="{9D8B030D-6E8A-4147-A177-3AD203B41FA5}">
                      <a16:colId xmlns:a16="http://schemas.microsoft.com/office/drawing/2014/main" val="1200079400"/>
                    </a:ext>
                  </a:extLst>
                </a:gridCol>
              </a:tblGrid>
              <a:tr h="861325">
                <a:tc>
                  <a:txBody>
                    <a:bodyPr/>
                    <a:lstStyle/>
                    <a:p>
                      <a:pPr algn="ctr"/>
                      <a:r>
                        <a:rPr lang="nl-NL" dirty="0" smtClean="0"/>
                        <a:t>Patiënten</a:t>
                      </a:r>
                      <a:r>
                        <a:rPr lang="nl-NL" baseline="0" dirty="0" smtClean="0"/>
                        <a:t>voorlichting</a:t>
                      </a:r>
                      <a:endParaRPr lang="nl-NL" dirty="0"/>
                    </a:p>
                  </a:txBody>
                  <a:tcPr/>
                </a:tc>
                <a:tc>
                  <a:txBody>
                    <a:bodyPr/>
                    <a:lstStyle/>
                    <a:p>
                      <a:pPr algn="ctr"/>
                      <a:r>
                        <a:rPr lang="nl-NL" dirty="0" smtClean="0"/>
                        <a:t>Gezondheidsvoorlichting</a:t>
                      </a:r>
                      <a:endParaRPr lang="nl-NL" dirty="0"/>
                    </a:p>
                  </a:txBody>
                  <a:tcPr/>
                </a:tc>
                <a:extLst>
                  <a:ext uri="{0D108BD9-81ED-4DB2-BD59-A6C34878D82A}">
                    <a16:rowId xmlns:a16="http://schemas.microsoft.com/office/drawing/2014/main" val="1698941936"/>
                  </a:ext>
                </a:extLst>
              </a:tr>
              <a:tr h="861325">
                <a:tc>
                  <a:txBody>
                    <a:bodyPr/>
                    <a:lstStyle/>
                    <a:p>
                      <a:r>
                        <a:rPr lang="nl-NL" dirty="0" smtClean="0"/>
                        <a:t>Individueel</a:t>
                      </a:r>
                      <a:endParaRPr lang="nl-NL" dirty="0"/>
                    </a:p>
                  </a:txBody>
                  <a:tcPr/>
                </a:tc>
                <a:tc>
                  <a:txBody>
                    <a:bodyPr/>
                    <a:lstStyle/>
                    <a:p>
                      <a:r>
                        <a:rPr lang="nl-NL" dirty="0" smtClean="0"/>
                        <a:t>Kan groep zijn</a:t>
                      </a:r>
                      <a:endParaRPr lang="nl-NL" dirty="0"/>
                    </a:p>
                  </a:txBody>
                  <a:tcPr/>
                </a:tc>
                <a:extLst>
                  <a:ext uri="{0D108BD9-81ED-4DB2-BD59-A6C34878D82A}">
                    <a16:rowId xmlns:a16="http://schemas.microsoft.com/office/drawing/2014/main" val="1961085295"/>
                  </a:ext>
                </a:extLst>
              </a:tr>
              <a:tr h="861325">
                <a:tc>
                  <a:txBody>
                    <a:bodyPr/>
                    <a:lstStyle/>
                    <a:p>
                      <a:r>
                        <a:rPr lang="nl-NL" dirty="0" smtClean="0"/>
                        <a:t>Gezondheidsprobleem</a:t>
                      </a:r>
                      <a:r>
                        <a:rPr lang="nl-NL" baseline="0" dirty="0" smtClean="0"/>
                        <a:t> is aanwezig</a:t>
                      </a:r>
                      <a:endParaRPr lang="nl-NL" dirty="0"/>
                    </a:p>
                  </a:txBody>
                  <a:tcPr/>
                </a:tc>
                <a:tc>
                  <a:txBody>
                    <a:bodyPr/>
                    <a:lstStyle/>
                    <a:p>
                      <a:r>
                        <a:rPr lang="nl-NL" dirty="0" smtClean="0"/>
                        <a:t>Gezondheidsprobleem</a:t>
                      </a:r>
                      <a:r>
                        <a:rPr lang="nl-NL" baseline="0" dirty="0" smtClean="0"/>
                        <a:t> hoeft niet aanwezig te zijn</a:t>
                      </a:r>
                      <a:endParaRPr lang="nl-NL" dirty="0"/>
                    </a:p>
                  </a:txBody>
                  <a:tcPr/>
                </a:tc>
                <a:extLst>
                  <a:ext uri="{0D108BD9-81ED-4DB2-BD59-A6C34878D82A}">
                    <a16:rowId xmlns:a16="http://schemas.microsoft.com/office/drawing/2014/main" val="1520235276"/>
                  </a:ext>
                </a:extLst>
              </a:tr>
              <a:tr h="1336913">
                <a:tc>
                  <a:txBody>
                    <a:bodyPr/>
                    <a:lstStyle/>
                    <a:p>
                      <a:r>
                        <a:rPr lang="nl-NL" sz="1800" b="0" i="0" kern="1200" dirty="0" smtClean="0">
                          <a:solidFill>
                            <a:schemeClr val="dk1"/>
                          </a:solidFill>
                          <a:effectLst/>
                          <a:latin typeface="+mn-lt"/>
                          <a:ea typeface="+mn-ea"/>
                          <a:cs typeface="+mn-cs"/>
                        </a:rPr>
                        <a:t>Doel: leefstijl- en gedragsveranderingen te bewerkstelligen met een gunstig effect op het gezondheidsprobleem én het zelfmanagement van de patiënt</a:t>
                      </a:r>
                      <a:endParaRPr lang="nl-NL" dirty="0"/>
                    </a:p>
                  </a:txBody>
                  <a:tcPr/>
                </a:tc>
                <a:tc>
                  <a:txBody>
                    <a:bodyPr/>
                    <a:lstStyle/>
                    <a:p>
                      <a:r>
                        <a:rPr lang="nl-NL" sz="1800" b="0" i="0" kern="1200" dirty="0" smtClean="0">
                          <a:solidFill>
                            <a:schemeClr val="dk1"/>
                          </a:solidFill>
                          <a:effectLst/>
                          <a:latin typeface="+mn-lt"/>
                          <a:ea typeface="+mn-ea"/>
                          <a:cs typeface="+mn-cs"/>
                        </a:rPr>
                        <a:t>Doel: mensen te motiveren om zich ander, gezonder gedrag eigen te maken en hun leefstijl te veranderen</a:t>
                      </a:r>
                      <a:endParaRPr lang="nl-NL" dirty="0"/>
                    </a:p>
                  </a:txBody>
                  <a:tcPr/>
                </a:tc>
                <a:extLst>
                  <a:ext uri="{0D108BD9-81ED-4DB2-BD59-A6C34878D82A}">
                    <a16:rowId xmlns:a16="http://schemas.microsoft.com/office/drawing/2014/main" val="830133578"/>
                  </a:ext>
                </a:extLst>
              </a:tr>
              <a:tr h="1336913">
                <a:tc>
                  <a:txBody>
                    <a:bodyPr/>
                    <a:lstStyle/>
                    <a:p>
                      <a:r>
                        <a:rPr lang="nl-NL" sz="1800" b="0" i="0" kern="1200" dirty="0" smtClean="0">
                          <a:solidFill>
                            <a:schemeClr val="dk1"/>
                          </a:solidFill>
                          <a:effectLst/>
                          <a:latin typeface="+mn-lt"/>
                          <a:ea typeface="+mn-ea"/>
                          <a:cs typeface="+mn-cs"/>
                        </a:rPr>
                        <a:t>betreffen het individualiseren van de leefstijl- en/of gezondheidsadviezen en het bieden van coaching en ondersteuning afgestemd op de unieke </a:t>
                      </a:r>
                      <a:r>
                        <a:rPr lang="nl-NL" sz="1800" b="0" i="0" kern="1200" dirty="0" err="1" smtClean="0">
                          <a:solidFill>
                            <a:schemeClr val="dk1"/>
                          </a:solidFill>
                          <a:effectLst/>
                          <a:latin typeface="+mn-lt"/>
                          <a:ea typeface="+mn-ea"/>
                          <a:cs typeface="+mn-cs"/>
                        </a:rPr>
                        <a:t>patiëntensituatie</a:t>
                      </a:r>
                      <a:r>
                        <a:rPr lang="nl-NL" sz="1800" b="0" i="0" kern="1200" dirty="0" smtClean="0">
                          <a:solidFill>
                            <a:schemeClr val="dk1"/>
                          </a:solidFill>
                          <a:effectLst/>
                          <a:latin typeface="+mn-lt"/>
                          <a:ea typeface="+mn-ea"/>
                          <a:cs typeface="+mn-cs"/>
                        </a:rPr>
                        <a:t>. </a:t>
                      </a:r>
                      <a:endParaRPr lang="nl-NL" dirty="0"/>
                    </a:p>
                  </a:txBody>
                  <a:tcPr/>
                </a:tc>
                <a:tc>
                  <a:txBody>
                    <a:bodyPr/>
                    <a:lstStyle/>
                    <a:p>
                      <a:endParaRPr lang="nl-NL" dirty="0"/>
                    </a:p>
                  </a:txBody>
                  <a:tcPr/>
                </a:tc>
                <a:extLst>
                  <a:ext uri="{0D108BD9-81ED-4DB2-BD59-A6C34878D82A}">
                    <a16:rowId xmlns:a16="http://schemas.microsoft.com/office/drawing/2014/main" val="3935990837"/>
                  </a:ext>
                </a:extLst>
              </a:tr>
            </a:tbl>
          </a:graphicData>
        </a:graphic>
      </p:graphicFrame>
    </p:spTree>
    <p:extLst>
      <p:ext uri="{BB962C8B-B14F-4D97-AF65-F5344CB8AC3E}">
        <p14:creationId xmlns:p14="http://schemas.microsoft.com/office/powerpoint/2010/main" val="2888714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Gezondheidsbevordering (en opvoeding)</a:t>
            </a:r>
            <a:br>
              <a:rPr lang="nl-NL" dirty="0" smtClean="0"/>
            </a:br>
            <a:r>
              <a:rPr lang="nl-NL" dirty="0" smtClean="0"/>
              <a:t>GVO</a:t>
            </a:r>
            <a:endParaRPr lang="en-US" dirty="0"/>
          </a:p>
        </p:txBody>
      </p:sp>
      <p:sp>
        <p:nvSpPr>
          <p:cNvPr id="3" name="Content Placeholder 2"/>
          <p:cNvSpPr>
            <a:spLocks noGrp="1"/>
          </p:cNvSpPr>
          <p:nvPr>
            <p:ph idx="10"/>
          </p:nvPr>
        </p:nvSpPr>
        <p:spPr/>
        <p:txBody>
          <a:bodyPr/>
          <a:lstStyle/>
          <a:p>
            <a:endParaRPr lang="nl-NL" dirty="0" smtClean="0"/>
          </a:p>
          <a:p>
            <a:r>
              <a:rPr lang="nl-NL" dirty="0" smtClean="0"/>
              <a:t>Doel </a:t>
            </a:r>
            <a:r>
              <a:rPr lang="nl-NL" dirty="0"/>
              <a:t>intentionele gezondheidsvoorlichting: veranderen van ongunstig gedrag dat de gezondheid schaadt in een leefstijl die de gezondheid </a:t>
            </a:r>
            <a:r>
              <a:rPr lang="nl-NL" dirty="0" smtClean="0"/>
              <a:t>ondersteunt</a:t>
            </a:r>
          </a:p>
          <a:p>
            <a:endParaRPr lang="nl-NL" dirty="0"/>
          </a:p>
          <a:p>
            <a:r>
              <a:rPr lang="nl-NL" dirty="0"/>
              <a:t>Doel faciliterende voorlichting: kennisoverdracht of kennisvermeerdering</a:t>
            </a:r>
          </a:p>
          <a:p>
            <a:pPr marL="0" indent="0">
              <a:buNone/>
            </a:pPr>
            <a:endParaRPr lang="en-US" dirty="0"/>
          </a:p>
        </p:txBody>
      </p:sp>
    </p:spTree>
    <p:extLst>
      <p:ext uri="{BB962C8B-B14F-4D97-AF65-F5344CB8AC3E}">
        <p14:creationId xmlns:p14="http://schemas.microsoft.com/office/powerpoint/2010/main" val="30452323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Kenmerken intentionele GVO en </a:t>
            </a:r>
            <a:r>
              <a:rPr lang="nl-NL" dirty="0" err="1" smtClean="0"/>
              <a:t>facilieterende</a:t>
            </a:r>
            <a:r>
              <a:rPr lang="nl-NL" dirty="0" smtClean="0"/>
              <a:t> GVO</a:t>
            </a:r>
            <a:endParaRPr lang="nl-NL" dirty="0"/>
          </a:p>
        </p:txBody>
      </p:sp>
      <p:graphicFrame>
        <p:nvGraphicFramePr>
          <p:cNvPr id="4" name="Content Placeholder 3"/>
          <p:cNvGraphicFramePr>
            <a:graphicFrameLocks noGrp="1"/>
          </p:cNvGraphicFramePr>
          <p:nvPr>
            <p:ph idx="10"/>
            <p:extLst>
              <p:ext uri="{D42A27DB-BD31-4B8C-83A1-F6EECF244321}">
                <p14:modId xmlns:p14="http://schemas.microsoft.com/office/powerpoint/2010/main" val="2485262626"/>
              </p:ext>
            </p:extLst>
          </p:nvPr>
        </p:nvGraphicFramePr>
        <p:xfrm>
          <a:off x="0" y="1593478"/>
          <a:ext cx="12192000" cy="5264521"/>
        </p:xfrm>
        <a:graphic>
          <a:graphicData uri="http://schemas.openxmlformats.org/drawingml/2006/table">
            <a:tbl>
              <a:tblPr firstRow="1" bandRow="1">
                <a:tableStyleId>{5C22544A-7EE6-4342-B048-85BDC9FD1C3A}</a:tableStyleId>
              </a:tblPr>
              <a:tblGrid>
                <a:gridCol w="6096000">
                  <a:extLst>
                    <a:ext uri="{9D8B030D-6E8A-4147-A177-3AD203B41FA5}">
                      <a16:colId xmlns:a16="http://schemas.microsoft.com/office/drawing/2014/main" val="3687143568"/>
                    </a:ext>
                  </a:extLst>
                </a:gridCol>
                <a:gridCol w="6096000">
                  <a:extLst>
                    <a:ext uri="{9D8B030D-6E8A-4147-A177-3AD203B41FA5}">
                      <a16:colId xmlns:a16="http://schemas.microsoft.com/office/drawing/2014/main" val="2193038696"/>
                    </a:ext>
                  </a:extLst>
                </a:gridCol>
              </a:tblGrid>
              <a:tr h="462424">
                <a:tc>
                  <a:txBody>
                    <a:bodyPr/>
                    <a:lstStyle/>
                    <a:p>
                      <a:r>
                        <a:rPr lang="nl-NL" sz="2000" dirty="0" smtClean="0"/>
                        <a:t>Kenmerken Intentionele GVO</a:t>
                      </a:r>
                      <a:endParaRPr lang="nl-NL" sz="2000" dirty="0"/>
                    </a:p>
                  </a:txBody>
                  <a:tcPr/>
                </a:tc>
                <a:tc>
                  <a:txBody>
                    <a:bodyPr/>
                    <a:lstStyle/>
                    <a:p>
                      <a:r>
                        <a:rPr lang="nl-NL" sz="2000" dirty="0" smtClean="0"/>
                        <a:t>Kenmerken</a:t>
                      </a:r>
                      <a:r>
                        <a:rPr lang="nl-NL" sz="2000" baseline="0" dirty="0" smtClean="0"/>
                        <a:t> </a:t>
                      </a:r>
                      <a:r>
                        <a:rPr lang="nl-NL" sz="2000" dirty="0" smtClean="0"/>
                        <a:t>Faciliterende</a:t>
                      </a:r>
                      <a:r>
                        <a:rPr lang="nl-NL" sz="2000" baseline="0" dirty="0" smtClean="0"/>
                        <a:t> GVO</a:t>
                      </a:r>
                      <a:endParaRPr lang="nl-NL" sz="2000" dirty="0"/>
                    </a:p>
                  </a:txBody>
                  <a:tcPr/>
                </a:tc>
                <a:extLst>
                  <a:ext uri="{0D108BD9-81ED-4DB2-BD59-A6C34878D82A}">
                    <a16:rowId xmlns:a16="http://schemas.microsoft.com/office/drawing/2014/main" val="1338032975"/>
                  </a:ext>
                </a:extLst>
              </a:tr>
              <a:tr h="818135">
                <a:tc>
                  <a:txBody>
                    <a:bodyPr/>
                    <a:lstStyle/>
                    <a:p>
                      <a:pPr eaLnBrk="1" hangingPunct="1">
                        <a:buFontTx/>
                        <a:buNone/>
                      </a:pPr>
                      <a:r>
                        <a:rPr lang="en-US" altLang="nl-NL" sz="2000" dirty="0" err="1" smtClean="0"/>
                        <a:t>Richt</a:t>
                      </a:r>
                      <a:r>
                        <a:rPr lang="en-US" altLang="nl-NL" sz="2000" dirty="0" smtClean="0"/>
                        <a:t> </a:t>
                      </a:r>
                      <a:r>
                        <a:rPr lang="en-US" altLang="nl-NL" sz="2000" dirty="0" err="1" smtClean="0"/>
                        <a:t>zich</a:t>
                      </a:r>
                      <a:r>
                        <a:rPr lang="en-US" altLang="nl-NL" sz="2000" dirty="0" smtClean="0"/>
                        <a:t> op </a:t>
                      </a:r>
                      <a:r>
                        <a:rPr lang="en-US" altLang="nl-NL" sz="2000" dirty="0" err="1" smtClean="0">
                          <a:solidFill>
                            <a:schemeClr val="tx1"/>
                          </a:solidFill>
                        </a:rPr>
                        <a:t>gedrag</a:t>
                      </a:r>
                      <a:r>
                        <a:rPr lang="en-US" altLang="nl-NL" sz="2000" dirty="0" smtClean="0"/>
                        <a:t> in </a:t>
                      </a:r>
                      <a:r>
                        <a:rPr lang="en-US" altLang="nl-NL" sz="2000" dirty="0" err="1" smtClean="0"/>
                        <a:t>relatie</a:t>
                      </a:r>
                      <a:r>
                        <a:rPr lang="en-US" altLang="nl-NL" sz="2000" dirty="0" smtClean="0"/>
                        <a:t> tot </a:t>
                      </a:r>
                      <a:r>
                        <a:rPr lang="en-US" altLang="nl-NL" sz="2000" dirty="0" err="1" smtClean="0"/>
                        <a:t>gezondheid</a:t>
                      </a:r>
                      <a:endParaRPr lang="nl-NL" sz="2000" dirty="0"/>
                    </a:p>
                  </a:txBody>
                  <a:tcPr/>
                </a:tc>
                <a:tc>
                  <a:txBody>
                    <a:bodyPr/>
                    <a:lstStyle/>
                    <a:p>
                      <a:pPr marL="0" lvl="1" indent="0" eaLnBrk="1" hangingPunct="1">
                        <a:buFontTx/>
                        <a:buNone/>
                      </a:pPr>
                      <a:r>
                        <a:rPr lang="nl-NL" sz="2000" dirty="0" smtClean="0"/>
                        <a:t>Richt zich op kennisoverdracht bij doelgroepen</a:t>
                      </a:r>
                      <a:endParaRPr lang="nl-NL" sz="2000" dirty="0"/>
                    </a:p>
                  </a:txBody>
                  <a:tcPr/>
                </a:tc>
                <a:extLst>
                  <a:ext uri="{0D108BD9-81ED-4DB2-BD59-A6C34878D82A}">
                    <a16:rowId xmlns:a16="http://schemas.microsoft.com/office/drawing/2014/main" val="4065779126"/>
                  </a:ext>
                </a:extLst>
              </a:tr>
              <a:tr h="1173846">
                <a:tc>
                  <a:txBody>
                    <a:bodyPr/>
                    <a:lstStyle/>
                    <a:p>
                      <a:pPr eaLnBrk="1" hangingPunct="1">
                        <a:buFontTx/>
                        <a:buNone/>
                      </a:pPr>
                      <a:r>
                        <a:rPr lang="en-GB" altLang="nl-NL" sz="2000" dirty="0" err="1" smtClean="0"/>
                        <a:t>Respecteert</a:t>
                      </a:r>
                      <a:r>
                        <a:rPr lang="en-GB" altLang="nl-NL" sz="2000" dirty="0" smtClean="0"/>
                        <a:t> de </a:t>
                      </a:r>
                      <a:r>
                        <a:rPr lang="en-GB" altLang="nl-NL" sz="2000" dirty="0" err="1" smtClean="0"/>
                        <a:t>eigen</a:t>
                      </a:r>
                      <a:r>
                        <a:rPr lang="en-GB" altLang="nl-NL" sz="2000" dirty="0" smtClean="0"/>
                        <a:t> </a:t>
                      </a:r>
                      <a:r>
                        <a:rPr lang="en-GB" altLang="nl-NL" sz="2000" dirty="0" err="1" smtClean="0"/>
                        <a:t>verantwoordelijkheid</a:t>
                      </a:r>
                      <a:r>
                        <a:rPr lang="en-GB" altLang="nl-NL" sz="2000" dirty="0" smtClean="0"/>
                        <a:t> van de </a:t>
                      </a:r>
                      <a:r>
                        <a:rPr lang="en-GB" altLang="nl-NL" sz="2000" dirty="0" err="1" smtClean="0"/>
                        <a:t>voorgelichte</a:t>
                      </a:r>
                      <a:r>
                        <a:rPr lang="en-GB" altLang="nl-NL" sz="2000" dirty="0" smtClean="0"/>
                        <a:t> (</a:t>
                      </a:r>
                      <a:r>
                        <a:rPr lang="en-GB" altLang="nl-NL" sz="2000" dirty="0" err="1" smtClean="0"/>
                        <a:t>autonomie</a:t>
                      </a:r>
                      <a:r>
                        <a:rPr lang="en-GB" altLang="nl-NL" sz="2000" dirty="0" smtClean="0"/>
                        <a:t> versus </a:t>
                      </a:r>
                      <a:r>
                        <a:rPr lang="en-GB" altLang="nl-NL" sz="2000" dirty="0" err="1" smtClean="0"/>
                        <a:t>paternalisme</a:t>
                      </a:r>
                      <a:r>
                        <a:rPr lang="en-GB" altLang="nl-NL" sz="2000" dirty="0" smtClean="0"/>
                        <a:t>)</a:t>
                      </a:r>
                    </a:p>
                    <a:p>
                      <a:pPr>
                        <a:buFontTx/>
                        <a:buNone/>
                      </a:pPr>
                      <a:endParaRPr lang="nl-NL" sz="2000" dirty="0"/>
                    </a:p>
                  </a:txBody>
                  <a:tcPr/>
                </a:tc>
                <a:tc>
                  <a:txBody>
                    <a:bodyPr/>
                    <a:lstStyle/>
                    <a:p>
                      <a:pPr marL="0" lvl="1" indent="0" eaLnBrk="1" hangingPunct="1">
                        <a:buFontTx/>
                        <a:buNone/>
                      </a:pPr>
                      <a:r>
                        <a:rPr lang="nl-NL" sz="2000" dirty="0" smtClean="0"/>
                        <a:t>De informatie is vrijblijvend</a:t>
                      </a:r>
                    </a:p>
                    <a:p>
                      <a:pPr>
                        <a:buFontTx/>
                        <a:buNone/>
                      </a:pPr>
                      <a:endParaRPr lang="nl-NL" sz="2000" dirty="0"/>
                    </a:p>
                  </a:txBody>
                  <a:tcPr/>
                </a:tc>
                <a:extLst>
                  <a:ext uri="{0D108BD9-81ED-4DB2-BD59-A6C34878D82A}">
                    <a16:rowId xmlns:a16="http://schemas.microsoft.com/office/drawing/2014/main" val="4172915658"/>
                  </a:ext>
                </a:extLst>
              </a:tr>
              <a:tr h="81813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altLang="nl-NL" sz="2000" dirty="0" err="1" smtClean="0"/>
                        <a:t>Verloopt</a:t>
                      </a:r>
                      <a:r>
                        <a:rPr lang="en-GB" altLang="nl-NL" sz="2000" dirty="0" smtClean="0"/>
                        <a:t> via </a:t>
                      </a:r>
                      <a:r>
                        <a:rPr lang="en-GB" altLang="nl-NL" sz="2000" dirty="0" err="1" smtClean="0"/>
                        <a:t>communicatie</a:t>
                      </a:r>
                      <a:endParaRPr lang="en-GB" altLang="nl-NL" sz="2000" dirty="0" smtClean="0"/>
                    </a:p>
                    <a:p>
                      <a:pPr>
                        <a:buFontTx/>
                        <a:buNone/>
                      </a:pPr>
                      <a:endParaRPr lang="nl-NL" sz="2000" dirty="0"/>
                    </a:p>
                  </a:txBody>
                  <a:tcPr/>
                </a:tc>
                <a:tc>
                  <a:txBody>
                    <a:bodyPr/>
                    <a:lstStyle/>
                    <a:p>
                      <a:pPr marL="0" lvl="1" indent="0" eaLnBrk="1" hangingPunct="1">
                        <a:buFontTx/>
                        <a:buNone/>
                      </a:pPr>
                      <a:r>
                        <a:rPr lang="nl-NL" sz="2000" dirty="0" smtClean="0"/>
                        <a:t>De informatie is objectief</a:t>
                      </a:r>
                    </a:p>
                    <a:p>
                      <a:pPr>
                        <a:buFontTx/>
                        <a:buNone/>
                      </a:pPr>
                      <a:endParaRPr lang="nl-NL" sz="2000" dirty="0"/>
                    </a:p>
                  </a:txBody>
                  <a:tcPr/>
                </a:tc>
                <a:extLst>
                  <a:ext uri="{0D108BD9-81ED-4DB2-BD59-A6C34878D82A}">
                    <a16:rowId xmlns:a16="http://schemas.microsoft.com/office/drawing/2014/main" val="2682590111"/>
                  </a:ext>
                </a:extLst>
              </a:tr>
              <a:tr h="81813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altLang="nl-NL" sz="2000" dirty="0" err="1" smtClean="0"/>
                        <a:t>Wordt</a:t>
                      </a:r>
                      <a:r>
                        <a:rPr lang="en-GB" altLang="nl-NL" sz="2000" dirty="0" smtClean="0"/>
                        <a:t> </a:t>
                      </a:r>
                      <a:r>
                        <a:rPr lang="en-GB" altLang="nl-NL" sz="2000" dirty="0" err="1" smtClean="0"/>
                        <a:t>uitgevoerd</a:t>
                      </a:r>
                      <a:r>
                        <a:rPr lang="en-GB" altLang="nl-NL" sz="2000" dirty="0" smtClean="0"/>
                        <a:t> op </a:t>
                      </a:r>
                      <a:r>
                        <a:rPr lang="en-GB" altLang="nl-NL" sz="2000" dirty="0" err="1" smtClean="0"/>
                        <a:t>methodische</a:t>
                      </a:r>
                      <a:r>
                        <a:rPr lang="en-GB" altLang="nl-NL" sz="2000" dirty="0" smtClean="0"/>
                        <a:t> </a:t>
                      </a:r>
                      <a:r>
                        <a:rPr lang="en-GB" altLang="nl-NL" sz="2000" dirty="0" err="1" smtClean="0"/>
                        <a:t>wijze</a:t>
                      </a:r>
                      <a:endParaRPr lang="en-GB" altLang="nl-NL" sz="2000" dirty="0" smtClean="0"/>
                    </a:p>
                    <a:p>
                      <a:pPr>
                        <a:buFontTx/>
                        <a:buNone/>
                      </a:pPr>
                      <a:endParaRPr lang="nl-NL" sz="2000" dirty="0"/>
                    </a:p>
                  </a:txBody>
                  <a:tcPr/>
                </a:tc>
                <a:tc>
                  <a:txBody>
                    <a:bodyPr/>
                    <a:lstStyle/>
                    <a:p>
                      <a:pPr marL="0" lvl="1" indent="0" eaLnBrk="1" hangingPunct="1">
                        <a:buFontTx/>
                        <a:buNone/>
                      </a:pPr>
                      <a:r>
                        <a:rPr lang="nl-NL" sz="2000" dirty="0" smtClean="0"/>
                        <a:t>Gericht op behoefte van de doelgroep</a:t>
                      </a:r>
                    </a:p>
                    <a:p>
                      <a:pPr>
                        <a:buFontTx/>
                        <a:buNone/>
                      </a:pPr>
                      <a:endParaRPr lang="nl-NL" sz="2000" dirty="0"/>
                    </a:p>
                  </a:txBody>
                  <a:tcPr/>
                </a:tc>
                <a:extLst>
                  <a:ext uri="{0D108BD9-81ED-4DB2-BD59-A6C34878D82A}">
                    <a16:rowId xmlns:a16="http://schemas.microsoft.com/office/drawing/2014/main" val="2228351826"/>
                  </a:ext>
                </a:extLst>
              </a:tr>
              <a:tr h="1173846">
                <a:tc>
                  <a:txBody>
                    <a:bodyPr/>
                    <a:lstStyle/>
                    <a:p>
                      <a:endParaRPr lang="nl-NL" sz="20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l-NL" sz="2000" dirty="0" smtClean="0"/>
                        <a:t>Verloopt via multimedia (beeld-, tekst-, en geluidsmateriaal)</a:t>
                      </a:r>
                    </a:p>
                    <a:p>
                      <a:endParaRPr lang="nl-NL" sz="2000" dirty="0"/>
                    </a:p>
                  </a:txBody>
                  <a:tcPr/>
                </a:tc>
                <a:extLst>
                  <a:ext uri="{0D108BD9-81ED-4DB2-BD59-A6C34878D82A}">
                    <a16:rowId xmlns:a16="http://schemas.microsoft.com/office/drawing/2014/main" val="3311329163"/>
                  </a:ext>
                </a:extLst>
              </a:tr>
            </a:tbl>
          </a:graphicData>
        </a:graphic>
      </p:graphicFrame>
    </p:spTree>
    <p:extLst>
      <p:ext uri="{BB962C8B-B14F-4D97-AF65-F5344CB8AC3E}">
        <p14:creationId xmlns:p14="http://schemas.microsoft.com/office/powerpoint/2010/main" val="41549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Saxion_Powerpoint_INT">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ucida Sans Unicode 2">
      <a:majorFont>
        <a:latin typeface="Lucida Sans Unicode"/>
        <a:ea typeface=""/>
        <a:cs typeface=""/>
      </a:majorFont>
      <a:minorFont>
        <a:latin typeface="Lucida Sans Unicode"/>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890</Words>
  <Application>Microsoft Office PowerPoint</Application>
  <PresentationFormat>Widescreen</PresentationFormat>
  <Paragraphs>181</Paragraphs>
  <Slides>23</Slides>
  <Notes>14</Notes>
  <HiddenSlides>0</HiddenSlides>
  <MMClips>2</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23</vt:i4>
      </vt:variant>
    </vt:vector>
  </HeadingPairs>
  <TitlesOfParts>
    <vt:vector size="30" baseType="lpstr">
      <vt:lpstr>ＭＳ Ｐゴシック</vt:lpstr>
      <vt:lpstr>Arial</vt:lpstr>
      <vt:lpstr>Calibri</vt:lpstr>
      <vt:lpstr>Lucida Sans Unicode</vt:lpstr>
      <vt:lpstr>Wingdings</vt:lpstr>
      <vt:lpstr>Office-thema</vt:lpstr>
      <vt:lpstr>Saxion_Powerpoint_INT</vt:lpstr>
      <vt:lpstr>Gezondheid en preventie  les 5  Individuele voorlichting in de thuissituatie Intervention mapping </vt:lpstr>
      <vt:lpstr>Leerdoelen</vt:lpstr>
      <vt:lpstr>Voorbereidingsopdracht a  Patiëntenvoorlichting</vt:lpstr>
      <vt:lpstr>Voorbereidingsopdracht a  Patiëntenvoorlichting</vt:lpstr>
      <vt:lpstr> Patiëntenvoorlichting   </vt:lpstr>
      <vt:lpstr>Voorwaarden voor patiëntgerichte, doeltreffende patiëntenvoorlichting</vt:lpstr>
      <vt:lpstr>Verschil patiëntenvoorlichting en gezondheidsvoorlichting </vt:lpstr>
      <vt:lpstr>Gezondheidsbevordering (en opvoeding) GVO</vt:lpstr>
      <vt:lpstr>Kenmerken intentionele GVO en facilieterende GVO</vt:lpstr>
      <vt:lpstr>PowerPoint Presentation</vt:lpstr>
      <vt:lpstr>PowerPoint Presentation</vt:lpstr>
      <vt:lpstr>Voorbereidingsopdracht d</vt:lpstr>
      <vt:lpstr>Oefenen voorlichtingsgesprek </vt:lpstr>
      <vt:lpstr>Intervention mapping</vt:lpstr>
      <vt:lpstr>Stap 1 IM</vt:lpstr>
      <vt:lpstr>Stap 2 IM</vt:lpstr>
      <vt:lpstr>Stap 3 IM</vt:lpstr>
      <vt:lpstr>Stap 4 IM</vt:lpstr>
      <vt:lpstr>Stap 5 IM</vt:lpstr>
      <vt:lpstr>Stap 6 IM</vt:lpstr>
      <vt:lpstr>Vergelijking met verpleegkundig proces</vt:lpstr>
      <vt:lpstr>Literatuur</vt:lpstr>
      <vt:lpstr>Vragen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GP les 2</dc:title>
  <dc:creator>Van Balen</dc:creator>
  <cp:lastModifiedBy>Helen Meijrink</cp:lastModifiedBy>
  <cp:revision>108</cp:revision>
  <cp:lastPrinted>2016-09-16T09:31:27Z</cp:lastPrinted>
  <dcterms:created xsi:type="dcterms:W3CDTF">2016-08-26T09:26:16Z</dcterms:created>
  <dcterms:modified xsi:type="dcterms:W3CDTF">2018-09-27T11:51:41Z</dcterms:modified>
</cp:coreProperties>
</file>