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1" r:id="rId4"/>
  </p:sldMasterIdLst>
  <p:notesMasterIdLst>
    <p:notesMasterId r:id="rId11"/>
  </p:notesMasterIdLst>
  <p:handoutMasterIdLst>
    <p:handoutMasterId r:id="rId12"/>
  </p:handoutMasterIdLst>
  <p:sldIdLst>
    <p:sldId id="299" r:id="rId5"/>
    <p:sldId id="300" r:id="rId6"/>
    <p:sldId id="298" r:id="rId7"/>
    <p:sldId id="297" r:id="rId8"/>
    <p:sldId id="295" r:id="rId9"/>
    <p:sldId id="296" r:id="rId10"/>
  </p:sldIdLst>
  <p:sldSz cx="9144000" cy="5143500" type="screen16x9"/>
  <p:notesSz cx="6858000" cy="9144000"/>
  <p:defaultText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80BFA01C-CD74-7845-B021-672224978863}">
          <p14:sldIdLst>
            <p14:sldId id="299"/>
            <p14:sldId id="300"/>
            <p14:sldId id="298"/>
            <p14:sldId id="297"/>
            <p14:sldId id="295"/>
            <p14:sldId id="296"/>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8" autoAdjust="0"/>
    <p:restoredTop sz="82013" autoAdjust="0"/>
  </p:normalViewPr>
  <p:slideViewPr>
    <p:cSldViewPr snapToGrid="0" snapToObjects="1">
      <p:cViewPr varScale="1">
        <p:scale>
          <a:sx n="79" d="100"/>
          <a:sy n="79" d="100"/>
        </p:scale>
        <p:origin x="1074" y="78"/>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845046B-E3A6-4E43-9D24-8C38ABDF8202}" type="datetimeFigureOut">
              <a:t>21-11-2019</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D2CFB6-CBE2-1D40-B0FD-77D0D9479B87}" type="slidenum">
              <a:t>‹nr.›</a:t>
            </a:fld>
            <a:endParaRPr lang="nl-NL"/>
          </a:p>
        </p:txBody>
      </p:sp>
    </p:spTree>
    <p:extLst>
      <p:ext uri="{BB962C8B-B14F-4D97-AF65-F5344CB8AC3E}">
        <p14:creationId xmlns:p14="http://schemas.microsoft.com/office/powerpoint/2010/main" val="2484257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047B21-E721-E94E-8C0A-F0532555091A}" type="datetimeFigureOut">
              <a:rPr lang="nl-NL" smtClean="0"/>
              <a:t>21-11-2019</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8ABE2E-621C-5C4E-A155-8FB9D216AC83}" type="slidenum">
              <a:rPr lang="nl-NL" smtClean="0"/>
              <a:t>‹nr.›</a:t>
            </a:fld>
            <a:endParaRPr lang="nl-NL"/>
          </a:p>
        </p:txBody>
      </p:sp>
    </p:spTree>
    <p:extLst>
      <p:ext uri="{BB962C8B-B14F-4D97-AF65-F5344CB8AC3E}">
        <p14:creationId xmlns:p14="http://schemas.microsoft.com/office/powerpoint/2010/main" val="1743600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b="0" dirty="0"/>
              <a:t>Het raamwerk is door </a:t>
            </a:r>
            <a:r>
              <a:rPr lang="nl-NL" b="0" dirty="0" err="1"/>
              <a:t>Fontys</a:t>
            </a:r>
            <a:r>
              <a:rPr lang="nl-NL" b="0" dirty="0"/>
              <a:t> Hogeschool Mens en Gezondheid vertaald, onder goedkeuring van </a:t>
            </a:r>
            <a:r>
              <a:rPr lang="nl-NL" sz="1200" b="0" kern="1200" dirty="0">
                <a:solidFill>
                  <a:schemeClr val="tx1"/>
                </a:solidFill>
                <a:effectLst/>
                <a:latin typeface="+mn-lt"/>
                <a:ea typeface="+mn-ea"/>
                <a:cs typeface="+mn-cs"/>
              </a:rPr>
              <a:t>McCormack &amp; </a:t>
            </a:r>
            <a:r>
              <a:rPr lang="nl-NL" sz="1200" b="0" kern="1200" dirty="0" err="1">
                <a:solidFill>
                  <a:schemeClr val="tx1"/>
                </a:solidFill>
                <a:effectLst/>
                <a:latin typeface="+mn-lt"/>
                <a:ea typeface="+mn-ea"/>
                <a:cs typeface="+mn-cs"/>
              </a:rPr>
              <a:t>McCance</a:t>
            </a:r>
            <a:r>
              <a:rPr lang="nl-NL" sz="1200" b="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0" kern="1200" dirty="0">
                <a:solidFill>
                  <a:schemeClr val="tx1"/>
                </a:solidFill>
                <a:effectLst/>
                <a:latin typeface="+mn-lt"/>
                <a:ea typeface="+mn-ea"/>
                <a:cs typeface="+mn-cs"/>
              </a:rPr>
              <a:t>Het betreft het raamwerk Person-</a:t>
            </a:r>
            <a:r>
              <a:rPr lang="nl-NL" sz="1200" b="0" kern="1200" dirty="0" err="1">
                <a:solidFill>
                  <a:schemeClr val="tx1"/>
                </a:solidFill>
                <a:effectLst/>
                <a:latin typeface="+mn-lt"/>
                <a:ea typeface="+mn-ea"/>
                <a:cs typeface="+mn-cs"/>
              </a:rPr>
              <a:t>Centred</a:t>
            </a:r>
            <a:r>
              <a:rPr lang="nl-NL" sz="1200" b="0" kern="1200" dirty="0">
                <a:solidFill>
                  <a:schemeClr val="tx1"/>
                </a:solidFill>
                <a:effectLst/>
                <a:latin typeface="+mn-lt"/>
                <a:ea typeface="+mn-ea"/>
                <a:cs typeface="+mn-cs"/>
              </a:rPr>
              <a:t> </a:t>
            </a:r>
            <a:r>
              <a:rPr lang="nl-NL" sz="1200" b="0" kern="1200" dirty="0" err="1">
                <a:solidFill>
                  <a:schemeClr val="tx1"/>
                </a:solidFill>
                <a:effectLst/>
                <a:latin typeface="+mn-lt"/>
                <a:ea typeface="+mn-ea"/>
                <a:cs typeface="+mn-cs"/>
              </a:rPr>
              <a:t>Practice</a:t>
            </a:r>
            <a:r>
              <a:rPr lang="nl-NL" sz="1200" b="0" kern="1200" dirty="0">
                <a:solidFill>
                  <a:schemeClr val="tx1"/>
                </a:solidFill>
                <a:effectLst/>
                <a:latin typeface="+mn-lt"/>
                <a:ea typeface="+mn-ea"/>
                <a:cs typeface="+mn-cs"/>
              </a:rPr>
              <a:t>  van McCormack &amp; </a:t>
            </a:r>
            <a:r>
              <a:rPr lang="nl-NL" sz="1200" b="0" kern="1200" dirty="0" err="1">
                <a:solidFill>
                  <a:schemeClr val="tx1"/>
                </a:solidFill>
                <a:effectLst/>
                <a:latin typeface="+mn-lt"/>
                <a:ea typeface="+mn-ea"/>
                <a:cs typeface="+mn-cs"/>
              </a:rPr>
              <a:t>McCance</a:t>
            </a:r>
            <a:r>
              <a:rPr lang="nl-NL" sz="1200" b="0" kern="1200" dirty="0">
                <a:solidFill>
                  <a:schemeClr val="tx1"/>
                </a:solidFill>
                <a:effectLst/>
                <a:latin typeface="+mn-lt"/>
                <a:ea typeface="+mn-ea"/>
                <a:cs typeface="+mn-cs"/>
              </a:rPr>
              <a:t> uit 2017:</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McCormack, B., &amp; McCance, T. (2017). </a:t>
            </a:r>
            <a:r>
              <a:rPr lang="en-US" sz="1200" b="0" i="1" kern="1200" dirty="0">
                <a:solidFill>
                  <a:schemeClr val="tx1"/>
                </a:solidFill>
                <a:effectLst/>
                <a:latin typeface="+mn-lt"/>
                <a:ea typeface="+mn-ea"/>
                <a:cs typeface="+mn-cs"/>
              </a:rPr>
              <a:t>Person-</a:t>
            </a:r>
            <a:r>
              <a:rPr lang="en-US" sz="1200" b="0" i="1" kern="1200" dirty="0" err="1">
                <a:solidFill>
                  <a:schemeClr val="tx1"/>
                </a:solidFill>
                <a:effectLst/>
                <a:latin typeface="+mn-lt"/>
                <a:ea typeface="+mn-ea"/>
                <a:cs typeface="+mn-cs"/>
              </a:rPr>
              <a:t>Centred</a:t>
            </a:r>
            <a:r>
              <a:rPr lang="en-US" sz="1200" b="0" i="1" kern="1200" dirty="0">
                <a:solidFill>
                  <a:schemeClr val="tx1"/>
                </a:solidFill>
                <a:effectLst/>
                <a:latin typeface="+mn-lt"/>
                <a:ea typeface="+mn-ea"/>
                <a:cs typeface="+mn-cs"/>
              </a:rPr>
              <a:t> Practice in Nursing and Health Care: Theory and Practice</a:t>
            </a:r>
            <a:r>
              <a:rPr lang="en-US" sz="1200" b="0" i="0" kern="1200" dirty="0">
                <a:solidFill>
                  <a:schemeClr val="tx1"/>
                </a:solidFill>
                <a:effectLst/>
                <a:latin typeface="+mn-lt"/>
                <a:ea typeface="+mn-ea"/>
                <a:cs typeface="+mn-cs"/>
              </a:rPr>
              <a:t> (Second ed.). Oxford: Wiley Blackwell.</a:t>
            </a:r>
            <a:endParaRPr lang="nl-NL"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nl-NL"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nl-NL" sz="1200" b="0" kern="1200" dirty="0">
                <a:solidFill>
                  <a:schemeClr val="tx1"/>
                </a:solidFill>
                <a:effectLst/>
                <a:latin typeface="+mn-lt"/>
                <a:ea typeface="+mn-ea"/>
                <a:cs typeface="+mn-cs"/>
              </a:rPr>
              <a:t>De definities zijn te vergroten door de figuur met de rechter muisknop als tabel te selecteren en te plakken in een </a:t>
            </a:r>
            <a:r>
              <a:rPr lang="nl-NL" sz="1200" b="0" kern="1200" dirty="0" err="1">
                <a:solidFill>
                  <a:schemeClr val="tx1"/>
                </a:solidFill>
                <a:effectLst/>
                <a:latin typeface="+mn-lt"/>
                <a:ea typeface="+mn-ea"/>
                <a:cs typeface="+mn-cs"/>
              </a:rPr>
              <a:t>wordbestand</a:t>
            </a:r>
            <a:r>
              <a:rPr lang="nl-NL" sz="1200" b="0" kern="1200" dirty="0">
                <a:solidFill>
                  <a:schemeClr val="tx1"/>
                </a:solidFill>
                <a:effectLst/>
                <a:latin typeface="+mn-lt"/>
                <a:ea typeface="+mn-ea"/>
                <a:cs typeface="+mn-cs"/>
              </a:rPr>
              <a:t>.</a:t>
            </a:r>
          </a:p>
          <a:p>
            <a:endParaRPr lang="nl-NL" dirty="0"/>
          </a:p>
        </p:txBody>
      </p:sp>
      <p:sp>
        <p:nvSpPr>
          <p:cNvPr id="4" name="Tijdelijke aanduiding voor dianummer 3"/>
          <p:cNvSpPr>
            <a:spLocks noGrp="1"/>
          </p:cNvSpPr>
          <p:nvPr>
            <p:ph type="sldNum" sz="quarter" idx="5"/>
          </p:nvPr>
        </p:nvSpPr>
        <p:spPr/>
        <p:txBody>
          <a:bodyPr/>
          <a:lstStyle/>
          <a:p>
            <a:fld id="{138ABE2E-621C-5C4E-A155-8FB9D216AC83}" type="slidenum">
              <a:rPr lang="nl-NL" smtClean="0"/>
              <a:t>1</a:t>
            </a:fld>
            <a:endParaRPr lang="nl-NL"/>
          </a:p>
        </p:txBody>
      </p:sp>
    </p:spTree>
    <p:extLst>
      <p:ext uri="{BB962C8B-B14F-4D97-AF65-F5344CB8AC3E}">
        <p14:creationId xmlns:p14="http://schemas.microsoft.com/office/powerpoint/2010/main" val="2769582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Rondom de lege raamwerken en strookjes formeren zich groepjes docenten.</a:t>
            </a:r>
          </a:p>
        </p:txBody>
      </p:sp>
      <p:sp>
        <p:nvSpPr>
          <p:cNvPr id="4" name="Tijdelijke aanduiding voor dianummer 3"/>
          <p:cNvSpPr>
            <a:spLocks noGrp="1"/>
          </p:cNvSpPr>
          <p:nvPr>
            <p:ph type="sldNum" sz="quarter" idx="5"/>
          </p:nvPr>
        </p:nvSpPr>
        <p:spPr/>
        <p:txBody>
          <a:bodyPr/>
          <a:lstStyle/>
          <a:p>
            <a:fld id="{138ABE2E-621C-5C4E-A155-8FB9D216AC83}" type="slidenum">
              <a:rPr lang="nl-NL" smtClean="0"/>
              <a:t>5</a:t>
            </a:fld>
            <a:endParaRPr lang="nl-NL"/>
          </a:p>
        </p:txBody>
      </p:sp>
    </p:spTree>
    <p:extLst>
      <p:ext uri="{BB962C8B-B14F-4D97-AF65-F5344CB8AC3E}">
        <p14:creationId xmlns:p14="http://schemas.microsoft.com/office/powerpoint/2010/main" val="1165987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3" name="Tijdelijke aanduiding voor inhoud 2"/>
          <p:cNvSpPr>
            <a:spLocks noGrp="1"/>
          </p:cNvSpPr>
          <p:nvPr>
            <p:ph idx="1" hasCustomPrompt="1"/>
          </p:nvPr>
        </p:nvSpPr>
        <p:spPr/>
        <p:txBody>
          <a:bodyPr/>
          <a:lstStyle>
            <a:lvl1pPr>
              <a:defRPr sz="2400">
                <a:latin typeface="Arial"/>
                <a:cs typeface="Arial"/>
              </a:defRPr>
            </a:lvl1pPr>
            <a:lvl2pPr>
              <a:defRPr sz="2000"/>
            </a:lvl2pPr>
          </a:lstStyle>
          <a:p>
            <a:pPr lvl="0"/>
            <a:r>
              <a:rPr lang="nl-NL" dirty="0"/>
              <a:t>Klik om de tekststijl van het sjabloon te bewerken</a:t>
            </a:r>
          </a:p>
          <a:p>
            <a:pPr lvl="1"/>
            <a:r>
              <a:rPr lang="nl-NL" dirty="0"/>
              <a:t>Tweede niveau</a:t>
            </a:r>
          </a:p>
        </p:txBody>
      </p:sp>
      <p:sp>
        <p:nvSpPr>
          <p:cNvPr id="7" name="Tijdelijke aanduiding voor voettekst 4"/>
          <p:cNvSpPr>
            <a:spLocks noGrp="1"/>
          </p:cNvSpPr>
          <p:nvPr>
            <p:ph type="ftr" sz="quarter" idx="11"/>
          </p:nvPr>
        </p:nvSpPr>
        <p:spPr>
          <a:xfrm>
            <a:off x="1912139" y="4630341"/>
            <a:ext cx="4870548" cy="273844"/>
          </a:xfrm>
          <a:prstGeom prst="rect">
            <a:avLst/>
          </a:prstGeom>
        </p:spPr>
        <p:txBody>
          <a:bodyPr/>
          <a:lstStyle/>
          <a:p>
            <a:endParaRPr lang="nl-NL" dirty="0"/>
          </a:p>
        </p:txBody>
      </p:sp>
      <p:sp>
        <p:nvSpPr>
          <p:cNvPr id="8" name="Tijdelijke aanduiding voor dianummer 5"/>
          <p:cNvSpPr>
            <a:spLocks noGrp="1"/>
          </p:cNvSpPr>
          <p:nvPr>
            <p:ph type="sldNum" sz="quarter" idx="12"/>
          </p:nvPr>
        </p:nvSpPr>
        <p:spPr>
          <a:xfrm>
            <a:off x="6970292" y="4641986"/>
            <a:ext cx="829797" cy="273844"/>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4130621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3" name="Tijdelijke aanduiding voor inhoud 2"/>
          <p:cNvSpPr>
            <a:spLocks noGrp="1"/>
          </p:cNvSpPr>
          <p:nvPr>
            <p:ph sz="half" idx="1"/>
          </p:nvPr>
        </p:nvSpPr>
        <p:spPr>
          <a:xfrm>
            <a:off x="457200" y="1200151"/>
            <a:ext cx="4038600" cy="2894954"/>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p:txBody>
      </p:sp>
      <p:sp>
        <p:nvSpPr>
          <p:cNvPr id="4" name="Tijdelijke aanduiding voor inhoud 3"/>
          <p:cNvSpPr>
            <a:spLocks noGrp="1"/>
          </p:cNvSpPr>
          <p:nvPr>
            <p:ph sz="half" idx="2"/>
          </p:nvPr>
        </p:nvSpPr>
        <p:spPr>
          <a:xfrm>
            <a:off x="4648200" y="1200150"/>
            <a:ext cx="4038600" cy="2894955"/>
          </a:xfrm>
        </p:spPr>
        <p:txBody>
          <a:bodyPr>
            <a:normAutofit/>
          </a:bodyPr>
          <a:lstStyle>
            <a:lvl1pPr>
              <a:defRPr sz="2000">
                <a:latin typeface="Arial"/>
                <a:cs typeface="Arial"/>
              </a:defRPr>
            </a:lvl1pPr>
            <a:lvl2pPr>
              <a:defRPr sz="1800">
                <a:latin typeface="Arial"/>
                <a:cs typeface="Arial"/>
              </a:defRPr>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Tekststijl van het model bewerken</a:t>
            </a:r>
          </a:p>
          <a:p>
            <a:pPr lvl="1"/>
            <a:r>
              <a:rPr lang="nl-NL"/>
              <a:t>Tweede niveau</a:t>
            </a:r>
          </a:p>
        </p:txBody>
      </p:sp>
      <p:sp>
        <p:nvSpPr>
          <p:cNvPr id="8" name="Tijdelijke aanduiding voor voettekst 4"/>
          <p:cNvSpPr>
            <a:spLocks noGrp="1"/>
          </p:cNvSpPr>
          <p:nvPr>
            <p:ph type="ftr" sz="quarter" idx="11"/>
          </p:nvPr>
        </p:nvSpPr>
        <p:spPr>
          <a:xfrm>
            <a:off x="1912139" y="4630341"/>
            <a:ext cx="4870548" cy="273844"/>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6970292" y="4641986"/>
            <a:ext cx="829797" cy="273844"/>
          </a:xfrm>
          <a:prstGeom prst="rect">
            <a:avLst/>
          </a:prstGeom>
        </p:spPr>
        <p:txBody>
          <a:bodyPr/>
          <a:lstStyle/>
          <a:p>
            <a:fld id="{CC1A7FFB-7E9A-E347-8F80-8E2C647B3625}" type="slidenum">
              <a:rPr lang="nl-NL"/>
              <a:t>‹nr.›</a:t>
            </a:fld>
            <a:endParaRPr lang="nl-NL"/>
          </a:p>
        </p:txBody>
      </p:sp>
    </p:spTree>
    <p:extLst>
      <p:ext uri="{BB962C8B-B14F-4D97-AF65-F5344CB8AC3E}">
        <p14:creationId xmlns:p14="http://schemas.microsoft.com/office/powerpoint/2010/main" val="298027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normAutofit/>
          </a:bodyPr>
          <a:lstStyle>
            <a:lvl1pPr>
              <a:defRPr sz="2800"/>
            </a:lvl1pPr>
          </a:lstStyle>
          <a:p>
            <a:r>
              <a:rPr lang="nl-NL" dirty="0"/>
              <a:t>Titel </a:t>
            </a:r>
            <a:r>
              <a:rPr lang="nl-NL" dirty="0" err="1"/>
              <a:t>volgblad</a:t>
            </a:r>
            <a:r>
              <a:rPr lang="nl-NL" dirty="0"/>
              <a:t> </a:t>
            </a:r>
            <a:r>
              <a:rPr lang="nl-NL" dirty="0" err="1"/>
              <a:t>Arial</a:t>
            </a:r>
            <a:r>
              <a:rPr lang="nl-NL" dirty="0"/>
              <a:t> 28pt</a:t>
            </a:r>
          </a:p>
        </p:txBody>
      </p:sp>
      <p:sp>
        <p:nvSpPr>
          <p:cNvPr id="4" name="Tijdelijke aanduiding voor inhoud 3"/>
          <p:cNvSpPr>
            <a:spLocks noGrp="1"/>
          </p:cNvSpPr>
          <p:nvPr>
            <p:ph sz="half" idx="2"/>
          </p:nvPr>
        </p:nvSpPr>
        <p:spPr>
          <a:xfrm>
            <a:off x="457200" y="1285598"/>
            <a:ext cx="4040188" cy="2962275"/>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p:txBody>
      </p:sp>
      <p:sp>
        <p:nvSpPr>
          <p:cNvPr id="6" name="Tijdelijke aanduiding voor inhoud 5"/>
          <p:cNvSpPr>
            <a:spLocks noGrp="1"/>
          </p:cNvSpPr>
          <p:nvPr>
            <p:ph sz="quarter" idx="4"/>
          </p:nvPr>
        </p:nvSpPr>
        <p:spPr>
          <a:xfrm>
            <a:off x="4645025" y="1285598"/>
            <a:ext cx="4041775" cy="2962275"/>
          </a:xfrm>
        </p:spPr>
        <p:txBody>
          <a:bodyPr>
            <a:normAutofit/>
          </a:bodyPr>
          <a:lstStyle>
            <a:lvl1pPr>
              <a:defRPr sz="20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Tekststijl van het model bewerken</a:t>
            </a:r>
          </a:p>
        </p:txBody>
      </p:sp>
      <p:sp>
        <p:nvSpPr>
          <p:cNvPr id="7" name="Tijdelijke aanduiding voor datum 6"/>
          <p:cNvSpPr>
            <a:spLocks noGrp="1"/>
          </p:cNvSpPr>
          <p:nvPr>
            <p:ph type="dt" sz="half" idx="10"/>
          </p:nvPr>
        </p:nvSpPr>
        <p:spPr>
          <a:xfrm>
            <a:off x="457200" y="4767263"/>
            <a:ext cx="2133600" cy="274637"/>
          </a:xfrm>
          <a:prstGeom prst="rect">
            <a:avLst/>
          </a:prstGeom>
        </p:spPr>
        <p:txBody>
          <a:bodyPr/>
          <a:lstStyle/>
          <a:p>
            <a:fld id="{4ED2B493-C1EE-714C-B8A9-F38F4D8CE6E7}" type="datetimeFigureOut">
              <a:rPr lang="nl-NL" smtClean="0"/>
              <a:t>21-11-2019</a:t>
            </a:fld>
            <a:endParaRPr lang="nl-NL" dirty="0"/>
          </a:p>
        </p:txBody>
      </p:sp>
      <p:sp>
        <p:nvSpPr>
          <p:cNvPr id="8" name="Tijdelijke aanduiding voor voettekst 7"/>
          <p:cNvSpPr>
            <a:spLocks noGrp="1"/>
          </p:cNvSpPr>
          <p:nvPr>
            <p:ph type="ftr" sz="quarter" idx="11"/>
          </p:nvPr>
        </p:nvSpPr>
        <p:spPr>
          <a:xfrm>
            <a:off x="1738642" y="4767263"/>
            <a:ext cx="4281158" cy="274637"/>
          </a:xfrm>
          <a:prstGeom prst="rect">
            <a:avLst/>
          </a:prstGeom>
        </p:spPr>
        <p:txBody>
          <a:bodyPr/>
          <a:lstStyle/>
          <a:p>
            <a:endParaRPr lang="nl-NL"/>
          </a:p>
        </p:txBody>
      </p:sp>
      <p:sp>
        <p:nvSpPr>
          <p:cNvPr id="9" name="Tijdelijke aanduiding voor dianummer 8"/>
          <p:cNvSpPr>
            <a:spLocks noGrp="1"/>
          </p:cNvSpPr>
          <p:nvPr>
            <p:ph type="sldNum" sz="quarter" idx="12"/>
          </p:nvPr>
        </p:nvSpPr>
        <p:spPr>
          <a:xfrm>
            <a:off x="6553200" y="4767263"/>
            <a:ext cx="1610267" cy="274637"/>
          </a:xfrm>
          <a:prstGeom prst="rect">
            <a:avLst/>
          </a:prstGeom>
        </p:spPr>
        <p:txBody>
          <a:bodyPr/>
          <a:lstStyle/>
          <a:p>
            <a:fld id="{F3BC6476-EA18-C04A-BD06-B622CA55CE7C}" type="slidenum">
              <a:rPr lang="nl-NL" smtClean="0"/>
              <a:t>‹nr.›</a:t>
            </a:fld>
            <a:endParaRPr lang="nl-NL"/>
          </a:p>
        </p:txBody>
      </p:sp>
    </p:spTree>
    <p:extLst>
      <p:ext uri="{BB962C8B-B14F-4D97-AF65-F5344CB8AC3E}">
        <p14:creationId xmlns:p14="http://schemas.microsoft.com/office/powerpoint/2010/main" val="3578157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450"/>
          </a:xfrm>
        </p:spPr>
        <p:txBody>
          <a:bodyPr anchor="b">
            <a:noAutofit/>
          </a:bodyPr>
          <a:lstStyle>
            <a:lvl1pPr algn="l">
              <a:defRPr sz="2000" b="1"/>
            </a:lvl1pPr>
          </a:lstStyle>
          <a:p>
            <a:r>
              <a:rPr lang="nl-NL"/>
              <a:t>Klik om de stijl te bewerken</a:t>
            </a:r>
            <a:endParaRPr lang="nl-NL" dirty="0"/>
          </a:p>
        </p:txBody>
      </p:sp>
      <p:sp>
        <p:nvSpPr>
          <p:cNvPr id="3" name="Tijdelijke aanduiding voor afbeelding 2"/>
          <p:cNvSpPr>
            <a:spLocks noGrp="1"/>
          </p:cNvSpPr>
          <p:nvPr>
            <p:ph type="pic" idx="1"/>
          </p:nvPr>
        </p:nvSpPr>
        <p:spPr>
          <a:xfrm>
            <a:off x="1792288" y="460375"/>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nl-NL" dirty="0"/>
          </a:p>
        </p:txBody>
      </p:sp>
      <p:sp>
        <p:nvSpPr>
          <p:cNvPr id="4" name="Tijdelijke aanduiding voor tekst 3"/>
          <p:cNvSpPr>
            <a:spLocks noGrp="1"/>
          </p:cNvSpPr>
          <p:nvPr>
            <p:ph type="body" sz="half" idx="2"/>
          </p:nvPr>
        </p:nvSpPr>
        <p:spPr>
          <a:xfrm>
            <a:off x="1792288" y="4025900"/>
            <a:ext cx="5486400" cy="6032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Tekststijl van het model bewerken</a:t>
            </a:r>
          </a:p>
        </p:txBody>
      </p:sp>
    </p:spTree>
    <p:extLst>
      <p:ext uri="{BB962C8B-B14F-4D97-AF65-F5344CB8AC3E}">
        <p14:creationId xmlns:p14="http://schemas.microsoft.com/office/powerpoint/2010/main" val="3220939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elblad_NL">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7" y="2029"/>
            <a:ext cx="9134075" cy="5139440"/>
          </a:xfrm>
          <a:prstGeom prst="rect">
            <a:avLst/>
          </a:prstGeom>
        </p:spPr>
      </p:pic>
      <p:sp>
        <p:nvSpPr>
          <p:cNvPr id="9" name="Tijdelijke aanduiding voor voettekst 5"/>
          <p:cNvSpPr>
            <a:spLocks noGrp="1"/>
          </p:cNvSpPr>
          <p:nvPr>
            <p:ph type="ftr" sz="quarter" idx="11"/>
          </p:nvPr>
        </p:nvSpPr>
        <p:spPr>
          <a:xfrm>
            <a:off x="1492468" y="4630341"/>
            <a:ext cx="6366115" cy="273844"/>
          </a:xfrm>
          <a:prstGeom prst="rect">
            <a:avLst/>
          </a:prstGeom>
        </p:spPr>
        <p:txBody>
          <a:bodyPr/>
          <a:lstStyle>
            <a:lvl1pPr>
              <a:defRPr>
                <a:solidFill>
                  <a:srgbClr val="FFFFFF"/>
                </a:solidFill>
              </a:defRPr>
            </a:lvl1pPr>
          </a:lstStyle>
          <a:p>
            <a:endParaRPr lang="nl-NL" dirty="0"/>
          </a:p>
        </p:txBody>
      </p:sp>
      <p:sp>
        <p:nvSpPr>
          <p:cNvPr id="10" name="Tijdelijke aanduiding voor dianummer 6"/>
          <p:cNvSpPr>
            <a:spLocks noGrp="1"/>
          </p:cNvSpPr>
          <p:nvPr>
            <p:ph type="sldNum" sz="quarter" idx="12"/>
          </p:nvPr>
        </p:nvSpPr>
        <p:spPr>
          <a:xfrm>
            <a:off x="8046189" y="4641986"/>
            <a:ext cx="829797" cy="273844"/>
          </a:xfrm>
          <a:prstGeom prst="rect">
            <a:avLst/>
          </a:prstGeom>
        </p:spPr>
        <p:txBody>
          <a:bodyPr/>
          <a:lstStyle>
            <a:lvl1pPr>
              <a:defRPr>
                <a:solidFill>
                  <a:srgbClr val="FFFFFF"/>
                </a:solidFill>
              </a:defRPr>
            </a:lvl1pPr>
          </a:lstStyle>
          <a:p>
            <a:fld id="{CC1A7FFB-7E9A-E347-8F80-8E2C647B3625}" type="slidenum">
              <a:rPr lang="nl-NL"/>
              <a:pPr/>
              <a:t>‹nr.›</a:t>
            </a:fld>
            <a:endParaRPr lang="nl-NL"/>
          </a:p>
        </p:txBody>
      </p:sp>
      <p:sp>
        <p:nvSpPr>
          <p:cNvPr id="2" name="Titel 1"/>
          <p:cNvSpPr>
            <a:spLocks noGrp="1"/>
          </p:cNvSpPr>
          <p:nvPr>
            <p:ph type="title"/>
          </p:nvPr>
        </p:nvSpPr>
        <p:spPr>
          <a:xfrm>
            <a:off x="1492468" y="1400775"/>
            <a:ext cx="7383518" cy="857250"/>
          </a:xfrm>
        </p:spPr>
        <p:txBody>
          <a:bodyPr/>
          <a:lstStyle/>
          <a:p>
            <a:r>
              <a:rPr lang="nl-NL"/>
              <a:t>Klik om de stijl te bewerken</a:t>
            </a:r>
            <a:endParaRPr lang="nl-NL" dirty="0"/>
          </a:p>
        </p:txBody>
      </p:sp>
      <p:sp>
        <p:nvSpPr>
          <p:cNvPr id="12" name="Tijdelijke aanduiding voor inhoud 2"/>
          <p:cNvSpPr>
            <a:spLocks noGrp="1"/>
          </p:cNvSpPr>
          <p:nvPr>
            <p:ph idx="1" hasCustomPrompt="1"/>
          </p:nvPr>
        </p:nvSpPr>
        <p:spPr>
          <a:xfrm>
            <a:off x="1492468" y="2221509"/>
            <a:ext cx="7383518" cy="2192807"/>
          </a:xfrm>
        </p:spPr>
        <p:txBody>
          <a:bodyPr/>
          <a:lstStyle>
            <a:lvl1pPr>
              <a:defRPr sz="2400">
                <a:latin typeface="Arial"/>
                <a:cs typeface="Arial"/>
              </a:defRPr>
            </a:lvl1pPr>
            <a:lvl2pPr>
              <a:defRPr sz="2000"/>
            </a:lvl2pPr>
          </a:lstStyle>
          <a:p>
            <a:pPr lvl="0"/>
            <a:r>
              <a:rPr lang="nl-NL" dirty="0"/>
              <a:t>Klik om de tekststijl van het sjabloon te bewerken</a:t>
            </a:r>
          </a:p>
          <a:p>
            <a:pPr lvl="1"/>
            <a:r>
              <a:rPr lang="nl-NL" dirty="0"/>
              <a:t>Tweede niveau</a:t>
            </a:r>
          </a:p>
        </p:txBody>
      </p:sp>
    </p:spTree>
    <p:extLst>
      <p:ext uri="{BB962C8B-B14F-4D97-AF65-F5344CB8AC3E}">
        <p14:creationId xmlns:p14="http://schemas.microsoft.com/office/powerpoint/2010/main" val="348047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elblad_NL">
    <p:spTree>
      <p:nvGrpSpPr>
        <p:cNvPr id="1" name=""/>
        <p:cNvGrpSpPr/>
        <p:nvPr/>
      </p:nvGrpSpPr>
      <p:grpSpPr>
        <a:xfrm>
          <a:off x="0" y="0"/>
          <a:ext cx="0" cy="0"/>
          <a:chOff x="0" y="0"/>
          <a:chExt cx="0" cy="0"/>
        </a:xfrm>
      </p:grpSpPr>
      <p:pic>
        <p:nvPicPr>
          <p:cNvPr id="3" name="Afbeelding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607" y="2029"/>
            <a:ext cx="9134075" cy="5139439"/>
          </a:xfrm>
          <a:prstGeom prst="rect">
            <a:avLst/>
          </a:prstGeom>
        </p:spPr>
      </p:pic>
      <p:sp>
        <p:nvSpPr>
          <p:cNvPr id="9" name="Tijdelijke aanduiding voor voettekst 5"/>
          <p:cNvSpPr>
            <a:spLocks noGrp="1"/>
          </p:cNvSpPr>
          <p:nvPr>
            <p:ph type="ftr" sz="quarter" idx="11"/>
          </p:nvPr>
        </p:nvSpPr>
        <p:spPr>
          <a:xfrm>
            <a:off x="1492468" y="4630341"/>
            <a:ext cx="6366115" cy="273844"/>
          </a:xfrm>
          <a:prstGeom prst="rect">
            <a:avLst/>
          </a:prstGeom>
        </p:spPr>
        <p:txBody>
          <a:bodyPr/>
          <a:lstStyle>
            <a:lvl1pPr>
              <a:defRPr>
                <a:solidFill>
                  <a:srgbClr val="FFFFFF"/>
                </a:solidFill>
              </a:defRPr>
            </a:lvl1pPr>
          </a:lstStyle>
          <a:p>
            <a:endParaRPr lang="nl-NL" dirty="0"/>
          </a:p>
        </p:txBody>
      </p:sp>
      <p:sp>
        <p:nvSpPr>
          <p:cNvPr id="10" name="Tijdelijke aanduiding voor dianummer 6"/>
          <p:cNvSpPr>
            <a:spLocks noGrp="1"/>
          </p:cNvSpPr>
          <p:nvPr>
            <p:ph type="sldNum" sz="quarter" idx="12"/>
          </p:nvPr>
        </p:nvSpPr>
        <p:spPr>
          <a:xfrm>
            <a:off x="8046189" y="4641986"/>
            <a:ext cx="829797" cy="273844"/>
          </a:xfrm>
          <a:prstGeom prst="rect">
            <a:avLst/>
          </a:prstGeom>
        </p:spPr>
        <p:txBody>
          <a:bodyPr/>
          <a:lstStyle>
            <a:lvl1pPr>
              <a:defRPr>
                <a:solidFill>
                  <a:srgbClr val="FFFFFF"/>
                </a:solidFill>
              </a:defRPr>
            </a:lvl1pPr>
          </a:lstStyle>
          <a:p>
            <a:fld id="{CC1A7FFB-7E9A-E347-8F80-8E2C647B3625}" type="slidenum">
              <a:rPr lang="nl-NL"/>
              <a:pPr/>
              <a:t>‹nr.›</a:t>
            </a:fld>
            <a:endParaRPr lang="nl-NL"/>
          </a:p>
        </p:txBody>
      </p:sp>
      <p:sp>
        <p:nvSpPr>
          <p:cNvPr id="2" name="Titel 1"/>
          <p:cNvSpPr>
            <a:spLocks noGrp="1"/>
          </p:cNvSpPr>
          <p:nvPr>
            <p:ph type="title"/>
          </p:nvPr>
        </p:nvSpPr>
        <p:spPr>
          <a:xfrm>
            <a:off x="1492468" y="1400775"/>
            <a:ext cx="7383518" cy="857250"/>
          </a:xfrm>
        </p:spPr>
        <p:txBody>
          <a:bodyPr/>
          <a:lstStyle/>
          <a:p>
            <a:r>
              <a:rPr lang="nl-NL"/>
              <a:t>Klik om de stijl te bewerken</a:t>
            </a:r>
            <a:endParaRPr lang="nl-NL" dirty="0"/>
          </a:p>
        </p:txBody>
      </p:sp>
      <p:sp>
        <p:nvSpPr>
          <p:cNvPr id="12" name="Tijdelijke aanduiding voor inhoud 2"/>
          <p:cNvSpPr>
            <a:spLocks noGrp="1"/>
          </p:cNvSpPr>
          <p:nvPr>
            <p:ph idx="1" hasCustomPrompt="1"/>
          </p:nvPr>
        </p:nvSpPr>
        <p:spPr>
          <a:xfrm>
            <a:off x="1492468" y="2221509"/>
            <a:ext cx="7383518" cy="2192807"/>
          </a:xfrm>
        </p:spPr>
        <p:txBody>
          <a:bodyPr/>
          <a:lstStyle>
            <a:lvl1pPr>
              <a:defRPr sz="2400">
                <a:latin typeface="Arial"/>
                <a:cs typeface="Arial"/>
              </a:defRPr>
            </a:lvl1pPr>
            <a:lvl2pPr>
              <a:defRPr sz="2000"/>
            </a:lvl2pPr>
          </a:lstStyle>
          <a:p>
            <a:pPr lvl="0"/>
            <a:r>
              <a:rPr lang="nl-NL" dirty="0"/>
              <a:t>Klik om de tekststijl van het sjabloon te bewerken</a:t>
            </a:r>
          </a:p>
          <a:p>
            <a:pPr lvl="1"/>
            <a:r>
              <a:rPr lang="nl-NL" dirty="0"/>
              <a:t>Tweede niveau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wee objecten">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924" y="2029"/>
            <a:ext cx="9134075" cy="5139440"/>
          </a:xfrm>
          <a:prstGeom prst="rect">
            <a:avLst/>
          </a:prstGeom>
        </p:spPr>
      </p:pic>
      <p:sp>
        <p:nvSpPr>
          <p:cNvPr id="8" name="Tijdelijke aanduiding voor voettekst 4"/>
          <p:cNvSpPr>
            <a:spLocks noGrp="1"/>
          </p:cNvSpPr>
          <p:nvPr>
            <p:ph type="ftr" sz="quarter" idx="11"/>
          </p:nvPr>
        </p:nvSpPr>
        <p:spPr>
          <a:xfrm>
            <a:off x="1676400" y="4630341"/>
            <a:ext cx="6182182" cy="273844"/>
          </a:xfrm>
          <a:prstGeom prst="rect">
            <a:avLst/>
          </a:prstGeom>
        </p:spPr>
        <p:txBody>
          <a:bodyPr/>
          <a:lstStyle/>
          <a:p>
            <a:endParaRPr lang="nl-NL" dirty="0"/>
          </a:p>
        </p:txBody>
      </p:sp>
      <p:sp>
        <p:nvSpPr>
          <p:cNvPr id="9" name="Tijdelijke aanduiding voor dianummer 5"/>
          <p:cNvSpPr>
            <a:spLocks noGrp="1"/>
          </p:cNvSpPr>
          <p:nvPr>
            <p:ph type="sldNum" sz="quarter" idx="12"/>
          </p:nvPr>
        </p:nvSpPr>
        <p:spPr>
          <a:xfrm>
            <a:off x="8046187" y="4641986"/>
            <a:ext cx="829797" cy="273844"/>
          </a:xfrm>
          <a:prstGeom prst="rect">
            <a:avLst/>
          </a:prstGeom>
        </p:spPr>
        <p:txBody>
          <a:bodyPr/>
          <a:lstStyle/>
          <a:p>
            <a:fld id="{CC1A7FFB-7E9A-E347-8F80-8E2C647B3625}" type="slidenum">
              <a:rPr lang="nl-NL"/>
              <a:t>‹nr.›</a:t>
            </a:fld>
            <a:endParaRPr lang="nl-NL"/>
          </a:p>
        </p:txBody>
      </p:sp>
      <p:sp>
        <p:nvSpPr>
          <p:cNvPr id="13" name="Titel 1"/>
          <p:cNvSpPr>
            <a:spLocks noGrp="1"/>
          </p:cNvSpPr>
          <p:nvPr>
            <p:ph type="title"/>
          </p:nvPr>
        </p:nvSpPr>
        <p:spPr>
          <a:xfrm>
            <a:off x="1676400" y="1204346"/>
            <a:ext cx="7199586" cy="857250"/>
          </a:xfrm>
        </p:spPr>
        <p:txBody>
          <a:bodyPr/>
          <a:lstStyle>
            <a:lvl1pPr algn="r">
              <a:defRPr/>
            </a:lvl1pPr>
          </a:lstStyle>
          <a:p>
            <a:r>
              <a:rPr lang="nl-NL"/>
              <a:t>Klik om de stijl te bewerken</a:t>
            </a:r>
            <a:endParaRPr lang="nl-NL" dirty="0"/>
          </a:p>
        </p:txBody>
      </p:sp>
      <p:sp>
        <p:nvSpPr>
          <p:cNvPr id="14" name="Tijdelijke aanduiding voor inhoud 2"/>
          <p:cNvSpPr>
            <a:spLocks noGrp="1"/>
          </p:cNvSpPr>
          <p:nvPr>
            <p:ph idx="1" hasCustomPrompt="1"/>
          </p:nvPr>
        </p:nvSpPr>
        <p:spPr>
          <a:xfrm>
            <a:off x="1676400" y="2107096"/>
            <a:ext cx="7199586" cy="2447865"/>
          </a:xfrm>
        </p:spPr>
        <p:txBody>
          <a:bodyPr/>
          <a:lstStyle>
            <a:lvl1pPr algn="r">
              <a:defRPr sz="2400">
                <a:latin typeface="Arial"/>
                <a:cs typeface="Arial"/>
              </a:defRPr>
            </a:lvl1pPr>
            <a:lvl2pPr algn="r">
              <a:defRPr sz="2000"/>
            </a:lvl2pPr>
          </a:lstStyle>
          <a:p>
            <a:pPr lvl="0"/>
            <a:r>
              <a:rPr lang="nl-NL" dirty="0"/>
              <a:t>Klik om de tekststijl van het sjabloon te bewerken</a:t>
            </a:r>
          </a:p>
          <a:p>
            <a:pPr lvl="1"/>
            <a:r>
              <a:rPr lang="nl-NL" dirty="0"/>
              <a:t>Tweede niveau</a:t>
            </a:r>
          </a:p>
        </p:txBody>
      </p:sp>
    </p:spTree>
    <p:extLst>
      <p:ext uri="{BB962C8B-B14F-4D97-AF65-F5344CB8AC3E}">
        <p14:creationId xmlns:p14="http://schemas.microsoft.com/office/powerpoint/2010/main" val="437370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Afbeelding 6"/>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607" y="2030"/>
            <a:ext cx="9134076" cy="5139440"/>
          </a:xfrm>
          <a:prstGeom prst="rect">
            <a:avLst/>
          </a:prstGeom>
        </p:spPr>
      </p:pic>
      <p:sp>
        <p:nvSpPr>
          <p:cNvPr id="2" name="Tijdelijke aanduiding voor titel 1"/>
          <p:cNvSpPr>
            <a:spLocks noGrp="1"/>
          </p:cNvSpPr>
          <p:nvPr>
            <p:ph type="title"/>
          </p:nvPr>
        </p:nvSpPr>
        <p:spPr>
          <a:xfrm>
            <a:off x="457200" y="206375"/>
            <a:ext cx="8229600" cy="857250"/>
          </a:xfrm>
          <a:prstGeom prst="rect">
            <a:avLst/>
          </a:prstGeom>
        </p:spPr>
        <p:txBody>
          <a:bodyPr vert="horz" lIns="91440" tIns="45720" rIns="91440" bIns="45720" rtlCol="0" anchor="ctr">
            <a:normAutofit/>
          </a:bodyPr>
          <a:lstStyle/>
          <a:p>
            <a:r>
              <a:rPr lang="nl-NL" dirty="0"/>
              <a:t>Titel van presentatie, </a:t>
            </a:r>
            <a:r>
              <a:rPr lang="nl-NL" dirty="0" err="1"/>
              <a:t>Arial</a:t>
            </a:r>
            <a:r>
              <a:rPr lang="nl-NL" dirty="0"/>
              <a:t> 32pt</a:t>
            </a:r>
          </a:p>
        </p:txBody>
      </p:sp>
      <p:sp>
        <p:nvSpPr>
          <p:cNvPr id="3" name="Tijdelijke aanduiding voor tekst 2"/>
          <p:cNvSpPr>
            <a:spLocks noGrp="1"/>
          </p:cNvSpPr>
          <p:nvPr>
            <p:ph type="body" idx="1"/>
          </p:nvPr>
        </p:nvSpPr>
        <p:spPr>
          <a:xfrm>
            <a:off x="457200" y="1200151"/>
            <a:ext cx="8229600" cy="2874582"/>
          </a:xfrm>
          <a:prstGeom prst="rect">
            <a:avLst/>
          </a:prstGeom>
        </p:spPr>
        <p:txBody>
          <a:bodyPr vert="horz" lIns="91440" tIns="45720" rIns="91440" bIns="45720" rtlCol="0">
            <a:normAutofit/>
          </a:bodyPr>
          <a:lstStyle/>
          <a:p>
            <a:pPr lvl="0"/>
            <a:r>
              <a:rPr lang="nl-NL" dirty="0"/>
              <a:t>Klik om de tekststijl van het sjabloon te bewerken</a:t>
            </a:r>
          </a:p>
        </p:txBody>
      </p:sp>
      <p:sp>
        <p:nvSpPr>
          <p:cNvPr id="10" name="Tijdelijke aanduiding voor voettekst 4"/>
          <p:cNvSpPr>
            <a:spLocks noGrp="1"/>
          </p:cNvSpPr>
          <p:nvPr>
            <p:ph type="ftr" sz="quarter" idx="3"/>
          </p:nvPr>
        </p:nvSpPr>
        <p:spPr>
          <a:xfrm>
            <a:off x="1912139" y="4630341"/>
            <a:ext cx="4870548" cy="273844"/>
          </a:xfrm>
          <a:prstGeom prst="rect">
            <a:avLst/>
          </a:prstGeom>
        </p:spPr>
        <p:txBody>
          <a:bodyPr vert="horz" lIns="91440" tIns="45720" rIns="91440" bIns="45720" rtlCol="0" anchor="ctr"/>
          <a:lstStyle>
            <a:lvl1pPr algn="ctr">
              <a:defRPr sz="1200">
                <a:solidFill>
                  <a:schemeClr val="tx1">
                    <a:tint val="75000"/>
                  </a:schemeClr>
                </a:solidFill>
                <a:latin typeface="Arial"/>
                <a:cs typeface="Arial"/>
              </a:defRPr>
            </a:lvl1pPr>
          </a:lstStyle>
          <a:p>
            <a:endParaRPr lang="nl-NL" dirty="0"/>
          </a:p>
        </p:txBody>
      </p:sp>
      <p:sp>
        <p:nvSpPr>
          <p:cNvPr id="11" name="Tijdelijke aanduiding voor dianummer 5"/>
          <p:cNvSpPr>
            <a:spLocks noGrp="1"/>
          </p:cNvSpPr>
          <p:nvPr>
            <p:ph type="sldNum" sz="quarter" idx="4"/>
          </p:nvPr>
        </p:nvSpPr>
        <p:spPr>
          <a:xfrm>
            <a:off x="6970292" y="4641986"/>
            <a:ext cx="829797" cy="273844"/>
          </a:xfrm>
          <a:prstGeom prst="rect">
            <a:avLst/>
          </a:prstGeom>
        </p:spPr>
        <p:txBody>
          <a:bodyPr vert="horz" lIns="91440" tIns="45720" rIns="91440" bIns="45720" rtlCol="0" anchor="ctr"/>
          <a:lstStyle>
            <a:lvl1pPr algn="r">
              <a:defRPr sz="1200">
                <a:solidFill>
                  <a:schemeClr val="tx1">
                    <a:tint val="75000"/>
                  </a:schemeClr>
                </a:solidFill>
                <a:latin typeface="Arial"/>
                <a:cs typeface="Arial"/>
              </a:defRPr>
            </a:lvl1pPr>
          </a:lstStyle>
          <a:p>
            <a:fld id="{CC1A7FFB-7E9A-E347-8F80-8E2C647B3625}" type="slidenum">
              <a:rPr lang="nl-NL" smtClean="0"/>
              <a:pPr/>
              <a:t>‹nr.›</a:t>
            </a:fld>
            <a:endParaRPr lang="nl-NL" dirty="0"/>
          </a:p>
        </p:txBody>
      </p:sp>
    </p:spTree>
    <p:extLst>
      <p:ext uri="{BB962C8B-B14F-4D97-AF65-F5344CB8AC3E}">
        <p14:creationId xmlns:p14="http://schemas.microsoft.com/office/powerpoint/2010/main" val="3299562382"/>
      </p:ext>
    </p:extLst>
  </p:cSld>
  <p:clrMap bg1="lt1" tx1="dk1" bg2="lt2" tx2="dk2" accent1="accent1" accent2="accent2" accent3="accent3" accent4="accent4" accent5="accent5" accent6="accent6" hlink="hlink" folHlink="folHlink"/>
  <p:sldLayoutIdLst>
    <p:sldLayoutId id="2147483823" r:id="rId1"/>
    <p:sldLayoutId id="2147483825" r:id="rId2"/>
    <p:sldLayoutId id="2147483826" r:id="rId3"/>
    <p:sldLayoutId id="2147483830" r:id="rId4"/>
    <p:sldLayoutId id="2147483831" r:id="rId5"/>
    <p:sldLayoutId id="2147483833" r:id="rId6"/>
    <p:sldLayoutId id="2147483832" r:id="rId7"/>
  </p:sldLayoutIdLst>
  <p:txStyles>
    <p:titleStyle>
      <a:lvl1pPr algn="l" defTabSz="457200" rtl="0" eaLnBrk="1" latinLnBrk="0" hangingPunct="1">
        <a:spcBef>
          <a:spcPct val="0"/>
        </a:spcBef>
        <a:buNone/>
        <a:defRPr sz="3200" b="1" kern="1200" baseline="0">
          <a:solidFill>
            <a:srgbClr val="660066"/>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24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90810" y="81021"/>
            <a:ext cx="7383518" cy="1785485"/>
          </a:xfrm>
        </p:spPr>
        <p:txBody>
          <a:bodyPr>
            <a:normAutofit fontScale="90000"/>
          </a:bodyPr>
          <a:lstStyle/>
          <a:p>
            <a:r>
              <a:rPr lang="nl-NL" dirty="0">
                <a:highlight>
                  <a:srgbClr val="FFFF00"/>
                </a:highlight>
              </a:rPr>
              <a:t>Voorbereiding</a:t>
            </a:r>
            <a:r>
              <a:rPr lang="nl-NL" dirty="0"/>
              <a:t/>
            </a:r>
            <a:br>
              <a:rPr lang="nl-NL" dirty="0"/>
            </a:br>
            <a:r>
              <a:rPr lang="nl-NL" dirty="0"/>
              <a:t>Workshop persoonsgerichte zorg</a:t>
            </a:r>
            <a:br>
              <a:rPr lang="nl-NL" dirty="0"/>
            </a:br>
            <a:r>
              <a:rPr lang="nl-NL" dirty="0"/>
              <a:t>Kijk eens door het RAAM en WERK</a:t>
            </a:r>
            <a:br>
              <a:rPr lang="nl-NL" dirty="0"/>
            </a:br>
            <a:endParaRPr lang="nl-NL" dirty="0"/>
          </a:p>
        </p:txBody>
      </p:sp>
      <p:pic>
        <p:nvPicPr>
          <p:cNvPr id="5" name="Tijdelijke aanduiding voor inhoud 4">
            <a:extLst>
              <a:ext uri="{FF2B5EF4-FFF2-40B4-BE49-F238E27FC236}">
                <a16:creationId xmlns:a16="http://schemas.microsoft.com/office/drawing/2014/main" id="{F8502437-D5BB-4F87-B8FB-8043AFEFA7A1}"/>
              </a:ext>
            </a:extLst>
          </p:cNvPr>
          <p:cNvPicPr>
            <a:picLocks noGrp="1" noChangeAspect="1"/>
          </p:cNvPicPr>
          <p:nvPr>
            <p:ph idx="1"/>
          </p:nvPr>
        </p:nvPicPr>
        <p:blipFill>
          <a:blip r:embed="rId3"/>
          <a:stretch>
            <a:fillRect/>
          </a:stretch>
        </p:blipFill>
        <p:spPr>
          <a:xfrm>
            <a:off x="102843" y="1491057"/>
            <a:ext cx="1510559" cy="1553801"/>
          </a:xfrm>
        </p:spPr>
      </p:pic>
      <p:pic>
        <p:nvPicPr>
          <p:cNvPr id="7" name="Afbeelding 6" descr="Afbeelding met fruit&#10;&#10;Automatisch gegenereerde beschrijving">
            <a:extLst>
              <a:ext uri="{FF2B5EF4-FFF2-40B4-BE49-F238E27FC236}">
                <a16:creationId xmlns:a16="http://schemas.microsoft.com/office/drawing/2014/main" id="{4E39D271-541D-426A-9D80-7CF0855FE6E6}"/>
              </a:ext>
            </a:extLst>
          </p:cNvPr>
          <p:cNvPicPr>
            <a:picLocks noChangeAspect="1"/>
          </p:cNvPicPr>
          <p:nvPr/>
        </p:nvPicPr>
        <p:blipFill>
          <a:blip r:embed="rId4"/>
          <a:stretch>
            <a:fillRect/>
          </a:stretch>
        </p:blipFill>
        <p:spPr>
          <a:xfrm>
            <a:off x="3820988" y="1559989"/>
            <a:ext cx="2545753" cy="2485140"/>
          </a:xfrm>
          <a:prstGeom prst="rect">
            <a:avLst/>
          </a:prstGeom>
        </p:spPr>
      </p:pic>
      <p:sp>
        <p:nvSpPr>
          <p:cNvPr id="8" name="Tekstvak 7">
            <a:extLst>
              <a:ext uri="{FF2B5EF4-FFF2-40B4-BE49-F238E27FC236}">
                <a16:creationId xmlns:a16="http://schemas.microsoft.com/office/drawing/2014/main" id="{1F303091-4E86-4AFC-B984-7A01D46FED45}"/>
              </a:ext>
            </a:extLst>
          </p:cNvPr>
          <p:cNvSpPr txBox="1"/>
          <p:nvPr/>
        </p:nvSpPr>
        <p:spPr>
          <a:xfrm>
            <a:off x="6155703" y="1866506"/>
            <a:ext cx="2733773" cy="2862322"/>
          </a:xfrm>
          <a:prstGeom prst="rect">
            <a:avLst/>
          </a:prstGeom>
          <a:noFill/>
        </p:spPr>
        <p:txBody>
          <a:bodyPr wrap="square" rtlCol="0">
            <a:spAutoFit/>
          </a:bodyPr>
          <a:lstStyle/>
          <a:p>
            <a:r>
              <a:rPr lang="nl-NL" dirty="0"/>
              <a:t>Druk het blanco raamwerk hiernaast op A3 (of groter) af.</a:t>
            </a:r>
          </a:p>
          <a:p>
            <a:r>
              <a:rPr lang="nl-NL" dirty="0"/>
              <a:t>Knip alle definities los van elkaar en doe ze door elkaar in een blikje.</a:t>
            </a:r>
          </a:p>
          <a:p>
            <a:endParaRPr lang="nl-NL" dirty="0"/>
          </a:p>
          <a:p>
            <a:r>
              <a:rPr lang="nl-NL" dirty="0"/>
              <a:t>Doe dit zo veel keer als je groepjes mensen verwacht.</a:t>
            </a:r>
          </a:p>
        </p:txBody>
      </p:sp>
      <p:graphicFrame>
        <p:nvGraphicFramePr>
          <p:cNvPr id="16" name="Tabel 15">
            <a:extLst>
              <a:ext uri="{FF2B5EF4-FFF2-40B4-BE49-F238E27FC236}">
                <a16:creationId xmlns:a16="http://schemas.microsoft.com/office/drawing/2014/main" id="{98BA0BF6-411C-487B-B8F8-A92763A6A2BF}"/>
              </a:ext>
            </a:extLst>
          </p:cNvPr>
          <p:cNvGraphicFramePr>
            <a:graphicFrameLocks noGrp="1"/>
          </p:cNvGraphicFramePr>
          <p:nvPr>
            <p:extLst>
              <p:ext uri="{D42A27DB-BD31-4B8C-83A1-F6EECF244321}">
                <p14:modId xmlns:p14="http://schemas.microsoft.com/office/powerpoint/2010/main" val="3027441985"/>
              </p:ext>
            </p:extLst>
          </p:nvPr>
        </p:nvGraphicFramePr>
        <p:xfrm>
          <a:off x="1612986" y="1491058"/>
          <a:ext cx="2208001" cy="3588950"/>
        </p:xfrm>
        <a:graphic>
          <a:graphicData uri="http://schemas.openxmlformats.org/drawingml/2006/table">
            <a:tbl>
              <a:tblPr firstRow="1" firstCol="1" bandRow="1"/>
              <a:tblGrid>
                <a:gridCol w="358054">
                  <a:extLst>
                    <a:ext uri="{9D8B030D-6E8A-4147-A177-3AD203B41FA5}">
                      <a16:colId xmlns:a16="http://schemas.microsoft.com/office/drawing/2014/main" val="1162502940"/>
                    </a:ext>
                  </a:extLst>
                </a:gridCol>
                <a:gridCol w="1849947">
                  <a:extLst>
                    <a:ext uri="{9D8B030D-6E8A-4147-A177-3AD203B41FA5}">
                      <a16:colId xmlns:a16="http://schemas.microsoft.com/office/drawing/2014/main" val="3571364658"/>
                    </a:ext>
                  </a:extLst>
                </a:gridCol>
              </a:tblGrid>
              <a:tr h="56345">
                <a:tc gridSpan="2">
                  <a:txBody>
                    <a:bodyPr/>
                    <a:lstStyle/>
                    <a:p>
                      <a:pPr algn="ctr">
                        <a:spcAft>
                          <a:spcPts val="0"/>
                        </a:spcAft>
                      </a:pPr>
                      <a:r>
                        <a:rPr lang="en-GB" sz="300" b="1" i="1">
                          <a:effectLst/>
                          <a:latin typeface="Arial" panose="020B0604020202020204" pitchFamily="34" charset="0"/>
                          <a:ea typeface="MS Mincho" panose="02020609040205080304" pitchFamily="49" charset="-128"/>
                          <a:cs typeface="Times New Roman" panose="02020603050405020304" pitchFamily="18" charset="0"/>
                        </a:rPr>
                        <a:t>Macro-context</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F497A"/>
                    </a:solidFill>
                  </a:tcPr>
                </a:tc>
                <a:tc hMerge="1">
                  <a:txBody>
                    <a:bodyPr/>
                    <a:lstStyle/>
                    <a:p>
                      <a:endParaRPr lang="nl-NL"/>
                    </a:p>
                  </a:txBody>
                  <a:tcPr/>
                </a:tc>
                <a:extLst>
                  <a:ext uri="{0D108BD9-81ED-4DB2-BD59-A6C34878D82A}">
                    <a16:rowId xmlns:a16="http://schemas.microsoft.com/office/drawing/2014/main" val="3679974925"/>
                  </a:ext>
                </a:extLst>
              </a:tr>
              <a:tr h="131765">
                <a:tc>
                  <a:txBody>
                    <a:bodyPr/>
                    <a:lstStyle/>
                    <a:p>
                      <a:pPr algn="ctr">
                        <a:lnSpc>
                          <a:spcPct val="115000"/>
                        </a:lnSpc>
                        <a:spcAft>
                          <a:spcPts val="0"/>
                        </a:spcAft>
                      </a:pPr>
                      <a:r>
                        <a:rPr lang="nl-NL" sz="2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Beleid van gezondheidzorg &amp; welzijn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Internationaal, nationaal en lokaal beleid dat de ontwikkeling van persoonsgerichte culturen beïnvloedt.</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extLst>
                  <a:ext uri="{0D108BD9-81ED-4DB2-BD59-A6C34878D82A}">
                    <a16:rowId xmlns:a16="http://schemas.microsoft.com/office/drawing/2014/main" val="498633414"/>
                  </a:ext>
                </a:extLst>
              </a:tr>
              <a:tr h="86561">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Strategische raamwerken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Internationale, nationale en lokale raamwerken met een visie, missie en tijdspad die richting geven aan de ontwikkeling en evaluatie van persoonsgerichte culturen.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extLst>
                  <a:ext uri="{0D108BD9-81ED-4DB2-BD59-A6C34878D82A}">
                    <a16:rowId xmlns:a16="http://schemas.microsoft.com/office/drawing/2014/main" val="1597040263"/>
                  </a:ext>
                </a:extLst>
              </a:tr>
              <a:tr h="176970">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Ontwikkeling van beroepsgroepen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Internationale, nationale en lokale modellen en raamwerken die richting geven aan de ontwikkeling en het in stand houden van modellen voor personeelsbezetting evenals leer- en ondersteuningssystemen voor persoonsgerichte culturen.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extLst>
                  <a:ext uri="{0D108BD9-81ED-4DB2-BD59-A6C34878D82A}">
                    <a16:rowId xmlns:a16="http://schemas.microsoft.com/office/drawing/2014/main" val="828683464"/>
                  </a:ext>
                </a:extLst>
              </a:tr>
              <a:tr h="86561">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Strategisch leiderschap</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tc>
                  <a:txBody>
                    <a:bodyPr/>
                    <a:lstStyle/>
                    <a:p>
                      <a:pPr algn="ctr">
                        <a:spcAft>
                          <a:spcPts val="0"/>
                        </a:spcAft>
                      </a:pPr>
                      <a:r>
                        <a:rPr lang="nl-NL" sz="200" i="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Betrekken van sleutelfiguren in het ontwikkelen, implementeren en in stand houden van strategieën voor persoonsgerichte culturen.</a:t>
                      </a:r>
                      <a:endParaRPr lang="nl-NL" sz="300" dirty="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B9D5"/>
                    </a:solidFill>
                  </a:tcPr>
                </a:tc>
                <a:extLst>
                  <a:ext uri="{0D108BD9-81ED-4DB2-BD59-A6C34878D82A}">
                    <a16:rowId xmlns:a16="http://schemas.microsoft.com/office/drawing/2014/main" val="4236337250"/>
                  </a:ext>
                </a:extLst>
              </a:tr>
              <a:tr h="56345">
                <a:tc gridSpan="2">
                  <a:txBody>
                    <a:bodyPr/>
                    <a:lstStyle/>
                    <a:p>
                      <a:pPr algn="ctr">
                        <a:spcAft>
                          <a:spcPts val="0"/>
                        </a:spcAft>
                      </a:pPr>
                      <a:r>
                        <a:rPr lang="nl-NL" sz="3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Vereisten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F25A"/>
                    </a:solidFill>
                  </a:tcPr>
                </a:tc>
                <a:tc hMerge="1">
                  <a:txBody>
                    <a:bodyPr/>
                    <a:lstStyle/>
                    <a:p>
                      <a:endParaRPr lang="nl-NL"/>
                    </a:p>
                  </a:txBody>
                  <a:tcPr/>
                </a:tc>
                <a:extLst>
                  <a:ext uri="{0D108BD9-81ED-4DB2-BD59-A6C34878D82A}">
                    <a16:rowId xmlns:a16="http://schemas.microsoft.com/office/drawing/2014/main" val="3833115086"/>
                  </a:ext>
                </a:extLst>
              </a:tr>
              <a:tr h="86561">
                <a:tc>
                  <a:txBody>
                    <a:bodyPr/>
                    <a:lstStyle/>
                    <a:p>
                      <a:pPr algn="ctr">
                        <a:lnSpc>
                          <a:spcPct val="115000"/>
                        </a:lnSpc>
                        <a:spcAft>
                          <a:spcPts val="0"/>
                        </a:spcAft>
                      </a:pPr>
                      <a:r>
                        <a:rPr lang="nl-NL" sz="2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Professioneel competent zijn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tc>
                  <a:txBody>
                    <a:bodyPr/>
                    <a:lstStyle/>
                    <a:p>
                      <a:pPr algn="ctr">
                        <a:spcAft>
                          <a:spcPts val="0"/>
                        </a:spcAft>
                      </a:pPr>
                      <a:r>
                        <a:rPr lang="nl-NL" sz="20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De kennis, vaardigheden en houding van de zorgverlener om over zorgopties te onderhandelen en om effectieve holistische zorg te leveren.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extLst>
                  <a:ext uri="{0D108BD9-81ED-4DB2-BD59-A6C34878D82A}">
                    <a16:rowId xmlns:a16="http://schemas.microsoft.com/office/drawing/2014/main" val="2890993017"/>
                  </a:ext>
                </a:extLst>
              </a:tr>
              <a:tr h="176970">
                <a:tc>
                  <a:txBody>
                    <a:bodyPr/>
                    <a:lstStyle/>
                    <a:p>
                      <a:pPr algn="ctr">
                        <a:lnSpc>
                          <a:spcPct val="115000"/>
                        </a:lnSpc>
                        <a:spcAft>
                          <a:spcPts val="0"/>
                        </a:spcAft>
                      </a:pPr>
                      <a:r>
                        <a:rPr lang="nl-NL" sz="2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Ontwikkelde interpersoonlijke vaardigheden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tc>
                  <a:txBody>
                    <a:bodyPr/>
                    <a:lstStyle/>
                    <a:p>
                      <a:pPr algn="ctr">
                        <a:spcAft>
                          <a:spcPts val="0"/>
                        </a:spcAft>
                      </a:pPr>
                      <a:r>
                        <a:rPr lang="nl-NL" sz="20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Het vermogen van de zorgverlener om op verschillende niveaus met anderen te communiceren, door gebruik te maken van effectieve verbale en non-verbale interacties die blijk geven van zorg voor hun situatie, en een verplichting om gemeenschappelijke oplossingen te vinden.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extLst>
                  <a:ext uri="{0D108BD9-81ED-4DB2-BD59-A6C34878D82A}">
                    <a16:rowId xmlns:a16="http://schemas.microsoft.com/office/drawing/2014/main" val="2188220738"/>
                  </a:ext>
                </a:extLst>
              </a:tr>
              <a:tr h="117924">
                <a:tc>
                  <a:txBody>
                    <a:bodyPr/>
                    <a:lstStyle/>
                    <a:p>
                      <a:pPr algn="ctr">
                        <a:lnSpc>
                          <a:spcPct val="115000"/>
                        </a:lnSpc>
                        <a:spcAft>
                          <a:spcPts val="0"/>
                        </a:spcAft>
                      </a:pPr>
                      <a:r>
                        <a:rPr lang="en-GB" sz="2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Je zelf kennen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De manier waarop een individu betekenis geeft aan wat hij/zij weet, is en wil worden als een persoonsgericht zorgverlener door middel van reflectie, zelfbewustzijn en verbondenheid met anderen.</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extLst>
                  <a:ext uri="{0D108BD9-81ED-4DB2-BD59-A6C34878D82A}">
                    <a16:rowId xmlns:a16="http://schemas.microsoft.com/office/drawing/2014/main" val="2455348744"/>
                  </a:ext>
                </a:extLst>
              </a:tr>
              <a:tr h="131765">
                <a:tc>
                  <a:txBody>
                    <a:bodyPr/>
                    <a:lstStyle/>
                    <a:p>
                      <a:pPr algn="ctr">
                        <a:lnSpc>
                          <a:spcPct val="115000"/>
                        </a:lnSpc>
                        <a:spcAft>
                          <a:spcPts val="0"/>
                        </a:spcAft>
                      </a:pPr>
                      <a:r>
                        <a:rPr lang="nl-NL" sz="2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Helderheid in opvattingen en waarden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Het bewust zijn dat opvattingen en waarden impact hebben op de zorg verleend door zorgverleners/ontvangen door zorgvragers, en de verplichting om opvattingen en waarden in overeenstemming te brengen op een manier die persoonsgerichtheid bevordert.</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extLst>
                  <a:ext uri="{0D108BD9-81ED-4DB2-BD59-A6C34878D82A}">
                    <a16:rowId xmlns:a16="http://schemas.microsoft.com/office/drawing/2014/main" val="1757180972"/>
                  </a:ext>
                </a:extLst>
              </a:tr>
              <a:tr h="11792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Verbondenheid met het werk</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tc>
                  <a:txBody>
                    <a:bodyPr/>
                    <a:lstStyle/>
                    <a:p>
                      <a:pPr algn="ctr">
                        <a:spcAft>
                          <a:spcPts val="0"/>
                        </a:spcAft>
                      </a:pPr>
                      <a:r>
                        <a:rPr lang="nl-NL" sz="20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Verbondenheid van individuen en teamleden aan patiënten, families en groepen, getoond door intentionele betrokkenheid die focust op het verlenen van holistische en evidence-geïnformeerde zorg.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DAD"/>
                    </a:solidFill>
                  </a:tcPr>
                </a:tc>
                <a:extLst>
                  <a:ext uri="{0D108BD9-81ED-4DB2-BD59-A6C34878D82A}">
                    <a16:rowId xmlns:a16="http://schemas.microsoft.com/office/drawing/2014/main" val="2987250190"/>
                  </a:ext>
                </a:extLst>
              </a:tr>
              <a:tr h="56345">
                <a:tc gridSpan="2">
                  <a:txBody>
                    <a:bodyPr/>
                    <a:lstStyle/>
                    <a:p>
                      <a:pPr algn="ctr">
                        <a:spcAft>
                          <a:spcPts val="0"/>
                        </a:spcAft>
                      </a:pPr>
                      <a:r>
                        <a:rPr lang="nl-NL" sz="3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Zorgomgeving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nl-NL"/>
                    </a:p>
                  </a:txBody>
                  <a:tcPr/>
                </a:tc>
                <a:extLst>
                  <a:ext uri="{0D108BD9-81ED-4DB2-BD59-A6C34878D82A}">
                    <a16:rowId xmlns:a16="http://schemas.microsoft.com/office/drawing/2014/main" val="2489093105"/>
                  </a:ext>
                </a:extLst>
              </a:tr>
              <a:tr h="157233">
                <a:tc>
                  <a:txBody>
                    <a:bodyPr/>
                    <a:lstStyle/>
                    <a:p>
                      <a:pPr algn="ctr">
                        <a:lnSpc>
                          <a:spcPct val="115000"/>
                        </a:lnSpc>
                        <a:spcAft>
                          <a:spcPts val="0"/>
                        </a:spcAft>
                      </a:pPr>
                      <a:r>
                        <a:rPr lang="nl-NL" sz="200" b="1" i="1" dirty="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Adequate mix van medewerkers</a:t>
                      </a:r>
                      <a:endParaRPr lang="nl-NL" sz="300" dirty="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Binnen de verpleegkundige context wordt de samenstelling van een team meestal gezien vanuit de ratio tussen verpleegkundigen en verzorgenden/helpenden op een afdeling. Binnen een multidisciplinaire context betekent het de samenstelling van medewerkers met de vereiste kennis en vaardigheden nodig om kwalitatief goede zorg te kunnen verlenen.</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2700852402"/>
                  </a:ext>
                </a:extLst>
              </a:tr>
              <a:tr h="176970">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Systemen voor gedeelde besluitvorming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De organisatie verplicht zich tot samenwerking, binnen en tussen teams, die gezamenlijk, inclusief en participatief is.</a:t>
                      </a:r>
                      <a:endParaRPr lang="nl-NL" sz="200" dirty="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3907831275"/>
                  </a:ext>
                </a:extLst>
              </a:tr>
              <a:tr h="131765">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Effectieve relaties tussen medewerkers</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Interpersoonlijke verbindingen die productief zijn voor het bereiken van holistische persoonsgerichte zorg.</a:t>
                      </a:r>
                      <a:endParaRPr lang="nl-NL" sz="200" dirty="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3352043084"/>
                  </a:ext>
                </a:extLst>
              </a:tr>
              <a:tr h="11792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Delen  van macht</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dirty="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Niet-dominante, niet-hiërarchische relaties die het individu niet uitbuiten, maar in plaats daarvan zich richten op het bereiken van de best mogelijke gezamenlijk overeengekomen uitkomsten door middel van overeengekomen waarden, doelen, wensen en verlangens.</a:t>
                      </a:r>
                      <a:endParaRPr lang="nl-NL" sz="300" dirty="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1727275096"/>
                  </a:ext>
                </a:extLst>
              </a:tr>
              <a:tr h="157233">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De fysieke omgeving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Zorgomgevingen die esthetiek en functie in evenwicht brengen door aandacht te besteden aan design, waardigheid, privacy, geborgenheid, keuze/controle, veiligheid en toegankelijkheid met de intentie om de prestaties en uitkomsten van patiënten, familie en medewerkers te verbeteren.</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1423148018"/>
                  </a:ext>
                </a:extLst>
              </a:tr>
              <a:tr h="176970">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Ondersteunende organisatiesystemen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Organisatiesystemen die initiatief, creativiteit, vrijheid en veiligheid van personen stimuleren, onderbouwd door een bestuurlijk kader dat nadruk legt op cultuur, relaties, waarden, communicatie, professionele autonomie en verantwoordelijkheid.</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1728691648"/>
                  </a:ext>
                </a:extLst>
              </a:tr>
              <a:tr h="176970">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Potentieel voor innovatie en risico’s nemen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tc>
                  <a:txBody>
                    <a:bodyPr/>
                    <a:lstStyle/>
                    <a:p>
                      <a:pPr algn="ctr">
                        <a:spcAft>
                          <a:spcPts val="0"/>
                        </a:spcAft>
                      </a:pPr>
                      <a:r>
                        <a:rPr lang="nl-NL" sz="20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De uitoefening van professionele verantwoordelijkheid bij het nemen van besluiten die een balans weerspiegelen tussen het best beschikbare bewijs, professioneel oordeel, lokale informatie en voorkeuren van de patiënt/familie.</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p>
                      <a:pPr algn="ctr">
                        <a:spcAft>
                          <a:spcPts val="0"/>
                        </a:spcAft>
                      </a:pPr>
                      <a:r>
                        <a:rPr lang="nl-NL" sz="200" i="1">
                          <a:effectLst/>
                          <a:latin typeface="Arial" panose="020B0604020202020204" pitchFamily="34" charset="0"/>
                          <a:ea typeface="MS Mincho" panose="02020609040205080304" pitchFamily="49" charset="-128"/>
                          <a:cs typeface="Times New Roman" panose="02020603050405020304" pitchFamily="18" charset="0"/>
                        </a:rPr>
                        <a:t> </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EE395"/>
                    </a:solidFill>
                  </a:tcPr>
                </a:tc>
                <a:extLst>
                  <a:ext uri="{0D108BD9-81ED-4DB2-BD59-A6C34878D82A}">
                    <a16:rowId xmlns:a16="http://schemas.microsoft.com/office/drawing/2014/main" val="96634889"/>
                  </a:ext>
                </a:extLst>
              </a:tr>
              <a:tr h="56345">
                <a:tc gridSpan="2">
                  <a:txBody>
                    <a:bodyPr/>
                    <a:lstStyle/>
                    <a:p>
                      <a:pPr algn="ctr">
                        <a:spcAft>
                          <a:spcPts val="0"/>
                        </a:spcAft>
                      </a:pPr>
                      <a:r>
                        <a:rPr lang="nl-NL" sz="300" b="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Persoonsgerichte processen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hMerge="1">
                  <a:txBody>
                    <a:bodyPr/>
                    <a:lstStyle/>
                    <a:p>
                      <a:endParaRPr lang="nl-NL"/>
                    </a:p>
                  </a:txBody>
                  <a:tcPr/>
                </a:tc>
                <a:extLst>
                  <a:ext uri="{0D108BD9-81ED-4DB2-BD59-A6C34878D82A}">
                    <a16:rowId xmlns:a16="http://schemas.microsoft.com/office/drawing/2014/main" val="2593786436"/>
                  </a:ext>
                </a:extLst>
              </a:tr>
              <a:tr h="22217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Werken met de opvattingen en waarden van de patiënt</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Een helder beeld hebben van wat de patiënt belangrijk vindt in zijn/haar leven en hoe hij/zij betekenis geeft aan wat er gaande is vanuit zijn/haar individuele perspectief, psychosociale context en sociale rol.</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extLst>
                  <a:ext uri="{0D108BD9-81ED-4DB2-BD59-A6C34878D82A}">
                    <a16:rowId xmlns:a16="http://schemas.microsoft.com/office/drawing/2014/main" val="498347879"/>
                  </a:ext>
                </a:extLst>
              </a:tr>
              <a:tr h="131765">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Gedeelde besluitvorming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tc>
                  <a:txBody>
                    <a:bodyPr/>
                    <a:lstStyle/>
                    <a:p>
                      <a:pPr algn="ctr">
                        <a:spcAft>
                          <a:spcPts val="0"/>
                        </a:spcAft>
                      </a:pPr>
                      <a:r>
                        <a:rPr lang="nl-NL" sz="200" dirty="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Het faciliteren van de betrokkenheid van patiënten en hun naasten in de besluitvorming door aandacht te besteden aan waarden, ervaringen, zorgen en toekomstige aspiraties.</a:t>
                      </a:r>
                      <a:endParaRPr lang="nl-NL" sz="200" dirty="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extLst>
                  <a:ext uri="{0D108BD9-81ED-4DB2-BD59-A6C34878D82A}">
                    <a16:rowId xmlns:a16="http://schemas.microsoft.com/office/drawing/2014/main" val="4116554009"/>
                  </a:ext>
                </a:extLst>
              </a:tr>
              <a:tr h="11792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Authentieke betrokkenheid</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Verbondenheid tussen de zorgverlener en de patiënt en zijn naasten, bepaald door: het kennen van de persoon, helderheid van de opvattingen en waarden, zelfkennis en professionele expertise.</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extLst>
                  <a:ext uri="{0D108BD9-81ED-4DB2-BD59-A6C34878D82A}">
                    <a16:rowId xmlns:a16="http://schemas.microsoft.com/office/drawing/2014/main" val="2959560256"/>
                  </a:ext>
                </a:extLst>
              </a:tr>
              <a:tr h="11792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Welwillend aanwezig zijn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tc>
                  <a:txBody>
                    <a:bodyPr/>
                    <a:lstStyle/>
                    <a:p>
                      <a:pPr algn="ctr">
                        <a:spcAft>
                          <a:spcPts val="0"/>
                        </a:spcAft>
                      </a:pPr>
                      <a:r>
                        <a:rPr lang="nl-NL" sz="200">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Een verbondenheid die de uniciteit en waarde van het individu erkent, door adequaat te reageren op signalen die bronnen van coping maximaliseren, door middel van het herkennen van belangrijke zaken in hun leven.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extLst>
                  <a:ext uri="{0D108BD9-81ED-4DB2-BD59-A6C34878D82A}">
                    <a16:rowId xmlns:a16="http://schemas.microsoft.com/office/drawing/2014/main" val="2306520328"/>
                  </a:ext>
                </a:extLst>
              </a:tr>
              <a:tr h="117924">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Holistische zorg verlenen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tc>
                  <a:txBody>
                    <a:bodyPr/>
                    <a:lstStyle/>
                    <a:p>
                      <a:pPr algn="ctr">
                        <a:spcAft>
                          <a:spcPts val="0"/>
                        </a:spcAft>
                      </a:pPr>
                      <a:r>
                        <a:rPr lang="nl-NL" sz="200">
                          <a:solidFill>
                            <a:srgbClr val="000000"/>
                          </a:solidFill>
                          <a:effectLst/>
                          <a:latin typeface="Arial" panose="020B0604020202020204" pitchFamily="34" charset="0"/>
                          <a:ea typeface="Cambria" panose="02040503050406030204" pitchFamily="18" charset="0"/>
                          <a:cs typeface="Times New Roman" panose="02020603050405020304" pitchFamily="18" charset="0"/>
                        </a:rPr>
                        <a:t>Behandelen en zorg verlenen waarbij aandacht wordt besteed aan de gehele persoon door het integreren van de fysiologische, psychologische, socioculturele, ontwikkelingsgerichte en spirituele dimensies van het mens-zijn.</a:t>
                      </a:r>
                      <a:endParaRPr lang="nl-NL" sz="200">
                        <a:effectLst/>
                        <a:latin typeface="Cambria" panose="02040503050406030204" pitchFamily="18" charset="0"/>
                        <a:ea typeface="Cambria" panose="02040503050406030204" pitchFamily="18" charset="0"/>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7"/>
                    </a:solidFill>
                  </a:tcPr>
                </a:tc>
                <a:extLst>
                  <a:ext uri="{0D108BD9-81ED-4DB2-BD59-A6C34878D82A}">
                    <a16:rowId xmlns:a16="http://schemas.microsoft.com/office/drawing/2014/main" val="1288389517"/>
                  </a:ext>
                </a:extLst>
              </a:tr>
              <a:tr h="56345">
                <a:tc gridSpan="2">
                  <a:txBody>
                    <a:bodyPr/>
                    <a:lstStyle/>
                    <a:p>
                      <a:pPr algn="ctr">
                        <a:spcAft>
                          <a:spcPts val="0"/>
                        </a:spcAft>
                      </a:pPr>
                      <a:r>
                        <a:rPr lang="nl-NL" sz="3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Persoonsgerichte uitkomsten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hMerge="1">
                  <a:txBody>
                    <a:bodyPr/>
                    <a:lstStyle/>
                    <a:p>
                      <a:endParaRPr lang="nl-NL"/>
                    </a:p>
                  </a:txBody>
                  <a:tcPr/>
                </a:tc>
                <a:extLst>
                  <a:ext uri="{0D108BD9-81ED-4DB2-BD59-A6C34878D82A}">
                    <a16:rowId xmlns:a16="http://schemas.microsoft.com/office/drawing/2014/main" val="2978492015"/>
                  </a:ext>
                </a:extLst>
              </a:tr>
              <a:tr h="131765">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Goede zorgervaringen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Positieve ervaringen van zorgvragers en medewerkers van “wat verwacht werd als ook wat daadwerkelijk gebeurde” (objectieve feiten en hun subjectieve belevingen) gedurende het ontvangen/verlenen van zorg en behandeling.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extLst>
                  <a:ext uri="{0D108BD9-81ED-4DB2-BD59-A6C34878D82A}">
                    <a16:rowId xmlns:a16="http://schemas.microsoft.com/office/drawing/2014/main" val="1880640454"/>
                  </a:ext>
                </a:extLst>
              </a:tr>
              <a:tr h="86561">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Betrokkenheid in zorg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Zorgvragers en medewerkers participeren actief in zorg en betrekken anderen waar nodig.</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extLst>
                  <a:ext uri="{0D108BD9-81ED-4DB2-BD59-A6C34878D82A}">
                    <a16:rowId xmlns:a16="http://schemas.microsoft.com/office/drawing/2014/main" val="819502549"/>
                  </a:ext>
                </a:extLst>
              </a:tr>
              <a:tr h="86561">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Gevoel van welzijn</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tc>
                  <a:txBody>
                    <a:bodyPr/>
                    <a:lstStyle/>
                    <a:p>
                      <a:pPr algn="ctr">
                        <a:spcAft>
                          <a:spcPts val="0"/>
                        </a:spcAft>
                      </a:pPr>
                      <a:r>
                        <a:rPr lang="nl-NL" sz="2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Zorgvragers en medewerkers zijn tevreden met hun zorgervaring en voelen zich betrokken op een betekenisvolle manier.</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extLst>
                  <a:ext uri="{0D108BD9-81ED-4DB2-BD59-A6C34878D82A}">
                    <a16:rowId xmlns:a16="http://schemas.microsoft.com/office/drawing/2014/main" val="3283281875"/>
                  </a:ext>
                </a:extLst>
              </a:tr>
              <a:tr h="86561">
                <a:tc>
                  <a:txBody>
                    <a:bodyPr/>
                    <a:lstStyle/>
                    <a:p>
                      <a:pPr algn="ctr">
                        <a:lnSpc>
                          <a:spcPct val="115000"/>
                        </a:lnSpc>
                        <a:spcAft>
                          <a:spcPts val="0"/>
                        </a:spcAft>
                      </a:pPr>
                      <a:r>
                        <a:rPr lang="nl-NL" sz="200" b="1" i="1">
                          <a:solidFill>
                            <a:srgbClr val="000000"/>
                          </a:solidFill>
                          <a:effectLst/>
                          <a:latin typeface="Arial" panose="020B0604020202020204" pitchFamily="34" charset="0"/>
                          <a:ea typeface="MS Mincho" panose="02020609040205080304" pitchFamily="49" charset="-128"/>
                          <a:cs typeface="Times New Roman" panose="02020603050405020304" pitchFamily="18" charset="0"/>
                        </a:rPr>
                        <a:t>Een heilzame cultuur</a:t>
                      </a:r>
                      <a:endParaRPr lang="nl-NL" sz="30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tc>
                  <a:txBody>
                    <a:bodyPr/>
                    <a:lstStyle/>
                    <a:p>
                      <a:pPr algn="ctr">
                        <a:spcAft>
                          <a:spcPts val="0"/>
                        </a:spcAft>
                      </a:pPr>
                      <a:r>
                        <a:rPr lang="nl-NL" sz="200" i="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Zorgvragers en medewerkers ervaren een werkplekcultuur die persoonsgerichtheid en het floreren van iedereen aanmoedigt.</a:t>
                      </a:r>
                      <a:endParaRPr lang="nl-NL" sz="300" dirty="0">
                        <a:effectLst/>
                        <a:latin typeface="Cambria" panose="02040503050406030204" pitchFamily="18" charset="0"/>
                        <a:ea typeface="MS Mincho" panose="02020609040205080304" pitchFamily="49" charset="-128"/>
                        <a:cs typeface="Times New Roman" panose="02020603050405020304" pitchFamily="18" charset="0"/>
                      </a:endParaRPr>
                    </a:p>
                  </a:txBody>
                  <a:tcPr marL="14353" marR="1435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8D7EA"/>
                    </a:solidFill>
                  </a:tcPr>
                </a:tc>
                <a:extLst>
                  <a:ext uri="{0D108BD9-81ED-4DB2-BD59-A6C34878D82A}">
                    <a16:rowId xmlns:a16="http://schemas.microsoft.com/office/drawing/2014/main" val="2795748943"/>
                  </a:ext>
                </a:extLst>
              </a:tr>
            </a:tbl>
          </a:graphicData>
        </a:graphic>
      </p:graphicFrame>
    </p:spTree>
    <p:extLst>
      <p:ext uri="{BB962C8B-B14F-4D97-AF65-F5344CB8AC3E}">
        <p14:creationId xmlns:p14="http://schemas.microsoft.com/office/powerpoint/2010/main" val="2409447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Workshop persoonsgerichte zorg</a:t>
            </a:r>
          </a:p>
        </p:txBody>
      </p:sp>
      <p:sp>
        <p:nvSpPr>
          <p:cNvPr id="3" name="Tijdelijke aanduiding voor inhoud 2"/>
          <p:cNvSpPr>
            <a:spLocks noGrp="1"/>
          </p:cNvSpPr>
          <p:nvPr>
            <p:ph idx="1"/>
          </p:nvPr>
        </p:nvSpPr>
        <p:spPr>
          <a:xfrm>
            <a:off x="497711" y="2221509"/>
            <a:ext cx="8378275" cy="2192807"/>
          </a:xfrm>
        </p:spPr>
        <p:txBody>
          <a:bodyPr/>
          <a:lstStyle/>
          <a:p>
            <a:pPr marL="0" indent="0" algn="ctr">
              <a:buNone/>
            </a:pPr>
            <a:endParaRPr lang="nl-NL" dirty="0"/>
          </a:p>
          <a:p>
            <a:pPr marL="0" indent="0" algn="ctr">
              <a:buNone/>
            </a:pPr>
            <a:r>
              <a:rPr lang="nl-NL" sz="4000" dirty="0"/>
              <a:t>Kijk eens door het </a:t>
            </a:r>
            <a:r>
              <a:rPr lang="nl-NL" sz="4000" b="1" dirty="0"/>
              <a:t>RAAM</a:t>
            </a:r>
            <a:r>
              <a:rPr lang="nl-NL" sz="4000" dirty="0"/>
              <a:t> en </a:t>
            </a:r>
            <a:r>
              <a:rPr lang="nl-NL" sz="4000" b="1" dirty="0"/>
              <a:t>WERK</a:t>
            </a:r>
          </a:p>
        </p:txBody>
      </p:sp>
    </p:spTree>
    <p:extLst>
      <p:ext uri="{BB962C8B-B14F-4D97-AF65-F5344CB8AC3E}">
        <p14:creationId xmlns:p14="http://schemas.microsoft.com/office/powerpoint/2010/main" val="153053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Doel</a:t>
            </a:r>
          </a:p>
        </p:txBody>
      </p:sp>
      <p:sp>
        <p:nvSpPr>
          <p:cNvPr id="3" name="Tijdelijke aanduiding voor inhoud 2"/>
          <p:cNvSpPr>
            <a:spLocks noGrp="1"/>
          </p:cNvSpPr>
          <p:nvPr>
            <p:ph idx="1"/>
          </p:nvPr>
        </p:nvSpPr>
        <p:spPr/>
        <p:txBody>
          <a:bodyPr/>
          <a:lstStyle/>
          <a:p>
            <a:r>
              <a:rPr lang="nl-NL" dirty="0"/>
              <a:t>Elkaar handvatten geven hoe je het raamwerk persoonsgerichte zorg toe kunt passen tijdens de lessen</a:t>
            </a:r>
          </a:p>
        </p:txBody>
      </p:sp>
    </p:spTree>
    <p:extLst>
      <p:ext uri="{BB962C8B-B14F-4D97-AF65-F5344CB8AC3E}">
        <p14:creationId xmlns:p14="http://schemas.microsoft.com/office/powerpoint/2010/main" val="3115294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p>
            <a:pPr marL="0" indent="0">
              <a:buNone/>
            </a:pPr>
            <a:r>
              <a:rPr lang="nl-NL" dirty="0">
                <a:latin typeface="Arial" panose="020B0604020202020204" pitchFamily="34" charset="0"/>
                <a:ea typeface="Calibri" panose="020F0502020204030204" pitchFamily="34" charset="0"/>
              </a:rPr>
              <a:t>Loop door elkaar heen en vertel diegene die je tegenkomt hoe persoonsgericht je zelf bent naar studenten en collega’s toe</a:t>
            </a:r>
            <a:endParaRPr lang="nl-NL" dirty="0">
              <a:latin typeface="Times New Roman" panose="02020603050405020304" pitchFamily="18" charset="0"/>
            </a:endParaRPr>
          </a:p>
          <a:p>
            <a:endParaRPr lang="nl-NL" dirty="0">
              <a:latin typeface="Times New Roman" panose="02020603050405020304" pitchFamily="18" charset="0"/>
            </a:endParaRPr>
          </a:p>
          <a:p>
            <a:endParaRPr lang="nl-NL" dirty="0"/>
          </a:p>
        </p:txBody>
      </p:sp>
    </p:spTree>
    <p:extLst>
      <p:ext uri="{BB962C8B-B14F-4D97-AF65-F5344CB8AC3E}">
        <p14:creationId xmlns:p14="http://schemas.microsoft.com/office/powerpoint/2010/main" val="41900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26917" y="972273"/>
            <a:ext cx="7544897" cy="891251"/>
          </a:xfrm>
        </p:spPr>
        <p:txBody>
          <a:bodyPr/>
          <a:lstStyle/>
          <a:p>
            <a:r>
              <a:rPr lang="nl-NL" dirty="0"/>
              <a:t>Opdracht</a:t>
            </a:r>
          </a:p>
        </p:txBody>
      </p:sp>
      <p:sp>
        <p:nvSpPr>
          <p:cNvPr id="3" name="Tijdelijke aanduiding voor inhoud 2"/>
          <p:cNvSpPr>
            <a:spLocks noGrp="1"/>
          </p:cNvSpPr>
          <p:nvPr>
            <p:ph idx="1"/>
          </p:nvPr>
        </p:nvSpPr>
        <p:spPr>
          <a:xfrm>
            <a:off x="925975" y="1875099"/>
            <a:ext cx="7950011" cy="3102015"/>
          </a:xfrm>
        </p:spPr>
        <p:txBody>
          <a:bodyPr>
            <a:normAutofit fontScale="77500" lnSpcReduction="20000"/>
          </a:bodyPr>
          <a:lstStyle/>
          <a:p>
            <a:r>
              <a:rPr lang="nl-NL" sz="2600" dirty="0"/>
              <a:t>Pak een strookje en bespreek waar in het raamwerk deze thuishoort</a:t>
            </a:r>
          </a:p>
          <a:p>
            <a:r>
              <a:rPr lang="nl-NL" sz="2600" dirty="0"/>
              <a:t>Bespreek vervolgens waar in het leerarrangement (vanuit je vak of KBS) dit onderdeel terugkomt. </a:t>
            </a:r>
          </a:p>
          <a:p>
            <a:pPr lvl="1">
              <a:buFont typeface="Wingdings" panose="05000000000000000000" pitchFamily="2" charset="2"/>
              <a:buChar char="Ø"/>
            </a:pPr>
            <a:r>
              <a:rPr lang="nl-NL" sz="2200" dirty="0"/>
              <a:t>Hoe kun je dit praktisch aan bod laten komen (denk bijvoorbeeld of je een opdracht voor studenten kunt bedenken waarbij zij dit onderdeel van PGZ toepassen bij de cliënt(en) uit het leerarrangement) </a:t>
            </a:r>
          </a:p>
          <a:p>
            <a:r>
              <a:rPr lang="nl-NL" sz="2600" dirty="0"/>
              <a:t>Wat ga je concreet in je lessen “anders” doen waardoor dit onderdeel uit het raamwerk nadrukkelijker aan bod komt? Geef elkaar tips hoe je dit kunt toepassen in je lessen.</a:t>
            </a:r>
          </a:p>
          <a:p>
            <a:r>
              <a:rPr lang="nl-NL" sz="2600" dirty="0"/>
              <a:t>Pak vervolgens een nieuw strookje en herhaal dit proces</a:t>
            </a:r>
          </a:p>
          <a:p>
            <a:endParaRPr lang="nl-NL" dirty="0"/>
          </a:p>
        </p:txBody>
      </p:sp>
    </p:spTree>
    <p:extLst>
      <p:ext uri="{BB962C8B-B14F-4D97-AF65-F5344CB8AC3E}">
        <p14:creationId xmlns:p14="http://schemas.microsoft.com/office/powerpoint/2010/main" val="49868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l"/>
            <a:r>
              <a:rPr lang="nl-NL" dirty="0"/>
              <a:t>Afsluiting</a:t>
            </a:r>
          </a:p>
        </p:txBody>
      </p:sp>
      <p:sp>
        <p:nvSpPr>
          <p:cNvPr id="3" name="Tijdelijke aanduiding voor inhoud 2"/>
          <p:cNvSpPr>
            <a:spLocks noGrp="1"/>
          </p:cNvSpPr>
          <p:nvPr>
            <p:ph idx="1"/>
          </p:nvPr>
        </p:nvSpPr>
        <p:spPr/>
        <p:txBody>
          <a:bodyPr/>
          <a:lstStyle/>
          <a:p>
            <a:pPr marL="0" indent="0" algn="l">
              <a:lnSpc>
                <a:spcPct val="107000"/>
              </a:lnSpc>
              <a:spcAft>
                <a:spcPts val="800"/>
              </a:spcAft>
              <a:buNone/>
            </a:pPr>
            <a:r>
              <a:rPr lang="nl-NL" dirty="0">
                <a:latin typeface="Arial" panose="020B0604020202020204" pitchFamily="34" charset="0"/>
                <a:ea typeface="Calibri" panose="020F0502020204030204" pitchFamily="34" charset="0"/>
                <a:cs typeface="Times New Roman" panose="02020603050405020304" pitchFamily="18" charset="0"/>
              </a:rPr>
              <a:t>Loop door elkaar heen en zoek iemand op waarmee je niet in het groepje hebt gezeten: </a:t>
            </a:r>
          </a:p>
          <a:p>
            <a:pPr marL="0" indent="0" algn="l">
              <a:lnSpc>
                <a:spcPct val="107000"/>
              </a:lnSpc>
              <a:spcAft>
                <a:spcPts val="800"/>
              </a:spcAft>
              <a:buNone/>
            </a:pPr>
            <a:r>
              <a:rPr lang="nl-NL">
                <a:latin typeface="Arial" panose="020B0604020202020204" pitchFamily="34" charset="0"/>
                <a:ea typeface="Calibri" panose="020F0502020204030204" pitchFamily="34" charset="0"/>
                <a:cs typeface="Times New Roman" panose="02020603050405020304" pitchFamily="18" charset="0"/>
              </a:rPr>
              <a:t>Als </a:t>
            </a:r>
            <a:r>
              <a:rPr lang="nl-NL" dirty="0">
                <a:latin typeface="Arial" panose="020B0604020202020204" pitchFamily="34" charset="0"/>
                <a:ea typeface="Calibri" panose="020F0502020204030204" pitchFamily="34" charset="0"/>
                <a:cs typeface="Times New Roman" panose="02020603050405020304" pitchFamily="18" charset="0"/>
              </a:rPr>
              <a:t>je terugdenkt aan wat je in het begin hebt gezegd, zou je het dan anders verwoorden? Wat neem je concreet mee naar je eigen lessen?</a:t>
            </a:r>
            <a:endParaRPr lang="nl-NL"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8206472"/>
      </p:ext>
    </p:extLst>
  </p:cSld>
  <p:clrMapOvr>
    <a:masterClrMapping/>
  </p:clrMapOvr>
</p:sld>
</file>

<file path=ppt/theme/theme1.xml><?xml version="1.0" encoding="utf-8"?>
<a:theme xmlns:a="http://schemas.openxmlformats.org/drawingml/2006/main" name="Aangepast ontw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5F486CF9A84E4B83A1D382449A9E59" ma:contentTypeVersion="8" ma:contentTypeDescription="Een nieuw document maken." ma:contentTypeScope="" ma:versionID="cea5f3c64fe9e9354a709a3d3a371787">
  <xsd:schema xmlns:xsd="http://www.w3.org/2001/XMLSchema" xmlns:xs="http://www.w3.org/2001/XMLSchema" xmlns:p="http://schemas.microsoft.com/office/2006/metadata/properties" xmlns:ns3="4dfc51d9-fd9a-4c2e-9b35-2a6b8dbf690b" targetNamespace="http://schemas.microsoft.com/office/2006/metadata/properties" ma:root="true" ma:fieldsID="033cba9e825a274b64739814cd3358ba" ns3:_="">
    <xsd:import namespace="4dfc51d9-fd9a-4c2e-9b35-2a6b8dbf690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fc51d9-fd9a-4c2e-9b35-2a6b8dbf690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13133C-A549-4CF4-8F0A-0C86F29F38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fc51d9-fd9a-4c2e-9b35-2a6b8dbf690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021ED74-4AB2-4F84-9C76-5292B4D56D8C}">
  <ds:schemaRefs>
    <ds:schemaRef ds:uri="http://schemas.microsoft.com/sharepoint/v3/contenttype/forms"/>
  </ds:schemaRefs>
</ds:datastoreItem>
</file>

<file path=customXml/itemProps3.xml><?xml version="1.0" encoding="utf-8"?>
<ds:datastoreItem xmlns:ds="http://schemas.openxmlformats.org/officeDocument/2006/customXml" ds:itemID="{B1DA29CF-BAEC-41C7-9C8D-C00830E76CE3}">
  <ds:schemaRefs>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elements/1.1/"/>
    <ds:schemaRef ds:uri="http://purl.org/dc/dcmitype/"/>
    <ds:schemaRef ds:uri="http://schemas.microsoft.com/office/infopath/2007/PartnerControls"/>
    <ds:schemaRef ds:uri="4dfc51d9-fd9a-4c2e-9b35-2a6b8dbf690b"/>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PPT_Fontys_NL_universeel</Template>
  <TotalTime>0</TotalTime>
  <Words>1101</Words>
  <Application>Microsoft Office PowerPoint</Application>
  <PresentationFormat>Diavoorstelling (16:9)</PresentationFormat>
  <Paragraphs>84</Paragraphs>
  <Slides>6</Slides>
  <Notes>2</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6</vt:i4>
      </vt:variant>
    </vt:vector>
  </HeadingPairs>
  <TitlesOfParts>
    <vt:vector size="13" baseType="lpstr">
      <vt:lpstr>Arial</vt:lpstr>
      <vt:lpstr>Calibri</vt:lpstr>
      <vt:lpstr>Cambria</vt:lpstr>
      <vt:lpstr>MS Mincho</vt:lpstr>
      <vt:lpstr>Times New Roman</vt:lpstr>
      <vt:lpstr>Wingdings</vt:lpstr>
      <vt:lpstr>Aangepast ontwerp</vt:lpstr>
      <vt:lpstr>Voorbereiding Workshop persoonsgerichte zorg Kijk eens door het RAAM en WERK </vt:lpstr>
      <vt:lpstr>Workshop persoonsgerichte zorg</vt:lpstr>
      <vt:lpstr>Doel</vt:lpstr>
      <vt:lpstr>PowerPoint-presentatie</vt:lpstr>
      <vt:lpstr>Opdracht</vt:lpstr>
      <vt:lpstr>Afsluiting</vt:lpstr>
    </vt:vector>
  </TitlesOfParts>
  <Company>Fontys Hogescholen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Opdracht</dc:title>
  <dc:creator>Wolters-Schäfer,Ingeborg I.G.A.</dc:creator>
  <cp:lastModifiedBy>Weger-van den Enden,Alda A. de</cp:lastModifiedBy>
  <cp:revision>16</cp:revision>
  <cp:lastPrinted>2014-08-19T14:33:34Z</cp:lastPrinted>
  <dcterms:created xsi:type="dcterms:W3CDTF">2019-06-25T09:09:32Z</dcterms:created>
  <dcterms:modified xsi:type="dcterms:W3CDTF">2019-11-21T09:39:40Z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0x010100C95F486CF9A84E4B83A1D382449A9E59</vt:lpwstr>
  </property>
</Properties>
</file>