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93" r:id="rId2"/>
    <p:sldId id="421" r:id="rId3"/>
    <p:sldId id="481" r:id="rId4"/>
    <p:sldId id="491" r:id="rId5"/>
    <p:sldId id="484" r:id="rId6"/>
    <p:sldId id="485" r:id="rId7"/>
    <p:sldId id="486" r:id="rId8"/>
    <p:sldId id="487" r:id="rId9"/>
  </p:sldIdLst>
  <p:sldSz cx="9144000" cy="6858000" type="screen4x3"/>
  <p:notesSz cx="6794500" cy="99314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9933"/>
    <a:srgbClr val="178240"/>
    <a:srgbClr val="A1C742"/>
    <a:srgbClr val="CC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613"/>
    <p:restoredTop sz="88914" autoAdjust="0"/>
  </p:normalViewPr>
  <p:slideViewPr>
    <p:cSldViewPr>
      <p:cViewPr varScale="1">
        <p:scale>
          <a:sx n="88" d="100"/>
          <a:sy n="88" d="100"/>
        </p:scale>
        <p:origin x="749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4662303-EFAB-41C0-B2A1-0A0AC3049391}" type="datetimeFigureOut">
              <a:rPr lang="nl-NL"/>
              <a:pPr>
                <a:defRPr/>
              </a:pPr>
              <a:t>29-4-2020</a:t>
            </a:fld>
            <a:endParaRPr lang="nl-NL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CD11345-33E2-4DD7-B7D2-11ADC7002E3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3684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 defTabSz="9223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5600" cy="447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 defTabSz="9223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178EFD35-FFF4-4261-A6FB-2F0FB2C0DFE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86909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90" tIns="46095" rIns="92190" bIns="46095" anchor="b"/>
          <a:lstStyle>
            <a:lvl1pPr defTabSz="922338" eaLnBrk="0" hangingPunct="0">
              <a:defRPr sz="3200"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defTabSz="922338" eaLnBrk="0" hangingPunct="0">
              <a:defRPr sz="32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defTabSz="922338" eaLnBrk="0" hangingPunct="0">
              <a:defRPr sz="32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defTabSz="922338" eaLnBrk="0" hangingPunct="0">
              <a:defRPr sz="32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defTabSz="922338" eaLnBrk="0" hangingPunct="0">
              <a:defRPr sz="32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r" eaLnBrk="1" hangingPunct="1"/>
            <a:fld id="{CF43FAD5-5470-44A1-BD5E-A6120E8E1DBA}" type="slidenum">
              <a:rPr lang="nl-NL" sz="1200">
                <a:latin typeface="Times New Roman" pitchFamily="18" charset="0"/>
              </a:rPr>
              <a:pPr algn="r" eaLnBrk="1" hangingPunct="1"/>
              <a:t>1</a:t>
            </a:fld>
            <a:endParaRPr lang="nl-NL" sz="1200">
              <a:latin typeface="Times New Roman" pitchFamily="18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80306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nl-NL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2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5F3DD59-00B9-4AF1-80AB-34294919FF45}" type="slidenum">
              <a:rPr lang="nl-NL" altLang="nl-NL" smtClean="0"/>
              <a:pPr eaLnBrk="1" hangingPunct="1">
                <a:spcBef>
                  <a:spcPct val="0"/>
                </a:spcBef>
              </a:pPr>
              <a:t>2</a:t>
            </a:fld>
            <a:endParaRPr lang="nl-NL" altLang="nl-NL" smtClean="0"/>
          </a:p>
        </p:txBody>
      </p:sp>
    </p:spTree>
    <p:extLst>
      <p:ext uri="{BB962C8B-B14F-4D97-AF65-F5344CB8AC3E}">
        <p14:creationId xmlns:p14="http://schemas.microsoft.com/office/powerpoint/2010/main" val="1088253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0275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75" tIns="45638" rIns="91275" bIns="45638"/>
          <a:lstStyle/>
          <a:p>
            <a:endParaRPr lang="en-US" altLang="en-US" smtClean="0"/>
          </a:p>
        </p:txBody>
      </p:sp>
      <p:sp>
        <p:nvSpPr>
          <p:cNvPr id="202756" name="Date Placeholder 3"/>
          <p:cNvSpPr>
            <a:spLocks noGrp="1"/>
          </p:cNvSpPr>
          <p:nvPr>
            <p:ph type="dt" sz="quarter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/>
          <a:lstStyle>
            <a:lvl1pPr>
              <a:buFont typeface="Arial" pitchFamily="34" charset="0"/>
              <a:defRPr sz="3200">
                <a:solidFill>
                  <a:schemeClr val="tx1"/>
                </a:solidFill>
                <a:latin typeface="Lucida Sans Unicode" pitchFamily="34" charset="0"/>
                <a:ea typeface="SimSun" pitchFamily="2" charset="-122"/>
              </a:defRPr>
            </a:lvl1pPr>
            <a:lvl2pPr marL="741363" indent="-284163">
              <a:buFont typeface="Arial" pitchFamily="34" charset="0"/>
              <a:defRPr sz="3200">
                <a:solidFill>
                  <a:schemeClr val="tx1"/>
                </a:solidFill>
                <a:latin typeface="Lucida Sans Unicode" pitchFamily="34" charset="0"/>
                <a:ea typeface="SimSun" pitchFamily="2" charset="-122"/>
              </a:defRPr>
            </a:lvl2pPr>
            <a:lvl3pPr marL="1139825" indent="-227013">
              <a:buFont typeface="Arial" pitchFamily="34" charset="0"/>
              <a:defRPr sz="3200">
                <a:solidFill>
                  <a:schemeClr val="tx1"/>
                </a:solidFill>
                <a:latin typeface="Lucida Sans Unicode" pitchFamily="34" charset="0"/>
                <a:ea typeface="SimSun" pitchFamily="2" charset="-122"/>
              </a:defRPr>
            </a:lvl3pPr>
            <a:lvl4pPr marL="1597025" indent="-227013">
              <a:buFont typeface="Arial" pitchFamily="34" charset="0"/>
              <a:defRPr sz="3200">
                <a:solidFill>
                  <a:schemeClr val="tx1"/>
                </a:solidFill>
                <a:latin typeface="Lucida Sans Unicode" pitchFamily="34" charset="0"/>
                <a:ea typeface="SimSun" pitchFamily="2" charset="-122"/>
              </a:defRPr>
            </a:lvl4pPr>
            <a:lvl5pPr marL="2052638" indent="-227013">
              <a:buFont typeface="Arial" pitchFamily="34" charset="0"/>
              <a:defRPr sz="3200">
                <a:solidFill>
                  <a:schemeClr val="tx1"/>
                </a:solidFill>
                <a:latin typeface="Lucida Sans Unicode" pitchFamily="34" charset="0"/>
                <a:ea typeface="SimSun" pitchFamily="2" charset="-122"/>
              </a:defRPr>
            </a:lvl5pPr>
            <a:lvl6pPr marL="2509838" indent="-227013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3200">
                <a:solidFill>
                  <a:schemeClr val="tx1"/>
                </a:solidFill>
                <a:latin typeface="Lucida Sans Unicode" pitchFamily="34" charset="0"/>
                <a:ea typeface="SimSun" pitchFamily="2" charset="-122"/>
              </a:defRPr>
            </a:lvl6pPr>
            <a:lvl7pPr marL="2967038" indent="-227013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3200">
                <a:solidFill>
                  <a:schemeClr val="tx1"/>
                </a:solidFill>
                <a:latin typeface="Lucida Sans Unicode" pitchFamily="34" charset="0"/>
                <a:ea typeface="SimSun" pitchFamily="2" charset="-122"/>
              </a:defRPr>
            </a:lvl7pPr>
            <a:lvl8pPr marL="3424238" indent="-227013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3200">
                <a:solidFill>
                  <a:schemeClr val="tx1"/>
                </a:solidFill>
                <a:latin typeface="Lucida Sans Unicode" pitchFamily="34" charset="0"/>
                <a:ea typeface="SimSun" pitchFamily="2" charset="-122"/>
              </a:defRPr>
            </a:lvl8pPr>
            <a:lvl9pPr marL="3881438" indent="-227013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3200">
                <a:solidFill>
                  <a:schemeClr val="tx1"/>
                </a:solidFill>
                <a:latin typeface="Lucida Sans Unicode" pitchFamily="34" charset="0"/>
                <a:ea typeface="SimSun" pitchFamily="2" charset="-122"/>
              </a:defRPr>
            </a:lvl9pPr>
          </a:lstStyle>
          <a:p>
            <a:pPr eaLnBrk="1" hangingPunct="1"/>
            <a:fld id="{BA788888-0EA3-424E-A595-83FE264B75C7}" type="datetime1">
              <a:rPr lang="en-US" altLang="en-US" sz="1200" smtClean="0">
                <a:solidFill>
                  <a:srgbClr val="000000"/>
                </a:solidFill>
                <a:latin typeface="Arial" pitchFamily="34" charset="0"/>
              </a:rPr>
              <a:pPr eaLnBrk="1" hangingPunct="1"/>
              <a:t>4/29/2020</a:t>
            </a:fld>
            <a:endParaRPr lang="en-US" altLang="en-US" sz="120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0275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/>
          <a:lstStyle>
            <a:lvl1pPr>
              <a:buFont typeface="Arial" pitchFamily="34" charset="0"/>
              <a:defRPr sz="3200">
                <a:solidFill>
                  <a:schemeClr val="tx1"/>
                </a:solidFill>
                <a:latin typeface="Lucida Sans Unicode" pitchFamily="34" charset="0"/>
                <a:ea typeface="SimSun" pitchFamily="2" charset="-122"/>
              </a:defRPr>
            </a:lvl1pPr>
            <a:lvl2pPr marL="741363" indent="-284163">
              <a:buFont typeface="Arial" pitchFamily="34" charset="0"/>
              <a:defRPr sz="3200">
                <a:solidFill>
                  <a:schemeClr val="tx1"/>
                </a:solidFill>
                <a:latin typeface="Lucida Sans Unicode" pitchFamily="34" charset="0"/>
                <a:ea typeface="SimSun" pitchFamily="2" charset="-122"/>
              </a:defRPr>
            </a:lvl2pPr>
            <a:lvl3pPr marL="1139825" indent="-227013">
              <a:buFont typeface="Arial" pitchFamily="34" charset="0"/>
              <a:defRPr sz="3200">
                <a:solidFill>
                  <a:schemeClr val="tx1"/>
                </a:solidFill>
                <a:latin typeface="Lucida Sans Unicode" pitchFamily="34" charset="0"/>
                <a:ea typeface="SimSun" pitchFamily="2" charset="-122"/>
              </a:defRPr>
            </a:lvl3pPr>
            <a:lvl4pPr marL="1597025" indent="-227013">
              <a:buFont typeface="Arial" pitchFamily="34" charset="0"/>
              <a:defRPr sz="3200">
                <a:solidFill>
                  <a:schemeClr val="tx1"/>
                </a:solidFill>
                <a:latin typeface="Lucida Sans Unicode" pitchFamily="34" charset="0"/>
                <a:ea typeface="SimSun" pitchFamily="2" charset="-122"/>
              </a:defRPr>
            </a:lvl4pPr>
            <a:lvl5pPr marL="2052638" indent="-227013">
              <a:buFont typeface="Arial" pitchFamily="34" charset="0"/>
              <a:defRPr sz="3200">
                <a:solidFill>
                  <a:schemeClr val="tx1"/>
                </a:solidFill>
                <a:latin typeface="Lucida Sans Unicode" pitchFamily="34" charset="0"/>
                <a:ea typeface="SimSun" pitchFamily="2" charset="-122"/>
              </a:defRPr>
            </a:lvl5pPr>
            <a:lvl6pPr marL="2509838" indent="-227013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3200">
                <a:solidFill>
                  <a:schemeClr val="tx1"/>
                </a:solidFill>
                <a:latin typeface="Lucida Sans Unicode" pitchFamily="34" charset="0"/>
                <a:ea typeface="SimSun" pitchFamily="2" charset="-122"/>
              </a:defRPr>
            </a:lvl6pPr>
            <a:lvl7pPr marL="2967038" indent="-227013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3200">
                <a:solidFill>
                  <a:schemeClr val="tx1"/>
                </a:solidFill>
                <a:latin typeface="Lucida Sans Unicode" pitchFamily="34" charset="0"/>
                <a:ea typeface="SimSun" pitchFamily="2" charset="-122"/>
              </a:defRPr>
            </a:lvl7pPr>
            <a:lvl8pPr marL="3424238" indent="-227013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3200">
                <a:solidFill>
                  <a:schemeClr val="tx1"/>
                </a:solidFill>
                <a:latin typeface="Lucida Sans Unicode" pitchFamily="34" charset="0"/>
                <a:ea typeface="SimSun" pitchFamily="2" charset="-122"/>
              </a:defRPr>
            </a:lvl8pPr>
            <a:lvl9pPr marL="3881438" indent="-227013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 sz="3200">
                <a:solidFill>
                  <a:schemeClr val="tx1"/>
                </a:solidFill>
                <a:latin typeface="Lucida Sans Unicode" pitchFamily="34" charset="0"/>
                <a:ea typeface="SimSun" pitchFamily="2" charset="-122"/>
              </a:defRPr>
            </a:lvl9pPr>
          </a:lstStyle>
          <a:p>
            <a:pPr eaLnBrk="1" hangingPunct="1"/>
            <a:fld id="{C0842BE5-16D3-432F-901E-2E9977836DFB}" type="slidenum">
              <a:rPr lang="en-US" altLang="en-US">
                <a:solidFill>
                  <a:srgbClr val="000000"/>
                </a:solidFill>
                <a:latin typeface="Arial" pitchFamily="34" charset="0"/>
              </a:rPr>
              <a:pPr eaLnBrk="1" hangingPunct="1"/>
              <a:t>3</a:t>
            </a:fld>
            <a:endParaRPr lang="en-US" altLang="en-US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nl-NL" b="1" dirty="0" smtClean="0"/>
              <a:t>De longverpleegkundige geeft onder andere:</a:t>
            </a:r>
            <a:endParaRPr lang="nl-NL" dirty="0" smtClean="0"/>
          </a:p>
          <a:p>
            <a:pPr rtl="0"/>
            <a:r>
              <a:rPr lang="nl-NL" dirty="0" smtClean="0"/>
              <a:t>Uitleg over de behandeling ;</a:t>
            </a:r>
          </a:p>
          <a:p>
            <a:pPr rtl="0"/>
            <a:r>
              <a:rPr lang="nl-NL" dirty="0" smtClean="0"/>
              <a:t>Informatie en instructie over het gebruik van inhalatiemedicatie;</a:t>
            </a:r>
          </a:p>
          <a:p>
            <a:pPr rtl="0"/>
            <a:r>
              <a:rPr lang="nl-NL" dirty="0" smtClean="0"/>
              <a:t>Tips over goed bewegen en een goede conditie;</a:t>
            </a:r>
          </a:p>
          <a:p>
            <a:pPr rtl="0"/>
            <a:r>
              <a:rPr lang="nl-NL" dirty="0" smtClean="0"/>
              <a:t>Adviezen t.a.v. uw voedingspatroon en gewichtscontrole;</a:t>
            </a:r>
          </a:p>
          <a:p>
            <a:pPr rtl="0"/>
            <a:r>
              <a:rPr lang="nl-NL" dirty="0" smtClean="0"/>
              <a:t>Voorlichting over een goed evenwicht tussen activiteit en rust;</a:t>
            </a:r>
          </a:p>
          <a:p>
            <a:pPr rtl="0"/>
            <a:r>
              <a:rPr lang="nl-NL" dirty="0" smtClean="0"/>
              <a:t>Deskundig advies bij het saneren (het ‘gezond maken’) van uw woonomgeving;</a:t>
            </a:r>
          </a:p>
          <a:p>
            <a:pPr rtl="0"/>
            <a:r>
              <a:rPr lang="nl-NL" dirty="0" smtClean="0"/>
              <a:t>Inzicht in de factoren die tot verandering en/of verergering van klachten kunnen leiden;</a:t>
            </a:r>
          </a:p>
          <a:p>
            <a:pPr rtl="0"/>
            <a:r>
              <a:rPr lang="nl-NL" dirty="0" smtClean="0"/>
              <a:t>Begeleiding en steun bij veranderingen waar u het moeilijk mee heeft;</a:t>
            </a:r>
          </a:p>
          <a:p>
            <a:pPr rtl="0"/>
            <a:r>
              <a:rPr lang="nl-NL" dirty="0" smtClean="0"/>
              <a:t>Foldermateriaal  en informatie over lotgenotencontact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8EFD35-FFF4-4261-A6FB-2F0FB2C0DFEB}" type="slidenum">
              <a:rPr lang="nl-NL" smtClean="0"/>
              <a:pPr>
                <a:defRPr/>
              </a:pPr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1372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609600"/>
            <a:ext cx="9144000" cy="2286000"/>
          </a:xfrm>
          <a:prstGeom prst="rect">
            <a:avLst/>
          </a:prstGeom>
          <a:solidFill>
            <a:srgbClr val="A1C74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381000"/>
            <a:ext cx="9144000" cy="228600"/>
          </a:xfrm>
          <a:prstGeom prst="rect">
            <a:avLst/>
          </a:prstGeom>
          <a:solidFill>
            <a:srgbClr val="17824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nl-NL"/>
          </a:p>
        </p:txBody>
      </p:sp>
      <p:pic>
        <p:nvPicPr>
          <p:cNvPr id="6" name="Picture 9" descr="Streep300RGB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24400"/>
            <a:ext cx="91440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900113" y="4768850"/>
            <a:ext cx="19192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eaLnBrk="1" hangingPunct="1">
              <a:defRPr/>
            </a:pPr>
            <a:r>
              <a:rPr lang="en-US" sz="1400" smtClean="0">
                <a:solidFill>
                  <a:schemeClr val="bg1"/>
                </a:solidFill>
              </a:rPr>
              <a:t>Kom verder. Saxion.</a:t>
            </a:r>
            <a:endParaRPr lang="en-GB" sz="1400" smtClean="0">
              <a:solidFill>
                <a:schemeClr val="bg1"/>
              </a:solidFill>
            </a:endParaRPr>
          </a:p>
        </p:txBody>
      </p:sp>
      <p:pic>
        <p:nvPicPr>
          <p:cNvPr id="8" name="Picture 12" descr="Saxion_CGÐ1281x654 300RGB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562600"/>
            <a:ext cx="146685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990600"/>
            <a:ext cx="7772400" cy="838200"/>
          </a:xfrm>
          <a:solidFill>
            <a:srgbClr val="A1C742"/>
          </a:solidFill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1828800"/>
            <a:ext cx="7772400" cy="5334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7824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87804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Logo_GT_140x14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384175"/>
            <a:ext cx="3952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89127251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Logo_GT_140x14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384175"/>
            <a:ext cx="3952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943100" cy="464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676900" cy="464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0208138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el, illustratie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 descr="Logo_GT_140x14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384175"/>
            <a:ext cx="3952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Tijdelijke aanduiding voor illustratie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3505200"/>
          </a:xfrm>
        </p:spPr>
        <p:txBody>
          <a:bodyPr/>
          <a:lstStyle/>
          <a:p>
            <a:pPr lvl="0"/>
            <a:r>
              <a:rPr lang="en-US" noProof="0" smtClean="0"/>
              <a:t>Click icon to add clip art</a:t>
            </a:r>
            <a:endParaRPr lang="nl-NL" noProof="0" dirty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3505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36488979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el, tekst en illustra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 descr="Logo_GT_140x14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384175"/>
            <a:ext cx="3952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3505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  <p:sp>
        <p:nvSpPr>
          <p:cNvPr id="4" name="Tijdelijke aanduiding voor illustratie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3505200"/>
          </a:xfrm>
        </p:spPr>
        <p:txBody>
          <a:bodyPr/>
          <a:lstStyle/>
          <a:p>
            <a:pPr lvl="0"/>
            <a:r>
              <a:rPr lang="en-US" noProof="0" smtClean="0"/>
              <a:t>Click icon to add clip art</a:t>
            </a:r>
            <a:endParaRPr lang="nl-NL" noProof="0" dirty="0" smtClean="0"/>
          </a:p>
        </p:txBody>
      </p:sp>
    </p:spTree>
    <p:extLst>
      <p:ext uri="{BB962C8B-B14F-4D97-AF65-F5344CB8AC3E}">
        <p14:creationId xmlns:p14="http://schemas.microsoft.com/office/powerpoint/2010/main" val="1419242781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Lucida Sans Unicode" pitchFamily="34" charset="0"/>
              </a:defRPr>
            </a:lvl1pPr>
          </a:lstStyle>
          <a:p>
            <a:pPr>
              <a:defRPr/>
            </a:pPr>
            <a:fld id="{68F0480F-B6AE-4104-A4CA-089BBD6FC2CE}" type="datetime1">
              <a:rPr lang="en-US" altLang="en-US"/>
              <a:pPr>
                <a:defRPr/>
              </a:pPr>
              <a:t>4/29/2020</a:t>
            </a:fld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Lucida Sans Unicode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Lucida Sans Unicode" pitchFamily="34" charset="0"/>
              </a:defRPr>
            </a:lvl1pPr>
          </a:lstStyle>
          <a:p>
            <a:fld id="{898BA619-CDE3-4880-9FC6-455E1BF565A0}" type="slidenum">
              <a:rPr lang="en-US" altLang="en-US"/>
              <a:pPr/>
              <a:t>‹nr.›</a:t>
            </a:fld>
            <a:endParaRPr lang="en-US" alt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849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Logo_GT_140x14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384175"/>
            <a:ext cx="3952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9834202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Logo_GT_140x14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384175"/>
            <a:ext cx="3952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33993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154090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 descr="Logo_GT_140x14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384175"/>
            <a:ext cx="3952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1227999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 descr="Logo_GT_140x14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384175"/>
            <a:ext cx="3952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448432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Logo_GT_140x14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384175"/>
            <a:ext cx="3952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8516692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Logo_GT_140x14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384175"/>
            <a:ext cx="3952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026"/>
          <p:cNvSpPr txBox="1">
            <a:spLocks noChangeArrowheads="1"/>
          </p:cNvSpPr>
          <p:nvPr userDrawn="1"/>
        </p:nvSpPr>
        <p:spPr bwMode="auto">
          <a:xfrm>
            <a:off x="755650" y="838200"/>
            <a:ext cx="734536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Sans Unicode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Sans Unicode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Sans Unicode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Sans Unicode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Sans Unicode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Sans Unicode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Sans Unicode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Lucida Sans Unicode" pitchFamily="34" charset="0"/>
              </a:defRPr>
            </a:lvl9pPr>
          </a:lstStyle>
          <a:p>
            <a:pPr eaLnBrk="1" hangingPunct="1">
              <a:defRPr/>
            </a:pPr>
            <a:r>
              <a:rPr lang="nl-NL" sz="3600" b="1" dirty="0" smtClean="0">
                <a:solidFill>
                  <a:srgbClr val="178240"/>
                </a:solidFill>
              </a:rPr>
              <a:t>Uitleg-dia </a:t>
            </a:r>
            <a:br>
              <a:rPr lang="nl-NL" sz="3600" b="1" dirty="0" smtClean="0">
                <a:solidFill>
                  <a:srgbClr val="178240"/>
                </a:solidFill>
              </a:rPr>
            </a:br>
            <a:r>
              <a:rPr lang="nl-NL" sz="2400" b="1" dirty="0" smtClean="0">
                <a:solidFill>
                  <a:srgbClr val="178240"/>
                </a:solidFill>
              </a:rPr>
              <a:t>(deze dia mag hierna weg/delete)</a:t>
            </a:r>
            <a:endParaRPr lang="en-GB" sz="2400" b="1" dirty="0" smtClean="0">
              <a:solidFill>
                <a:srgbClr val="178240"/>
              </a:solidFill>
            </a:endParaRPr>
          </a:p>
        </p:txBody>
      </p:sp>
      <p:sp>
        <p:nvSpPr>
          <p:cNvPr id="3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772816"/>
            <a:ext cx="7920038" cy="2808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318483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 descr="Logo_GT_140x14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384175"/>
            <a:ext cx="3952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311678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 descr="Logo_GT_140x14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384175"/>
            <a:ext cx="3952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rgbClr val="339933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dirty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742998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382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1028" name="Picture 7" descr="Streep300RGB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8" descr="Saxion_CGÐ1281x654 300RGB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562600"/>
            <a:ext cx="146685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Text Box 9"/>
          <p:cNvSpPr txBox="1">
            <a:spLocks noChangeArrowheads="1"/>
          </p:cNvSpPr>
          <p:nvPr/>
        </p:nvSpPr>
        <p:spPr bwMode="auto">
          <a:xfrm>
            <a:off x="685800" y="436563"/>
            <a:ext cx="19192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eaLnBrk="1" hangingPunct="1">
              <a:defRPr/>
            </a:pPr>
            <a:r>
              <a:rPr lang="en-US" sz="1400" smtClean="0">
                <a:solidFill>
                  <a:schemeClr val="bg1"/>
                </a:solidFill>
              </a:rPr>
              <a:t>Kom verder. Saxion.</a:t>
            </a:r>
            <a:endParaRPr lang="en-GB" sz="1400" smtClean="0">
              <a:solidFill>
                <a:schemeClr val="bg1"/>
              </a:solidFill>
            </a:endParaRPr>
          </a:p>
        </p:txBody>
      </p:sp>
      <p:pic>
        <p:nvPicPr>
          <p:cNvPr id="1031" name="Picture 11" descr="Logo_GT_140x145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384175"/>
            <a:ext cx="39528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28" r:id="rId1"/>
    <p:sldLayoutId id="2147484029" r:id="rId2"/>
    <p:sldLayoutId id="2147484030" r:id="rId3"/>
    <p:sldLayoutId id="2147484031" r:id="rId4"/>
    <p:sldLayoutId id="2147484032" r:id="rId5"/>
    <p:sldLayoutId id="2147484033" r:id="rId6"/>
    <p:sldLayoutId id="2147484034" r:id="rId7"/>
    <p:sldLayoutId id="2147484035" r:id="rId8"/>
    <p:sldLayoutId id="2147484036" r:id="rId9"/>
    <p:sldLayoutId id="2147484037" r:id="rId10"/>
    <p:sldLayoutId id="2147484038" r:id="rId11"/>
    <p:sldLayoutId id="2147484039" r:id="rId12"/>
    <p:sldLayoutId id="2147484040" r:id="rId13"/>
    <p:sldLayoutId id="2147484044" r:id="rId14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33993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339933"/>
          </a:solidFill>
          <a:latin typeface="Lucida Sans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339933"/>
          </a:solidFill>
          <a:latin typeface="Lucida Sans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339933"/>
          </a:solidFill>
          <a:latin typeface="Lucida Sans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339933"/>
          </a:solidFill>
          <a:latin typeface="Lucida Sans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 Unicode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 Unicode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 Unicode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 Unicode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4" descr="FOTOTOMA11862600033_L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33" t="4268" b="3648"/>
          <a:stretch>
            <a:fillRect/>
          </a:stretch>
        </p:blipFill>
        <p:spPr bwMode="auto">
          <a:xfrm>
            <a:off x="2124075" y="2894013"/>
            <a:ext cx="2519363" cy="1830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4" name="Rectangle 11"/>
          <p:cNvSpPr>
            <a:spLocks noChangeArrowheads="1"/>
          </p:cNvSpPr>
          <p:nvPr/>
        </p:nvSpPr>
        <p:spPr bwMode="auto">
          <a:xfrm>
            <a:off x="1115616" y="673473"/>
            <a:ext cx="6912768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nl-NL" sz="3000" b="1" dirty="0" smtClean="0">
                <a:solidFill>
                  <a:srgbClr val="178240"/>
                </a:solidFill>
              </a:rPr>
              <a:t>Gezondheidsbevordering GP 1.14</a:t>
            </a:r>
          </a:p>
          <a:p>
            <a:r>
              <a:rPr lang="en-US" sz="3000" dirty="0" err="1" smtClean="0">
                <a:solidFill>
                  <a:schemeClr val="bg1"/>
                </a:solidFill>
              </a:rPr>
              <a:t>Presentaties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</a:rPr>
              <a:t>thema’s</a:t>
            </a:r>
            <a:r>
              <a:rPr lang="en-US" sz="3000" dirty="0" smtClean="0">
                <a:solidFill>
                  <a:schemeClr val="bg1"/>
                </a:solidFill>
              </a:rPr>
              <a:t> ;</a:t>
            </a:r>
            <a:br>
              <a:rPr lang="en-US" sz="3000" dirty="0" smtClean="0">
                <a:solidFill>
                  <a:schemeClr val="bg1"/>
                </a:solidFill>
              </a:rPr>
            </a:br>
            <a:r>
              <a:rPr lang="en-US" sz="3000" dirty="0" err="1" smtClean="0">
                <a:solidFill>
                  <a:schemeClr val="bg1"/>
                </a:solidFill>
              </a:rPr>
              <a:t>preventieve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</a:rPr>
              <a:t>maatregelen</a:t>
            </a:r>
            <a:r>
              <a:rPr lang="en-US" sz="3000" dirty="0" smtClean="0">
                <a:solidFill>
                  <a:schemeClr val="bg1"/>
                </a:solidFill>
              </a:rPr>
              <a:t> in het </a:t>
            </a:r>
          </a:p>
          <a:p>
            <a:r>
              <a:rPr lang="en-US" sz="3000" dirty="0" err="1" smtClean="0">
                <a:solidFill>
                  <a:schemeClr val="bg1"/>
                </a:solidFill>
              </a:rPr>
              <a:t>operatieve</a:t>
            </a:r>
            <a:r>
              <a:rPr lang="en-US" sz="3000" dirty="0" smtClean="0">
                <a:solidFill>
                  <a:schemeClr val="bg1"/>
                </a:solidFill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</a:rPr>
              <a:t>proces</a:t>
            </a:r>
            <a:endParaRPr lang="en-US" sz="3000" dirty="0" smtClean="0">
              <a:solidFill>
                <a:schemeClr val="bg1"/>
              </a:solidFill>
            </a:endParaRPr>
          </a:p>
          <a:p>
            <a:endParaRPr lang="nl-NL" sz="3000" b="1" dirty="0">
              <a:solidFill>
                <a:srgbClr val="178240"/>
              </a:solidFill>
            </a:endParaRPr>
          </a:p>
        </p:txBody>
      </p:sp>
      <p:pic>
        <p:nvPicPr>
          <p:cNvPr id="1536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1" t="3455" r="13100" b="3680"/>
          <a:stretch>
            <a:fillRect/>
          </a:stretch>
        </p:blipFill>
        <p:spPr bwMode="auto">
          <a:xfrm>
            <a:off x="4643438" y="2894013"/>
            <a:ext cx="2027237" cy="183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6" name="Rectangle 2"/>
          <p:cNvSpPr>
            <a:spLocks noChangeArrowheads="1"/>
          </p:cNvSpPr>
          <p:nvPr/>
        </p:nvSpPr>
        <p:spPr bwMode="auto">
          <a:xfrm>
            <a:off x="4067175" y="4724400"/>
            <a:ext cx="47498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r"/>
            <a:r>
              <a:rPr lang="en-US" sz="1600" dirty="0" err="1">
                <a:solidFill>
                  <a:schemeClr val="bg1"/>
                </a:solidFill>
              </a:rPr>
              <a:t>Academie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GezondheidsZorg</a:t>
            </a:r>
            <a:r>
              <a:rPr lang="en-US" sz="1600" dirty="0">
                <a:solidFill>
                  <a:schemeClr val="bg1"/>
                </a:solidFill>
              </a:rPr>
              <a:t> (AGZ)</a:t>
            </a:r>
            <a:endParaRPr lang="nl-NL" sz="1600" dirty="0">
              <a:solidFill>
                <a:schemeClr val="bg1"/>
              </a:solidFill>
            </a:endParaRPr>
          </a:p>
        </p:txBody>
      </p:sp>
      <p:sp>
        <p:nvSpPr>
          <p:cNvPr id="15367" name="Tekstvak 3"/>
          <p:cNvSpPr txBox="1">
            <a:spLocks noChangeArrowheads="1"/>
          </p:cNvSpPr>
          <p:nvPr/>
        </p:nvSpPr>
        <p:spPr bwMode="auto">
          <a:xfrm>
            <a:off x="0" y="5243513"/>
            <a:ext cx="9144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 eaLnBrk="1" hangingPunct="1"/>
            <a:r>
              <a:rPr lang="nl-NL" sz="2000" b="1" dirty="0">
                <a:solidFill>
                  <a:srgbClr val="178240"/>
                </a:solidFill>
              </a:rPr>
              <a:t/>
            </a:r>
            <a:br>
              <a:rPr lang="nl-NL" sz="2000" b="1" dirty="0">
                <a:solidFill>
                  <a:srgbClr val="178240"/>
                </a:solidFill>
              </a:rPr>
            </a:br>
            <a:endParaRPr lang="nl-NL" sz="2000" b="1" dirty="0">
              <a:solidFill>
                <a:srgbClr val="178240"/>
              </a:solidFill>
            </a:endParaRPr>
          </a:p>
          <a:p>
            <a:pPr algn="ctr" eaLnBrk="1" hangingPunct="1"/>
            <a:endParaRPr lang="nl-NL" sz="2000" b="1" dirty="0">
              <a:solidFill>
                <a:srgbClr val="178240"/>
              </a:solidFill>
            </a:endParaRPr>
          </a:p>
          <a:p>
            <a:pPr algn="ctr" eaLnBrk="1" hangingPunct="1"/>
            <a:endParaRPr lang="nl-NL" sz="1200" b="1" dirty="0" smtClean="0">
              <a:solidFill>
                <a:srgbClr val="178240"/>
              </a:solidFill>
            </a:endParaRPr>
          </a:p>
          <a:p>
            <a:pPr algn="ctr" eaLnBrk="1" hangingPunct="1"/>
            <a:r>
              <a:rPr lang="nl-NL" sz="1200" b="1" dirty="0">
                <a:solidFill>
                  <a:srgbClr val="178240"/>
                </a:solidFill>
              </a:rPr>
              <a:t>	</a:t>
            </a:r>
            <a:r>
              <a:rPr lang="nl-NL" sz="1200" b="1" dirty="0" smtClean="0">
                <a:solidFill>
                  <a:srgbClr val="178240"/>
                </a:solidFill>
              </a:rPr>
              <a:t>		</a:t>
            </a:r>
            <a:r>
              <a:rPr lang="nl-NL" sz="1200" b="1" dirty="0">
                <a:solidFill>
                  <a:srgbClr val="178240"/>
                </a:solidFill>
              </a:rPr>
              <a:t>	</a:t>
            </a:r>
            <a:r>
              <a:rPr lang="nl-NL" sz="1200" b="1" dirty="0" smtClean="0">
                <a:solidFill>
                  <a:srgbClr val="178240"/>
                </a:solidFill>
              </a:rPr>
              <a:t> </a:t>
            </a:r>
            <a:r>
              <a:rPr lang="nl-NL" sz="1200" b="1" dirty="0">
                <a:solidFill>
                  <a:srgbClr val="178240"/>
                </a:solidFill>
              </a:rPr>
              <a:t>	</a:t>
            </a:r>
            <a:r>
              <a:rPr lang="nl-NL" sz="1200" b="1" dirty="0" smtClean="0">
                <a:solidFill>
                  <a:srgbClr val="178240"/>
                </a:solidFill>
              </a:rPr>
              <a:t>		 2016-2017</a:t>
            </a:r>
            <a:endParaRPr lang="nl-NL" sz="1200" b="1" dirty="0">
              <a:solidFill>
                <a:srgbClr val="178240"/>
              </a:solidFill>
            </a:endParaRPr>
          </a:p>
        </p:txBody>
      </p:sp>
      <p:pic>
        <p:nvPicPr>
          <p:cNvPr id="15369" name="Picture 13" descr="I:\AGZ_GTProject\PR\Foto's GT 2010\Foto's specifiek voor GT - Beroepssituaties Technologie in VPK - fotoshoots\fotoshoot feb 2010\lowres fotos lessen en lab\FOTOTOMA120551 383 (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75" r="9845" b="12872"/>
          <a:stretch>
            <a:fillRect/>
          </a:stretch>
        </p:blipFill>
        <p:spPr bwMode="auto">
          <a:xfrm>
            <a:off x="6516688" y="2894013"/>
            <a:ext cx="2627312" cy="18208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70" name="Picture 15" descr="I:\AGZ_GTProject\PR\Foto's GT 2010\Foto's Vpk\CU VPK infuuspomp FOTOTOMA11862600004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079"/>
          <a:stretch>
            <a:fillRect/>
          </a:stretch>
        </p:blipFill>
        <p:spPr bwMode="auto">
          <a:xfrm>
            <a:off x="0" y="2894013"/>
            <a:ext cx="2286000" cy="183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836613"/>
            <a:ext cx="7772400" cy="914400"/>
          </a:xfrm>
        </p:spPr>
        <p:txBody>
          <a:bodyPr/>
          <a:lstStyle/>
          <a:p>
            <a:r>
              <a:rPr lang="en-US" altLang="nl-NL" sz="4000" smtClean="0">
                <a:solidFill>
                  <a:srgbClr val="178240"/>
                </a:solidFill>
              </a:rPr>
              <a:t>Inhoud les</a:t>
            </a:r>
            <a:endParaRPr lang="nl-NL" altLang="nl-NL" sz="4000" smtClean="0">
              <a:solidFill>
                <a:srgbClr val="17824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3505200"/>
          </a:xfrm>
        </p:spPr>
        <p:txBody>
          <a:bodyPr/>
          <a:lstStyle/>
          <a:p>
            <a:r>
              <a:rPr lang="nl-NL" altLang="nl-NL" sz="2500" dirty="0" smtClean="0"/>
              <a:t>Presentaties per groep 10 minuten</a:t>
            </a:r>
          </a:p>
          <a:p>
            <a:pPr marL="0" indent="0">
              <a:buNone/>
            </a:pPr>
            <a:endParaRPr lang="nl-NL" altLang="nl-NL" sz="2500" dirty="0" smtClean="0"/>
          </a:p>
        </p:txBody>
      </p:sp>
    </p:spTree>
    <p:extLst>
      <p:ext uri="{BB962C8B-B14F-4D97-AF65-F5344CB8AC3E}">
        <p14:creationId xmlns:p14="http://schemas.microsoft.com/office/powerpoint/2010/main" val="62071147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itchFamily="34" charset="0"/>
              <a:buNone/>
            </a:pPr>
            <a:fld id="{BEC4F3E4-AB17-48D3-825C-0D1756073845}" type="slidenum">
              <a:rPr lang="en-US" altLang="en-US" sz="1200">
                <a:solidFill>
                  <a:srgbClr val="898989"/>
                </a:solidFill>
                <a:latin typeface="Arial" pitchFamily="34" charset="0"/>
              </a:rPr>
              <a:pPr eaLnBrk="1" hangingPunct="1">
                <a:spcBef>
                  <a:spcPct val="0"/>
                </a:spcBef>
                <a:buFont typeface="Arial" pitchFamily="34" charset="0"/>
                <a:buNone/>
              </a:pPr>
              <a:t>3</a:t>
            </a:fld>
            <a:endParaRPr lang="en-US" altLang="en-US" sz="180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201731" name="Picture 1" descr="SAX_PPT_NL_RGB_Achtergrond1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9175750" cy="687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pic>
      <p:sp>
        <p:nvSpPr>
          <p:cNvPr id="201732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2843808" y="332656"/>
            <a:ext cx="5842000" cy="1143000"/>
          </a:xfrm>
        </p:spPr>
        <p:txBody>
          <a:bodyPr/>
          <a:lstStyle/>
          <a:p>
            <a:pPr algn="l" eaLnBrk="1" hangingPunct="1"/>
            <a:r>
              <a:rPr lang="en-US" altLang="zh-CN" sz="3200" dirty="0" err="1" smtClean="0">
                <a:solidFill>
                  <a:srgbClr val="00853A"/>
                </a:solidFill>
                <a:latin typeface="Lucida Sans Unicode" pitchFamily="34" charset="0"/>
                <a:sym typeface="Lucida Sans Unicode" pitchFamily="34" charset="0"/>
              </a:rPr>
              <a:t>Reflecterend</a:t>
            </a:r>
            <a:r>
              <a:rPr lang="en-US" altLang="zh-CN" sz="3200" dirty="0" smtClean="0">
                <a:solidFill>
                  <a:srgbClr val="00853A"/>
                </a:solidFill>
                <a:latin typeface="Lucida Sans Unicode" pitchFamily="34" charset="0"/>
                <a:sym typeface="Lucida Sans Unicode" pitchFamily="34" charset="0"/>
              </a:rPr>
              <a:t> : </a:t>
            </a:r>
            <a:r>
              <a:rPr lang="en-US" altLang="zh-CN" sz="3200" dirty="0" err="1" smtClean="0">
                <a:solidFill>
                  <a:srgbClr val="00853A"/>
                </a:solidFill>
                <a:latin typeface="Lucida Sans Unicode" pitchFamily="34" charset="0"/>
                <a:sym typeface="Lucida Sans Unicode" pitchFamily="34" charset="0"/>
              </a:rPr>
              <a:t>zijn</a:t>
            </a:r>
            <a:r>
              <a:rPr lang="en-US" altLang="zh-CN" sz="3200" dirty="0" smtClean="0">
                <a:solidFill>
                  <a:srgbClr val="00853A"/>
                </a:solidFill>
                <a:latin typeface="Lucida Sans Unicode" pitchFamily="34" charset="0"/>
                <a:sym typeface="Lucida Sans Unicode" pitchFamily="34" charset="0"/>
              </a:rPr>
              <a:t> </a:t>
            </a:r>
            <a:r>
              <a:rPr lang="en-US" altLang="zh-CN" sz="3200" dirty="0" err="1" smtClean="0">
                <a:solidFill>
                  <a:srgbClr val="00853A"/>
                </a:solidFill>
                <a:latin typeface="Lucida Sans Unicode" pitchFamily="34" charset="0"/>
                <a:sym typeface="Lucida Sans Unicode" pitchFamily="34" charset="0"/>
              </a:rPr>
              <a:t>onderstaande</a:t>
            </a:r>
            <a:r>
              <a:rPr lang="en-US" altLang="zh-CN" sz="3200" dirty="0" smtClean="0">
                <a:solidFill>
                  <a:srgbClr val="00853A"/>
                </a:solidFill>
                <a:latin typeface="Lucida Sans Unicode" pitchFamily="34" charset="0"/>
                <a:sym typeface="Lucida Sans Unicode" pitchFamily="34" charset="0"/>
              </a:rPr>
              <a:t> </a:t>
            </a:r>
            <a:r>
              <a:rPr lang="en-US" altLang="zh-CN" sz="3200" dirty="0" err="1" smtClean="0">
                <a:solidFill>
                  <a:srgbClr val="00853A"/>
                </a:solidFill>
                <a:latin typeface="Lucida Sans Unicode" pitchFamily="34" charset="0"/>
                <a:sym typeface="Lucida Sans Unicode" pitchFamily="34" charset="0"/>
              </a:rPr>
              <a:t>vragen</a:t>
            </a:r>
            <a:r>
              <a:rPr lang="en-US" altLang="zh-CN" sz="3200" dirty="0" smtClean="0">
                <a:solidFill>
                  <a:srgbClr val="00853A"/>
                </a:solidFill>
                <a:latin typeface="Lucida Sans Unicode" pitchFamily="34" charset="0"/>
                <a:sym typeface="Lucida Sans Unicode" pitchFamily="34" charset="0"/>
              </a:rPr>
              <a:t> </a:t>
            </a:r>
            <a:r>
              <a:rPr lang="en-US" altLang="zh-CN" sz="3200" dirty="0" err="1" smtClean="0">
                <a:solidFill>
                  <a:srgbClr val="00853A"/>
                </a:solidFill>
                <a:latin typeface="Lucida Sans Unicode" pitchFamily="34" charset="0"/>
                <a:sym typeface="Lucida Sans Unicode" pitchFamily="34" charset="0"/>
              </a:rPr>
              <a:t>beantwoord</a:t>
            </a:r>
            <a:r>
              <a:rPr lang="en-US" altLang="zh-CN" sz="3200" dirty="0" smtClean="0">
                <a:solidFill>
                  <a:srgbClr val="00853A"/>
                </a:solidFill>
                <a:latin typeface="Lucida Sans Unicode" pitchFamily="34" charset="0"/>
                <a:sym typeface="Lucida Sans Unicode" pitchFamily="34" charset="0"/>
              </a:rPr>
              <a:t>?</a:t>
            </a:r>
          </a:p>
        </p:txBody>
      </p:sp>
      <p:sp>
        <p:nvSpPr>
          <p:cNvPr id="201733" name="TextBox 3"/>
          <p:cNvSpPr>
            <a:spLocks noChangeArrowheads="1"/>
          </p:cNvSpPr>
          <p:nvPr/>
        </p:nvSpPr>
        <p:spPr bwMode="auto">
          <a:xfrm>
            <a:off x="755650" y="1773238"/>
            <a:ext cx="7705725" cy="4626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SimSun" pitchFamily="2" charset="-122"/>
                <a:sym typeface="Calibri" pitchFamily="34" charset="0"/>
              </a:defRPr>
            </a:lvl9pPr>
          </a:lstStyle>
          <a:p>
            <a:pPr>
              <a:spcBef>
                <a:spcPts val="450"/>
              </a:spcBef>
            </a:pPr>
            <a:r>
              <a:rPr lang="nl-NL" altLang="en-US" sz="2400" dirty="0">
                <a:latin typeface="Lucida Sans" pitchFamily="34" charset="0"/>
              </a:rPr>
              <a:t>Welke preventieve maatregelen horen bij dit thema?</a:t>
            </a:r>
          </a:p>
          <a:p>
            <a:pPr>
              <a:spcBef>
                <a:spcPts val="800"/>
              </a:spcBef>
              <a:buSzTx/>
            </a:pPr>
            <a:r>
              <a:rPr lang="nl-NL" altLang="en-US" sz="2400" dirty="0" smtClean="0">
                <a:latin typeface="Lucida Sans" pitchFamily="34" charset="0"/>
              </a:rPr>
              <a:t>Wat </a:t>
            </a:r>
            <a:r>
              <a:rPr lang="nl-NL" altLang="en-US" sz="2400" dirty="0">
                <a:latin typeface="Lucida Sans" pitchFamily="34" charset="0"/>
              </a:rPr>
              <a:t>houdt de preventieve maatregel in en wat is het doel?</a:t>
            </a:r>
          </a:p>
          <a:p>
            <a:pPr>
              <a:spcBef>
                <a:spcPts val="800"/>
              </a:spcBef>
              <a:buSzTx/>
            </a:pPr>
            <a:r>
              <a:rPr lang="nl-NL" altLang="en-US" sz="2400" dirty="0" smtClean="0">
                <a:latin typeface="Lucida Sans" pitchFamily="34" charset="0"/>
              </a:rPr>
              <a:t>Welke </a:t>
            </a:r>
            <a:r>
              <a:rPr lang="nl-NL" altLang="en-US" sz="2400" dirty="0">
                <a:latin typeface="Lucida Sans" pitchFamily="34" charset="0"/>
              </a:rPr>
              <a:t>discipline(s) voeren de maatregel uit?</a:t>
            </a:r>
          </a:p>
          <a:p>
            <a:pPr>
              <a:spcBef>
                <a:spcPts val="800"/>
              </a:spcBef>
              <a:buSzTx/>
            </a:pPr>
            <a:r>
              <a:rPr lang="nl-NL" altLang="en-US" sz="2400" dirty="0" smtClean="0">
                <a:latin typeface="Lucida Sans" pitchFamily="34" charset="0"/>
              </a:rPr>
              <a:t>Zijn </a:t>
            </a:r>
            <a:r>
              <a:rPr lang="nl-NL" altLang="en-US" sz="2400" dirty="0">
                <a:latin typeface="Lucida Sans" pitchFamily="34" charset="0"/>
              </a:rPr>
              <a:t>de maatregelen primair, secundair en/of tertiaire preventie?</a:t>
            </a:r>
          </a:p>
          <a:p>
            <a:pPr>
              <a:spcBef>
                <a:spcPts val="800"/>
              </a:spcBef>
              <a:buSzTx/>
            </a:pPr>
            <a:r>
              <a:rPr lang="nl-NL" altLang="en-US" sz="2400" dirty="0" smtClean="0">
                <a:latin typeface="Lucida Sans" pitchFamily="34" charset="0"/>
              </a:rPr>
              <a:t>Waar </a:t>
            </a:r>
            <a:r>
              <a:rPr lang="nl-NL" altLang="en-US" sz="2400" dirty="0">
                <a:latin typeface="Lucida Sans" pitchFamily="34" charset="0"/>
              </a:rPr>
              <a:t>hoort de maatregel thuis in het operatieve proces? (pre- en/of postoperatief</a:t>
            </a:r>
            <a:r>
              <a:rPr lang="nl-NL" altLang="en-US" sz="2400" dirty="0" smtClean="0">
                <a:latin typeface="Lucida Sans" pitchFamily="34" charset="0"/>
              </a:rPr>
              <a:t>) (</a:t>
            </a:r>
            <a:r>
              <a:rPr lang="nl-NL" altLang="en-US" sz="2400" dirty="0" err="1" smtClean="0">
                <a:latin typeface="Lucida Sans" pitchFamily="34" charset="0"/>
              </a:rPr>
              <a:t>padlet</a:t>
            </a:r>
            <a:r>
              <a:rPr lang="nl-NL" altLang="en-US" sz="2400" dirty="0" smtClean="0">
                <a:latin typeface="Lucida Sans" pitchFamily="34" charset="0"/>
              </a:rPr>
              <a:t>)</a:t>
            </a:r>
            <a:endParaRPr lang="nl-NL" altLang="en-US" sz="2400" dirty="0">
              <a:latin typeface="Lucida Sans" pitchFamily="34" charset="0"/>
            </a:endParaRPr>
          </a:p>
          <a:p>
            <a:pPr eaLnBrk="1" hangingPunct="1">
              <a:spcBef>
                <a:spcPct val="0"/>
              </a:spcBef>
              <a:buFont typeface="Arial" pitchFamily="34" charset="0"/>
              <a:buNone/>
            </a:pPr>
            <a:endParaRPr lang="nl-NL" altLang="zh-CN" sz="2400" dirty="0">
              <a:solidFill>
                <a:srgbClr val="000000"/>
              </a:solidFill>
              <a:ea typeface="MS PGothic" pitchFamily="34" charset="-128"/>
              <a:cs typeface="Lucida Sans" pitchFamily="34" charset="0"/>
            </a:endParaRPr>
          </a:p>
          <a:p>
            <a:pPr eaLnBrk="1" hangingPunct="1">
              <a:spcBef>
                <a:spcPct val="0"/>
              </a:spcBef>
              <a:buFont typeface="Arial" pitchFamily="34" charset="0"/>
              <a:buNone/>
            </a:pPr>
            <a:endParaRPr lang="en-US" altLang="zh-CN" sz="2800" dirty="0">
              <a:solidFill>
                <a:srgbClr val="000000"/>
              </a:solidFill>
              <a:ea typeface="MS PGothic" pitchFamily="34" charset="-128"/>
              <a:cs typeface="Lucida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80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/>
          <a:lstStyle/>
          <a:p>
            <a:r>
              <a:rPr lang="nl-NL" dirty="0" smtClean="0"/>
              <a:t>VMS (1)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2060848"/>
            <a:ext cx="76328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Voorbeelden van preventieve maatregelen:</a:t>
            </a:r>
          </a:p>
          <a:p>
            <a:pPr marL="457200" indent="-457200">
              <a:buFontTx/>
              <a:buChar char="-"/>
            </a:pPr>
            <a:r>
              <a:rPr lang="nl-NL" dirty="0" smtClean="0"/>
              <a:t>Voorlichtingsgesprek waarin leefregels en belang van therapietrouw wordt besproken evt. ondersteunen met folders</a:t>
            </a:r>
          </a:p>
          <a:p>
            <a:pPr marL="457200" indent="-457200">
              <a:buFontTx/>
              <a:buChar char="-"/>
            </a:pPr>
            <a:r>
              <a:rPr lang="nl-NL" dirty="0" smtClean="0"/>
              <a:t>Medicatie ontslaggesprek </a:t>
            </a:r>
          </a:p>
          <a:p>
            <a:pPr marL="457200" indent="-457200">
              <a:buFontTx/>
              <a:buChar char="-"/>
            </a:pPr>
            <a:r>
              <a:rPr lang="nl-NL" dirty="0" smtClean="0"/>
              <a:t>Aanmelden longverpleegkundige spreekuur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501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/>
          <a:lstStyle/>
          <a:p>
            <a:r>
              <a:rPr lang="nl-NL" dirty="0" smtClean="0"/>
              <a:t>Doel preventieve maatregelen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27584" y="2348880"/>
            <a:ext cx="74888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nl-NL" dirty="0" smtClean="0"/>
              <a:t>Kennis vermeerderen over ‘gezond gedrag’ na operatie</a:t>
            </a:r>
          </a:p>
          <a:p>
            <a:pPr marL="457200" indent="-457200">
              <a:buFontTx/>
              <a:buChar char="-"/>
            </a:pPr>
            <a:r>
              <a:rPr lang="nl-NL" dirty="0" smtClean="0"/>
              <a:t>Betere prognose (minder complicaties)</a:t>
            </a:r>
          </a:p>
          <a:p>
            <a:pPr marL="457200" indent="-457200">
              <a:buFontTx/>
              <a:buChar char="-"/>
            </a:pPr>
            <a:r>
              <a:rPr lang="nl-NL" dirty="0" smtClean="0"/>
              <a:t>Gedragsverandering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56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/>
          <a:lstStyle/>
          <a:p>
            <a:r>
              <a:rPr lang="nl-NL" dirty="0" smtClean="0"/>
              <a:t>Disciplines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71600" y="2132856"/>
            <a:ext cx="734481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nl-NL" dirty="0" smtClean="0"/>
              <a:t>Voorlichtingsgesprek; door verpleegkundige op de </a:t>
            </a:r>
            <a:r>
              <a:rPr lang="nl-NL" dirty="0" err="1" smtClean="0"/>
              <a:t>afdeilng</a:t>
            </a:r>
            <a:endParaRPr lang="nl-NL" dirty="0" smtClean="0"/>
          </a:p>
          <a:p>
            <a:pPr marL="457200" indent="-457200">
              <a:buFontTx/>
              <a:buChar char="-"/>
            </a:pPr>
            <a:r>
              <a:rPr lang="nl-NL" dirty="0" smtClean="0"/>
              <a:t>Medicatie ontslaggesprek; door arts of apothekers assistente</a:t>
            </a:r>
          </a:p>
          <a:p>
            <a:pPr marL="457200" indent="-457200">
              <a:buFontTx/>
              <a:buChar char="-"/>
            </a:pPr>
            <a:r>
              <a:rPr lang="nl-NL" dirty="0" smtClean="0"/>
              <a:t>Longverpleegkundig spreekuur door gespecialiseerd verpleegkundige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56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/>
          <a:lstStyle/>
          <a:p>
            <a:r>
              <a:rPr lang="nl-NL" dirty="0" smtClean="0"/>
              <a:t>Aard preventieve maatregelen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99592" y="2060848"/>
            <a:ext cx="648072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dirty="0" smtClean="0"/>
          </a:p>
          <a:p>
            <a:r>
              <a:rPr lang="nl-NL" b="1" dirty="0" err="1" smtClean="0"/>
              <a:t>Tertiar</a:t>
            </a:r>
            <a:r>
              <a:rPr lang="nl-NL" b="1" dirty="0" smtClean="0"/>
              <a:t>;</a:t>
            </a:r>
            <a:r>
              <a:rPr lang="nl-NL" dirty="0" smtClean="0"/>
              <a:t> gericht om verergering van ziekte te voorkomen en gevolgen van ziekte te verminderen. </a:t>
            </a:r>
            <a:br>
              <a:rPr lang="nl-NL" dirty="0" smtClean="0"/>
            </a:br>
            <a:r>
              <a:rPr lang="nl-NL" dirty="0" smtClean="0"/>
              <a:t>NB. Eigenlijk onderdeel van behandeling, maar verdient soms extra aandacht.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56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/>
          <a:lstStyle/>
          <a:p>
            <a:r>
              <a:rPr lang="nl-NL" dirty="0" smtClean="0"/>
              <a:t>Maatregel in operatief proces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2204864"/>
            <a:ext cx="7200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 Pre- en </a:t>
            </a:r>
            <a:r>
              <a:rPr lang="nl-NL" dirty="0" err="1" smtClean="0"/>
              <a:t>post-operatief</a:t>
            </a:r>
            <a:r>
              <a:rPr lang="nl-NL" dirty="0" smtClean="0"/>
              <a:t>; veelal begin je al vroegtijdig met voorlichting al vóór operatie en wordt dit na operatie vervolgd.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56294"/>
      </p:ext>
    </p:extLst>
  </p:cSld>
  <p:clrMapOvr>
    <a:masterClrMapping/>
  </p:clrMapOvr>
</p:sld>
</file>

<file path=ppt/theme/theme1.xml><?xml version="1.0" encoding="utf-8"?>
<a:theme xmlns:a="http://schemas.openxmlformats.org/drawingml/2006/main" name="VH-PG 3.3 2013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&amp;T1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VH-PG 3.3 2013</Template>
  <TotalTime>0</TotalTime>
  <Words>325</Words>
  <Application>Microsoft Office PowerPoint</Application>
  <PresentationFormat>Diavoorstelling (4:3)</PresentationFormat>
  <Paragraphs>50</Paragraphs>
  <Slides>8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6" baseType="lpstr">
      <vt:lpstr>MS PGothic</vt:lpstr>
      <vt:lpstr>SimSun</vt:lpstr>
      <vt:lpstr>Arial</vt:lpstr>
      <vt:lpstr>Calibri</vt:lpstr>
      <vt:lpstr>Lucida Sans</vt:lpstr>
      <vt:lpstr>Lucida Sans Unicode</vt:lpstr>
      <vt:lpstr>Times New Roman</vt:lpstr>
      <vt:lpstr>VH-PG 3.3 2013</vt:lpstr>
      <vt:lpstr>PowerPoint-presentatie</vt:lpstr>
      <vt:lpstr>Inhoud les</vt:lpstr>
      <vt:lpstr>Reflecterend : zijn onderstaande vragen beantwoord?</vt:lpstr>
      <vt:lpstr>VMS (1)</vt:lpstr>
      <vt:lpstr>Doel preventieve maatregelen</vt:lpstr>
      <vt:lpstr>Disciplines</vt:lpstr>
      <vt:lpstr>Aard preventieve maatregelen</vt:lpstr>
      <vt:lpstr>Maatregel in operatief proces</vt:lpstr>
    </vt:vector>
  </TitlesOfParts>
  <Company>Saxion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Opstellen voorlichtingsplan</dc:title>
  <dc:creator>Paulien Klaver - Kloek</dc:creator>
  <cp:lastModifiedBy>Saxion</cp:lastModifiedBy>
  <cp:revision>73</cp:revision>
  <cp:lastPrinted>2016-03-06T15:24:30Z</cp:lastPrinted>
  <dcterms:created xsi:type="dcterms:W3CDTF">2013-03-11T08:39:18Z</dcterms:created>
  <dcterms:modified xsi:type="dcterms:W3CDTF">2020-04-29T06:37:08Z</dcterms:modified>
</cp:coreProperties>
</file>