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99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0" r:id="rId4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5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1" y="2819400"/>
            <a:ext cx="6560235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4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362202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362202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8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4" y="147085"/>
            <a:ext cx="8810847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31425D1-B6C7-4C2E-84A1-3CC09585BCF7}" type="datetimeFigureOut">
              <a:rPr lang="nl-NL" smtClean="0"/>
              <a:pPr/>
              <a:t>18-10-2010</a:t>
            </a:fld>
            <a:endParaRPr lang="nl-N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56B92CE-7839-4806-A60F-95A604EDA801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Plaats-%20en%20Promotie%20Mix%20Eindresultaten%20Groep%202.xlsx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/>
              <a:t>Promotie</a:t>
            </a:r>
            <a:r>
              <a:rPr lang="en-US" sz="6600" dirty="0" smtClean="0"/>
              <a:t>- </a:t>
            </a:r>
            <a:r>
              <a:rPr lang="en-US" sz="6600" dirty="0" err="1" smtClean="0"/>
              <a:t>Plaatsmix</a:t>
            </a:r>
            <a:endParaRPr lang="nl-NL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400" dirty="0" smtClean="0"/>
              <a:t>Ron </a:t>
            </a:r>
            <a:r>
              <a:rPr lang="en-US" sz="2400" dirty="0" err="1" smtClean="0"/>
              <a:t>Weijens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7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actiereclame</a:t>
            </a:r>
            <a:r>
              <a:rPr lang="en-US" dirty="0" smtClean="0"/>
              <a:t>?</a:t>
            </a:r>
          </a:p>
          <a:p>
            <a:pPr marL="609600" indent="-609600">
              <a:lnSpc>
                <a:spcPct val="90000"/>
              </a:lnSpc>
            </a:pPr>
            <a:endParaRPr lang="en-US" dirty="0" smtClean="0"/>
          </a:p>
          <a:p>
            <a:pPr marL="609600" indent="-609600">
              <a:lnSpc>
                <a:spcPct val="90000"/>
              </a:lnSpc>
            </a:pPr>
            <a:endParaRPr lang="en-US" dirty="0" smtClean="0"/>
          </a:p>
          <a:p>
            <a:pPr marL="609600" indent="-609600">
              <a:lnSpc>
                <a:spcPct val="90000"/>
              </a:lnSpc>
            </a:pPr>
            <a:endParaRPr lang="en-US" dirty="0" smtClean="0"/>
          </a:p>
          <a:p>
            <a:pPr marL="957580" lvl="1" indent="-609600">
              <a:lnSpc>
                <a:spcPct val="90000"/>
              </a:lnSpc>
              <a:buFontTx/>
              <a:buAutoNum type="alphaUcPeriod"/>
            </a:pPr>
            <a:r>
              <a:rPr lang="en-US" dirty="0" smtClean="0"/>
              <a:t>Sales Promotions – PR – </a:t>
            </a:r>
            <a:r>
              <a:rPr lang="en-US" dirty="0" err="1" smtClean="0"/>
              <a:t>Persoonlijke</a:t>
            </a:r>
            <a:r>
              <a:rPr lang="en-US" dirty="0" smtClean="0"/>
              <a:t> </a:t>
            </a:r>
            <a:r>
              <a:rPr lang="en-US" dirty="0" err="1" smtClean="0"/>
              <a:t>verkoop</a:t>
            </a:r>
            <a:endParaRPr lang="en-US" dirty="0" smtClean="0"/>
          </a:p>
          <a:p>
            <a:pPr marL="957580" lvl="1" indent="-609600">
              <a:lnSpc>
                <a:spcPct val="90000"/>
              </a:lnSpc>
              <a:buFontTx/>
              <a:buAutoNum type="alphaUcPeriod"/>
            </a:pPr>
            <a:r>
              <a:rPr lang="en-US" dirty="0" smtClean="0"/>
              <a:t>Sponsoring – PR – </a:t>
            </a:r>
            <a:r>
              <a:rPr lang="en-US" dirty="0" err="1" smtClean="0"/>
              <a:t>Verpakking</a:t>
            </a:r>
            <a:r>
              <a:rPr lang="en-US" dirty="0" smtClean="0"/>
              <a:t>	</a:t>
            </a:r>
          </a:p>
          <a:p>
            <a:pPr marL="957580" lvl="1" indent="-609600">
              <a:lnSpc>
                <a:spcPct val="90000"/>
              </a:lnSpc>
              <a:buFontTx/>
              <a:buAutoNum type="alphaUcPeriod"/>
            </a:pPr>
            <a:r>
              <a:rPr lang="en-US" dirty="0" smtClean="0"/>
              <a:t>Displays – </a:t>
            </a:r>
            <a:r>
              <a:rPr lang="en-US" dirty="0" err="1" smtClean="0"/>
              <a:t>Verpakking</a:t>
            </a:r>
            <a:r>
              <a:rPr lang="en-US" dirty="0" smtClean="0"/>
              <a:t> – Sales Promotions</a:t>
            </a:r>
          </a:p>
          <a:p>
            <a:pPr marL="957580" lvl="1" indent="-609600">
              <a:lnSpc>
                <a:spcPct val="90000"/>
              </a:lnSpc>
              <a:buFontTx/>
              <a:buAutoNum type="alphaUcPeriod"/>
            </a:pPr>
            <a:r>
              <a:rPr lang="en-US" dirty="0" smtClean="0"/>
              <a:t>PR – </a:t>
            </a:r>
            <a:r>
              <a:rPr lang="en-US" dirty="0" err="1" smtClean="0"/>
              <a:t>Verpakking</a:t>
            </a:r>
            <a:r>
              <a:rPr lang="en-US" dirty="0" smtClean="0"/>
              <a:t> - Displays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8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err="1" smtClean="0"/>
              <a:t>Persoonlijke</a:t>
            </a:r>
            <a:r>
              <a:rPr lang="en-US" dirty="0" smtClean="0"/>
              <a:t> </a:t>
            </a:r>
            <a:r>
              <a:rPr lang="en-US" dirty="0" err="1" smtClean="0"/>
              <a:t>verkoop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alleen</a:t>
            </a:r>
            <a:r>
              <a:rPr lang="en-US" dirty="0" smtClean="0"/>
              <a:t> </a:t>
            </a:r>
            <a:r>
              <a:rPr lang="en-US" dirty="0" err="1" smtClean="0"/>
              <a:t>toegepast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:</a:t>
            </a:r>
          </a:p>
          <a:p>
            <a:pPr marL="609600" indent="-609600"/>
            <a:endParaRPr lang="en-US" dirty="0" smtClean="0"/>
          </a:p>
          <a:p>
            <a:pPr marL="609600" indent="-609600">
              <a:buFontTx/>
              <a:buAutoNum type="alphaUcPeriod"/>
            </a:pP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afnemers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endParaRPr lang="en-US" dirty="0" smtClean="0"/>
          </a:p>
          <a:p>
            <a:pPr marL="609600" indent="-609600">
              <a:buFontTx/>
              <a:buAutoNum type="alphaUcPeriod"/>
            </a:pPr>
            <a:r>
              <a:rPr lang="en-US" dirty="0" err="1" smtClean="0"/>
              <a:t>Als</a:t>
            </a:r>
            <a:r>
              <a:rPr lang="en-US" dirty="0" smtClean="0"/>
              <a:t> het product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uitleg</a:t>
            </a:r>
            <a:r>
              <a:rPr lang="en-US" dirty="0" smtClean="0"/>
              <a:t> </a:t>
            </a:r>
            <a:r>
              <a:rPr lang="en-US" dirty="0" err="1" smtClean="0"/>
              <a:t>nodig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endParaRPr lang="en-US" dirty="0" smtClean="0"/>
          </a:p>
          <a:p>
            <a:pPr marL="609600" indent="-609600">
              <a:buFontTx/>
              <a:buAutoNum type="alphaUcPeriod"/>
            </a:pPr>
            <a:r>
              <a:rPr lang="en-US" dirty="0" err="1" smtClean="0"/>
              <a:t>Als</a:t>
            </a:r>
            <a:r>
              <a:rPr lang="en-US" dirty="0" smtClean="0"/>
              <a:t> product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kost</a:t>
            </a:r>
            <a:endParaRPr lang="en-US" dirty="0" smtClean="0"/>
          </a:p>
          <a:p>
            <a:pPr marL="609600" indent="-609600">
              <a:buFontTx/>
              <a:buAutoNum type="alphaUcPeriod"/>
            </a:pP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iets</a:t>
            </a:r>
            <a:r>
              <a:rPr lang="en-US" dirty="0" smtClean="0"/>
              <a:t> op </a:t>
            </a:r>
            <a:r>
              <a:rPr lang="en-US" dirty="0" err="1" smtClean="0"/>
              <a:t>maat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gemaakt</a:t>
            </a:r>
            <a:endParaRPr lang="en-US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9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smtClean="0">
                <a:solidFill>
                  <a:srgbClr val="FFFFFF"/>
                </a:solidFill>
              </a:rPr>
              <a:t>De </a:t>
            </a:r>
            <a:r>
              <a:rPr lang="en-US" dirty="0" err="1" smtClean="0">
                <a:solidFill>
                  <a:srgbClr val="FFFFFF"/>
                </a:solidFill>
              </a:rPr>
              <a:t>fruitbranche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maakt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gezamelijk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r>
              <a:rPr lang="en-US" dirty="0" smtClean="0">
                <a:solidFill>
                  <a:srgbClr val="FFFFFF"/>
                </a:solidFill>
              </a:rPr>
              <a:t> met de slogan ‘De </a:t>
            </a:r>
            <a:r>
              <a:rPr lang="en-US" dirty="0" err="1" smtClean="0">
                <a:solidFill>
                  <a:srgbClr val="FFFFFF"/>
                </a:solidFill>
              </a:rPr>
              <a:t>zomerkoninkjes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zijn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er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weer</a:t>
            </a:r>
            <a:r>
              <a:rPr lang="en-US" dirty="0" smtClean="0">
                <a:solidFill>
                  <a:srgbClr val="FFFFFF"/>
                </a:solidFill>
              </a:rPr>
              <a:t>’. Hoe </a:t>
            </a:r>
            <a:r>
              <a:rPr lang="en-US" dirty="0" err="1" smtClean="0">
                <a:solidFill>
                  <a:srgbClr val="FFFFFF"/>
                </a:solidFill>
              </a:rPr>
              <a:t>noemen</a:t>
            </a:r>
            <a:r>
              <a:rPr lang="en-US" dirty="0" smtClean="0">
                <a:solidFill>
                  <a:srgbClr val="FFFFFF"/>
                </a:solidFill>
              </a:rPr>
              <a:t> we </a:t>
            </a:r>
            <a:r>
              <a:rPr lang="en-US" dirty="0" err="1" smtClean="0">
                <a:solidFill>
                  <a:srgbClr val="FFFFFF"/>
                </a:solidFill>
              </a:rPr>
              <a:t>deze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r>
              <a:rPr lang="en-US" dirty="0" smtClean="0">
                <a:solidFill>
                  <a:srgbClr val="FFFFFF"/>
                </a:solidFill>
              </a:rPr>
              <a:t>?</a:t>
            </a:r>
          </a:p>
          <a:p>
            <a:pPr marL="609600" indent="-609600">
              <a:buFontTx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dirty="0" err="1" smtClean="0">
                <a:solidFill>
                  <a:srgbClr val="FFFFFF"/>
                </a:solidFill>
              </a:rPr>
              <a:t>Coöperatieve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endParaRPr lang="en-US" dirty="0" smtClean="0">
              <a:solidFill>
                <a:srgbClr val="FFFFFF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dirty="0" err="1" smtClean="0">
                <a:solidFill>
                  <a:srgbClr val="FFFFFF"/>
                </a:solidFill>
              </a:rPr>
              <a:t>Collectieve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endParaRPr lang="en-US" dirty="0" smtClean="0">
              <a:solidFill>
                <a:srgbClr val="FFFFFF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dirty="0" err="1" smtClean="0">
                <a:solidFill>
                  <a:srgbClr val="FFFFFF"/>
                </a:solidFill>
              </a:rPr>
              <a:t>Combinatie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endParaRPr lang="en-US" dirty="0" smtClean="0">
              <a:solidFill>
                <a:srgbClr val="FFFFFF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dirty="0" err="1" smtClean="0">
                <a:solidFill>
                  <a:srgbClr val="FFFFFF"/>
                </a:solidFill>
              </a:rPr>
              <a:t>Ideële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endParaRPr lang="en-US" dirty="0" smtClean="0">
              <a:solidFill>
                <a:srgbClr val="FFFFFF"/>
              </a:solidFill>
            </a:endParaRP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10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Speciality</a:t>
            </a:r>
            <a:r>
              <a:rPr lang="en-US" dirty="0" smtClean="0"/>
              <a:t> goods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verkocht</a:t>
            </a:r>
            <a:r>
              <a:rPr lang="en-US" dirty="0" smtClean="0"/>
              <a:t> via: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A.  	</a:t>
            </a:r>
            <a:r>
              <a:rPr lang="en-US" dirty="0" err="1" smtClean="0"/>
              <a:t>Intensieve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B.	</a:t>
            </a:r>
            <a:r>
              <a:rPr lang="en-US" dirty="0" err="1" smtClean="0"/>
              <a:t>Selectieve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C. 	</a:t>
            </a:r>
            <a:r>
              <a:rPr lang="en-US" dirty="0" err="1" smtClean="0"/>
              <a:t>Duale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D. 	Indirect </a:t>
            </a:r>
            <a:r>
              <a:rPr lang="en-US" dirty="0" err="1" smtClean="0"/>
              <a:t>korte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distributie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11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Het </a:t>
            </a:r>
            <a:r>
              <a:rPr lang="en-US" dirty="0" err="1" smtClean="0"/>
              <a:t>inleveren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streepjescode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verpakking</a:t>
            </a:r>
            <a:r>
              <a:rPr lang="en-US" dirty="0" smtClean="0"/>
              <a:t> van en product, </a:t>
            </a:r>
            <a:r>
              <a:rPr lang="en-US" dirty="0" err="1" smtClean="0"/>
              <a:t>zodat</a:t>
            </a:r>
            <a:r>
              <a:rPr lang="en-US" dirty="0" smtClean="0"/>
              <a:t> men het </a:t>
            </a:r>
            <a:r>
              <a:rPr lang="en-US" dirty="0" err="1" smtClean="0"/>
              <a:t>aankoopbedrag</a:t>
            </a:r>
            <a:r>
              <a:rPr lang="en-US" dirty="0" smtClean="0"/>
              <a:t> </a:t>
            </a:r>
            <a:r>
              <a:rPr lang="en-US" dirty="0" err="1" smtClean="0"/>
              <a:t>terugkrijgt</a:t>
            </a:r>
            <a:r>
              <a:rPr lang="en-US" dirty="0" smtClean="0"/>
              <a:t>,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vorm</a:t>
            </a:r>
            <a:r>
              <a:rPr lang="en-US" dirty="0" smtClean="0"/>
              <a:t> van: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A.	</a:t>
            </a:r>
            <a:r>
              <a:rPr lang="en-US" dirty="0" err="1" smtClean="0"/>
              <a:t>Verkapte</a:t>
            </a:r>
            <a:r>
              <a:rPr lang="en-US" dirty="0" smtClean="0"/>
              <a:t> </a:t>
            </a:r>
            <a:r>
              <a:rPr lang="en-US" dirty="0" err="1" smtClean="0"/>
              <a:t>korting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B.	Premium-on-pack</a:t>
            </a:r>
          </a:p>
          <a:p>
            <a:pPr>
              <a:buNone/>
            </a:pPr>
            <a:r>
              <a:rPr lang="en-US" dirty="0" smtClean="0"/>
              <a:t>		C.	Volume-plus-</a:t>
            </a:r>
            <a:r>
              <a:rPr lang="en-US" dirty="0" err="1" smtClean="0"/>
              <a:t>actie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D. 	Cash refund </a:t>
            </a:r>
            <a:r>
              <a:rPr lang="en-US" dirty="0" err="1" smtClean="0"/>
              <a:t>actie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12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Fietsfabrikant</a:t>
            </a:r>
            <a:r>
              <a:rPr lang="en-US" dirty="0" smtClean="0"/>
              <a:t> </a:t>
            </a:r>
            <a:r>
              <a:rPr lang="en-US" dirty="0" err="1" smtClean="0"/>
              <a:t>Batavus</a:t>
            </a:r>
            <a:r>
              <a:rPr lang="en-US" dirty="0" smtClean="0"/>
              <a:t> </a:t>
            </a:r>
            <a:r>
              <a:rPr lang="en-US" dirty="0" err="1" smtClean="0"/>
              <a:t>maakt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gezamenlijke</a:t>
            </a:r>
            <a:r>
              <a:rPr lang="en-US" dirty="0" smtClean="0"/>
              <a:t> folder met </a:t>
            </a:r>
            <a:r>
              <a:rPr lang="en-US" dirty="0" err="1" smtClean="0"/>
              <a:t>detaillisten</a:t>
            </a:r>
            <a:r>
              <a:rPr lang="en-US" dirty="0" smtClean="0"/>
              <a:t> die </a:t>
            </a:r>
            <a:r>
              <a:rPr lang="en-US" dirty="0" err="1" smtClean="0"/>
              <a:t>Batavus</a:t>
            </a:r>
            <a:r>
              <a:rPr lang="en-US" dirty="0" smtClean="0"/>
              <a:t> </a:t>
            </a:r>
            <a:r>
              <a:rPr lang="en-US" dirty="0" err="1" smtClean="0"/>
              <a:t>fietsen</a:t>
            </a:r>
            <a:r>
              <a:rPr lang="en-US" dirty="0" smtClean="0"/>
              <a:t> </a:t>
            </a:r>
            <a:r>
              <a:rPr lang="en-US" dirty="0" err="1" smtClean="0"/>
              <a:t>verkopen</a:t>
            </a:r>
            <a:r>
              <a:rPr lang="en-US" dirty="0" smtClean="0"/>
              <a:t>. </a:t>
            </a:r>
            <a:r>
              <a:rPr lang="en-US" dirty="0" err="1" smtClean="0"/>
              <a:t>Hier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van: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Ideele</a:t>
            </a:r>
            <a:r>
              <a:rPr lang="en-US" dirty="0" smtClean="0"/>
              <a:t> </a:t>
            </a:r>
            <a:r>
              <a:rPr lang="en-US" dirty="0" err="1" smtClean="0"/>
              <a:t>reclame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Cooperatieve</a:t>
            </a:r>
            <a:r>
              <a:rPr lang="en-US" dirty="0" smtClean="0"/>
              <a:t> </a:t>
            </a:r>
            <a:r>
              <a:rPr lang="en-US" dirty="0" err="1" smtClean="0"/>
              <a:t>reclame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Collectieve</a:t>
            </a:r>
            <a:r>
              <a:rPr lang="en-US" dirty="0" smtClean="0"/>
              <a:t> </a:t>
            </a:r>
            <a:r>
              <a:rPr lang="en-US" dirty="0" err="1" smtClean="0"/>
              <a:t>reclame</a:t>
            </a:r>
            <a:endParaRPr lang="en-US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Producenten</a:t>
            </a:r>
            <a:r>
              <a:rPr lang="en-US" dirty="0" smtClean="0"/>
              <a:t> </a:t>
            </a:r>
            <a:r>
              <a:rPr lang="en-US" dirty="0" err="1" smtClean="0"/>
              <a:t>reclame</a:t>
            </a:r>
            <a:endParaRPr lang="en-US" dirty="0" smtClean="0"/>
          </a:p>
          <a:p>
            <a:pPr lvl="4"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13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een</a:t>
            </a:r>
            <a:r>
              <a:rPr lang="en-US" dirty="0" smtClean="0"/>
              <a:t> pay off?</a:t>
            </a:r>
          </a:p>
          <a:p>
            <a:endParaRPr lang="en-US" dirty="0" smtClean="0"/>
          </a:p>
          <a:p>
            <a:r>
              <a:rPr lang="en-US" dirty="0" smtClean="0"/>
              <a:t>A. 	</a:t>
            </a:r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klant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laat</a:t>
            </a:r>
            <a:r>
              <a:rPr lang="en-US" dirty="0" smtClean="0"/>
              <a:t> </a:t>
            </a:r>
            <a:r>
              <a:rPr lang="en-US" dirty="0" err="1" smtClean="0"/>
              <a:t>betaalt</a:t>
            </a:r>
            <a:endParaRPr lang="en-US" dirty="0" smtClean="0"/>
          </a:p>
          <a:p>
            <a:r>
              <a:rPr lang="en-US" dirty="0" smtClean="0"/>
              <a:t>B. 	</a:t>
            </a:r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klant</a:t>
            </a:r>
            <a:r>
              <a:rPr lang="en-US" dirty="0" smtClean="0"/>
              <a:t> </a:t>
            </a:r>
            <a:r>
              <a:rPr lang="en-US" dirty="0" err="1" smtClean="0"/>
              <a:t>helemaal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	</a:t>
            </a:r>
            <a:r>
              <a:rPr lang="en-US" dirty="0" err="1" smtClean="0"/>
              <a:t>betaalt</a:t>
            </a:r>
            <a:endParaRPr lang="en-US" dirty="0" smtClean="0"/>
          </a:p>
          <a:p>
            <a:r>
              <a:rPr lang="en-US" dirty="0" smtClean="0"/>
              <a:t>C. 	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slagzin</a:t>
            </a:r>
            <a:endParaRPr lang="en-US" dirty="0" smtClean="0"/>
          </a:p>
          <a:p>
            <a:r>
              <a:rPr lang="en-US" dirty="0" smtClean="0"/>
              <a:t>D. 	</a:t>
            </a:r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klant</a:t>
            </a:r>
            <a:r>
              <a:rPr lang="en-US" dirty="0" smtClean="0"/>
              <a:t> </a:t>
            </a:r>
            <a:r>
              <a:rPr lang="en-US" dirty="0" err="1" smtClean="0"/>
              <a:t>helemaal</a:t>
            </a:r>
            <a:r>
              <a:rPr lang="en-US" dirty="0" smtClean="0"/>
              <a:t> </a:t>
            </a:r>
            <a:r>
              <a:rPr lang="en-US" dirty="0" err="1" smtClean="0"/>
              <a:t>niks</a:t>
            </a:r>
            <a:r>
              <a:rPr lang="en-US" dirty="0" smtClean="0"/>
              <a:t> 	</a:t>
            </a:r>
            <a:r>
              <a:rPr lang="en-US" dirty="0" err="1" smtClean="0"/>
              <a:t>hoeft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betalen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14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46237"/>
            <a:ext cx="8435280" cy="4526280"/>
          </a:xfrm>
        </p:spPr>
        <p:txBody>
          <a:bodyPr>
            <a:normAutofit/>
          </a:bodyPr>
          <a:lstStyle/>
          <a:p>
            <a:r>
              <a:rPr lang="en-US" dirty="0" smtClean="0"/>
              <a:t>1.Bij de </a:t>
            </a:r>
            <a:r>
              <a:rPr lang="en-US" dirty="0" err="1" smtClean="0"/>
              <a:t>klassieke</a:t>
            </a:r>
            <a:r>
              <a:rPr lang="en-US" dirty="0" smtClean="0"/>
              <a:t> </a:t>
            </a:r>
            <a:r>
              <a:rPr lang="en-US" dirty="0" err="1" smtClean="0"/>
              <a:t>keten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de </a:t>
            </a:r>
            <a:r>
              <a:rPr lang="en-US" dirty="0" err="1" smtClean="0"/>
              <a:t>groothandel</a:t>
            </a:r>
            <a:r>
              <a:rPr lang="en-US" dirty="0" smtClean="0"/>
              <a:t> </a:t>
            </a:r>
            <a:r>
              <a:rPr lang="en-US" dirty="0" err="1" smtClean="0"/>
              <a:t>uitgesloten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Intensieve</a:t>
            </a:r>
            <a:r>
              <a:rPr lang="en-US" dirty="0" smtClean="0"/>
              <a:t> </a:t>
            </a:r>
            <a:r>
              <a:rPr lang="en-US" dirty="0" err="1" smtClean="0"/>
              <a:t>distributie</a:t>
            </a:r>
            <a:r>
              <a:rPr lang="en-US" dirty="0" smtClean="0"/>
              <a:t> past men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Iphone</a:t>
            </a:r>
            <a:r>
              <a:rPr lang="en-US" dirty="0" smtClean="0"/>
              <a:t> van Apple toe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Stelling</a:t>
            </a:r>
            <a:r>
              <a:rPr lang="en-US" dirty="0" smtClean="0"/>
              <a:t> 1 is </a:t>
            </a:r>
            <a:r>
              <a:rPr lang="en-US" dirty="0" err="1" smtClean="0"/>
              <a:t>juist</a:t>
            </a:r>
            <a:r>
              <a:rPr lang="en-US" dirty="0" smtClean="0"/>
              <a:t> / </a:t>
            </a:r>
            <a:r>
              <a:rPr lang="en-US" dirty="0" err="1" smtClean="0"/>
              <a:t>Stelling</a:t>
            </a:r>
            <a:r>
              <a:rPr lang="en-US" dirty="0" smtClean="0"/>
              <a:t> 2 is </a:t>
            </a:r>
            <a:r>
              <a:rPr lang="en-US" dirty="0" err="1" smtClean="0"/>
              <a:t>juist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Stelling</a:t>
            </a:r>
            <a:r>
              <a:rPr lang="en-US" dirty="0" smtClean="0"/>
              <a:t> 1 is </a:t>
            </a:r>
            <a:r>
              <a:rPr lang="en-US" dirty="0" err="1" smtClean="0"/>
              <a:t>onjuist</a:t>
            </a:r>
            <a:r>
              <a:rPr lang="en-US" dirty="0" smtClean="0"/>
              <a:t> / </a:t>
            </a:r>
            <a:r>
              <a:rPr lang="en-US" dirty="0" err="1" smtClean="0"/>
              <a:t>Stelling</a:t>
            </a:r>
            <a:r>
              <a:rPr lang="en-US" dirty="0" smtClean="0"/>
              <a:t> 2 is </a:t>
            </a:r>
            <a:r>
              <a:rPr lang="en-US" dirty="0" err="1" smtClean="0"/>
              <a:t>juist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Stelling</a:t>
            </a:r>
            <a:r>
              <a:rPr lang="en-US" dirty="0" smtClean="0"/>
              <a:t> 1 is </a:t>
            </a:r>
            <a:r>
              <a:rPr lang="en-US" dirty="0" err="1" smtClean="0"/>
              <a:t>onjuist</a:t>
            </a:r>
            <a:r>
              <a:rPr lang="en-US" dirty="0" smtClean="0"/>
              <a:t> / </a:t>
            </a:r>
            <a:r>
              <a:rPr lang="en-US" dirty="0" err="1" smtClean="0"/>
              <a:t>Stelling</a:t>
            </a:r>
            <a:r>
              <a:rPr lang="en-US" dirty="0" smtClean="0"/>
              <a:t> 2 is </a:t>
            </a:r>
            <a:r>
              <a:rPr lang="en-US" dirty="0" err="1" smtClean="0"/>
              <a:t>onjuist</a:t>
            </a:r>
            <a:endParaRPr lang="en-US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Stelling</a:t>
            </a:r>
            <a:r>
              <a:rPr lang="en-US" dirty="0" smtClean="0"/>
              <a:t> 1 is </a:t>
            </a:r>
            <a:r>
              <a:rPr lang="en-US" dirty="0" err="1" smtClean="0"/>
              <a:t>juist</a:t>
            </a:r>
            <a:r>
              <a:rPr lang="en-US" dirty="0" smtClean="0"/>
              <a:t> / </a:t>
            </a:r>
            <a:r>
              <a:rPr lang="en-US" dirty="0" err="1" smtClean="0"/>
              <a:t>Stelling</a:t>
            </a:r>
            <a:r>
              <a:rPr lang="en-US" dirty="0" smtClean="0"/>
              <a:t> 2 is </a:t>
            </a:r>
            <a:r>
              <a:rPr lang="en-US" dirty="0" err="1" smtClean="0"/>
              <a:t>onjuist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15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Tijdens</a:t>
            </a:r>
            <a:r>
              <a:rPr lang="en-US" dirty="0" smtClean="0"/>
              <a:t> de </a:t>
            </a:r>
            <a:r>
              <a:rPr lang="en-US" dirty="0" err="1" smtClean="0"/>
              <a:t>distributie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6 </a:t>
            </a:r>
            <a:r>
              <a:rPr lang="en-US" dirty="0" err="1" smtClean="0"/>
              <a:t>verschillen</a:t>
            </a:r>
            <a:r>
              <a:rPr lang="en-US" dirty="0" smtClean="0"/>
              <a:t> </a:t>
            </a:r>
            <a:r>
              <a:rPr lang="en-US" dirty="0" err="1" smtClean="0"/>
              <a:t>overbrugd</a:t>
            </a:r>
            <a:r>
              <a:rPr lang="en-US" dirty="0" smtClean="0"/>
              <a:t>. Het </a:t>
            </a:r>
            <a:r>
              <a:rPr lang="en-US" dirty="0" err="1" smtClean="0"/>
              <a:t>verschil</a:t>
            </a:r>
            <a:r>
              <a:rPr lang="en-US" dirty="0" smtClean="0"/>
              <a:t> in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betekent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A. 	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bespaart</a:t>
            </a:r>
            <a:endParaRPr lang="en-US" dirty="0" smtClean="0"/>
          </a:p>
          <a:p>
            <a:r>
              <a:rPr lang="en-US" dirty="0" smtClean="0"/>
              <a:t>B. 	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endParaRPr lang="en-US" dirty="0" smtClean="0"/>
          </a:p>
          <a:p>
            <a:r>
              <a:rPr lang="en-US" dirty="0" smtClean="0"/>
              <a:t>C. 	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het </a:t>
            </a:r>
            <a:r>
              <a:rPr lang="en-US" dirty="0" err="1" smtClean="0"/>
              <a:t>verschil</a:t>
            </a:r>
            <a:r>
              <a:rPr lang="en-US" dirty="0" smtClean="0"/>
              <a:t> in </a:t>
            </a:r>
            <a:r>
              <a:rPr lang="en-US" dirty="0" err="1" smtClean="0"/>
              <a:t>tijd</a:t>
            </a:r>
            <a:r>
              <a:rPr lang="en-US" dirty="0" smtClean="0"/>
              <a:t> 	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hoeft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overbruggen</a:t>
            </a:r>
            <a:r>
              <a:rPr lang="en-US" dirty="0" smtClean="0"/>
              <a:t> door het 	</a:t>
            </a:r>
            <a:r>
              <a:rPr lang="en-US" dirty="0" err="1" smtClean="0"/>
              <a:t>reizen</a:t>
            </a:r>
            <a:endParaRPr lang="en-US" dirty="0" smtClean="0"/>
          </a:p>
          <a:p>
            <a:r>
              <a:rPr lang="en-US" dirty="0" smtClean="0"/>
              <a:t>D. 	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hoeft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	 	</a:t>
            </a:r>
            <a:r>
              <a:rPr lang="en-US" dirty="0" err="1" smtClean="0"/>
              <a:t>maken</a:t>
            </a:r>
            <a:r>
              <a:rPr lang="en-US" dirty="0" smtClean="0"/>
              <a:t>, het product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gebracht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16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bedrijfskolom</a:t>
            </a:r>
            <a:r>
              <a:rPr lang="en-US" dirty="0" smtClean="0"/>
              <a:t> start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producent</a:t>
            </a:r>
            <a:r>
              <a:rPr lang="en-US" dirty="0" smtClean="0"/>
              <a:t> en </a:t>
            </a:r>
            <a:r>
              <a:rPr lang="en-US" dirty="0" err="1" smtClean="0"/>
              <a:t>eindigt</a:t>
            </a:r>
            <a:r>
              <a:rPr lang="en-US" dirty="0" smtClean="0"/>
              <a:t> met de </a:t>
            </a:r>
            <a:r>
              <a:rPr lang="en-US" dirty="0" err="1" smtClean="0"/>
              <a:t>consument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A. 	</a:t>
            </a:r>
            <a:r>
              <a:rPr lang="en-US" dirty="0" err="1" smtClean="0"/>
              <a:t>Waar</a:t>
            </a:r>
            <a:endParaRPr lang="en-US" dirty="0" smtClean="0"/>
          </a:p>
          <a:p>
            <a:r>
              <a:rPr lang="en-US" dirty="0" smtClean="0"/>
              <a:t>B. 	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endParaRPr lang="en-US" dirty="0" smtClean="0"/>
          </a:p>
          <a:p>
            <a:r>
              <a:rPr lang="en-US" dirty="0" smtClean="0"/>
              <a:t>C. 	</a:t>
            </a:r>
            <a:r>
              <a:rPr lang="en-US" dirty="0" err="1" smtClean="0"/>
              <a:t>Geen</a:t>
            </a:r>
            <a:r>
              <a:rPr lang="en-US" dirty="0" smtClean="0"/>
              <a:t> van </a:t>
            </a:r>
            <a:r>
              <a:rPr lang="en-US" dirty="0" err="1" smtClean="0"/>
              <a:t>beiden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Presentie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2" action="ppaction://hlinkfile"/>
              </a:rPr>
              <a:t>Lijst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17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Promotie</a:t>
            </a:r>
            <a:r>
              <a:rPr lang="en-US" dirty="0" smtClean="0"/>
              <a:t>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onderdeel</a:t>
            </a:r>
            <a:r>
              <a:rPr lang="en-US" dirty="0" smtClean="0"/>
              <a:t> van: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A. De </a:t>
            </a:r>
            <a:r>
              <a:rPr lang="en-US" dirty="0" err="1" smtClean="0"/>
              <a:t>communicatiemix</a:t>
            </a:r>
            <a:endParaRPr lang="en-US" dirty="0" smtClean="0"/>
          </a:p>
          <a:p>
            <a:r>
              <a:rPr lang="en-US" dirty="0" smtClean="0"/>
              <a:t>B. De </a:t>
            </a:r>
            <a:r>
              <a:rPr lang="en-US" dirty="0" err="1" smtClean="0"/>
              <a:t>promotiemix</a:t>
            </a:r>
            <a:endParaRPr lang="en-US" dirty="0" smtClean="0"/>
          </a:p>
          <a:p>
            <a:r>
              <a:rPr lang="en-US" dirty="0" smtClean="0"/>
              <a:t>C. De </a:t>
            </a:r>
            <a:r>
              <a:rPr lang="en-US" dirty="0" err="1" smtClean="0"/>
              <a:t>marketingmix</a:t>
            </a:r>
            <a:endParaRPr lang="en-US" dirty="0" smtClean="0"/>
          </a:p>
          <a:p>
            <a:r>
              <a:rPr lang="en-US" dirty="0" smtClean="0"/>
              <a:t>D. De </a:t>
            </a:r>
            <a:r>
              <a:rPr lang="en-US" dirty="0" err="1" smtClean="0"/>
              <a:t>reclamemix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18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46237"/>
            <a:ext cx="8784976" cy="4526280"/>
          </a:xfrm>
        </p:spPr>
        <p:txBody>
          <a:bodyPr/>
          <a:lstStyle/>
          <a:p>
            <a:r>
              <a:rPr lang="en-US" dirty="0" err="1" smtClean="0"/>
              <a:t>Themacommunicatie</a:t>
            </a:r>
            <a:r>
              <a:rPr lang="en-US" dirty="0" smtClean="0"/>
              <a:t> is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langere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. </a:t>
            </a:r>
            <a:r>
              <a:rPr lang="en-US" dirty="0" err="1" smtClean="0"/>
              <a:t>Daarin</a:t>
            </a:r>
            <a:r>
              <a:rPr lang="en-US" dirty="0" smtClean="0"/>
              <a:t> is het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A. 	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premiumactie</a:t>
            </a:r>
            <a:r>
              <a:rPr lang="en-US" dirty="0" smtClean="0"/>
              <a:t> op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zetten</a:t>
            </a:r>
            <a:endParaRPr lang="en-US" dirty="0" smtClean="0"/>
          </a:p>
          <a:p>
            <a:r>
              <a:rPr lang="en-US" dirty="0" smtClean="0"/>
              <a:t>B. 	Goodwill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kweken</a:t>
            </a:r>
            <a:endParaRPr lang="en-US" dirty="0" smtClean="0"/>
          </a:p>
          <a:p>
            <a:r>
              <a:rPr lang="en-US" dirty="0" smtClean="0"/>
              <a:t>C. 	De </a:t>
            </a:r>
            <a:r>
              <a:rPr lang="en-US" dirty="0" err="1" smtClean="0"/>
              <a:t>hamsterweken</a:t>
            </a:r>
            <a:r>
              <a:rPr lang="en-US" dirty="0" smtClean="0"/>
              <a:t> van Albert </a:t>
            </a:r>
            <a:r>
              <a:rPr lang="en-US" dirty="0" err="1" smtClean="0"/>
              <a:t>Heijn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	</a:t>
            </a:r>
            <a:r>
              <a:rPr lang="en-US" dirty="0" err="1" smtClean="0"/>
              <a:t>plannen</a:t>
            </a:r>
            <a:endParaRPr lang="en-US" dirty="0" smtClean="0"/>
          </a:p>
          <a:p>
            <a:r>
              <a:rPr lang="en-US" dirty="0" smtClean="0"/>
              <a:t>D. 	</a:t>
            </a:r>
            <a:r>
              <a:rPr lang="en-US" dirty="0" err="1" smtClean="0"/>
              <a:t>Geen</a:t>
            </a:r>
            <a:r>
              <a:rPr lang="en-US" dirty="0" smtClean="0"/>
              <a:t> van </a:t>
            </a:r>
            <a:r>
              <a:rPr lang="en-US" dirty="0" err="1" smtClean="0"/>
              <a:t>allen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19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Colportagewet</a:t>
            </a:r>
            <a:r>
              <a:rPr lang="en-US" dirty="0" smtClean="0"/>
              <a:t> </a:t>
            </a:r>
            <a:r>
              <a:rPr lang="en-US" dirty="0" err="1" smtClean="0"/>
              <a:t>zegt</a:t>
            </a:r>
            <a:r>
              <a:rPr lang="en-US" dirty="0" smtClean="0"/>
              <a:t> </a:t>
            </a:r>
            <a:r>
              <a:rPr lang="en-US" dirty="0" err="1" smtClean="0"/>
              <a:t>o.a</a:t>
            </a:r>
            <a:r>
              <a:rPr lang="en-US" dirty="0" smtClean="0"/>
              <a:t>. </a:t>
            </a:r>
            <a:r>
              <a:rPr lang="en-US" dirty="0" err="1" smtClean="0"/>
              <a:t>dat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A.	De </a:t>
            </a:r>
            <a:r>
              <a:rPr lang="en-US" dirty="0" err="1" smtClean="0"/>
              <a:t>verkoper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35 euro 	</a:t>
            </a:r>
            <a:r>
              <a:rPr lang="en-US" dirty="0" err="1" smtClean="0"/>
              <a:t>mag</a:t>
            </a:r>
            <a:r>
              <a:rPr lang="en-US" dirty="0" smtClean="0"/>
              <a:t> </a:t>
            </a:r>
            <a:r>
              <a:rPr lang="en-US" dirty="0" err="1" smtClean="0"/>
              <a:t>verkopen</a:t>
            </a:r>
            <a:endParaRPr lang="en-US" dirty="0" smtClean="0"/>
          </a:p>
          <a:p>
            <a:r>
              <a:rPr lang="en-US" dirty="0" smtClean="0"/>
              <a:t>B. 	De </a:t>
            </a:r>
            <a:r>
              <a:rPr lang="en-US" dirty="0" err="1" smtClean="0"/>
              <a:t>verkoper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hoeft</a:t>
            </a:r>
            <a:r>
              <a:rPr lang="en-US" dirty="0" smtClean="0"/>
              <a:t> in </a:t>
            </a:r>
            <a:r>
              <a:rPr lang="en-US" dirty="0" err="1" smtClean="0"/>
              <a:t>te</a:t>
            </a:r>
            <a:r>
              <a:rPr lang="en-US" dirty="0" smtClean="0"/>
              <a:t> 	</a:t>
            </a:r>
            <a:r>
              <a:rPr lang="en-US" dirty="0" err="1" smtClean="0"/>
              <a:t>schrijven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KvK</a:t>
            </a:r>
            <a:endParaRPr lang="en-US" dirty="0" smtClean="0"/>
          </a:p>
          <a:p>
            <a:r>
              <a:rPr lang="en-US" dirty="0" smtClean="0"/>
              <a:t>C. 	De </a:t>
            </a:r>
            <a:r>
              <a:rPr lang="en-US" dirty="0" err="1" smtClean="0"/>
              <a:t>verkoper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navraag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	</a:t>
            </a:r>
            <a:r>
              <a:rPr lang="en-US" dirty="0" err="1" smtClean="0"/>
              <a:t>legitimeren</a:t>
            </a:r>
            <a:endParaRPr lang="en-US" dirty="0" smtClean="0"/>
          </a:p>
          <a:p>
            <a:r>
              <a:rPr lang="en-US" dirty="0" smtClean="0"/>
              <a:t>D.	De </a:t>
            </a:r>
            <a:r>
              <a:rPr lang="en-US" dirty="0" err="1" smtClean="0"/>
              <a:t>koper</a:t>
            </a:r>
            <a:r>
              <a:rPr lang="en-US" dirty="0" smtClean="0"/>
              <a:t> 9 </a:t>
            </a:r>
            <a:r>
              <a:rPr lang="en-US" dirty="0" err="1" smtClean="0"/>
              <a:t>dagen</a:t>
            </a:r>
            <a:r>
              <a:rPr lang="en-US" dirty="0" smtClean="0"/>
              <a:t> </a:t>
            </a:r>
            <a:r>
              <a:rPr lang="en-US" dirty="0" err="1" smtClean="0"/>
              <a:t>bedenktijd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20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</a:t>
            </a:r>
            <a:r>
              <a:rPr lang="en-US" dirty="0" err="1" smtClean="0"/>
              <a:t>vraag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Noem</a:t>
            </a:r>
            <a:r>
              <a:rPr lang="en-US" dirty="0" smtClean="0"/>
              <a:t> 4 </a:t>
            </a:r>
            <a:r>
              <a:rPr lang="en-US" dirty="0" err="1" smtClean="0"/>
              <a:t>verschillen</a:t>
            </a:r>
            <a:r>
              <a:rPr lang="en-US" dirty="0" smtClean="0"/>
              <a:t> die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overbrugd</a:t>
            </a:r>
            <a:r>
              <a:rPr lang="en-US" dirty="0" smtClean="0"/>
              <a:t> door </a:t>
            </a:r>
            <a:r>
              <a:rPr lang="en-US" dirty="0" err="1" smtClean="0"/>
              <a:t>distributie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Antwoorden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Een producent van een A-merk tuingereedschap wil een maximale afzet bereiken. In zijn distributiebeleid kiest hij voor:</a:t>
            </a:r>
          </a:p>
          <a:p>
            <a:r>
              <a:rPr lang="nl-NL" dirty="0" smtClean="0"/>
              <a:t>	A	rechtstreekse levering aan de 		consument;</a:t>
            </a:r>
          </a:p>
          <a:p>
            <a:r>
              <a:rPr lang="nl-NL" dirty="0" smtClean="0"/>
              <a:t>	</a:t>
            </a:r>
            <a:r>
              <a:rPr lang="fr-FR" dirty="0" smtClean="0"/>
              <a:t>B	</a:t>
            </a:r>
            <a:r>
              <a:rPr lang="fr-FR" dirty="0" err="1" smtClean="0"/>
              <a:t>intensieve</a:t>
            </a:r>
            <a:r>
              <a:rPr lang="fr-FR" dirty="0" smtClean="0"/>
              <a:t> </a:t>
            </a:r>
            <a:r>
              <a:rPr lang="fr-FR" dirty="0" err="1" smtClean="0"/>
              <a:t>distributie</a:t>
            </a:r>
            <a:r>
              <a:rPr lang="fr-FR" dirty="0" smtClean="0"/>
              <a:t>;</a:t>
            </a:r>
            <a:endParaRPr lang="nl-NL" dirty="0" smtClean="0"/>
          </a:p>
          <a:p>
            <a:r>
              <a:rPr lang="fr-FR" dirty="0" smtClean="0"/>
              <a:t>	C	</a:t>
            </a:r>
            <a:r>
              <a:rPr lang="fr-FR" b="1" dirty="0" err="1" smtClean="0"/>
              <a:t>selectieve</a:t>
            </a:r>
            <a:r>
              <a:rPr lang="fr-FR" b="1" dirty="0" smtClean="0"/>
              <a:t> </a:t>
            </a:r>
            <a:r>
              <a:rPr lang="fr-FR" b="1" dirty="0" err="1" smtClean="0"/>
              <a:t>distributie</a:t>
            </a:r>
            <a:r>
              <a:rPr lang="fr-FR" b="1" dirty="0" smtClean="0"/>
              <a:t>;</a:t>
            </a:r>
            <a:endParaRPr lang="nl-NL" b="1" dirty="0" smtClean="0"/>
          </a:p>
          <a:p>
            <a:r>
              <a:rPr lang="fr-FR" dirty="0" smtClean="0"/>
              <a:t>	D	</a:t>
            </a:r>
            <a:r>
              <a:rPr lang="fr-FR" dirty="0" err="1" smtClean="0"/>
              <a:t>exclusieve</a:t>
            </a:r>
            <a:r>
              <a:rPr lang="fr-FR" dirty="0" smtClean="0"/>
              <a:t> </a:t>
            </a:r>
            <a:r>
              <a:rPr lang="fr-FR" dirty="0" err="1" smtClean="0"/>
              <a:t>distributie</a:t>
            </a:r>
            <a:r>
              <a:rPr lang="fr-FR" dirty="0" smtClean="0"/>
              <a:t>.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2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Intensieve distributie is een marketingtechniek waarbij de producent:</a:t>
            </a:r>
          </a:p>
          <a:p>
            <a:endParaRPr lang="nl-NL" dirty="0" smtClean="0"/>
          </a:p>
          <a:p>
            <a:r>
              <a:rPr lang="nl-NL" dirty="0" smtClean="0"/>
              <a:t>	A	de tussenhandel nauwlettend in de 		gaten houdt;</a:t>
            </a:r>
          </a:p>
          <a:p>
            <a:r>
              <a:rPr lang="nl-NL" dirty="0" smtClean="0"/>
              <a:t>	B	intensief reclame maakt;</a:t>
            </a:r>
          </a:p>
          <a:p>
            <a:r>
              <a:rPr lang="nl-NL" dirty="0" smtClean="0"/>
              <a:t>	C	</a:t>
            </a:r>
            <a:r>
              <a:rPr lang="nl-NL" b="1" dirty="0" smtClean="0"/>
              <a:t>geen eisen stelt aan zijn 			verkooppunten;</a:t>
            </a:r>
          </a:p>
          <a:p>
            <a:r>
              <a:rPr lang="nl-NL" dirty="0" smtClean="0"/>
              <a:t>	D	een uitgebreid marktonderzoek 		houdt naar de  distriebutiepunten 		van de concurrent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3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Bloemen gaan vanaf de kweker via de veiling naar de handel. De handel zorgt ervoor dat de bloemen direct naar de afnemers gaan. Hier is sprake van een:</a:t>
            </a:r>
          </a:p>
          <a:p>
            <a:endParaRPr lang="nl-NL" dirty="0" smtClean="0"/>
          </a:p>
          <a:p>
            <a:r>
              <a:rPr lang="nl-NL" dirty="0" smtClean="0"/>
              <a:t>	A	indirect lang kanaal;</a:t>
            </a:r>
          </a:p>
          <a:p>
            <a:r>
              <a:rPr lang="nl-NL" dirty="0" smtClean="0"/>
              <a:t>	B	</a:t>
            </a:r>
            <a:r>
              <a:rPr lang="nl-NL" b="1" dirty="0" smtClean="0"/>
              <a:t>indirect kort kanaal;</a:t>
            </a:r>
          </a:p>
          <a:p>
            <a:r>
              <a:rPr lang="nl-NL" dirty="0" smtClean="0"/>
              <a:t>	</a:t>
            </a:r>
            <a:r>
              <a:rPr lang="fr-FR" dirty="0" smtClean="0"/>
              <a:t>C	directe </a:t>
            </a:r>
            <a:r>
              <a:rPr lang="fr-FR" dirty="0" err="1" smtClean="0"/>
              <a:t>distributie</a:t>
            </a:r>
            <a:r>
              <a:rPr lang="fr-FR" dirty="0" smtClean="0"/>
              <a:t>;</a:t>
            </a:r>
            <a:endParaRPr lang="nl-NL" dirty="0" smtClean="0"/>
          </a:p>
          <a:p>
            <a:r>
              <a:rPr lang="fr-FR" dirty="0" smtClean="0"/>
              <a:t>	D	</a:t>
            </a:r>
            <a:r>
              <a:rPr lang="fr-FR" dirty="0" err="1" smtClean="0"/>
              <a:t>selectieve</a:t>
            </a:r>
            <a:r>
              <a:rPr lang="fr-FR" dirty="0" smtClean="0"/>
              <a:t> </a:t>
            </a:r>
            <a:r>
              <a:rPr lang="fr-FR" dirty="0" err="1" smtClean="0"/>
              <a:t>distributie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4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Bloemen worden op zoveel mogelijk verkooppunten aangeboden. Hier is sprake van:</a:t>
            </a:r>
          </a:p>
          <a:p>
            <a:endParaRPr lang="nl-NL" dirty="0" smtClean="0"/>
          </a:p>
          <a:p>
            <a:r>
              <a:rPr lang="nl-NL" dirty="0" smtClean="0"/>
              <a:t>	A	exclusieve distributie;</a:t>
            </a:r>
          </a:p>
          <a:p>
            <a:r>
              <a:rPr lang="nl-NL" dirty="0" smtClean="0"/>
              <a:t>	B	tweezijdig exclusieve distributie;</a:t>
            </a:r>
          </a:p>
          <a:p>
            <a:r>
              <a:rPr lang="nl-NL" dirty="0" smtClean="0"/>
              <a:t>	C	selectieve distributie;</a:t>
            </a:r>
          </a:p>
          <a:p>
            <a:r>
              <a:rPr lang="nl-NL" dirty="0" smtClean="0"/>
              <a:t>	D	</a:t>
            </a:r>
            <a:r>
              <a:rPr lang="nl-NL" b="1" dirty="0" smtClean="0"/>
              <a:t>intensieve distributie.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5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 exclusieve distributie worden de producten geleverd door: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	A	speciaalzaken;</a:t>
            </a:r>
          </a:p>
          <a:p>
            <a:r>
              <a:rPr lang="nl-NL" dirty="0" smtClean="0"/>
              <a:t>	B	de groothandel rechtstreeks;</a:t>
            </a:r>
          </a:p>
          <a:p>
            <a:r>
              <a:rPr lang="nl-NL" dirty="0" smtClean="0"/>
              <a:t>	C	een postorderbedrijf;</a:t>
            </a:r>
          </a:p>
          <a:p>
            <a:r>
              <a:rPr lang="nl-NL" dirty="0" smtClean="0"/>
              <a:t>	D	</a:t>
            </a:r>
            <a:r>
              <a:rPr lang="nl-NL" b="1" dirty="0" smtClean="0"/>
              <a:t>zaken met alleenverkooprecht</a:t>
            </a:r>
            <a:endParaRPr lang="nl-N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Vandaag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 </a:t>
            </a:r>
            <a:r>
              <a:rPr lang="en-US" dirty="0" err="1" smtClean="0"/>
              <a:t>minuten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doornemen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leren</a:t>
            </a:r>
            <a:r>
              <a:rPr lang="en-US" dirty="0" smtClean="0"/>
              <a:t> </a:t>
            </a:r>
            <a:r>
              <a:rPr lang="en-US" dirty="0" err="1" smtClean="0"/>
              <a:t>stof</a:t>
            </a:r>
            <a:endParaRPr lang="en-US" dirty="0" smtClean="0"/>
          </a:p>
          <a:p>
            <a:r>
              <a:rPr lang="en-US" dirty="0" err="1" smtClean="0"/>
              <a:t>Daarna</a:t>
            </a:r>
            <a:r>
              <a:rPr lang="en-US" dirty="0" smtClean="0"/>
              <a:t> 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6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Nova organiseert ieder jaar een lunch voor haar zakenpartners en personeelsleden.</a:t>
            </a:r>
          </a:p>
          <a:p>
            <a:pPr>
              <a:buNone/>
            </a:pPr>
            <a:r>
              <a:rPr lang="nl-NL" dirty="0" smtClean="0"/>
              <a:t>	Deze activiteit valt onder:</a:t>
            </a:r>
          </a:p>
          <a:p>
            <a:endParaRPr lang="nl-NL" dirty="0" smtClean="0"/>
          </a:p>
          <a:p>
            <a:pPr lvl="0">
              <a:buNone/>
            </a:pPr>
            <a:r>
              <a:rPr lang="nl-NL" dirty="0" smtClean="0"/>
              <a:t>			A. </a:t>
            </a:r>
            <a:r>
              <a:rPr lang="nl-NL" b="1" dirty="0" smtClean="0"/>
              <a:t>Public relations</a:t>
            </a:r>
          </a:p>
          <a:p>
            <a:pPr lvl="0">
              <a:buNone/>
            </a:pPr>
            <a:r>
              <a:rPr lang="nl-NL" dirty="0" smtClean="0"/>
              <a:t>			B.  Sales promotion</a:t>
            </a:r>
          </a:p>
          <a:p>
            <a:pPr lvl="0">
              <a:buNone/>
            </a:pPr>
            <a:r>
              <a:rPr lang="nl-NL" dirty="0" smtClean="0"/>
              <a:t>			C.  Sponsoring</a:t>
            </a:r>
          </a:p>
          <a:p>
            <a:pPr lvl="0">
              <a:buNone/>
            </a:pPr>
            <a:r>
              <a:rPr lang="nl-NL" dirty="0" smtClean="0"/>
              <a:t>			D.  Reclame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7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actiereclame</a:t>
            </a:r>
            <a:r>
              <a:rPr lang="en-US" dirty="0" smtClean="0"/>
              <a:t>?</a:t>
            </a:r>
          </a:p>
          <a:p>
            <a:pPr marL="609600" indent="-609600">
              <a:lnSpc>
                <a:spcPct val="90000"/>
              </a:lnSpc>
            </a:pPr>
            <a:endParaRPr lang="en-US" dirty="0" smtClean="0"/>
          </a:p>
          <a:p>
            <a:pPr marL="609600" indent="-609600">
              <a:lnSpc>
                <a:spcPct val="90000"/>
              </a:lnSpc>
            </a:pPr>
            <a:endParaRPr lang="en-US" dirty="0" smtClean="0"/>
          </a:p>
          <a:p>
            <a:pPr marL="609600" indent="-609600">
              <a:lnSpc>
                <a:spcPct val="90000"/>
              </a:lnSpc>
            </a:pPr>
            <a:endParaRPr lang="en-US" dirty="0" smtClean="0"/>
          </a:p>
          <a:p>
            <a:pPr marL="957580" lvl="1" indent="-609600">
              <a:lnSpc>
                <a:spcPct val="90000"/>
              </a:lnSpc>
              <a:buFontTx/>
              <a:buAutoNum type="alphaUcPeriod"/>
            </a:pPr>
            <a:r>
              <a:rPr lang="en-US" dirty="0" smtClean="0"/>
              <a:t>Sales Promotions – PR – </a:t>
            </a:r>
            <a:r>
              <a:rPr lang="en-US" dirty="0" err="1" smtClean="0"/>
              <a:t>Persoonlijke</a:t>
            </a:r>
            <a:r>
              <a:rPr lang="en-US" dirty="0" smtClean="0"/>
              <a:t> </a:t>
            </a:r>
            <a:r>
              <a:rPr lang="en-US" dirty="0" err="1" smtClean="0"/>
              <a:t>verkoop</a:t>
            </a:r>
            <a:endParaRPr lang="en-US" dirty="0" smtClean="0"/>
          </a:p>
          <a:p>
            <a:pPr marL="957580" lvl="1" indent="-609600">
              <a:lnSpc>
                <a:spcPct val="90000"/>
              </a:lnSpc>
              <a:buFontTx/>
              <a:buAutoNum type="alphaUcPeriod"/>
            </a:pPr>
            <a:r>
              <a:rPr lang="en-US" dirty="0" smtClean="0"/>
              <a:t>Sponsoring – PR – </a:t>
            </a:r>
            <a:r>
              <a:rPr lang="en-US" dirty="0" err="1" smtClean="0"/>
              <a:t>Verpakking</a:t>
            </a:r>
            <a:r>
              <a:rPr lang="en-US" dirty="0" smtClean="0"/>
              <a:t>	</a:t>
            </a:r>
          </a:p>
          <a:p>
            <a:pPr marL="957580" lvl="1" indent="-609600">
              <a:lnSpc>
                <a:spcPct val="90000"/>
              </a:lnSpc>
              <a:buFontTx/>
              <a:buAutoNum type="alphaUcPeriod"/>
            </a:pPr>
            <a:r>
              <a:rPr lang="en-US" b="1" dirty="0" smtClean="0"/>
              <a:t>Displays – </a:t>
            </a:r>
            <a:r>
              <a:rPr lang="en-US" b="1" dirty="0" err="1" smtClean="0"/>
              <a:t>Verpakking</a:t>
            </a:r>
            <a:r>
              <a:rPr lang="en-US" b="1" dirty="0" smtClean="0"/>
              <a:t> – Sales Promotions</a:t>
            </a:r>
          </a:p>
          <a:p>
            <a:pPr marL="957580" lvl="1" indent="-609600">
              <a:lnSpc>
                <a:spcPct val="90000"/>
              </a:lnSpc>
              <a:buFontTx/>
              <a:buAutoNum type="alphaUcPeriod"/>
            </a:pPr>
            <a:r>
              <a:rPr lang="en-US" dirty="0" smtClean="0"/>
              <a:t>PR – </a:t>
            </a:r>
            <a:r>
              <a:rPr lang="en-US" dirty="0" err="1" smtClean="0"/>
              <a:t>Verpakking</a:t>
            </a:r>
            <a:r>
              <a:rPr lang="en-US" dirty="0" smtClean="0"/>
              <a:t> - Displays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8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err="1" smtClean="0"/>
              <a:t>Persoonlijke</a:t>
            </a:r>
            <a:r>
              <a:rPr lang="en-US" dirty="0" smtClean="0"/>
              <a:t> </a:t>
            </a:r>
            <a:r>
              <a:rPr lang="en-US" dirty="0" err="1" smtClean="0"/>
              <a:t>verkoop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alleen</a:t>
            </a:r>
            <a:r>
              <a:rPr lang="en-US" dirty="0" smtClean="0"/>
              <a:t> </a:t>
            </a:r>
            <a:r>
              <a:rPr lang="en-US" dirty="0" err="1" smtClean="0"/>
              <a:t>toegepast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:</a:t>
            </a:r>
          </a:p>
          <a:p>
            <a:pPr marL="609600" indent="-609600"/>
            <a:endParaRPr lang="en-US" dirty="0" smtClean="0"/>
          </a:p>
          <a:p>
            <a:pPr marL="609600" indent="-609600">
              <a:buFontTx/>
              <a:buAutoNum type="alphaUcPeriod"/>
            </a:pP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afnemers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endParaRPr lang="en-US" dirty="0" smtClean="0"/>
          </a:p>
          <a:p>
            <a:pPr marL="609600" indent="-609600">
              <a:buFontTx/>
              <a:buAutoNum type="alphaUcPeriod"/>
            </a:pPr>
            <a:r>
              <a:rPr lang="en-US" dirty="0" err="1" smtClean="0"/>
              <a:t>Als</a:t>
            </a:r>
            <a:r>
              <a:rPr lang="en-US" dirty="0" smtClean="0"/>
              <a:t> het product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uitleg</a:t>
            </a:r>
            <a:r>
              <a:rPr lang="en-US" dirty="0" smtClean="0"/>
              <a:t> </a:t>
            </a:r>
            <a:r>
              <a:rPr lang="en-US" dirty="0" err="1" smtClean="0"/>
              <a:t>nodig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endParaRPr lang="en-US" dirty="0" smtClean="0"/>
          </a:p>
          <a:p>
            <a:pPr marL="609600" indent="-609600">
              <a:buFontTx/>
              <a:buAutoNum type="alphaUcPeriod"/>
            </a:pPr>
            <a:r>
              <a:rPr lang="en-US" b="1" dirty="0" err="1" smtClean="0"/>
              <a:t>Als</a:t>
            </a:r>
            <a:r>
              <a:rPr lang="en-US" b="1" dirty="0" smtClean="0"/>
              <a:t> product </a:t>
            </a:r>
            <a:r>
              <a:rPr lang="en-US" b="1" dirty="0" err="1" smtClean="0"/>
              <a:t>duur</a:t>
            </a:r>
            <a:r>
              <a:rPr lang="en-US" b="1" dirty="0" smtClean="0"/>
              <a:t> is</a:t>
            </a:r>
          </a:p>
          <a:p>
            <a:pPr marL="609600" indent="-609600">
              <a:buFontTx/>
              <a:buAutoNum type="alphaUcPeriod"/>
            </a:pP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iets</a:t>
            </a:r>
            <a:r>
              <a:rPr lang="en-US" dirty="0" smtClean="0"/>
              <a:t> op </a:t>
            </a:r>
            <a:r>
              <a:rPr lang="en-US" dirty="0" err="1" smtClean="0"/>
              <a:t>maat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gemaakt</a:t>
            </a:r>
            <a:endParaRPr lang="en-US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9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smtClean="0">
                <a:solidFill>
                  <a:srgbClr val="FFFFFF"/>
                </a:solidFill>
              </a:rPr>
              <a:t>De </a:t>
            </a:r>
            <a:r>
              <a:rPr lang="en-US" dirty="0" err="1" smtClean="0">
                <a:solidFill>
                  <a:srgbClr val="FFFFFF"/>
                </a:solidFill>
              </a:rPr>
              <a:t>fruitbranche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maakt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gezamelijk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r>
              <a:rPr lang="en-US" dirty="0" smtClean="0">
                <a:solidFill>
                  <a:srgbClr val="FFFFFF"/>
                </a:solidFill>
              </a:rPr>
              <a:t> met de slogan ‘De </a:t>
            </a:r>
            <a:r>
              <a:rPr lang="en-US" dirty="0" err="1" smtClean="0">
                <a:solidFill>
                  <a:srgbClr val="FFFFFF"/>
                </a:solidFill>
              </a:rPr>
              <a:t>zomerkoninkjes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zijn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er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weer</a:t>
            </a:r>
            <a:r>
              <a:rPr lang="en-US" dirty="0" smtClean="0">
                <a:solidFill>
                  <a:srgbClr val="FFFFFF"/>
                </a:solidFill>
              </a:rPr>
              <a:t>’. Hoe </a:t>
            </a:r>
            <a:r>
              <a:rPr lang="en-US" dirty="0" err="1" smtClean="0">
                <a:solidFill>
                  <a:srgbClr val="FFFFFF"/>
                </a:solidFill>
              </a:rPr>
              <a:t>noemen</a:t>
            </a:r>
            <a:r>
              <a:rPr lang="en-US" dirty="0" smtClean="0">
                <a:solidFill>
                  <a:srgbClr val="FFFFFF"/>
                </a:solidFill>
              </a:rPr>
              <a:t> we </a:t>
            </a:r>
            <a:r>
              <a:rPr lang="en-US" dirty="0" err="1" smtClean="0">
                <a:solidFill>
                  <a:srgbClr val="FFFFFF"/>
                </a:solidFill>
              </a:rPr>
              <a:t>deze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r>
              <a:rPr lang="en-US" dirty="0" smtClean="0">
                <a:solidFill>
                  <a:srgbClr val="FFFFFF"/>
                </a:solidFill>
              </a:rPr>
              <a:t>?</a:t>
            </a:r>
          </a:p>
          <a:p>
            <a:pPr marL="609600" indent="-609600">
              <a:buFontTx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b="1" dirty="0" err="1" smtClean="0">
                <a:solidFill>
                  <a:srgbClr val="FFFFFF"/>
                </a:solidFill>
              </a:rPr>
              <a:t>Coöperatieve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</a:rPr>
              <a:t>Reclame</a:t>
            </a:r>
            <a:endParaRPr lang="en-US" b="1" dirty="0" smtClean="0">
              <a:solidFill>
                <a:srgbClr val="FFFFFF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dirty="0" err="1" smtClean="0">
                <a:solidFill>
                  <a:srgbClr val="FFFFFF"/>
                </a:solidFill>
              </a:rPr>
              <a:t>Collectieve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endParaRPr lang="en-US" dirty="0" smtClean="0">
              <a:solidFill>
                <a:srgbClr val="FFFFFF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dirty="0" err="1" smtClean="0">
                <a:solidFill>
                  <a:srgbClr val="FFFFFF"/>
                </a:solidFill>
              </a:rPr>
              <a:t>Combinatie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endParaRPr lang="en-US" dirty="0" smtClean="0">
              <a:solidFill>
                <a:srgbClr val="FFFFFF"/>
              </a:solidFill>
            </a:endParaRPr>
          </a:p>
          <a:p>
            <a:pPr marL="609600" indent="-609600">
              <a:buFontTx/>
              <a:buAutoNum type="alphaUcPeriod"/>
            </a:pPr>
            <a:r>
              <a:rPr lang="en-US" dirty="0" err="1" smtClean="0">
                <a:solidFill>
                  <a:srgbClr val="FFFFFF"/>
                </a:solidFill>
              </a:rPr>
              <a:t>Ideële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Reclame</a:t>
            </a:r>
            <a:endParaRPr lang="en-US" dirty="0" smtClean="0">
              <a:solidFill>
                <a:srgbClr val="FFFFFF"/>
              </a:solidFill>
            </a:endParaRP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10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Speciality</a:t>
            </a:r>
            <a:r>
              <a:rPr lang="en-US" dirty="0" smtClean="0"/>
              <a:t> goods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verkocht</a:t>
            </a:r>
            <a:r>
              <a:rPr lang="en-US" dirty="0" smtClean="0"/>
              <a:t> via: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A.  	</a:t>
            </a:r>
            <a:r>
              <a:rPr lang="en-US" dirty="0" err="1" smtClean="0"/>
              <a:t>Intensieve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B.	</a:t>
            </a:r>
            <a:r>
              <a:rPr lang="en-US" b="1" dirty="0" err="1" smtClean="0"/>
              <a:t>Selectieve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	C. 	</a:t>
            </a:r>
            <a:r>
              <a:rPr lang="en-US" dirty="0" err="1" smtClean="0"/>
              <a:t>Duale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D. 	Indirect </a:t>
            </a:r>
            <a:r>
              <a:rPr lang="en-US" dirty="0" err="1" smtClean="0"/>
              <a:t>korte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distributie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11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Het </a:t>
            </a:r>
            <a:r>
              <a:rPr lang="en-US" dirty="0" err="1" smtClean="0"/>
              <a:t>inleveren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streepjescode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verpakking</a:t>
            </a:r>
            <a:r>
              <a:rPr lang="en-US" dirty="0" smtClean="0"/>
              <a:t> van en product, </a:t>
            </a:r>
            <a:r>
              <a:rPr lang="en-US" dirty="0" err="1" smtClean="0"/>
              <a:t>zodat</a:t>
            </a:r>
            <a:r>
              <a:rPr lang="en-US" dirty="0" smtClean="0"/>
              <a:t> men het </a:t>
            </a:r>
            <a:r>
              <a:rPr lang="en-US" dirty="0" err="1" smtClean="0"/>
              <a:t>aankoopbedrag</a:t>
            </a:r>
            <a:r>
              <a:rPr lang="en-US" dirty="0" smtClean="0"/>
              <a:t> </a:t>
            </a:r>
            <a:r>
              <a:rPr lang="en-US" dirty="0" err="1" smtClean="0"/>
              <a:t>terugkrijgt</a:t>
            </a:r>
            <a:r>
              <a:rPr lang="en-US" dirty="0" smtClean="0"/>
              <a:t>,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vorm</a:t>
            </a:r>
            <a:r>
              <a:rPr lang="en-US" dirty="0" smtClean="0"/>
              <a:t> van: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A.	</a:t>
            </a:r>
            <a:r>
              <a:rPr lang="en-US" dirty="0" err="1" smtClean="0"/>
              <a:t>Verkapte</a:t>
            </a:r>
            <a:r>
              <a:rPr lang="en-US" dirty="0" smtClean="0"/>
              <a:t> </a:t>
            </a:r>
            <a:r>
              <a:rPr lang="en-US" dirty="0" err="1" smtClean="0"/>
              <a:t>korting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B.	Premium-on-pack</a:t>
            </a:r>
          </a:p>
          <a:p>
            <a:pPr>
              <a:buNone/>
            </a:pPr>
            <a:r>
              <a:rPr lang="en-US" dirty="0" smtClean="0"/>
              <a:t>		C.	Volume-plus-</a:t>
            </a:r>
            <a:r>
              <a:rPr lang="en-US" dirty="0" err="1" smtClean="0"/>
              <a:t>actie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D. 	</a:t>
            </a:r>
            <a:r>
              <a:rPr lang="en-US" b="1" dirty="0" smtClean="0"/>
              <a:t>Cash refund </a:t>
            </a:r>
            <a:r>
              <a:rPr lang="en-US" b="1" dirty="0" err="1" smtClean="0"/>
              <a:t>actie</a:t>
            </a:r>
            <a:endParaRPr lang="nl-N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12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Fietsfabrikant</a:t>
            </a:r>
            <a:r>
              <a:rPr lang="en-US" dirty="0" smtClean="0"/>
              <a:t> </a:t>
            </a:r>
            <a:r>
              <a:rPr lang="en-US" dirty="0" err="1" smtClean="0"/>
              <a:t>Batavus</a:t>
            </a:r>
            <a:r>
              <a:rPr lang="en-US" dirty="0" smtClean="0"/>
              <a:t> </a:t>
            </a:r>
            <a:r>
              <a:rPr lang="en-US" dirty="0" err="1" smtClean="0"/>
              <a:t>maakt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gezamenlijke</a:t>
            </a:r>
            <a:r>
              <a:rPr lang="en-US" dirty="0" smtClean="0"/>
              <a:t> folder met </a:t>
            </a:r>
            <a:r>
              <a:rPr lang="en-US" dirty="0" err="1" smtClean="0"/>
              <a:t>detaillisten</a:t>
            </a:r>
            <a:r>
              <a:rPr lang="en-US" dirty="0" smtClean="0"/>
              <a:t> die </a:t>
            </a:r>
            <a:r>
              <a:rPr lang="en-US" dirty="0" err="1" smtClean="0"/>
              <a:t>Batavus</a:t>
            </a:r>
            <a:r>
              <a:rPr lang="en-US" dirty="0" smtClean="0"/>
              <a:t> </a:t>
            </a:r>
            <a:r>
              <a:rPr lang="en-US" dirty="0" err="1" smtClean="0"/>
              <a:t>fietsen</a:t>
            </a:r>
            <a:r>
              <a:rPr lang="en-US" dirty="0" smtClean="0"/>
              <a:t> </a:t>
            </a:r>
            <a:r>
              <a:rPr lang="en-US" dirty="0" err="1" smtClean="0"/>
              <a:t>verkopen</a:t>
            </a:r>
            <a:r>
              <a:rPr lang="en-US" dirty="0" smtClean="0"/>
              <a:t>. </a:t>
            </a:r>
            <a:r>
              <a:rPr lang="en-US" dirty="0" err="1" smtClean="0"/>
              <a:t>Hier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van: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Ideele</a:t>
            </a:r>
            <a:r>
              <a:rPr lang="en-US" dirty="0" smtClean="0"/>
              <a:t> </a:t>
            </a:r>
            <a:r>
              <a:rPr lang="en-US" dirty="0" err="1" smtClean="0"/>
              <a:t>reclame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Cooperatieve</a:t>
            </a:r>
            <a:r>
              <a:rPr lang="en-US" dirty="0" smtClean="0"/>
              <a:t> </a:t>
            </a:r>
            <a:r>
              <a:rPr lang="en-US" dirty="0" err="1" smtClean="0"/>
              <a:t>reclame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b="1" dirty="0" err="1" smtClean="0"/>
              <a:t>Collectieve</a:t>
            </a:r>
            <a:r>
              <a:rPr lang="en-US" b="1" dirty="0" smtClean="0"/>
              <a:t> </a:t>
            </a:r>
            <a:r>
              <a:rPr lang="en-US" b="1" dirty="0" err="1" smtClean="0"/>
              <a:t>reclame</a:t>
            </a:r>
            <a:endParaRPr lang="en-US" b="1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Producenten</a:t>
            </a:r>
            <a:r>
              <a:rPr lang="en-US" dirty="0" smtClean="0"/>
              <a:t> </a:t>
            </a:r>
            <a:r>
              <a:rPr lang="en-US" dirty="0" err="1" smtClean="0"/>
              <a:t>reclame</a:t>
            </a:r>
            <a:endParaRPr lang="en-US" dirty="0" smtClean="0"/>
          </a:p>
          <a:p>
            <a:pPr lvl="4"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13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een</a:t>
            </a:r>
            <a:r>
              <a:rPr lang="en-US" dirty="0" smtClean="0"/>
              <a:t> pay off?</a:t>
            </a:r>
          </a:p>
          <a:p>
            <a:endParaRPr lang="en-US" dirty="0" smtClean="0"/>
          </a:p>
          <a:p>
            <a:r>
              <a:rPr lang="en-US" dirty="0" smtClean="0"/>
              <a:t>A. 	</a:t>
            </a:r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klant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laat</a:t>
            </a:r>
            <a:r>
              <a:rPr lang="en-US" dirty="0" smtClean="0"/>
              <a:t> </a:t>
            </a:r>
            <a:r>
              <a:rPr lang="en-US" dirty="0" err="1" smtClean="0"/>
              <a:t>betaalt</a:t>
            </a:r>
            <a:endParaRPr lang="en-US" dirty="0" smtClean="0"/>
          </a:p>
          <a:p>
            <a:r>
              <a:rPr lang="en-US" dirty="0" smtClean="0"/>
              <a:t>B. 	</a:t>
            </a:r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klant</a:t>
            </a:r>
            <a:r>
              <a:rPr lang="en-US" dirty="0" smtClean="0"/>
              <a:t> </a:t>
            </a:r>
            <a:r>
              <a:rPr lang="en-US" dirty="0" err="1" smtClean="0"/>
              <a:t>helemaal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	</a:t>
            </a:r>
            <a:r>
              <a:rPr lang="en-US" dirty="0" err="1" smtClean="0"/>
              <a:t>betaalt</a:t>
            </a:r>
            <a:endParaRPr lang="en-US" dirty="0" smtClean="0"/>
          </a:p>
          <a:p>
            <a:r>
              <a:rPr lang="en-US" dirty="0" smtClean="0"/>
              <a:t>C. 	</a:t>
            </a:r>
            <a:r>
              <a:rPr lang="en-US" b="1" dirty="0" err="1" smtClean="0"/>
              <a:t>Een</a:t>
            </a:r>
            <a:r>
              <a:rPr lang="en-US" b="1" dirty="0" smtClean="0"/>
              <a:t> </a:t>
            </a:r>
            <a:r>
              <a:rPr lang="en-US" b="1" dirty="0" err="1" smtClean="0"/>
              <a:t>slagzin</a:t>
            </a:r>
            <a:endParaRPr lang="en-US" b="1" dirty="0" smtClean="0"/>
          </a:p>
          <a:p>
            <a:r>
              <a:rPr lang="en-US" dirty="0" smtClean="0"/>
              <a:t>D. 	</a:t>
            </a:r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klant</a:t>
            </a:r>
            <a:r>
              <a:rPr lang="en-US" dirty="0" smtClean="0"/>
              <a:t> </a:t>
            </a:r>
            <a:r>
              <a:rPr lang="en-US" dirty="0" err="1" smtClean="0"/>
              <a:t>helemaal</a:t>
            </a:r>
            <a:r>
              <a:rPr lang="en-US" dirty="0" smtClean="0"/>
              <a:t> </a:t>
            </a:r>
            <a:r>
              <a:rPr lang="en-US" dirty="0" err="1" smtClean="0"/>
              <a:t>niks</a:t>
            </a:r>
            <a:r>
              <a:rPr lang="en-US" dirty="0" smtClean="0"/>
              <a:t> 	</a:t>
            </a:r>
            <a:r>
              <a:rPr lang="en-US" dirty="0" err="1" smtClean="0"/>
              <a:t>hoeft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betalen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14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46237"/>
            <a:ext cx="8435280" cy="452628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1.Bij de </a:t>
            </a:r>
            <a:r>
              <a:rPr lang="en-US" dirty="0" err="1" smtClean="0"/>
              <a:t>klassieke</a:t>
            </a:r>
            <a:r>
              <a:rPr lang="en-US" dirty="0" smtClean="0"/>
              <a:t> </a:t>
            </a:r>
            <a:r>
              <a:rPr lang="en-US" dirty="0" err="1" smtClean="0"/>
              <a:t>keten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de </a:t>
            </a:r>
            <a:r>
              <a:rPr lang="en-US" dirty="0" err="1" smtClean="0"/>
              <a:t>groothandel</a:t>
            </a:r>
            <a:r>
              <a:rPr lang="en-US" dirty="0" smtClean="0"/>
              <a:t> </a:t>
            </a:r>
            <a:r>
              <a:rPr lang="en-US" dirty="0" err="1" smtClean="0"/>
              <a:t>uitgesloten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Intensieve</a:t>
            </a:r>
            <a:r>
              <a:rPr lang="en-US" dirty="0" smtClean="0"/>
              <a:t> </a:t>
            </a:r>
            <a:r>
              <a:rPr lang="en-US" dirty="0" err="1" smtClean="0"/>
              <a:t>distributie</a:t>
            </a:r>
            <a:r>
              <a:rPr lang="en-US" dirty="0" smtClean="0"/>
              <a:t> past men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Iphone</a:t>
            </a:r>
            <a:r>
              <a:rPr lang="en-US" dirty="0" smtClean="0"/>
              <a:t> van Apple toe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Stelling</a:t>
            </a:r>
            <a:r>
              <a:rPr lang="en-US" dirty="0" smtClean="0"/>
              <a:t> 1 is </a:t>
            </a:r>
            <a:r>
              <a:rPr lang="en-US" dirty="0" err="1" smtClean="0"/>
              <a:t>juist</a:t>
            </a:r>
            <a:r>
              <a:rPr lang="en-US" dirty="0" smtClean="0"/>
              <a:t> / </a:t>
            </a:r>
            <a:r>
              <a:rPr lang="en-US" dirty="0" err="1" smtClean="0"/>
              <a:t>Stelling</a:t>
            </a:r>
            <a:r>
              <a:rPr lang="en-US" dirty="0" smtClean="0"/>
              <a:t> 2 is </a:t>
            </a:r>
            <a:r>
              <a:rPr lang="en-US" dirty="0" err="1" smtClean="0"/>
              <a:t>juist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Stelling</a:t>
            </a:r>
            <a:r>
              <a:rPr lang="en-US" dirty="0" smtClean="0"/>
              <a:t> 1 is </a:t>
            </a:r>
            <a:r>
              <a:rPr lang="en-US" dirty="0" err="1" smtClean="0"/>
              <a:t>onjuist</a:t>
            </a:r>
            <a:r>
              <a:rPr lang="en-US" dirty="0" smtClean="0"/>
              <a:t> / </a:t>
            </a:r>
            <a:r>
              <a:rPr lang="en-US" dirty="0" err="1" smtClean="0"/>
              <a:t>Stelling</a:t>
            </a:r>
            <a:r>
              <a:rPr lang="en-US" dirty="0" smtClean="0"/>
              <a:t> 2 is </a:t>
            </a:r>
            <a:r>
              <a:rPr lang="en-US" dirty="0" err="1" smtClean="0"/>
              <a:t>juist</a:t>
            </a:r>
            <a:endParaRPr lang="en-US" dirty="0" smtClean="0"/>
          </a:p>
          <a:p>
            <a:r>
              <a:rPr lang="en-US" b="1" dirty="0" smtClean="0"/>
              <a:t>C. </a:t>
            </a:r>
            <a:r>
              <a:rPr lang="en-US" b="1" dirty="0" err="1" smtClean="0"/>
              <a:t>Stelling</a:t>
            </a:r>
            <a:r>
              <a:rPr lang="en-US" b="1" dirty="0" smtClean="0"/>
              <a:t> 1 is </a:t>
            </a:r>
            <a:r>
              <a:rPr lang="en-US" b="1" dirty="0" err="1" smtClean="0"/>
              <a:t>onjuist</a:t>
            </a:r>
            <a:r>
              <a:rPr lang="en-US" b="1" dirty="0" smtClean="0"/>
              <a:t> / </a:t>
            </a:r>
            <a:r>
              <a:rPr lang="en-US" b="1" dirty="0" err="1" smtClean="0"/>
              <a:t>Stelling</a:t>
            </a:r>
            <a:r>
              <a:rPr lang="en-US" b="1" dirty="0" smtClean="0"/>
              <a:t> 2 is </a:t>
            </a:r>
            <a:r>
              <a:rPr lang="en-US" b="1" dirty="0" err="1" smtClean="0"/>
              <a:t>onjuist</a:t>
            </a:r>
            <a:endParaRPr lang="en-US" b="1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Stelling</a:t>
            </a:r>
            <a:r>
              <a:rPr lang="en-US" dirty="0" smtClean="0"/>
              <a:t> 1 is </a:t>
            </a:r>
            <a:r>
              <a:rPr lang="en-US" dirty="0" err="1" smtClean="0"/>
              <a:t>juist</a:t>
            </a:r>
            <a:r>
              <a:rPr lang="en-US" dirty="0" smtClean="0"/>
              <a:t> / </a:t>
            </a:r>
            <a:r>
              <a:rPr lang="en-US" dirty="0" err="1" smtClean="0"/>
              <a:t>Stelling</a:t>
            </a:r>
            <a:r>
              <a:rPr lang="en-US" dirty="0" smtClean="0"/>
              <a:t> 2 is </a:t>
            </a:r>
            <a:r>
              <a:rPr lang="en-US" dirty="0" err="1" smtClean="0"/>
              <a:t>onjuist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15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Tijdens</a:t>
            </a:r>
            <a:r>
              <a:rPr lang="en-US" dirty="0" smtClean="0"/>
              <a:t> de </a:t>
            </a:r>
            <a:r>
              <a:rPr lang="en-US" dirty="0" err="1" smtClean="0"/>
              <a:t>distributie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6 </a:t>
            </a:r>
            <a:r>
              <a:rPr lang="en-US" dirty="0" err="1" smtClean="0"/>
              <a:t>verschillen</a:t>
            </a:r>
            <a:r>
              <a:rPr lang="en-US" dirty="0" smtClean="0"/>
              <a:t> </a:t>
            </a:r>
            <a:r>
              <a:rPr lang="en-US" dirty="0" err="1" smtClean="0"/>
              <a:t>overbrugd</a:t>
            </a:r>
            <a:r>
              <a:rPr lang="en-US" dirty="0" smtClean="0"/>
              <a:t>. Het </a:t>
            </a:r>
            <a:r>
              <a:rPr lang="en-US" dirty="0" err="1" smtClean="0"/>
              <a:t>verschil</a:t>
            </a:r>
            <a:r>
              <a:rPr lang="en-US" dirty="0" smtClean="0"/>
              <a:t> in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betekent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b="1" dirty="0" smtClean="0"/>
              <a:t>A. 	</a:t>
            </a:r>
            <a:r>
              <a:rPr lang="en-US" b="1" dirty="0" err="1" smtClean="0"/>
              <a:t>Dat</a:t>
            </a:r>
            <a:r>
              <a:rPr lang="en-US" b="1" dirty="0" smtClean="0"/>
              <a:t> de </a:t>
            </a:r>
            <a:r>
              <a:rPr lang="en-US" b="1" dirty="0" err="1" smtClean="0"/>
              <a:t>consument</a:t>
            </a:r>
            <a:r>
              <a:rPr lang="en-US" b="1" dirty="0" smtClean="0"/>
              <a:t> </a:t>
            </a:r>
            <a:r>
              <a:rPr lang="en-US" b="1" dirty="0" err="1" smtClean="0"/>
              <a:t>tijd</a:t>
            </a:r>
            <a:r>
              <a:rPr lang="en-US" b="1" dirty="0" smtClean="0"/>
              <a:t> </a:t>
            </a:r>
            <a:r>
              <a:rPr lang="en-US" b="1" dirty="0" err="1" smtClean="0"/>
              <a:t>bespaart</a:t>
            </a:r>
            <a:endParaRPr lang="en-US" b="1" dirty="0" smtClean="0"/>
          </a:p>
          <a:p>
            <a:r>
              <a:rPr lang="en-US" dirty="0" smtClean="0"/>
              <a:t>B. 	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endParaRPr lang="en-US" dirty="0" smtClean="0"/>
          </a:p>
          <a:p>
            <a:r>
              <a:rPr lang="en-US" dirty="0" smtClean="0"/>
              <a:t>C. 	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het </a:t>
            </a:r>
            <a:r>
              <a:rPr lang="en-US" dirty="0" err="1" smtClean="0"/>
              <a:t>verschil</a:t>
            </a:r>
            <a:r>
              <a:rPr lang="en-US" dirty="0" smtClean="0"/>
              <a:t> in </a:t>
            </a:r>
            <a:r>
              <a:rPr lang="en-US" dirty="0" err="1" smtClean="0"/>
              <a:t>tijd</a:t>
            </a:r>
            <a:r>
              <a:rPr lang="en-US" dirty="0" smtClean="0"/>
              <a:t> 	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hoeft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overbruggen</a:t>
            </a:r>
            <a:r>
              <a:rPr lang="en-US" dirty="0" smtClean="0"/>
              <a:t> door het 	</a:t>
            </a:r>
            <a:r>
              <a:rPr lang="en-US" dirty="0" err="1" smtClean="0"/>
              <a:t>reizen</a:t>
            </a:r>
            <a:endParaRPr lang="en-US" dirty="0" smtClean="0"/>
          </a:p>
          <a:p>
            <a:r>
              <a:rPr lang="en-US" dirty="0" smtClean="0"/>
              <a:t>D. 	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consument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hoeft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	</a:t>
            </a:r>
            <a:r>
              <a:rPr lang="en-US" dirty="0" err="1" smtClean="0"/>
              <a:t>maken</a:t>
            </a:r>
            <a:r>
              <a:rPr lang="en-US" dirty="0" smtClean="0"/>
              <a:t>, het product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gebracht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Een producent van een A-merk tuingereedschap wil een maximale afzet bereiken. In zijn distributiebeleid kiest hij voor:</a:t>
            </a:r>
          </a:p>
          <a:p>
            <a:r>
              <a:rPr lang="nl-NL" dirty="0" smtClean="0"/>
              <a:t>	A	rechtstreekse levering aan de 		consument;</a:t>
            </a:r>
          </a:p>
          <a:p>
            <a:r>
              <a:rPr lang="nl-NL" dirty="0" smtClean="0"/>
              <a:t>	</a:t>
            </a:r>
            <a:r>
              <a:rPr lang="fr-FR" dirty="0" smtClean="0"/>
              <a:t>B	</a:t>
            </a:r>
            <a:r>
              <a:rPr lang="fr-FR" dirty="0" err="1" smtClean="0"/>
              <a:t>intensieve</a:t>
            </a:r>
            <a:r>
              <a:rPr lang="fr-FR" dirty="0" smtClean="0"/>
              <a:t> </a:t>
            </a:r>
            <a:r>
              <a:rPr lang="fr-FR" dirty="0" err="1" smtClean="0"/>
              <a:t>distributie</a:t>
            </a:r>
            <a:r>
              <a:rPr lang="fr-FR" dirty="0" smtClean="0"/>
              <a:t>;</a:t>
            </a:r>
            <a:endParaRPr lang="nl-NL" dirty="0" smtClean="0"/>
          </a:p>
          <a:p>
            <a:r>
              <a:rPr lang="fr-FR" dirty="0" smtClean="0"/>
              <a:t>	C	</a:t>
            </a:r>
            <a:r>
              <a:rPr lang="fr-FR" dirty="0" err="1" smtClean="0"/>
              <a:t>selectieve</a:t>
            </a:r>
            <a:r>
              <a:rPr lang="fr-FR" dirty="0" smtClean="0"/>
              <a:t> </a:t>
            </a:r>
            <a:r>
              <a:rPr lang="fr-FR" dirty="0" err="1" smtClean="0"/>
              <a:t>distributie</a:t>
            </a:r>
            <a:r>
              <a:rPr lang="fr-FR" dirty="0" smtClean="0"/>
              <a:t>;</a:t>
            </a:r>
            <a:endParaRPr lang="nl-NL" dirty="0" smtClean="0"/>
          </a:p>
          <a:p>
            <a:r>
              <a:rPr lang="fr-FR" dirty="0" smtClean="0"/>
              <a:t>	D	</a:t>
            </a:r>
            <a:r>
              <a:rPr lang="fr-FR" dirty="0" err="1" smtClean="0"/>
              <a:t>exclusieve</a:t>
            </a:r>
            <a:r>
              <a:rPr lang="fr-FR" dirty="0" smtClean="0"/>
              <a:t> </a:t>
            </a:r>
            <a:r>
              <a:rPr lang="fr-FR" dirty="0" err="1" smtClean="0"/>
              <a:t>distributie</a:t>
            </a:r>
            <a:r>
              <a:rPr lang="fr-FR" dirty="0" smtClean="0"/>
              <a:t>.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16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bedrijfskolom</a:t>
            </a:r>
            <a:r>
              <a:rPr lang="en-US" dirty="0" smtClean="0"/>
              <a:t> start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producent</a:t>
            </a:r>
            <a:r>
              <a:rPr lang="en-US" dirty="0" smtClean="0"/>
              <a:t> en </a:t>
            </a:r>
            <a:r>
              <a:rPr lang="en-US" dirty="0" err="1" smtClean="0"/>
              <a:t>eindigt</a:t>
            </a:r>
            <a:r>
              <a:rPr lang="en-US" dirty="0" smtClean="0"/>
              <a:t> met de </a:t>
            </a:r>
            <a:r>
              <a:rPr lang="en-US" dirty="0" err="1" smtClean="0"/>
              <a:t>consument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A. 	</a:t>
            </a:r>
            <a:r>
              <a:rPr lang="en-US" dirty="0" err="1" smtClean="0"/>
              <a:t>Waar</a:t>
            </a:r>
            <a:endParaRPr lang="en-US" dirty="0" smtClean="0"/>
          </a:p>
          <a:p>
            <a:r>
              <a:rPr lang="en-US" dirty="0" smtClean="0"/>
              <a:t>B. 	</a:t>
            </a:r>
            <a:r>
              <a:rPr lang="en-US" b="1" dirty="0" err="1" smtClean="0"/>
              <a:t>Niet</a:t>
            </a:r>
            <a:r>
              <a:rPr lang="en-US" b="1" dirty="0" smtClean="0"/>
              <a:t> </a:t>
            </a:r>
            <a:r>
              <a:rPr lang="en-US" b="1" dirty="0" err="1" smtClean="0"/>
              <a:t>waar</a:t>
            </a:r>
            <a:endParaRPr lang="en-US" b="1" dirty="0" smtClean="0"/>
          </a:p>
          <a:p>
            <a:r>
              <a:rPr lang="en-US" dirty="0" smtClean="0"/>
              <a:t>C. 	</a:t>
            </a:r>
            <a:r>
              <a:rPr lang="en-US" dirty="0" err="1" smtClean="0"/>
              <a:t>Geen</a:t>
            </a:r>
            <a:r>
              <a:rPr lang="en-US" dirty="0" smtClean="0"/>
              <a:t> van </a:t>
            </a:r>
            <a:r>
              <a:rPr lang="en-US" dirty="0" err="1" smtClean="0"/>
              <a:t>beiden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17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Promotie</a:t>
            </a:r>
            <a:r>
              <a:rPr lang="en-US" dirty="0" smtClean="0"/>
              <a:t>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onderdeel</a:t>
            </a:r>
            <a:r>
              <a:rPr lang="en-US" dirty="0" smtClean="0"/>
              <a:t> van: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A. De </a:t>
            </a:r>
            <a:r>
              <a:rPr lang="en-US" dirty="0" err="1" smtClean="0"/>
              <a:t>communicatiemix</a:t>
            </a:r>
            <a:endParaRPr lang="en-US" dirty="0" smtClean="0"/>
          </a:p>
          <a:p>
            <a:r>
              <a:rPr lang="en-US" dirty="0" smtClean="0"/>
              <a:t>B. De </a:t>
            </a:r>
            <a:r>
              <a:rPr lang="en-US" dirty="0" err="1" smtClean="0"/>
              <a:t>promotiemix</a:t>
            </a:r>
            <a:endParaRPr lang="en-US" dirty="0" smtClean="0"/>
          </a:p>
          <a:p>
            <a:r>
              <a:rPr lang="en-US" b="1" dirty="0" smtClean="0"/>
              <a:t>C. De </a:t>
            </a:r>
            <a:r>
              <a:rPr lang="en-US" b="1" dirty="0" err="1" smtClean="0"/>
              <a:t>marketingmix</a:t>
            </a:r>
            <a:endParaRPr lang="en-US" b="1" dirty="0" smtClean="0"/>
          </a:p>
          <a:p>
            <a:r>
              <a:rPr lang="en-US" dirty="0" smtClean="0"/>
              <a:t>D. De </a:t>
            </a:r>
            <a:r>
              <a:rPr lang="en-US" dirty="0" err="1" smtClean="0"/>
              <a:t>reclamemix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18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46237"/>
            <a:ext cx="8784976" cy="4526280"/>
          </a:xfrm>
        </p:spPr>
        <p:txBody>
          <a:bodyPr/>
          <a:lstStyle/>
          <a:p>
            <a:r>
              <a:rPr lang="en-US" dirty="0" err="1" smtClean="0"/>
              <a:t>Themacommunicatie</a:t>
            </a:r>
            <a:r>
              <a:rPr lang="en-US" dirty="0" smtClean="0"/>
              <a:t> is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langere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. </a:t>
            </a:r>
            <a:r>
              <a:rPr lang="en-US" dirty="0" err="1" smtClean="0"/>
              <a:t>Daarin</a:t>
            </a:r>
            <a:r>
              <a:rPr lang="en-US" dirty="0" smtClean="0"/>
              <a:t> is het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A. 	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premiumactie</a:t>
            </a:r>
            <a:r>
              <a:rPr lang="en-US" dirty="0" smtClean="0"/>
              <a:t> op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zetten</a:t>
            </a:r>
            <a:endParaRPr lang="en-US" dirty="0" smtClean="0"/>
          </a:p>
          <a:p>
            <a:r>
              <a:rPr lang="en-US" dirty="0" smtClean="0"/>
              <a:t>B. 	</a:t>
            </a:r>
            <a:r>
              <a:rPr lang="en-US" b="1" dirty="0" smtClean="0"/>
              <a:t>Goodwill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kweken</a:t>
            </a:r>
            <a:endParaRPr lang="en-US" b="1" dirty="0" smtClean="0"/>
          </a:p>
          <a:p>
            <a:r>
              <a:rPr lang="en-US" dirty="0" smtClean="0"/>
              <a:t>C. 	De </a:t>
            </a:r>
            <a:r>
              <a:rPr lang="en-US" dirty="0" err="1" smtClean="0"/>
              <a:t>hamsterweken</a:t>
            </a:r>
            <a:r>
              <a:rPr lang="en-US" dirty="0" smtClean="0"/>
              <a:t> van Albert </a:t>
            </a:r>
            <a:r>
              <a:rPr lang="en-US" dirty="0" err="1" smtClean="0"/>
              <a:t>Heijn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	</a:t>
            </a:r>
            <a:r>
              <a:rPr lang="en-US" dirty="0" err="1" smtClean="0"/>
              <a:t>plannen</a:t>
            </a:r>
            <a:endParaRPr lang="en-US" dirty="0" smtClean="0"/>
          </a:p>
          <a:p>
            <a:r>
              <a:rPr lang="en-US" dirty="0" smtClean="0"/>
              <a:t>D. 	</a:t>
            </a:r>
            <a:r>
              <a:rPr lang="en-US" dirty="0" err="1" smtClean="0"/>
              <a:t>Geen</a:t>
            </a:r>
            <a:r>
              <a:rPr lang="en-US" dirty="0" smtClean="0"/>
              <a:t> van </a:t>
            </a:r>
            <a:r>
              <a:rPr lang="en-US" dirty="0" err="1" smtClean="0"/>
              <a:t>allen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19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Colportagewet</a:t>
            </a:r>
            <a:r>
              <a:rPr lang="en-US" dirty="0" smtClean="0"/>
              <a:t> </a:t>
            </a:r>
            <a:r>
              <a:rPr lang="en-US" dirty="0" err="1" smtClean="0"/>
              <a:t>zegt</a:t>
            </a:r>
            <a:r>
              <a:rPr lang="en-US" dirty="0" smtClean="0"/>
              <a:t> </a:t>
            </a:r>
            <a:r>
              <a:rPr lang="en-US" dirty="0" err="1" smtClean="0"/>
              <a:t>o.a</a:t>
            </a:r>
            <a:r>
              <a:rPr lang="en-US" dirty="0" smtClean="0"/>
              <a:t>. </a:t>
            </a:r>
            <a:r>
              <a:rPr lang="en-US" dirty="0" err="1" smtClean="0"/>
              <a:t>dat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A.	De </a:t>
            </a:r>
            <a:r>
              <a:rPr lang="en-US" dirty="0" err="1" smtClean="0"/>
              <a:t>verkoper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35 euro 	</a:t>
            </a:r>
            <a:r>
              <a:rPr lang="en-US" dirty="0" err="1" smtClean="0"/>
              <a:t>mag</a:t>
            </a:r>
            <a:r>
              <a:rPr lang="en-US" dirty="0" smtClean="0"/>
              <a:t> </a:t>
            </a:r>
            <a:r>
              <a:rPr lang="en-US" dirty="0" err="1" smtClean="0"/>
              <a:t>verkopen</a:t>
            </a:r>
            <a:endParaRPr lang="en-US" dirty="0" smtClean="0"/>
          </a:p>
          <a:p>
            <a:r>
              <a:rPr lang="en-US" dirty="0" smtClean="0"/>
              <a:t>B. 	De </a:t>
            </a:r>
            <a:r>
              <a:rPr lang="en-US" dirty="0" err="1" smtClean="0"/>
              <a:t>verkoper</a:t>
            </a:r>
            <a:r>
              <a:rPr lang="en-US" dirty="0" smtClean="0"/>
              <a:t>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hoeft</a:t>
            </a:r>
            <a:r>
              <a:rPr lang="en-US" dirty="0" smtClean="0"/>
              <a:t> in </a:t>
            </a:r>
            <a:r>
              <a:rPr lang="en-US" dirty="0" err="1" smtClean="0"/>
              <a:t>te</a:t>
            </a:r>
            <a:r>
              <a:rPr lang="en-US" dirty="0" smtClean="0"/>
              <a:t> 	</a:t>
            </a:r>
            <a:r>
              <a:rPr lang="en-US" dirty="0" err="1" smtClean="0"/>
              <a:t>schrijven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KvK</a:t>
            </a:r>
            <a:endParaRPr lang="en-US" dirty="0" smtClean="0"/>
          </a:p>
          <a:p>
            <a:r>
              <a:rPr lang="en-US" dirty="0" smtClean="0"/>
              <a:t>C. 	</a:t>
            </a:r>
            <a:r>
              <a:rPr lang="en-US" b="1" dirty="0" smtClean="0"/>
              <a:t>De </a:t>
            </a:r>
            <a:r>
              <a:rPr lang="en-US" b="1" dirty="0" err="1" smtClean="0"/>
              <a:t>verkoper</a:t>
            </a:r>
            <a:r>
              <a:rPr lang="en-US" b="1" dirty="0" smtClean="0"/>
              <a:t> </a:t>
            </a:r>
            <a:r>
              <a:rPr lang="en-US" b="1" dirty="0" err="1" smtClean="0"/>
              <a:t>zich</a:t>
            </a:r>
            <a:r>
              <a:rPr lang="en-US" b="1" dirty="0" smtClean="0"/>
              <a:t> </a:t>
            </a:r>
            <a:r>
              <a:rPr lang="en-US" b="1" dirty="0" err="1" smtClean="0"/>
              <a:t>bij</a:t>
            </a:r>
            <a:r>
              <a:rPr lang="en-US" b="1" dirty="0" smtClean="0"/>
              <a:t> </a:t>
            </a:r>
            <a:r>
              <a:rPr lang="en-US" b="1" dirty="0" err="1" smtClean="0"/>
              <a:t>navraag</a:t>
            </a:r>
            <a:r>
              <a:rPr lang="en-US" b="1" dirty="0" smtClean="0"/>
              <a:t> </a:t>
            </a:r>
            <a:r>
              <a:rPr lang="en-US" b="1" dirty="0" err="1" smtClean="0"/>
              <a:t>moet</a:t>
            </a:r>
            <a:r>
              <a:rPr lang="en-US" b="1" dirty="0" smtClean="0"/>
              <a:t> 	</a:t>
            </a:r>
            <a:r>
              <a:rPr lang="en-US" b="1" dirty="0" err="1" smtClean="0"/>
              <a:t>legitimeren</a:t>
            </a:r>
            <a:endParaRPr lang="en-US" b="1" dirty="0" smtClean="0"/>
          </a:p>
          <a:p>
            <a:r>
              <a:rPr lang="en-US" dirty="0" smtClean="0"/>
              <a:t>D.	De </a:t>
            </a:r>
            <a:r>
              <a:rPr lang="en-US" dirty="0" err="1" smtClean="0"/>
              <a:t>koper</a:t>
            </a:r>
            <a:r>
              <a:rPr lang="en-US" dirty="0" smtClean="0"/>
              <a:t> 9 </a:t>
            </a:r>
            <a:r>
              <a:rPr lang="en-US" dirty="0" err="1" smtClean="0"/>
              <a:t>dagen</a:t>
            </a:r>
            <a:r>
              <a:rPr lang="en-US" dirty="0" smtClean="0"/>
              <a:t> </a:t>
            </a:r>
            <a:r>
              <a:rPr lang="en-US" dirty="0" err="1" smtClean="0"/>
              <a:t>bedenktijd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20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</a:t>
            </a:r>
            <a:r>
              <a:rPr lang="en-US" dirty="0" err="1" smtClean="0"/>
              <a:t>vraag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Noem</a:t>
            </a:r>
            <a:r>
              <a:rPr lang="en-US" dirty="0" smtClean="0"/>
              <a:t> 4 </a:t>
            </a:r>
            <a:r>
              <a:rPr lang="en-US" dirty="0" err="1" smtClean="0"/>
              <a:t>verschillen</a:t>
            </a:r>
            <a:r>
              <a:rPr lang="en-US" dirty="0" smtClean="0"/>
              <a:t> die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overbrugd</a:t>
            </a:r>
            <a:r>
              <a:rPr lang="en-US" dirty="0" smtClean="0"/>
              <a:t> door </a:t>
            </a:r>
            <a:r>
              <a:rPr lang="en-US" dirty="0" err="1" smtClean="0"/>
              <a:t>distributie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Tijd</a:t>
            </a:r>
            <a:r>
              <a:rPr lang="en-US" dirty="0" smtClean="0"/>
              <a:t> – </a:t>
            </a:r>
            <a:r>
              <a:rPr lang="en-US" dirty="0" err="1" smtClean="0"/>
              <a:t>Vermogen</a:t>
            </a:r>
            <a:r>
              <a:rPr lang="en-US" dirty="0" smtClean="0"/>
              <a:t> – </a:t>
            </a:r>
            <a:r>
              <a:rPr lang="en-US" dirty="0" err="1" smtClean="0"/>
              <a:t>Kennis</a:t>
            </a:r>
            <a:r>
              <a:rPr lang="en-US" dirty="0" smtClean="0"/>
              <a:t> – </a:t>
            </a:r>
            <a:r>
              <a:rPr lang="en-US" dirty="0" err="1" smtClean="0"/>
              <a:t>Hoeveelheid</a:t>
            </a:r>
            <a:r>
              <a:rPr lang="en-US" dirty="0" smtClean="0"/>
              <a:t> – </a:t>
            </a:r>
            <a:r>
              <a:rPr lang="en-US" dirty="0" err="1" smtClean="0"/>
              <a:t>Plaats</a:t>
            </a:r>
            <a:r>
              <a:rPr lang="en-US" dirty="0" smtClean="0"/>
              <a:t> - </a:t>
            </a:r>
            <a:r>
              <a:rPr lang="en-US" dirty="0" err="1" smtClean="0"/>
              <a:t>Kwaliteit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Huiswerk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Voordat</a:t>
            </a:r>
            <a:r>
              <a:rPr lang="en-US" dirty="0" smtClean="0"/>
              <a:t> je </a:t>
            </a:r>
            <a:r>
              <a:rPr lang="en-US" dirty="0" err="1" smtClean="0"/>
              <a:t>gaat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je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mij</a:t>
            </a:r>
            <a:r>
              <a:rPr lang="en-US" dirty="0" smtClean="0"/>
              <a:t> </a:t>
            </a:r>
            <a:r>
              <a:rPr lang="en-US" dirty="0" err="1" smtClean="0"/>
              <a:t>langs</a:t>
            </a:r>
            <a:r>
              <a:rPr lang="en-US" dirty="0" smtClean="0"/>
              <a:t> en </a:t>
            </a:r>
            <a:r>
              <a:rPr lang="en-US" dirty="0" err="1" smtClean="0"/>
              <a:t>laat</a:t>
            </a:r>
            <a:r>
              <a:rPr lang="en-US" dirty="0" smtClean="0"/>
              <a:t> je </a:t>
            </a:r>
            <a:r>
              <a:rPr lang="en-US" dirty="0" err="1" smtClean="0"/>
              <a:t>huiswerk</a:t>
            </a:r>
            <a:r>
              <a:rPr lang="en-US" dirty="0" smtClean="0"/>
              <a:t> </a:t>
            </a:r>
            <a:r>
              <a:rPr lang="en-US" dirty="0" err="1" smtClean="0"/>
              <a:t>controleren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volgende</a:t>
            </a:r>
            <a:r>
              <a:rPr lang="en-US" dirty="0" smtClean="0"/>
              <a:t> week: </a:t>
            </a:r>
          </a:p>
          <a:p>
            <a:endParaRPr lang="en-US" dirty="0" smtClean="0"/>
          </a:p>
          <a:p>
            <a:r>
              <a:rPr lang="en-US" dirty="0" err="1" smtClean="0"/>
              <a:t>Leren</a:t>
            </a:r>
            <a:r>
              <a:rPr lang="en-US" dirty="0" smtClean="0"/>
              <a:t> tot en met </a:t>
            </a:r>
            <a:r>
              <a:rPr lang="en-US" dirty="0" err="1" smtClean="0"/>
              <a:t>pagina</a:t>
            </a:r>
            <a:r>
              <a:rPr lang="en-US" dirty="0" smtClean="0"/>
              <a:t> 89</a:t>
            </a:r>
          </a:p>
          <a:p>
            <a:r>
              <a:rPr lang="en-US" dirty="0" err="1" smtClean="0"/>
              <a:t>Maken</a:t>
            </a:r>
            <a:r>
              <a:rPr lang="en-US" dirty="0" smtClean="0"/>
              <a:t>: Casus 38 op </a:t>
            </a:r>
            <a:r>
              <a:rPr lang="en-US" dirty="0" err="1" smtClean="0"/>
              <a:t>pagina</a:t>
            </a:r>
            <a:r>
              <a:rPr lang="en-US" dirty="0" smtClean="0"/>
              <a:t> 100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2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Intensieve distributie is een marketingtechniek waarbij de producent:</a:t>
            </a:r>
          </a:p>
          <a:p>
            <a:endParaRPr lang="nl-NL" dirty="0" smtClean="0"/>
          </a:p>
          <a:p>
            <a:r>
              <a:rPr lang="nl-NL" dirty="0" smtClean="0"/>
              <a:t>	A	de tussenhandel nauwlettend in de 		gaten houdt;</a:t>
            </a:r>
          </a:p>
          <a:p>
            <a:r>
              <a:rPr lang="nl-NL" dirty="0" smtClean="0"/>
              <a:t>	B	intensief reclame maakt;</a:t>
            </a:r>
          </a:p>
          <a:p>
            <a:r>
              <a:rPr lang="nl-NL" dirty="0" smtClean="0"/>
              <a:t>	C	geen eisen stelt aan zijn 				verkooppunten;</a:t>
            </a:r>
          </a:p>
          <a:p>
            <a:r>
              <a:rPr lang="nl-NL" dirty="0" smtClean="0"/>
              <a:t>	D	een uitgebreid marktonderzoek 		houdt naar de  distriebutiepunten 		van de concurrent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3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Bloemen gaan vanaf de kweker via de veiling naar de handel. De handel zorgt ervoor dat de bloemen direct naar de afnemers gaan. Hier is sprake van een:</a:t>
            </a:r>
          </a:p>
          <a:p>
            <a:endParaRPr lang="nl-NL" dirty="0" smtClean="0"/>
          </a:p>
          <a:p>
            <a:r>
              <a:rPr lang="nl-NL" dirty="0" smtClean="0"/>
              <a:t>	A	indirect lang kanaal;</a:t>
            </a:r>
          </a:p>
          <a:p>
            <a:r>
              <a:rPr lang="nl-NL" dirty="0" smtClean="0"/>
              <a:t>	B	indirect kort kanaal;</a:t>
            </a:r>
          </a:p>
          <a:p>
            <a:r>
              <a:rPr lang="nl-NL" dirty="0" smtClean="0"/>
              <a:t>	</a:t>
            </a:r>
            <a:r>
              <a:rPr lang="fr-FR" dirty="0" smtClean="0"/>
              <a:t>C	directe </a:t>
            </a:r>
            <a:r>
              <a:rPr lang="fr-FR" dirty="0" err="1" smtClean="0"/>
              <a:t>distributie</a:t>
            </a:r>
            <a:r>
              <a:rPr lang="fr-FR" dirty="0" smtClean="0"/>
              <a:t>;</a:t>
            </a:r>
            <a:endParaRPr lang="nl-NL" dirty="0" smtClean="0"/>
          </a:p>
          <a:p>
            <a:r>
              <a:rPr lang="fr-FR" dirty="0" smtClean="0"/>
              <a:t>	D	</a:t>
            </a:r>
            <a:r>
              <a:rPr lang="fr-FR" dirty="0" err="1" smtClean="0"/>
              <a:t>selectieve</a:t>
            </a:r>
            <a:r>
              <a:rPr lang="fr-FR" dirty="0" smtClean="0"/>
              <a:t> </a:t>
            </a:r>
            <a:r>
              <a:rPr lang="fr-FR" dirty="0" err="1" smtClean="0"/>
              <a:t>distributie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4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Bloemen worden op zoveel mogelijk verkooppunten aangeboden. Hier is sprake van:</a:t>
            </a:r>
          </a:p>
          <a:p>
            <a:endParaRPr lang="nl-NL" dirty="0" smtClean="0"/>
          </a:p>
          <a:p>
            <a:r>
              <a:rPr lang="nl-NL" dirty="0" smtClean="0"/>
              <a:t>	A	exclusieve distributie;</a:t>
            </a:r>
          </a:p>
          <a:p>
            <a:r>
              <a:rPr lang="nl-NL" dirty="0" smtClean="0"/>
              <a:t>	B	tweezijdig exclusieve distributie;</a:t>
            </a:r>
          </a:p>
          <a:p>
            <a:r>
              <a:rPr lang="nl-NL" dirty="0" smtClean="0"/>
              <a:t>	C	selectieve distributie;</a:t>
            </a:r>
          </a:p>
          <a:p>
            <a:r>
              <a:rPr lang="nl-NL" dirty="0" smtClean="0"/>
              <a:t>	D	intensieve distributie.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5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 exclusieve distributie worden de producten geleverd door: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	A	speciaalzaken;</a:t>
            </a:r>
          </a:p>
          <a:p>
            <a:r>
              <a:rPr lang="nl-NL" dirty="0" smtClean="0"/>
              <a:t>	B	de groothandel rechtstreeks;</a:t>
            </a:r>
          </a:p>
          <a:p>
            <a:r>
              <a:rPr lang="nl-NL" dirty="0" smtClean="0"/>
              <a:t>	C	een postorderbedrijf;</a:t>
            </a:r>
          </a:p>
          <a:p>
            <a:r>
              <a:rPr lang="nl-NL" dirty="0" smtClean="0"/>
              <a:t>	D	zaken met alleenverkooprecht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Vraag</a:t>
            </a:r>
            <a:r>
              <a:rPr lang="en-US" dirty="0" smtClean="0"/>
              <a:t> 6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Nova organiseert ieder jaar een lunch voor haar zakenpartners en personeelsleden.</a:t>
            </a:r>
          </a:p>
          <a:p>
            <a:pPr>
              <a:buNone/>
            </a:pPr>
            <a:r>
              <a:rPr lang="nl-NL" dirty="0" smtClean="0"/>
              <a:t>	Deze activiteit valt onder:</a:t>
            </a:r>
          </a:p>
          <a:p>
            <a:endParaRPr lang="nl-NL" dirty="0" smtClean="0"/>
          </a:p>
          <a:p>
            <a:pPr lvl="0">
              <a:buNone/>
            </a:pPr>
            <a:r>
              <a:rPr lang="nl-NL" dirty="0" smtClean="0"/>
              <a:t>			A. Public relations</a:t>
            </a:r>
          </a:p>
          <a:p>
            <a:pPr lvl="0">
              <a:buNone/>
            </a:pPr>
            <a:r>
              <a:rPr lang="nl-NL" dirty="0" smtClean="0"/>
              <a:t>			B.  Sales promotion</a:t>
            </a:r>
          </a:p>
          <a:p>
            <a:pPr lvl="0">
              <a:buNone/>
            </a:pPr>
            <a:r>
              <a:rPr lang="nl-NL" dirty="0" smtClean="0"/>
              <a:t>			C.  Sponsoring</a:t>
            </a:r>
          </a:p>
          <a:p>
            <a:pPr lvl="0">
              <a:buNone/>
            </a:pPr>
            <a:r>
              <a:rPr lang="nl-NL" dirty="0" smtClean="0"/>
              <a:t>			D.  Reclame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269</TotalTime>
  <Words>917</Words>
  <Application>Microsoft Office PowerPoint</Application>
  <PresentationFormat>Diavoorstelling (4:3)</PresentationFormat>
  <Paragraphs>306</Paragraphs>
  <Slides>45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45</vt:i4>
      </vt:variant>
    </vt:vector>
  </HeadingPairs>
  <TitlesOfParts>
    <vt:vector size="46" baseType="lpstr">
      <vt:lpstr>Foundry</vt:lpstr>
      <vt:lpstr>Promotie- Plaatsmix</vt:lpstr>
      <vt:lpstr>Presentie</vt:lpstr>
      <vt:lpstr>Vandaag</vt:lpstr>
      <vt:lpstr>Vraag 1</vt:lpstr>
      <vt:lpstr>Vraag 2</vt:lpstr>
      <vt:lpstr>Vraag 3</vt:lpstr>
      <vt:lpstr>Vraag 4</vt:lpstr>
      <vt:lpstr>Vraag 5</vt:lpstr>
      <vt:lpstr>Vraag 6</vt:lpstr>
      <vt:lpstr>Vraag 7</vt:lpstr>
      <vt:lpstr>Vraag 8</vt:lpstr>
      <vt:lpstr>Vraag 9</vt:lpstr>
      <vt:lpstr>Vraag 10</vt:lpstr>
      <vt:lpstr>Vraag 11</vt:lpstr>
      <vt:lpstr>Vraag 12</vt:lpstr>
      <vt:lpstr>Vraag 13</vt:lpstr>
      <vt:lpstr>Vraag 14</vt:lpstr>
      <vt:lpstr>Vraag 15</vt:lpstr>
      <vt:lpstr>Vraag 16</vt:lpstr>
      <vt:lpstr>Vraag 17</vt:lpstr>
      <vt:lpstr>Vraag 18</vt:lpstr>
      <vt:lpstr>Vraag 19</vt:lpstr>
      <vt:lpstr>Vraag 20</vt:lpstr>
      <vt:lpstr>Antwoorden</vt:lpstr>
      <vt:lpstr>Vraag 1</vt:lpstr>
      <vt:lpstr>Vraag 2</vt:lpstr>
      <vt:lpstr>Vraag 3</vt:lpstr>
      <vt:lpstr>Vraag 4</vt:lpstr>
      <vt:lpstr>Vraag 5</vt:lpstr>
      <vt:lpstr>Vraag 6</vt:lpstr>
      <vt:lpstr>Vraag 7</vt:lpstr>
      <vt:lpstr>Vraag 8</vt:lpstr>
      <vt:lpstr>Vraag 9</vt:lpstr>
      <vt:lpstr>Vraag 10</vt:lpstr>
      <vt:lpstr>Vraag 11</vt:lpstr>
      <vt:lpstr>Vraag 12</vt:lpstr>
      <vt:lpstr>Vraag 13</vt:lpstr>
      <vt:lpstr>Vraag 14</vt:lpstr>
      <vt:lpstr>Vraag 15</vt:lpstr>
      <vt:lpstr>Vraag 16</vt:lpstr>
      <vt:lpstr>Vraag 17</vt:lpstr>
      <vt:lpstr>Vraag 18</vt:lpstr>
      <vt:lpstr>Vraag 19</vt:lpstr>
      <vt:lpstr>Vraag 20</vt:lpstr>
      <vt:lpstr>Huiswerk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Promotie- Plaatsmix</dc:title>
  <dc:creator>Ron</dc:creator>
  <cp:lastModifiedBy>ZWCollege Cursist</cp:lastModifiedBy>
  <cp:revision>12</cp:revision>
  <dcterms:created xsi:type="dcterms:W3CDTF">2010-10-07T12:11:20Z</dcterms:created>
  <dcterms:modified xsi:type="dcterms:W3CDTF">2010-10-18T08:04:57Z</dcterms:modified>
</cp:coreProperties>
</file>