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2"/>
  </p:notesMasterIdLst>
  <p:sldIdLst>
    <p:sldId id="403" r:id="rId2"/>
    <p:sldId id="290" r:id="rId3"/>
    <p:sldId id="381" r:id="rId4"/>
    <p:sldId id="400" r:id="rId5"/>
    <p:sldId id="409" r:id="rId6"/>
    <p:sldId id="408" r:id="rId7"/>
    <p:sldId id="405" r:id="rId8"/>
    <p:sldId id="406" r:id="rId9"/>
    <p:sldId id="407" r:id="rId10"/>
    <p:sldId id="40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/>
    <p:restoredTop sz="86832" autoAdjust="0"/>
  </p:normalViewPr>
  <p:slideViewPr>
    <p:cSldViewPr>
      <p:cViewPr>
        <p:scale>
          <a:sx n="91" d="100"/>
          <a:sy n="91" d="100"/>
        </p:scale>
        <p:origin x="78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18B95-2DCE-4242-929D-A2910FFFF4AF}" type="datetimeFigureOut">
              <a:rPr lang="nl-NL" smtClean="0"/>
              <a:t>12-12-19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52938-2C02-40AE-92B3-CCB70BB8A8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115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BDC23C2A-7172-4A22-981A-19F4B1253D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63825" y="4914900"/>
            <a:ext cx="6480175" cy="19431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0"/>
            <a:ext cx="108000" cy="108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DD468CE-DF7F-4644-B5D4-7D038EC09BF1}"/>
              </a:ext>
            </a:extLst>
          </p:cNvPr>
          <p:cNvSpPr/>
          <p:nvPr/>
        </p:nvSpPr>
        <p:spPr>
          <a:xfrm>
            <a:off x="0" y="0"/>
            <a:ext cx="266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FD6DE6E-9087-47A3-B8C3-27AD55008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3" y="5295112"/>
            <a:ext cx="1315215" cy="10317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5440" y="502024"/>
            <a:ext cx="3733800" cy="310403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D567A8D1-339B-456D-A3FD-F617564DB681}"/>
              </a:ext>
            </a:extLst>
          </p:cNvPr>
          <p:cNvCxnSpPr/>
          <p:nvPr/>
        </p:nvCxnSpPr>
        <p:spPr>
          <a:xfrm>
            <a:off x="4294274" y="0"/>
            <a:ext cx="0" cy="4191009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A1A6DCC4-2EF0-49D2-92FF-FB105290DEBD}"/>
              </a:ext>
            </a:extLst>
          </p:cNvPr>
          <p:cNvCxnSpPr>
            <a:cxnSpLocks/>
          </p:cNvCxnSpPr>
          <p:nvPr/>
        </p:nvCxnSpPr>
        <p:spPr>
          <a:xfrm flipH="1">
            <a:off x="4331676" y="4152920"/>
            <a:ext cx="4812324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14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BDC23C2A-7172-4A22-981A-19F4B1253D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3801035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6000" y="504000"/>
            <a:ext cx="3733800" cy="3103200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0"/>
            <a:ext cx="108000" cy="108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22" name="Tijdelijke aanduiding voor tekst 14">
            <a:extLst>
              <a:ext uri="{FF2B5EF4-FFF2-40B4-BE49-F238E27FC236}">
                <a16:creationId xmlns:a16="http://schemas.microsoft.com/office/drawing/2014/main" id="{D47B9F3E-CC86-4E8D-BFB2-3A319A3FCF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200" y="5295600"/>
            <a:ext cx="1314000" cy="103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06A9DA1-CDB8-4A6F-9C3D-49E31CAFD330}"/>
              </a:ext>
            </a:extLst>
          </p:cNvPr>
          <p:cNvCxnSpPr/>
          <p:nvPr/>
        </p:nvCxnSpPr>
        <p:spPr>
          <a:xfrm>
            <a:off x="4294274" y="0"/>
            <a:ext cx="0" cy="4191009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86894007-5DD9-4E89-A7B5-5D8AC4270EF1}"/>
              </a:ext>
            </a:extLst>
          </p:cNvPr>
          <p:cNvCxnSpPr>
            <a:cxnSpLocks/>
          </p:cNvCxnSpPr>
          <p:nvPr/>
        </p:nvCxnSpPr>
        <p:spPr>
          <a:xfrm flipH="1">
            <a:off x="4331676" y="4152920"/>
            <a:ext cx="4812324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7603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4DD468CE-DF7F-4644-B5D4-7D038EC09BF1}"/>
              </a:ext>
            </a:extLst>
          </p:cNvPr>
          <p:cNvSpPr/>
          <p:nvPr/>
        </p:nvSpPr>
        <p:spPr>
          <a:xfrm>
            <a:off x="3694176" y="0"/>
            <a:ext cx="544982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835725"/>
            <a:ext cx="3733800" cy="3200400"/>
          </a:xfrm>
        </p:spPr>
        <p:txBody>
          <a:bodyPr anchor="ctr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0"/>
            <a:ext cx="108000" cy="108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FD6DE6E-9087-47A3-B8C3-27AD55008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3" y="5295112"/>
            <a:ext cx="1315215" cy="10317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B108FCA-66C9-43DE-B3F8-48330857D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18" y="964754"/>
            <a:ext cx="4881382" cy="494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6019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458" y="685801"/>
            <a:ext cx="4267201" cy="4217894"/>
          </a:xfr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59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afbeelding 10">
            <a:extLst>
              <a:ext uri="{FF2B5EF4-FFF2-40B4-BE49-F238E27FC236}">
                <a16:creationId xmlns:a16="http://schemas.microsoft.com/office/drawing/2014/main" id="{05C441A1-76AD-4759-AE71-07EE1271F2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5458" y="5038164"/>
            <a:ext cx="8502212" cy="1819835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9670" y="907475"/>
            <a:ext cx="2752165" cy="3600000"/>
          </a:xfrm>
        </p:spPr>
        <p:txBody>
          <a:bodyPr/>
          <a:lstStyle>
            <a:lvl1pPr marL="360000" indent="-360000">
              <a:spcAft>
                <a:spcPts val="2400"/>
              </a:spcAft>
              <a:buClr>
                <a:schemeClr val="tx2"/>
              </a:buClr>
              <a:buSzPct val="200000"/>
              <a:buFont typeface="+mj-lt"/>
              <a:buAutoNum type="arabicPeriod"/>
              <a:defRPr/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3FA8AD5-41EE-41EB-B993-4DEB48228550}"/>
              </a:ext>
            </a:extLst>
          </p:cNvPr>
          <p:cNvCxnSpPr>
            <a:cxnSpLocks/>
          </p:cNvCxnSpPr>
          <p:nvPr/>
        </p:nvCxnSpPr>
        <p:spPr>
          <a:xfrm>
            <a:off x="5653174" y="0"/>
            <a:ext cx="0" cy="471172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9DB53CB8-55BD-43C3-A4C9-658D4B9DFF18}"/>
              </a:ext>
            </a:extLst>
          </p:cNvPr>
          <p:cNvCxnSpPr>
            <a:cxnSpLocks/>
          </p:cNvCxnSpPr>
          <p:nvPr/>
        </p:nvCxnSpPr>
        <p:spPr>
          <a:xfrm flipH="1">
            <a:off x="5690576" y="4674414"/>
            <a:ext cx="3453424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637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02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met beeld rech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0000" y="685800"/>
            <a:ext cx="3832225" cy="3429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80000" y="1800000"/>
            <a:ext cx="3832225" cy="43053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53913" y="0"/>
            <a:ext cx="2990088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18110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kst met beeld link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1368" y="1307592"/>
            <a:ext cx="4640256" cy="3429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81368" y="1800000"/>
            <a:ext cx="4640256" cy="43053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990088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730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met beeld rechtson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0000" y="685800"/>
            <a:ext cx="3832225" cy="3429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98264" y="3145536"/>
            <a:ext cx="4745737" cy="3712464"/>
          </a:xfrm>
          <a:solidFill>
            <a:schemeClr val="bg1">
              <a:lumMod val="95000"/>
            </a:schemeClr>
          </a:solidFill>
        </p:spPr>
        <p:txBody>
          <a:bodyPr lIns="1260000"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80001" y="1847088"/>
            <a:ext cx="3506400" cy="4142232"/>
          </a:xfrm>
          <a:solidFill>
            <a:schemeClr val="accent1"/>
          </a:solidFill>
        </p:spPr>
        <p:txBody>
          <a:bodyPr lIns="108000" tIns="72000" rIns="72000" bIns="72000"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245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met beeld linkson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F581022C-5DDA-4B99-BB47-902FB2BFD6E5}"/>
              </a:ext>
            </a:extLst>
          </p:cNvPr>
          <p:cNvSpPr/>
          <p:nvPr/>
        </p:nvSpPr>
        <p:spPr>
          <a:xfrm>
            <a:off x="184" y="6144768"/>
            <a:ext cx="9143632" cy="713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0000" y="685800"/>
            <a:ext cx="3832225" cy="3429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642616"/>
            <a:ext cx="5038344" cy="3877056"/>
          </a:xfrm>
          <a:solidFill>
            <a:schemeClr val="bg1">
              <a:lumMod val="95000"/>
            </a:schemeClr>
          </a:solidFill>
        </p:spPr>
        <p:txBody>
          <a:bodyPr lIns="0"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1847088"/>
            <a:ext cx="3506400" cy="4142232"/>
          </a:xfrm>
          <a:solidFill>
            <a:schemeClr val="accent1"/>
          </a:solidFill>
        </p:spPr>
        <p:txBody>
          <a:bodyPr lIns="108000" tIns="72000" rIns="72000" bIns="72000"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3574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eld rechts, blauwe bal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872165"/>
            <a:ext cx="9144000" cy="3815403"/>
          </a:xfrm>
          <a:solidFill>
            <a:srgbClr val="185BA7"/>
          </a:solidFill>
        </p:spPr>
        <p:txBody>
          <a:bodyPr lIns="576000" tIns="1152000" rIns="5220000" bIns="72000"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23945" y="138"/>
            <a:ext cx="4645152" cy="6857862"/>
          </a:xfrm>
          <a:solidFill>
            <a:schemeClr val="bg1">
              <a:lumMod val="95000"/>
            </a:schemeClr>
          </a:solidFill>
        </p:spPr>
        <p:txBody>
          <a:bodyPr lIns="1260000"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825" y="2386584"/>
            <a:ext cx="3442392" cy="342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26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in balk, tekst, beeld rechtson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68952EBF-85C0-4CDD-84EC-F3B8DE8DA532}"/>
              </a:ext>
            </a:extLst>
          </p:cNvPr>
          <p:cNvSpPr/>
          <p:nvPr/>
        </p:nvSpPr>
        <p:spPr>
          <a:xfrm>
            <a:off x="0" y="-1"/>
            <a:ext cx="9143816" cy="1678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6144" y="2066544"/>
            <a:ext cx="4256208" cy="437083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40680" y="3154680"/>
            <a:ext cx="3703321" cy="37033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71B4E1C-391A-4DCA-BCD7-56E443138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10109" cy="14081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0000" y="685800"/>
            <a:ext cx="6341040" cy="342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140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in balk, tekst, beeld rech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68952EBF-85C0-4CDD-84EC-F3B8DE8DA532}"/>
              </a:ext>
            </a:extLst>
          </p:cNvPr>
          <p:cNvSpPr/>
          <p:nvPr/>
        </p:nvSpPr>
        <p:spPr>
          <a:xfrm>
            <a:off x="0" y="-1"/>
            <a:ext cx="9143816" cy="1678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2352" y="1678780"/>
            <a:ext cx="4041649" cy="517922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6100" y="1270000"/>
            <a:ext cx="4025900" cy="5167376"/>
          </a:xfrm>
          <a:solidFill>
            <a:schemeClr val="bg1"/>
          </a:solidFill>
        </p:spPr>
        <p:txBody>
          <a:bodyPr lIns="288000" tIns="288000" rIns="18000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825" y="685800"/>
            <a:ext cx="6341040" cy="3429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010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ote foto tekst link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1" cy="6858000"/>
          </a:xfrm>
          <a:solidFill>
            <a:srgbClr val="F2F2F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261872"/>
            <a:ext cx="4572000" cy="5596128"/>
          </a:xfrm>
          <a:solidFill>
            <a:schemeClr val="bg1"/>
          </a:solidFill>
        </p:spPr>
        <p:txBody>
          <a:bodyPr lIns="576000" tIns="756000" rIns="180000" bIns="36000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825" y="1581912"/>
            <a:ext cx="3827583" cy="3429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7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8C02985-45FB-4AD0-A8FF-B44141E86D3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1" cy="2176272"/>
          </a:xfrm>
          <a:solidFill>
            <a:srgbClr val="F2F2F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655064"/>
            <a:ext cx="4818888" cy="5202936"/>
          </a:xfrm>
          <a:solidFill>
            <a:schemeClr val="bg1"/>
          </a:solidFill>
        </p:spPr>
        <p:txBody>
          <a:bodyPr lIns="576000" tIns="648000" rIns="180000" bIns="36000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825" y="1833510"/>
            <a:ext cx="3827583" cy="3429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BDE57EF-A71F-46B8-B57B-AE93997968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981" y="2171648"/>
            <a:ext cx="3576835" cy="3503683"/>
          </a:xfrm>
          <a:prstGeom prst="rect">
            <a:avLst/>
          </a:prstGeom>
        </p:spPr>
      </p:pic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34165097-063F-478D-B4DB-9174446C79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63640" y="2176272"/>
            <a:ext cx="2532698" cy="3209544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</a:defRPr>
            </a:lvl1pPr>
            <a:lvl2pPr>
              <a:defRPr sz="2000" b="1">
                <a:solidFill>
                  <a:schemeClr val="accent2"/>
                </a:solidFill>
              </a:defRPr>
            </a:lvl2pPr>
            <a:lvl3pPr>
              <a:defRPr sz="2000" b="1">
                <a:solidFill>
                  <a:schemeClr val="accent2"/>
                </a:solidFill>
              </a:defRPr>
            </a:lvl3pPr>
            <a:lvl4pPr>
              <a:defRPr sz="2000" b="1">
                <a:solidFill>
                  <a:schemeClr val="accent2"/>
                </a:solidFill>
              </a:defRPr>
            </a:lvl4pPr>
            <a:lvl5pPr>
              <a:defRPr sz="20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Type </a:t>
            </a:r>
            <a:r>
              <a:rPr lang="en-GB" dirty="0" err="1"/>
              <a:t>hier</a:t>
            </a:r>
            <a:r>
              <a:rPr lang="en-GB" dirty="0"/>
              <a:t> </a:t>
            </a:r>
            <a:r>
              <a:rPr lang="en-GB" dirty="0" err="1"/>
              <a:t>een</a:t>
            </a:r>
            <a:r>
              <a:rPr lang="en-GB" dirty="0"/>
              <a:t> quote</a:t>
            </a:r>
          </a:p>
        </p:txBody>
      </p:sp>
    </p:spTree>
    <p:extLst>
      <p:ext uri="{BB962C8B-B14F-4D97-AF65-F5344CB8AC3E}">
        <p14:creationId xmlns:p14="http://schemas.microsoft.com/office/powerpoint/2010/main" val="2413481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blauw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2019A25-CDE3-4F2A-94CC-7FD9CDD34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89" y="748272"/>
            <a:ext cx="7296927" cy="6109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888" y="1490472"/>
            <a:ext cx="4005271" cy="199325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3483864"/>
            <a:ext cx="3506400" cy="3373998"/>
          </a:xfrm>
          <a:solidFill>
            <a:schemeClr val="tx1"/>
          </a:solidFill>
        </p:spPr>
        <p:txBody>
          <a:bodyPr lIns="108000" tIns="72000" rIns="72000" bIns="180000"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9027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roo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2019A25-CDE3-4F2A-94CC-7FD9CDD34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89" y="748272"/>
            <a:ext cx="7296927" cy="6109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888" y="1490472"/>
            <a:ext cx="4005271" cy="199325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3483864"/>
            <a:ext cx="3506400" cy="3373998"/>
          </a:xfrm>
          <a:solidFill>
            <a:schemeClr val="tx1"/>
          </a:solidFill>
        </p:spPr>
        <p:txBody>
          <a:bodyPr lIns="108000" tIns="72000" rIns="72000" bIns="180000"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099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ofdstuk gro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2019A25-CDE3-4F2A-94CC-7FD9CDD341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89" y="748272"/>
            <a:ext cx="7296927" cy="6109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6888" y="1490472"/>
            <a:ext cx="4005271" cy="199325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7CFA23B-E6B0-46E2-B7D0-02DC208006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0" y="3483864"/>
            <a:ext cx="3506400" cy="3373998"/>
          </a:xfrm>
          <a:solidFill>
            <a:schemeClr val="tx1"/>
          </a:solidFill>
        </p:spPr>
        <p:txBody>
          <a:bodyPr lIns="108000" tIns="72000" rIns="72000" bIns="180000"/>
          <a:lstStyle>
            <a:lvl1pPr>
              <a:spcAft>
                <a:spcPts val="600"/>
              </a:spcAft>
              <a:defRPr>
                <a:solidFill>
                  <a:schemeClr val="bg1"/>
                </a:solidFill>
              </a:defRPr>
            </a:lvl1pPr>
            <a:lvl2pPr>
              <a:spcAft>
                <a:spcPts val="600"/>
              </a:spcAft>
              <a:defRPr>
                <a:solidFill>
                  <a:schemeClr val="bg1"/>
                </a:solidFill>
              </a:defRPr>
            </a:lvl2pPr>
            <a:lvl3pPr>
              <a:spcAft>
                <a:spcPts val="600"/>
              </a:spcAft>
              <a:defRPr>
                <a:solidFill>
                  <a:schemeClr val="bg1"/>
                </a:solidFill>
              </a:defRPr>
            </a:lvl3pPr>
            <a:lvl4pPr>
              <a:spcAft>
                <a:spcPts val="600"/>
              </a:spcAft>
              <a:defRPr>
                <a:solidFill>
                  <a:schemeClr val="bg1"/>
                </a:solidFill>
              </a:defRPr>
            </a:lvl4pPr>
            <a:lvl5pPr>
              <a:spcAft>
                <a:spcPts val="60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7626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uz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AB26ACA-2592-4173-B4AC-DFAB31E642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55" y="957829"/>
            <a:ext cx="4907290" cy="494234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3CCB440-3D3F-4930-ADC2-E7E0853D9A59}"/>
              </a:ext>
            </a:extLst>
          </p:cNvPr>
          <p:cNvSpPr txBox="1">
            <a:spLocks/>
          </p:cNvSpPr>
          <p:nvPr/>
        </p:nvSpPr>
        <p:spPr>
          <a:xfrm>
            <a:off x="2194560" y="1033272"/>
            <a:ext cx="4745736" cy="479145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nl-NL" sz="7200" b="1" noProof="0"/>
              <a:t>Pauze</a:t>
            </a:r>
          </a:p>
        </p:txBody>
      </p:sp>
    </p:spTree>
    <p:extLst>
      <p:ext uri="{BB962C8B-B14F-4D97-AF65-F5344CB8AC3E}">
        <p14:creationId xmlns:p14="http://schemas.microsoft.com/office/powerpoint/2010/main" val="3523082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uze met fo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7986C9AA-DDE5-4DF5-B6B0-96D0480390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920343" cy="6858000"/>
          </a:xfrm>
          <a:solidFill>
            <a:schemeClr val="bg1">
              <a:lumMod val="10000"/>
              <a:lumOff val="90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869EBCD6-4EDF-4C78-B1E3-80BE6F8BA8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62400" y="972458"/>
            <a:ext cx="4881600" cy="4942800"/>
          </a:xfrm>
          <a:blipFill>
            <a:blip r:embed="rId2"/>
            <a:stretch>
              <a:fillRect/>
            </a:stretch>
          </a:blipFill>
        </p:spPr>
        <p:txBody>
          <a:bodyPr lIns="648000" rIns="72000" bIns="720000" anchor="ctr" anchorCtr="0">
            <a:normAutofit/>
          </a:bodyPr>
          <a:lstStyle>
            <a:lvl1pPr marL="0" indent="0" algn="ctr">
              <a:buNone/>
              <a:defRPr sz="7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/>
              <a:t>Pauze-boodschap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82568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696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718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dankt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4DD468CE-DF7F-4644-B5D4-7D038EC09BF1}"/>
              </a:ext>
            </a:extLst>
          </p:cNvPr>
          <p:cNvSpPr/>
          <p:nvPr/>
        </p:nvSpPr>
        <p:spPr>
          <a:xfrm>
            <a:off x="3694176" y="0"/>
            <a:ext cx="544982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0"/>
            <a:ext cx="108000" cy="108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FD6DE6E-9087-47A3-B8C3-27AD55008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3" y="5295112"/>
            <a:ext cx="1315215" cy="10317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B108FCA-66C9-43DE-B3F8-48330857D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18" y="964754"/>
            <a:ext cx="4881382" cy="4942342"/>
          </a:xfrm>
          <a:prstGeom prst="rect">
            <a:avLst/>
          </a:prstGeom>
        </p:spPr>
      </p:pic>
      <p:sp>
        <p:nvSpPr>
          <p:cNvPr id="8" name="Tijdelijke aanduiding voor afbeelding 3">
            <a:extLst>
              <a:ext uri="{FF2B5EF4-FFF2-40B4-BE49-F238E27FC236}">
                <a16:creationId xmlns:a16="http://schemas.microsoft.com/office/drawing/2014/main" id="{EC201FCC-10A3-40FB-B72E-45F0189CD1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694176" cy="34308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en-GB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584B28B-34D4-4B58-8AD0-ADDC3D1450D0}"/>
              </a:ext>
            </a:extLst>
          </p:cNvPr>
          <p:cNvSpPr txBox="1">
            <a:spLocks/>
          </p:cNvSpPr>
          <p:nvPr/>
        </p:nvSpPr>
        <p:spPr>
          <a:xfrm>
            <a:off x="4723200" y="1043710"/>
            <a:ext cx="3048001" cy="47752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nl-NL" sz="3600" b="1" noProof="0" dirty="0">
                <a:solidFill>
                  <a:schemeClr val="bg1"/>
                </a:solidFill>
              </a:rPr>
              <a:t>Bedankt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3157556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dank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4DD468CE-DF7F-4644-B5D4-7D038EC09BF1}"/>
              </a:ext>
            </a:extLst>
          </p:cNvPr>
          <p:cNvSpPr/>
          <p:nvPr/>
        </p:nvSpPr>
        <p:spPr>
          <a:xfrm>
            <a:off x="3694176" y="0"/>
            <a:ext cx="544982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0"/>
            <a:ext cx="108000" cy="108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FD6DE6E-9087-47A3-B8C3-27AD55008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3" y="5295112"/>
            <a:ext cx="1315215" cy="10317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B108FCA-66C9-43DE-B3F8-48330857D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18" y="964754"/>
            <a:ext cx="4881382" cy="4942342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98DB7C85-266B-4B7C-A977-69E605114DD0}"/>
              </a:ext>
            </a:extLst>
          </p:cNvPr>
          <p:cNvSpPr txBox="1">
            <a:spLocks/>
          </p:cNvSpPr>
          <p:nvPr/>
        </p:nvSpPr>
        <p:spPr>
          <a:xfrm>
            <a:off x="4723200" y="1043710"/>
            <a:ext cx="3048001" cy="47752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nl-NL" sz="3600" b="1" noProof="0" dirty="0">
                <a:solidFill>
                  <a:schemeClr val="bg1"/>
                </a:solidFill>
              </a:rPr>
              <a:t>Bedankt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2191798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edankt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858000"/>
            <a:ext cx="108000" cy="108000"/>
          </a:xfrm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FD6DE6E-9087-47A3-B8C3-27AD55008E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83" y="5295112"/>
            <a:ext cx="1315215" cy="10317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B108FCA-66C9-43DE-B3F8-48330857D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18" y="964754"/>
            <a:ext cx="4881382" cy="494234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D4D80BF-F59B-450A-922E-771A825E7D20}"/>
              </a:ext>
            </a:extLst>
          </p:cNvPr>
          <p:cNvSpPr txBox="1">
            <a:spLocks/>
          </p:cNvSpPr>
          <p:nvPr/>
        </p:nvSpPr>
        <p:spPr>
          <a:xfrm>
            <a:off x="4723200" y="1043710"/>
            <a:ext cx="3048001" cy="47752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nl-NL" sz="3600" b="1" noProof="0" dirty="0">
                <a:solidFill>
                  <a:schemeClr val="tx1"/>
                </a:solidFill>
              </a:rPr>
              <a:t>Bedankt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3535023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CE8F42C6-EF91-4EDB-8FB3-F11C4AE9D4EF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10109" cy="140817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00" y="685800"/>
            <a:ext cx="6438286" cy="3429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00" y="1800000"/>
            <a:ext cx="6438286" cy="42640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73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100000"/>
        </a:lnSpc>
        <a:spcBef>
          <a:spcPts val="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›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44000" algn="l" defTabSz="914400" rtl="0" eaLnBrk="1" latinLnBrk="0" hangingPunct="1">
        <a:lnSpc>
          <a:spcPct val="100000"/>
        </a:lnSpc>
        <a:spcBef>
          <a:spcPts val="0"/>
        </a:spcBef>
        <a:buSzPct val="75000"/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/>
              <a:t>Uit de serie digitale colleges over (praktijk)onderzoek</a:t>
            </a:r>
          </a:p>
          <a:p>
            <a:r>
              <a:rPr lang="nl-NL" dirty="0"/>
              <a:t>HBO-Verpleegkunde   NHL</a:t>
            </a:r>
          </a:p>
          <a:p>
            <a:r>
              <a:rPr lang="nl-NL" dirty="0"/>
              <a:t>Team EBP - (dr.) Hans Barf</a:t>
            </a:r>
          </a:p>
          <a:p>
            <a:r>
              <a:rPr lang="nl-NL" dirty="0"/>
              <a:t>2015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48668CC-CE45-0942-BCC2-1140DD9E9C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5976" y="1835725"/>
            <a:ext cx="4788024" cy="3200400"/>
          </a:xfrm>
        </p:spPr>
        <p:txBody>
          <a:bodyPr/>
          <a:lstStyle/>
          <a:p>
            <a:r>
              <a:rPr lang="nl-NL" dirty="0"/>
              <a:t>Preventie themaweek</a:t>
            </a:r>
            <a:br>
              <a:rPr lang="nl-NL" dirty="0"/>
            </a:br>
            <a:br>
              <a:rPr lang="nl-NL" dirty="0"/>
            </a:br>
            <a:r>
              <a:rPr lang="nl-NL" dirty="0"/>
              <a:t>Zelfmanagement &amp;</a:t>
            </a:r>
            <a:br>
              <a:rPr lang="nl-NL" dirty="0"/>
            </a:br>
            <a:r>
              <a:rPr lang="nl-NL" dirty="0"/>
              <a:t>ICT</a:t>
            </a:r>
            <a:br>
              <a:rPr lang="nl-NL" dirty="0"/>
            </a:br>
            <a:br>
              <a:rPr lang="nl-NL" dirty="0"/>
            </a:br>
            <a:r>
              <a:rPr lang="nl-NL" dirty="0"/>
              <a:t>Marith Vos</a:t>
            </a:r>
          </a:p>
        </p:txBody>
      </p:sp>
    </p:spTree>
    <p:extLst>
      <p:ext uri="{BB962C8B-B14F-4D97-AF65-F5344CB8AC3E}">
        <p14:creationId xmlns:p14="http://schemas.microsoft.com/office/powerpoint/2010/main" val="3364417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2800" dirty="0"/>
              <a:t>Programma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Technology acceptance model</a:t>
            </a:r>
          </a:p>
          <a:p>
            <a:r>
              <a:rPr lang="en-US" sz="2400" dirty="0" err="1"/>
              <a:t>Werken</a:t>
            </a:r>
            <a:r>
              <a:rPr lang="en-US" sz="2400" dirty="0"/>
              <a:t> </a:t>
            </a:r>
            <a:r>
              <a:rPr lang="en-US" sz="2400" dirty="0" err="1"/>
              <a:t>aan</a:t>
            </a:r>
            <a:r>
              <a:rPr lang="en-US" sz="2400" dirty="0"/>
              <a:t> de persona</a:t>
            </a:r>
          </a:p>
          <a:p>
            <a:pPr marL="0" indent="0">
              <a:buNone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25939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2800" dirty="0">
                <a:latin typeface="+mn-lt"/>
              </a:rPr>
              <a:t>Technology </a:t>
            </a:r>
            <a:r>
              <a:rPr lang="nl-NL" sz="2800" dirty="0" err="1">
                <a:latin typeface="+mn-lt"/>
              </a:rPr>
              <a:t>Acceptance</a:t>
            </a:r>
            <a:r>
              <a:rPr lang="nl-NL" sz="2800" dirty="0">
                <a:latin typeface="+mn-lt"/>
              </a:rPr>
              <a:t> Model</a:t>
            </a:r>
          </a:p>
        </p:txBody>
      </p:sp>
      <p:pic>
        <p:nvPicPr>
          <p:cNvPr id="6" name="Picture 2" descr="Afbeeldingsresultaat voor technology acceptance model">
            <a:extLst>
              <a:ext uri="{FF2B5EF4-FFF2-40B4-BE49-F238E27FC236}">
                <a16:creationId xmlns:a16="http://schemas.microsoft.com/office/drawing/2014/main" id="{F2961C72-918B-FC4E-B261-7DA8ABCF2A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4" r="-198" b="10807"/>
          <a:stretch/>
        </p:blipFill>
        <p:spPr bwMode="auto">
          <a:xfrm>
            <a:off x="403790" y="1268760"/>
            <a:ext cx="8336419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13D42FF8-1C6E-4A42-A3E3-978C71D3129B}"/>
              </a:ext>
            </a:extLst>
          </p:cNvPr>
          <p:cNvSpPr/>
          <p:nvPr/>
        </p:nvSpPr>
        <p:spPr>
          <a:xfrm>
            <a:off x="647854" y="5076717"/>
            <a:ext cx="77704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dirty="0"/>
              <a:t>Figuur 1. The Technology </a:t>
            </a:r>
            <a:r>
              <a:rPr lang="nl-NL" dirty="0" err="1"/>
              <a:t>Acceptance</a:t>
            </a:r>
            <a:r>
              <a:rPr lang="nl-NL" dirty="0"/>
              <a:t> Model. Overgenomen uit: </a:t>
            </a:r>
            <a:r>
              <a:rPr lang="nl-NL" dirty="0" err="1"/>
              <a:t>https</a:t>
            </a:r>
            <a:r>
              <a:rPr lang="nl-NL" dirty="0"/>
              <a:t>://</a:t>
            </a:r>
            <a:r>
              <a:rPr lang="nl-NL" dirty="0" err="1"/>
              <a:t>en.wikipedia.org</a:t>
            </a:r>
            <a:r>
              <a:rPr lang="nl-NL" dirty="0"/>
              <a:t>/wiki/</a:t>
            </a:r>
            <a:r>
              <a:rPr lang="nl-NL" dirty="0" err="1"/>
              <a:t>Technology_acceptance_model</a:t>
            </a:r>
            <a:r>
              <a:rPr lang="nl-NL" dirty="0"/>
              <a:t>#/media/</a:t>
            </a:r>
            <a:r>
              <a:rPr lang="nl-NL" dirty="0" err="1"/>
              <a:t>File:Technology_Acceptance_Model.png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8308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2800" dirty="0"/>
              <a:t>Doel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1800000"/>
            <a:ext cx="7590702" cy="4264025"/>
          </a:xfrm>
        </p:spPr>
        <p:txBody>
          <a:bodyPr>
            <a:normAutofit/>
          </a:bodyPr>
          <a:lstStyle/>
          <a:p>
            <a:r>
              <a:rPr lang="nl-NL" sz="2400" dirty="0"/>
              <a:t>Het TAM model heeft tot doel algemene determinanten van acceptatie van technologie door gebruikers te kunnen verklaren voor een breed scala van technologische toepassingen en gebruikersgroepen. 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Helpt</a:t>
            </a:r>
            <a:r>
              <a:rPr lang="en-US" sz="2400" dirty="0"/>
              <a:t> om </a:t>
            </a:r>
            <a:r>
              <a:rPr lang="en-US" sz="2400" dirty="0" err="1"/>
              <a:t>inzage</a:t>
            </a:r>
            <a:r>
              <a:rPr lang="en-US" sz="2400" dirty="0"/>
              <a:t> </a:t>
            </a:r>
            <a:r>
              <a:rPr lang="en-US" sz="2400" dirty="0" err="1"/>
              <a:t>te</a:t>
            </a:r>
            <a:r>
              <a:rPr lang="en-US" sz="2400" dirty="0"/>
              <a:t> </a:t>
            </a:r>
            <a:r>
              <a:rPr lang="en-US" sz="2400" dirty="0" err="1"/>
              <a:t>krijgen</a:t>
            </a:r>
            <a:r>
              <a:rPr lang="en-US" sz="2400" dirty="0"/>
              <a:t> in hoe </a:t>
            </a:r>
            <a:r>
              <a:rPr lang="en-US" sz="2400" dirty="0" err="1"/>
              <a:t>wensen</a:t>
            </a:r>
            <a:r>
              <a:rPr lang="en-US" sz="2400" dirty="0"/>
              <a:t>, </a:t>
            </a:r>
            <a:r>
              <a:rPr lang="en-US" sz="2400" dirty="0" err="1"/>
              <a:t>overwegingen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overtuigingen</a:t>
            </a:r>
            <a:r>
              <a:rPr lang="en-US" sz="2400" dirty="0"/>
              <a:t> </a:t>
            </a:r>
            <a:r>
              <a:rPr lang="en-US" sz="2400" dirty="0" err="1"/>
              <a:t>verband</a:t>
            </a:r>
            <a:r>
              <a:rPr lang="en-US" sz="2400" dirty="0"/>
              <a:t> </a:t>
            </a:r>
            <a:r>
              <a:rPr lang="en-US" sz="2400" dirty="0" err="1"/>
              <a:t>houden</a:t>
            </a:r>
            <a:r>
              <a:rPr lang="en-US" sz="2400" dirty="0"/>
              <a:t> met het </a:t>
            </a:r>
            <a:r>
              <a:rPr lang="en-US" sz="2400" dirty="0" err="1"/>
              <a:t>huidige</a:t>
            </a:r>
            <a:r>
              <a:rPr lang="en-US" sz="2400" dirty="0"/>
              <a:t> </a:t>
            </a:r>
            <a:r>
              <a:rPr lang="en-US" sz="2400" dirty="0" err="1"/>
              <a:t>gedrag</a:t>
            </a:r>
            <a:r>
              <a:rPr lang="en-US" sz="2400" dirty="0"/>
              <a:t>.</a:t>
            </a:r>
          </a:p>
          <a:p>
            <a:pPr marL="144000" lvl="1" indent="0">
              <a:buNone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12934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6FAD8-A716-B841-AA1A-E97D4ADC0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Externe variabelen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36EEB8AF-EED6-104E-8924-D7936EDCB4EA}"/>
              </a:ext>
            </a:extLst>
          </p:cNvPr>
          <p:cNvSpPr/>
          <p:nvPr/>
        </p:nvSpPr>
        <p:spPr>
          <a:xfrm>
            <a:off x="2286000" y="269033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Leeftijd</a:t>
            </a:r>
            <a:endParaRPr lang="en-US" dirty="0"/>
          </a:p>
          <a:p>
            <a:r>
              <a:rPr lang="en-US" dirty="0" err="1"/>
              <a:t>Woonplaats</a:t>
            </a:r>
            <a:endParaRPr lang="en-US" dirty="0"/>
          </a:p>
          <a:p>
            <a:r>
              <a:rPr lang="en-US" dirty="0" err="1"/>
              <a:t>Opleiding</a:t>
            </a:r>
            <a:endParaRPr lang="en-US" dirty="0"/>
          </a:p>
          <a:p>
            <a:r>
              <a:rPr lang="en-US" dirty="0" err="1"/>
              <a:t>Werk</a:t>
            </a:r>
            <a:endParaRPr lang="en-US" dirty="0"/>
          </a:p>
          <a:p>
            <a:r>
              <a:rPr lang="en-US" dirty="0"/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3501497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CB9C7-B61D-ED47-927F-87380EEDA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Perceived</a:t>
            </a:r>
            <a:r>
              <a:rPr lang="nl-NL" dirty="0"/>
              <a:t> </a:t>
            </a:r>
            <a:r>
              <a:rPr lang="nl-NL" dirty="0" err="1"/>
              <a:t>Usefullness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85431B4-9840-3B45-9863-7FB623B52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Beschouwt</a:t>
            </a:r>
            <a:r>
              <a:rPr lang="en-US" dirty="0"/>
              <a:t> de </a:t>
            </a:r>
            <a:r>
              <a:rPr lang="en-US" dirty="0" err="1"/>
              <a:t>persoon</a:t>
            </a:r>
            <a:r>
              <a:rPr lang="en-US" dirty="0"/>
              <a:t> </a:t>
            </a:r>
            <a:r>
              <a:rPr lang="en-US" dirty="0" err="1"/>
              <a:t>uit</a:t>
            </a:r>
            <a:r>
              <a:rPr lang="en-US" dirty="0"/>
              <a:t> de cases de door </a:t>
            </a:r>
            <a:r>
              <a:rPr lang="en-US" dirty="0" err="1"/>
              <a:t>jullie</a:t>
            </a:r>
            <a:r>
              <a:rPr lang="en-US" dirty="0"/>
              <a:t> </a:t>
            </a:r>
            <a:r>
              <a:rPr lang="en-US" dirty="0" err="1"/>
              <a:t>gekozen</a:t>
            </a:r>
            <a:r>
              <a:rPr lang="en-US" dirty="0"/>
              <a:t> </a:t>
            </a:r>
            <a:r>
              <a:rPr lang="en-US" dirty="0" err="1"/>
              <a:t>vorm</a:t>
            </a:r>
            <a:r>
              <a:rPr lang="en-US" dirty="0"/>
              <a:t> van </a:t>
            </a:r>
            <a:r>
              <a:rPr lang="en-US" dirty="0" err="1"/>
              <a:t>domotica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nuttig</a:t>
            </a:r>
            <a:r>
              <a:rPr lang="en-US" dirty="0"/>
              <a:t>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975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E4A51-AF37-2943-906B-72DC508A9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Perceived</a:t>
            </a:r>
            <a:r>
              <a:rPr lang="nl-NL" dirty="0"/>
              <a:t> </a:t>
            </a:r>
            <a:r>
              <a:rPr lang="nl-NL" dirty="0" err="1"/>
              <a:t>Ease</a:t>
            </a:r>
            <a:r>
              <a:rPr lang="nl-NL" dirty="0"/>
              <a:t> of </a:t>
            </a:r>
            <a:r>
              <a:rPr lang="nl-NL" dirty="0" err="1"/>
              <a:t>Use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BEA304-C4D3-FA48-AEEF-EAB3C7F5B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Gebruiksvriendelijkheid</a:t>
            </a:r>
            <a:r>
              <a:rPr lang="en-US" dirty="0"/>
              <a:t>.</a:t>
            </a:r>
          </a:p>
          <a:p>
            <a:r>
              <a:rPr lang="en-US" dirty="0" err="1"/>
              <a:t>Denkt</a:t>
            </a:r>
            <a:r>
              <a:rPr lang="en-US" dirty="0"/>
              <a:t> </a:t>
            </a:r>
            <a:r>
              <a:rPr lang="en-US" dirty="0" err="1"/>
              <a:t>iemand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het </a:t>
            </a:r>
            <a:r>
              <a:rPr lang="en-US" dirty="0" err="1"/>
              <a:t>makkelijk</a:t>
            </a:r>
            <a:r>
              <a:rPr lang="en-US" dirty="0"/>
              <a:t> is om de </a:t>
            </a:r>
            <a:r>
              <a:rPr lang="en-US" dirty="0" err="1"/>
              <a:t>vorm</a:t>
            </a:r>
            <a:r>
              <a:rPr lang="en-US" dirty="0"/>
              <a:t> van </a:t>
            </a:r>
            <a:r>
              <a:rPr lang="en-US" dirty="0" err="1"/>
              <a:t>domotica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gebruiken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94773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DF4E48-B9AC-FF4D-990C-F0D1D20CC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Persona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277B73-5357-494D-AB6F-4BF7A40DB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</a:t>
            </a:r>
          </a:p>
          <a:p>
            <a:pPr marL="0" indent="0">
              <a:buNone/>
            </a:pPr>
            <a:r>
              <a:rPr lang="nl-NL" dirty="0"/>
              <a:t>1. Vul de (gedragsdoelen) in op de template persona [zie volgende dia]</a:t>
            </a:r>
          </a:p>
          <a:p>
            <a:pPr marL="0" indent="0">
              <a:buNone/>
            </a:pPr>
            <a:r>
              <a:rPr lang="nl-NL" dirty="0"/>
              <a:t>2. Maak in Word het TAM model na (Google het zo nodig) </a:t>
            </a:r>
          </a:p>
          <a:p>
            <a:pPr marL="0" indent="0">
              <a:buNone/>
            </a:pPr>
            <a:r>
              <a:rPr lang="nl-NL" dirty="0"/>
              <a:t>3. Vul met je groepje het TAM model in op basis van een casus. </a:t>
            </a:r>
          </a:p>
          <a:p>
            <a:pPr marL="0" indent="0">
              <a:buNone/>
            </a:pPr>
            <a:r>
              <a:rPr lang="nl-NL" dirty="0"/>
              <a:t>4. Verwerk het ingevulde TAM model in de template persona. </a:t>
            </a:r>
          </a:p>
          <a:p>
            <a:pPr marL="0" indent="0">
              <a:buNone/>
            </a:pPr>
            <a:r>
              <a:rPr lang="nl-NL" dirty="0"/>
              <a:t>5. Presenteer je persona tot dusver, inclusief het TAM model.</a:t>
            </a:r>
            <a:endParaRPr lang="en-US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32388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5BF81D2-BCCD-B142-848D-3A96FCC85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4001" cy="7101409"/>
          </a:xfrm>
          <a:prstGeom prst="rect">
            <a:avLst/>
          </a:prstGeom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7C78C7E1-BA1F-3D49-93B8-7BF799376620}"/>
              </a:ext>
            </a:extLst>
          </p:cNvPr>
          <p:cNvSpPr/>
          <p:nvPr/>
        </p:nvSpPr>
        <p:spPr>
          <a:xfrm>
            <a:off x="2555776" y="3717032"/>
            <a:ext cx="244827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4355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961086" cy="1102608"/>
          </a:xfrm>
          <a:solidFill>
            <a:schemeClr val="bg1">
              <a:alpha val="85000"/>
            </a:schemeClr>
          </a:solidFill>
        </p:spPr>
        <p:txBody>
          <a:bodyPr>
            <a:noAutofit/>
          </a:bodyPr>
          <a:lstStyle/>
          <a:p>
            <a:pPr marL="1427163"/>
            <a:r>
              <a:rPr lang="nl-NL" sz="2800" dirty="0"/>
              <a:t>Bronnen en literatuur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975490"/>
            <a:ext cx="6347048" cy="4693870"/>
          </a:xfrm>
          <a:solidFill>
            <a:schemeClr val="bg1">
              <a:alpha val="85000"/>
            </a:schemeClr>
          </a:solidFill>
        </p:spPr>
        <p:txBody>
          <a:bodyPr>
            <a:normAutofit lnSpcReduction="10000"/>
          </a:bodyPr>
          <a:lstStyle/>
          <a:p>
            <a:r>
              <a:rPr lang="nl-NL" sz="1800" dirty="0"/>
              <a:t>Voor dit college is gebruik gemaakt van:</a:t>
            </a:r>
          </a:p>
          <a:p>
            <a:pPr lvl="1"/>
            <a:endParaRPr lang="nl-NL" sz="2000" dirty="0"/>
          </a:p>
          <a:p>
            <a:pPr lvl="1"/>
            <a:r>
              <a:rPr lang="nl-NL" sz="2000" i="1" dirty="0"/>
              <a:t>Davis, F. D., </a:t>
            </a:r>
            <a:r>
              <a:rPr lang="nl-NL" sz="2000" i="1" dirty="0" err="1"/>
              <a:t>Bagozzi</a:t>
            </a:r>
            <a:r>
              <a:rPr lang="nl-NL" sz="2000" i="1" dirty="0"/>
              <a:t>, R. P. &amp; </a:t>
            </a:r>
            <a:r>
              <a:rPr lang="nl-NL" sz="2000" i="1" dirty="0" err="1"/>
              <a:t>Warshaw</a:t>
            </a:r>
            <a:r>
              <a:rPr lang="nl-NL" sz="2000" i="1" dirty="0"/>
              <a:t>, P. R. (1989).</a:t>
            </a:r>
            <a:endParaRPr lang="nl-NL" sz="2000" dirty="0"/>
          </a:p>
          <a:p>
            <a:pPr marL="144000" lvl="1" indent="0">
              <a:buNone/>
            </a:pPr>
            <a:r>
              <a:rPr lang="nl-NL" sz="2000" dirty="0"/>
              <a:t>The Technology </a:t>
            </a:r>
            <a:r>
              <a:rPr lang="nl-NL" sz="2000" dirty="0" err="1"/>
              <a:t>Acceptance</a:t>
            </a:r>
            <a:r>
              <a:rPr lang="nl-NL" sz="2000" dirty="0"/>
              <a:t> Model. Opgehaald op 12-12-2019, van </a:t>
            </a:r>
            <a:r>
              <a:rPr lang="nl-NL" sz="2000" dirty="0" err="1"/>
              <a:t>https</a:t>
            </a:r>
            <a:r>
              <a:rPr lang="nl-NL" sz="2000" dirty="0"/>
              <a:t>://</a:t>
            </a:r>
            <a:r>
              <a:rPr lang="nl-NL" sz="2000" dirty="0" err="1"/>
              <a:t>en.wikipedia.org</a:t>
            </a:r>
            <a:r>
              <a:rPr lang="nl-NL" sz="2000" dirty="0"/>
              <a:t>/wiki/</a:t>
            </a:r>
            <a:r>
              <a:rPr lang="nl-NL" sz="2000" dirty="0" err="1"/>
              <a:t>Technology_acceptance_model</a:t>
            </a:r>
            <a:r>
              <a:rPr lang="nl-NL" sz="2000" dirty="0"/>
              <a:t>#/media/</a:t>
            </a:r>
            <a:r>
              <a:rPr lang="nl-NL" sz="2000" dirty="0" err="1"/>
              <a:t>File:Technology_Acceptance_Model.png</a:t>
            </a:r>
            <a:endParaRPr lang="nl-NL" sz="2000" dirty="0"/>
          </a:p>
          <a:p>
            <a:pPr marL="144000" lvl="1" indent="0">
              <a:buNone/>
            </a:pPr>
            <a:endParaRPr lang="nl-NL" sz="2000" dirty="0"/>
          </a:p>
          <a:p>
            <a:pPr lvl="1"/>
            <a:endParaRPr lang="nl-NL" sz="2000" dirty="0"/>
          </a:p>
          <a:p>
            <a:pPr lvl="1"/>
            <a:endParaRPr lang="nl-NL" sz="2000" dirty="0"/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endParaRPr lang="nl-NL" dirty="0"/>
          </a:p>
          <a:p>
            <a:pPr marL="457200" lvl="1" indent="0">
              <a:buNone/>
            </a:pPr>
            <a:endParaRPr lang="nl-NL" dirty="0"/>
          </a:p>
          <a:p>
            <a:pPr marL="57150" indent="0">
              <a:buNone/>
            </a:pPr>
            <a:r>
              <a:rPr lang="nl-NL" dirty="0"/>
              <a:t>© 2019 NHL Stenden Hogeschool</a:t>
            </a:r>
          </a:p>
        </p:txBody>
      </p:sp>
    </p:spTree>
    <p:extLst>
      <p:ext uri="{BB962C8B-B14F-4D97-AF65-F5344CB8AC3E}">
        <p14:creationId xmlns:p14="http://schemas.microsoft.com/office/powerpoint/2010/main" val="1030928950"/>
      </p:ext>
    </p:extLst>
  </p:cSld>
  <p:clrMapOvr>
    <a:masterClrMapping/>
  </p:clrMapOvr>
</p:sld>
</file>

<file path=ppt/theme/theme1.xml><?xml version="1.0" encoding="utf-8"?>
<a:theme xmlns:a="http://schemas.openxmlformats.org/drawingml/2006/main" name="NHL Stenden">
  <a:themeElements>
    <a:clrScheme name="NHL Stenden">
      <a:dk1>
        <a:srgbClr val="1C1C1A"/>
      </a:dk1>
      <a:lt1>
        <a:sysClr val="window" lastClr="FFFFFF"/>
      </a:lt1>
      <a:dk2>
        <a:srgbClr val="185BA7"/>
      </a:dk2>
      <a:lt2>
        <a:srgbClr val="FFFFFF"/>
      </a:lt2>
      <a:accent1>
        <a:srgbClr val="185BA7"/>
      </a:accent1>
      <a:accent2>
        <a:srgbClr val="DF3138"/>
      </a:accent2>
      <a:accent3>
        <a:srgbClr val="168488"/>
      </a:accent3>
      <a:accent4>
        <a:srgbClr val="185BA7"/>
      </a:accent4>
      <a:accent5>
        <a:srgbClr val="DF3138"/>
      </a:accent5>
      <a:accent6>
        <a:srgbClr val="168488"/>
      </a:accent6>
      <a:hlink>
        <a:srgbClr val="185BA7"/>
      </a:hlink>
      <a:folHlink>
        <a:srgbClr val="185BA7"/>
      </a:folHlink>
    </a:clrScheme>
    <a:fontScheme name="NHL Stende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4F48E405-2942-4D14-AF12-55ABB888E4DB}" vid="{4FC89872-3813-4D14-9DC1-EB9C47C973E4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NHL Stenden Presentatie2</Template>
  <TotalTime>918</TotalTime>
  <Words>326</Words>
  <Application>Microsoft Macintosh PowerPoint</Application>
  <PresentationFormat>Diavoorstelling (4:3)</PresentationFormat>
  <Paragraphs>46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NHL Stenden</vt:lpstr>
      <vt:lpstr>Preventie themaweek  Zelfmanagement &amp; ICT  Marith Vos</vt:lpstr>
      <vt:lpstr>Programma</vt:lpstr>
      <vt:lpstr>Technology Acceptance Model</vt:lpstr>
      <vt:lpstr>Doel</vt:lpstr>
      <vt:lpstr>Externe variabelen</vt:lpstr>
      <vt:lpstr>Perceived Usefullness</vt:lpstr>
      <vt:lpstr>Perceived Ease of Use</vt:lpstr>
      <vt:lpstr>Persona</vt:lpstr>
      <vt:lpstr>PowerPoint-presentatie</vt:lpstr>
      <vt:lpstr>Bronnen en literatuur</vt:lpstr>
    </vt:vector>
  </TitlesOfParts>
  <Company>Noordelijke Hogeschool Leeuwarden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Marijke Prins</dc:creator>
  <cp:lastModifiedBy>Sarah Walburg</cp:lastModifiedBy>
  <cp:revision>66</cp:revision>
  <dcterms:created xsi:type="dcterms:W3CDTF">2013-08-28T14:24:09Z</dcterms:created>
  <dcterms:modified xsi:type="dcterms:W3CDTF">2019-12-12T12:56:25Z</dcterms:modified>
</cp:coreProperties>
</file>