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8" r:id="rId3"/>
    <p:sldId id="312" r:id="rId4"/>
    <p:sldId id="334" r:id="rId5"/>
    <p:sldId id="319" r:id="rId6"/>
    <p:sldId id="315" r:id="rId7"/>
    <p:sldId id="343" r:id="rId8"/>
    <p:sldId id="316" r:id="rId9"/>
    <p:sldId id="325" r:id="rId10"/>
    <p:sldId id="327" r:id="rId11"/>
    <p:sldId id="307" r:id="rId12"/>
    <p:sldId id="320" r:id="rId13"/>
    <p:sldId id="321" r:id="rId14"/>
    <p:sldId id="335" r:id="rId15"/>
    <p:sldId id="336" r:id="rId16"/>
    <p:sldId id="338" r:id="rId17"/>
    <p:sldId id="322" r:id="rId18"/>
    <p:sldId id="323" r:id="rId19"/>
    <p:sldId id="324" r:id="rId20"/>
    <p:sldId id="328" r:id="rId21"/>
    <p:sldId id="332" r:id="rId22"/>
    <p:sldId id="333" r:id="rId23"/>
    <p:sldId id="331" r:id="rId24"/>
    <p:sldId id="342" r:id="rId25"/>
    <p:sldId id="326" r:id="rId26"/>
  </p:sldIdLst>
  <p:sldSz cx="9144000" cy="6858000" type="screen4x3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78456" autoAdjust="0"/>
  </p:normalViewPr>
  <p:slideViewPr>
    <p:cSldViewPr>
      <p:cViewPr varScale="1">
        <p:scale>
          <a:sx n="83" d="100"/>
          <a:sy n="83" d="100"/>
        </p:scale>
        <p:origin x="8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DD370-17A5-42E9-A849-815CA070956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14229-B70F-4BCF-B3FD-FF6618A208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4229-B70F-4BCF-B3FD-FF6618A208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01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dirty="0">
                <a:ea typeface="ＭＳ Ｐゴシック" pitchFamily="34" charset="-128"/>
              </a:rPr>
              <a:t>Om verpleegkundige</a:t>
            </a:r>
            <a:r>
              <a:rPr lang="nl-NL" altLang="nl-NL" baseline="0" dirty="0">
                <a:ea typeface="ＭＳ Ｐゴシック" pitchFamily="34" charset="-128"/>
              </a:rPr>
              <a:t> kennis toe te passen in de verpleegkundige praktijk, moeten verpleegkundigen kritisch denken – een doelgerichte, mentale activiteit waarmee ideeen worden gevormd, geëvalueerd en beoordeeld (pagina 32).</a:t>
            </a:r>
            <a:endParaRPr lang="nl-NL" altLang="nl-NL" dirty="0">
              <a:ea typeface="ＭＳ Ｐゴシック" pitchFamily="34" charset="-128"/>
            </a:endParaRPr>
          </a:p>
          <a:p>
            <a:r>
              <a:rPr lang="en-US" dirty="0" err="1"/>
              <a:t>Aspecten</a:t>
            </a:r>
            <a:r>
              <a:rPr lang="en-US" baseline="0" dirty="0"/>
              <a:t> van </a:t>
            </a:r>
            <a:r>
              <a:rPr lang="en-US" baseline="0" dirty="0" err="1"/>
              <a:t>k</a:t>
            </a:r>
            <a:r>
              <a:rPr lang="en-US" dirty="0" err="1"/>
              <a:t>ritisch</a:t>
            </a:r>
            <a:r>
              <a:rPr lang="en-US" baseline="0" dirty="0"/>
              <a:t> </a:t>
            </a:r>
            <a:r>
              <a:rPr lang="en-US" baseline="0" dirty="0" err="1"/>
              <a:t>denken</a:t>
            </a:r>
            <a:r>
              <a:rPr lang="en-US" baseline="0" dirty="0"/>
              <a:t> in de </a:t>
            </a:r>
            <a:r>
              <a:rPr lang="en-US" baseline="0" dirty="0" err="1"/>
              <a:t>klinische</a:t>
            </a:r>
            <a:r>
              <a:rPr lang="en-US" baseline="0" dirty="0"/>
              <a:t> context = </a:t>
            </a:r>
            <a:r>
              <a:rPr lang="en-US" baseline="0" dirty="0" err="1"/>
              <a:t>klinisch</a:t>
            </a:r>
            <a:r>
              <a:rPr lang="en-US" baseline="0" dirty="0"/>
              <a:t> </a:t>
            </a:r>
            <a:r>
              <a:rPr lang="en-US" baseline="0" dirty="0" err="1"/>
              <a:t>redeneren</a:t>
            </a:r>
            <a:r>
              <a:rPr lang="en-US" baseline="0" dirty="0"/>
              <a:t> (V&amp;VN, 2012)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4229-B70F-4BCF-B3FD-FF6618A208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14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Vpk</a:t>
            </a:r>
            <a:r>
              <a:rPr lang="en-US" baseline="0" dirty="0"/>
              <a:t> </a:t>
            </a:r>
            <a:r>
              <a:rPr lang="en-US" baseline="0" dirty="0" err="1"/>
              <a:t>gebruiken</a:t>
            </a:r>
            <a:r>
              <a:rPr lang="en-US" baseline="0" dirty="0"/>
              <a:t> </a:t>
            </a:r>
            <a:r>
              <a:rPr lang="en-US" baseline="0" dirty="0" err="1"/>
              <a:t>feiten</a:t>
            </a:r>
            <a:r>
              <a:rPr lang="en-US" baseline="0" dirty="0"/>
              <a:t> die </a:t>
            </a:r>
            <a:r>
              <a:rPr lang="en-US" baseline="0" dirty="0" err="1"/>
              <a:t>ze</a:t>
            </a:r>
            <a:r>
              <a:rPr lang="en-US" baseline="0" dirty="0"/>
              <a:t> </a:t>
            </a:r>
            <a:r>
              <a:rPr lang="en-US" baseline="0" dirty="0" err="1"/>
              <a:t>hebben</a:t>
            </a:r>
            <a:r>
              <a:rPr lang="en-US" baseline="0" dirty="0"/>
              <a:t> </a:t>
            </a:r>
            <a:r>
              <a:rPr lang="en-US" baseline="0" dirty="0" err="1"/>
              <a:t>onthouden</a:t>
            </a:r>
            <a:r>
              <a:rPr lang="en-US" baseline="0" dirty="0"/>
              <a:t> </a:t>
            </a:r>
            <a:r>
              <a:rPr lang="en-US" baseline="0" dirty="0" err="1"/>
              <a:t>samen</a:t>
            </a:r>
            <a:r>
              <a:rPr lang="en-US" baseline="0" dirty="0"/>
              <a:t> met </a:t>
            </a:r>
            <a:r>
              <a:rPr lang="en-US" baseline="0" dirty="0" err="1"/>
              <a:t>nieuwe</a:t>
            </a:r>
            <a:r>
              <a:rPr lang="en-US" baseline="0" dirty="0"/>
              <a:t> </a:t>
            </a:r>
            <a:r>
              <a:rPr lang="en-US" baseline="0" dirty="0" err="1"/>
              <a:t>gegevens</a:t>
            </a:r>
            <a:r>
              <a:rPr lang="en-US" baseline="0" dirty="0"/>
              <a:t> om </a:t>
            </a:r>
            <a:r>
              <a:rPr lang="en-US" baseline="0" dirty="0" err="1"/>
              <a:t>besluiten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nemen</a:t>
            </a:r>
            <a:r>
              <a:rPr lang="en-US" baseline="0" dirty="0"/>
              <a:t>, </a:t>
            </a:r>
            <a:r>
              <a:rPr lang="en-US" baseline="0" dirty="0" err="1"/>
              <a:t>nieuwe</a:t>
            </a:r>
            <a:r>
              <a:rPr lang="en-US" baseline="0" dirty="0"/>
              <a:t> </a:t>
            </a:r>
            <a:r>
              <a:rPr lang="en-US" baseline="0" dirty="0" err="1"/>
              <a:t>ideeen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genereren</a:t>
            </a:r>
            <a:r>
              <a:rPr lang="en-US" baseline="0" dirty="0"/>
              <a:t> en </a:t>
            </a:r>
            <a:r>
              <a:rPr lang="en-US" baseline="0" dirty="0" err="1"/>
              <a:t>problemen</a:t>
            </a:r>
            <a:r>
              <a:rPr lang="en-US" baseline="0" dirty="0"/>
              <a:t> op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lossen</a:t>
            </a:r>
            <a:r>
              <a:rPr lang="en-US" baseline="0" dirty="0"/>
              <a:t>. Om </a:t>
            </a:r>
            <a:r>
              <a:rPr lang="en-US" baseline="0" dirty="0" err="1"/>
              <a:t>vpk</a:t>
            </a:r>
            <a:r>
              <a:rPr lang="en-US" baseline="0" dirty="0"/>
              <a:t> </a:t>
            </a:r>
            <a:r>
              <a:rPr lang="en-US" baseline="0" dirty="0" err="1"/>
              <a:t>kennis</a:t>
            </a:r>
            <a:r>
              <a:rPr lang="en-US" baseline="0" dirty="0"/>
              <a:t> toe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passen</a:t>
            </a:r>
            <a:r>
              <a:rPr lang="en-US" baseline="0" dirty="0"/>
              <a:t> in de </a:t>
            </a:r>
            <a:r>
              <a:rPr lang="en-US" baseline="0" dirty="0" err="1"/>
              <a:t>vpk</a:t>
            </a:r>
            <a:r>
              <a:rPr lang="en-US" baseline="0" dirty="0"/>
              <a:t> </a:t>
            </a:r>
            <a:r>
              <a:rPr lang="en-US" baseline="0" dirty="0" err="1"/>
              <a:t>praktijk</a:t>
            </a:r>
            <a:r>
              <a:rPr lang="en-US" baseline="0" dirty="0"/>
              <a:t> </a:t>
            </a:r>
            <a:r>
              <a:rPr lang="en-US" baseline="0" dirty="0" err="1"/>
              <a:t>moeten</a:t>
            </a:r>
            <a:r>
              <a:rPr lang="en-US" baseline="0" dirty="0"/>
              <a:t> </a:t>
            </a:r>
            <a:r>
              <a:rPr lang="en-US" baseline="0" dirty="0" err="1"/>
              <a:t>vpk</a:t>
            </a:r>
            <a:r>
              <a:rPr lang="en-US" baseline="0" dirty="0"/>
              <a:t> </a:t>
            </a:r>
            <a:r>
              <a:rPr lang="en-US" baseline="0" dirty="0" err="1"/>
              <a:t>kritsch</a:t>
            </a:r>
            <a:r>
              <a:rPr lang="en-US" baseline="0" dirty="0"/>
              <a:t> </a:t>
            </a:r>
            <a:r>
              <a:rPr lang="en-US" baseline="0" dirty="0" err="1"/>
              <a:t>denken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dirty="0" err="1"/>
              <a:t>Vpk</a:t>
            </a:r>
            <a:r>
              <a:rPr lang="en-US" dirty="0"/>
              <a:t> </a:t>
            </a:r>
            <a:r>
              <a:rPr lang="en-US" dirty="0" err="1"/>
              <a:t>passen</a:t>
            </a:r>
            <a:r>
              <a:rPr lang="en-US" dirty="0"/>
              <a:t> in </a:t>
            </a:r>
            <a:r>
              <a:rPr lang="en-US" dirty="0" err="1"/>
              <a:t>iedere</a:t>
            </a:r>
            <a:r>
              <a:rPr lang="en-US" baseline="0" dirty="0"/>
              <a:t> </a:t>
            </a:r>
            <a:r>
              <a:rPr lang="en-US" baseline="0" dirty="0" err="1"/>
              <a:t>nieuwe</a:t>
            </a:r>
            <a:r>
              <a:rPr lang="en-US" baseline="0" dirty="0"/>
              <a:t> </a:t>
            </a:r>
            <a:r>
              <a:rPr lang="en-US" baseline="0" dirty="0" err="1"/>
              <a:t>situatie</a:t>
            </a:r>
            <a:r>
              <a:rPr lang="en-US" baseline="0" dirty="0"/>
              <a:t> met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pt</a:t>
            </a:r>
            <a:r>
              <a:rPr lang="en-US" baseline="0" dirty="0"/>
              <a:t> </a:t>
            </a:r>
            <a:r>
              <a:rPr lang="en-US" baseline="0" dirty="0" err="1"/>
              <a:t>hun</a:t>
            </a:r>
            <a:r>
              <a:rPr lang="en-US" baseline="0" dirty="0"/>
              <a:t> </a:t>
            </a:r>
            <a:r>
              <a:rPr lang="en-US" baseline="0" dirty="0" err="1"/>
              <a:t>basiskennis</a:t>
            </a:r>
            <a:r>
              <a:rPr lang="en-US" baseline="0" dirty="0"/>
              <a:t> toe. In de </a:t>
            </a:r>
            <a:r>
              <a:rPr lang="en-US" baseline="0" dirty="0" err="1"/>
              <a:t>toegepaste</a:t>
            </a:r>
            <a:r>
              <a:rPr lang="en-US" baseline="0" dirty="0"/>
              <a:t> </a:t>
            </a:r>
            <a:r>
              <a:rPr lang="en-US" baseline="0" dirty="0" err="1"/>
              <a:t>wetenschap</a:t>
            </a:r>
            <a:r>
              <a:rPr lang="en-US" baseline="0" dirty="0"/>
              <a:t> </a:t>
            </a:r>
            <a:r>
              <a:rPr lang="en-US" baseline="0" dirty="0" err="1"/>
              <a:t>zoals</a:t>
            </a:r>
            <a:r>
              <a:rPr lang="en-US" baseline="0" dirty="0"/>
              <a:t> de </a:t>
            </a:r>
            <a:r>
              <a:rPr lang="en-US" baseline="0" dirty="0" err="1"/>
              <a:t>verpleegkunde</a:t>
            </a:r>
            <a:r>
              <a:rPr lang="en-US" baseline="0" dirty="0"/>
              <a:t> </a:t>
            </a:r>
            <a:r>
              <a:rPr lang="en-US" baseline="0" dirty="0" err="1"/>
              <a:t>zijn</a:t>
            </a:r>
            <a:r>
              <a:rPr lang="en-US" baseline="0" dirty="0"/>
              <a:t> </a:t>
            </a:r>
            <a:r>
              <a:rPr lang="en-US" baseline="0" dirty="0" err="1"/>
              <a:t>problemen</a:t>
            </a:r>
            <a:r>
              <a:rPr lang="en-US" baseline="0" dirty="0"/>
              <a:t> </a:t>
            </a:r>
            <a:r>
              <a:rPr lang="en-US" baseline="0" dirty="0" err="1"/>
              <a:t>ongeordend</a:t>
            </a:r>
            <a:r>
              <a:rPr lang="en-US" baseline="0" dirty="0"/>
              <a:t>, </a:t>
            </a:r>
            <a:r>
              <a:rPr lang="en-US" baseline="0" dirty="0" err="1"/>
              <a:t>ongestructureerd</a:t>
            </a:r>
            <a:r>
              <a:rPr lang="en-US" baseline="0" dirty="0"/>
              <a:t> en </a:t>
            </a:r>
            <a:r>
              <a:rPr lang="en-US" baseline="0" dirty="0" err="1"/>
              <a:t>kan</a:t>
            </a:r>
            <a:r>
              <a:rPr lang="en-US" baseline="0" dirty="0"/>
              <a:t> het </a:t>
            </a:r>
            <a:r>
              <a:rPr lang="en-US" baseline="0" dirty="0" err="1"/>
              <a:t>juiste</a:t>
            </a:r>
            <a:r>
              <a:rPr lang="en-US" baseline="0" dirty="0"/>
              <a:t> </a:t>
            </a:r>
            <a:r>
              <a:rPr lang="en-US" baseline="0" dirty="0" err="1"/>
              <a:t>antwoord</a:t>
            </a:r>
            <a:r>
              <a:rPr lang="en-US" baseline="0" dirty="0"/>
              <a:t> </a:t>
            </a:r>
            <a:r>
              <a:rPr lang="en-US" baseline="0" dirty="0" err="1"/>
              <a:t>niet</a:t>
            </a:r>
            <a:r>
              <a:rPr lang="en-US" baseline="0" dirty="0"/>
              <a:t> </a:t>
            </a:r>
            <a:r>
              <a:rPr lang="en-US" baseline="0" dirty="0" err="1"/>
              <a:t>standaard</a:t>
            </a:r>
            <a:r>
              <a:rPr lang="en-US" baseline="0" dirty="0"/>
              <a:t> </a:t>
            </a:r>
            <a:r>
              <a:rPr lang="en-US" baseline="0" dirty="0" err="1"/>
              <a:t>gevonden</a:t>
            </a:r>
            <a:r>
              <a:rPr lang="en-US" baseline="0" dirty="0"/>
              <a:t> </a:t>
            </a:r>
            <a:r>
              <a:rPr lang="en-US" baseline="0" dirty="0" err="1"/>
              <a:t>worden</a:t>
            </a:r>
            <a:r>
              <a:rPr lang="en-US" baseline="0" dirty="0"/>
              <a:t> door de </a:t>
            </a:r>
            <a:r>
              <a:rPr lang="en-US" baseline="0" dirty="0" err="1"/>
              <a:t>juiste</a:t>
            </a:r>
            <a:r>
              <a:rPr lang="en-US" baseline="0" dirty="0"/>
              <a:t> </a:t>
            </a:r>
            <a:r>
              <a:rPr lang="en-US" baseline="0" dirty="0" err="1"/>
              <a:t>theorie</a:t>
            </a:r>
            <a:r>
              <a:rPr lang="en-US" baseline="0" dirty="0"/>
              <a:t> of </a:t>
            </a:r>
            <a:r>
              <a:rPr lang="en-US" baseline="0" dirty="0" err="1"/>
              <a:t>formule</a:t>
            </a:r>
            <a:r>
              <a:rPr lang="en-US" baseline="0" dirty="0"/>
              <a:t> toe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passen</a:t>
            </a:r>
            <a:r>
              <a:rPr lang="en-US" baseline="0" dirty="0"/>
              <a:t>. </a:t>
            </a:r>
            <a:r>
              <a:rPr lang="en-US" baseline="0" dirty="0" err="1"/>
              <a:t>Er</a:t>
            </a:r>
            <a:r>
              <a:rPr lang="en-US" baseline="0" dirty="0"/>
              <a:t> </a:t>
            </a:r>
            <a:r>
              <a:rPr lang="en-US" baseline="0" dirty="0" err="1"/>
              <a:t>kunnen</a:t>
            </a:r>
            <a:r>
              <a:rPr lang="en-US" baseline="0" dirty="0"/>
              <a:t> </a:t>
            </a:r>
            <a:r>
              <a:rPr lang="en-US" baseline="0" dirty="0" err="1"/>
              <a:t>onvoldoende</a:t>
            </a:r>
            <a:r>
              <a:rPr lang="en-US" baseline="0" dirty="0"/>
              <a:t> of </a:t>
            </a:r>
            <a:r>
              <a:rPr lang="en-US" baseline="0" dirty="0" err="1"/>
              <a:t>tegenstrijdige</a:t>
            </a:r>
            <a:r>
              <a:rPr lang="en-US" baseline="0" dirty="0"/>
              <a:t> </a:t>
            </a:r>
            <a:r>
              <a:rPr lang="en-US" baseline="0" dirty="0" err="1"/>
              <a:t>gegevens</a:t>
            </a:r>
            <a:r>
              <a:rPr lang="en-US" baseline="0" dirty="0"/>
              <a:t> </a:t>
            </a:r>
            <a:r>
              <a:rPr lang="en-US" baseline="0" dirty="0" err="1"/>
              <a:t>zijn</a:t>
            </a:r>
            <a:r>
              <a:rPr lang="en-US" baseline="0" dirty="0"/>
              <a:t>, </a:t>
            </a:r>
            <a:r>
              <a:rPr lang="en-US" baseline="0" dirty="0" err="1"/>
              <a:t>onbekende</a:t>
            </a:r>
            <a:r>
              <a:rPr lang="en-US" baseline="0" dirty="0"/>
              <a:t> </a:t>
            </a:r>
            <a:r>
              <a:rPr lang="en-US" baseline="0" dirty="0" err="1"/>
              <a:t>oorzaken</a:t>
            </a:r>
            <a:r>
              <a:rPr lang="en-US" baseline="0" dirty="0"/>
              <a:t> en </a:t>
            </a:r>
            <a:r>
              <a:rPr lang="en-US" baseline="0" dirty="0" err="1"/>
              <a:t>vaak</a:t>
            </a:r>
            <a:r>
              <a:rPr lang="en-US" baseline="0" dirty="0"/>
              <a:t> </a:t>
            </a:r>
            <a:r>
              <a:rPr lang="en-US" baseline="0" dirty="0" err="1"/>
              <a:t>ontbreekt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standaard</a:t>
            </a:r>
            <a:r>
              <a:rPr lang="en-US" baseline="0" dirty="0"/>
              <a:t> </a:t>
            </a:r>
            <a:r>
              <a:rPr lang="en-US" baseline="0" dirty="0" err="1"/>
              <a:t>antwoord</a:t>
            </a:r>
            <a:r>
              <a:rPr lang="en-US" baseline="0" dirty="0"/>
              <a:t> of </a:t>
            </a:r>
            <a:r>
              <a:rPr lang="en-US" baseline="0" dirty="0" err="1"/>
              <a:t>standaard</a:t>
            </a:r>
            <a:r>
              <a:rPr lang="en-US" baseline="0" dirty="0"/>
              <a:t> </a:t>
            </a:r>
            <a:r>
              <a:rPr lang="en-US" baseline="0" dirty="0" err="1"/>
              <a:t>oplossing</a:t>
            </a:r>
            <a:r>
              <a:rPr lang="en-US" baseline="0" dirty="0"/>
              <a:t>. </a:t>
            </a:r>
            <a:r>
              <a:rPr lang="en-US" baseline="0" dirty="0" err="1"/>
              <a:t>Bij</a:t>
            </a:r>
            <a:r>
              <a:rPr lang="en-US" baseline="0" dirty="0"/>
              <a:t> het </a:t>
            </a:r>
            <a:r>
              <a:rPr lang="en-US" baseline="0" dirty="0" err="1"/>
              <a:t>hanteren</a:t>
            </a:r>
            <a:r>
              <a:rPr lang="en-US" baseline="0" dirty="0"/>
              <a:t> van </a:t>
            </a:r>
            <a:r>
              <a:rPr lang="en-US" baseline="0" dirty="0" err="1"/>
              <a:t>zulke</a:t>
            </a:r>
            <a:r>
              <a:rPr lang="en-US" baseline="0" dirty="0"/>
              <a:t> </a:t>
            </a:r>
            <a:r>
              <a:rPr lang="en-US" baseline="0" dirty="0" err="1"/>
              <a:t>problemen</a:t>
            </a:r>
            <a:r>
              <a:rPr lang="en-US" baseline="0" dirty="0"/>
              <a:t> </a:t>
            </a:r>
            <a:r>
              <a:rPr lang="en-US" baseline="0" dirty="0" err="1"/>
              <a:t>moet</a:t>
            </a:r>
            <a:r>
              <a:rPr lang="en-US" baseline="0" dirty="0"/>
              <a:t> je </a:t>
            </a:r>
            <a:r>
              <a:rPr lang="en-US" baseline="0" dirty="0" err="1"/>
              <a:t>weten</a:t>
            </a:r>
            <a:r>
              <a:rPr lang="en-US" baseline="0" dirty="0"/>
              <a:t> hoe je </a:t>
            </a:r>
            <a:r>
              <a:rPr lang="en-US" baseline="0" dirty="0" err="1"/>
              <a:t>je</a:t>
            </a:r>
            <a:r>
              <a:rPr lang="en-US" baseline="0" dirty="0"/>
              <a:t> </a:t>
            </a:r>
            <a:r>
              <a:rPr lang="en-US" baseline="0" dirty="0" err="1"/>
              <a:t>kennis</a:t>
            </a:r>
            <a:r>
              <a:rPr lang="en-US" baseline="0" dirty="0"/>
              <a:t> </a:t>
            </a:r>
            <a:r>
              <a:rPr lang="en-US" baseline="0" dirty="0" err="1"/>
              <a:t>kunt</a:t>
            </a:r>
            <a:r>
              <a:rPr lang="en-US" baseline="0" dirty="0"/>
              <a:t> </a:t>
            </a:r>
            <a:r>
              <a:rPr lang="en-US" baseline="0" dirty="0" err="1"/>
              <a:t>gebruiken</a:t>
            </a:r>
            <a:r>
              <a:rPr lang="en-US" baseline="0" dirty="0"/>
              <a:t> om </a:t>
            </a:r>
            <a:r>
              <a:rPr lang="en-US" baseline="0" dirty="0" err="1"/>
              <a:t>ontbrekende</a:t>
            </a:r>
            <a:r>
              <a:rPr lang="en-US" baseline="0" dirty="0"/>
              <a:t> </a:t>
            </a:r>
            <a:r>
              <a:rPr lang="en-US" baseline="0" dirty="0" err="1"/>
              <a:t>gegevens</a:t>
            </a:r>
            <a:r>
              <a:rPr lang="en-US" baseline="0" dirty="0"/>
              <a:t> vast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stellen</a:t>
            </a:r>
            <a:r>
              <a:rPr lang="en-US" baseline="0" dirty="0"/>
              <a:t>. Hoe je </a:t>
            </a:r>
            <a:r>
              <a:rPr lang="en-US" baseline="0" dirty="0" err="1"/>
              <a:t>nieuwe</a:t>
            </a:r>
            <a:r>
              <a:rPr lang="en-US" baseline="0" dirty="0"/>
              <a:t> info </a:t>
            </a:r>
            <a:r>
              <a:rPr lang="en-US" baseline="0" dirty="0" err="1"/>
              <a:t>moet</a:t>
            </a:r>
            <a:r>
              <a:rPr lang="en-US" baseline="0" dirty="0"/>
              <a:t> </a:t>
            </a:r>
            <a:r>
              <a:rPr lang="en-US" baseline="0" dirty="0" err="1"/>
              <a:t>vinden</a:t>
            </a:r>
            <a:r>
              <a:rPr lang="en-US" baseline="0" dirty="0"/>
              <a:t> en </a:t>
            </a:r>
            <a:r>
              <a:rPr lang="en-US" baseline="0" dirty="0" err="1"/>
              <a:t>gebruiken</a:t>
            </a:r>
            <a:r>
              <a:rPr lang="en-US" baseline="0" dirty="0"/>
              <a:t> en hoe je </a:t>
            </a:r>
            <a:r>
              <a:rPr lang="en-US" baseline="0" dirty="0" err="1"/>
              <a:t>veranderingen</a:t>
            </a:r>
            <a:r>
              <a:rPr lang="en-US" baseline="0" dirty="0"/>
              <a:t> </a:t>
            </a:r>
            <a:r>
              <a:rPr lang="en-US" baseline="0" dirty="0" err="1"/>
              <a:t>moet</a:t>
            </a:r>
            <a:r>
              <a:rPr lang="en-US" baseline="0" dirty="0"/>
              <a:t> </a:t>
            </a:r>
            <a:r>
              <a:rPr lang="en-US" baseline="0" dirty="0" err="1"/>
              <a:t>initieren</a:t>
            </a:r>
            <a:r>
              <a:rPr lang="en-US" baseline="0" dirty="0"/>
              <a:t> en </a:t>
            </a:r>
            <a:r>
              <a:rPr lang="en-US" baseline="0" dirty="0" err="1"/>
              <a:t>uitvoeren</a:t>
            </a:r>
            <a:r>
              <a:rPr lang="en-US" baseline="0" dirty="0"/>
              <a:t>. Al </a:t>
            </a:r>
            <a:r>
              <a:rPr lang="en-US" baseline="0" dirty="0" err="1"/>
              <a:t>deze</a:t>
            </a:r>
            <a:r>
              <a:rPr lang="en-US" baseline="0" dirty="0"/>
              <a:t> </a:t>
            </a:r>
            <a:r>
              <a:rPr lang="en-US" baseline="0" dirty="0" err="1"/>
              <a:t>vaardigheden</a:t>
            </a:r>
            <a:r>
              <a:rPr lang="en-US" baseline="0" dirty="0"/>
              <a:t> </a:t>
            </a:r>
            <a:r>
              <a:rPr lang="en-US" baseline="0" dirty="0" err="1"/>
              <a:t>vereisen</a:t>
            </a:r>
            <a:r>
              <a:rPr lang="en-US" baseline="0" dirty="0"/>
              <a:t> </a:t>
            </a:r>
            <a:r>
              <a:rPr lang="en-US" baseline="0" dirty="0" err="1"/>
              <a:t>dat</a:t>
            </a:r>
            <a:r>
              <a:rPr lang="en-US" baseline="0" dirty="0"/>
              <a:t> je </a:t>
            </a:r>
            <a:r>
              <a:rPr lang="en-US" baseline="0" dirty="0" err="1"/>
              <a:t>kritisch</a:t>
            </a:r>
            <a:r>
              <a:rPr lang="en-US" baseline="0" dirty="0"/>
              <a:t> </a:t>
            </a:r>
            <a:r>
              <a:rPr lang="en-US" baseline="0" dirty="0" err="1"/>
              <a:t>kunt</a:t>
            </a:r>
            <a:r>
              <a:rPr lang="en-US" baseline="0" dirty="0"/>
              <a:t> </a:t>
            </a:r>
            <a:r>
              <a:rPr lang="en-US" baseline="0" dirty="0" err="1"/>
              <a:t>denken</a:t>
            </a:r>
            <a:r>
              <a:rPr lang="en-US" baseline="0" dirty="0"/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4229-B70F-4BCF-B3FD-FF6618A208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04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Bij</a:t>
            </a:r>
            <a:r>
              <a:rPr lang="en-US" baseline="0" dirty="0"/>
              <a:t> </a:t>
            </a:r>
            <a:r>
              <a:rPr lang="en-US" baseline="0" dirty="0" err="1"/>
              <a:t>elke</a:t>
            </a:r>
            <a:r>
              <a:rPr lang="en-US" baseline="0" dirty="0"/>
              <a:t> </a:t>
            </a:r>
            <a:r>
              <a:rPr lang="en-US" baseline="0" dirty="0" err="1"/>
              <a:t>foto</a:t>
            </a:r>
            <a:r>
              <a:rPr lang="en-US" baseline="0" dirty="0"/>
              <a:t> </a:t>
            </a:r>
            <a:r>
              <a:rPr lang="en-US" baseline="0" dirty="0" err="1"/>
              <a:t>vragen</a:t>
            </a:r>
            <a:r>
              <a:rPr lang="en-US" baseline="0" dirty="0"/>
              <a:t> wat de </a:t>
            </a:r>
            <a:r>
              <a:rPr lang="en-US" baseline="0" dirty="0" err="1"/>
              <a:t>studenten</a:t>
            </a:r>
            <a:r>
              <a:rPr lang="en-US" baseline="0" dirty="0"/>
              <a:t> </a:t>
            </a:r>
            <a:r>
              <a:rPr lang="en-US" baseline="0" dirty="0" err="1"/>
              <a:t>zien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dan</a:t>
            </a:r>
            <a:r>
              <a:rPr lang="en-US" baseline="0" dirty="0"/>
              <a:t> het </a:t>
            </a:r>
            <a:r>
              <a:rPr lang="en-US" baseline="0" dirty="0" err="1"/>
              <a:t>onderscheid</a:t>
            </a:r>
            <a:r>
              <a:rPr lang="en-US" baseline="0" dirty="0"/>
              <a:t> </a:t>
            </a:r>
            <a:r>
              <a:rPr lang="en-US" baseline="0" dirty="0" err="1"/>
              <a:t>tussen</a:t>
            </a:r>
            <a:r>
              <a:rPr lang="en-US" baseline="0" dirty="0"/>
              <a:t> </a:t>
            </a:r>
            <a:r>
              <a:rPr lang="en-US" baseline="0" dirty="0" err="1"/>
              <a:t>feiten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interpretaties</a:t>
            </a:r>
            <a:r>
              <a:rPr lang="en-US" baseline="0" dirty="0"/>
              <a:t> (</a:t>
            </a:r>
            <a:r>
              <a:rPr lang="en-US" baseline="0" dirty="0" err="1"/>
              <a:t>zie</a:t>
            </a:r>
            <a:r>
              <a:rPr lang="en-US" baseline="0" dirty="0"/>
              <a:t> </a:t>
            </a:r>
            <a:r>
              <a:rPr lang="en-US" baseline="0" dirty="0" err="1"/>
              <a:t>pag</a:t>
            </a:r>
            <a:r>
              <a:rPr lang="en-US" baseline="0" dirty="0"/>
              <a:t> 53)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Dikke</a:t>
            </a:r>
            <a:r>
              <a:rPr lang="en-US" baseline="0" dirty="0"/>
              <a:t> </a:t>
            </a:r>
            <a:r>
              <a:rPr lang="en-US" baseline="0" dirty="0" err="1"/>
              <a:t>blauwe</a:t>
            </a:r>
            <a:r>
              <a:rPr lang="en-US" baseline="0" dirty="0"/>
              <a:t> </a:t>
            </a:r>
            <a:r>
              <a:rPr lang="en-US" baseline="0" dirty="0" err="1"/>
              <a:t>enkel</a:t>
            </a:r>
            <a:r>
              <a:rPr lang="en-US" baseline="0" dirty="0"/>
              <a:t> </a:t>
            </a:r>
            <a:r>
              <a:rPr lang="en-US" baseline="0" dirty="0" err="1"/>
              <a:t>aan</a:t>
            </a:r>
            <a:r>
              <a:rPr lang="en-US" baseline="0" dirty="0"/>
              <a:t> </a:t>
            </a:r>
            <a:r>
              <a:rPr lang="en-US" baseline="0" dirty="0" err="1"/>
              <a:t>linkervoet</a:t>
            </a:r>
            <a:r>
              <a:rPr lang="en-US" baseline="0" dirty="0"/>
              <a:t>: </a:t>
            </a:r>
            <a:r>
              <a:rPr lang="en-US" baseline="0" dirty="0" err="1"/>
              <a:t>verzwikking</a:t>
            </a:r>
            <a:r>
              <a:rPr lang="en-US" baseline="0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4229-B70F-4BCF-B3FD-FF6618A208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82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Man in bed met masker over de </a:t>
            </a:r>
            <a:r>
              <a:rPr lang="en-US" baseline="0" dirty="0" err="1"/>
              <a:t>neus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mond</a:t>
            </a:r>
            <a:r>
              <a:rPr lang="en-US" baseline="0" dirty="0"/>
              <a:t>: </a:t>
            </a:r>
            <a:r>
              <a:rPr lang="en-US" baseline="0" dirty="0" err="1"/>
              <a:t>apneu</a:t>
            </a:r>
            <a:r>
              <a:rPr lang="en-US" baseline="0" dirty="0"/>
              <a:t> </a:t>
            </a:r>
            <a:r>
              <a:rPr lang="en-US" baseline="0" dirty="0" err="1"/>
              <a:t>apparaat</a:t>
            </a:r>
            <a:r>
              <a:rPr lang="en-US" baseline="0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4229-B70F-4BCF-B3FD-FF6618A208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39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Rood, </a:t>
            </a:r>
            <a:r>
              <a:rPr lang="en-US" baseline="0" dirty="0" err="1"/>
              <a:t>gezwollen</a:t>
            </a:r>
            <a:r>
              <a:rPr lang="en-US" baseline="0" dirty="0"/>
              <a:t> </a:t>
            </a:r>
            <a:r>
              <a:rPr lang="en-US" baseline="0" dirty="0" err="1"/>
              <a:t>vinger</a:t>
            </a:r>
            <a:r>
              <a:rPr lang="en-US" baseline="0" dirty="0"/>
              <a:t>: </a:t>
            </a:r>
            <a:r>
              <a:rPr lang="en-US" baseline="0" dirty="0" err="1"/>
              <a:t>ontstoken</a:t>
            </a:r>
            <a:r>
              <a:rPr lang="en-US" baseline="0" dirty="0"/>
              <a:t> </a:t>
            </a:r>
            <a:r>
              <a:rPr lang="en-US" baseline="0" dirty="0" err="1"/>
              <a:t>nagelriem</a:t>
            </a:r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4229-B70F-4BCF-B3FD-FF6618A208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4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4229-B70F-4BCF-B3FD-FF6618A208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05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Rationeel</a:t>
            </a:r>
            <a:r>
              <a:rPr lang="en-US" dirty="0"/>
              <a:t> en </a:t>
            </a:r>
            <a:r>
              <a:rPr lang="en-US" dirty="0" err="1"/>
              <a:t>redelijk</a:t>
            </a:r>
            <a:r>
              <a:rPr lang="en-US" dirty="0"/>
              <a:t>: </a:t>
            </a:r>
            <a:r>
              <a:rPr lang="en-US" dirty="0" err="1"/>
              <a:t>denken</a:t>
            </a:r>
            <a:r>
              <a:rPr lang="en-US" baseline="0" dirty="0"/>
              <a:t> is </a:t>
            </a:r>
            <a:r>
              <a:rPr lang="en-US" baseline="0" dirty="0" err="1"/>
              <a:t>beredeneerd</a:t>
            </a:r>
            <a:r>
              <a:rPr lang="en-US" baseline="0" dirty="0"/>
              <a:t> en </a:t>
            </a:r>
            <a:r>
              <a:rPr lang="en-US" baseline="0" dirty="0" err="1"/>
              <a:t>berust</a:t>
            </a:r>
            <a:r>
              <a:rPr lang="en-US" baseline="0" dirty="0"/>
              <a:t> </a:t>
            </a:r>
            <a:r>
              <a:rPr lang="en-US" baseline="0" dirty="0" err="1"/>
              <a:t>niet</a:t>
            </a:r>
            <a:r>
              <a:rPr lang="en-US" baseline="0" dirty="0"/>
              <a:t> op </a:t>
            </a:r>
            <a:r>
              <a:rPr lang="en-US" baseline="0" dirty="0" err="1"/>
              <a:t>vooroordelen</a:t>
            </a:r>
            <a:r>
              <a:rPr lang="en-US" baseline="0" dirty="0"/>
              <a:t>. </a:t>
            </a:r>
            <a:r>
              <a:rPr lang="en-US" baseline="0" dirty="0" err="1"/>
              <a:t>Voorbeeld</a:t>
            </a:r>
            <a:r>
              <a:rPr lang="en-US" baseline="0" dirty="0"/>
              <a:t>: je bent </a:t>
            </a:r>
            <a:r>
              <a:rPr lang="en-US" baseline="0" dirty="0" err="1"/>
              <a:t>tegen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asielzoekerscentrum</a:t>
            </a:r>
            <a:r>
              <a:rPr lang="en-US" baseline="0" dirty="0"/>
              <a:t> in </a:t>
            </a:r>
            <a:r>
              <a:rPr lang="en-US" baseline="0" dirty="0" err="1"/>
              <a:t>jouw</a:t>
            </a:r>
            <a:r>
              <a:rPr lang="en-US" baseline="0" dirty="0"/>
              <a:t> </a:t>
            </a:r>
            <a:r>
              <a:rPr lang="en-US" baseline="0" dirty="0" err="1"/>
              <a:t>dorp</a:t>
            </a:r>
            <a:r>
              <a:rPr lang="en-US" baseline="0" dirty="0"/>
              <a:t>, </a:t>
            </a:r>
            <a:r>
              <a:rPr lang="en-US" baseline="0" dirty="0" err="1"/>
              <a:t>omdat</a:t>
            </a:r>
            <a:r>
              <a:rPr lang="en-US" baseline="0" dirty="0"/>
              <a:t> </a:t>
            </a:r>
            <a:r>
              <a:rPr lang="en-US" baseline="0" dirty="0" err="1"/>
              <a:t>iedereen</a:t>
            </a:r>
            <a:r>
              <a:rPr lang="en-US" baseline="0" dirty="0"/>
              <a:t> </a:t>
            </a:r>
            <a:r>
              <a:rPr lang="en-US" baseline="0" dirty="0" err="1"/>
              <a:t>zegt</a:t>
            </a:r>
            <a:r>
              <a:rPr lang="en-US" baseline="0" dirty="0"/>
              <a:t> </a:t>
            </a:r>
            <a:r>
              <a:rPr lang="en-US" baseline="0" dirty="0" err="1"/>
              <a:t>dat</a:t>
            </a:r>
            <a:r>
              <a:rPr lang="en-US" baseline="0" dirty="0"/>
              <a:t> het al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vol</a:t>
            </a:r>
            <a:r>
              <a:rPr lang="en-US" baseline="0" dirty="0"/>
              <a:t> is in </a:t>
            </a:r>
            <a:r>
              <a:rPr lang="en-US" baseline="0" dirty="0" err="1"/>
              <a:t>jouw</a:t>
            </a:r>
            <a:r>
              <a:rPr lang="en-US" baseline="0" dirty="0"/>
              <a:t> </a:t>
            </a:r>
            <a:r>
              <a:rPr lang="en-US" baseline="0" dirty="0" err="1"/>
              <a:t>dorp</a:t>
            </a:r>
            <a:r>
              <a:rPr lang="en-US" baseline="0" dirty="0"/>
              <a:t>. Is </a:t>
            </a:r>
            <a:r>
              <a:rPr lang="en-US" baseline="0" dirty="0" err="1"/>
              <a:t>dat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rationeel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redelijk</a:t>
            </a:r>
            <a:r>
              <a:rPr lang="en-US" baseline="0" dirty="0"/>
              <a:t> </a:t>
            </a:r>
            <a:r>
              <a:rPr lang="en-US" baseline="0" dirty="0" err="1"/>
              <a:t>besluit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Conceptualiseren</a:t>
            </a:r>
            <a:r>
              <a:rPr lang="en-US" baseline="0" dirty="0"/>
              <a:t>: is het </a:t>
            </a:r>
            <a:r>
              <a:rPr lang="en-US" baseline="0" dirty="0" err="1"/>
              <a:t>intellectuele</a:t>
            </a:r>
            <a:r>
              <a:rPr lang="en-US" baseline="0" dirty="0"/>
              <a:t> </a:t>
            </a:r>
            <a:r>
              <a:rPr lang="en-US" baseline="0" dirty="0" err="1"/>
              <a:t>proces</a:t>
            </a:r>
            <a:r>
              <a:rPr lang="en-US" baseline="0" dirty="0"/>
              <a:t> van het </a:t>
            </a:r>
            <a:r>
              <a:rPr lang="en-US" baseline="0" dirty="0" err="1"/>
              <a:t>vormen</a:t>
            </a:r>
            <a:r>
              <a:rPr lang="en-US" baseline="0" dirty="0"/>
              <a:t> van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begrip</a:t>
            </a:r>
            <a:r>
              <a:rPr lang="en-US" baseline="0" dirty="0"/>
              <a:t>.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begrip</a:t>
            </a:r>
            <a:r>
              <a:rPr lang="en-US" baseline="0" dirty="0"/>
              <a:t> is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mentale</a:t>
            </a:r>
            <a:r>
              <a:rPr lang="en-US" baseline="0" dirty="0"/>
              <a:t> </a:t>
            </a:r>
            <a:r>
              <a:rPr lang="en-US" baseline="0" dirty="0" err="1"/>
              <a:t>voorstelling</a:t>
            </a:r>
            <a:r>
              <a:rPr lang="en-US" baseline="0" dirty="0"/>
              <a:t> die </a:t>
            </a:r>
            <a:r>
              <a:rPr lang="en-US" baseline="0" dirty="0" err="1"/>
              <a:t>wij</a:t>
            </a:r>
            <a:r>
              <a:rPr lang="en-US" baseline="0" dirty="0"/>
              <a:t> </a:t>
            </a:r>
            <a:r>
              <a:rPr lang="en-US" baseline="0" dirty="0" err="1"/>
              <a:t>ons</a:t>
            </a:r>
            <a:r>
              <a:rPr lang="en-US" baseline="0" dirty="0"/>
              <a:t> van de </a:t>
            </a:r>
            <a:r>
              <a:rPr lang="en-US" baseline="0" dirty="0" err="1"/>
              <a:t>werkelijkheid</a:t>
            </a:r>
            <a:r>
              <a:rPr lang="en-US" baseline="0" dirty="0"/>
              <a:t> </a:t>
            </a:r>
            <a:r>
              <a:rPr lang="en-US" baseline="0" dirty="0" err="1"/>
              <a:t>maken</a:t>
            </a:r>
            <a:r>
              <a:rPr lang="en-US" baseline="0" dirty="0"/>
              <a:t> en </a:t>
            </a:r>
            <a:r>
              <a:rPr lang="en-US" baseline="0" dirty="0" err="1"/>
              <a:t>wordt</a:t>
            </a:r>
            <a:r>
              <a:rPr lang="en-US" baseline="0" dirty="0"/>
              <a:t> </a:t>
            </a:r>
            <a:r>
              <a:rPr lang="en-US" baseline="0" dirty="0" err="1"/>
              <a:t>gevormd</a:t>
            </a:r>
            <a:r>
              <a:rPr lang="en-US" baseline="0" dirty="0"/>
              <a:t> door </a:t>
            </a:r>
            <a:r>
              <a:rPr lang="en-US" baseline="0" dirty="0" err="1"/>
              <a:t>een</a:t>
            </a:r>
            <a:r>
              <a:rPr lang="en-US" baseline="0" dirty="0"/>
              <a:t> abstract </a:t>
            </a:r>
            <a:r>
              <a:rPr lang="en-US" baseline="0" dirty="0" err="1"/>
              <a:t>idee</a:t>
            </a:r>
            <a:r>
              <a:rPr lang="en-US" baseline="0" dirty="0"/>
              <a:t> </a:t>
            </a:r>
            <a:r>
              <a:rPr lang="en-US" baseline="0" dirty="0" err="1"/>
              <a:t>concreet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maken</a:t>
            </a:r>
            <a:r>
              <a:rPr lang="en-US" baseline="0" dirty="0"/>
              <a:t>. (</a:t>
            </a:r>
            <a:r>
              <a:rPr lang="en-US" baseline="0" dirty="0" err="1"/>
              <a:t>bijv</a:t>
            </a:r>
            <a:r>
              <a:rPr lang="en-US" baseline="0" dirty="0"/>
              <a:t>. </a:t>
            </a:r>
            <a:r>
              <a:rPr lang="en-US" baseline="0" dirty="0" err="1"/>
              <a:t>Koorts</a:t>
            </a:r>
            <a:r>
              <a:rPr lang="en-US" baseline="0" dirty="0"/>
              <a:t>, </a:t>
            </a:r>
            <a:r>
              <a:rPr lang="en-US" baseline="0" dirty="0" err="1"/>
              <a:t>pijn</a:t>
            </a:r>
            <a:r>
              <a:rPr lang="en-US" baseline="0" dirty="0"/>
              <a:t>)</a:t>
            </a:r>
          </a:p>
          <a:p>
            <a:r>
              <a:rPr lang="en-US" baseline="0" dirty="0" err="1"/>
              <a:t>Reflectie</a:t>
            </a:r>
            <a:r>
              <a:rPr lang="en-US" baseline="0" dirty="0"/>
              <a:t>: </a:t>
            </a:r>
            <a:r>
              <a:rPr lang="en-US" baseline="0" dirty="0" err="1"/>
              <a:t>betekent</a:t>
            </a:r>
            <a:r>
              <a:rPr lang="en-US" baseline="0" dirty="0"/>
              <a:t> </a:t>
            </a:r>
            <a:r>
              <a:rPr lang="en-US" baseline="0" dirty="0" err="1"/>
              <a:t>nadenken</a:t>
            </a:r>
            <a:r>
              <a:rPr lang="en-US" baseline="0" dirty="0"/>
              <a:t>, je </a:t>
            </a:r>
            <a:r>
              <a:rPr lang="en-US" baseline="0" dirty="0" err="1"/>
              <a:t>beraden</a:t>
            </a:r>
            <a:r>
              <a:rPr lang="en-US" baseline="0" dirty="0"/>
              <a:t>. </a:t>
            </a:r>
            <a:r>
              <a:rPr lang="en-US" baseline="0" dirty="0" err="1"/>
              <a:t>Reflecterend</a:t>
            </a:r>
            <a:r>
              <a:rPr lang="en-US" baseline="0" dirty="0"/>
              <a:t> </a:t>
            </a:r>
            <a:r>
              <a:rPr lang="en-US" baseline="0" dirty="0" err="1"/>
              <a:t>denken</a:t>
            </a:r>
            <a:r>
              <a:rPr lang="en-US" baseline="0" dirty="0"/>
              <a:t> </a:t>
            </a:r>
            <a:r>
              <a:rPr lang="en-US" baseline="0" dirty="0" err="1"/>
              <a:t>integreert</a:t>
            </a:r>
            <a:r>
              <a:rPr lang="en-US" baseline="0" dirty="0"/>
              <a:t> </a:t>
            </a:r>
            <a:r>
              <a:rPr lang="en-US" baseline="0" dirty="0" err="1"/>
              <a:t>ervaringen</a:t>
            </a:r>
            <a:r>
              <a:rPr lang="en-US" baseline="0" dirty="0"/>
              <a:t> </a:t>
            </a:r>
            <a:r>
              <a:rPr lang="en-US" baseline="0" dirty="0" err="1"/>
              <a:t>uit</a:t>
            </a:r>
            <a:r>
              <a:rPr lang="en-US" baseline="0" dirty="0"/>
              <a:t> het </a:t>
            </a:r>
            <a:r>
              <a:rPr lang="en-US" baseline="0" dirty="0" err="1"/>
              <a:t>verleden</a:t>
            </a:r>
            <a:r>
              <a:rPr lang="en-US" baseline="0" dirty="0"/>
              <a:t> met het </a:t>
            </a:r>
            <a:r>
              <a:rPr lang="en-US" baseline="0" dirty="0" err="1"/>
              <a:t>heden</a:t>
            </a:r>
            <a:r>
              <a:rPr lang="en-US" baseline="0" dirty="0"/>
              <a:t> en </a:t>
            </a:r>
            <a:r>
              <a:rPr lang="en-US" baseline="0" dirty="0" err="1"/>
              <a:t>onderzoekt</a:t>
            </a:r>
            <a:r>
              <a:rPr lang="en-US" baseline="0" dirty="0"/>
              <a:t> </a:t>
            </a:r>
            <a:r>
              <a:rPr lang="en-US" baseline="0" dirty="0" err="1"/>
              <a:t>mogelijke</a:t>
            </a:r>
            <a:r>
              <a:rPr lang="en-US" baseline="0" dirty="0"/>
              <a:t> </a:t>
            </a:r>
            <a:r>
              <a:rPr lang="en-US" baseline="0" dirty="0" err="1"/>
              <a:t>alternatieven</a:t>
            </a:r>
            <a:r>
              <a:rPr lang="en-US" baseline="0" dirty="0"/>
              <a:t>. </a:t>
            </a:r>
            <a:r>
              <a:rPr lang="en-US" baseline="0" dirty="0" err="1"/>
              <a:t>Voorbeeld</a:t>
            </a:r>
            <a:r>
              <a:rPr lang="en-US" baseline="0" dirty="0"/>
              <a:t>: </a:t>
            </a:r>
            <a:r>
              <a:rPr lang="en-US" baseline="0" dirty="0" err="1"/>
              <a:t>als</a:t>
            </a:r>
            <a:r>
              <a:rPr lang="en-US" baseline="0" dirty="0"/>
              <a:t> je </a:t>
            </a:r>
            <a:r>
              <a:rPr lang="en-US" baseline="0" dirty="0" err="1"/>
              <a:t>koorts</a:t>
            </a:r>
            <a:r>
              <a:rPr lang="en-US" baseline="0" dirty="0"/>
              <a:t> </a:t>
            </a:r>
            <a:r>
              <a:rPr lang="en-US" baseline="0" dirty="0" err="1"/>
              <a:t>hebt</a:t>
            </a:r>
            <a:r>
              <a:rPr lang="en-US" baseline="0" dirty="0"/>
              <a:t> </a:t>
            </a:r>
            <a:r>
              <a:rPr lang="en-US" baseline="0" dirty="0" err="1"/>
              <a:t>kan</a:t>
            </a:r>
            <a:r>
              <a:rPr lang="en-US" baseline="0" dirty="0"/>
              <a:t> je </a:t>
            </a:r>
            <a:r>
              <a:rPr lang="en-US" baseline="0" dirty="0" err="1"/>
              <a:t>beter</a:t>
            </a:r>
            <a:r>
              <a:rPr lang="en-US" baseline="0" dirty="0"/>
              <a:t> </a:t>
            </a:r>
            <a:r>
              <a:rPr lang="en-US" baseline="0" dirty="0" err="1"/>
              <a:t>rustig</a:t>
            </a:r>
            <a:r>
              <a:rPr lang="en-US" baseline="0" dirty="0"/>
              <a:t> </a:t>
            </a:r>
            <a:r>
              <a:rPr lang="en-US" baseline="0" dirty="0" err="1"/>
              <a:t>aan</a:t>
            </a:r>
            <a:r>
              <a:rPr lang="en-US" baseline="0" dirty="0"/>
              <a:t> </a:t>
            </a:r>
            <a:r>
              <a:rPr lang="en-US" baseline="0" dirty="0" err="1"/>
              <a:t>doen</a:t>
            </a:r>
            <a:r>
              <a:rPr lang="en-US" baseline="0" dirty="0"/>
              <a:t> om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herstellen</a:t>
            </a:r>
            <a:r>
              <a:rPr lang="en-US" baseline="0" dirty="0"/>
              <a:t>. </a:t>
            </a:r>
          </a:p>
          <a:p>
            <a:r>
              <a:rPr lang="en-US" baseline="0" dirty="0" err="1"/>
              <a:t>Cognitieve</a:t>
            </a:r>
            <a:r>
              <a:rPr lang="en-US" baseline="0" dirty="0"/>
              <a:t> </a:t>
            </a:r>
            <a:r>
              <a:rPr lang="en-US" baseline="0" dirty="0" err="1"/>
              <a:t>vaardigheden</a:t>
            </a:r>
            <a:r>
              <a:rPr lang="en-US" baseline="0" dirty="0"/>
              <a:t> en </a:t>
            </a:r>
            <a:r>
              <a:rPr lang="en-US" baseline="0" dirty="0" err="1"/>
              <a:t>houdingen</a:t>
            </a:r>
            <a:r>
              <a:rPr lang="en-US" baseline="0" dirty="0"/>
              <a:t>: </a:t>
            </a:r>
            <a:r>
              <a:rPr lang="en-US" baseline="0" dirty="0" err="1"/>
              <a:t>denkvaardigheden</a:t>
            </a:r>
            <a:r>
              <a:rPr lang="en-US" baseline="0" dirty="0"/>
              <a:t> </a:t>
            </a:r>
            <a:r>
              <a:rPr lang="en-US" baseline="0" dirty="0" err="1"/>
              <a:t>bezitten</a:t>
            </a:r>
            <a:r>
              <a:rPr lang="en-US" baseline="0" dirty="0"/>
              <a:t> en </a:t>
            </a:r>
            <a:r>
              <a:rPr lang="en-US" baseline="0" dirty="0" err="1"/>
              <a:t>tegelijk</a:t>
            </a:r>
            <a:r>
              <a:rPr lang="en-US" baseline="0" dirty="0"/>
              <a:t> de </a:t>
            </a:r>
            <a:r>
              <a:rPr lang="en-US" baseline="0" dirty="0" err="1"/>
              <a:t>motivatie</a:t>
            </a:r>
            <a:r>
              <a:rPr lang="en-US" baseline="0" dirty="0"/>
              <a:t> en de wens om </a:t>
            </a:r>
            <a:r>
              <a:rPr lang="en-US" baseline="0" dirty="0" err="1"/>
              <a:t>ze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gebruiken</a:t>
            </a:r>
            <a:r>
              <a:rPr lang="en-US" baseline="0" dirty="0"/>
              <a:t>. </a:t>
            </a:r>
            <a:r>
              <a:rPr lang="en-US" baseline="0" dirty="0" err="1"/>
              <a:t>Voorbeeld</a:t>
            </a:r>
            <a:r>
              <a:rPr lang="en-US" baseline="0" dirty="0"/>
              <a:t>: </a:t>
            </a:r>
            <a:r>
              <a:rPr lang="en-US" baseline="0" dirty="0" err="1"/>
              <a:t>jij</a:t>
            </a:r>
            <a:r>
              <a:rPr lang="en-US" baseline="0" dirty="0"/>
              <a:t> </a:t>
            </a:r>
            <a:r>
              <a:rPr lang="en-US" baseline="0" dirty="0" err="1"/>
              <a:t>weet</a:t>
            </a:r>
            <a:r>
              <a:rPr lang="en-US" baseline="0" dirty="0"/>
              <a:t> </a:t>
            </a:r>
            <a:r>
              <a:rPr lang="en-US" baseline="0" dirty="0" err="1"/>
              <a:t>dat</a:t>
            </a:r>
            <a:r>
              <a:rPr lang="en-US" baseline="0" dirty="0"/>
              <a:t> </a:t>
            </a:r>
            <a:r>
              <a:rPr lang="en-US" baseline="0" dirty="0" err="1"/>
              <a:t>bij</a:t>
            </a:r>
            <a:r>
              <a:rPr lang="en-US" baseline="0" dirty="0"/>
              <a:t> </a:t>
            </a:r>
            <a:r>
              <a:rPr lang="en-US" baseline="0" dirty="0" err="1"/>
              <a:t>benauwdheidsklachten</a:t>
            </a:r>
            <a:r>
              <a:rPr lang="en-US" baseline="0" dirty="0"/>
              <a:t> de patient het best </a:t>
            </a:r>
            <a:r>
              <a:rPr lang="en-US" baseline="0" dirty="0" err="1"/>
              <a:t>rechtop</a:t>
            </a:r>
            <a:r>
              <a:rPr lang="en-US" baseline="0" dirty="0"/>
              <a:t> </a:t>
            </a:r>
            <a:r>
              <a:rPr lang="en-US" baseline="0" dirty="0" err="1"/>
              <a:t>verpleegd</a:t>
            </a:r>
            <a:r>
              <a:rPr lang="en-US" baseline="0" dirty="0"/>
              <a:t> </a:t>
            </a:r>
            <a:r>
              <a:rPr lang="en-US" baseline="0" dirty="0" err="1"/>
              <a:t>kan</a:t>
            </a:r>
            <a:r>
              <a:rPr lang="en-US" baseline="0" dirty="0"/>
              <a:t> </a:t>
            </a:r>
            <a:r>
              <a:rPr lang="en-US" baseline="0" dirty="0" err="1"/>
              <a:t>worden</a:t>
            </a:r>
            <a:r>
              <a:rPr lang="en-US" baseline="0" dirty="0"/>
              <a:t>. </a:t>
            </a:r>
          </a:p>
          <a:p>
            <a:r>
              <a:rPr lang="en-US" baseline="0" dirty="0" err="1"/>
              <a:t>Creatief</a:t>
            </a:r>
            <a:r>
              <a:rPr lang="en-US" baseline="0" dirty="0"/>
              <a:t> </a:t>
            </a:r>
            <a:r>
              <a:rPr lang="en-US" baseline="0" dirty="0" err="1"/>
              <a:t>denken</a:t>
            </a:r>
            <a:r>
              <a:rPr lang="en-US" baseline="0" dirty="0"/>
              <a:t>: </a:t>
            </a:r>
            <a:r>
              <a:rPr lang="en-US" baseline="0" dirty="0" err="1"/>
              <a:t>betekent</a:t>
            </a:r>
            <a:r>
              <a:rPr lang="en-US" baseline="0" dirty="0"/>
              <a:t> </a:t>
            </a:r>
            <a:r>
              <a:rPr lang="en-US" baseline="0" dirty="0" err="1"/>
              <a:t>denken</a:t>
            </a:r>
            <a:r>
              <a:rPr lang="en-US" baseline="0" dirty="0"/>
              <a:t> </a:t>
            </a:r>
            <a:r>
              <a:rPr lang="en-US" baseline="0" dirty="0" err="1"/>
              <a:t>buiten</a:t>
            </a:r>
            <a:r>
              <a:rPr lang="en-US" baseline="0" dirty="0"/>
              <a:t> de </a:t>
            </a:r>
            <a:r>
              <a:rPr lang="en-US" baseline="0" dirty="0" err="1"/>
              <a:t>gebaande</a:t>
            </a:r>
            <a:r>
              <a:rPr lang="en-US" baseline="0" dirty="0"/>
              <a:t> </a:t>
            </a:r>
            <a:r>
              <a:rPr lang="en-US" baseline="0" dirty="0" err="1"/>
              <a:t>paden</a:t>
            </a:r>
            <a:r>
              <a:rPr lang="en-US" baseline="0" dirty="0"/>
              <a:t> en </a:t>
            </a:r>
            <a:r>
              <a:rPr lang="en-US" baseline="0" dirty="0" err="1"/>
              <a:t>situaties</a:t>
            </a:r>
            <a:r>
              <a:rPr lang="en-US" baseline="0" dirty="0"/>
              <a:t> </a:t>
            </a:r>
            <a:r>
              <a:rPr lang="en-US" baseline="0" dirty="0" err="1"/>
              <a:t>vanuit</a:t>
            </a:r>
            <a:r>
              <a:rPr lang="en-US" baseline="0" dirty="0"/>
              <a:t> </a:t>
            </a:r>
            <a:r>
              <a:rPr lang="en-US" baseline="0" dirty="0" err="1"/>
              <a:t>nieuwe</a:t>
            </a:r>
            <a:r>
              <a:rPr lang="en-US" baseline="0" dirty="0"/>
              <a:t> </a:t>
            </a:r>
            <a:r>
              <a:rPr lang="en-US" baseline="0" dirty="0" err="1"/>
              <a:t>invalshoeken</a:t>
            </a:r>
            <a:r>
              <a:rPr lang="en-US" baseline="0" dirty="0"/>
              <a:t> </a:t>
            </a:r>
            <a:r>
              <a:rPr lang="en-US" baseline="0" dirty="0" err="1"/>
              <a:t>benaderen</a:t>
            </a:r>
            <a:r>
              <a:rPr lang="en-US" baseline="0" dirty="0"/>
              <a:t>. </a:t>
            </a:r>
            <a:r>
              <a:rPr lang="en-US" baseline="0" dirty="0" err="1"/>
              <a:t>Dit</a:t>
            </a:r>
            <a:r>
              <a:rPr lang="en-US" baseline="0" dirty="0"/>
              <a:t> </a:t>
            </a:r>
            <a:r>
              <a:rPr lang="en-US" baseline="0" dirty="0" err="1"/>
              <a:t>resulteert</a:t>
            </a:r>
            <a:r>
              <a:rPr lang="en-US" baseline="0" dirty="0"/>
              <a:t> in </a:t>
            </a:r>
            <a:r>
              <a:rPr lang="en-US" baseline="0" dirty="0" err="1"/>
              <a:t>vernieuwende</a:t>
            </a:r>
            <a:r>
              <a:rPr lang="en-US" baseline="0" dirty="0"/>
              <a:t> </a:t>
            </a:r>
            <a:r>
              <a:rPr lang="en-US" baseline="0" dirty="0" err="1"/>
              <a:t>ideeen</a:t>
            </a:r>
            <a:r>
              <a:rPr lang="en-US" baseline="0" dirty="0"/>
              <a:t> en </a:t>
            </a:r>
            <a:r>
              <a:rPr lang="en-US" baseline="0" dirty="0" err="1"/>
              <a:t>producten</a:t>
            </a:r>
            <a:r>
              <a:rPr lang="en-US" baseline="0" dirty="0"/>
              <a:t>. (</a:t>
            </a:r>
            <a:r>
              <a:rPr lang="en-US" baseline="0" dirty="0" err="1"/>
              <a:t>bjiv</a:t>
            </a:r>
            <a:r>
              <a:rPr lang="en-US" baseline="0" dirty="0"/>
              <a:t>. </a:t>
            </a:r>
            <a:r>
              <a:rPr lang="en-US" baseline="0" dirty="0" err="1"/>
              <a:t>Vpk</a:t>
            </a:r>
            <a:r>
              <a:rPr lang="en-US" baseline="0" dirty="0"/>
              <a:t> die </a:t>
            </a:r>
            <a:r>
              <a:rPr lang="en-US" baseline="0" dirty="0" err="1"/>
              <a:t>andere</a:t>
            </a:r>
            <a:r>
              <a:rPr lang="en-US" baseline="0" dirty="0"/>
              <a:t> </a:t>
            </a:r>
            <a:r>
              <a:rPr lang="en-US" baseline="0" dirty="0" err="1"/>
              <a:t>interventies</a:t>
            </a:r>
            <a:r>
              <a:rPr lang="en-US" baseline="0" dirty="0"/>
              <a:t> </a:t>
            </a:r>
            <a:r>
              <a:rPr lang="en-US" baseline="0" dirty="0" err="1"/>
              <a:t>moeten</a:t>
            </a:r>
            <a:r>
              <a:rPr lang="en-US" baseline="0" dirty="0"/>
              <a:t> </a:t>
            </a:r>
            <a:r>
              <a:rPr lang="en-US" baseline="0" dirty="0" err="1"/>
              <a:t>verzinnen</a:t>
            </a:r>
            <a:r>
              <a:rPr lang="en-US" baseline="0" dirty="0"/>
              <a:t> </a:t>
            </a:r>
            <a:r>
              <a:rPr lang="en-US" baseline="0" dirty="0" err="1"/>
              <a:t>omdat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standaardinterventie</a:t>
            </a:r>
            <a:r>
              <a:rPr lang="en-US" baseline="0" dirty="0"/>
              <a:t> </a:t>
            </a:r>
            <a:r>
              <a:rPr lang="en-US" baseline="0" dirty="0" err="1"/>
              <a:t>niet</a:t>
            </a:r>
            <a:r>
              <a:rPr lang="en-US" baseline="0" dirty="0"/>
              <a:t> </a:t>
            </a:r>
            <a:r>
              <a:rPr lang="en-US" baseline="0" dirty="0" err="1"/>
              <a:t>effectief</a:t>
            </a:r>
            <a:r>
              <a:rPr lang="en-US" baseline="0" dirty="0"/>
              <a:t> is)</a:t>
            </a:r>
          </a:p>
          <a:p>
            <a:r>
              <a:rPr lang="en-US" baseline="0" dirty="0" err="1"/>
              <a:t>Kennis</a:t>
            </a:r>
            <a:r>
              <a:rPr lang="en-US" baseline="0" dirty="0"/>
              <a:t>: </a:t>
            </a:r>
            <a:r>
              <a:rPr lang="en-US" baseline="0" dirty="0" err="1"/>
              <a:t>kritisch</a:t>
            </a:r>
            <a:r>
              <a:rPr lang="en-US" baseline="0" dirty="0"/>
              <a:t> </a:t>
            </a:r>
            <a:r>
              <a:rPr lang="en-US" baseline="0" dirty="0" err="1"/>
              <a:t>denken</a:t>
            </a:r>
            <a:r>
              <a:rPr lang="en-US" baseline="0" dirty="0"/>
              <a:t> </a:t>
            </a:r>
            <a:r>
              <a:rPr lang="en-US" baseline="0" dirty="0" err="1"/>
              <a:t>vereist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zekere</a:t>
            </a:r>
            <a:r>
              <a:rPr lang="en-US" baseline="0" dirty="0"/>
              <a:t> </a:t>
            </a:r>
            <a:r>
              <a:rPr lang="en-US" baseline="0" dirty="0" err="1"/>
              <a:t>basiskennis</a:t>
            </a:r>
            <a:r>
              <a:rPr lang="en-US" baseline="0" dirty="0"/>
              <a:t>. </a:t>
            </a:r>
            <a:r>
              <a:rPr lang="en-US" baseline="0" dirty="0" err="1"/>
              <a:t>Deze</a:t>
            </a:r>
            <a:r>
              <a:rPr lang="en-US" baseline="0" dirty="0"/>
              <a:t> </a:t>
            </a:r>
            <a:r>
              <a:rPr lang="en-US" baseline="0" dirty="0" err="1"/>
              <a:t>kennis</a:t>
            </a:r>
            <a:r>
              <a:rPr lang="en-US" baseline="0" dirty="0"/>
              <a:t> </a:t>
            </a:r>
            <a:r>
              <a:rPr lang="en-US" baseline="0" dirty="0" err="1"/>
              <a:t>beinvloedt</a:t>
            </a:r>
            <a:r>
              <a:rPr lang="en-US" baseline="0" dirty="0"/>
              <a:t> je </a:t>
            </a:r>
            <a:r>
              <a:rPr lang="en-US" baseline="0" dirty="0" err="1"/>
              <a:t>vermogen</a:t>
            </a:r>
            <a:r>
              <a:rPr lang="en-US" baseline="0" dirty="0"/>
              <a:t> om je </a:t>
            </a:r>
            <a:r>
              <a:rPr lang="en-US" baseline="0" dirty="0" err="1"/>
              <a:t>cognitieve</a:t>
            </a:r>
            <a:r>
              <a:rPr lang="en-US" baseline="0" dirty="0"/>
              <a:t>, </a:t>
            </a:r>
            <a:r>
              <a:rPr lang="en-US" baseline="0" dirty="0" err="1"/>
              <a:t>intermenselijke</a:t>
            </a:r>
            <a:r>
              <a:rPr lang="en-US" baseline="0" dirty="0"/>
              <a:t> en </a:t>
            </a:r>
            <a:r>
              <a:rPr lang="en-US" baseline="0" dirty="0" err="1"/>
              <a:t>verpleegtechnische</a:t>
            </a:r>
            <a:r>
              <a:rPr lang="en-US" baseline="0" dirty="0"/>
              <a:t> </a:t>
            </a:r>
            <a:r>
              <a:rPr lang="en-US" baseline="0" dirty="0" err="1"/>
              <a:t>vaardigheden</a:t>
            </a:r>
            <a:r>
              <a:rPr lang="en-US" baseline="0" dirty="0"/>
              <a:t> </a:t>
            </a:r>
            <a:r>
              <a:rPr lang="en-US" baseline="0" dirty="0" err="1"/>
              <a:t>effectief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gebruiken</a:t>
            </a:r>
            <a:r>
              <a:rPr lang="en-US" baseline="0" dirty="0"/>
              <a:t>.(</a:t>
            </a:r>
            <a:r>
              <a:rPr lang="en-US" baseline="0" dirty="0" err="1"/>
              <a:t>Bijv</a:t>
            </a:r>
            <a:r>
              <a:rPr lang="en-US" baseline="0" dirty="0"/>
              <a:t>. Je </a:t>
            </a:r>
            <a:r>
              <a:rPr lang="en-US" baseline="0" dirty="0" err="1"/>
              <a:t>moet</a:t>
            </a:r>
            <a:r>
              <a:rPr lang="en-US" baseline="0" dirty="0"/>
              <a:t> </a:t>
            </a:r>
            <a:r>
              <a:rPr lang="en-US" baseline="0" dirty="0" err="1"/>
              <a:t>weten</a:t>
            </a:r>
            <a:r>
              <a:rPr lang="en-US" baseline="0" dirty="0"/>
              <a:t> </a:t>
            </a:r>
            <a:r>
              <a:rPr lang="en-US" baseline="0" dirty="0" err="1"/>
              <a:t>wat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normaal</a:t>
            </a:r>
            <a:r>
              <a:rPr lang="en-US" baseline="0" dirty="0"/>
              <a:t> HB is om vast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stellen</a:t>
            </a:r>
            <a:r>
              <a:rPr lang="en-US" baseline="0" dirty="0"/>
              <a:t> om </a:t>
            </a:r>
            <a:r>
              <a:rPr lang="en-US" baseline="0" dirty="0" err="1"/>
              <a:t>iemand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sijpelende</a:t>
            </a:r>
            <a:r>
              <a:rPr lang="en-US" baseline="0" dirty="0"/>
              <a:t> </a:t>
            </a:r>
            <a:r>
              <a:rPr lang="en-US" baseline="0" dirty="0" err="1"/>
              <a:t>inwendige</a:t>
            </a:r>
            <a:r>
              <a:rPr lang="en-US" baseline="0" dirty="0"/>
              <a:t> </a:t>
            </a:r>
            <a:r>
              <a:rPr lang="en-US" baseline="0" dirty="0" err="1"/>
              <a:t>bloeding</a:t>
            </a:r>
            <a:r>
              <a:rPr lang="en-US" baseline="0" dirty="0"/>
              <a:t> </a:t>
            </a:r>
            <a:r>
              <a:rPr lang="en-US" baseline="0" dirty="0" err="1"/>
              <a:t>heeft</a:t>
            </a:r>
            <a:r>
              <a:rPr lang="en-US" baseline="0" dirty="0"/>
              <a:t> met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dalend</a:t>
            </a:r>
            <a:r>
              <a:rPr lang="en-US" baseline="0" dirty="0"/>
              <a:t> HB)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4229-B70F-4BCF-B3FD-FF6618A208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0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Wetenschappelijke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 in de </a:t>
            </a:r>
            <a:r>
              <a:rPr lang="en-US" dirty="0" err="1"/>
              <a:t>verpleegkunde</a:t>
            </a:r>
            <a:r>
              <a:rPr lang="en-US" dirty="0"/>
              <a:t> </a:t>
            </a:r>
            <a:r>
              <a:rPr lang="en-US" dirty="0" err="1"/>
              <a:t>betreft</a:t>
            </a:r>
            <a:r>
              <a:rPr lang="en-US" baseline="0" dirty="0"/>
              <a:t> </a:t>
            </a:r>
            <a:r>
              <a:rPr lang="en-US" baseline="0" dirty="0" err="1"/>
              <a:t>verplegingwetenschappelijke</a:t>
            </a:r>
            <a:r>
              <a:rPr lang="en-US" baseline="0" dirty="0"/>
              <a:t> </a:t>
            </a:r>
            <a:r>
              <a:rPr lang="en-US" baseline="0" dirty="0" err="1"/>
              <a:t>onderzoeksresultaten</a:t>
            </a:r>
            <a:r>
              <a:rPr lang="en-US" baseline="0" dirty="0"/>
              <a:t> </a:t>
            </a:r>
            <a:r>
              <a:rPr lang="en-US" baseline="0" dirty="0" err="1"/>
              <a:t>én</a:t>
            </a:r>
            <a:r>
              <a:rPr lang="en-US" baseline="0" dirty="0"/>
              <a:t> </a:t>
            </a:r>
            <a:r>
              <a:rPr lang="en-US" baseline="0" dirty="0" err="1"/>
              <a:t>kennis</a:t>
            </a:r>
            <a:r>
              <a:rPr lang="en-US" baseline="0" dirty="0"/>
              <a:t> </a:t>
            </a:r>
            <a:r>
              <a:rPr lang="en-US" baseline="0" dirty="0" err="1"/>
              <a:t>uit</a:t>
            </a:r>
            <a:r>
              <a:rPr lang="en-US" baseline="0" dirty="0"/>
              <a:t> </a:t>
            </a:r>
            <a:r>
              <a:rPr lang="en-US" baseline="0" dirty="0" err="1"/>
              <a:t>andere</a:t>
            </a:r>
            <a:r>
              <a:rPr lang="en-US" baseline="0" dirty="0"/>
              <a:t> </a:t>
            </a:r>
            <a:r>
              <a:rPr lang="en-US" baseline="0" dirty="0" err="1"/>
              <a:t>vakgebieden</a:t>
            </a:r>
            <a:r>
              <a:rPr lang="en-US" baseline="0" dirty="0"/>
              <a:t> </a:t>
            </a:r>
            <a:r>
              <a:rPr lang="en-US" baseline="0" dirty="0" err="1"/>
              <a:t>zoals</a:t>
            </a:r>
            <a:r>
              <a:rPr lang="en-US" baseline="0" dirty="0"/>
              <a:t> </a:t>
            </a:r>
            <a:r>
              <a:rPr lang="en-US" baseline="0" dirty="0" err="1"/>
              <a:t>fysiologie</a:t>
            </a:r>
            <a:r>
              <a:rPr lang="en-US" baseline="0" dirty="0"/>
              <a:t> en </a:t>
            </a:r>
            <a:r>
              <a:rPr lang="en-US" baseline="0" dirty="0" err="1"/>
              <a:t>psychologie</a:t>
            </a:r>
            <a:r>
              <a:rPr lang="en-US" baseline="0" dirty="0"/>
              <a:t>. EBP </a:t>
            </a:r>
            <a:r>
              <a:rPr lang="en-US" baseline="0" dirty="0" err="1"/>
              <a:t>benadering</a:t>
            </a:r>
            <a:r>
              <a:rPr lang="en-US" baseline="0" dirty="0"/>
              <a:t> die de </a:t>
            </a:r>
            <a:r>
              <a:rPr lang="en-US" baseline="0" dirty="0" err="1"/>
              <a:t>beste</a:t>
            </a:r>
            <a:r>
              <a:rPr lang="en-US" baseline="0" dirty="0"/>
              <a:t> (</a:t>
            </a:r>
            <a:r>
              <a:rPr lang="en-US" baseline="0" dirty="0" err="1"/>
              <a:t>wetenschappelijke</a:t>
            </a:r>
            <a:r>
              <a:rPr lang="en-US" baseline="0" dirty="0"/>
              <a:t>) </a:t>
            </a:r>
            <a:r>
              <a:rPr lang="en-US" baseline="0" dirty="0" err="1"/>
              <a:t>kennis</a:t>
            </a:r>
            <a:r>
              <a:rPr lang="en-US" baseline="0" dirty="0"/>
              <a:t> </a:t>
            </a:r>
            <a:r>
              <a:rPr lang="en-US" baseline="0" dirty="0" err="1"/>
              <a:t>gebruikt</a:t>
            </a:r>
            <a:r>
              <a:rPr lang="en-US" baseline="0" dirty="0"/>
              <a:t>. </a:t>
            </a:r>
            <a:r>
              <a:rPr lang="en-US" baseline="0" dirty="0" err="1"/>
              <a:t>Combi</a:t>
            </a:r>
            <a:r>
              <a:rPr lang="en-US" baseline="0" dirty="0"/>
              <a:t> van </a:t>
            </a:r>
            <a:r>
              <a:rPr lang="en-US" baseline="0" dirty="0" err="1"/>
              <a:t>klinisch</a:t>
            </a:r>
            <a:r>
              <a:rPr lang="en-US" baseline="0" dirty="0"/>
              <a:t> </a:t>
            </a:r>
            <a:r>
              <a:rPr lang="en-US" baseline="0" dirty="0" err="1"/>
              <a:t>beoordelingsvermogen</a:t>
            </a:r>
            <a:r>
              <a:rPr lang="en-US" baseline="0" dirty="0"/>
              <a:t> en </a:t>
            </a:r>
            <a:r>
              <a:rPr lang="en-US" baseline="0" dirty="0" err="1"/>
              <a:t>vakinhoudelijke</a:t>
            </a:r>
            <a:r>
              <a:rPr lang="en-US" baseline="0" dirty="0"/>
              <a:t> </a:t>
            </a:r>
            <a:r>
              <a:rPr lang="en-US" baseline="0" dirty="0" err="1"/>
              <a:t>deskundigheid</a:t>
            </a:r>
            <a:r>
              <a:rPr lang="en-US" baseline="0" dirty="0"/>
              <a:t> </a:t>
            </a:r>
            <a:r>
              <a:rPr lang="en-US" baseline="0" dirty="0" err="1"/>
              <a:t>uit</a:t>
            </a:r>
            <a:r>
              <a:rPr lang="en-US" baseline="0" dirty="0"/>
              <a:t> </a:t>
            </a:r>
            <a:r>
              <a:rPr lang="en-US" baseline="0" dirty="0" err="1"/>
              <a:t>onderzoek</a:t>
            </a:r>
            <a:r>
              <a:rPr lang="en-US" baseline="0" dirty="0"/>
              <a:t> </a:t>
            </a:r>
            <a:r>
              <a:rPr lang="en-US" baseline="0" dirty="0" err="1"/>
              <a:t>verkregen</a:t>
            </a:r>
            <a:r>
              <a:rPr lang="en-US" baseline="0" dirty="0"/>
              <a:t> </a:t>
            </a:r>
            <a:r>
              <a:rPr lang="en-US" baseline="0" dirty="0" err="1"/>
              <a:t>bewijs</a:t>
            </a:r>
            <a:r>
              <a:rPr lang="en-US" baseline="0" dirty="0"/>
              <a:t>. </a:t>
            </a:r>
          </a:p>
          <a:p>
            <a:r>
              <a:rPr lang="en-US" baseline="0" dirty="0" err="1"/>
              <a:t>Vakbekwaamheid</a:t>
            </a:r>
            <a:r>
              <a:rPr lang="en-US" baseline="0" dirty="0"/>
              <a:t>: </a:t>
            </a:r>
            <a:r>
              <a:rPr lang="en-US" baseline="0" dirty="0" err="1"/>
              <a:t>manier</a:t>
            </a:r>
            <a:r>
              <a:rPr lang="en-US" baseline="0" dirty="0"/>
              <a:t> </a:t>
            </a:r>
            <a:r>
              <a:rPr lang="en-US" baseline="0" dirty="0" err="1"/>
              <a:t>waarop</a:t>
            </a:r>
            <a:r>
              <a:rPr lang="en-US" baseline="0" dirty="0"/>
              <a:t> </a:t>
            </a:r>
            <a:r>
              <a:rPr lang="en-US" baseline="0" dirty="0" err="1"/>
              <a:t>vpk</a:t>
            </a:r>
            <a:r>
              <a:rPr lang="en-US" baseline="0" dirty="0"/>
              <a:t> kun </a:t>
            </a:r>
            <a:r>
              <a:rPr lang="en-US" baseline="0" dirty="0" err="1"/>
              <a:t>kennis</a:t>
            </a:r>
            <a:r>
              <a:rPr lang="en-US" baseline="0" dirty="0"/>
              <a:t> </a:t>
            </a:r>
            <a:r>
              <a:rPr lang="en-US" baseline="0" dirty="0" err="1"/>
              <a:t>gebruiken</a:t>
            </a:r>
            <a:r>
              <a:rPr lang="en-US" baseline="0" dirty="0"/>
              <a:t>. </a:t>
            </a:r>
            <a:r>
              <a:rPr lang="en-US" baseline="0" dirty="0" err="1"/>
              <a:t>Omvat</a:t>
            </a:r>
            <a:r>
              <a:rPr lang="en-US" baseline="0" dirty="0"/>
              <a:t> attitude, </a:t>
            </a:r>
            <a:r>
              <a:rPr lang="en-US" baseline="0" dirty="0" err="1"/>
              <a:t>opvattingen</a:t>
            </a:r>
            <a:r>
              <a:rPr lang="en-US" baseline="0" dirty="0"/>
              <a:t> en </a:t>
            </a:r>
            <a:r>
              <a:rPr lang="en-US" baseline="0" dirty="0" err="1"/>
              <a:t>waarden</a:t>
            </a:r>
            <a:r>
              <a:rPr lang="en-US" baseline="0" dirty="0"/>
              <a:t>. </a:t>
            </a:r>
            <a:r>
              <a:rPr lang="en-US" baseline="0" dirty="0" err="1"/>
              <a:t>Persoonlijke</a:t>
            </a:r>
            <a:r>
              <a:rPr lang="en-US" baseline="0" dirty="0"/>
              <a:t> </a:t>
            </a:r>
            <a:r>
              <a:rPr lang="en-US" baseline="0" dirty="0" err="1"/>
              <a:t>vpk</a:t>
            </a:r>
            <a:r>
              <a:rPr lang="en-US" baseline="0" dirty="0"/>
              <a:t> </a:t>
            </a:r>
            <a:r>
              <a:rPr lang="en-US" baseline="0" dirty="0" err="1"/>
              <a:t>competenties</a:t>
            </a:r>
            <a:r>
              <a:rPr lang="en-US" baseline="0" dirty="0"/>
              <a:t> in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bep</a:t>
            </a:r>
            <a:r>
              <a:rPr lang="en-US" baseline="0" dirty="0"/>
              <a:t>. Context; </a:t>
            </a:r>
            <a:r>
              <a:rPr lang="en-US" baseline="0" dirty="0" err="1"/>
              <a:t>zoals</a:t>
            </a:r>
            <a:r>
              <a:rPr lang="en-US" baseline="0" dirty="0"/>
              <a:t> </a:t>
            </a:r>
            <a:r>
              <a:rPr lang="en-US" baseline="0" dirty="0" err="1"/>
              <a:t>sensitiviteit</a:t>
            </a:r>
            <a:r>
              <a:rPr lang="en-US" baseline="0" dirty="0"/>
              <a:t>, </a:t>
            </a:r>
            <a:r>
              <a:rPr lang="en-US" baseline="0" dirty="0" err="1"/>
              <a:t>kwaliteit</a:t>
            </a:r>
            <a:r>
              <a:rPr lang="en-US" baseline="0" dirty="0"/>
              <a:t> van </a:t>
            </a:r>
            <a:r>
              <a:rPr lang="en-US" baseline="0" dirty="0" err="1"/>
              <a:t>communicatie</a:t>
            </a:r>
            <a:r>
              <a:rPr lang="en-US" baseline="0" dirty="0"/>
              <a:t> en </a:t>
            </a:r>
            <a:r>
              <a:rPr lang="en-US" baseline="0" dirty="0" err="1"/>
              <a:t>empathie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Ethische</a:t>
            </a:r>
            <a:r>
              <a:rPr lang="en-US" baseline="0" dirty="0"/>
              <a:t> </a:t>
            </a:r>
            <a:r>
              <a:rPr lang="en-US" baseline="0" dirty="0" err="1"/>
              <a:t>kennis</a:t>
            </a:r>
            <a:r>
              <a:rPr lang="en-US" baseline="0" dirty="0"/>
              <a:t>: </a:t>
            </a:r>
            <a:r>
              <a:rPr lang="en-US" baseline="0" dirty="0" err="1"/>
              <a:t>kennis</a:t>
            </a:r>
            <a:r>
              <a:rPr lang="en-US" baseline="0" dirty="0"/>
              <a:t> die </a:t>
            </a:r>
            <a:r>
              <a:rPr lang="en-US" baseline="0" dirty="0" err="1"/>
              <a:t>nodig</a:t>
            </a:r>
            <a:r>
              <a:rPr lang="en-US" baseline="0" dirty="0"/>
              <a:t> is om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relatie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leggen</a:t>
            </a:r>
            <a:r>
              <a:rPr lang="en-US" baseline="0" dirty="0"/>
              <a:t> </a:t>
            </a:r>
            <a:r>
              <a:rPr lang="en-US" baseline="0" dirty="0" err="1"/>
              <a:t>tussen</a:t>
            </a:r>
            <a:r>
              <a:rPr lang="en-US" baseline="0" dirty="0"/>
              <a:t> </a:t>
            </a:r>
            <a:r>
              <a:rPr lang="en-US" baseline="0" dirty="0" err="1"/>
              <a:t>beroepsverantwoordelijkheid</a:t>
            </a:r>
            <a:r>
              <a:rPr lang="en-US" baseline="0" dirty="0"/>
              <a:t>, </a:t>
            </a:r>
            <a:r>
              <a:rPr lang="en-US" baseline="0" dirty="0" err="1"/>
              <a:t>kwaliteitseisen</a:t>
            </a:r>
            <a:r>
              <a:rPr lang="en-US" baseline="0" dirty="0"/>
              <a:t> conform </a:t>
            </a:r>
            <a:r>
              <a:rPr lang="en-US" baseline="0" dirty="0" err="1"/>
              <a:t>Beroepscode</a:t>
            </a:r>
            <a:r>
              <a:rPr lang="en-US" baseline="0" dirty="0"/>
              <a:t> en </a:t>
            </a:r>
            <a:r>
              <a:rPr lang="en-US" baseline="0" dirty="0" err="1"/>
              <a:t>algemeen</a:t>
            </a:r>
            <a:r>
              <a:rPr lang="en-US" baseline="0" dirty="0"/>
              <a:t> </a:t>
            </a:r>
            <a:r>
              <a:rPr lang="en-US" baseline="0" dirty="0" err="1"/>
              <a:t>geldende</a:t>
            </a:r>
            <a:r>
              <a:rPr lang="en-US" baseline="0" dirty="0"/>
              <a:t> </a:t>
            </a:r>
            <a:r>
              <a:rPr lang="en-US" baseline="0" dirty="0" err="1"/>
              <a:t>morele</a:t>
            </a:r>
            <a:r>
              <a:rPr lang="en-US" baseline="0" dirty="0"/>
              <a:t> </a:t>
            </a:r>
            <a:r>
              <a:rPr lang="en-US" baseline="0" dirty="0" err="1"/>
              <a:t>principes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Zelfkennis</a:t>
            </a:r>
            <a:r>
              <a:rPr lang="en-US" baseline="0" dirty="0"/>
              <a:t>: </a:t>
            </a:r>
            <a:r>
              <a:rPr lang="en-US" baseline="0" dirty="0" err="1"/>
              <a:t>kennis</a:t>
            </a:r>
            <a:r>
              <a:rPr lang="en-US" baseline="0" dirty="0"/>
              <a:t> die je </a:t>
            </a:r>
            <a:r>
              <a:rPr lang="en-US" baseline="0" dirty="0" err="1"/>
              <a:t>bezit</a:t>
            </a:r>
            <a:r>
              <a:rPr lang="en-US" baseline="0" dirty="0"/>
              <a:t> over de </a:t>
            </a:r>
            <a:r>
              <a:rPr lang="en-US" baseline="0" dirty="0" err="1"/>
              <a:t>wijze</a:t>
            </a:r>
            <a:r>
              <a:rPr lang="en-US" baseline="0" dirty="0"/>
              <a:t> </a:t>
            </a:r>
            <a:r>
              <a:rPr lang="en-US" baseline="0" dirty="0" err="1"/>
              <a:t>waarop</a:t>
            </a:r>
            <a:r>
              <a:rPr lang="en-US" baseline="0" dirty="0"/>
              <a:t> je </a:t>
            </a:r>
            <a:r>
              <a:rPr lang="en-US" baseline="0" dirty="0" err="1"/>
              <a:t>jezelf</a:t>
            </a:r>
            <a:r>
              <a:rPr lang="en-US" baseline="0" dirty="0"/>
              <a:t> </a:t>
            </a:r>
            <a:r>
              <a:rPr lang="en-US" baseline="0" dirty="0" err="1"/>
              <a:t>als</a:t>
            </a:r>
            <a:r>
              <a:rPr lang="en-US" baseline="0" dirty="0"/>
              <a:t> </a:t>
            </a:r>
            <a:r>
              <a:rPr lang="en-US" baseline="0" dirty="0" err="1"/>
              <a:t>individueel</a:t>
            </a:r>
            <a:r>
              <a:rPr lang="en-US" baseline="0" dirty="0"/>
              <a:t> </a:t>
            </a:r>
            <a:r>
              <a:rPr lang="en-US" baseline="0" dirty="0" err="1"/>
              <a:t>vpk</a:t>
            </a:r>
            <a:r>
              <a:rPr lang="en-US" baseline="0" dirty="0"/>
              <a:t> </a:t>
            </a:r>
            <a:r>
              <a:rPr lang="en-US" baseline="0" dirty="0" err="1"/>
              <a:t>verhoudt</a:t>
            </a:r>
            <a:r>
              <a:rPr lang="en-US" baseline="0" dirty="0"/>
              <a:t> tot </a:t>
            </a:r>
            <a:r>
              <a:rPr lang="en-US" baseline="0" dirty="0" err="1"/>
              <a:t>anderen</a:t>
            </a:r>
            <a:r>
              <a:rPr lang="en-US" baseline="0" dirty="0"/>
              <a:t> en tot je </a:t>
            </a:r>
            <a:r>
              <a:rPr lang="en-US" baseline="0" dirty="0" err="1"/>
              <a:t>vakgebied</a:t>
            </a:r>
            <a:r>
              <a:rPr lang="en-US" baseline="0" dirty="0"/>
              <a:t>. </a:t>
            </a:r>
            <a:r>
              <a:rPr lang="en-US" baseline="0" dirty="0" err="1"/>
              <a:t>Wat</a:t>
            </a:r>
            <a:r>
              <a:rPr lang="en-US" baseline="0" dirty="0"/>
              <a:t> je </a:t>
            </a:r>
            <a:r>
              <a:rPr lang="en-US" baseline="0" dirty="0" err="1"/>
              <a:t>weet</a:t>
            </a:r>
            <a:r>
              <a:rPr lang="en-US" baseline="0" dirty="0"/>
              <a:t> en </a:t>
            </a:r>
            <a:r>
              <a:rPr lang="en-US" baseline="0" dirty="0" err="1"/>
              <a:t>niet</a:t>
            </a:r>
            <a:r>
              <a:rPr lang="en-US" baseline="0" dirty="0"/>
              <a:t> </a:t>
            </a:r>
            <a:r>
              <a:rPr lang="en-US" baseline="0" dirty="0" err="1"/>
              <a:t>weet</a:t>
            </a:r>
            <a:r>
              <a:rPr lang="en-US" baseline="0" dirty="0"/>
              <a:t> of </a:t>
            </a:r>
            <a:r>
              <a:rPr lang="en-US" baseline="0" dirty="0" err="1"/>
              <a:t>kunt</a:t>
            </a:r>
            <a:r>
              <a:rPr lang="en-US" baseline="0" dirty="0"/>
              <a:t>. </a:t>
            </a:r>
            <a:r>
              <a:rPr lang="en-US" baseline="0" dirty="0" err="1"/>
              <a:t>Inzicht</a:t>
            </a:r>
            <a:r>
              <a:rPr lang="en-US" baseline="0" dirty="0"/>
              <a:t> in </a:t>
            </a:r>
            <a:r>
              <a:rPr lang="en-US" baseline="0" dirty="0" err="1"/>
              <a:t>jezelf</a:t>
            </a:r>
            <a:r>
              <a:rPr lang="en-US" baseline="0" dirty="0"/>
              <a:t> </a:t>
            </a:r>
            <a:r>
              <a:rPr lang="en-US" baseline="0" dirty="0" err="1"/>
              <a:t>als</a:t>
            </a:r>
            <a:r>
              <a:rPr lang="en-US" baseline="0" dirty="0"/>
              <a:t> </a:t>
            </a:r>
            <a:r>
              <a:rPr lang="en-US" baseline="0" dirty="0" err="1"/>
              <a:t>persoon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4229-B70F-4BCF-B3FD-FF6618A208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84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4229-B70F-4BCF-B3FD-FF6618A208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9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Wilkinson, </a:t>
            </a:r>
            <a:r>
              <a:rPr lang="en-US" dirty="0" err="1"/>
              <a:t>pag</a:t>
            </a:r>
            <a:r>
              <a:rPr lang="en-US" dirty="0"/>
              <a:t>. 50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Feit</a:t>
            </a:r>
            <a:r>
              <a:rPr lang="en-US" dirty="0"/>
              <a:t> = </a:t>
            </a:r>
            <a:r>
              <a:rPr lang="en-US" dirty="0" err="1"/>
              <a:t>verklaring</a:t>
            </a:r>
            <a:r>
              <a:rPr lang="en-US" dirty="0"/>
              <a:t> die </a:t>
            </a:r>
            <a:r>
              <a:rPr lang="en-US" dirty="0" err="1"/>
              <a:t>geverifieerd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worden</a:t>
            </a:r>
            <a:endParaRPr lang="en-US" dirty="0"/>
          </a:p>
          <a:p>
            <a:r>
              <a:rPr lang="en-US" dirty="0" err="1"/>
              <a:t>Oordeel</a:t>
            </a:r>
            <a:r>
              <a:rPr lang="en-US" dirty="0"/>
              <a:t> =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evaluatie</a:t>
            </a:r>
            <a:r>
              <a:rPr lang="en-US" dirty="0"/>
              <a:t> van </a:t>
            </a:r>
            <a:r>
              <a:rPr lang="en-US" dirty="0" err="1"/>
              <a:t>feiten</a:t>
            </a:r>
            <a:r>
              <a:rPr lang="en-US" dirty="0"/>
              <a:t> en </a:t>
            </a:r>
            <a:r>
              <a:rPr lang="en-US" dirty="0" err="1"/>
              <a:t>informatie</a:t>
            </a:r>
            <a:r>
              <a:rPr lang="en-US" dirty="0"/>
              <a:t> die </a:t>
            </a:r>
            <a:r>
              <a:rPr lang="en-US" dirty="0" err="1"/>
              <a:t>bepaalde</a:t>
            </a:r>
            <a:r>
              <a:rPr lang="en-US" dirty="0"/>
              <a:t> criteria </a:t>
            </a:r>
            <a:r>
              <a:rPr lang="en-US" dirty="0" err="1"/>
              <a:t>weerspiegelt</a:t>
            </a:r>
            <a:r>
              <a:rPr lang="en-US" dirty="0"/>
              <a:t> , </a:t>
            </a:r>
            <a:r>
              <a:rPr lang="en-US" dirty="0" err="1"/>
              <a:t>zoals</a:t>
            </a:r>
            <a:r>
              <a:rPr lang="en-US" dirty="0"/>
              <a:t>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waarden</a:t>
            </a:r>
            <a:r>
              <a:rPr lang="en-US" dirty="0"/>
              <a:t>. </a:t>
            </a:r>
          </a:p>
          <a:p>
            <a:r>
              <a:rPr lang="en-US" dirty="0" err="1"/>
              <a:t>Feiten</a:t>
            </a:r>
            <a:r>
              <a:rPr lang="en-US" baseline="0" dirty="0"/>
              <a:t> en </a:t>
            </a:r>
            <a:r>
              <a:rPr lang="en-US" baseline="0" dirty="0" err="1"/>
              <a:t>conclusies</a:t>
            </a:r>
            <a:r>
              <a:rPr lang="en-US" baseline="0" dirty="0"/>
              <a:t> </a:t>
            </a:r>
            <a:r>
              <a:rPr lang="en-US" baseline="0" dirty="0" err="1"/>
              <a:t>beschrijven</a:t>
            </a:r>
            <a:r>
              <a:rPr lang="en-US" baseline="0" dirty="0"/>
              <a:t> </a:t>
            </a:r>
            <a:r>
              <a:rPr lang="en-US" baseline="0" dirty="0" err="1"/>
              <a:t>wat</a:t>
            </a:r>
            <a:r>
              <a:rPr lang="en-US" baseline="0" dirty="0"/>
              <a:t> </a:t>
            </a:r>
            <a:r>
              <a:rPr lang="en-US" baseline="0" dirty="0" err="1"/>
              <a:t>er</a:t>
            </a:r>
            <a:r>
              <a:rPr lang="en-US" baseline="0" dirty="0"/>
              <a:t> </a:t>
            </a:r>
            <a:r>
              <a:rPr lang="en-US" baseline="0" dirty="0" err="1"/>
              <a:t>gebeurt</a:t>
            </a:r>
            <a:r>
              <a:rPr lang="en-US" baseline="0" dirty="0"/>
              <a:t>, </a:t>
            </a:r>
            <a:r>
              <a:rPr lang="en-US" baseline="0" dirty="0" err="1"/>
              <a:t>terwijl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oordeel</a:t>
            </a:r>
            <a:r>
              <a:rPr lang="en-US" baseline="0" dirty="0"/>
              <a:t> je </a:t>
            </a:r>
            <a:r>
              <a:rPr lang="en-US" baseline="0" dirty="0" err="1"/>
              <a:t>evaluatie</a:t>
            </a:r>
            <a:r>
              <a:rPr lang="en-US" baseline="0" dirty="0"/>
              <a:t> </a:t>
            </a:r>
            <a:r>
              <a:rPr lang="en-US" baseline="0" dirty="0" err="1"/>
              <a:t>uitdrukt</a:t>
            </a:r>
            <a:r>
              <a:rPr lang="en-US" baseline="0" dirty="0"/>
              <a:t> van </a:t>
            </a:r>
            <a:r>
              <a:rPr lang="en-US" baseline="0" dirty="0" err="1"/>
              <a:t>wat</a:t>
            </a:r>
            <a:r>
              <a:rPr lang="en-US" baseline="0" dirty="0"/>
              <a:t> </a:t>
            </a:r>
            <a:r>
              <a:rPr lang="en-US" baseline="0" dirty="0" err="1"/>
              <a:t>er</a:t>
            </a:r>
            <a:r>
              <a:rPr lang="en-US" baseline="0" dirty="0"/>
              <a:t> </a:t>
            </a:r>
            <a:r>
              <a:rPr lang="en-US" baseline="0" dirty="0" err="1"/>
              <a:t>gebeurt</a:t>
            </a:r>
            <a:r>
              <a:rPr lang="en-US" baseline="0" dirty="0"/>
              <a:t>. </a:t>
            </a:r>
          </a:p>
          <a:p>
            <a:r>
              <a:rPr lang="en-US" baseline="0" dirty="0" err="1"/>
              <a:t>Meningen</a:t>
            </a:r>
            <a:r>
              <a:rPr lang="en-US" baseline="0" dirty="0"/>
              <a:t> = </a:t>
            </a:r>
            <a:r>
              <a:rPr lang="en-US" baseline="0" dirty="0" err="1"/>
              <a:t>langdurige</a:t>
            </a:r>
            <a:r>
              <a:rPr lang="en-US" baseline="0" dirty="0"/>
              <a:t> </a:t>
            </a:r>
            <a:r>
              <a:rPr lang="en-US" baseline="0" dirty="0" err="1"/>
              <a:t>opvattingen</a:t>
            </a:r>
            <a:r>
              <a:rPr lang="en-US" baseline="0" dirty="0"/>
              <a:t> die over </a:t>
            </a:r>
            <a:r>
              <a:rPr lang="en-US" baseline="0" dirty="0" err="1"/>
              <a:t>langere</a:t>
            </a:r>
            <a:r>
              <a:rPr lang="en-US" baseline="0" dirty="0"/>
              <a:t> </a:t>
            </a:r>
            <a:r>
              <a:rPr lang="en-US" baseline="0" dirty="0" err="1"/>
              <a:t>tjid</a:t>
            </a:r>
            <a:r>
              <a:rPr lang="en-US" baseline="0" dirty="0"/>
              <a:t> </a:t>
            </a:r>
            <a:r>
              <a:rPr lang="en-US" baseline="0" dirty="0" err="1"/>
              <a:t>onstaan</a:t>
            </a:r>
            <a:r>
              <a:rPr lang="en-US" baseline="0" dirty="0"/>
              <a:t> </a:t>
            </a:r>
            <a:r>
              <a:rPr lang="en-US" baseline="0" dirty="0" err="1"/>
              <a:t>zijn</a:t>
            </a:r>
            <a:r>
              <a:rPr lang="en-US" baseline="0" dirty="0"/>
              <a:t> </a:t>
            </a:r>
            <a:r>
              <a:rPr lang="en-US" baseline="0" dirty="0" err="1"/>
              <a:t>uit</a:t>
            </a:r>
            <a:r>
              <a:rPr lang="en-US" baseline="0" dirty="0"/>
              <a:t> </a:t>
            </a:r>
            <a:r>
              <a:rPr lang="en-US" baseline="0" dirty="0" err="1"/>
              <a:t>oordelen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Evaluatie</a:t>
            </a:r>
            <a:r>
              <a:rPr lang="en-US" baseline="0" dirty="0"/>
              <a:t> = </a:t>
            </a:r>
            <a:r>
              <a:rPr lang="en-US" baseline="0" dirty="0" err="1"/>
              <a:t>proces</a:t>
            </a:r>
            <a:r>
              <a:rPr lang="en-US" baseline="0" dirty="0"/>
              <a:t> </a:t>
            </a:r>
            <a:r>
              <a:rPr lang="en-US" baseline="0" dirty="0" err="1"/>
              <a:t>waarin</a:t>
            </a:r>
            <a:r>
              <a:rPr lang="en-US" baseline="0" dirty="0"/>
              <a:t> je </a:t>
            </a:r>
            <a:r>
              <a:rPr lang="en-US" baseline="0" dirty="0" err="1"/>
              <a:t>waarde</a:t>
            </a:r>
            <a:r>
              <a:rPr lang="en-US" baseline="0" dirty="0"/>
              <a:t> van </a:t>
            </a:r>
            <a:r>
              <a:rPr lang="en-US" baseline="0" dirty="0" err="1"/>
              <a:t>iets</a:t>
            </a:r>
            <a:r>
              <a:rPr lang="en-US" baseline="0" dirty="0"/>
              <a:t> </a:t>
            </a:r>
            <a:r>
              <a:rPr lang="en-US" baseline="0" dirty="0" err="1"/>
              <a:t>vaststelt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4229-B70F-4BCF-B3FD-FF6618A208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2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4229-B70F-4BCF-B3FD-FF6618A208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44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Antwoorden</a:t>
            </a:r>
            <a:r>
              <a:rPr lang="en-US" baseline="0" dirty="0"/>
              <a:t> </a:t>
            </a:r>
            <a:r>
              <a:rPr lang="en-US" baseline="0" dirty="0" err="1"/>
              <a:t>opdracht</a:t>
            </a:r>
            <a:r>
              <a:rPr lang="en-US" baseline="0" dirty="0"/>
              <a:t> II Jargon, clichés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eufemismen</a:t>
            </a:r>
            <a:endParaRPr lang="en-US" baseline="0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II. Jargon, clichés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eufemismen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volgende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zaken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onderstreept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hebben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zinnen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manieren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herschrijven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voorbeelden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gegeven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gedrongen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veranderen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in: ‘25 kilo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zwaar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’).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jargon, cliché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eufemisme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jargon, cliché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eufemisme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beetje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gezette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verander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in: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uniform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mijn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heupen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pas?’)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Buisjes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verander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in: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paracentese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buisjes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waardoor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lopen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’).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lastige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omdat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buisjes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specifieke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maar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daarmee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het jargon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uitleg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geven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– het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godswonder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verander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‘baby’).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kleinste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kamertje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verander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‘toilet’ of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’).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– maar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nood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hoogst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is,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redding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nabij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verander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in: ‘wat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?’ of ‘het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herstel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ingreep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duurt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maar de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noemen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of ‘de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fysiotherapie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neemt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weken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beslag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voordat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eerste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resulaten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’).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verander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in: ‘we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vandaag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stukje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lopen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’).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mictie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urinekathether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verander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in: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hoeveelheid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urine’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buisje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’).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gezondheidszorg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is: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hebben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gezondheidszorg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’). Nu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plaats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cliché.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kunt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op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verdieping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standpunt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gevraagd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bloedgassen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leuco’s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is: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afgenomen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onderzocht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zuurstof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bloedcellen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’).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verander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in: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bloeddruk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pols’); ECG (‘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hartfilmpje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of ‘electrocardiogram’: wat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zegt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afhankelijk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het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begripsniveau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patiënt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4229-B70F-4BCF-B3FD-FF6618A208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01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Pag</a:t>
            </a:r>
            <a:r>
              <a:rPr lang="en-US" dirty="0"/>
              <a:t> 66</a:t>
            </a:r>
          </a:p>
          <a:p>
            <a:r>
              <a:rPr lang="en-US" dirty="0" err="1"/>
              <a:t>Kritisch</a:t>
            </a:r>
            <a:r>
              <a:rPr lang="en-US" baseline="0" dirty="0"/>
              <a:t> </a:t>
            </a:r>
            <a:r>
              <a:rPr lang="en-US" baseline="0" dirty="0" err="1"/>
              <a:t>denken</a:t>
            </a:r>
            <a:r>
              <a:rPr lang="en-US" baseline="0" dirty="0"/>
              <a:t>: </a:t>
            </a:r>
            <a:r>
              <a:rPr lang="en-US" baseline="0" dirty="0" err="1"/>
              <a:t>doelgericht</a:t>
            </a:r>
            <a:r>
              <a:rPr lang="en-US" baseline="0" dirty="0"/>
              <a:t> en </a:t>
            </a:r>
            <a:r>
              <a:rPr lang="en-US" baseline="0" dirty="0" err="1"/>
              <a:t>doelbewust</a:t>
            </a:r>
            <a:r>
              <a:rPr lang="en-US" baseline="0" dirty="0"/>
              <a:t> </a:t>
            </a:r>
            <a:r>
              <a:rPr lang="en-US" baseline="0" dirty="0" err="1"/>
              <a:t>denken</a:t>
            </a:r>
            <a:r>
              <a:rPr lang="en-US" baseline="0" dirty="0"/>
              <a:t> (is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manier</a:t>
            </a:r>
            <a:r>
              <a:rPr lang="en-US" baseline="0" dirty="0"/>
              <a:t> van </a:t>
            </a:r>
            <a:r>
              <a:rPr lang="en-US" baseline="0" dirty="0" err="1"/>
              <a:t>reflectief</a:t>
            </a:r>
            <a:r>
              <a:rPr lang="en-US" baseline="0" dirty="0"/>
              <a:t> </a:t>
            </a:r>
            <a:r>
              <a:rPr lang="en-US" baseline="0" dirty="0" err="1"/>
              <a:t>redeneren</a:t>
            </a:r>
            <a:r>
              <a:rPr lang="en-US" baseline="0" dirty="0"/>
              <a:t>)</a:t>
            </a:r>
          </a:p>
          <a:p>
            <a:r>
              <a:rPr lang="en-US" baseline="0" dirty="0" err="1"/>
              <a:t>Probleem</a:t>
            </a:r>
            <a:r>
              <a:rPr lang="en-US" baseline="0" dirty="0"/>
              <a:t> </a:t>
            </a:r>
            <a:r>
              <a:rPr lang="en-US" baseline="0" dirty="0" err="1"/>
              <a:t>oplossen</a:t>
            </a:r>
            <a:r>
              <a:rPr lang="en-US" baseline="0" dirty="0"/>
              <a:t>: </a:t>
            </a:r>
            <a:r>
              <a:rPr lang="en-US" baseline="0" dirty="0" err="1"/>
              <a:t>vaststellen</a:t>
            </a:r>
            <a:r>
              <a:rPr lang="en-US" baseline="0" dirty="0"/>
              <a:t> van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probleem</a:t>
            </a:r>
            <a:r>
              <a:rPr lang="en-US" baseline="0" dirty="0"/>
              <a:t> en het </a:t>
            </a:r>
            <a:r>
              <a:rPr lang="en-US" baseline="0" dirty="0" err="1"/>
              <a:t>vinden</a:t>
            </a:r>
            <a:r>
              <a:rPr lang="en-US" baseline="0" dirty="0"/>
              <a:t> van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beredeneerde</a:t>
            </a:r>
            <a:r>
              <a:rPr lang="en-US" baseline="0" dirty="0"/>
              <a:t> </a:t>
            </a:r>
            <a:r>
              <a:rPr lang="en-US" baseline="0" dirty="0" err="1"/>
              <a:t>oplossing</a:t>
            </a:r>
            <a:endParaRPr lang="en-US" baseline="0" dirty="0"/>
          </a:p>
          <a:p>
            <a:r>
              <a:rPr lang="en-US" baseline="0" dirty="0" err="1"/>
              <a:t>Verpleegkundig</a:t>
            </a:r>
            <a:r>
              <a:rPr lang="en-US" baseline="0" dirty="0"/>
              <a:t> </a:t>
            </a:r>
            <a:r>
              <a:rPr lang="en-US" baseline="0" dirty="0" err="1"/>
              <a:t>proces:systematische</a:t>
            </a:r>
            <a:r>
              <a:rPr lang="en-US" baseline="0" dirty="0"/>
              <a:t> </a:t>
            </a:r>
            <a:r>
              <a:rPr lang="en-US" baseline="0" dirty="0" err="1"/>
              <a:t>wijzen</a:t>
            </a:r>
            <a:r>
              <a:rPr lang="en-US" baseline="0" dirty="0"/>
              <a:t> </a:t>
            </a:r>
            <a:r>
              <a:rPr lang="en-US" baseline="0" dirty="0" err="1"/>
              <a:t>voor</a:t>
            </a:r>
            <a:r>
              <a:rPr lang="en-US" baseline="0" dirty="0"/>
              <a:t> </a:t>
            </a:r>
            <a:r>
              <a:rPr lang="en-US" baseline="0" dirty="0" err="1"/>
              <a:t>denken</a:t>
            </a:r>
            <a:r>
              <a:rPr lang="en-US" baseline="0" dirty="0"/>
              <a:t> en </a:t>
            </a:r>
            <a:r>
              <a:rPr lang="en-US" baseline="0" dirty="0" err="1"/>
              <a:t>doen</a:t>
            </a:r>
            <a:r>
              <a:rPr lang="en-US" baseline="0" dirty="0"/>
              <a:t> van </a:t>
            </a:r>
            <a:r>
              <a:rPr lang="en-US" baseline="0" dirty="0" err="1"/>
              <a:t>vpk</a:t>
            </a:r>
            <a:r>
              <a:rPr lang="en-US" baseline="0" dirty="0"/>
              <a:t> om pat </a:t>
            </a:r>
            <a:r>
              <a:rPr lang="en-US" baseline="0" dirty="0" err="1"/>
              <a:t>gegevens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verkrijgen</a:t>
            </a:r>
            <a:r>
              <a:rPr lang="en-US" baseline="0" dirty="0"/>
              <a:t>, </a:t>
            </a:r>
            <a:r>
              <a:rPr lang="en-US" baseline="0" dirty="0" err="1"/>
              <a:t>categoriseren</a:t>
            </a:r>
            <a:r>
              <a:rPr lang="en-US" baseline="0" dirty="0"/>
              <a:t>, </a:t>
            </a:r>
            <a:r>
              <a:rPr lang="en-US" baseline="0" dirty="0" err="1"/>
              <a:t>analyseren</a:t>
            </a:r>
            <a:r>
              <a:rPr lang="en-US" baseline="0" dirty="0"/>
              <a:t> en </a:t>
            </a:r>
            <a:r>
              <a:rPr lang="en-US" baseline="0" dirty="0" err="1"/>
              <a:t>acties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plannen</a:t>
            </a:r>
            <a:r>
              <a:rPr lang="en-US" baseline="0" dirty="0"/>
              <a:t> en </a:t>
            </a:r>
            <a:r>
              <a:rPr lang="en-US" baseline="0" dirty="0" err="1"/>
              <a:t>uitvoeren</a:t>
            </a:r>
            <a:r>
              <a:rPr lang="en-US" baseline="0" dirty="0"/>
              <a:t> om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voorzien</a:t>
            </a:r>
            <a:r>
              <a:rPr lang="en-US" baseline="0" dirty="0"/>
              <a:t> in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zorgbehoefte</a:t>
            </a:r>
            <a:endParaRPr lang="en-US" baseline="0" dirty="0"/>
          </a:p>
          <a:p>
            <a:r>
              <a:rPr lang="en-US" baseline="0" dirty="0" err="1"/>
              <a:t>Besluitvorming</a:t>
            </a:r>
            <a:r>
              <a:rPr lang="en-US" baseline="0" dirty="0"/>
              <a:t>: </a:t>
            </a:r>
            <a:r>
              <a:rPr lang="en-US" baseline="0" dirty="0" err="1"/>
              <a:t>kiezen</a:t>
            </a:r>
            <a:r>
              <a:rPr lang="en-US" baseline="0" dirty="0"/>
              <a:t> </a:t>
            </a:r>
            <a:r>
              <a:rPr lang="en-US" baseline="0" dirty="0" err="1"/>
              <a:t>voor</a:t>
            </a:r>
            <a:r>
              <a:rPr lang="en-US" baseline="0" dirty="0"/>
              <a:t> de </a:t>
            </a:r>
            <a:r>
              <a:rPr lang="en-US" baseline="0" dirty="0" err="1"/>
              <a:t>beste</a:t>
            </a:r>
            <a:r>
              <a:rPr lang="en-US" baseline="0" dirty="0"/>
              <a:t> </a:t>
            </a:r>
            <a:r>
              <a:rPr lang="en-US" baseline="0" dirty="0" err="1"/>
              <a:t>actie</a:t>
            </a:r>
            <a:r>
              <a:rPr lang="en-US" baseline="0" dirty="0"/>
              <a:t> die </a:t>
            </a:r>
            <a:r>
              <a:rPr lang="en-US" baseline="0" dirty="0" err="1"/>
              <a:t>leidt</a:t>
            </a:r>
            <a:r>
              <a:rPr lang="en-US" baseline="0" dirty="0"/>
              <a:t> tot het </a:t>
            </a:r>
            <a:r>
              <a:rPr lang="en-US" baseline="0" dirty="0" err="1"/>
              <a:t>gewenste</a:t>
            </a:r>
            <a:r>
              <a:rPr lang="en-US" baseline="0" dirty="0"/>
              <a:t> </a:t>
            </a:r>
            <a:r>
              <a:rPr lang="en-US" baseline="0" dirty="0" err="1"/>
              <a:t>resultaat</a:t>
            </a:r>
            <a:endParaRPr lang="en-US" baseline="0" dirty="0"/>
          </a:p>
          <a:p>
            <a:r>
              <a:rPr lang="en-US" baseline="0" dirty="0" err="1"/>
              <a:t>Klinisch</a:t>
            </a:r>
            <a:r>
              <a:rPr lang="en-US" baseline="0" dirty="0"/>
              <a:t> </a:t>
            </a:r>
            <a:r>
              <a:rPr lang="en-US" baseline="0" dirty="0" err="1"/>
              <a:t>redeneren</a:t>
            </a:r>
            <a:r>
              <a:rPr lang="en-US" baseline="0" dirty="0"/>
              <a:t>: </a:t>
            </a:r>
            <a:r>
              <a:rPr lang="en-US" baseline="0" dirty="0" err="1"/>
              <a:t>reflectief</a:t>
            </a:r>
            <a:r>
              <a:rPr lang="en-US" baseline="0" dirty="0"/>
              <a:t> en </a:t>
            </a:r>
            <a:r>
              <a:rPr lang="en-US" baseline="0" dirty="0" err="1"/>
              <a:t>creatief</a:t>
            </a:r>
            <a:r>
              <a:rPr lang="en-US" baseline="0" dirty="0"/>
              <a:t> </a:t>
            </a:r>
            <a:r>
              <a:rPr lang="en-US" baseline="0" dirty="0" err="1"/>
              <a:t>denken</a:t>
            </a:r>
            <a:r>
              <a:rPr lang="en-US" baseline="0" dirty="0"/>
              <a:t> over pat en </a:t>
            </a:r>
            <a:r>
              <a:rPr lang="en-US" baseline="0" dirty="0" err="1"/>
              <a:t>patzorg</a:t>
            </a:r>
            <a:r>
              <a:rPr lang="en-US" baseline="0" dirty="0"/>
              <a:t> </a:t>
            </a:r>
          </a:p>
          <a:p>
            <a:r>
              <a:rPr lang="en-US" baseline="0" dirty="0" err="1"/>
              <a:t>Reflectief</a:t>
            </a:r>
            <a:r>
              <a:rPr lang="en-US" baseline="0" dirty="0"/>
              <a:t> </a:t>
            </a:r>
            <a:r>
              <a:rPr lang="en-US" baseline="0" dirty="0" err="1"/>
              <a:t>beoordelen:scala</a:t>
            </a:r>
            <a:r>
              <a:rPr lang="en-US" baseline="0" dirty="0"/>
              <a:t> </a:t>
            </a:r>
            <a:r>
              <a:rPr lang="en-US" baseline="0" dirty="0" err="1"/>
              <a:t>aan</a:t>
            </a:r>
            <a:r>
              <a:rPr lang="en-US" baseline="0" dirty="0"/>
              <a:t> </a:t>
            </a:r>
            <a:r>
              <a:rPr lang="en-US" baseline="0" dirty="0" err="1"/>
              <a:t>mogelijkheden</a:t>
            </a:r>
            <a:r>
              <a:rPr lang="en-US" baseline="0" dirty="0"/>
              <a:t> </a:t>
            </a:r>
            <a:r>
              <a:rPr lang="en-US" baseline="0" dirty="0" err="1"/>
              <a:t>reflecteert</a:t>
            </a:r>
            <a:r>
              <a:rPr lang="en-US" baseline="0" dirty="0"/>
              <a:t> </a:t>
            </a:r>
            <a:r>
              <a:rPr lang="en-US" baseline="0" dirty="0" err="1"/>
              <a:t>wat</a:t>
            </a:r>
            <a:r>
              <a:rPr lang="en-US" baseline="0" dirty="0"/>
              <a:t> je in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situatie</a:t>
            </a:r>
            <a:r>
              <a:rPr lang="en-US" baseline="0" dirty="0"/>
              <a:t> </a:t>
            </a:r>
            <a:r>
              <a:rPr lang="en-US" baseline="0" dirty="0" err="1"/>
              <a:t>hebt</a:t>
            </a:r>
            <a:r>
              <a:rPr lang="en-US" baseline="0" dirty="0"/>
              <a:t> </a:t>
            </a:r>
            <a:r>
              <a:rPr lang="en-US" baseline="0" dirty="0" err="1"/>
              <a:t>gedaan</a:t>
            </a:r>
            <a:endParaRPr lang="en-US" baseline="0" dirty="0"/>
          </a:p>
          <a:p>
            <a:r>
              <a:rPr lang="en-US" baseline="0" dirty="0" err="1"/>
              <a:t>Klinisch</a:t>
            </a:r>
            <a:r>
              <a:rPr lang="en-US" baseline="0" dirty="0"/>
              <a:t> </a:t>
            </a:r>
            <a:r>
              <a:rPr lang="en-US" baseline="0" dirty="0" err="1"/>
              <a:t>beoordelen</a:t>
            </a:r>
            <a:r>
              <a:rPr lang="en-US" baseline="0" dirty="0"/>
              <a:t>: </a:t>
            </a:r>
            <a:r>
              <a:rPr lang="en-US" baseline="0" dirty="0" err="1"/>
              <a:t>conclusies</a:t>
            </a:r>
            <a:r>
              <a:rPr lang="en-US" baseline="0" dirty="0"/>
              <a:t> en </a:t>
            </a:r>
            <a:r>
              <a:rPr lang="en-US" baseline="0" dirty="0" err="1"/>
              <a:t>meningen</a:t>
            </a:r>
            <a:r>
              <a:rPr lang="en-US" baseline="0" dirty="0"/>
              <a:t> </a:t>
            </a:r>
            <a:r>
              <a:rPr lang="en-US" baseline="0" dirty="0" err="1"/>
              <a:t>o.b.v</a:t>
            </a:r>
            <a:r>
              <a:rPr lang="en-US" baseline="0" dirty="0"/>
              <a:t>. </a:t>
            </a:r>
            <a:r>
              <a:rPr lang="en-US" baseline="0" dirty="0" err="1"/>
              <a:t>pt</a:t>
            </a:r>
            <a:r>
              <a:rPr lang="en-US" baseline="0" dirty="0"/>
              <a:t> </a:t>
            </a:r>
            <a:r>
              <a:rPr lang="en-US" baseline="0" dirty="0" err="1"/>
              <a:t>gegevens</a:t>
            </a:r>
            <a:r>
              <a:rPr lang="en-US" baseline="0" dirty="0"/>
              <a:t> over de </a:t>
            </a:r>
            <a:r>
              <a:rPr lang="en-US" baseline="0" dirty="0" err="1"/>
              <a:t>gezondheid</a:t>
            </a:r>
            <a:r>
              <a:rPr lang="en-US" baseline="0" dirty="0"/>
              <a:t> van de pat.(</a:t>
            </a:r>
            <a:r>
              <a:rPr lang="en-US" baseline="0" dirty="0" err="1"/>
              <a:t>maakt</a:t>
            </a:r>
            <a:r>
              <a:rPr lang="en-US" baseline="0" dirty="0"/>
              <a:t> </a:t>
            </a:r>
            <a:r>
              <a:rPr lang="en-US" baseline="0" dirty="0" err="1"/>
              <a:t>deel</a:t>
            </a:r>
            <a:r>
              <a:rPr lang="en-US" baseline="0" dirty="0"/>
              <a:t> </a:t>
            </a:r>
            <a:r>
              <a:rPr lang="en-US" baseline="0" dirty="0" err="1"/>
              <a:t>uit</a:t>
            </a:r>
            <a:r>
              <a:rPr lang="en-US" baseline="0" dirty="0"/>
              <a:t> van </a:t>
            </a:r>
            <a:r>
              <a:rPr lang="en-US" baseline="0" dirty="0" err="1"/>
              <a:t>vpk</a:t>
            </a:r>
            <a:r>
              <a:rPr lang="en-US" baseline="0" dirty="0"/>
              <a:t> </a:t>
            </a:r>
            <a:r>
              <a:rPr lang="en-US" baseline="0" dirty="0" err="1"/>
              <a:t>proces</a:t>
            </a:r>
            <a:r>
              <a:rPr lang="en-US" baseline="0" dirty="0"/>
              <a:t>)</a:t>
            </a:r>
          </a:p>
          <a:p>
            <a:r>
              <a:rPr lang="en-US" baseline="0" dirty="0" err="1"/>
              <a:t>Kritische</a:t>
            </a:r>
            <a:r>
              <a:rPr lang="en-US" baseline="0" dirty="0"/>
              <a:t> </a:t>
            </a:r>
            <a:r>
              <a:rPr lang="en-US" baseline="0" dirty="0" err="1"/>
              <a:t>analyse</a:t>
            </a:r>
            <a:r>
              <a:rPr lang="en-US" baseline="0" dirty="0"/>
              <a:t>: </a:t>
            </a:r>
            <a:r>
              <a:rPr lang="en-US" baseline="0" dirty="0" err="1"/>
              <a:t>vaststellen</a:t>
            </a:r>
            <a:r>
              <a:rPr lang="en-US" baseline="0" dirty="0"/>
              <a:t> </a:t>
            </a:r>
            <a:r>
              <a:rPr lang="en-US" baseline="0" dirty="0" err="1"/>
              <a:t>welke</a:t>
            </a:r>
            <a:r>
              <a:rPr lang="en-US" baseline="0" dirty="0"/>
              <a:t> info of </a:t>
            </a:r>
            <a:r>
              <a:rPr lang="en-US" baseline="0" dirty="0" err="1"/>
              <a:t>ideeen</a:t>
            </a:r>
            <a:r>
              <a:rPr lang="en-US" baseline="0" dirty="0"/>
              <a:t> in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bep</a:t>
            </a:r>
            <a:r>
              <a:rPr lang="en-US" baseline="0" dirty="0"/>
              <a:t>. </a:t>
            </a:r>
            <a:r>
              <a:rPr lang="en-US" baseline="0" dirty="0" err="1"/>
              <a:t>situatie</a:t>
            </a:r>
            <a:r>
              <a:rPr lang="en-US" baseline="0" dirty="0"/>
              <a:t> </a:t>
            </a:r>
            <a:r>
              <a:rPr lang="en-US" baseline="0" dirty="0" err="1"/>
              <a:t>essentieel</a:t>
            </a:r>
            <a:r>
              <a:rPr lang="en-US" baseline="0" dirty="0"/>
              <a:t> </a:t>
            </a:r>
            <a:r>
              <a:rPr lang="en-US" baseline="0" dirty="0" err="1"/>
              <a:t>zijn</a:t>
            </a:r>
            <a:r>
              <a:rPr lang="en-US" baseline="0" dirty="0"/>
              <a:t> (</a:t>
            </a:r>
            <a:r>
              <a:rPr lang="en-US" baseline="0" dirty="0" err="1"/>
              <a:t>gebruik</a:t>
            </a:r>
            <a:r>
              <a:rPr lang="en-US" baseline="0" dirty="0"/>
              <a:t> je </a:t>
            </a:r>
            <a:r>
              <a:rPr lang="en-US" baseline="0" dirty="0" err="1"/>
              <a:t>bij</a:t>
            </a:r>
            <a:r>
              <a:rPr lang="en-US" baseline="0" dirty="0"/>
              <a:t> </a:t>
            </a:r>
            <a:r>
              <a:rPr lang="en-US" baseline="0" dirty="0" err="1"/>
              <a:t>probleem</a:t>
            </a:r>
            <a:r>
              <a:rPr lang="en-US" baseline="0" dirty="0"/>
              <a:t> </a:t>
            </a:r>
            <a:r>
              <a:rPr lang="en-US" baseline="0" dirty="0" err="1"/>
              <a:t>oplossing</a:t>
            </a:r>
            <a:r>
              <a:rPr lang="en-US" baseline="0" dirty="0"/>
              <a:t>, </a:t>
            </a:r>
            <a:r>
              <a:rPr lang="en-US" baseline="0" dirty="0" err="1"/>
              <a:t>besluitvorming</a:t>
            </a:r>
            <a:r>
              <a:rPr lang="en-US" baseline="0" dirty="0"/>
              <a:t> en </a:t>
            </a:r>
            <a:r>
              <a:rPr lang="en-US" baseline="0" dirty="0" err="1"/>
              <a:t>klinische</a:t>
            </a:r>
            <a:r>
              <a:rPr lang="en-US" baseline="0" dirty="0"/>
              <a:t> </a:t>
            </a:r>
            <a:r>
              <a:rPr lang="en-US" baseline="0" dirty="0" err="1"/>
              <a:t>beoordelingen</a:t>
            </a:r>
            <a:r>
              <a:rPr lang="en-US" baseline="0" dirty="0"/>
              <a:t>). </a:t>
            </a:r>
            <a:r>
              <a:rPr lang="en-US" baseline="0" dirty="0" err="1"/>
              <a:t>Kritisch</a:t>
            </a:r>
            <a:r>
              <a:rPr lang="en-US" baseline="0" dirty="0"/>
              <a:t> </a:t>
            </a:r>
            <a:r>
              <a:rPr lang="en-US" baseline="0" dirty="0" err="1"/>
              <a:t>denken</a:t>
            </a:r>
            <a:r>
              <a:rPr lang="en-US" baseline="0" dirty="0"/>
              <a:t> </a:t>
            </a:r>
            <a:r>
              <a:rPr lang="en-US" baseline="0" dirty="0" err="1"/>
              <a:t>gaat</a:t>
            </a:r>
            <a:r>
              <a:rPr lang="en-US" baseline="0" dirty="0"/>
              <a:t> </a:t>
            </a:r>
            <a:r>
              <a:rPr lang="en-US" baseline="0" dirty="0" err="1"/>
              <a:t>verder</a:t>
            </a:r>
            <a:r>
              <a:rPr lang="en-US" baseline="0" dirty="0"/>
              <a:t> </a:t>
            </a:r>
            <a:r>
              <a:rPr lang="en-US" baseline="0" dirty="0" err="1"/>
              <a:t>dan</a:t>
            </a:r>
            <a:r>
              <a:rPr lang="en-US" baseline="0" dirty="0"/>
              <a:t> </a:t>
            </a:r>
            <a:r>
              <a:rPr lang="en-US" baseline="0" dirty="0" err="1"/>
              <a:t>analyseren</a:t>
            </a:r>
            <a:r>
              <a:rPr lang="en-US" baseline="0" dirty="0"/>
              <a:t>, door je </a:t>
            </a:r>
            <a:r>
              <a:rPr lang="en-US" baseline="0" dirty="0" err="1"/>
              <a:t>ook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richten</a:t>
            </a:r>
            <a:r>
              <a:rPr lang="en-US" baseline="0" dirty="0"/>
              <a:t> op </a:t>
            </a:r>
            <a:r>
              <a:rPr lang="en-US" baseline="0" dirty="0" err="1"/>
              <a:t>wat</a:t>
            </a:r>
            <a:r>
              <a:rPr lang="en-US" baseline="0" dirty="0"/>
              <a:t> ‘</a:t>
            </a:r>
            <a:r>
              <a:rPr lang="en-US" baseline="0" dirty="0" err="1"/>
              <a:t>waar</a:t>
            </a:r>
            <a:r>
              <a:rPr lang="en-US" baseline="0" dirty="0"/>
              <a:t>’ is en </a:t>
            </a:r>
            <a:r>
              <a:rPr lang="en-US" baseline="0" dirty="0" err="1"/>
              <a:t>welke</a:t>
            </a:r>
            <a:r>
              <a:rPr lang="en-US" baseline="0" dirty="0"/>
              <a:t> </a:t>
            </a:r>
            <a:r>
              <a:rPr lang="en-US" baseline="0" dirty="0" err="1"/>
              <a:t>acties</a:t>
            </a:r>
            <a:r>
              <a:rPr lang="en-US" baseline="0" dirty="0"/>
              <a:t> </a:t>
            </a:r>
            <a:r>
              <a:rPr lang="en-US" baseline="0" dirty="0" err="1"/>
              <a:t>genomen</a:t>
            </a:r>
            <a:r>
              <a:rPr lang="en-US" baseline="0" dirty="0"/>
              <a:t> </a:t>
            </a:r>
            <a:r>
              <a:rPr lang="en-US" baseline="0" dirty="0" err="1"/>
              <a:t>moeten</a:t>
            </a:r>
            <a:r>
              <a:rPr lang="en-US" baseline="0" dirty="0"/>
              <a:t> </a:t>
            </a:r>
            <a:r>
              <a:rPr lang="en-US" baseline="0" dirty="0" err="1"/>
              <a:t>worden</a:t>
            </a:r>
            <a:r>
              <a:rPr lang="en-US" baseline="0" dirty="0"/>
              <a:t>.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4229-B70F-4BCF-B3FD-FF6618A208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50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Suggestie</a:t>
            </a:r>
            <a:r>
              <a:rPr lang="nl-NL" baseline="0" dirty="0"/>
              <a:t> voor procesevaluatie: cijfer tussen 0 en 10 laten geven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4229-B70F-4BCF-B3FD-FF6618A208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85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4229-B70F-4BCF-B3FD-FF6618A208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97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Kernrollen</a:t>
            </a:r>
            <a:r>
              <a:rPr lang="en-US" dirty="0"/>
              <a:t>: </a:t>
            </a:r>
            <a:r>
              <a:rPr lang="en-US" dirty="0" err="1"/>
              <a:t>zorgverlener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gezondheidsbevorderaar</a:t>
            </a:r>
            <a:endParaRPr lang="en-US" baseline="0" dirty="0"/>
          </a:p>
          <a:p>
            <a:r>
              <a:rPr lang="en-US" baseline="0" dirty="0"/>
              <a:t>5 </a:t>
            </a:r>
            <a:r>
              <a:rPr lang="en-US" baseline="0" dirty="0" err="1"/>
              <a:t>Algemene</a:t>
            </a:r>
            <a:r>
              <a:rPr lang="en-US" baseline="0" dirty="0"/>
              <a:t> </a:t>
            </a:r>
            <a:r>
              <a:rPr lang="en-US" baseline="0" dirty="0" err="1"/>
              <a:t>rollen</a:t>
            </a:r>
            <a:r>
              <a:rPr lang="en-US" baseline="0" dirty="0"/>
              <a:t>: communicator, </a:t>
            </a:r>
            <a:r>
              <a:rPr lang="en-US" baseline="0" dirty="0" err="1"/>
              <a:t>samenwerker</a:t>
            </a:r>
            <a:r>
              <a:rPr lang="en-US" baseline="0" dirty="0"/>
              <a:t>, </a:t>
            </a:r>
            <a:r>
              <a:rPr lang="en-US" baseline="0" dirty="0" err="1"/>
              <a:t>onderzoeker</a:t>
            </a:r>
            <a:r>
              <a:rPr lang="en-US" baseline="0" dirty="0"/>
              <a:t>, </a:t>
            </a:r>
            <a:r>
              <a:rPr lang="en-US" baseline="0" dirty="0" err="1"/>
              <a:t>organisator</a:t>
            </a:r>
            <a:r>
              <a:rPr lang="en-US" baseline="0" dirty="0"/>
              <a:t>, professional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4229-B70F-4BCF-B3FD-FF6618A208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2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4229-B70F-4BCF-B3FD-FF6618A208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1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Klinische</a:t>
            </a:r>
            <a:r>
              <a:rPr lang="en-US" dirty="0"/>
              <a:t> </a:t>
            </a:r>
            <a:r>
              <a:rPr lang="en-US" dirty="0" err="1"/>
              <a:t>beoordeling</a:t>
            </a:r>
            <a:r>
              <a:rPr lang="en-US" baseline="0" dirty="0"/>
              <a:t> </a:t>
            </a:r>
            <a:r>
              <a:rPr lang="en-US" baseline="0" dirty="0" err="1"/>
              <a:t>maakt</a:t>
            </a:r>
            <a:r>
              <a:rPr lang="en-US" baseline="0" dirty="0"/>
              <a:t> </a:t>
            </a:r>
            <a:r>
              <a:rPr lang="en-US" baseline="0" dirty="0" err="1"/>
              <a:t>deel</a:t>
            </a:r>
            <a:r>
              <a:rPr lang="en-US" baseline="0" dirty="0"/>
              <a:t> </a:t>
            </a:r>
            <a:r>
              <a:rPr lang="en-US" baseline="0" dirty="0" err="1"/>
              <a:t>uit</a:t>
            </a:r>
            <a:r>
              <a:rPr lang="en-US" baseline="0" dirty="0"/>
              <a:t> van het </a:t>
            </a:r>
            <a:r>
              <a:rPr lang="en-US" baseline="0" dirty="0" err="1"/>
              <a:t>verpleegkundig</a:t>
            </a:r>
            <a:r>
              <a:rPr lang="en-US" baseline="0" dirty="0"/>
              <a:t> </a:t>
            </a:r>
            <a:r>
              <a:rPr lang="en-US" baseline="0" dirty="0" err="1"/>
              <a:t>proces</a:t>
            </a:r>
            <a:r>
              <a:rPr lang="en-US" baseline="0" dirty="0"/>
              <a:t>. </a:t>
            </a:r>
          </a:p>
          <a:p>
            <a:r>
              <a:rPr lang="en-US" baseline="0" dirty="0" err="1"/>
              <a:t>Kritisch</a:t>
            </a:r>
            <a:r>
              <a:rPr lang="en-US" baseline="0" dirty="0"/>
              <a:t> </a:t>
            </a:r>
            <a:r>
              <a:rPr lang="en-US" baseline="0" dirty="0" err="1"/>
              <a:t>denken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het </a:t>
            </a:r>
            <a:r>
              <a:rPr lang="en-US" baseline="0" dirty="0" err="1"/>
              <a:t>verpleegkundig</a:t>
            </a:r>
            <a:r>
              <a:rPr lang="en-US" baseline="0" dirty="0"/>
              <a:t> </a:t>
            </a:r>
            <a:r>
              <a:rPr lang="en-US" baseline="0" dirty="0" err="1"/>
              <a:t>proces</a:t>
            </a:r>
            <a:r>
              <a:rPr lang="en-US" baseline="0" dirty="0"/>
              <a:t> </a:t>
            </a:r>
            <a:r>
              <a:rPr lang="en-US" baseline="0" dirty="0" err="1"/>
              <a:t>zijn</a:t>
            </a:r>
            <a:r>
              <a:rPr lang="en-US" baseline="0" dirty="0"/>
              <a:t> </a:t>
            </a:r>
            <a:r>
              <a:rPr lang="en-US" baseline="0" dirty="0" err="1"/>
              <a:t>onderling</a:t>
            </a:r>
            <a:r>
              <a:rPr lang="en-US" baseline="0" dirty="0"/>
              <a:t> </a:t>
            </a:r>
            <a:r>
              <a:rPr lang="en-US" baseline="0" dirty="0" err="1"/>
              <a:t>afhankelijk</a:t>
            </a:r>
            <a:r>
              <a:rPr lang="en-US" baseline="0" dirty="0"/>
              <a:t> maar </a:t>
            </a:r>
            <a:r>
              <a:rPr lang="en-US" baseline="0" dirty="0" err="1"/>
              <a:t>niet</a:t>
            </a:r>
            <a:r>
              <a:rPr lang="en-US" baseline="0" dirty="0"/>
              <a:t> </a:t>
            </a:r>
            <a:r>
              <a:rPr lang="en-US" baseline="0" dirty="0" err="1"/>
              <a:t>identiek</a:t>
            </a:r>
            <a:r>
              <a:rPr lang="en-US" baseline="0" dirty="0"/>
              <a:t>. </a:t>
            </a:r>
            <a:r>
              <a:rPr lang="en-US" baseline="0" dirty="0" err="1"/>
              <a:t>Voor</a:t>
            </a:r>
            <a:r>
              <a:rPr lang="en-US" baseline="0" dirty="0"/>
              <a:t> het </a:t>
            </a:r>
            <a:r>
              <a:rPr lang="en-US" baseline="0" dirty="0" err="1"/>
              <a:t>verpleegkundig</a:t>
            </a:r>
            <a:r>
              <a:rPr lang="en-US" baseline="0" dirty="0"/>
              <a:t> </a:t>
            </a:r>
            <a:r>
              <a:rPr lang="en-US" baseline="0" dirty="0" err="1"/>
              <a:t>proces</a:t>
            </a:r>
            <a:r>
              <a:rPr lang="en-US" baseline="0" dirty="0"/>
              <a:t> is </a:t>
            </a:r>
            <a:r>
              <a:rPr lang="en-US" baseline="0" dirty="0" err="1"/>
              <a:t>kritisch</a:t>
            </a:r>
            <a:r>
              <a:rPr lang="en-US" baseline="0" dirty="0"/>
              <a:t> </a:t>
            </a:r>
            <a:r>
              <a:rPr lang="en-US" baseline="0" dirty="0" err="1"/>
              <a:t>denken</a:t>
            </a:r>
            <a:r>
              <a:rPr lang="en-US" baseline="0" dirty="0"/>
              <a:t> </a:t>
            </a:r>
            <a:r>
              <a:rPr lang="en-US" baseline="0" dirty="0" err="1"/>
              <a:t>essentieel</a:t>
            </a:r>
            <a:r>
              <a:rPr lang="en-US" baseline="0" dirty="0"/>
              <a:t>. </a:t>
            </a:r>
            <a:r>
              <a:rPr lang="en-US" baseline="0" dirty="0" err="1"/>
              <a:t>Verpleegkundigen</a:t>
            </a:r>
            <a:r>
              <a:rPr lang="en-US" baseline="0" dirty="0"/>
              <a:t> </a:t>
            </a:r>
            <a:r>
              <a:rPr lang="en-US" baseline="0" dirty="0" err="1"/>
              <a:t>moeten</a:t>
            </a:r>
            <a:r>
              <a:rPr lang="en-US" baseline="0" dirty="0"/>
              <a:t> in </a:t>
            </a:r>
            <a:r>
              <a:rPr lang="en-US" baseline="0" dirty="0" err="1"/>
              <a:t>iedere</a:t>
            </a:r>
            <a:r>
              <a:rPr lang="en-US" baseline="0" dirty="0"/>
              <a:t> </a:t>
            </a:r>
            <a:r>
              <a:rPr lang="en-US" baseline="0" dirty="0" err="1"/>
              <a:t>fase</a:t>
            </a:r>
            <a:r>
              <a:rPr lang="en-US" baseline="0" dirty="0"/>
              <a:t> van het </a:t>
            </a:r>
            <a:r>
              <a:rPr lang="en-US" baseline="0" dirty="0" err="1"/>
              <a:t>verpleegkundig</a:t>
            </a:r>
            <a:r>
              <a:rPr lang="en-US" baseline="0" dirty="0"/>
              <a:t> </a:t>
            </a:r>
            <a:r>
              <a:rPr lang="en-US" baseline="0" dirty="0" err="1"/>
              <a:t>proces</a:t>
            </a:r>
            <a:r>
              <a:rPr lang="en-US" baseline="0" dirty="0"/>
              <a:t> </a:t>
            </a:r>
            <a:r>
              <a:rPr lang="en-US" baseline="0" dirty="0" err="1"/>
              <a:t>kritisch</a:t>
            </a:r>
            <a:r>
              <a:rPr lang="en-US" baseline="0" dirty="0"/>
              <a:t> </a:t>
            </a:r>
            <a:r>
              <a:rPr lang="en-US" baseline="0" dirty="0" err="1"/>
              <a:t>denken</a:t>
            </a:r>
            <a:r>
              <a:rPr lang="en-US" baseline="0" dirty="0"/>
              <a:t> (</a:t>
            </a:r>
            <a:r>
              <a:rPr lang="en-US" baseline="0" dirty="0" err="1"/>
              <a:t>wilkinson</a:t>
            </a:r>
            <a:r>
              <a:rPr lang="en-US" baseline="0" dirty="0"/>
              <a:t>, 2013 p. 68).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4229-B70F-4BCF-B3FD-FF6618A208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95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0" dirty="0"/>
              <a:t>Het </a:t>
            </a:r>
            <a:r>
              <a:rPr lang="en-US" b="0" dirty="0" err="1"/>
              <a:t>verpleegkundig</a:t>
            </a:r>
            <a:r>
              <a:rPr lang="en-US" b="0" dirty="0"/>
              <a:t> </a:t>
            </a:r>
            <a:r>
              <a:rPr lang="en-US" b="0" dirty="0" err="1"/>
              <a:t>proces</a:t>
            </a:r>
            <a:r>
              <a:rPr lang="en-US" b="0" dirty="0"/>
              <a:t> is</a:t>
            </a:r>
            <a:r>
              <a:rPr lang="en-US" b="0" baseline="0" dirty="0"/>
              <a:t> </a:t>
            </a:r>
            <a:r>
              <a:rPr lang="en-US" b="0" baseline="0" dirty="0" err="1"/>
              <a:t>een</a:t>
            </a:r>
            <a:r>
              <a:rPr lang="en-US" b="0" baseline="0" dirty="0"/>
              <a:t> </a:t>
            </a:r>
            <a:r>
              <a:rPr lang="en-US" b="0" baseline="0" dirty="0" err="1"/>
              <a:t>benaderingswijze</a:t>
            </a:r>
            <a:r>
              <a:rPr lang="en-US" b="0" baseline="0" dirty="0"/>
              <a:t> </a:t>
            </a:r>
            <a:r>
              <a:rPr lang="en-US" b="0" baseline="0" dirty="0" err="1"/>
              <a:t>waarin</a:t>
            </a:r>
            <a:r>
              <a:rPr lang="en-US" b="0" baseline="0" dirty="0"/>
              <a:t> het </a:t>
            </a:r>
            <a:r>
              <a:rPr lang="en-US" b="0" baseline="0" dirty="0" err="1"/>
              <a:t>denken</a:t>
            </a:r>
            <a:r>
              <a:rPr lang="en-US" b="0" baseline="0" dirty="0"/>
              <a:t> </a:t>
            </a:r>
            <a:r>
              <a:rPr lang="en-US" b="0" baseline="0" dirty="0" err="1"/>
              <a:t>en</a:t>
            </a:r>
            <a:r>
              <a:rPr lang="en-US" b="0" baseline="0" dirty="0"/>
              <a:t> </a:t>
            </a:r>
            <a:r>
              <a:rPr lang="en-US" b="0" baseline="0" dirty="0" err="1"/>
              <a:t>doen</a:t>
            </a:r>
            <a:r>
              <a:rPr lang="en-US" b="0" baseline="0" dirty="0"/>
              <a:t> van de </a:t>
            </a:r>
            <a:r>
              <a:rPr lang="en-US" b="0" baseline="0" dirty="0" err="1"/>
              <a:t>verpleegkundige</a:t>
            </a:r>
            <a:r>
              <a:rPr lang="en-US" b="0" baseline="0" dirty="0"/>
              <a:t> </a:t>
            </a:r>
            <a:r>
              <a:rPr lang="en-US" b="0" baseline="0" dirty="0" err="1"/>
              <a:t>wordt</a:t>
            </a:r>
            <a:r>
              <a:rPr lang="en-US" b="0" baseline="0" dirty="0"/>
              <a:t> </a:t>
            </a:r>
            <a:r>
              <a:rPr lang="en-US" b="0" baseline="0" dirty="0" err="1"/>
              <a:t>toegepast</a:t>
            </a:r>
            <a:r>
              <a:rPr lang="en-US" b="0" baseline="0" dirty="0"/>
              <a:t>. </a:t>
            </a:r>
          </a:p>
          <a:p>
            <a:pPr marL="0" indent="0">
              <a:buFontTx/>
              <a:buNone/>
            </a:pPr>
            <a:r>
              <a:rPr lang="en-US" b="0" baseline="0" dirty="0"/>
              <a:t>Het </a:t>
            </a:r>
            <a:r>
              <a:rPr lang="en-US" b="0" baseline="0" dirty="0" err="1"/>
              <a:t>verpleegkundig</a:t>
            </a:r>
            <a:r>
              <a:rPr lang="en-US" b="0" baseline="0" dirty="0"/>
              <a:t> </a:t>
            </a:r>
            <a:r>
              <a:rPr lang="en-US" b="0" baseline="0" dirty="0" err="1"/>
              <a:t>proces</a:t>
            </a:r>
            <a:r>
              <a:rPr lang="en-US" b="0" baseline="0" dirty="0"/>
              <a:t> </a:t>
            </a:r>
            <a:r>
              <a:rPr lang="en-US" b="0" baseline="0" dirty="0" err="1"/>
              <a:t>biedt</a:t>
            </a:r>
            <a:r>
              <a:rPr lang="en-US" b="0" baseline="0" dirty="0"/>
              <a:t> het </a:t>
            </a:r>
            <a:r>
              <a:rPr lang="en-US" b="0" baseline="0" dirty="0" err="1"/>
              <a:t>kader</a:t>
            </a:r>
            <a:r>
              <a:rPr lang="en-US" b="0" baseline="0" dirty="0"/>
              <a:t> </a:t>
            </a:r>
            <a:r>
              <a:rPr lang="en-US" b="0" baseline="0" dirty="0" err="1"/>
              <a:t>waarbinnen</a:t>
            </a:r>
            <a:r>
              <a:rPr lang="en-US" b="0" baseline="0" dirty="0"/>
              <a:t> </a:t>
            </a:r>
            <a:r>
              <a:rPr lang="en-US" b="0" baseline="0" dirty="0" err="1"/>
              <a:t>verpleegkundigen</a:t>
            </a:r>
            <a:r>
              <a:rPr lang="en-US" b="0" baseline="0" dirty="0"/>
              <a:t> </a:t>
            </a:r>
            <a:r>
              <a:rPr lang="en-US" b="0" baseline="0" dirty="0" err="1"/>
              <a:t>hun</a:t>
            </a:r>
            <a:r>
              <a:rPr lang="en-US" b="0" baseline="0" dirty="0"/>
              <a:t> </a:t>
            </a:r>
            <a:r>
              <a:rPr lang="en-US" b="0" baseline="0" dirty="0" err="1"/>
              <a:t>competenties</a:t>
            </a:r>
            <a:r>
              <a:rPr lang="en-US" b="0" baseline="0" dirty="0"/>
              <a:t> </a:t>
            </a:r>
            <a:r>
              <a:rPr lang="en-US" b="0" baseline="0" dirty="0" err="1"/>
              <a:t>gebruiken</a:t>
            </a:r>
            <a:r>
              <a:rPr lang="en-US" b="0" baseline="0" dirty="0"/>
              <a:t> </a:t>
            </a:r>
            <a:r>
              <a:rPr lang="en-US" b="0" baseline="0" dirty="0" err="1"/>
              <a:t>bij</a:t>
            </a:r>
            <a:r>
              <a:rPr lang="en-US" b="0" baseline="0" dirty="0"/>
              <a:t> de </a:t>
            </a:r>
            <a:r>
              <a:rPr lang="en-US" b="0" baseline="0" dirty="0" err="1"/>
              <a:t>zorg</a:t>
            </a:r>
            <a:r>
              <a:rPr lang="en-US" b="0" baseline="0" dirty="0"/>
              <a:t> die </a:t>
            </a:r>
            <a:r>
              <a:rPr lang="en-US" b="0" baseline="0" dirty="0" err="1"/>
              <a:t>ze</a:t>
            </a:r>
            <a:r>
              <a:rPr lang="en-US" b="0" baseline="0" dirty="0"/>
              <a:t> </a:t>
            </a:r>
            <a:r>
              <a:rPr lang="en-US" b="0" baseline="0" dirty="0" err="1"/>
              <a:t>verlenen</a:t>
            </a:r>
            <a:r>
              <a:rPr lang="en-US" b="0" baseline="0" dirty="0"/>
              <a:t>. (Wilkinson, p 11)</a:t>
            </a:r>
            <a:endParaRPr lang="en-US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4229-B70F-4BCF-B3FD-FF6618A208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44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Zie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toelichting</a:t>
            </a:r>
            <a:r>
              <a:rPr lang="en-US" baseline="0" dirty="0"/>
              <a:t> </a:t>
            </a:r>
            <a:r>
              <a:rPr lang="en-US" baseline="0" dirty="0" err="1"/>
              <a:t>wilkinson</a:t>
            </a:r>
            <a:r>
              <a:rPr lang="en-US" baseline="0" dirty="0"/>
              <a:t> 2013 </a:t>
            </a:r>
            <a:r>
              <a:rPr lang="en-US" baseline="0" dirty="0" err="1"/>
              <a:t>pagina</a:t>
            </a:r>
            <a:r>
              <a:rPr lang="en-US" baseline="0" dirty="0"/>
              <a:t> 12.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4229-B70F-4BCF-B3FD-FF6618A208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73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6 fasen toelichten, hier gaan we de komende</a:t>
            </a:r>
            <a:r>
              <a:rPr lang="nl-NL" baseline="0" dirty="0"/>
              <a:t> periode mee aan de slag.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4229-B70F-4BCF-B3FD-FF6618A208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3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5776" y="1268761"/>
            <a:ext cx="6192688" cy="108012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55776" y="234888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7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E6EA-5A08-4627-8326-EF94EF979DDD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8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E6EA-5A08-4627-8326-EF94EF979DDD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92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45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84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0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9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34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4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4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4"/>
          <a:stretch/>
        </p:blipFill>
        <p:spPr bwMode="auto">
          <a:xfrm>
            <a:off x="0" y="1588"/>
            <a:ext cx="9144000" cy="615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400">
                <a:latin typeface="Lucida Sans Unicode" pitchFamily="34" charset="0"/>
                <a:cs typeface="Lucida Sans Unicode" pitchFamily="34" charset="0"/>
              </a:defRPr>
            </a:lvl3pPr>
            <a:lvl4pPr>
              <a:defRPr sz="2000">
                <a:latin typeface="Lucida Sans Unicode" pitchFamily="34" charset="0"/>
                <a:cs typeface="Lucida Sans Unicode" pitchFamily="34" charset="0"/>
              </a:defRPr>
            </a:lvl4pPr>
            <a:lvl5pPr>
              <a:defRPr sz="2000">
                <a:latin typeface="Lucida Sans Unicode" pitchFamily="34" charset="0"/>
                <a:cs typeface="Lucida Sans Unicode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12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23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80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6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E6EA-5A08-4627-8326-EF94EF979DDD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4"/>
          <a:stretch/>
        </p:blipFill>
        <p:spPr bwMode="auto">
          <a:xfrm>
            <a:off x="0" y="1588"/>
            <a:ext cx="9144000" cy="615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853A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000">
                <a:latin typeface="Lucida Sans Unicode" pitchFamily="34" charset="0"/>
                <a:cs typeface="Lucida Sans Unicode" pitchFamily="34" charset="0"/>
              </a:defRPr>
            </a:lvl3pPr>
            <a:lvl4pPr>
              <a:defRPr sz="1800">
                <a:latin typeface="Lucida Sans Unicode" pitchFamily="34" charset="0"/>
                <a:cs typeface="Lucida Sans Unicode" pitchFamily="34" charset="0"/>
              </a:defRPr>
            </a:lvl4pPr>
            <a:lvl5pPr>
              <a:defRPr sz="1800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000">
                <a:latin typeface="Lucida Sans Unicode" pitchFamily="34" charset="0"/>
                <a:cs typeface="Lucida Sans Unicode" pitchFamily="34" charset="0"/>
              </a:defRPr>
            </a:lvl3pPr>
            <a:lvl4pPr>
              <a:defRPr sz="1800">
                <a:latin typeface="Lucida Sans Unicode" pitchFamily="34" charset="0"/>
                <a:cs typeface="Lucida Sans Unicode" pitchFamily="34" charset="0"/>
              </a:defRPr>
            </a:lvl4pPr>
            <a:lvl5pPr>
              <a:defRPr sz="1800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3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E6EA-5A08-4627-8326-EF94EF979DDD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8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6"/>
          <a:stretch/>
        </p:blipFill>
        <p:spPr bwMode="auto">
          <a:xfrm>
            <a:off x="0" y="1588"/>
            <a:ext cx="9144000" cy="617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853A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1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E6EA-5A08-4627-8326-EF94EF979DDD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5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E6EA-5A08-4627-8326-EF94EF979DDD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7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E6EA-5A08-4627-8326-EF94EF979DDD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0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4E6EA-5A08-4627-8326-EF94EF979DDD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0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CA158-D71C-4235-BDA4-326913EC9735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7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rileyroxx/2194986017" TargetMode="Externa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ezondheidenco.nl/44321/wat-is-een-slaapapneu-en-hoe-is-het-te-behandelen/" TargetMode="Externa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uisarts.nl/vragen-en-antwoord/ontstoken-vinger-witte-nagelriem/" TargetMode="Externa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bKw0_v2cl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ijn.bsl.nl/klinisch-redeneren/10570438?searchBackButton=tru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712" y="404664"/>
            <a:ext cx="6840760" cy="3024336"/>
          </a:xfrm>
        </p:spPr>
        <p:txBody>
          <a:bodyPr/>
          <a:lstStyle/>
          <a:p>
            <a:pPr algn="ctr" eaLnBrk="1" hangingPunct="1">
              <a:defRPr/>
            </a:pPr>
            <a:r>
              <a:rPr lang="nl-NL" dirty="0"/>
              <a:t>Klinisch redeneren</a:t>
            </a:r>
            <a:br>
              <a:rPr lang="nl-NL" dirty="0"/>
            </a:br>
            <a:br>
              <a:rPr lang="nl-NL" dirty="0"/>
            </a:br>
            <a:r>
              <a:rPr lang="nl-NL" sz="2800" b="0" dirty="0"/>
              <a:t>Inleiding klinisch redeneren</a:t>
            </a:r>
            <a:br>
              <a:rPr lang="nl-NL" sz="2000" b="0" dirty="0"/>
            </a:b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83510B2-399C-408C-89EC-497AE4FB6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381328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94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De </a:t>
            </a:r>
            <a:r>
              <a:rPr lang="en-US" dirty="0" err="1"/>
              <a:t>zes</a:t>
            </a:r>
            <a:r>
              <a:rPr lang="en-US" dirty="0"/>
              <a:t> </a:t>
            </a:r>
            <a:r>
              <a:rPr lang="en-US" dirty="0" err="1"/>
              <a:t>fasen</a:t>
            </a:r>
            <a:r>
              <a:rPr lang="en-US" dirty="0"/>
              <a:t> van het </a:t>
            </a:r>
            <a:r>
              <a:rPr lang="en-US" dirty="0" err="1"/>
              <a:t>verpleegkundig</a:t>
            </a:r>
            <a:r>
              <a:rPr lang="en-US" dirty="0"/>
              <a:t> </a:t>
            </a:r>
            <a:r>
              <a:rPr lang="en-US" dirty="0" err="1"/>
              <a:t>proces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400" dirty="0"/>
              <a:t> </a:t>
            </a:r>
            <a:r>
              <a:rPr lang="en-US" altLang="en-US" sz="3200" dirty="0" err="1"/>
              <a:t>Anamnese</a:t>
            </a:r>
            <a:endParaRPr lang="en-US" altLang="en-US" sz="3200" dirty="0"/>
          </a:p>
          <a:p>
            <a:pPr marL="609600" indent="-6096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3200" dirty="0"/>
              <a:t>Diagnose</a:t>
            </a:r>
          </a:p>
          <a:p>
            <a:pPr marL="609600" indent="-6096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3200" dirty="0"/>
              <a:t>Planning van de </a:t>
            </a:r>
            <a:r>
              <a:rPr lang="en-US" altLang="en-US" sz="3200" dirty="0" err="1"/>
              <a:t>resultaten</a:t>
            </a:r>
            <a:endParaRPr lang="en-US" altLang="en-US" sz="3200" dirty="0"/>
          </a:p>
          <a:p>
            <a:pPr marL="609600" indent="-6096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3200" dirty="0"/>
              <a:t>Planning van de </a:t>
            </a:r>
            <a:r>
              <a:rPr lang="en-US" altLang="en-US" sz="3200" dirty="0" err="1"/>
              <a:t>interventies</a:t>
            </a:r>
            <a:endParaRPr lang="en-US" altLang="en-US" sz="3200" dirty="0"/>
          </a:p>
          <a:p>
            <a:pPr marL="609600" indent="-6096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3200" dirty="0" err="1"/>
              <a:t>Uitvoering</a:t>
            </a:r>
            <a:endParaRPr lang="en-US" altLang="en-US" sz="3200" dirty="0"/>
          </a:p>
          <a:p>
            <a:pPr marL="609600" indent="-6096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3200" dirty="0" err="1"/>
              <a:t>Evalueren</a:t>
            </a:r>
            <a:endParaRPr lang="en-US" altLang="en-US" sz="3200" dirty="0"/>
          </a:p>
        </p:txBody>
      </p:sp>
      <p:sp>
        <p:nvSpPr>
          <p:cNvPr id="2" name="Tekstvak 1"/>
          <p:cNvSpPr txBox="1"/>
          <p:nvPr/>
        </p:nvSpPr>
        <p:spPr>
          <a:xfrm>
            <a:off x="5076056" y="59492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</a:t>
            </a:r>
            <a:r>
              <a:rPr lang="nl-NL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Wilkinson, 2013, p. 14)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42F947-2FF1-4CD0-A1D4-BCA73BC4E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453336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6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/>
              <a:t>Kritisch</a:t>
            </a:r>
            <a:r>
              <a:rPr lang="en-US" dirty="0"/>
              <a:t> </a:t>
            </a:r>
            <a:r>
              <a:rPr lang="en-US" dirty="0" err="1"/>
              <a:t>denken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verpleegkundig</a:t>
            </a:r>
            <a:r>
              <a:rPr lang="en-US" dirty="0"/>
              <a:t> </a:t>
            </a:r>
            <a:r>
              <a:rPr lang="en-US" dirty="0" err="1"/>
              <a:t>proces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400" dirty="0"/>
              <a:t> </a:t>
            </a:r>
          </a:p>
        </p:txBody>
      </p:sp>
      <p:pic>
        <p:nvPicPr>
          <p:cNvPr id="1026" name="Picture 2" descr="H:\Documenten\documenten Eveline de Beer\klinisch redeneren\leerjaar 1 2014 2015\afbeeldingen Wilkinson hoofdstuk 2 kritisch denken\Afbeelding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00313"/>
            <a:ext cx="4968552" cy="452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4FA982D-B73F-4660-B44D-911C2E870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6453336"/>
            <a:ext cx="838200" cy="29527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3F6B922-83BA-4723-800B-5FD82554AC3F}"/>
              </a:ext>
            </a:extLst>
          </p:cNvPr>
          <p:cNvSpPr txBox="1"/>
          <p:nvPr/>
        </p:nvSpPr>
        <p:spPr>
          <a:xfrm>
            <a:off x="1979712" y="6217696"/>
            <a:ext cx="6827510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altLang="nl-NL" sz="1050" dirty="0"/>
              <a:t>Bron afbeelding: Wilkinson, J. M. (2013). </a:t>
            </a:r>
            <a:r>
              <a:rPr lang="nl-NL" altLang="nl-NL" sz="1050" i="1" dirty="0"/>
              <a:t>Kritisch denken binnen het verpleegkundig proces</a:t>
            </a:r>
            <a:r>
              <a:rPr lang="nl-NL" altLang="nl-NL" sz="1050" dirty="0"/>
              <a:t>. Amsterdam: Pearson Benelux.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1959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8243887" cy="8778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   </a:t>
            </a:r>
            <a:r>
              <a:rPr lang="en-US" dirty="0" err="1"/>
              <a:t>Schematisch</a:t>
            </a:r>
            <a:r>
              <a:rPr lang="en-US" dirty="0"/>
              <a:t> </a:t>
            </a:r>
            <a:r>
              <a:rPr lang="en-US" dirty="0" err="1"/>
              <a:t>kritisch</a:t>
            </a:r>
            <a:r>
              <a:rPr lang="en-US" dirty="0"/>
              <a:t> </a:t>
            </a:r>
            <a:r>
              <a:rPr lang="en-US" dirty="0" err="1"/>
              <a:t>denken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 descr="H:\Documenten\documenten Eveline de Beer\klinisch redeneren\leerjaar 1 2014 2015\afbeeldingen Wilkinson hoofdstuk 2 kritisch denken\Afbeelding2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7048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CAFF009-88D7-4BD6-90B7-EA9244877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6453336"/>
            <a:ext cx="838200" cy="29527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C62363B-9A54-4A3F-B786-918583A77D37}"/>
              </a:ext>
            </a:extLst>
          </p:cNvPr>
          <p:cNvSpPr txBox="1"/>
          <p:nvPr/>
        </p:nvSpPr>
        <p:spPr>
          <a:xfrm>
            <a:off x="1979712" y="6217696"/>
            <a:ext cx="6827510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altLang="nl-NL" sz="1050" dirty="0"/>
              <a:t>Bron afbeelding: Wilkinson, J. M. (2013). </a:t>
            </a:r>
            <a:r>
              <a:rPr lang="nl-NL" altLang="nl-NL" sz="1050" i="1" dirty="0"/>
              <a:t>Kritisch denken binnen het verpleegkundig proces</a:t>
            </a:r>
            <a:r>
              <a:rPr lang="nl-NL" altLang="nl-NL" sz="1050" dirty="0"/>
              <a:t>. Amsterdam: Pearson Benelux.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156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Wat </a:t>
            </a:r>
            <a:r>
              <a:rPr lang="en-US" dirty="0" err="1"/>
              <a:t>zie</a:t>
            </a:r>
            <a:r>
              <a:rPr lang="en-US" dirty="0"/>
              <a:t> je?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400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50212B0-AA0D-46AA-AFE3-FC9E82C13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453336"/>
            <a:ext cx="838200" cy="2952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1551F3E-F821-4BAB-929E-0B8D15FC9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00200"/>
            <a:ext cx="5352256" cy="401419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0C74126-3DD0-464D-B3B7-511A96AAB42B}"/>
              </a:ext>
            </a:extLst>
          </p:cNvPr>
          <p:cNvSpPr txBox="1"/>
          <p:nvPr/>
        </p:nvSpPr>
        <p:spPr>
          <a:xfrm flipH="1">
            <a:off x="2529487" y="6021288"/>
            <a:ext cx="6507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Bron: </a:t>
            </a:r>
            <a:r>
              <a:rPr lang="nl-NL" sz="1100" dirty="0">
                <a:hlinkClick r:id="rId5"/>
              </a:rPr>
              <a:t>https://www.flickr.com/photos/rileyroxx/2194986017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671713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Wat </a:t>
            </a:r>
            <a:r>
              <a:rPr lang="en-US" dirty="0" err="1"/>
              <a:t>zie</a:t>
            </a:r>
            <a:r>
              <a:rPr lang="en-US" dirty="0"/>
              <a:t> je?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101" y="1600199"/>
            <a:ext cx="8219256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400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2B71D70-EF40-41ED-BA97-EA2268BD4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453336"/>
            <a:ext cx="838200" cy="295275"/>
          </a:xfrm>
          <a:prstGeom prst="rect">
            <a:avLst/>
          </a:prstGeom>
        </p:spPr>
      </p:pic>
      <p:pic>
        <p:nvPicPr>
          <p:cNvPr id="1026" name="Picture 2" descr="slaapapneu">
            <a:extLst>
              <a:ext uri="{FF2B5EF4-FFF2-40B4-BE49-F238E27FC236}">
                <a16:creationId xmlns:a16="http://schemas.microsoft.com/office/drawing/2014/main" id="{E72E8BB8-88D8-42AD-9E89-7FBD602F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04420"/>
            <a:ext cx="6228184" cy="41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E9E8AE4-63AE-4996-9A95-06411234A56D}"/>
              </a:ext>
            </a:extLst>
          </p:cNvPr>
          <p:cNvSpPr txBox="1"/>
          <p:nvPr/>
        </p:nvSpPr>
        <p:spPr>
          <a:xfrm>
            <a:off x="2267744" y="6237312"/>
            <a:ext cx="282641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00" dirty="0"/>
              <a:t>Bron: </a:t>
            </a:r>
            <a:r>
              <a:rPr lang="nl-NL" sz="500" dirty="0">
                <a:hlinkClick r:id="rId5"/>
              </a:rPr>
              <a:t>https://www.gezondheidenco.nl/44321/wat-is-een-slaapapneu-en-hoe-is-het-te-behandelen</a:t>
            </a:r>
            <a:r>
              <a:rPr lang="nl-NL" sz="7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51635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Wat </a:t>
            </a:r>
            <a:r>
              <a:rPr lang="en-US" dirty="0" err="1"/>
              <a:t>zie</a:t>
            </a:r>
            <a:r>
              <a:rPr lang="en-US" dirty="0"/>
              <a:t> je?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400" dirty="0"/>
              <a:t> </a:t>
            </a:r>
          </a:p>
        </p:txBody>
      </p:sp>
      <p:sp>
        <p:nvSpPr>
          <p:cNvPr id="2" name="AutoShape 2" descr="foto.JPG"/>
          <p:cNvSpPr>
            <a:spLocks noChangeAspect="1" noChangeArrowheads="1"/>
          </p:cNvSpPr>
          <p:nvPr/>
        </p:nvSpPr>
        <p:spPr bwMode="auto">
          <a:xfrm>
            <a:off x="3995936" y="35583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DC0954C-988E-48B6-9CA1-B2804F3EC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453336"/>
            <a:ext cx="838200" cy="295275"/>
          </a:xfrm>
          <a:prstGeom prst="rect">
            <a:avLst/>
          </a:prstGeom>
        </p:spPr>
      </p:pic>
      <p:pic>
        <p:nvPicPr>
          <p:cNvPr id="2050" name="Picture 2" descr="Afbeeldingsresultaat voor ontstoken nagelriem">
            <a:extLst>
              <a:ext uri="{FF2B5EF4-FFF2-40B4-BE49-F238E27FC236}">
                <a16:creationId xmlns:a16="http://schemas.microsoft.com/office/drawing/2014/main" id="{1CC5BA4B-9349-4139-8081-FF38BC5DB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23589"/>
            <a:ext cx="3280786" cy="437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E9889ED-3474-4C24-AD3B-559CF0643CB4}"/>
              </a:ext>
            </a:extLst>
          </p:cNvPr>
          <p:cNvSpPr txBox="1"/>
          <p:nvPr/>
        </p:nvSpPr>
        <p:spPr>
          <a:xfrm>
            <a:off x="2771800" y="6308725"/>
            <a:ext cx="245612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00" dirty="0"/>
              <a:t>Bron: </a:t>
            </a:r>
            <a:r>
              <a:rPr lang="nl-NL" sz="500" dirty="0">
                <a:hlinkClick r:id="rId5"/>
              </a:rPr>
              <a:t>https://www.huisarts.nl/vragen-en-antwoord/ontstoken-vinger-witte-nagelriem/</a:t>
            </a:r>
            <a:endParaRPr lang="nl-NL" sz="500" dirty="0"/>
          </a:p>
        </p:txBody>
      </p:sp>
    </p:spTree>
    <p:extLst>
      <p:ext uri="{BB962C8B-B14F-4D97-AF65-F5344CB8AC3E}">
        <p14:creationId xmlns:p14="http://schemas.microsoft.com/office/powerpoint/2010/main" val="2571438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Kritisch</a:t>
            </a:r>
            <a:r>
              <a:rPr lang="en-US" dirty="0"/>
              <a:t> </a:t>
            </a:r>
            <a:r>
              <a:rPr lang="en-US" dirty="0" err="1"/>
              <a:t>denken</a:t>
            </a:r>
            <a:r>
              <a:rPr lang="en-US" dirty="0"/>
              <a:t> is: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0376" y="2057399"/>
            <a:ext cx="8219256" cy="4525963"/>
          </a:xfrm>
        </p:spPr>
        <p:txBody>
          <a:bodyPr>
            <a:normAutofit fontScale="25000" lnSpcReduction="20000"/>
          </a:bodyPr>
          <a:lstStyle/>
          <a:p>
            <a:r>
              <a:rPr lang="nl-NL" sz="11200" noProof="1"/>
              <a:t>een doelgerichte, mentale activiteit waarmee idee</a:t>
            </a:r>
            <a:r>
              <a:rPr lang="nl-NL" altLang="nl-NL" sz="11200" noProof="1"/>
              <a:t>ë</a:t>
            </a:r>
            <a:r>
              <a:rPr lang="nl-NL" sz="11200" noProof="1"/>
              <a:t>n worden gevormd, ge</a:t>
            </a:r>
            <a:r>
              <a:rPr lang="nl-NL" altLang="nl-NL" sz="11200" noProof="1"/>
              <a:t>ë</a:t>
            </a:r>
            <a:r>
              <a:rPr lang="nl-NL" sz="11200" noProof="1"/>
              <a:t>valueerd en beoordeeld</a:t>
            </a:r>
          </a:p>
          <a:p>
            <a:r>
              <a:rPr lang="nl-NL" sz="11200" noProof="1"/>
              <a:t>actief, doelbewust en georganiseerd cognitief proces </a:t>
            </a:r>
          </a:p>
          <a:p>
            <a:r>
              <a:rPr lang="nl-NL" sz="11200" noProof="1"/>
              <a:t>denken op een reflectieve en beredeneerde wijze waarbij de focus gericht is op besluiten </a:t>
            </a:r>
          </a:p>
          <a:p>
            <a:r>
              <a:rPr lang="nl-NL" sz="11200" noProof="1"/>
              <a:t>denken dat probeert tot een oordeel te komen na een eerlijke beoordeling van alternatieven met bewijs en argumenten</a:t>
            </a:r>
          </a:p>
          <a:p>
            <a:pPr marL="0" indent="0">
              <a:buNone/>
            </a:pPr>
            <a:r>
              <a:rPr lang="nl-NL" sz="11200" noProof="1"/>
              <a:t> </a:t>
            </a:r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r>
              <a:rPr lang="en-US" sz="11200" dirty="0"/>
              <a:t>			</a:t>
            </a:r>
            <a:r>
              <a:rPr lang="en-US" dirty="0"/>
              <a:t>	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85C9A6-6808-49E9-BDD7-EE58903E4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453336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14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Kritisch</a:t>
            </a:r>
            <a:r>
              <a:rPr lang="en-US" dirty="0"/>
              <a:t> </a:t>
            </a:r>
            <a:r>
              <a:rPr lang="en-US" dirty="0" err="1"/>
              <a:t>denken</a:t>
            </a:r>
            <a:r>
              <a:rPr lang="en-US" dirty="0"/>
              <a:t> </a:t>
            </a:r>
            <a:r>
              <a:rPr lang="en-US" dirty="0" err="1"/>
              <a:t>omvat</a:t>
            </a:r>
            <a:r>
              <a:rPr lang="en-US" dirty="0"/>
              <a:t>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2372" y="1927373"/>
            <a:ext cx="8219256" cy="452596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rationaliteit</a:t>
            </a:r>
          </a:p>
          <a:p>
            <a:r>
              <a:rPr lang="nl-NL" dirty="0"/>
              <a:t>conceptualiseren</a:t>
            </a:r>
          </a:p>
          <a:p>
            <a:r>
              <a:rPr lang="nl-NL" dirty="0"/>
              <a:t>reflectie</a:t>
            </a:r>
          </a:p>
          <a:p>
            <a:r>
              <a:rPr lang="nl-NL" dirty="0"/>
              <a:t>cognitieve vaardigheden en houdingen</a:t>
            </a:r>
          </a:p>
          <a:p>
            <a:r>
              <a:rPr lang="nl-NL" dirty="0"/>
              <a:t>creatief denken  </a:t>
            </a:r>
          </a:p>
          <a:p>
            <a:r>
              <a:rPr lang="nl-NL" dirty="0"/>
              <a:t>Kennis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i="1" dirty="0"/>
              <a:t>Bedenk met z’n tweeën één voorbeeld bij elk van deze kenmerken van kritisch denken.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57624AD-06BA-4704-82E8-E50C99EDE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453336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80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Soorten</a:t>
            </a:r>
            <a:r>
              <a:rPr lang="en-US" dirty="0"/>
              <a:t> van </a:t>
            </a:r>
            <a:r>
              <a:rPr lang="en-US" dirty="0" err="1"/>
              <a:t>verpleegkundige</a:t>
            </a:r>
            <a:r>
              <a:rPr lang="en-US" dirty="0"/>
              <a:t> </a:t>
            </a:r>
            <a:r>
              <a:rPr lang="en-US" dirty="0" err="1"/>
              <a:t>kennis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5232" y="2222648"/>
            <a:ext cx="8219256" cy="4525963"/>
          </a:xfrm>
        </p:spPr>
        <p:txBody>
          <a:bodyPr>
            <a:normAutofit/>
          </a:bodyPr>
          <a:lstStyle/>
          <a:p>
            <a:r>
              <a:rPr lang="nl-NL" sz="3600" dirty="0"/>
              <a:t>wetenschappelijke kennis (</a:t>
            </a:r>
            <a:r>
              <a:rPr lang="nl-NL" sz="3600" dirty="0" err="1"/>
              <a:t>evidence</a:t>
            </a:r>
            <a:r>
              <a:rPr lang="nl-NL" sz="3600" dirty="0"/>
              <a:t> </a:t>
            </a:r>
            <a:r>
              <a:rPr lang="nl-NL" sz="3600" dirty="0" err="1"/>
              <a:t>based</a:t>
            </a:r>
            <a:r>
              <a:rPr lang="nl-NL" sz="3600" dirty="0"/>
              <a:t> </a:t>
            </a:r>
            <a:r>
              <a:rPr lang="nl-NL" sz="3600" dirty="0" err="1"/>
              <a:t>practice</a:t>
            </a:r>
            <a:r>
              <a:rPr lang="nl-NL" sz="3600" dirty="0"/>
              <a:t>)</a:t>
            </a:r>
          </a:p>
          <a:p>
            <a:r>
              <a:rPr lang="nl-NL" sz="3600" dirty="0"/>
              <a:t>vakbekwaamheid</a:t>
            </a:r>
          </a:p>
          <a:p>
            <a:r>
              <a:rPr lang="nl-NL" sz="3600" dirty="0"/>
              <a:t>ethische kennis</a:t>
            </a:r>
          </a:p>
          <a:p>
            <a:r>
              <a:rPr lang="nl-NL" sz="3600" dirty="0"/>
              <a:t>zelfkennis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F00EA9-D27D-4D48-9C1E-2E98404D2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453336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68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Eigenschappen</a:t>
            </a:r>
            <a:r>
              <a:rPr lang="en-US" dirty="0"/>
              <a:t> </a:t>
            </a:r>
            <a:r>
              <a:rPr lang="en-US" dirty="0" err="1"/>
              <a:t>kritische</a:t>
            </a:r>
            <a:r>
              <a:rPr lang="en-US" dirty="0"/>
              <a:t> </a:t>
            </a:r>
            <a:r>
              <a:rPr lang="en-US" dirty="0" err="1"/>
              <a:t>denkers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525963"/>
          </a:xfrm>
        </p:spPr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onafhankelijke manier van denken</a:t>
            </a:r>
          </a:p>
          <a:p>
            <a:r>
              <a:rPr lang="nl-NL" dirty="0"/>
              <a:t>intellectuele bescheidenheid</a:t>
            </a:r>
          </a:p>
          <a:p>
            <a:r>
              <a:rPr lang="nl-NL" dirty="0"/>
              <a:t>intellectuele moed</a:t>
            </a:r>
          </a:p>
          <a:p>
            <a:r>
              <a:rPr lang="nl-NL" b="1" dirty="0">
                <a:hlinkClick r:id="rId3"/>
              </a:rPr>
              <a:t>intellectuele empathie</a:t>
            </a:r>
            <a:endParaRPr lang="nl-NL" b="1" dirty="0"/>
          </a:p>
          <a:p>
            <a:r>
              <a:rPr lang="nl-NL" dirty="0"/>
              <a:t>intellectuele integriteit</a:t>
            </a:r>
          </a:p>
          <a:p>
            <a:r>
              <a:rPr lang="nl-NL" dirty="0"/>
              <a:t>intellectueel doorzettingsvermogen</a:t>
            </a:r>
          </a:p>
          <a:p>
            <a:r>
              <a:rPr lang="nl-NL" dirty="0"/>
              <a:t>intellectuele nieuwsgierigheid</a:t>
            </a:r>
          </a:p>
          <a:p>
            <a:r>
              <a:rPr lang="nl-NL" dirty="0"/>
              <a:t>vertrouwen in verstandelijke vermogens</a:t>
            </a:r>
          </a:p>
          <a:p>
            <a:r>
              <a:rPr lang="nl-NL" dirty="0"/>
              <a:t>redelijkheid (eerlijkheid)</a:t>
            </a:r>
          </a:p>
          <a:p>
            <a:r>
              <a:rPr lang="nl-NL" dirty="0"/>
              <a:t>openstaan voor het onderzoeken van gedachten en meningen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8C753A7-A42C-420B-8B3B-47DDCD45C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6453336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1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Lesprogramma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2372" y="2150640"/>
            <a:ext cx="8219256" cy="4525963"/>
          </a:xfrm>
        </p:spPr>
        <p:txBody>
          <a:bodyPr>
            <a:normAutofit/>
          </a:bodyPr>
          <a:lstStyle/>
          <a:p>
            <a:r>
              <a:rPr lang="nl-NL" dirty="0"/>
              <a:t>Leerdoelen</a:t>
            </a:r>
          </a:p>
          <a:p>
            <a:r>
              <a:rPr lang="nl-NL" dirty="0"/>
              <a:t>Definities klinisch redeneren</a:t>
            </a:r>
          </a:p>
          <a:p>
            <a:r>
              <a:rPr lang="nl-NL" dirty="0"/>
              <a:t>Klinisch redeneren binnen het verpleegkundig proces</a:t>
            </a:r>
          </a:p>
          <a:p>
            <a:r>
              <a:rPr lang="nl-NL" dirty="0"/>
              <a:t>Kritisch denken als complexe intellectuele activiteit </a:t>
            </a:r>
          </a:p>
          <a:p>
            <a:r>
              <a:rPr lang="nl-NL" dirty="0"/>
              <a:t>Evaluatie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269097-85C4-45D6-BD26-C5799EA56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381328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75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Essenti</a:t>
            </a:r>
            <a:r>
              <a:rPr lang="nl-NL" altLang="nl-NL" sz="2800" dirty="0"/>
              <a:t>ë</a:t>
            </a:r>
            <a:r>
              <a:rPr lang="en-US" sz="2800" dirty="0"/>
              <a:t>le </a:t>
            </a:r>
            <a:r>
              <a:rPr lang="en-US" sz="2800" dirty="0" err="1"/>
              <a:t>cognitieve</a:t>
            </a:r>
            <a:r>
              <a:rPr lang="en-US" sz="2800" dirty="0"/>
              <a:t> </a:t>
            </a:r>
            <a:r>
              <a:rPr lang="en-US" sz="2800" dirty="0" err="1"/>
              <a:t>vaardigheden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kritisch</a:t>
            </a:r>
            <a:r>
              <a:rPr lang="en-US" sz="2800" dirty="0"/>
              <a:t> </a:t>
            </a:r>
            <a:r>
              <a:rPr lang="en-US" sz="2800" dirty="0" err="1"/>
              <a:t>denken</a:t>
            </a:r>
            <a:endParaRPr lang="en-US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55676" y="2222648"/>
            <a:ext cx="8219256" cy="4525963"/>
          </a:xfrm>
        </p:spPr>
        <p:txBody>
          <a:bodyPr>
            <a:normAutofit/>
          </a:bodyPr>
          <a:lstStyle/>
          <a:p>
            <a:r>
              <a:rPr lang="nl-NL" dirty="0"/>
              <a:t>Taalgebruik</a:t>
            </a:r>
          </a:p>
          <a:p>
            <a:r>
              <a:rPr lang="nl-NL" dirty="0"/>
              <a:t>Waarneming</a:t>
            </a:r>
          </a:p>
          <a:p>
            <a:r>
              <a:rPr lang="nl-NL" dirty="0"/>
              <a:t>Geloven en weten</a:t>
            </a:r>
          </a:p>
          <a:p>
            <a:r>
              <a:rPr lang="nl-NL" dirty="0"/>
              <a:t>Verduidelijken</a:t>
            </a:r>
          </a:p>
          <a:p>
            <a:r>
              <a:rPr lang="nl-NL" dirty="0"/>
              <a:t>Vergelijken</a:t>
            </a:r>
          </a:p>
          <a:p>
            <a:r>
              <a:rPr lang="nl-NL" dirty="0"/>
              <a:t>Oordelen en evalueren</a:t>
            </a:r>
          </a:p>
          <a:p>
            <a:r>
              <a:rPr lang="nl-NL" dirty="0"/>
              <a:t>Redeneren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45EB96-AA4A-4570-AF8E-573888575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453336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92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Opdracht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332037"/>
            <a:ext cx="8219256" cy="4525963"/>
          </a:xfrm>
        </p:spPr>
        <p:txBody>
          <a:bodyPr>
            <a:normAutofit/>
          </a:bodyPr>
          <a:lstStyle/>
          <a:p>
            <a:r>
              <a:rPr lang="nl-NL" dirty="0"/>
              <a:t>Ga in het boek van Wilkinson naar pagina 75 </a:t>
            </a:r>
          </a:p>
          <a:p>
            <a:r>
              <a:rPr lang="nl-NL" dirty="0"/>
              <a:t>Maak opdracht II Jargon, clichés en eufemismen (lees eventueel nogmaals hoofdstuk 2.4.1 Taalgebruik pagina 49 e.v.)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221A3BA-946F-4940-BA9F-A650D861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453336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69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Complexe</a:t>
            </a:r>
            <a:r>
              <a:rPr lang="en-US" dirty="0"/>
              <a:t> </a:t>
            </a:r>
            <a:r>
              <a:rPr lang="en-US" dirty="0" err="1"/>
              <a:t>intellectuele</a:t>
            </a:r>
            <a:r>
              <a:rPr lang="en-US" dirty="0"/>
              <a:t> </a:t>
            </a:r>
            <a:r>
              <a:rPr lang="en-US" dirty="0" err="1"/>
              <a:t>processen</a:t>
            </a:r>
            <a:r>
              <a:rPr lang="en-US" dirty="0"/>
              <a:t>/</a:t>
            </a:r>
            <a:r>
              <a:rPr lang="en-US" dirty="0" err="1"/>
              <a:t>activiteiten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55676" y="2057399"/>
            <a:ext cx="8219256" cy="4525963"/>
          </a:xfrm>
        </p:spPr>
        <p:txBody>
          <a:bodyPr>
            <a:normAutofit/>
          </a:bodyPr>
          <a:lstStyle/>
          <a:p>
            <a:r>
              <a:rPr lang="nl-NL" dirty="0"/>
              <a:t>Kritisch denken</a:t>
            </a:r>
          </a:p>
          <a:p>
            <a:r>
              <a:rPr lang="nl-NL" dirty="0"/>
              <a:t>Probleem oplossen</a:t>
            </a:r>
          </a:p>
          <a:p>
            <a:r>
              <a:rPr lang="nl-NL" dirty="0"/>
              <a:t>Verpleegkundig proces</a:t>
            </a:r>
          </a:p>
          <a:p>
            <a:r>
              <a:rPr lang="nl-NL" dirty="0"/>
              <a:t>Besluitvorming</a:t>
            </a:r>
          </a:p>
          <a:p>
            <a:r>
              <a:rPr lang="nl-NL" dirty="0"/>
              <a:t>Klinisch redeneren</a:t>
            </a:r>
          </a:p>
          <a:p>
            <a:r>
              <a:rPr lang="nl-NL" dirty="0"/>
              <a:t>Reflectief beoordelen</a:t>
            </a:r>
          </a:p>
          <a:p>
            <a:r>
              <a:rPr lang="nl-NL" dirty="0"/>
              <a:t>Klinisch beoordelen</a:t>
            </a:r>
          </a:p>
          <a:p>
            <a:r>
              <a:rPr lang="nl-NL" dirty="0"/>
              <a:t>Kritische analyse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8D2575D-94F5-46EA-A4BD-B6AEBF78F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453336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48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960" y="2057399"/>
            <a:ext cx="8219256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sz="3800" b="1" dirty="0"/>
              <a:t>Productevaluatie: </a:t>
            </a:r>
            <a:r>
              <a:rPr lang="nl-NL" sz="3800" dirty="0"/>
              <a:t>Terugblik leerdoelen</a:t>
            </a:r>
          </a:p>
          <a:p>
            <a:pPr marL="0" indent="0">
              <a:buNone/>
            </a:pPr>
            <a:r>
              <a:rPr lang="nl-NL" sz="3800" dirty="0"/>
              <a:t>Na deze les kun je:</a:t>
            </a:r>
            <a:br>
              <a:rPr lang="nl-NL" sz="3800" dirty="0"/>
            </a:br>
            <a:endParaRPr lang="nl-NL" sz="3800" dirty="0"/>
          </a:p>
          <a:p>
            <a:r>
              <a:rPr lang="nl-NL" sz="3800" dirty="0"/>
              <a:t>benoemen welke vaardigheden een verpleegkundige nodig heeft om te kunnen klinisch redeneren</a:t>
            </a:r>
          </a:p>
          <a:p>
            <a:r>
              <a:rPr lang="nl-NL" sz="3800" dirty="0"/>
              <a:t>de fasen van het verpleegkundig proces </a:t>
            </a:r>
          </a:p>
          <a:p>
            <a:pPr marL="0" indent="0">
              <a:buNone/>
            </a:pPr>
            <a:r>
              <a:rPr lang="nl-NL" sz="3800" dirty="0"/>
              <a:t>    beschrijven </a:t>
            </a:r>
          </a:p>
          <a:p>
            <a:r>
              <a:rPr lang="nl-NL" sz="3800" dirty="0"/>
              <a:t>benoemen wat de relatie is tussen klinisch </a:t>
            </a:r>
          </a:p>
          <a:p>
            <a:pPr marL="0" indent="0">
              <a:buNone/>
            </a:pPr>
            <a:r>
              <a:rPr lang="nl-NL" sz="3800" dirty="0"/>
              <a:t>    redeneren en het verpleegkundig proces</a:t>
            </a:r>
          </a:p>
          <a:p>
            <a:pPr marL="0" indent="0">
              <a:buNone/>
            </a:pPr>
            <a:endParaRPr lang="nl-NL" sz="3800" dirty="0"/>
          </a:p>
          <a:p>
            <a:pPr marL="0" indent="0">
              <a:buNone/>
            </a:pPr>
            <a:endParaRPr lang="nl-NL" sz="3800" dirty="0"/>
          </a:p>
          <a:p>
            <a:pPr marL="0" indent="0">
              <a:buNone/>
            </a:pPr>
            <a:r>
              <a:rPr lang="nl-NL" sz="3800" b="1" dirty="0"/>
              <a:t>Procesevaluatie: </a:t>
            </a:r>
            <a:r>
              <a:rPr lang="nl-NL" sz="3800" dirty="0"/>
              <a:t>Hoe vond je deze les? </a:t>
            </a:r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695FA2-CF67-462D-A8F4-831103F11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453336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27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dirty="0">
                <a:solidFill>
                  <a:schemeClr val="bg1"/>
                </a:solidFill>
              </a:rPr>
              <a:t>Bronnen</a:t>
            </a:r>
          </a:p>
        </p:txBody>
      </p:sp>
      <p:sp>
        <p:nvSpPr>
          <p:cNvPr id="35843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323528" y="2420888"/>
            <a:ext cx="8219256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nl-NL" altLang="nl-NL" sz="2400" dirty="0"/>
              <a:t>Wilkinson, J. M. (2013). </a:t>
            </a:r>
            <a:r>
              <a:rPr lang="nl-NL" altLang="nl-NL" sz="2400" i="1" dirty="0"/>
              <a:t>Kritisch denken binnen het verpleegkundig proces</a:t>
            </a:r>
            <a:r>
              <a:rPr lang="nl-NL" altLang="nl-NL" sz="2400" dirty="0"/>
              <a:t>. Amsterdam: Pearson Benelux. </a:t>
            </a:r>
          </a:p>
          <a:p>
            <a:endParaRPr lang="nl-NL" alt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A77CFA-7F4D-43D4-B458-03D3A6B2F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453336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4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075010"/>
            <a:ext cx="821925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Na deze les kun je:</a:t>
            </a:r>
            <a:br>
              <a:rPr lang="nl-NL" dirty="0"/>
            </a:br>
            <a:endParaRPr lang="nl-NL" dirty="0"/>
          </a:p>
          <a:p>
            <a:r>
              <a:rPr lang="nl-NL" dirty="0"/>
              <a:t>benoemen welke vaardigheden een verpleegkundige nodig heeft om te kunnen klinisch redeneren</a:t>
            </a:r>
          </a:p>
          <a:p>
            <a:r>
              <a:rPr lang="nl-NL" dirty="0"/>
              <a:t>de fasen van het verpleegkundig proces </a:t>
            </a:r>
          </a:p>
          <a:p>
            <a:pPr marL="0" indent="0">
              <a:buNone/>
            </a:pPr>
            <a:r>
              <a:rPr lang="nl-NL" dirty="0"/>
              <a:t>   beschrijven </a:t>
            </a:r>
          </a:p>
          <a:p>
            <a:r>
              <a:rPr lang="nl-NL" dirty="0"/>
              <a:t>benoemen wat de relatie is tussen klinisch </a:t>
            </a:r>
          </a:p>
          <a:p>
            <a:pPr marL="0" indent="0">
              <a:buNone/>
            </a:pPr>
            <a:r>
              <a:rPr lang="nl-NL" dirty="0"/>
              <a:t>   redeneren en het verpleegkundig proces</a:t>
            </a:r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EFAA3AC-C1F1-4F74-9621-58FFB523A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453336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5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Kernrollen en algemene rollen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 flipV="1">
            <a:off x="8388424" y="6126163"/>
            <a:ext cx="298376" cy="3991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ompetentieschijf-VPK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1216"/>
            <a:ext cx="432048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researchprofessionals.venvn.nl/portals/29/NienkeVoorWebsite/CanMeds%20rollen.png" title="https://www.venvn.nl/Portals/1/Nieuws/Ouder%20dan%202010/3_profiel%20verpleegkundige_def.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4688"/>
            <a:ext cx="41529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754D7FC-71B4-41E4-AB6C-D1A94072B19A}"/>
              </a:ext>
            </a:extLst>
          </p:cNvPr>
          <p:cNvSpPr txBox="1"/>
          <p:nvPr/>
        </p:nvSpPr>
        <p:spPr>
          <a:xfrm>
            <a:off x="478120" y="6223627"/>
            <a:ext cx="34667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Bron afbeelding: https://www.venvn.nl/Portals/1/Nieuws/Ouder%20dan%202010/3_profiel%20verpleegkundige_def.pdf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95F1D62-AD35-487A-B0D2-3A0555B11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951" y="6391803"/>
            <a:ext cx="841321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9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Beroepsprofiel 2020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2314" y="2040034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/>
              <a:t>CanMEDS</a:t>
            </a:r>
            <a:r>
              <a:rPr lang="nl-NL" dirty="0"/>
              <a:t>-rol 1: De zorgverlener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Kernbegrip klinisch redeneren</a:t>
            </a:r>
          </a:p>
          <a:p>
            <a:pPr marL="0" indent="0">
              <a:buNone/>
            </a:pPr>
            <a:r>
              <a:rPr lang="nl-NL" i="1" dirty="0"/>
              <a:t>‘Het continu procesmatig gegevens verzamelen en analyseren gericht op het vaststellen van vragen en problemen van de zorgvrager, en het kiezen van daarbij passende zorgresultaten en interventies.’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4A77F31-6F02-4D24-89C5-3C1450B32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453336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8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klinisch redeneren?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72" y="2564904"/>
            <a:ext cx="8219256" cy="4525963"/>
          </a:xfrm>
        </p:spPr>
        <p:txBody>
          <a:bodyPr/>
          <a:lstStyle/>
          <a:p>
            <a:r>
              <a:rPr lang="nl-NL" i="1" dirty="0"/>
              <a:t>Schrijf voor jezelf op wat jij verstaat onder klinisch redeneren.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84360AA-EA8E-4A24-B29E-49CB2A55E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453336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15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Definities Klinisch redeneren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4965" y="2051609"/>
            <a:ext cx="8219256" cy="4525963"/>
          </a:xfrm>
        </p:spPr>
        <p:txBody>
          <a:bodyPr>
            <a:normAutofit fontScale="85000" lnSpcReduction="20000"/>
          </a:bodyPr>
          <a:lstStyle/>
          <a:p>
            <a:r>
              <a:rPr lang="nl-NL" i="1" dirty="0"/>
              <a:t>‘</a:t>
            </a:r>
            <a:r>
              <a:rPr lang="nl-NL" sz="2400" i="1" dirty="0"/>
              <a:t>Het continue proces van gegevens verzameling en analyse gericht op de vragen en problemen van een patiënt en diens naasten, in relatie tot ziekte en gezondheid.’ </a:t>
            </a:r>
            <a:r>
              <a:rPr lang="nl-NL" sz="2400" dirty="0"/>
              <a:t>(Schuurmans in </a:t>
            </a:r>
            <a:r>
              <a:rPr lang="nl-NL" sz="2400" dirty="0" err="1"/>
              <a:t>Lambregts</a:t>
            </a:r>
            <a:r>
              <a:rPr lang="nl-NL" sz="2400" dirty="0"/>
              <a:t> en Grotendorst, 2012)</a:t>
            </a:r>
          </a:p>
          <a:p>
            <a:r>
              <a:rPr lang="nl-NL" sz="2400" i="1" dirty="0"/>
              <a:t>‘Het continue kritisch nadenken-meedenken over de situatie van de patiënt en de kleine en grote beslissingen die voortvloeiende daaruit genomen moeten worden m.b.t. de bestaande en de te verwachten problematiek en de zorg’ </a:t>
            </a:r>
            <a:r>
              <a:rPr lang="nl-NL" sz="2400" dirty="0"/>
              <a:t>(Bakker, 2014 p.13)</a:t>
            </a:r>
          </a:p>
          <a:p>
            <a:r>
              <a:rPr lang="nl-NL" sz="2400" i="1" dirty="0"/>
              <a:t>‘Reflectief en creatief denken over patiënten  en patiëntenzorg en de wijze waarop er in het verpleegkundig proces geredeneerd wordt.’ </a:t>
            </a:r>
            <a:r>
              <a:rPr lang="nl-NL" sz="2400" dirty="0"/>
              <a:t>(Wilkinson, 2013 p.65) </a:t>
            </a:r>
          </a:p>
          <a:p>
            <a:r>
              <a:rPr lang="en-US" sz="2400" i="1" dirty="0" err="1"/>
              <a:t>Aspecten</a:t>
            </a:r>
            <a:r>
              <a:rPr lang="en-US" sz="2400" i="1" dirty="0"/>
              <a:t> van </a:t>
            </a:r>
            <a:r>
              <a:rPr lang="en-US" sz="2400" i="1" dirty="0" err="1"/>
              <a:t>kritisch</a:t>
            </a:r>
            <a:r>
              <a:rPr lang="en-US" sz="2400" i="1" dirty="0"/>
              <a:t> </a:t>
            </a:r>
            <a:r>
              <a:rPr lang="en-US" sz="2400" i="1" dirty="0" err="1"/>
              <a:t>denken</a:t>
            </a:r>
            <a:r>
              <a:rPr lang="en-US" sz="2400" i="1" dirty="0"/>
              <a:t> in de </a:t>
            </a:r>
            <a:r>
              <a:rPr lang="en-US" sz="2400" i="1" dirty="0" err="1"/>
              <a:t>klinische</a:t>
            </a:r>
            <a:r>
              <a:rPr lang="en-US" sz="2400" i="1" dirty="0"/>
              <a:t> context = </a:t>
            </a:r>
            <a:r>
              <a:rPr lang="en-US" sz="2400" i="1" dirty="0" err="1"/>
              <a:t>klinisch</a:t>
            </a:r>
            <a:r>
              <a:rPr lang="en-US" sz="2400" i="1" dirty="0"/>
              <a:t> </a:t>
            </a:r>
            <a:r>
              <a:rPr lang="en-US" sz="2400" i="1" dirty="0" err="1"/>
              <a:t>redeneren</a:t>
            </a:r>
            <a:r>
              <a:rPr lang="en-US" sz="2400" i="1" dirty="0"/>
              <a:t> </a:t>
            </a:r>
            <a:r>
              <a:rPr lang="en-US" sz="2400" dirty="0"/>
              <a:t>(V&amp;VN, 2012)</a:t>
            </a:r>
            <a:endParaRPr lang="nl-NL" sz="2400" dirty="0"/>
          </a:p>
          <a:p>
            <a:r>
              <a:rPr lang="nl-NL" sz="2400" dirty="0">
                <a:hlinkClick r:id="rId3"/>
              </a:rPr>
              <a:t>https://mijn.bsl.nl/klinisch-redeneren/10570438?searchBackButton=true</a:t>
            </a:r>
            <a:endParaRPr lang="nl-NL" sz="2400" dirty="0"/>
          </a:p>
          <a:p>
            <a:endParaRPr lang="nl-NL" sz="2400" dirty="0"/>
          </a:p>
          <a:p>
            <a:endParaRPr lang="nl-NL" sz="2000" dirty="0"/>
          </a:p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4AE4ADA-54E5-4245-B353-4A033F789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6453336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8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Verpleegkundige proces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326247"/>
            <a:ext cx="8291264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nl-NL" sz="2000" b="1" dirty="0" err="1">
                <a:latin typeface="Lucida Sans" panose="020B0602030504020204" pitchFamily="34" charset="0"/>
              </a:rPr>
              <a:t>Definitie</a:t>
            </a:r>
            <a:r>
              <a:rPr lang="en-US" altLang="nl-NL" sz="2000" b="1" dirty="0">
                <a:latin typeface="Lucida Sans" panose="020B0602030504020204" pitchFamily="34" charset="0"/>
              </a:rPr>
              <a:t>: </a:t>
            </a:r>
          </a:p>
          <a:p>
            <a:pPr marL="0" indent="0">
              <a:buNone/>
            </a:pPr>
            <a:r>
              <a:rPr lang="en-GB" altLang="nl-NL" sz="2000" i="1" dirty="0"/>
              <a:t>‘</a:t>
            </a:r>
            <a:r>
              <a:rPr lang="en-GB" altLang="nl-NL" sz="2000" i="1" dirty="0" err="1"/>
              <a:t>Systematische</a:t>
            </a:r>
            <a:r>
              <a:rPr lang="en-GB" altLang="nl-NL" sz="2000" i="1" dirty="0"/>
              <a:t>, </a:t>
            </a:r>
            <a:r>
              <a:rPr lang="en-GB" altLang="nl-NL" sz="2000" i="1" dirty="0" err="1"/>
              <a:t>creatieve</a:t>
            </a:r>
            <a:r>
              <a:rPr lang="en-GB" altLang="nl-NL" sz="2000" i="1" dirty="0"/>
              <a:t> </a:t>
            </a:r>
            <a:r>
              <a:rPr lang="en-GB" altLang="nl-NL" sz="2000" i="1" dirty="0" err="1"/>
              <a:t>methode</a:t>
            </a:r>
            <a:r>
              <a:rPr lang="en-GB" altLang="nl-NL" sz="2000" i="1" dirty="0"/>
              <a:t> die </a:t>
            </a:r>
            <a:r>
              <a:rPr lang="en-GB" altLang="nl-NL" sz="2000" i="1" dirty="0" err="1"/>
              <a:t>gebruikt</a:t>
            </a:r>
            <a:r>
              <a:rPr lang="en-GB" altLang="nl-NL" sz="2000" i="1" dirty="0"/>
              <a:t> </a:t>
            </a:r>
            <a:r>
              <a:rPr lang="en-GB" altLang="nl-NL" sz="2000" i="1" dirty="0" err="1"/>
              <a:t>wordt</a:t>
            </a:r>
            <a:r>
              <a:rPr lang="en-GB" altLang="nl-NL" sz="2000" i="1" dirty="0"/>
              <a:t> om </a:t>
            </a:r>
            <a:r>
              <a:rPr lang="en-GB" altLang="nl-NL" sz="2000" i="1" dirty="0" err="1"/>
              <a:t>feitelijke</a:t>
            </a:r>
            <a:r>
              <a:rPr lang="en-GB" altLang="nl-NL" sz="2000" i="1" dirty="0"/>
              <a:t>, </a:t>
            </a:r>
            <a:r>
              <a:rPr lang="en-GB" altLang="nl-NL" sz="2000" i="1" dirty="0" err="1"/>
              <a:t>dreigende</a:t>
            </a:r>
            <a:r>
              <a:rPr lang="en-GB" altLang="nl-NL" sz="2000" i="1" dirty="0"/>
              <a:t> of </a:t>
            </a:r>
            <a:r>
              <a:rPr lang="en-GB" altLang="nl-NL" sz="2000" i="1" dirty="0" err="1"/>
              <a:t>mogelijke</a:t>
            </a:r>
            <a:r>
              <a:rPr lang="en-GB" altLang="nl-NL" sz="2000" i="1" dirty="0"/>
              <a:t> </a:t>
            </a:r>
            <a:r>
              <a:rPr lang="en-GB" altLang="nl-NL" sz="2000" i="1" dirty="0" err="1"/>
              <a:t>gezondheidsproblemen</a:t>
            </a:r>
            <a:r>
              <a:rPr lang="en-GB" altLang="nl-NL" sz="2000" i="1" dirty="0"/>
              <a:t> vast </a:t>
            </a:r>
            <a:r>
              <a:rPr lang="en-GB" altLang="nl-NL" sz="2000" i="1" dirty="0" err="1"/>
              <a:t>te</a:t>
            </a:r>
            <a:r>
              <a:rPr lang="en-GB" altLang="nl-NL" sz="2000" i="1" dirty="0"/>
              <a:t> </a:t>
            </a:r>
            <a:r>
              <a:rPr lang="en-GB" altLang="nl-NL" sz="2000" i="1" dirty="0" err="1"/>
              <a:t>stellen</a:t>
            </a:r>
            <a:r>
              <a:rPr lang="en-GB" altLang="nl-NL" sz="2000" i="1" dirty="0"/>
              <a:t>, </a:t>
            </a:r>
            <a:r>
              <a:rPr lang="en-GB" altLang="nl-NL" sz="2000" i="1" dirty="0" err="1"/>
              <a:t>te</a:t>
            </a:r>
            <a:r>
              <a:rPr lang="en-GB" altLang="nl-NL" sz="2000" i="1" dirty="0"/>
              <a:t> </a:t>
            </a:r>
            <a:r>
              <a:rPr lang="en-GB" altLang="nl-NL" sz="2000" i="1" dirty="0" err="1"/>
              <a:t>voorkomen</a:t>
            </a:r>
            <a:r>
              <a:rPr lang="en-GB" altLang="nl-NL" sz="2000" i="1" dirty="0"/>
              <a:t> </a:t>
            </a:r>
            <a:r>
              <a:rPr lang="en-GB" altLang="nl-NL" sz="2000" i="1" dirty="0" err="1"/>
              <a:t>en</a:t>
            </a:r>
            <a:r>
              <a:rPr lang="en-GB" altLang="nl-NL" sz="2000" i="1" dirty="0"/>
              <a:t> </a:t>
            </a:r>
            <a:r>
              <a:rPr lang="en-GB" altLang="nl-NL" sz="2000" i="1" dirty="0" err="1"/>
              <a:t>te</a:t>
            </a:r>
            <a:r>
              <a:rPr lang="en-GB" altLang="nl-NL" sz="2000" i="1" dirty="0"/>
              <a:t> </a:t>
            </a:r>
            <a:r>
              <a:rPr lang="en-GB" altLang="nl-NL" sz="2000" i="1" dirty="0" err="1"/>
              <a:t>behandelen</a:t>
            </a:r>
            <a:r>
              <a:rPr lang="en-GB" altLang="nl-NL" sz="2000" i="1" dirty="0"/>
              <a:t>’ </a:t>
            </a:r>
            <a:r>
              <a:rPr lang="en-GB" altLang="nl-NL" sz="2000" dirty="0"/>
              <a:t>(Wilkinson, 2013 p.11).</a:t>
            </a:r>
          </a:p>
          <a:p>
            <a:pPr marL="0" indent="0">
              <a:buNone/>
            </a:pPr>
            <a:endParaRPr lang="en-GB" altLang="nl-NL" sz="2000" dirty="0"/>
          </a:p>
          <a:p>
            <a:pPr marL="0" indent="0">
              <a:buNone/>
            </a:pPr>
            <a:r>
              <a:rPr lang="en-GB" altLang="nl-NL" sz="2000" b="1" dirty="0" err="1"/>
              <a:t>Doel</a:t>
            </a:r>
            <a:r>
              <a:rPr lang="en-GB" altLang="nl-NL" sz="2000" b="1" dirty="0"/>
              <a:t>:</a:t>
            </a:r>
          </a:p>
          <a:p>
            <a:pPr marL="0" indent="0">
              <a:buNone/>
            </a:pPr>
            <a:r>
              <a:rPr lang="en-GB" altLang="nl-NL" sz="2000" i="1" dirty="0" err="1"/>
              <a:t>Een</a:t>
            </a:r>
            <a:r>
              <a:rPr lang="en-GB" altLang="nl-NL" sz="2000" i="1" dirty="0"/>
              <a:t> </a:t>
            </a:r>
            <a:r>
              <a:rPr lang="en-GB" altLang="nl-NL" sz="2000" i="1" dirty="0" err="1"/>
              <a:t>kader</a:t>
            </a:r>
            <a:r>
              <a:rPr lang="en-GB" altLang="nl-NL" sz="2000" i="1" dirty="0"/>
              <a:t> </a:t>
            </a:r>
            <a:r>
              <a:rPr lang="en-GB" altLang="nl-NL" sz="2000" i="1" dirty="0" err="1"/>
              <a:t>verschaffen</a:t>
            </a:r>
            <a:r>
              <a:rPr lang="en-GB" altLang="nl-NL" sz="2000" i="1" dirty="0"/>
              <a:t> </a:t>
            </a:r>
            <a:r>
              <a:rPr lang="en-GB" altLang="nl-NL" sz="2000" i="1" dirty="0" err="1"/>
              <a:t>waarmee</a:t>
            </a:r>
            <a:r>
              <a:rPr lang="en-GB" altLang="nl-NL" sz="2000" i="1" dirty="0"/>
              <a:t> </a:t>
            </a:r>
            <a:r>
              <a:rPr lang="en-GB" altLang="nl-NL" sz="2000" i="1" dirty="0" err="1"/>
              <a:t>verpleegkundigen</a:t>
            </a:r>
            <a:r>
              <a:rPr lang="en-GB" altLang="nl-NL" sz="2000" i="1" dirty="0"/>
              <a:t> de </a:t>
            </a:r>
            <a:r>
              <a:rPr lang="en-GB" altLang="nl-NL" sz="2000" i="1" dirty="0" err="1"/>
              <a:t>gezondheidstoestand</a:t>
            </a:r>
            <a:r>
              <a:rPr lang="en-GB" altLang="nl-NL" sz="2000" i="1" dirty="0"/>
              <a:t> van de patient </a:t>
            </a:r>
            <a:r>
              <a:rPr lang="en-GB" altLang="nl-NL" sz="2000" i="1" dirty="0" err="1"/>
              <a:t>kunnen</a:t>
            </a:r>
            <a:r>
              <a:rPr lang="en-GB" altLang="nl-NL" sz="2000" i="1" dirty="0"/>
              <a:t> </a:t>
            </a:r>
            <a:r>
              <a:rPr lang="en-GB" altLang="nl-NL" sz="2000" i="1" dirty="0" err="1"/>
              <a:t>vaststellen</a:t>
            </a:r>
            <a:r>
              <a:rPr lang="en-GB" altLang="nl-NL" sz="2000" i="1" dirty="0"/>
              <a:t> </a:t>
            </a:r>
            <a:r>
              <a:rPr lang="en-GB" altLang="nl-NL" sz="2000" i="1" dirty="0" err="1"/>
              <a:t>en</a:t>
            </a:r>
            <a:r>
              <a:rPr lang="en-GB" altLang="nl-NL" sz="2000" i="1" dirty="0"/>
              <a:t> hem </a:t>
            </a:r>
            <a:r>
              <a:rPr lang="en-GB" altLang="nl-NL" sz="2000" i="1" dirty="0" err="1"/>
              <a:t>kunnen</a:t>
            </a:r>
            <a:r>
              <a:rPr lang="en-GB" altLang="nl-NL" sz="2000" i="1" dirty="0"/>
              <a:t> </a:t>
            </a:r>
            <a:r>
              <a:rPr lang="en-GB" altLang="nl-NL" sz="2000" i="1" dirty="0" err="1"/>
              <a:t>helpen</a:t>
            </a:r>
            <a:r>
              <a:rPr lang="en-GB" altLang="nl-NL" sz="2000" i="1" dirty="0"/>
              <a:t> </a:t>
            </a:r>
            <a:r>
              <a:rPr lang="en-GB" altLang="nl-NL" sz="2000" i="1" dirty="0" err="1"/>
              <a:t>bij</a:t>
            </a:r>
            <a:r>
              <a:rPr lang="en-GB" altLang="nl-NL" sz="2000" i="1" dirty="0"/>
              <a:t> het </a:t>
            </a:r>
            <a:r>
              <a:rPr lang="en-GB" altLang="nl-NL" sz="2000" i="1" dirty="0" err="1"/>
              <a:t>tegemoetkomen</a:t>
            </a:r>
            <a:r>
              <a:rPr lang="en-GB" altLang="nl-NL" sz="2000" i="1" dirty="0"/>
              <a:t> </a:t>
            </a:r>
            <a:r>
              <a:rPr lang="en-GB" altLang="nl-NL" sz="2000" i="1" dirty="0" err="1"/>
              <a:t>aan</a:t>
            </a:r>
            <a:r>
              <a:rPr lang="en-GB" altLang="nl-NL" sz="2000" i="1" dirty="0"/>
              <a:t> </a:t>
            </a:r>
            <a:r>
              <a:rPr lang="en-GB" altLang="nl-NL" sz="2000" i="1" dirty="0" err="1"/>
              <a:t>zijn</a:t>
            </a:r>
            <a:r>
              <a:rPr lang="en-GB" altLang="nl-NL" sz="2000" i="1" dirty="0"/>
              <a:t> </a:t>
            </a:r>
            <a:r>
              <a:rPr lang="en-GB" altLang="nl-NL" sz="2000" i="1" dirty="0" err="1"/>
              <a:t>gezondheidsbehoeften</a:t>
            </a:r>
            <a:r>
              <a:rPr lang="en-GB" altLang="nl-NL" sz="2000" i="1" dirty="0"/>
              <a:t>’ </a:t>
            </a:r>
            <a:r>
              <a:rPr lang="en-GB" altLang="nl-NL" sz="2000" dirty="0"/>
              <a:t>(Wilkinson, 2013 p. 12).</a:t>
            </a:r>
          </a:p>
          <a:p>
            <a:pPr marL="0" indent="0">
              <a:buNone/>
            </a:pPr>
            <a:endParaRPr lang="nl-NL" sz="2000" i="1" dirty="0"/>
          </a:p>
          <a:p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BF042F9-F7E7-4E3B-BF45-64147FDD3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453336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3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Kenmerken verpleegkundig proces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5684" y="2132856"/>
            <a:ext cx="8219256" cy="4525963"/>
          </a:xfrm>
        </p:spPr>
        <p:txBody>
          <a:bodyPr>
            <a:normAutofit/>
          </a:bodyPr>
          <a:lstStyle/>
          <a:p>
            <a:r>
              <a:rPr lang="nl-NL" sz="3600" dirty="0"/>
              <a:t>Dynamisch en cyclisch</a:t>
            </a:r>
          </a:p>
          <a:p>
            <a:r>
              <a:rPr lang="nl-NL" sz="3600" dirty="0"/>
              <a:t>Zorgvrager staat centraal</a:t>
            </a:r>
          </a:p>
          <a:p>
            <a:r>
              <a:rPr lang="nl-NL" sz="3600" dirty="0"/>
              <a:t>Holistisch</a:t>
            </a:r>
          </a:p>
          <a:p>
            <a:r>
              <a:rPr lang="nl-NL" sz="3600" dirty="0"/>
              <a:t>Planmatig en resultaatgericht</a:t>
            </a:r>
          </a:p>
          <a:p>
            <a:r>
              <a:rPr lang="nl-NL" sz="3600" dirty="0" err="1"/>
              <a:t>Evidence</a:t>
            </a:r>
            <a:r>
              <a:rPr lang="nl-NL" sz="3600" dirty="0"/>
              <a:t> </a:t>
            </a:r>
            <a:r>
              <a:rPr lang="nl-NL" sz="3600" dirty="0" err="1"/>
              <a:t>based</a:t>
            </a:r>
            <a:endParaRPr lang="nl-NL" sz="3600" dirty="0"/>
          </a:p>
          <a:p>
            <a:r>
              <a:rPr lang="nl-NL" sz="3600" dirty="0"/>
              <a:t>Flexibel </a:t>
            </a:r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B48B974-99CF-46E1-A348-290F85275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453336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2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2160</Words>
  <Application>Microsoft Office PowerPoint</Application>
  <PresentationFormat>Diavoorstelling (4:3)</PresentationFormat>
  <Paragraphs>235</Paragraphs>
  <Slides>24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MS PGothic</vt:lpstr>
      <vt:lpstr>Arial</vt:lpstr>
      <vt:lpstr>Calibri</vt:lpstr>
      <vt:lpstr>Lucida Sans</vt:lpstr>
      <vt:lpstr>Lucida Sans Unicode</vt:lpstr>
      <vt:lpstr>Kantoorthema</vt:lpstr>
      <vt:lpstr>Aangepast ontwerp</vt:lpstr>
      <vt:lpstr>Klinisch redeneren  Inleiding klinisch redeneren </vt:lpstr>
      <vt:lpstr>Lesprogramma</vt:lpstr>
      <vt:lpstr>Leerdoelen</vt:lpstr>
      <vt:lpstr>Kernrollen en algemene rollen</vt:lpstr>
      <vt:lpstr>Beroepsprofiel 2020</vt:lpstr>
      <vt:lpstr>Wat is klinisch redeneren? </vt:lpstr>
      <vt:lpstr>Definities Klinisch redeneren</vt:lpstr>
      <vt:lpstr>Verpleegkundige proces</vt:lpstr>
      <vt:lpstr>Kenmerken verpleegkundig proces</vt:lpstr>
      <vt:lpstr>De zes fasen van het verpleegkundig proces</vt:lpstr>
      <vt:lpstr>Kritisch denken binnen verpleegkundig proces</vt:lpstr>
      <vt:lpstr>   Schematisch kritisch denken</vt:lpstr>
      <vt:lpstr>Wat zie je? </vt:lpstr>
      <vt:lpstr>Wat zie je? </vt:lpstr>
      <vt:lpstr>Wat zie je? </vt:lpstr>
      <vt:lpstr>Kritisch denken is:</vt:lpstr>
      <vt:lpstr>Kritisch denken omvat:</vt:lpstr>
      <vt:lpstr>Soorten van verpleegkundige kennis</vt:lpstr>
      <vt:lpstr>Eigenschappen kritische denkers</vt:lpstr>
      <vt:lpstr>Essentiële cognitieve vaardigheden voor kritisch denken</vt:lpstr>
      <vt:lpstr>Opdracht</vt:lpstr>
      <vt:lpstr>Complexe intellectuele processen/activiteiten</vt:lpstr>
      <vt:lpstr>Evaluatie</vt:lpstr>
      <vt:lpstr>Bronnen</vt:lpstr>
    </vt:vector>
  </TitlesOfParts>
  <Company>Saxion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Karin Welman</dc:creator>
  <cp:lastModifiedBy>Dorine</cp:lastModifiedBy>
  <cp:revision>137</cp:revision>
  <cp:lastPrinted>2014-08-28T12:31:21Z</cp:lastPrinted>
  <dcterms:created xsi:type="dcterms:W3CDTF">2012-09-14T12:17:41Z</dcterms:created>
  <dcterms:modified xsi:type="dcterms:W3CDTF">2018-02-07T15:12:26Z</dcterms:modified>
</cp:coreProperties>
</file>