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2286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4572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6858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9144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11430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13716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16002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182880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2000" u="none" kumimoji="0" normalizeH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 b="def" i="def"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el en subtite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jn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3" name="Titeltekst"/>
          <p:cNvSpPr txBox="1"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Titeltekst</a:t>
            </a:r>
          </a:p>
        </p:txBody>
      </p:sp>
      <p:sp>
        <p:nvSpPr>
          <p:cNvPr id="14" name="Hoofdtekst - niveau één…"/>
          <p:cNvSpPr txBox="1"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5" name="Dianumm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 - horizonta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Afbeelding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3" name="Lijn"/>
          <p:cNvSpPr/>
          <p:nvPr>
            <p:ph type="body" sz="quarter" idx="14"/>
          </p:nvPr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</a:ln>
        </p:spPr>
        <p:txBody>
          <a:bodyPr anchor="ctr">
            <a:noAutofit/>
          </a:bodyPr>
          <a:lstStyle/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4" name="Titeltekst"/>
          <p:cNvSpPr txBox="1"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Titeltekst</a:t>
            </a:r>
          </a:p>
        </p:txBody>
      </p:sp>
      <p:sp>
        <p:nvSpPr>
          <p:cNvPr id="25" name="Hoofdtekst - niveau één…"/>
          <p:cNvSpPr txBox="1"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6" name="Dianumm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en ondertitel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jn"/>
          <p:cNvSpPr/>
          <p:nvPr/>
        </p:nvSpPr>
        <p:spPr>
          <a:xfrm flipV="1">
            <a:off x="406400" y="6140894"/>
            <a:ext cx="12192000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4" name="Titeltekst"/>
          <p:cNvSpPr txBox="1"/>
          <p:nvPr>
            <p:ph type="title"/>
          </p:nvPr>
        </p:nvSpPr>
        <p:spPr>
          <a:xfrm>
            <a:off x="406400" y="6426200"/>
            <a:ext cx="121920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Titeltekst</a:t>
            </a:r>
          </a:p>
        </p:txBody>
      </p:sp>
      <p:sp>
        <p:nvSpPr>
          <p:cNvPr id="35" name="Hoofdtekst - niveau één…"/>
          <p:cNvSpPr txBox="1"/>
          <p:nvPr>
            <p:ph type="body" sz="quarter" idx="1"/>
          </p:nvPr>
        </p:nvSpPr>
        <p:spPr>
          <a:xfrm>
            <a:off x="406400" y="4267200"/>
            <a:ext cx="121920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6" name="Dianummer"/>
          <p:cNvSpPr txBox="1"/>
          <p:nvPr>
            <p:ph type="sldNum" sz="quarter" idx="2"/>
          </p:nvPr>
        </p:nvSpPr>
        <p:spPr>
          <a:xfrm>
            <a:off x="12161859" y="4191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el - midden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eltekst"/>
          <p:cNvSpPr txBox="1"/>
          <p:nvPr>
            <p:ph type="title"/>
          </p:nvPr>
        </p:nvSpPr>
        <p:spPr>
          <a:xfrm>
            <a:off x="406400" y="4038600"/>
            <a:ext cx="12192000" cy="4521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Titeltekst</a:t>
            </a:r>
          </a:p>
        </p:txBody>
      </p:sp>
      <p:sp>
        <p:nvSpPr>
          <p:cNvPr id="44" name="Dianumm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 - vertica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jn"/>
          <p:cNvSpPr/>
          <p:nvPr/>
        </p:nvSpPr>
        <p:spPr>
          <a:xfrm flipV="1">
            <a:off x="5892800" y="6141012"/>
            <a:ext cx="6705600" cy="14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2" name="Afbeelding"/>
          <p:cNvSpPr/>
          <p:nvPr>
            <p:ph type="pic" idx="13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53" name="Titeltekst"/>
          <p:cNvSpPr txBox="1"/>
          <p:nvPr>
            <p:ph type="title"/>
          </p:nvPr>
        </p:nvSpPr>
        <p:spPr>
          <a:xfrm>
            <a:off x="5892800" y="6426200"/>
            <a:ext cx="6705600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0"/>
            </a:lvl1pPr>
          </a:lstStyle>
          <a:p>
            <a:pPr/>
            <a:r>
              <a:t>Titeltekst</a:t>
            </a:r>
          </a:p>
        </p:txBody>
      </p:sp>
      <p:sp>
        <p:nvSpPr>
          <p:cNvPr id="54" name="Hoofdtekst - niveau één…"/>
          <p:cNvSpPr txBox="1"/>
          <p:nvPr>
            <p:ph type="body" sz="quarter" idx="1"/>
          </p:nvPr>
        </p:nvSpPr>
        <p:spPr>
          <a:xfrm>
            <a:off x="5892800" y="4267200"/>
            <a:ext cx="6705600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2286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4572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6858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91440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cap="all" sz="5400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55" name="Dianummer"/>
          <p:cNvSpPr txBox="1"/>
          <p:nvPr>
            <p:ph type="sldNum" sz="quarter" idx="2"/>
          </p:nvPr>
        </p:nvSpPr>
        <p:spPr>
          <a:xfrm>
            <a:off x="12194440" y="431800"/>
            <a:ext cx="406898" cy="4572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- bov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ks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tekst</a:t>
            </a:r>
          </a:p>
        </p:txBody>
      </p:sp>
      <p:sp>
        <p:nvSpPr>
          <p:cNvPr id="63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6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ks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tekst</a:t>
            </a:r>
          </a:p>
        </p:txBody>
      </p:sp>
      <p:sp>
        <p:nvSpPr>
          <p:cNvPr id="72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73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 en opsomm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ks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tekst</a:t>
            </a:r>
          </a:p>
        </p:txBody>
      </p:sp>
      <p:sp>
        <p:nvSpPr>
          <p:cNvPr id="82" name="Titeltek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83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8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, opsomming en f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ks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tekst</a:t>
            </a:r>
          </a:p>
        </p:txBody>
      </p:sp>
      <p:sp>
        <p:nvSpPr>
          <p:cNvPr id="92" name="Afbeelding"/>
          <p:cNvSpPr/>
          <p:nvPr>
            <p:ph type="pic" sz="half" idx="14"/>
          </p:nvPr>
        </p:nvSpPr>
        <p:spPr>
          <a:xfrm>
            <a:off x="7112000" y="1536700"/>
            <a:ext cx="5486400" cy="7797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93" name="Titeltekst"/>
          <p:cNvSpPr txBox="1"/>
          <p:nvPr>
            <p:ph type="title"/>
          </p:nvPr>
        </p:nvSpPr>
        <p:spPr>
          <a:xfrm>
            <a:off x="406400" y="1536700"/>
            <a:ext cx="6299200" cy="723900"/>
          </a:xfrm>
          <a:prstGeom prst="rect">
            <a:avLst/>
          </a:prstGeom>
        </p:spPr>
        <p:txBody>
          <a:bodyPr/>
          <a:lstStyle/>
          <a:p>
            <a:pPr/>
            <a:r>
              <a:t>Titeltekst</a:t>
            </a:r>
          </a:p>
        </p:txBody>
      </p:sp>
      <p:sp>
        <p:nvSpPr>
          <p:cNvPr id="94" name="Hoofdtekst - niveau één…"/>
          <p:cNvSpPr txBox="1"/>
          <p:nvPr>
            <p:ph type="body" sz="half" idx="1"/>
          </p:nvPr>
        </p:nvSpPr>
        <p:spPr>
          <a:xfrm>
            <a:off x="406400" y="2743200"/>
            <a:ext cx="6299200" cy="61087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2800"/>
            </a:lvl1pPr>
            <a:lvl2pPr>
              <a:buClr>
                <a:schemeClr val="accent1"/>
              </a:buClr>
              <a:buChar char="▸"/>
              <a:defRPr sz="2800"/>
            </a:lvl2pPr>
            <a:lvl3pPr>
              <a:buClr>
                <a:schemeClr val="accent1"/>
              </a:buClr>
              <a:buChar char="▸"/>
              <a:defRPr sz="2800"/>
            </a:lvl3pPr>
            <a:lvl4pPr>
              <a:buClr>
                <a:schemeClr val="accent1"/>
              </a:buClr>
              <a:buChar char="▸"/>
              <a:defRPr sz="2800"/>
            </a:lvl4pPr>
            <a:lvl5pPr>
              <a:buClr>
                <a:schemeClr val="accent1"/>
              </a:buClr>
              <a:buChar char="▸"/>
              <a:defRPr sz="2800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9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psommingstekens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kst"/>
          <p:cNvSpPr txBox="1"/>
          <p:nvPr>
            <p:ph type="body" sz="quarter" idx="13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tekst</a:t>
            </a:r>
          </a:p>
        </p:txBody>
      </p:sp>
      <p:sp>
        <p:nvSpPr>
          <p:cNvPr id="103" name="Hoofdtekst - niveau éé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0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 - driemaal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Afbeelding"/>
          <p:cNvSpPr/>
          <p:nvPr>
            <p:ph type="pic" sz="half" idx="13"/>
          </p:nvPr>
        </p:nvSpPr>
        <p:spPr>
          <a:xfrm>
            <a:off x="6503154" y="0"/>
            <a:ext cx="6502401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2" name="Afbeelding"/>
          <p:cNvSpPr/>
          <p:nvPr>
            <p:ph type="pic" sz="half" idx="14"/>
          </p:nvPr>
        </p:nvSpPr>
        <p:spPr>
          <a:xfrm>
            <a:off x="6502400" y="4902200"/>
            <a:ext cx="6502400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3" name="Afbeelding"/>
          <p:cNvSpPr/>
          <p:nvPr>
            <p:ph type="pic" idx="15"/>
          </p:nvPr>
        </p:nvSpPr>
        <p:spPr>
          <a:xfrm>
            <a:off x="0" y="0"/>
            <a:ext cx="6468534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14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at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Bijschrift"/>
          <p:cNvSpPr/>
          <p:nvPr/>
        </p:nvSpPr>
        <p:spPr>
          <a:xfrm>
            <a:off x="469900" y="2362200"/>
            <a:ext cx="12065000" cy="522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cap="all" sz="28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</a:p>
        </p:txBody>
      </p:sp>
      <p:sp>
        <p:nvSpPr>
          <p:cNvPr id="122" name="Typ hier een citaat."/>
          <p:cNvSpPr txBox="1"/>
          <p:nvPr>
            <p:ph type="body" sz="quarter" idx="13"/>
          </p:nvPr>
        </p:nvSpPr>
        <p:spPr>
          <a:xfrm>
            <a:off x="889000" y="2908300"/>
            <a:ext cx="11226800" cy="1297944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Typ hier een citaat.</a:t>
            </a:r>
          </a:p>
        </p:txBody>
      </p:sp>
      <p:sp>
        <p:nvSpPr>
          <p:cNvPr id="123" name="Johnny Appleseed"/>
          <p:cNvSpPr txBox="1"/>
          <p:nvPr>
            <p:ph type="body" sz="quarter" idx="14"/>
          </p:nvPr>
        </p:nvSpPr>
        <p:spPr>
          <a:xfrm>
            <a:off x="406400" y="7789333"/>
            <a:ext cx="12192000" cy="863604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24" name="tekst"/>
          <p:cNvSpPr txBox="1"/>
          <p:nvPr>
            <p:ph type="body" sz="quarter" idx="15"/>
          </p:nvPr>
        </p:nvSpPr>
        <p:spPr>
          <a:xfrm>
            <a:off x="406400" y="457200"/>
            <a:ext cx="11176000" cy="4572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pc="120"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r>
              <a:t>tekst</a:t>
            </a:r>
          </a:p>
        </p:txBody>
      </p:sp>
      <p:sp>
        <p:nvSpPr>
          <p:cNvPr id="12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itaat alt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yp hier een citaat."/>
          <p:cNvSpPr txBox="1"/>
          <p:nvPr>
            <p:ph type="body" sz="quarter" idx="13"/>
          </p:nvPr>
        </p:nvSpPr>
        <p:spPr>
          <a:xfrm>
            <a:off x="5892800" y="2641600"/>
            <a:ext cx="6705600" cy="25019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cap="all" sz="9400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Typ hier een citaat.</a:t>
            </a:r>
          </a:p>
        </p:txBody>
      </p:sp>
      <p:sp>
        <p:nvSpPr>
          <p:cNvPr id="133" name="Afbeelding"/>
          <p:cNvSpPr/>
          <p:nvPr>
            <p:ph type="pic" idx="14"/>
          </p:nvPr>
        </p:nvSpPr>
        <p:spPr>
          <a:xfrm>
            <a:off x="0" y="0"/>
            <a:ext cx="54864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4" name="Johnny Appleseed"/>
          <p:cNvSpPr txBox="1"/>
          <p:nvPr>
            <p:ph type="body" sz="quarter" idx="15"/>
          </p:nvPr>
        </p:nvSpPr>
        <p:spPr>
          <a:xfrm>
            <a:off x="5892800" y="7789333"/>
            <a:ext cx="6705600" cy="863604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defRPr sz="6000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pPr/>
            <a:r>
              <a:t>Johnny Appleseed</a:t>
            </a:r>
          </a:p>
        </p:txBody>
      </p:sp>
      <p:sp>
        <p:nvSpPr>
          <p:cNvPr id="135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Foto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Afbeelding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3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Leeg">
    <p:bg>
      <p:bgPr>
        <a:solidFill>
          <a:srgbClr val="22222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Leeg -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ianumm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jn"/>
          <p:cNvSpPr/>
          <p:nvPr/>
        </p:nvSpPr>
        <p:spPr>
          <a:xfrm flipV="1">
            <a:off x="406400" y="993160"/>
            <a:ext cx="12192000" cy="263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Titeltekst"/>
          <p:cNvSpPr txBox="1"/>
          <p:nvPr>
            <p:ph type="title"/>
          </p:nvPr>
        </p:nvSpPr>
        <p:spPr>
          <a:xfrm>
            <a:off x="406400" y="1536700"/>
            <a:ext cx="12192000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Titeltekst</a:t>
            </a:r>
          </a:p>
        </p:txBody>
      </p:sp>
      <p:sp>
        <p:nvSpPr>
          <p:cNvPr id="4" name="Hoofdtekst - niveau één…"/>
          <p:cNvSpPr txBox="1"/>
          <p:nvPr>
            <p:ph type="body" idx="1"/>
          </p:nvPr>
        </p:nvSpPr>
        <p:spPr>
          <a:xfrm>
            <a:off x="406400" y="2743200"/>
            <a:ext cx="12192000" cy="610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5" name="Dianummer"/>
          <p:cNvSpPr txBox="1"/>
          <p:nvPr>
            <p:ph type="sldNum" sz="quarter" idx="2"/>
          </p:nvPr>
        </p:nvSpPr>
        <p:spPr>
          <a:xfrm>
            <a:off x="12186622" y="431800"/>
            <a:ext cx="406897" cy="4572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transition xmlns:p14="http://schemas.microsoft.com/office/powerpoint/2010/main" spd="med" advClick="1"/>
  <p:txStyles>
    <p:titleStyle>
      <a:lvl1pPr marL="0" marR="0" indent="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2286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4572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6858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9144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11430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13716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16002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1828800" algn="l" defTabSz="584200" rtl="0" latinLnBrk="0">
        <a:lnSpc>
          <a:spcPct val="80000"/>
        </a:lnSpc>
        <a:spcBef>
          <a:spcPts val="2800"/>
        </a:spcBef>
        <a:spcAft>
          <a:spcPts val="0"/>
        </a:spcAft>
        <a:buClrTx/>
        <a:buSzTx/>
        <a:buFontTx/>
        <a:buNone/>
        <a:tabLst/>
        <a:defRPr b="0" baseline="0" cap="all" i="0" spc="0" strike="noStrike" sz="6000" u="none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44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0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500" marR="0" indent="-444500" algn="l" defTabSz="584200" latinLnBrk="0">
        <a:lnSpc>
          <a:spcPct val="100000"/>
        </a:lnSpc>
        <a:spcBef>
          <a:spcPts val="28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b="0" baseline="0" cap="none" i="0" spc="0" strike="noStrike" sz="3400" u="none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00" algn="r" defTabSz="5842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3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3" Type="http://schemas.openxmlformats.org/officeDocument/2006/relationships/image" Target="../media/image6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7.jpeg"/><Relationship Id="rId3" Type="http://schemas.openxmlformats.org/officeDocument/2006/relationships/image" Target="../media/image4.png"/><Relationship Id="rId4" Type="http://schemas.openxmlformats.org/officeDocument/2006/relationships/image" Target="../media/image4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8.jpeg"/><Relationship Id="rId3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Unie_KBO_FarmaMagazine.jpg" descr="Unie_KBO_FarmaMagazine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173" y="8906"/>
            <a:ext cx="13067146" cy="9753601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polyfarmacie"/>
          <p:cNvSpPr txBox="1"/>
          <p:nvPr>
            <p:ph type="ctrTitle"/>
          </p:nvPr>
        </p:nvSpPr>
        <p:spPr>
          <a:xfrm>
            <a:off x="232228" y="8104578"/>
            <a:ext cx="12192001" cy="27051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hueOff val="104794"/>
                    <a:lumOff val="-8431"/>
                  </a:schemeClr>
                </a:solidFill>
              </a:defRPr>
            </a:lvl1pPr>
          </a:lstStyle>
          <a:p>
            <a:pPr/>
            <a:r>
              <a:t>polyfarmacie</a:t>
            </a:r>
          </a:p>
        </p:txBody>
      </p:sp>
      <p:sp>
        <p:nvSpPr>
          <p:cNvPr id="168" name="themaweek"/>
          <p:cNvSpPr txBox="1"/>
          <p:nvPr>
            <p:ph type="subTitle" sz="quarter" idx="1"/>
          </p:nvPr>
        </p:nvSpPr>
        <p:spPr>
          <a:xfrm>
            <a:off x="414234" y="6883400"/>
            <a:ext cx="12192001" cy="1803400"/>
          </a:xfrm>
          <a:prstGeom prst="rect">
            <a:avLst/>
          </a:prstGeom>
        </p:spPr>
        <p:txBody>
          <a:bodyPr/>
          <a:lstStyle/>
          <a:p>
            <a:pPr defTabSz="566674">
              <a:spcBef>
                <a:spcPts val="2200"/>
              </a:spcBef>
              <a:defRPr sz="5238"/>
            </a:pPr>
            <a:r>
              <a:rPr>
                <a:solidFill>
                  <a:srgbClr val="222222"/>
                </a:solidFill>
              </a:rPr>
              <a:t>themaweek</a:t>
            </a:r>
            <a:r>
              <a:t>  </a:t>
            </a:r>
          </a:p>
        </p:txBody>
      </p:sp>
      <p:sp>
        <p:nvSpPr>
          <p:cNvPr id="169" name="Tekst"/>
          <p:cNvSpPr txBox="1"/>
          <p:nvPr/>
        </p:nvSpPr>
        <p:spPr>
          <a:xfrm>
            <a:off x="6414984" y="-3621810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ts val="2800"/>
              </a:lnSpc>
              <a:spcBef>
                <a:spcPts val="0"/>
              </a:spcBef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Overview themaweek"/>
          <p:cNvSpPr txBox="1"/>
          <p:nvPr>
            <p:ph type="title"/>
          </p:nvPr>
        </p:nvSpPr>
        <p:spPr>
          <a:xfrm>
            <a:off x="406400" y="31115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Overview themaweek</a:t>
            </a:r>
          </a:p>
        </p:txBody>
      </p:sp>
      <p:sp>
        <p:nvSpPr>
          <p:cNvPr id="172" name="Intro &amp; doel themaweek…"/>
          <p:cNvSpPr txBox="1"/>
          <p:nvPr>
            <p:ph type="body" idx="1"/>
          </p:nvPr>
        </p:nvSpPr>
        <p:spPr>
          <a:xfrm>
            <a:off x="406400" y="2041960"/>
            <a:ext cx="12192000" cy="6108701"/>
          </a:xfrm>
          <a:prstGeom prst="rect">
            <a:avLst/>
          </a:prstGeom>
        </p:spPr>
        <p:txBody>
          <a:bodyPr/>
          <a:lstStyle/>
          <a:p>
            <a:pPr/>
            <a:r>
              <a:t>Intro &amp; doel themaweek</a:t>
            </a:r>
          </a:p>
          <a:p>
            <a:pPr/>
            <a:r>
              <a:t>Programma</a:t>
            </a:r>
          </a:p>
          <a:p>
            <a:pPr/>
            <a:r>
              <a:t>Rode draad opdracht</a:t>
            </a:r>
          </a:p>
          <a:p>
            <a:pPr/>
            <a:r>
              <a:t>Ondersteunende literatuur</a:t>
            </a:r>
          </a:p>
          <a:p>
            <a:pPr/>
            <a:r>
              <a:t>Key points</a:t>
            </a:r>
          </a:p>
          <a:p>
            <a:pPr/>
            <a:r>
              <a:t>Tips &amp; trucs</a:t>
            </a:r>
          </a:p>
        </p:txBody>
      </p:sp>
      <p:sp>
        <p:nvSpPr>
          <p:cNvPr id="173" name="Tekst"/>
          <p:cNvSpPr txBox="1"/>
          <p:nvPr/>
        </p:nvSpPr>
        <p:spPr>
          <a:xfrm>
            <a:off x="6494087" y="2882899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ts val="2800"/>
              </a:lnSpc>
              <a:spcBef>
                <a:spcPts val="0"/>
              </a:spcBef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Intro themaweek"/>
          <p:cNvSpPr txBox="1"/>
          <p:nvPr>
            <p:ph type="title"/>
          </p:nvPr>
        </p:nvSpPr>
        <p:spPr>
          <a:xfrm>
            <a:off x="406400" y="31115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Intro themaweek</a:t>
            </a:r>
          </a:p>
        </p:txBody>
      </p:sp>
      <p:sp>
        <p:nvSpPr>
          <p:cNvPr id="176" name="Hoofdteks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77" name="xxl.jpg" descr="xxl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633412"/>
            <a:ext cx="13004801" cy="7315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Vergrijzing…"/>
          <p:cNvSpPr txBox="1"/>
          <p:nvPr/>
        </p:nvSpPr>
        <p:spPr>
          <a:xfrm>
            <a:off x="400126" y="1150761"/>
            <a:ext cx="12734922" cy="129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44500" indent="-444500">
              <a:spcBef>
                <a:spcPts val="2800"/>
              </a:spcBef>
              <a:buClr>
                <a:schemeClr val="accent1"/>
              </a:buClr>
              <a:buSzPct val="104999"/>
              <a:buFont typeface="Avenir Next"/>
              <a:buChar char="▸"/>
              <a:defRPr sz="2400"/>
            </a:pPr>
            <a:r>
              <a:t>Vergrijzing</a:t>
            </a:r>
          </a:p>
          <a:p>
            <a:pPr marL="444500" indent="-444500">
              <a:spcBef>
                <a:spcPts val="2800"/>
              </a:spcBef>
              <a:buClr>
                <a:schemeClr val="accent1"/>
              </a:buClr>
              <a:buSzPct val="104999"/>
              <a:buFont typeface="Avenir Next"/>
              <a:buChar char="▸"/>
              <a:defRPr sz="2400"/>
            </a:pPr>
            <a:r>
              <a:t>Vijf veelvoorkomende medicatiegroepen (glucose, COPD, vaatverwijders, cognitie, RR)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doel themaweek"/>
          <p:cNvSpPr txBox="1"/>
          <p:nvPr>
            <p:ph type="title"/>
          </p:nvPr>
        </p:nvSpPr>
        <p:spPr>
          <a:xfrm>
            <a:off x="406400" y="31115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doel themaweek</a:t>
            </a:r>
          </a:p>
        </p:txBody>
      </p:sp>
      <p:pic>
        <p:nvPicPr>
          <p:cNvPr id="181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9391" y="1451960"/>
            <a:ext cx="11809936" cy="625474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Tekst"/>
          <p:cNvSpPr txBox="1"/>
          <p:nvPr/>
        </p:nvSpPr>
        <p:spPr>
          <a:xfrm>
            <a:off x="6148070" y="4654550"/>
            <a:ext cx="70866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rogramma I"/>
          <p:cNvSpPr txBox="1"/>
          <p:nvPr>
            <p:ph type="title"/>
          </p:nvPr>
        </p:nvSpPr>
        <p:spPr>
          <a:xfrm>
            <a:off x="406400" y="31115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Programma I</a:t>
            </a:r>
          </a:p>
        </p:txBody>
      </p:sp>
      <p:sp>
        <p:nvSpPr>
          <p:cNvPr id="185" name="Hoofdteks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6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9577" y="2076450"/>
            <a:ext cx="12345646" cy="57491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Afbeelding" descr="Afbeeldi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670" y="2420504"/>
            <a:ext cx="11609669" cy="6346944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Programma II"/>
          <p:cNvSpPr txBox="1"/>
          <p:nvPr>
            <p:ph type="title"/>
          </p:nvPr>
        </p:nvSpPr>
        <p:spPr>
          <a:xfrm>
            <a:off x="406400" y="31115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Programma II</a:t>
            </a:r>
          </a:p>
        </p:txBody>
      </p:sp>
      <p:sp>
        <p:nvSpPr>
          <p:cNvPr id="190" name="Rechthoek"/>
          <p:cNvSpPr/>
          <p:nvPr/>
        </p:nvSpPr>
        <p:spPr>
          <a:xfrm>
            <a:off x="6887384" y="8242050"/>
            <a:ext cx="2721910" cy="387414"/>
          </a:xfrm>
          <a:prstGeom prst="rect">
            <a:avLst/>
          </a:prstGeom>
          <a:solidFill>
            <a:srgbClr val="FFFFFF"/>
          </a:solidFill>
          <a:ln w="25400">
            <a:solidFill>
              <a:srgbClr val="5B5854"/>
            </a:solidFill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cap="all" sz="2800">
                <a:latin typeface="+mn-lt"/>
                <a:ea typeface="+mn-ea"/>
                <a:cs typeface="+mn-cs"/>
                <a:sym typeface="DIN Condense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ode draad opdrach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>
                <a:solidFill>
                  <a:schemeClr val="accent5">
                    <a:hueOff val="-180946"/>
                    <a:satOff val="-2351"/>
                    <a:lumOff val="-8716"/>
                  </a:schemeClr>
                </a:solidFill>
              </a:defRPr>
            </a:lvl1pPr>
          </a:lstStyle>
          <a:p>
            <a:pPr/>
            <a:r>
              <a:t>Rode draad opdracht</a:t>
            </a:r>
          </a:p>
        </p:txBody>
      </p:sp>
      <p:sp>
        <p:nvSpPr>
          <p:cNvPr id="193" name="Groep van 4-5 studenten kiest een medicatiegroep…"/>
          <p:cNvSpPr txBox="1"/>
          <p:nvPr>
            <p:ph type="body" idx="1"/>
          </p:nvPr>
        </p:nvSpPr>
        <p:spPr>
          <a:xfrm>
            <a:off x="67629" y="2489121"/>
            <a:ext cx="12608572" cy="7312154"/>
          </a:xfrm>
          <a:prstGeom prst="rect">
            <a:avLst/>
          </a:prstGeom>
        </p:spPr>
        <p:txBody>
          <a:bodyPr/>
          <a:lstStyle/>
          <a:p>
            <a:pPr marL="364489" indent="-364489" defTabSz="479044">
              <a:spcBef>
                <a:spcPts val="2200"/>
              </a:spcBef>
              <a:defRPr sz="2788"/>
            </a:pPr>
            <a:r>
              <a:t>Groep van 4-5 studenten kiest een medicatiegroep</a:t>
            </a:r>
          </a:p>
          <a:p>
            <a:pPr marL="364489" indent="-364489" defTabSz="479044">
              <a:spcBef>
                <a:spcPts val="2200"/>
              </a:spcBef>
              <a:defRPr sz="2788"/>
            </a:pPr>
            <a:r>
              <a:t>Inhoudelijk verdiepen in medicatiegroep</a:t>
            </a:r>
          </a:p>
          <a:p>
            <a:pPr marL="364489" indent="-364489" defTabSz="479044">
              <a:spcBef>
                <a:spcPts val="2200"/>
              </a:spcBef>
              <a:defRPr sz="2788"/>
            </a:pPr>
            <a:r>
              <a:t>Ouder familielid (opa/oma) interviewen die de desbetreffende medicatiegroep gebruikt</a:t>
            </a:r>
          </a:p>
          <a:p>
            <a:pPr marL="364489" indent="-364489" defTabSz="479044">
              <a:spcBef>
                <a:spcPts val="2200"/>
              </a:spcBef>
              <a:defRPr sz="2788"/>
            </a:pPr>
            <a:r>
              <a:t>Voor het interview worden &gt; methodes ingezet</a:t>
            </a:r>
          </a:p>
          <a:p>
            <a:pPr marL="364489" indent="-364489" defTabSz="479044">
              <a:spcBef>
                <a:spcPts val="2200"/>
              </a:spcBef>
              <a:defRPr sz="2788"/>
            </a:pPr>
            <a:r>
              <a:t>Op vrijdag presenteren de groep hun bevindingen. Daarin geven ze een advies aan de betrokken familie/ vrienden, zorgverlener(s) (wijk)verpleegkundige van de thuiszorg/ verpleeghuiszorg/ huisarts of specialist omtrent de desbetreffende medicatiegroep. </a:t>
            </a:r>
          </a:p>
          <a:p>
            <a:pPr marL="364489" indent="-364489" defTabSz="479044">
              <a:spcBef>
                <a:spcPts val="2200"/>
              </a:spcBef>
              <a:defRPr sz="2788"/>
            </a:pPr>
            <a:r>
              <a:t>Link met de leerdoelen die in deze themaweek centraal staan (bv therapietrouw e.d.) </a:t>
            </a:r>
            <a:endParaRPr sz="984"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94" name="rode-draad.jpg" descr="rode-draad.jpg"/>
          <p:cNvPicPr>
            <a:picLocks noChangeAspect="0"/>
          </p:cNvPicPr>
          <p:nvPr/>
        </p:nvPicPr>
        <p:blipFill>
          <a:blip r:embed="rId2">
            <a:extLst/>
          </a:blip>
          <a:srcRect l="1486" t="0" r="3569" b="0"/>
          <a:stretch>
            <a:fillRect/>
          </a:stretch>
        </p:blipFill>
        <p:spPr>
          <a:xfrm>
            <a:off x="4546" y="-215900"/>
            <a:ext cx="12995707" cy="10801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ps studenten"/>
          <p:cNvSpPr txBox="1"/>
          <p:nvPr>
            <p:ph type="title"/>
          </p:nvPr>
        </p:nvSpPr>
        <p:spPr>
          <a:xfrm>
            <a:off x="406400" y="31115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tips studenten</a:t>
            </a:r>
          </a:p>
        </p:txBody>
      </p:sp>
      <p:sp>
        <p:nvSpPr>
          <p:cNvPr id="197" name="Informed consent familieli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Informed consent familielid</a:t>
            </a:r>
          </a:p>
          <a:p>
            <a:pPr/>
            <a:r>
              <a:t>Vertrouwelijkheid</a:t>
            </a:r>
          </a:p>
          <a:p>
            <a:pPr/>
            <a:r>
              <a:t>Afstemming taken</a:t>
            </a:r>
          </a:p>
          <a:p>
            <a:pPr/>
            <a:r>
              <a:t>Link klinisch redeneren, EBP, SOVA, preventie etcetc.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methodes"/>
          <p:cNvSpPr txBox="1"/>
          <p:nvPr>
            <p:ph type="title"/>
          </p:nvPr>
        </p:nvSpPr>
        <p:spPr>
          <a:xfrm>
            <a:off x="406400" y="311150"/>
            <a:ext cx="12192000" cy="723901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methodes</a:t>
            </a:r>
          </a:p>
        </p:txBody>
      </p:sp>
      <p:sp>
        <p:nvSpPr>
          <p:cNvPr id="200" name="Empathy map (jaar 1)…"/>
          <p:cNvSpPr txBox="1"/>
          <p:nvPr>
            <p:ph type="body" idx="1"/>
          </p:nvPr>
        </p:nvSpPr>
        <p:spPr>
          <a:xfrm>
            <a:off x="406400" y="2373094"/>
            <a:ext cx="12192000" cy="6478806"/>
          </a:xfrm>
          <a:prstGeom prst="rect">
            <a:avLst/>
          </a:prstGeom>
        </p:spPr>
        <p:txBody>
          <a:bodyPr/>
          <a:lstStyle/>
          <a:p>
            <a:pPr marL="388470" indent="-388470">
              <a:spcBef>
                <a:spcPts val="2400"/>
              </a:spcBef>
              <a:buClrTx/>
              <a:buSzPct val="100000"/>
              <a:buFontTx/>
              <a:buAutoNum type="arabicPeriod" startAt="1"/>
              <a:defRPr sz="2400"/>
            </a:pPr>
            <a:r>
              <a:t>Empathy map (jaar 1)</a:t>
            </a:r>
          </a:p>
          <a:p>
            <a:pPr marL="388470" indent="-388470">
              <a:spcBef>
                <a:spcPts val="2400"/>
              </a:spcBef>
              <a:buClrTx/>
              <a:buSzPct val="100000"/>
              <a:buFontTx/>
              <a:buAutoNum type="arabicPeriod" startAt="1"/>
              <a:defRPr sz="2400"/>
            </a:pPr>
            <a:r>
              <a:t>Persona (jaar 1)</a:t>
            </a:r>
          </a:p>
          <a:p>
            <a:pPr marL="388470" indent="-388470">
              <a:spcBef>
                <a:spcPts val="2400"/>
              </a:spcBef>
              <a:buClrTx/>
              <a:buSzPct val="100000"/>
              <a:buFontTx/>
              <a:buAutoNum type="arabicPeriod" startAt="1"/>
              <a:defRPr sz="2400"/>
            </a:pPr>
            <a:r>
              <a:t>Customer journey map</a:t>
            </a:r>
          </a:p>
          <a:p>
            <a:pPr marL="388470" indent="-388470">
              <a:spcBef>
                <a:spcPts val="2400"/>
              </a:spcBef>
              <a:buClrTx/>
              <a:buSzPct val="100000"/>
              <a:buFontTx/>
              <a:buAutoNum type="arabicPeriod" startAt="1"/>
              <a:defRPr sz="2400"/>
            </a:pPr>
            <a:r>
              <a:t>Stakeholders map</a:t>
            </a:r>
          </a:p>
          <a:p>
            <a:pPr marL="388470" indent="-388470">
              <a:spcBef>
                <a:spcPts val="2400"/>
              </a:spcBef>
              <a:buClrTx/>
              <a:buSzPct val="100000"/>
              <a:buFontTx/>
              <a:buAutoNum type="arabicPeriod" startAt="1"/>
              <a:defRPr sz="2400"/>
            </a:pPr>
            <a:r>
              <a:t>Camera foto journal</a:t>
            </a:r>
          </a:p>
        </p:txBody>
      </p:sp>
      <p:pic>
        <p:nvPicPr>
          <p:cNvPr id="201" name="550x777.jpg" descr="550x77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82323" y="3959038"/>
            <a:ext cx="3930011" cy="55520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Verplichte literatuur"/>
          <p:cNvSpPr txBox="1"/>
          <p:nvPr>
            <p:ph type="title"/>
          </p:nvPr>
        </p:nvSpPr>
        <p:spPr>
          <a:xfrm>
            <a:off x="406400" y="311150"/>
            <a:ext cx="12192001" cy="723901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Verplichte literatuur</a:t>
            </a:r>
          </a:p>
        </p:txBody>
      </p:sp>
      <p:sp>
        <p:nvSpPr>
          <p:cNvPr id="204" name="Richtlijn polyfarmaci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Richtlijn polyfarmacie</a:t>
            </a:r>
          </a:p>
          <a:p>
            <a:pPr/>
            <a:r>
              <a:t>Farmacotherapeutisch kompas app</a:t>
            </a:r>
          </a:p>
          <a:p>
            <a:pPr/>
            <a:r>
              <a:t>Boek; ontwerpen voor zorg en welzijn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Methodes"/>
          <p:cNvSpPr txBox="1"/>
          <p:nvPr>
            <p:ph type="title"/>
          </p:nvPr>
        </p:nvSpPr>
        <p:spPr>
          <a:xfrm>
            <a:off x="406400" y="31115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Methodes</a:t>
            </a:r>
          </a:p>
        </p:txBody>
      </p:sp>
      <p:sp>
        <p:nvSpPr>
          <p:cNvPr id="207" name="Empathy map (jaar 1)…"/>
          <p:cNvSpPr txBox="1"/>
          <p:nvPr/>
        </p:nvSpPr>
        <p:spPr>
          <a:xfrm>
            <a:off x="407904" y="1221577"/>
            <a:ext cx="4723516" cy="3035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88470" indent="-388470">
              <a:buSzPct val="100000"/>
              <a:buAutoNum type="arabicPeriod" startAt="1"/>
            </a:pPr>
            <a:r>
              <a:t>Empathy map (jaar 1)</a:t>
            </a:r>
          </a:p>
          <a:p>
            <a:pPr marL="388470" indent="-388470">
              <a:buSzPct val="100000"/>
              <a:buAutoNum type="arabicPeriod" startAt="1"/>
            </a:pPr>
            <a:r>
              <a:t>Persona (jaar 1)</a:t>
            </a:r>
          </a:p>
          <a:p>
            <a:pPr marL="388470" indent="-388470">
              <a:buSzPct val="100000"/>
              <a:buAutoNum type="arabicPeriod" startAt="1"/>
            </a:pPr>
            <a:r>
              <a:t>Customer journey map</a:t>
            </a:r>
          </a:p>
          <a:p>
            <a:pPr marL="388470" indent="-388470">
              <a:buSzPct val="100000"/>
              <a:buAutoNum type="arabicPeriod" startAt="1"/>
            </a:pPr>
            <a:r>
              <a:t>Stakeholders map</a:t>
            </a:r>
          </a:p>
          <a:p>
            <a:pPr marL="388470" indent="-388470">
              <a:buSzPct val="100000"/>
              <a:buAutoNum type="arabicPeriod" startAt="1"/>
            </a:pPr>
            <a:r>
              <a:t>Camera foto journal</a:t>
            </a:r>
          </a:p>
        </p:txBody>
      </p:sp>
      <p:pic>
        <p:nvPicPr>
          <p:cNvPr id="208" name="page11image2184.png" descr="page11image2184.png"/>
          <p:cNvPicPr>
            <a:picLocks noChangeAspect="0"/>
          </p:cNvPicPr>
          <p:nvPr/>
        </p:nvPicPr>
        <p:blipFill>
          <a:blip r:embed="rId2">
            <a:extLst/>
          </a:blip>
          <a:srcRect l="0" t="1516" r="4658" b="236"/>
          <a:stretch>
            <a:fillRect/>
          </a:stretch>
        </p:blipFill>
        <p:spPr>
          <a:xfrm>
            <a:off x="8204145" y="1078116"/>
            <a:ext cx="3925558" cy="3064509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Tekst"/>
          <p:cNvSpPr txBox="1"/>
          <p:nvPr/>
        </p:nvSpPr>
        <p:spPr>
          <a:xfrm>
            <a:off x="4326168" y="832178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ts val="2800"/>
              </a:lnSpc>
              <a:spcBef>
                <a:spcPts val="0"/>
              </a:spcBef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210" name="page14image656.png" descr="page14image65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64745" y="1078116"/>
            <a:ext cx="4109443" cy="3064669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Tekst"/>
          <p:cNvSpPr txBox="1"/>
          <p:nvPr/>
        </p:nvSpPr>
        <p:spPr>
          <a:xfrm>
            <a:off x="8480437" y="993787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ts val="2800"/>
              </a:lnSpc>
              <a:spcBef>
                <a:spcPts val="0"/>
              </a:spcBef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212" name="page19image552.jpg" descr="page19image552.jp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965" y="4443404"/>
            <a:ext cx="12880870" cy="5254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Tekst"/>
          <p:cNvSpPr txBox="1"/>
          <p:nvPr/>
        </p:nvSpPr>
        <p:spPr>
          <a:xfrm>
            <a:off x="-3773642" y="3918648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ts val="2800"/>
              </a:lnSpc>
              <a:spcBef>
                <a:spcPts val="0"/>
              </a:spcBef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214" name="1."/>
          <p:cNvSpPr txBox="1"/>
          <p:nvPr/>
        </p:nvSpPr>
        <p:spPr>
          <a:xfrm>
            <a:off x="8072119" y="3924998"/>
            <a:ext cx="33147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1.</a:t>
            </a:r>
          </a:p>
        </p:txBody>
      </p:sp>
      <p:sp>
        <p:nvSpPr>
          <p:cNvPr id="215" name="2."/>
          <p:cNvSpPr txBox="1"/>
          <p:nvPr/>
        </p:nvSpPr>
        <p:spPr>
          <a:xfrm>
            <a:off x="11564619" y="3924998"/>
            <a:ext cx="33147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2.</a:t>
            </a:r>
          </a:p>
        </p:txBody>
      </p:sp>
      <p:sp>
        <p:nvSpPr>
          <p:cNvPr id="216" name="3."/>
          <p:cNvSpPr txBox="1"/>
          <p:nvPr/>
        </p:nvSpPr>
        <p:spPr>
          <a:xfrm>
            <a:off x="12631419" y="9284397"/>
            <a:ext cx="33147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3.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kst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tekst</a:t>
            </a:r>
          </a:p>
        </p:txBody>
      </p:sp>
      <p:sp>
        <p:nvSpPr>
          <p:cNvPr id="219" name="Tite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467359">
              <a:spcBef>
                <a:spcPts val="2200"/>
              </a:spcBef>
              <a:defRPr sz="4800"/>
            </a:pPr>
          </a:p>
        </p:txBody>
      </p:sp>
      <p:pic>
        <p:nvPicPr>
          <p:cNvPr id="220" name="page20image8992.png" descr="page20image899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314" y="86519"/>
            <a:ext cx="6540336" cy="4974805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Tekst"/>
          <p:cNvSpPr txBox="1"/>
          <p:nvPr/>
        </p:nvSpPr>
        <p:spPr>
          <a:xfrm>
            <a:off x="-8786654" y="-6912465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ts val="2800"/>
              </a:lnSpc>
              <a:spcBef>
                <a:spcPts val="0"/>
              </a:spcBef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pic>
        <p:nvPicPr>
          <p:cNvPr id="222" name="page23image1152.jpg" descr="page23image115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46251" y="5209664"/>
            <a:ext cx="9428061" cy="4638220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Tekst"/>
          <p:cNvSpPr txBox="1"/>
          <p:nvPr/>
        </p:nvSpPr>
        <p:spPr>
          <a:xfrm>
            <a:off x="-4437389" y="1072183"/>
            <a:ext cx="1905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ts val="2800"/>
              </a:lnSpc>
              <a:spcBef>
                <a:spcPts val="0"/>
              </a:spcBef>
              <a:defRPr sz="1200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</a:lstStyle>
          <a:p>
            <a:pPr/>
            <a:r>
              <a:t> </a:t>
            </a:r>
          </a:p>
        </p:txBody>
      </p:sp>
      <p:sp>
        <p:nvSpPr>
          <p:cNvPr id="224" name="4."/>
          <p:cNvSpPr txBox="1"/>
          <p:nvPr/>
        </p:nvSpPr>
        <p:spPr>
          <a:xfrm>
            <a:off x="6662419" y="4445698"/>
            <a:ext cx="33147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4.</a:t>
            </a:r>
          </a:p>
        </p:txBody>
      </p:sp>
      <p:sp>
        <p:nvSpPr>
          <p:cNvPr id="225" name="5."/>
          <p:cNvSpPr txBox="1"/>
          <p:nvPr/>
        </p:nvSpPr>
        <p:spPr>
          <a:xfrm>
            <a:off x="3119119" y="9271697"/>
            <a:ext cx="33147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5.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verplichte/ ondersteunende literatuur"/>
          <p:cNvSpPr txBox="1"/>
          <p:nvPr>
            <p:ph type="title"/>
          </p:nvPr>
        </p:nvSpPr>
        <p:spPr>
          <a:xfrm>
            <a:off x="406400" y="31115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verplichte/ ondersteunende literatuur</a:t>
            </a:r>
          </a:p>
        </p:txBody>
      </p:sp>
      <p:pic>
        <p:nvPicPr>
          <p:cNvPr id="228" name="9200000035825805.jpg" descr="920000003582580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6141" y="2441539"/>
            <a:ext cx="5067767" cy="71409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images.png" descr="images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53024" y="2791177"/>
            <a:ext cx="4330701" cy="187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Afbeelding" descr="Afbeelding"/>
          <p:cNvPicPr>
            <a:picLocks noChangeAspect="1"/>
          </p:cNvPicPr>
          <p:nvPr/>
        </p:nvPicPr>
        <p:blipFill>
          <a:blip r:embed="rId4">
            <a:extLst/>
          </a:blip>
          <a:srcRect l="0" t="0" r="0" b="2562"/>
          <a:stretch>
            <a:fillRect/>
          </a:stretch>
        </p:blipFill>
        <p:spPr>
          <a:xfrm>
            <a:off x="6242396" y="5986969"/>
            <a:ext cx="6140822" cy="359384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tips &amp; trucs"/>
          <p:cNvSpPr txBox="1"/>
          <p:nvPr>
            <p:ph type="title"/>
          </p:nvPr>
        </p:nvSpPr>
        <p:spPr>
          <a:xfrm>
            <a:off x="406400" y="311150"/>
            <a:ext cx="12192000" cy="723900"/>
          </a:xfrm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pPr/>
            <a:r>
              <a:t>tips &amp; trucs</a:t>
            </a:r>
          </a:p>
        </p:txBody>
      </p:sp>
      <p:pic>
        <p:nvPicPr>
          <p:cNvPr id="233" name="Pinterest_logo-3.jpg" descr="Pinterest_logo-3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68107" y="1306752"/>
            <a:ext cx="2304356" cy="1536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1f547b8005a3726141c156913686c617.png" descr="1f547b8005a3726141c156913686c617.png"/>
          <p:cNvPicPr>
            <a:picLocks noChangeAspect="1"/>
          </p:cNvPicPr>
          <p:nvPr/>
        </p:nvPicPr>
        <p:blipFill>
          <a:blip r:embed="rId3">
            <a:extLst/>
          </a:blip>
          <a:srcRect l="1707" t="0" r="0" b="7053"/>
          <a:stretch>
            <a:fillRect/>
          </a:stretch>
        </p:blipFill>
        <p:spPr>
          <a:xfrm>
            <a:off x="-38143" y="3114692"/>
            <a:ext cx="13081261" cy="66266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all" i="0" spc="0" strike="noStrike" sz="2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000" u="none" kumimoji="0" normalizeH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