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5"/>
    <p:sldMasterId id="2147483681" r:id="rId6"/>
    <p:sldMasterId id="2147483675" r:id="rId7"/>
    <p:sldMasterId id="2147483871" r:id="rId8"/>
    <p:sldMasterId id="2147483857" r:id="rId9"/>
    <p:sldMasterId id="2147483978" r:id="rId10"/>
  </p:sldMasterIdLst>
  <p:notesMasterIdLst>
    <p:notesMasterId r:id="rId31"/>
  </p:notesMasterIdLst>
  <p:handoutMasterIdLst>
    <p:handoutMasterId r:id="rId32"/>
  </p:handoutMasterIdLst>
  <p:sldIdLst>
    <p:sldId id="263" r:id="rId11"/>
    <p:sldId id="288" r:id="rId12"/>
    <p:sldId id="311" r:id="rId13"/>
    <p:sldId id="309" r:id="rId14"/>
    <p:sldId id="285" r:id="rId15"/>
    <p:sldId id="292" r:id="rId16"/>
    <p:sldId id="307" r:id="rId17"/>
    <p:sldId id="297" r:id="rId18"/>
    <p:sldId id="293" r:id="rId19"/>
    <p:sldId id="306" r:id="rId20"/>
    <p:sldId id="296" r:id="rId21"/>
    <p:sldId id="295" r:id="rId22"/>
    <p:sldId id="298" r:id="rId23"/>
    <p:sldId id="286" r:id="rId24"/>
    <p:sldId id="301" r:id="rId25"/>
    <p:sldId id="302" r:id="rId26"/>
    <p:sldId id="299" r:id="rId27"/>
    <p:sldId id="303" r:id="rId28"/>
    <p:sldId id="305" r:id="rId29"/>
    <p:sldId id="259" r:id="rId30"/>
  </p:sldIdLst>
  <p:sldSz cx="9144000" cy="5143500" type="screen16x9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9">
          <p15:clr>
            <a:srgbClr val="A4A3A4"/>
          </p15:clr>
        </p15:guide>
        <p15:guide id="2" pos="7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34"/>
    <a:srgbClr val="444444"/>
    <a:srgbClr val="3E3E3D"/>
    <a:srgbClr val="E86A16"/>
    <a:srgbClr val="E05413"/>
    <a:srgbClr val="E76A17"/>
    <a:srgbClr val="EE7F00"/>
    <a:srgbClr val="DF6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AFB1D-02DB-4982-B709-A5B48378398A}" v="44" dt="2018-04-11T15:35:49.1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18" autoAdjust="0"/>
  </p:normalViewPr>
  <p:slideViewPr>
    <p:cSldViewPr snapToGrid="0">
      <p:cViewPr varScale="1">
        <p:scale>
          <a:sx n="104" d="100"/>
          <a:sy n="104" d="100"/>
        </p:scale>
        <p:origin x="850" y="82"/>
      </p:cViewPr>
      <p:guideLst>
        <p:guide orient="horz" pos="3049"/>
        <p:guide pos="72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erd LP van der, Lourens" userId="S::l.p.van.der.weerd@pl.hanze.nl::d81a1e90-eed7-44b0-a51a-f0475e56d329" providerId="AD" clId="Web-{0B0AFB1D-02DB-4982-B709-A5B48378398A}"/>
    <pc:docChg chg="modSld">
      <pc:chgData name="Weerd LP van der, Lourens" userId="S::l.p.van.der.weerd@pl.hanze.nl::d81a1e90-eed7-44b0-a51a-f0475e56d329" providerId="AD" clId="Web-{0B0AFB1D-02DB-4982-B709-A5B48378398A}" dt="2018-04-11T15:40:53.120" v="58"/>
      <pc:docMkLst>
        <pc:docMk/>
      </pc:docMkLst>
      <pc:sldChg chg="addSp modSp">
        <pc:chgData name="Weerd LP van der, Lourens" userId="S::l.p.van.der.weerd@pl.hanze.nl::d81a1e90-eed7-44b0-a51a-f0475e56d329" providerId="AD" clId="Web-{0B0AFB1D-02DB-4982-B709-A5B48378398A}" dt="2018-04-11T15:35:49.173" v="45"/>
        <pc:sldMkLst>
          <pc:docMk/>
          <pc:sldMk cId="2671092163" sldId="299"/>
        </pc:sldMkLst>
        <pc:spChg chg="add mod">
          <ac:chgData name="Weerd LP van der, Lourens" userId="S::l.p.van.der.weerd@pl.hanze.nl::d81a1e90-eed7-44b0-a51a-f0475e56d329" providerId="AD" clId="Web-{0B0AFB1D-02DB-4982-B709-A5B48378398A}" dt="2018-04-11T15:35:49.173" v="45"/>
          <ac:spMkLst>
            <pc:docMk/>
            <pc:sldMk cId="2671092163" sldId="299"/>
            <ac:spMk id="3" creationId="{614B7810-98EE-4C23-8D60-D80D67F51113}"/>
          </ac:spMkLst>
        </pc:spChg>
      </pc:sldChg>
      <pc:sldChg chg="addSp modSp">
        <pc:chgData name="Weerd LP van der, Lourens" userId="S::l.p.van.der.weerd@pl.hanze.nl::d81a1e90-eed7-44b0-a51a-f0475e56d329" providerId="AD" clId="Web-{0B0AFB1D-02DB-4982-B709-A5B48378398A}" dt="2018-04-11T15:40:53.120" v="58"/>
        <pc:sldMkLst>
          <pc:docMk/>
          <pc:sldMk cId="1442254734" sldId="308"/>
        </pc:sldMkLst>
        <pc:spChg chg="add mod">
          <ac:chgData name="Weerd LP van der, Lourens" userId="S::l.p.van.der.weerd@pl.hanze.nl::d81a1e90-eed7-44b0-a51a-f0475e56d329" providerId="AD" clId="Web-{0B0AFB1D-02DB-4982-B709-A5B48378398A}" dt="2018-04-11T15:37:33.551" v="51"/>
          <ac:spMkLst>
            <pc:docMk/>
            <pc:sldMk cId="1442254734" sldId="308"/>
            <ac:spMk id="4" creationId="{E4FE296E-8FA6-47CE-B3B8-7F445FDFA54E}"/>
          </ac:spMkLst>
        </pc:spChg>
        <pc:spChg chg="add mod">
          <ac:chgData name="Weerd LP van der, Lourens" userId="S::l.p.van.der.weerd@pl.hanze.nl::d81a1e90-eed7-44b0-a51a-f0475e56d329" providerId="AD" clId="Web-{0B0AFB1D-02DB-4982-B709-A5B48378398A}" dt="2018-04-11T15:40:53.120" v="58"/>
          <ac:spMkLst>
            <pc:docMk/>
            <pc:sldMk cId="1442254734" sldId="308"/>
            <ac:spMk id="5" creationId="{683332C9-C7BD-4B51-A219-CFB77804FB09}"/>
          </ac:spMkLst>
        </pc:spChg>
      </pc:sldChg>
    </pc:docChg>
  </pc:docChgLst>
  <pc:docChgLst>
    <pc:chgData name="Vries N de, Nelleke" userId="10033FFFA400154C@LIVE.COM" providerId="AD" clId="Web-{DFC088EF-565E-49E0-AEE7-891BC4692EE6}"/>
    <pc:docChg chg="modSld">
      <pc:chgData name="Vries N de, Nelleke" userId="10033FFFA400154C@LIVE.COM" providerId="AD" clId="Web-{DFC088EF-565E-49E0-AEE7-891BC4692EE6}" dt="2018-02-05T16:10:59.680" v="11"/>
      <pc:docMkLst>
        <pc:docMk/>
      </pc:docMkLst>
      <pc:sldChg chg="modSp">
        <pc:chgData name="Vries N de, Nelleke" userId="10033FFFA400154C@LIVE.COM" providerId="AD" clId="Web-{DFC088EF-565E-49E0-AEE7-891BC4692EE6}" dt="2018-02-05T16:10:39.223" v="6"/>
        <pc:sldMkLst>
          <pc:docMk/>
          <pc:sldMk cId="1370556747" sldId="286"/>
        </pc:sldMkLst>
        <pc:spChg chg="mod">
          <ac:chgData name="Vries N de, Nelleke" userId="10033FFFA400154C@LIVE.COM" providerId="AD" clId="Web-{DFC088EF-565E-49E0-AEE7-891BC4692EE6}" dt="2018-02-05T16:10:39.223" v="6"/>
          <ac:spMkLst>
            <pc:docMk/>
            <pc:sldMk cId="1370556747" sldId="286"/>
            <ac:spMk id="11267" creationId="{00000000-0000-0000-0000-000000000000}"/>
          </ac:spMkLst>
        </pc:spChg>
      </pc:sldChg>
      <pc:sldChg chg="modSp">
        <pc:chgData name="Vries N de, Nelleke" userId="10033FFFA400154C@LIVE.COM" providerId="AD" clId="Web-{DFC088EF-565E-49E0-AEE7-891BC4692EE6}" dt="2018-02-05T16:10:59.664" v="10"/>
        <pc:sldMkLst>
          <pc:docMk/>
          <pc:sldMk cId="1370556747" sldId="301"/>
        </pc:sldMkLst>
        <pc:spChg chg="mod">
          <ac:chgData name="Vries N de, Nelleke" userId="10033FFFA400154C@LIVE.COM" providerId="AD" clId="Web-{DFC088EF-565E-49E0-AEE7-891BC4692EE6}" dt="2018-02-05T16:10:59.664" v="10"/>
          <ac:spMkLst>
            <pc:docMk/>
            <pc:sldMk cId="1370556747" sldId="301"/>
            <ac:spMk id="11267" creationId="{00000000-0000-0000-0000-000000000000}"/>
          </ac:spMkLst>
        </pc:spChg>
      </pc:sldChg>
      <pc:sldChg chg="modSp">
        <pc:chgData name="Vries N de, Nelleke" userId="10033FFFA400154C@LIVE.COM" providerId="AD" clId="Web-{DFC088EF-565E-49E0-AEE7-891BC4692EE6}" dt="2018-02-05T16:09:06.691" v="1"/>
        <pc:sldMkLst>
          <pc:docMk/>
          <pc:sldMk cId="4289518827" sldId="307"/>
        </pc:sldMkLst>
        <pc:graphicFrameChg chg="mod modGraphic">
          <ac:chgData name="Vries N de, Nelleke" userId="10033FFFA400154C@LIVE.COM" providerId="AD" clId="Web-{DFC088EF-565E-49E0-AEE7-891BC4692EE6}" dt="2018-02-05T16:09:06.691" v="1"/>
          <ac:graphicFrameMkLst>
            <pc:docMk/>
            <pc:sldMk cId="4289518827" sldId="307"/>
            <ac:graphicFrameMk id="3" creationId="{01FC046A-1BEC-4981-B96E-33AEAF9CC7FB}"/>
          </ac:graphicFrameMkLst>
        </pc:graphicFrameChg>
      </pc:sldChg>
    </pc:docChg>
  </pc:docChgLst>
  <pc:docChgLst>
    <pc:chgData name="Weerd LP van der, Lourens" userId="10037FFE94045650@LIVE.COM" providerId="AD" clId="Web-{E7CA886F-011A-4152-9609-876CD191A9D9}"/>
    <pc:docChg chg="modSld">
      <pc:chgData name="Weerd LP van der, Lourens" userId="10037FFE94045650@LIVE.COM" providerId="AD" clId="Web-{E7CA886F-011A-4152-9609-876CD191A9D9}" dt="2018-02-06T09:44:59.224" v="9"/>
      <pc:docMkLst>
        <pc:docMk/>
      </pc:docMkLst>
      <pc:sldChg chg="modSp">
        <pc:chgData name="Weerd LP van der, Lourens" userId="10037FFE94045650@LIVE.COM" providerId="AD" clId="Web-{E7CA886F-011A-4152-9609-876CD191A9D9}" dt="2018-02-06T09:44:59.224" v="8"/>
        <pc:sldMkLst>
          <pc:docMk/>
          <pc:sldMk cId="4289518827" sldId="294"/>
        </pc:sldMkLst>
        <pc:spChg chg="mod">
          <ac:chgData name="Weerd LP van der, Lourens" userId="10037FFE94045650@LIVE.COM" providerId="AD" clId="Web-{E7CA886F-011A-4152-9609-876CD191A9D9}" dt="2018-02-06T09:44:59.224" v="8"/>
          <ac:spMkLst>
            <pc:docMk/>
            <pc:sldMk cId="4289518827" sldId="294"/>
            <ac:spMk id="11267" creationId="{00000000-0000-0000-0000-000000000000}"/>
          </ac:spMkLst>
        </pc:spChg>
      </pc:sldChg>
    </pc:docChg>
  </pc:docChgLst>
  <pc:docChgLst>
    <pc:chgData name="Weerd LP van der, Lourens" userId="10037FFE94045650@LIVE.COM" providerId="AD" clId="Web-{22B66567-98F8-4501-B4C2-5E75A6EA9F50}"/>
    <pc:docChg chg="modSld">
      <pc:chgData name="Weerd LP van der, Lourens" userId="10037FFE94045650@LIVE.COM" providerId="AD" clId="Web-{22B66567-98F8-4501-B4C2-5E75A6EA9F50}" dt="2018-01-31T12:29:43.912" v="11"/>
      <pc:docMkLst>
        <pc:docMk/>
      </pc:docMkLst>
      <pc:sldChg chg="modSp">
        <pc:chgData name="Weerd LP van der, Lourens" userId="10037FFE94045650@LIVE.COM" providerId="AD" clId="Web-{22B66567-98F8-4501-B4C2-5E75A6EA9F50}" dt="2018-01-31T12:29:43.912" v="10"/>
        <pc:sldMkLst>
          <pc:docMk/>
          <pc:sldMk cId="3979024351" sldId="292"/>
        </pc:sldMkLst>
        <pc:spChg chg="mod">
          <ac:chgData name="Weerd LP van der, Lourens" userId="10037FFE94045650@LIVE.COM" providerId="AD" clId="Web-{22B66567-98F8-4501-B4C2-5E75A6EA9F50}" dt="2018-01-31T12:29:43.912" v="10"/>
          <ac:spMkLst>
            <pc:docMk/>
            <pc:sldMk cId="3979024351" sldId="292"/>
            <ac:spMk id="11267" creationId="{00000000-0000-0000-0000-000000000000}"/>
          </ac:spMkLst>
        </pc:spChg>
      </pc:sldChg>
    </pc:docChg>
  </pc:docChgLst>
  <pc:docChgLst>
    <pc:chgData name="Weerd LP van der, Lourens" userId="10037FFE94045650@LIVE.COM" providerId="AD" clId="Web-{2B5F0E48-5E34-42B2-ADBF-2D10B85FAE1D}"/>
    <pc:docChg chg="modSld">
      <pc:chgData name="Weerd LP van der, Lourens" userId="10037FFE94045650@LIVE.COM" providerId="AD" clId="Web-{2B5F0E48-5E34-42B2-ADBF-2D10B85FAE1D}" dt="2018-02-06T09:22:56.395" v="21"/>
      <pc:docMkLst>
        <pc:docMk/>
      </pc:docMkLst>
      <pc:sldChg chg="modSp">
        <pc:chgData name="Weerd LP van der, Lourens" userId="10037FFE94045650@LIVE.COM" providerId="AD" clId="Web-{2B5F0E48-5E34-42B2-ADBF-2D10B85FAE1D}" dt="2018-02-06T09:22:56.380" v="20"/>
        <pc:sldMkLst>
          <pc:docMk/>
          <pc:sldMk cId="1370556747" sldId="301"/>
        </pc:sldMkLst>
        <pc:spChg chg="mod">
          <ac:chgData name="Weerd LP van der, Lourens" userId="10037FFE94045650@LIVE.COM" providerId="AD" clId="Web-{2B5F0E48-5E34-42B2-ADBF-2D10B85FAE1D}" dt="2018-02-06T09:22:56.380" v="20"/>
          <ac:spMkLst>
            <pc:docMk/>
            <pc:sldMk cId="1370556747" sldId="301"/>
            <ac:spMk id="11267" creationId="{00000000-0000-0000-0000-000000000000}"/>
          </ac:spMkLst>
        </pc:spChg>
      </pc:sldChg>
      <pc:sldChg chg="modSp">
        <pc:chgData name="Weerd LP van der, Lourens" userId="10037FFE94045650@LIVE.COM" providerId="AD" clId="Web-{2B5F0E48-5E34-42B2-ADBF-2D10B85FAE1D}" dt="2018-02-06T09:22:22.489" v="14"/>
        <pc:sldMkLst>
          <pc:docMk/>
          <pc:sldMk cId="3187695798" sldId="309"/>
        </pc:sldMkLst>
        <pc:spChg chg="mod">
          <ac:chgData name="Weerd LP van der, Lourens" userId="10037FFE94045650@LIVE.COM" providerId="AD" clId="Web-{2B5F0E48-5E34-42B2-ADBF-2D10B85FAE1D}" dt="2018-02-06T09:22:22.489" v="14"/>
          <ac:spMkLst>
            <pc:docMk/>
            <pc:sldMk cId="3187695798" sldId="309"/>
            <ac:spMk id="11267" creationId="{00000000-0000-0000-0000-000000000000}"/>
          </ac:spMkLst>
        </pc:spChg>
      </pc:sldChg>
    </pc:docChg>
  </pc:docChgLst>
  <pc:docChgLst>
    <pc:chgData name="Weerd LP van der, Lourens" userId="10037FFE94045650@LIVE.COM" providerId="AD" clId="Web-{0B031559-3BB4-4BFF-B28F-61D19DB21BD0}"/>
    <pc:docChg chg="addSld delSld modSld sldOrd">
      <pc:chgData name="Weerd LP van der, Lourens" userId="10037FFE94045650@LIVE.COM" providerId="AD" clId="Web-{0B031559-3BB4-4BFF-B28F-61D19DB21BD0}" dt="2018-02-05T14:18:03.225" v="855"/>
      <pc:docMkLst>
        <pc:docMk/>
      </pc:docMkLst>
      <pc:sldChg chg="modSp">
        <pc:chgData name="Weerd LP van der, Lourens" userId="10037FFE94045650@LIVE.COM" providerId="AD" clId="Web-{0B031559-3BB4-4BFF-B28F-61D19DB21BD0}" dt="2018-02-05T13:42:58.984" v="70"/>
        <pc:sldMkLst>
          <pc:docMk/>
          <pc:sldMk cId="958649509" sldId="285"/>
        </pc:sldMkLst>
        <pc:spChg chg="mod">
          <ac:chgData name="Weerd LP van der, Lourens" userId="10037FFE94045650@LIVE.COM" providerId="AD" clId="Web-{0B031559-3BB4-4BFF-B28F-61D19DB21BD0}" dt="2018-02-05T13:42:58.984" v="70"/>
          <ac:spMkLst>
            <pc:docMk/>
            <pc:sldMk cId="958649509" sldId="285"/>
            <ac:spMk id="11267" creationId="{00000000-0000-0000-0000-000000000000}"/>
          </ac:spMkLst>
        </pc:spChg>
      </pc:sldChg>
      <pc:sldChg chg="modSp">
        <pc:chgData name="Weerd LP van der, Lourens" userId="10037FFE94045650@LIVE.COM" providerId="AD" clId="Web-{0B031559-3BB4-4BFF-B28F-61D19DB21BD0}" dt="2018-02-05T13:44:11.051" v="166"/>
        <pc:sldMkLst>
          <pc:docMk/>
          <pc:sldMk cId="4226867147" sldId="288"/>
        </pc:sldMkLst>
        <pc:spChg chg="mod">
          <ac:chgData name="Weerd LP van der, Lourens" userId="10037FFE94045650@LIVE.COM" providerId="AD" clId="Web-{0B031559-3BB4-4BFF-B28F-61D19DB21BD0}" dt="2018-02-05T13:44:11.051" v="166"/>
          <ac:spMkLst>
            <pc:docMk/>
            <pc:sldMk cId="4226867147" sldId="288"/>
            <ac:spMk id="11267" creationId="{00000000-0000-0000-0000-000000000000}"/>
          </ac:spMkLst>
        </pc:spChg>
      </pc:sldChg>
      <pc:sldChg chg="modSp">
        <pc:chgData name="Weerd LP van der, Lourens" userId="10037FFE94045650@LIVE.COM" providerId="AD" clId="Web-{0B031559-3BB4-4BFF-B28F-61D19DB21BD0}" dt="2018-02-05T13:42:50.765" v="64"/>
        <pc:sldMkLst>
          <pc:docMk/>
          <pc:sldMk cId="3979024351" sldId="292"/>
        </pc:sldMkLst>
        <pc:spChg chg="mod">
          <ac:chgData name="Weerd LP van der, Lourens" userId="10037FFE94045650@LIVE.COM" providerId="AD" clId="Web-{0B031559-3BB4-4BFF-B28F-61D19DB21BD0}" dt="2018-02-05T13:42:50.765" v="64"/>
          <ac:spMkLst>
            <pc:docMk/>
            <pc:sldMk cId="3979024351" sldId="292"/>
            <ac:spMk id="11267" creationId="{00000000-0000-0000-0000-000000000000}"/>
          </ac:spMkLst>
        </pc:spChg>
      </pc:sldChg>
      <pc:sldChg chg="addSp delSp modSp ord modNotes">
        <pc:chgData name="Weerd LP van der, Lourens" userId="10037FFE94045650@LIVE.COM" providerId="AD" clId="Web-{0B031559-3BB4-4BFF-B28F-61D19DB21BD0}" dt="2018-02-05T14:17:23.739" v="832"/>
        <pc:sldMkLst>
          <pc:docMk/>
          <pc:sldMk cId="4289518827" sldId="307"/>
        </pc:sldMkLst>
        <pc:spChg chg="del mod">
          <ac:chgData name="Weerd LP van der, Lourens" userId="10037FFE94045650@LIVE.COM" providerId="AD" clId="Web-{0B031559-3BB4-4BFF-B28F-61D19DB21BD0}" dt="2018-02-05T14:05:05.995" v="468"/>
          <ac:spMkLst>
            <pc:docMk/>
            <pc:sldMk cId="4289518827" sldId="307"/>
            <ac:spMk id="11267" creationId="{00000000-0000-0000-0000-000000000000}"/>
          </ac:spMkLst>
        </pc:spChg>
        <pc:graphicFrameChg chg="add mod ord modGraphic">
          <ac:chgData name="Weerd LP van der, Lourens" userId="10037FFE94045650@LIVE.COM" providerId="AD" clId="Web-{0B031559-3BB4-4BFF-B28F-61D19DB21BD0}" dt="2018-02-05T14:15:52.970" v="799"/>
          <ac:graphicFrameMkLst>
            <pc:docMk/>
            <pc:sldMk cId="4289518827" sldId="307"/>
            <ac:graphicFrameMk id="3" creationId="{01FC046A-1BEC-4981-B96E-33AEAF9CC7FB}"/>
          </ac:graphicFrameMkLst>
        </pc:graphicFrameChg>
      </pc:sldChg>
      <pc:sldChg chg="addSp delSp modSp add replId modNotes">
        <pc:chgData name="Weerd LP van der, Lourens" userId="10037FFE94045650@LIVE.COM" providerId="AD" clId="Web-{0B031559-3BB4-4BFF-B28F-61D19DB21BD0}" dt="2018-02-05T14:18:03.225" v="855"/>
        <pc:sldMkLst>
          <pc:docMk/>
          <pc:sldMk cId="1442254734" sldId="308"/>
        </pc:sldMkLst>
        <pc:spChg chg="del mod">
          <ac:chgData name="Weerd LP van der, Lourens" userId="10037FFE94045650@LIVE.COM" providerId="AD" clId="Web-{0B031559-3BB4-4BFF-B28F-61D19DB21BD0}" dt="2018-02-05T13:46:56.700" v="234"/>
          <ac:spMkLst>
            <pc:docMk/>
            <pc:sldMk cId="1442254734" sldId="308"/>
            <ac:spMk id="11267" creationId="{00000000-0000-0000-0000-000000000000}"/>
          </ac:spMkLst>
        </pc:spChg>
        <pc:spChg chg="mod">
          <ac:chgData name="Weerd LP van der, Lourens" userId="10037FFE94045650@LIVE.COM" providerId="AD" clId="Web-{0B031559-3BB4-4BFF-B28F-61D19DB21BD0}" dt="2018-02-05T13:45:12.399" v="227"/>
          <ac:spMkLst>
            <pc:docMk/>
            <pc:sldMk cId="1442254734" sldId="308"/>
            <ac:spMk id="11268" creationId="{00000000-0000-0000-0000-000000000000}"/>
          </ac:spMkLst>
        </pc:spChg>
        <pc:spChg chg="mod">
          <ac:chgData name="Weerd LP van der, Lourens" userId="10037FFE94045650@LIVE.COM" providerId="AD" clId="Web-{0B031559-3BB4-4BFF-B28F-61D19DB21BD0}" dt="2018-02-05T13:45:17.555" v="228"/>
          <ac:spMkLst>
            <pc:docMk/>
            <pc:sldMk cId="1442254734" sldId="308"/>
            <ac:spMk id="19457" creationId="{00000000-0000-0000-0000-000000000000}"/>
          </ac:spMkLst>
        </pc:spChg>
        <pc:picChg chg="add mod ord">
          <ac:chgData name="Weerd LP van der, Lourens" userId="10037FFE94045650@LIVE.COM" providerId="AD" clId="Web-{0B031559-3BB4-4BFF-B28F-61D19DB21BD0}" dt="2018-02-05T14:08:59.536" v="533"/>
          <ac:picMkLst>
            <pc:docMk/>
            <pc:sldMk cId="1442254734" sldId="308"/>
            <ac:picMk id="3" creationId="{1DE0FFCC-60B0-4217-9D02-828B1640B3EC}"/>
          </ac:picMkLst>
        </pc:picChg>
        <pc:picChg chg="add del mod">
          <ac:chgData name="Weerd LP van der, Lourens" userId="10037FFE94045650@LIVE.COM" providerId="AD" clId="Web-{0B031559-3BB4-4BFF-B28F-61D19DB21BD0}" dt="2018-02-05T14:08:38.113" v="529"/>
          <ac:picMkLst>
            <pc:docMk/>
            <pc:sldMk cId="1442254734" sldId="308"/>
            <ac:picMk id="5" creationId="{B863BBB0-15D1-42A1-84D8-DE8ABB5FFA65}"/>
          </ac:picMkLst>
        </pc:picChg>
        <pc:picChg chg="add mod">
          <ac:chgData name="Weerd LP van der, Lourens" userId="10037FFE94045650@LIVE.COM" providerId="AD" clId="Web-{0B031559-3BB4-4BFF-B28F-61D19DB21BD0}" dt="2018-02-05T14:09:03.692" v="534"/>
          <ac:picMkLst>
            <pc:docMk/>
            <pc:sldMk cId="1442254734" sldId="308"/>
            <ac:picMk id="7" creationId="{1BEFCF18-8019-4CB1-819C-C7EA7F998067}"/>
          </ac:picMkLst>
        </pc:picChg>
      </pc:sldChg>
      <pc:sldChg chg="add replId">
        <pc:chgData name="Weerd LP van der, Lourens" userId="10037FFE94045650@LIVE.COM" providerId="AD" clId="Web-{0B031559-3BB4-4BFF-B28F-61D19DB21BD0}" dt="2018-02-05T14:04:42.494" v="464"/>
        <pc:sldMkLst>
          <pc:docMk/>
          <pc:sldMk cId="3187695798" sldId="30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A8CAF9E-CD92-4A60-9D0F-A2F4353F710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5400" y="744538"/>
            <a:ext cx="6618288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baseline="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B04150-2473-4892-B4AC-C40AABBF51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0178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21918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94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6317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46806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54903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>
                <a:cs typeface="Arial"/>
              </a:rPr>
              <a:t>Gezondheidskundige analyse is onderwerp van dit werkcollege.</a:t>
            </a:r>
            <a:endParaRPr lang="nl-NL">
              <a:cs typeface="Arial"/>
            </a:endParaRPr>
          </a:p>
          <a:p>
            <a:endParaRPr lang="nl-NL" b="1">
              <a:cs typeface="Arial"/>
            </a:endParaRPr>
          </a:p>
          <a:p>
            <a:r>
              <a:rPr lang="nl-NL">
                <a:cs typeface="Arial"/>
              </a:rPr>
              <a:t>Let op: testfase onderscheidt Sassen. Hoeft geen onderdeel te zijn van het plan van de studenten.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51583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Een andere</a:t>
            </a:r>
            <a:r>
              <a:rPr lang="nl-NL" baseline="0"/>
              <a:t> benaming die ook wel gebruikt wordt is:</a:t>
            </a:r>
          </a:p>
          <a:p>
            <a:pPr marL="228600" indent="-228600">
              <a:buAutoNum type="arabicParenR"/>
            </a:pPr>
            <a:r>
              <a:rPr lang="nl-NL" baseline="0"/>
              <a:t>Voorlichting</a:t>
            </a:r>
          </a:p>
          <a:p>
            <a:pPr marL="228600" indent="-228600">
              <a:buAutoNum type="arabicParenR"/>
            </a:pPr>
            <a:r>
              <a:rPr lang="nl-NL" baseline="0"/>
              <a:t>Voorzieningen</a:t>
            </a:r>
          </a:p>
          <a:p>
            <a:pPr marL="228600" indent="-228600">
              <a:buAutoNum type="arabicParenR"/>
            </a:pPr>
            <a:r>
              <a:rPr lang="nl-NL" baseline="0"/>
              <a:t>Verplichtingen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81322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47464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47464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52532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68289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 mortaliteit</a:t>
            </a:r>
            <a:r>
              <a:rPr lang="nl-NL" baseline="0" dirty="0"/>
              <a:t> is sterfte</a:t>
            </a:r>
          </a:p>
          <a:p>
            <a:endParaRPr lang="nl-NL" baseline="0" dirty="0"/>
          </a:p>
          <a:p>
            <a:r>
              <a:rPr lang="nl-NL" baseline="0" dirty="0"/>
              <a:t>Incidentie: het aantal nieuwe gevallen</a:t>
            </a:r>
          </a:p>
          <a:p>
            <a:r>
              <a:rPr lang="nl-NL" baseline="0" dirty="0"/>
              <a:t>Prevalentie: het totaal aantal gevallen</a:t>
            </a:r>
          </a:p>
          <a:p>
            <a:endParaRPr lang="nl-NL" baseline="0" dirty="0"/>
          </a:p>
          <a:p>
            <a:endParaRPr lang="nl-N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45711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5326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5326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5326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Bespreek</a:t>
            </a:r>
            <a:r>
              <a:rPr lang="nl-NL" baseline="0" dirty="0"/>
              <a:t> in de groep wat ze weten over de verschillende determinanten van gezondheid als het gaat om </a:t>
            </a:r>
            <a:r>
              <a:rPr lang="nl-NL" baseline="0" dirty="0" err="1"/>
              <a:t>SOA’s</a:t>
            </a:r>
            <a:endParaRPr lang="nl-NL" baseline="0" dirty="0"/>
          </a:p>
          <a:p>
            <a:pPr marL="0" indent="0">
              <a:buNone/>
            </a:pPr>
            <a:endParaRPr lang="nl-NL" baseline="0" dirty="0"/>
          </a:p>
          <a:p>
            <a:pPr marL="0" indent="0">
              <a:buNone/>
            </a:pPr>
            <a:r>
              <a:rPr lang="nl-NL" baseline="0" dirty="0"/>
              <a:t>Je kunt de volgende vragen stellen:</a:t>
            </a:r>
          </a:p>
          <a:p>
            <a:pPr marL="0" indent="0">
              <a:buNone/>
            </a:pPr>
            <a:r>
              <a:rPr lang="nl-NL" baseline="0" dirty="0"/>
              <a:t>In hoeverre heeft omgeving invloed op? </a:t>
            </a:r>
          </a:p>
          <a:p>
            <a:pPr marL="0" indent="0">
              <a:buNone/>
            </a:pPr>
            <a:r>
              <a:rPr lang="nl-NL" baseline="0" dirty="0"/>
              <a:t>Welke zorgvoorzieningen zijn er als het gaat om </a:t>
            </a:r>
            <a:r>
              <a:rPr lang="nl-NL" baseline="0" dirty="0" err="1"/>
              <a:t>SOA’s</a:t>
            </a:r>
            <a:r>
              <a:rPr lang="nl-NL" baseline="0" dirty="0"/>
              <a:t>? Hoe toegankelijk zijn deze? </a:t>
            </a:r>
          </a:p>
          <a:p>
            <a:pPr marL="0" indent="0">
              <a:buNone/>
            </a:pPr>
            <a:r>
              <a:rPr lang="nl-NL" baseline="0" dirty="0"/>
              <a:t>Welke biologische factoren zijn van invloed? </a:t>
            </a:r>
          </a:p>
          <a:p>
            <a:pPr marL="0" indent="0">
              <a:buNone/>
            </a:pPr>
            <a:r>
              <a:rPr lang="nl-NL" baseline="0" dirty="0"/>
              <a:t>Welke aspecten van leefstijl? – 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Omgeving:</a:t>
            </a:r>
            <a:r>
              <a:rPr lang="nl-NL" baseline="0" dirty="0"/>
              <a:t> </a:t>
            </a:r>
          </a:p>
          <a:p>
            <a:pPr marL="0" indent="0">
              <a:buNone/>
            </a:pPr>
            <a:r>
              <a:rPr lang="nl-NL" baseline="0" dirty="0"/>
              <a:t>Beschikbaarheid van condooms (toegang tot condooms)</a:t>
            </a:r>
          </a:p>
          <a:p>
            <a:pPr marL="0" indent="0">
              <a:buNone/>
            </a:pPr>
            <a:r>
              <a:rPr lang="nl-NL" baseline="0" dirty="0"/>
              <a:t>Beschikbaarheid van schone naalden? </a:t>
            </a:r>
          </a:p>
          <a:p>
            <a:pPr marL="0" indent="0">
              <a:buNone/>
            </a:pPr>
            <a:r>
              <a:rPr lang="nl-NL" baseline="0" dirty="0"/>
              <a:t>Sociaal: conservatief milieu waarin seksualiteit onbespreekbaar is. </a:t>
            </a:r>
          </a:p>
          <a:p>
            <a:pPr marL="0" indent="0">
              <a:buNone/>
            </a:pPr>
            <a:endParaRPr lang="nl-NL" baseline="0" dirty="0"/>
          </a:p>
          <a:p>
            <a:pPr marL="0" indent="0">
              <a:buNone/>
            </a:pPr>
            <a:r>
              <a:rPr lang="nl-NL" baseline="0" dirty="0"/>
              <a:t>Zorgvoorzieningen:</a:t>
            </a:r>
          </a:p>
          <a:p>
            <a:pPr marL="0" indent="0">
              <a:buNone/>
            </a:pPr>
            <a:r>
              <a:rPr lang="nl-NL" baseline="0" dirty="0"/>
              <a:t>Centra Seksuele Gezondheid (van de GGD) Die van noord </a:t>
            </a:r>
            <a:r>
              <a:rPr lang="nl-NL" baseline="0" dirty="0" err="1"/>
              <a:t>nederland</a:t>
            </a:r>
            <a:r>
              <a:rPr lang="nl-NL" baseline="0" dirty="0"/>
              <a:t> zit in Groningen. </a:t>
            </a:r>
          </a:p>
          <a:p>
            <a:pPr marL="0" indent="0">
              <a:buNone/>
            </a:pPr>
            <a:r>
              <a:rPr lang="nl-NL" baseline="0" dirty="0"/>
              <a:t>Huisarts</a:t>
            </a:r>
          </a:p>
          <a:p>
            <a:pPr marL="0" indent="0">
              <a:buNone/>
            </a:pPr>
            <a:r>
              <a:rPr lang="nl-NL" baseline="0" dirty="0"/>
              <a:t>Soa test huisarts: basisverzekering – eigen risico</a:t>
            </a:r>
          </a:p>
          <a:p>
            <a:pPr marL="0" indent="0">
              <a:buNone/>
            </a:pPr>
            <a:r>
              <a:rPr lang="nl-NL" baseline="0" dirty="0"/>
              <a:t>Soa test via Sense (van GGD; </a:t>
            </a:r>
            <a:r>
              <a:rPr lang="nl-NL" baseline="0" dirty="0" err="1"/>
              <a:t>soaaids</a:t>
            </a:r>
            <a:r>
              <a:rPr lang="nl-NL" baseline="0" dirty="0"/>
              <a:t> etc.) gratis. </a:t>
            </a:r>
          </a:p>
          <a:p>
            <a:pPr marL="0" indent="0">
              <a:buNone/>
            </a:pPr>
            <a:endParaRPr lang="nl-NL" baseline="0" dirty="0"/>
          </a:p>
          <a:p>
            <a:pPr marL="0" indent="0">
              <a:buNone/>
            </a:pPr>
            <a:r>
              <a:rPr lang="nl-NL" baseline="0" dirty="0"/>
              <a:t>Biologische factoren:</a:t>
            </a:r>
          </a:p>
          <a:p>
            <a:pPr marL="0" indent="0">
              <a:buNone/>
            </a:pPr>
            <a:r>
              <a:rPr lang="nl-NL" baseline="0" dirty="0"/>
              <a:t>- Verstandelijke beperking (gemakkelijk </a:t>
            </a:r>
            <a:r>
              <a:rPr lang="nl-NL" baseline="0" dirty="0" err="1"/>
              <a:t>beinvloedbaar</a:t>
            </a:r>
            <a:r>
              <a:rPr lang="nl-NL" baseline="0" dirty="0"/>
              <a:t> – info van www.loketgezondleven.nl </a:t>
            </a:r>
          </a:p>
          <a:p>
            <a:pPr marL="0" indent="0">
              <a:buNone/>
            </a:pPr>
            <a:endParaRPr lang="nl-NL" baseline="0" dirty="0"/>
          </a:p>
          <a:p>
            <a:pPr marL="0" indent="0">
              <a:buNone/>
            </a:pPr>
            <a:r>
              <a:rPr lang="nl-NL" baseline="0" dirty="0"/>
              <a:t>Leefstijl:</a:t>
            </a:r>
          </a:p>
          <a:p>
            <a:pPr marL="0" indent="0">
              <a:buNone/>
            </a:pPr>
            <a:r>
              <a:rPr lang="nl-NL" baseline="0" dirty="0"/>
              <a:t>Onbeschermd vrijen (welke factoren hierop van invloed zijn – leefstijl etc. komt volgende keer uitgebreider aan bod bij de gedragsanalyse volgens het ASE Model)</a:t>
            </a:r>
          </a:p>
          <a:p>
            <a:pPr marL="0" indent="0">
              <a:buNone/>
            </a:pPr>
            <a:endParaRPr lang="nl-NL" baseline="0" dirty="0"/>
          </a:p>
          <a:p>
            <a:pPr marL="0" indent="0">
              <a:buNone/>
            </a:pPr>
            <a:endParaRPr lang="nl-NL" baseline="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26716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5326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5326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6424" y="3245223"/>
            <a:ext cx="7560448" cy="649512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400"/>
              </a:lnSpc>
              <a:defRPr sz="24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146424" y="3919311"/>
            <a:ext cx="7560840" cy="1914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582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Tx/>
              <a:buFont typeface="Arial"/>
              <a:buChar char="•"/>
              <a:defRPr sz="1800">
                <a:solidFill>
                  <a:srgbClr val="444444"/>
                </a:solidFill>
                <a:latin typeface="Arial"/>
                <a:cs typeface="Arial"/>
              </a:defRPr>
            </a:lvl1pPr>
            <a:lvl2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2pPr>
            <a:lvl3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3pPr>
            <a:lvl4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4pPr>
            <a:lvl5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A3A25-DEDC-4167-A7E6-0D87DFB8A1C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ED452-CB7C-43AF-A16B-E0AF0660D532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20137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2375-5D67-49E8-BDB0-C67CF875A1B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FF6B-2F9C-4E20-935D-B288720B2F69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8747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83517"/>
            <a:ext cx="7776864" cy="579711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1pPr>
            <a:lvl2pPr>
              <a:buClrTx/>
              <a:defRPr sz="1800">
                <a:solidFill>
                  <a:srgbClr val="444444"/>
                </a:solidFill>
              </a:defRPr>
            </a:lvl2pPr>
            <a:lvl3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3pPr>
            <a:lvl4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4pPr>
            <a:lvl5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3370F-9985-492A-9D7E-1F63A11072B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B6098-176A-4362-9B3D-F4ACDF2B3CB7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4908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7" y="627534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627534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491630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44444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758F0-E47B-44D3-9487-E87948FBCFE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95B3E-1754-49CD-B667-0B81FC658B6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680646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B7CE0-54B0-4A27-B82A-03394D6BA1E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148F1-9DE5-4500-92B4-5679CD35B94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96458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E6492-6149-4276-9F9D-23BE41CADFD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F721E-CBD3-43EA-9989-99947F9C085A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6315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9C8A3-659B-4327-B8CA-7A2B46B3910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8745-8B5C-46D9-BC4B-9D7FF5179D5B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02480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5979"/>
            <a:ext cx="7776864" cy="8572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706F2-0A54-473E-BC20-21E58F5F21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8CA71-41C7-4F98-BC8A-B0F5E61C27B4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19609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55577" y="627534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9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627534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491630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8EC60-1969-4DB7-958E-DBE4E313E15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8E672-D466-48FE-AD49-BC8AA3A96A40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58200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7F8FE-B533-484E-8CB8-70EFFDB6ADF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96E1A-3882-4B2F-ACD8-C72D0D3ED542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7317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45648" y="575100"/>
            <a:ext cx="3538320" cy="23206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sz="36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3057804"/>
            <a:ext cx="3538320" cy="15661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53085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35696" y="575100"/>
            <a:ext cx="5616624" cy="486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835696" y="1329612"/>
            <a:ext cx="5616624" cy="16741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3pPr>
            <a:lvl4pPr marL="13716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4pPr>
            <a:lvl5pPr marL="18288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835696" y="1005606"/>
            <a:ext cx="5616624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2863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648" y="575100"/>
            <a:ext cx="7786800" cy="486000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</p:spPr>
        <p:txBody>
          <a:bodyPr>
            <a:normAutofit/>
          </a:bodyPr>
          <a:lstStyle>
            <a:lvl1pPr marL="257175" indent="-257175">
              <a:buFont typeface="Arial"/>
              <a:buChar char="•"/>
              <a:defRPr sz="1500">
                <a:latin typeface="Arial"/>
                <a:cs typeface="Arial"/>
              </a:defRPr>
            </a:lvl1pPr>
            <a:lvl2pPr>
              <a:defRPr sz="1500">
                <a:latin typeface="Arial"/>
                <a:cs typeface="Arial"/>
              </a:defRPr>
            </a:lvl2pPr>
            <a:lvl3pPr>
              <a:defRPr sz="1500">
                <a:latin typeface="Arial"/>
                <a:cs typeface="Arial"/>
              </a:defRPr>
            </a:lvl3pPr>
            <a:lvl4pPr>
              <a:defRPr sz="1500">
                <a:latin typeface="Arial"/>
                <a:cs typeface="Arial"/>
              </a:defRPr>
            </a:lvl4pPr>
            <a:lvl5pPr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005606"/>
            <a:ext cx="7786800" cy="270000"/>
          </a:xfrm>
        </p:spPr>
        <p:txBody>
          <a:bodyPr>
            <a:noAutofit/>
          </a:bodyPr>
          <a:lstStyle>
            <a:lvl1pPr marL="0" indent="0">
              <a:buNone/>
              <a:defRPr sz="15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7C90E-F6B5-4EA3-8B71-A6DC4F83376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F136-3E30-4614-85CA-74F113408443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836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B2508-AD64-4957-ACC4-9C21BB92B95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3723-167C-4C63-A6AC-02B5C393B08A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9093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5979"/>
            <a:ext cx="7776864" cy="857250"/>
          </a:xfr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5" y="1221600"/>
            <a:ext cx="3744416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7" y="1221600"/>
            <a:ext cx="3744416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B17BF-4B8E-4F43-85E6-D43F0703519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B992-0520-4FBB-A646-FE51E55075A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5598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7" y="204787"/>
            <a:ext cx="2709937" cy="871538"/>
          </a:xfrm>
        </p:spPr>
        <p:txBody>
          <a:bodyPr anchor="b"/>
          <a:lstStyle>
            <a:lvl1pPr algn="l">
              <a:defRPr sz="15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49493"/>
            <a:ext cx="4957390" cy="434513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076326"/>
            <a:ext cx="2709937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A0D24-536A-43B4-B6B2-4C2CB45D92A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664F4-35B6-447F-B6EB-958B34BCB2FE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3883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2971-BBA7-4678-8899-355BBAC7F4A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4329E-5779-45EF-8BD5-5B28D6C9D7B8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5908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1" descr="payoff_neg2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503738"/>
            <a:ext cx="14001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7"/>
          <p:cNvSpPr/>
          <p:nvPr userDrawn="1"/>
        </p:nvSpPr>
        <p:spPr bwMode="auto">
          <a:xfrm>
            <a:off x="873125" y="3148013"/>
            <a:ext cx="7916863" cy="1731962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Rechthoek 8"/>
          <p:cNvSpPr/>
          <p:nvPr userDrawn="1"/>
        </p:nvSpPr>
        <p:spPr bwMode="auto">
          <a:xfrm>
            <a:off x="8748713" y="3435350"/>
            <a:ext cx="431800" cy="1158875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1029" name="Afbeelding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4443413"/>
            <a:ext cx="1435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Afbeelding 4" descr="HAN_Logo2014NL_rgb_pos01.pd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79413"/>
            <a:ext cx="23542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0" y="4767263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21C935E-2C78-49AD-8F09-6A37D78909F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0" y="4767263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AFB3C88-5250-4E6B-8413-58726ADC0A46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3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2053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4840288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hoek 8"/>
          <p:cNvSpPr/>
          <p:nvPr userDrawn="1"/>
        </p:nvSpPr>
        <p:spPr>
          <a:xfrm>
            <a:off x="755650" y="0"/>
            <a:ext cx="7777163" cy="304800"/>
          </a:xfrm>
          <a:prstGeom prst="rect">
            <a:avLst/>
          </a:prstGeom>
          <a:solidFill>
            <a:srgbClr val="E7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44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0" y="4767263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176D512-3995-444D-9DBA-FB348EBD796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0" y="4767263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EC80F0-6744-44B3-B4D7-340E222BEB05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3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755650" y="0"/>
            <a:ext cx="777716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3078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4840288"/>
            <a:ext cx="311785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EE7F00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>
            <a:spLocks noChangeArrowheads="1"/>
          </p:cNvSpPr>
          <p:nvPr userDrawn="1"/>
        </p:nvSpPr>
        <p:spPr bwMode="auto">
          <a:xfrm rot="-5400000">
            <a:off x="-1312862" y="2263774"/>
            <a:ext cx="3225800" cy="615951"/>
          </a:xfrm>
          <a:prstGeom prst="rect">
            <a:avLst/>
          </a:prstGeom>
          <a:solidFill>
            <a:srgbClr val="34343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nl-N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hthoek 8"/>
          <p:cNvSpPr/>
          <p:nvPr userDrawn="1"/>
        </p:nvSpPr>
        <p:spPr bwMode="auto">
          <a:xfrm rot="16200000">
            <a:off x="225426" y="433387"/>
            <a:ext cx="4552950" cy="4276725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4100" name="Afbeelding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4840288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6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eperen 2"/>
          <p:cNvGrpSpPr>
            <a:grpSpLocks/>
          </p:cNvGrpSpPr>
          <p:nvPr userDrawn="1"/>
        </p:nvGrpSpPr>
        <p:grpSpPr bwMode="auto">
          <a:xfrm>
            <a:off x="1692275" y="0"/>
            <a:ext cx="5903913" cy="3122613"/>
            <a:chOff x="1692275" y="0"/>
            <a:chExt cx="5903913" cy="4162425"/>
          </a:xfrm>
        </p:grpSpPr>
        <p:sp>
          <p:nvSpPr>
            <p:cNvPr id="2" name="Rechthoek 1"/>
            <p:cNvSpPr>
              <a:spLocks noChangeArrowheads="1"/>
            </p:cNvSpPr>
            <p:nvPr userDrawn="1"/>
          </p:nvSpPr>
          <p:spPr bwMode="auto">
            <a:xfrm>
              <a:off x="2555875" y="0"/>
              <a:ext cx="4132263" cy="5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nl-NL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>
              <a:off x="1692275" y="416878"/>
              <a:ext cx="5903913" cy="37455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</p:grpSp>
      <p:pic>
        <p:nvPicPr>
          <p:cNvPr id="5123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4840288"/>
            <a:ext cx="31623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755651" y="205979"/>
            <a:ext cx="777716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755650" y="1200151"/>
            <a:ext cx="793115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7524750" y="4767264"/>
            <a:ext cx="1162050" cy="27384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750" baseline="0">
                <a:solidFill>
                  <a:srgbClr val="898989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2D596D5-EE93-44C1-BB3E-49B37F851945}" type="slidenum">
              <a:rPr lang="nl-NL" altLang="nl-NL" smtClean="0"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nl-NL" altLang="nl-NL">
              <a:latin typeface="Calibri"/>
              <a:ea typeface="+mn-ea"/>
            </a:endParaRP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1" y="4767264"/>
            <a:ext cx="576263" cy="27384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750" baseline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6F129AB-C143-43C5-93BE-47EA78E64244}" type="datetime1">
              <a:rPr lang="nl-NL" altLang="nl-NL" smtClean="0"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26-10-2020</a:t>
            </a:fld>
            <a:endParaRPr lang="nl-NL" altLang="nl-NL">
              <a:ea typeface="+mn-ea"/>
            </a:endParaRPr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4"/>
            <a:ext cx="27368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5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839891"/>
            <a:ext cx="3213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hoek 14"/>
          <p:cNvSpPr/>
          <p:nvPr userDrawn="1"/>
        </p:nvSpPr>
        <p:spPr>
          <a:xfrm>
            <a:off x="755651" y="-82154"/>
            <a:ext cx="7777163" cy="325041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 baseline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2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</p:sldLayoutIdLst>
  <p:transition/>
  <p:hf hd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olksgezondheidenzorg.info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ketgezondleven.nl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ivm.nl/" TargetMode="External"/><Relationship Id="rId4" Type="http://schemas.openxmlformats.org/officeDocument/2006/relationships/hyperlink" Target="http://www.volksgezondheidenzorg.nl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 bwMode="auto">
          <a:xfrm>
            <a:off x="1090192" y="3571421"/>
            <a:ext cx="7561263" cy="649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Workshop: </a:t>
            </a:r>
            <a:r>
              <a:rPr lang="nl-NL" altLang="nl-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mapping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: gezondheidsbevordering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Doelen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weet wat gezondheidsbevordering inhoudt</a:t>
            </a:r>
            <a:endParaRPr lang="nl-NL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Student herkent de hoofdlijnen van </a:t>
            </a:r>
            <a:r>
              <a:rPr lang="nl-NL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Mapping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weet wat de gezondheidskundige analyse inhoudt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Student weet hoe de eerste drie stappen van de gezondheidskundige analyse uit te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voeren (1.1 t/m 1.3)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2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2686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3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Gezondheidsbevorderaar</a:t>
            </a:r>
            <a:endParaRPr lang="nl-NL" dirty="0"/>
          </a:p>
        </p:txBody>
      </p:sp>
      <p:sp>
        <p:nvSpPr>
          <p:cNvPr id="9" name="Titel 1"/>
          <p:cNvSpPr>
            <a:spLocks noGrp="1"/>
          </p:cNvSpPr>
          <p:nvPr>
            <p:ph idx="1"/>
          </p:nvPr>
        </p:nvSpPr>
        <p:spPr>
          <a:xfrm>
            <a:off x="745648" y="1217468"/>
            <a:ext cx="7858125" cy="30797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nl-NL" sz="2400" dirty="0" smtClean="0">
                <a:latin typeface="Arial" charset="0"/>
                <a:ea typeface="ＭＳ Ｐゴシック" charset="0"/>
              </a:rPr>
              <a:t>De </a:t>
            </a:r>
            <a:r>
              <a:rPr lang="nl-NL" sz="2400" dirty="0">
                <a:latin typeface="Arial" charset="0"/>
                <a:ea typeface="ＭＳ Ｐゴシック" charset="0"/>
              </a:rPr>
              <a:t>verpleegkundige draagt bij aan het </a:t>
            </a:r>
            <a:r>
              <a:rPr lang="nl-NL" sz="2400" b="1" dirty="0">
                <a:latin typeface="Arial" charset="0"/>
                <a:ea typeface="ＭＳ Ｐゴシック" charset="0"/>
              </a:rPr>
              <a:t>bevorderen van gezondheid </a:t>
            </a:r>
            <a:r>
              <a:rPr lang="nl-NL" sz="2400" dirty="0">
                <a:latin typeface="Arial" charset="0"/>
                <a:ea typeface="ＭＳ Ｐゴシック" charset="0"/>
              </a:rPr>
              <a:t>van mensen door het </a:t>
            </a:r>
            <a:r>
              <a:rPr lang="nl-NL" sz="2400" b="1" dirty="0">
                <a:latin typeface="Arial" charset="0"/>
                <a:ea typeface="ＭＳ Ｐゴシック" charset="0"/>
              </a:rPr>
              <a:t>ondersteunen van hun zelfmanagement</a:t>
            </a:r>
            <a:r>
              <a:rPr lang="nl-NL" sz="2400" dirty="0">
                <a:latin typeface="Arial" charset="0"/>
                <a:ea typeface="ＭＳ Ｐゴシック" charset="0"/>
              </a:rPr>
              <a:t>. Waar mogelijk betrekt de verpleegkundige de naasten en/of mantelzorg </a:t>
            </a:r>
            <a:r>
              <a:rPr lang="nl-NL" sz="2400" dirty="0" smtClean="0">
                <a:latin typeface="Arial" charset="0"/>
                <a:ea typeface="ＭＳ Ｐゴシック" charset="0"/>
              </a:rPr>
              <a:t>actief… (..). Zij </a:t>
            </a:r>
            <a:r>
              <a:rPr lang="nl-NL" sz="2400" dirty="0">
                <a:latin typeface="Arial" charset="0"/>
                <a:ea typeface="ＭＳ Ｐゴシック" charset="0"/>
              </a:rPr>
              <a:t>houdt daarbij rekening met de </a:t>
            </a:r>
            <a:r>
              <a:rPr lang="nl-NL" sz="2400" b="1" dirty="0">
                <a:latin typeface="Arial" charset="0"/>
                <a:ea typeface="ＭＳ Ｐゴシック" charset="0"/>
              </a:rPr>
              <a:t>fysieke (leef)omgeving, sociale relaties, cultuur en leefstijl</a:t>
            </a:r>
            <a:r>
              <a:rPr lang="nl-NL" sz="2400" dirty="0">
                <a:latin typeface="Arial" charset="0"/>
                <a:ea typeface="ＭＳ Ｐゴシック" charset="0"/>
              </a:rPr>
              <a:t>. </a:t>
            </a:r>
            <a:endParaRPr lang="nl-NL" sz="2400" dirty="0" smtClean="0">
              <a:latin typeface="Arial" charset="0"/>
              <a:ea typeface="ＭＳ Ｐゴシック" charset="0"/>
            </a:endParaRPr>
          </a:p>
          <a:p>
            <a:pPr marL="0" indent="0">
              <a:buNone/>
              <a:defRPr/>
            </a:pPr>
            <a:r>
              <a:rPr lang="nl-NL" sz="2400" dirty="0" smtClean="0">
                <a:latin typeface="Arial" charset="0"/>
                <a:ea typeface="ＭＳ Ｐゴシック" charset="0"/>
              </a:rPr>
              <a:t>De </a:t>
            </a:r>
            <a:r>
              <a:rPr lang="nl-NL" sz="2400" dirty="0">
                <a:latin typeface="Arial" charset="0"/>
                <a:ea typeface="ＭＳ Ｐゴシック" charset="0"/>
              </a:rPr>
              <a:t>verpleegkundige </a:t>
            </a:r>
            <a:r>
              <a:rPr lang="nl-NL" sz="2400" b="1" dirty="0">
                <a:latin typeface="Arial" charset="0"/>
                <a:ea typeface="ＭＳ Ｐゴシック" charset="0"/>
              </a:rPr>
              <a:t>benadert mensen met hoge risico’s op gezondheidsproblemen actief</a:t>
            </a:r>
            <a:r>
              <a:rPr lang="nl-NL" sz="2400" dirty="0">
                <a:latin typeface="Arial" charset="0"/>
                <a:ea typeface="ＭＳ Ｐゴシック" charset="0"/>
              </a:rPr>
              <a:t>. Zij </a:t>
            </a:r>
            <a:r>
              <a:rPr lang="nl-NL" sz="2400" b="1" dirty="0">
                <a:latin typeface="Arial" charset="0"/>
                <a:ea typeface="ＭＳ Ｐゴシック" charset="0"/>
              </a:rPr>
              <a:t>beïnvloedt de leefstijl en gezond gedrag van burgers en patiënten</a:t>
            </a:r>
            <a:r>
              <a:rPr lang="nl-NL" sz="2400" dirty="0">
                <a:latin typeface="Arial" charset="0"/>
                <a:ea typeface="ＭＳ Ｐゴシック" charset="0"/>
              </a:rPr>
              <a:t>, in de context waarin zij </a:t>
            </a:r>
            <a:r>
              <a:rPr lang="nl-NL" sz="2400" dirty="0" smtClean="0">
                <a:latin typeface="Arial" charset="0"/>
                <a:ea typeface="ＭＳ Ｐゴシック" charset="0"/>
              </a:rPr>
              <a:t>werkt</a:t>
            </a:r>
            <a:r>
              <a:rPr lang="nl-NL" sz="2400" dirty="0">
                <a:latin typeface="Arial" charset="0"/>
                <a:ea typeface="ＭＳ Ｐゴシック" charset="0"/>
              </a:rPr>
              <a:t> </a:t>
            </a:r>
            <a:r>
              <a:rPr lang="nl-NL" sz="2400" dirty="0" smtClean="0">
                <a:latin typeface="Arial" charset="0"/>
                <a:ea typeface="ＭＳ Ｐゴシック" charset="0"/>
              </a:rPr>
              <a:t>(BN2020, 2015).</a:t>
            </a:r>
            <a:endParaRPr lang="nl-NL" sz="24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57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 dirty="0" smtClean="0">
                <a:latin typeface="Arial" charset="0"/>
                <a:ea typeface="ＭＳ Ｐゴシック" charset="0"/>
              </a:rPr>
              <a:t>Preventie = voorkomen van gezondheidsproblemen</a:t>
            </a:r>
            <a:endParaRPr lang="nl-NL" sz="2400" dirty="0">
              <a:latin typeface="Arial" charset="0"/>
              <a:ea typeface="ＭＳ Ｐゴシック" charset="0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Primaire preventie		Voorkómen van ziekten en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aandoeningen</a:t>
            </a:r>
          </a:p>
          <a:p>
            <a:pPr marL="0" indent="0">
              <a:buNone/>
            </a:pPr>
            <a:endParaRPr lang="nl-NL" altLang="nl-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Secundaire preventie		Opsporen van ziekten en aandoeningen</a:t>
            </a:r>
          </a:p>
          <a:p>
            <a:pPr marL="0" indent="0">
              <a:buNone/>
            </a:pPr>
            <a:endParaRPr lang="nl-NL" altLang="nl-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Tertiaire preventie			</a:t>
            </a:r>
            <a:r>
              <a:rPr 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Voorkómen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van complicaties of ontstaan van 						blijvende stoornissen, beperkingen of 								handicaps.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4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1876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 Opdracht 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Bevolkingsonderzoek borstkanker</a:t>
            </a:r>
          </a:p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Cursus ‘Zelfmanagement COPD’</a:t>
            </a:r>
          </a:p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Hepatitis B vaccinatie</a:t>
            </a:r>
          </a:p>
          <a:p>
            <a:pPr marL="0" indent="0">
              <a:buFontTx/>
              <a:buChar char="-"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Char char="-"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Char char="-"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Van welke vorm van preventie is sprake? Primair, secundair of tertiair?  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5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9586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endParaRPr lang="nl-NL" sz="2400">
              <a:latin typeface="Arial" charset="0"/>
              <a:ea typeface="ＭＳ Ｐゴシック" charset="0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Bevolkingsonderzoek                             secundaire preventie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Cursus ‘Zelfmanagement COPD’           tertiaire preventie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Hepatitis B vaccinatie                             primaire preventie</a:t>
            </a:r>
            <a:endParaRPr lang="nl-NL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395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Antwoorden 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6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9790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Preventie</a:t>
            </a:r>
          </a:p>
        </p:txBody>
      </p:sp>
      <p:graphicFrame>
        <p:nvGraphicFramePr>
          <p:cNvPr id="3" name="Tabel 3">
            <a:extLst>
              <a:ext uri="{FF2B5EF4-FFF2-40B4-BE49-F238E27FC236}">
                <a16:creationId xmlns:a16="http://schemas.microsoft.com/office/drawing/2014/main" id="{01FC046A-1BEC-4981-B96E-33AEAF9CC7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343278"/>
              </p:ext>
            </p:extLst>
          </p:nvPr>
        </p:nvGraphicFramePr>
        <p:xfrm>
          <a:off x="746125" y="1544638"/>
          <a:ext cx="7858124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062">
                  <a:extLst>
                    <a:ext uri="{9D8B030D-6E8A-4147-A177-3AD203B41FA5}">
                      <a16:colId xmlns:a16="http://schemas.microsoft.com/office/drawing/2014/main" val="903087695"/>
                    </a:ext>
                  </a:extLst>
                </a:gridCol>
                <a:gridCol w="3929062">
                  <a:extLst>
                    <a:ext uri="{9D8B030D-6E8A-4147-A177-3AD203B41FA5}">
                      <a16:colId xmlns:a16="http://schemas.microsoft.com/office/drawing/2014/main" val="2670708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Verpleegkundig proces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err="1"/>
                        <a:t>Intervention</a:t>
                      </a:r>
                      <a:r>
                        <a:rPr lang="nl-NL"/>
                        <a:t> </a:t>
                      </a:r>
                      <a:r>
                        <a:rPr lang="nl-NL" err="1"/>
                        <a:t>mapping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4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Anamnese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b="1" u="sng" dirty="0"/>
                        <a:t>Gezondheidskundige analyse (stap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4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Diagnose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l-NL" sz="1800" b="1" i="0" u="sng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Gezondheidskundige analyse (stap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7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Planning van doelen en resultaten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Definiëren gedragsdoelen (stap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7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Planning van interventies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Methoden/theorieën en ontwerpen van de interventie (stappen 3 en 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Uitvoering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Implementatieplan (stap 5)</a:t>
                      </a:r>
                    </a:p>
                    <a:p>
                      <a:pPr lvl="0">
                        <a:buNone/>
                      </a:pPr>
                      <a:r>
                        <a:rPr lang="nl-NL" i="1"/>
                        <a:t>Testfase interventie (stap 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40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/>
                        <a:t>Evaluatie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dirty="0"/>
                        <a:t>Evaluatieplan (stap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520777"/>
                  </a:ext>
                </a:extLst>
              </a:tr>
            </a:tbl>
          </a:graphicData>
        </a:graphic>
      </p:graphicFrame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7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8951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55361" y="759403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Gezondheidsbevordering is een onderdeel van preventie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Met name gericht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op </a:t>
            </a:r>
            <a:r>
              <a:rPr lang="nl-NL" alt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leefstijl </a:t>
            </a:r>
            <a:r>
              <a:rPr lang="nl-NL" altLang="nl-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nl-NL" alt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altLang="nl-N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gezondheids</a:t>
            </a:r>
            <a:r>
              <a:rPr lang="nl-NL" alt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) gedrag </a:t>
            </a: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mensen</a:t>
            </a:r>
          </a:p>
          <a:p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Maar ook gericht op </a:t>
            </a:r>
            <a:r>
              <a:rPr lang="nl-NL" altLang="nl-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omgeving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waar mogelijk aangevuld met </a:t>
            </a:r>
            <a:r>
              <a:rPr lang="nl-NL" altLang="nl-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regulering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8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84927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62998" y="507277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Voorbeeld gezondheidsbevordering 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54988" y="1168543"/>
            <a:ext cx="7858125" cy="3706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Gezondheidsprobleem: </a:t>
            </a:r>
            <a:r>
              <a:rPr lang="nl-NL" altLang="nl-NL" b="1" dirty="0" smtClean="0">
                <a:latin typeface="Arial" panose="020B0604020202020204" pitchFamily="34" charset="0"/>
                <a:cs typeface="Arial" panose="020B0604020202020204" pitchFamily="34" charset="0"/>
              </a:rPr>
              <a:t>Roken </a:t>
            </a: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Welke voorbeelden van interventies, regelingen etc. ken je die gericht zijn op</a:t>
            </a:r>
          </a:p>
          <a:p>
            <a:pPr>
              <a:buAutoNum type="arabicParenR"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Het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gedrag van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mensen </a:t>
            </a:r>
            <a:r>
              <a:rPr lang="nl-NL" dirty="0" smtClean="0"/>
              <a:t> </a:t>
            </a:r>
          </a:p>
          <a:p>
            <a:r>
              <a:rPr lang="nl-NL" sz="1400" dirty="0" smtClean="0"/>
              <a:t>Campagne</a:t>
            </a:r>
            <a:r>
              <a:rPr lang="nl-NL" sz="1400" dirty="0"/>
              <a:t>: rookvrije generatie </a:t>
            </a:r>
            <a:endParaRPr lang="nl-NL" sz="1400" dirty="0" smtClean="0"/>
          </a:p>
          <a:p>
            <a:r>
              <a:rPr lang="nl-NL" sz="1400" dirty="0" smtClean="0"/>
              <a:t>Cursussen  </a:t>
            </a:r>
            <a:r>
              <a:rPr lang="nl-NL" sz="1400" dirty="0"/>
              <a:t>stoppen met </a:t>
            </a:r>
            <a:r>
              <a:rPr lang="nl-NL" sz="1400" dirty="0" smtClean="0"/>
              <a:t>roken</a:t>
            </a:r>
            <a:endParaRPr lang="nl-NL" sz="1400" dirty="0"/>
          </a:p>
          <a:p>
            <a:r>
              <a:rPr lang="nl-NL" sz="1400" dirty="0"/>
              <a:t>Campagne: NIX 18 </a:t>
            </a:r>
          </a:p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) De omgeving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1400" dirty="0" smtClean="0"/>
              <a:t>omgeving</a:t>
            </a:r>
            <a:r>
              <a:rPr lang="nl-NL" sz="1400" dirty="0"/>
              <a:t>: rookvrije schoolomgeving; rookvrije </a:t>
            </a:r>
            <a:r>
              <a:rPr lang="nl-NL" sz="1400" dirty="0" smtClean="0"/>
              <a:t>speeltuin</a:t>
            </a:r>
          </a:p>
          <a:p>
            <a:pPr>
              <a:buFont typeface="Arial" panose="020B0604020202020204" pitchFamily="34" charset="0"/>
              <a:buChar char="•"/>
            </a:pPr>
            <a:endParaRPr lang="nl-NL" sz="1400" dirty="0" smtClean="0"/>
          </a:p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) Regulering (wetgeving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dirty="0"/>
          </a:p>
          <a:p>
            <a:r>
              <a:rPr lang="nl-NL" sz="1400" dirty="0" smtClean="0"/>
              <a:t>Verbod </a:t>
            </a:r>
            <a:r>
              <a:rPr lang="nl-NL" sz="1400" dirty="0"/>
              <a:t>op tabaksreclame - geen rookwaar verkopen aan kinderen onder de 18 jaar – rookvrije horeca – accijns op tabak </a:t>
            </a: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9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46042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331786"/>
            <a:ext cx="7786688" cy="10813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 dirty="0">
                <a:latin typeface="Arial" charset="0"/>
                <a:ea typeface="ＭＳ Ｐゴシック" charset="0"/>
              </a:rPr>
              <a:t>Gezondheidsvoorlichting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54988" y="1565706"/>
            <a:ext cx="7858125" cy="3706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dirty="0" smtClean="0">
                <a:latin typeface="Arial" charset="0"/>
                <a:ea typeface="ＭＳ Ｐゴシック" charset="0"/>
              </a:rPr>
              <a:t>…is </a:t>
            </a:r>
            <a:r>
              <a:rPr lang="nl-NL" dirty="0">
                <a:latin typeface="Arial" charset="0"/>
                <a:ea typeface="ＭＳ Ｐゴシック" charset="0"/>
              </a:rPr>
              <a:t>een belangrijk onderdeel van </a:t>
            </a:r>
            <a:r>
              <a:rPr lang="nl-NL" dirty="0" smtClean="0">
                <a:latin typeface="Arial" charset="0"/>
                <a:ea typeface="ＭＳ Ｐゴシック" charset="0"/>
              </a:rPr>
              <a:t>gezondheidsbevordering. </a:t>
            </a:r>
            <a:r>
              <a:rPr lang="nl-NL" altLang="nl-NL" dirty="0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Het </a:t>
            </a:r>
            <a:r>
              <a:rPr lang="nl-NL" altLang="nl-NL" dirty="0">
                <a:latin typeface="Arial" charset="0"/>
                <a:ea typeface="ＭＳ Ｐゴシック" charset="0"/>
                <a:cs typeface="Arial" panose="020B0604020202020204" pitchFamily="34" charset="0"/>
              </a:rPr>
              <a:t>motiveren van mensen tot </a:t>
            </a:r>
            <a:r>
              <a:rPr lang="nl-NL" altLang="nl-NL" b="1" dirty="0">
                <a:latin typeface="Arial" charset="0"/>
                <a:ea typeface="ＭＳ Ｐゴシック" charset="0"/>
                <a:cs typeface="Arial" panose="020B0604020202020204" pitchFamily="34" charset="0"/>
              </a:rPr>
              <a:t>ander, gezonder </a:t>
            </a:r>
            <a:r>
              <a:rPr lang="nl-NL" altLang="nl-NL" b="1" dirty="0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gedrag.</a:t>
            </a:r>
          </a:p>
          <a:p>
            <a:pPr marL="0" indent="0">
              <a:buNone/>
            </a:pPr>
            <a:endParaRPr lang="nl-NL" altLang="nl-NL" dirty="0">
              <a:latin typeface="Arial" charset="0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b="1" dirty="0" err="1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Intervention</a:t>
            </a:r>
            <a:r>
              <a:rPr lang="nl-NL" altLang="nl-NL" b="1" dirty="0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nl-NL" altLang="nl-NL" b="1" dirty="0" err="1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mapping</a:t>
            </a:r>
            <a:r>
              <a:rPr lang="nl-NL" altLang="nl-NL" b="1" dirty="0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nl-NL" altLang="nl-NL" dirty="0" smtClean="0">
                <a:latin typeface="Arial" charset="0"/>
                <a:ea typeface="ＭＳ Ｐゴシック" charset="0"/>
                <a:cs typeface="Arial" panose="020B0604020202020204" pitchFamily="34" charset="0"/>
              </a:rPr>
              <a:t>is een methode om deze gezondheidsvoorlichting vorm te geven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46042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 err="1">
                <a:latin typeface="Arial" charset="0"/>
                <a:ea typeface="ＭＳ Ｐゴシック" charset="0"/>
              </a:rPr>
              <a:t>Intervention</a:t>
            </a:r>
            <a:r>
              <a:rPr lang="nl-NL" sz="2400">
                <a:latin typeface="Arial" charset="0"/>
                <a:ea typeface="ＭＳ Ｐゴシック" charset="0"/>
              </a:rPr>
              <a:t> </a:t>
            </a:r>
            <a:r>
              <a:rPr lang="nl-NL" sz="2400" err="1">
                <a:latin typeface="Arial" charset="0"/>
                <a:ea typeface="ＭＳ Ｐゴシック" charset="0"/>
              </a:rPr>
              <a:t>Mapping</a:t>
            </a:r>
            <a:endParaRPr lang="nl-NL" sz="2400">
              <a:latin typeface="Arial" charset="0"/>
              <a:ea typeface="ＭＳ Ｐゴシック" charset="0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AutoNum type="arabicPeriod"/>
            </a:pPr>
            <a:r>
              <a:rPr lang="nl-NL" altLang="nl-NL" b="1" dirty="0" smtClean="0">
                <a:latin typeface="Arial" panose="020B0604020202020204" pitchFamily="34" charset="0"/>
                <a:cs typeface="Arial" panose="020B0604020202020204" pitchFamily="34" charset="0"/>
              </a:rPr>
              <a:t>Gezondheidskundige </a:t>
            </a:r>
            <a:r>
              <a:rPr lang="nl-NL" altLang="nl-NL" b="1" dirty="0"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</a:p>
          <a:p>
            <a:pPr>
              <a:buAutoNum type="arabicPeriod"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Definiëren van gedragsdoelen</a:t>
            </a:r>
          </a:p>
          <a:p>
            <a:pPr>
              <a:buAutoNum type="arabicPeriod"/>
            </a:pPr>
            <a:r>
              <a:rPr lang="nl-NL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Theory-based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 methoden en theorieën, om intentie en gedrag te veranderen</a:t>
            </a:r>
          </a:p>
          <a:p>
            <a:pPr>
              <a:buAutoNum type="arabicPeriod"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Ontwerp gezondheidskundige interventie</a:t>
            </a:r>
          </a:p>
          <a:p>
            <a:pPr>
              <a:buAutoNum type="arabicPeriod"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Implementatieplan</a:t>
            </a:r>
          </a:p>
          <a:p>
            <a:pPr>
              <a:buAutoNum type="arabicPeriod"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Evaluatieplan </a:t>
            </a: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11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7741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Stap 1: Gezondheidskundige analyse 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6" y="1060449"/>
            <a:ext cx="7867650" cy="3706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Doel: inzicht krijgen in het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gezondheidsprobleem (</a:t>
            </a:r>
            <a:r>
              <a:rPr lang="nl-NL" altLang="nl-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doelgroepniveau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!)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Vaststellen of het gezondheidsprobleem gedragsmatig is</a:t>
            </a: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Vaststellen of het gedrag een bepalende invloed heeft op het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gezondheidsprobleem</a:t>
            </a:r>
          </a:p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Vaststellen in welke mate de omgeving van invloed is 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Samenvattend: Vaststellen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nl-NL" altLang="nl-NL" b="1" dirty="0">
                <a:latin typeface="Arial" panose="020B0604020202020204" pitchFamily="34" charset="0"/>
                <a:cs typeface="Arial" panose="020B0604020202020204" pitchFamily="34" charset="0"/>
              </a:rPr>
              <a:t>realistische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doelen geformuleerd kunnen worden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12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73226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217486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Casus 2</a:t>
            </a:r>
            <a:br>
              <a:rPr lang="nl-NL">
                <a:latin typeface="Arial" charset="0"/>
                <a:ea typeface="ＭＳ Ｐゴシック" charset="0"/>
              </a:rPr>
            </a:br>
            <a:r>
              <a:rPr lang="nl-NL">
                <a:latin typeface="Arial" charset="0"/>
                <a:ea typeface="ＭＳ Ｐゴシック" charset="0"/>
              </a:rPr>
              <a:t/>
            </a:r>
            <a:br>
              <a:rPr lang="nl-NL">
                <a:latin typeface="Arial" charset="0"/>
                <a:ea typeface="ＭＳ Ｐゴシック" charset="0"/>
              </a:rPr>
            </a:br>
            <a:r>
              <a:rPr lang="nl-NL">
                <a:latin typeface="Arial" charset="0"/>
                <a:ea typeface="ＭＳ Ｐゴシック" charset="0"/>
              </a:rPr>
              <a:t>Stap 1: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703261"/>
            <a:ext cx="7858125" cy="40640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1.1 Wat is het gezondheidsprobleem? </a:t>
            </a:r>
          </a:p>
          <a:p>
            <a:pPr marL="0" indent="0"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Analyse van het gezondheidsprobleem aan de hand van </a:t>
            </a: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gezondheidsindicatoren (HFST 1)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Gezondheidsindicatoren: </a:t>
            </a:r>
          </a:p>
          <a:p>
            <a:pPr marL="0" indent="0"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Mortaliteit, morbiditeit (incidentie en prevalentie), kwaliteit van leven,</a:t>
            </a:r>
          </a:p>
          <a:p>
            <a:pPr marL="0" indent="0">
              <a:buNone/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Verschillen tussen groepen (bijv. sociaaleconomische status)</a:t>
            </a:r>
          </a:p>
          <a:p>
            <a:pPr marL="0" indent="0"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13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50106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254714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Stap 1: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74688" y="867913"/>
            <a:ext cx="7858125" cy="427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Opdracht: 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Analyseer het gezondheidsprobleem “Seksueel overdraagbare aandoening (SOA)”. 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Hoe ontstaan soa’s? 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Wat zijn mogelijke gevolgen van soa’s?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Hoe vaak komen soa’s voor? 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Bij welke groepen komen soa’s veel voor? 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Zoek de informatie op: 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www.volksgezondheidenzorg.info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Onderwerp ‘SOA’  - Cijfers &amp;Context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14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>
          <a:xfrm>
            <a:off x="1331913" y="4767262"/>
            <a:ext cx="2736850" cy="274637"/>
          </a:xfrm>
        </p:spPr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7055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254714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Uitwerking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74688" y="670486"/>
            <a:ext cx="7858125" cy="427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Ontstaan soa’s: infectieziekte door bacterie of virus. 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Overdracht mogelijk via (afhankelijk van type SOA): onbeschermd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sexueel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 contact (oraal, vaginaal of anaal), bij geboorte van moeder op kind, tijdens zwangerschap van moeder op kind, overdracht via bloed (bloedtransfusie of gebruik besmette naalden)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Mogelijke gevolgen soa’s: onvruchtbaarheid vrouw; bij hiv: aids; bij syfilis: ontstekingen in huid, botten en organen; bij hepatitis B: blijvende schade aan lever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Vóórkomen van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SOA’s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: bij bezoekers van Centra Seksuele Gezondheid: 17.2 % één of meer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SOA’s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 gediagnosticeerd (stijging). Meest gediagnosticeerde SOA: Chlamydia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Groepen: </a:t>
            </a:r>
          </a:p>
          <a:p>
            <a:pPr marL="0" indent="0">
              <a:buFontTx/>
              <a:buChar char="-"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Mannen die seks hebben met mannen</a:t>
            </a:r>
          </a:p>
          <a:p>
            <a:pPr marL="0" indent="0">
              <a:buFontTx/>
              <a:buChar char="-"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Heteroseksuele jongeren onder de 25 jaar (vergeleken met andere leeftijdsgroepen)</a:t>
            </a:r>
          </a:p>
          <a:p>
            <a:pPr marL="0" indent="0">
              <a:buFontTx/>
              <a:buChar char="-"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Enkele allochtone groepen o.a. afkomstig uit Suriname en Nederlandse Antillen/ Aruba</a:t>
            </a:r>
          </a:p>
          <a:p>
            <a:pPr marL="0" indent="0">
              <a:buFontTx/>
              <a:buChar char="-"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15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>
          <a:xfrm>
            <a:off x="1331913" y="4767262"/>
            <a:ext cx="2736850" cy="274637"/>
          </a:xfrm>
        </p:spPr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7055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254714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Stap 1: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74688" y="670486"/>
            <a:ext cx="7858125" cy="427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1.2 Is er een relatie tussen het gezondheidsprobleem en gedrag?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1.3 Is er een relatie tussen gezondheidsprobleem en omgeving? 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Hulpmiddel hiervoor is het model van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Lalonde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. Zie volgende sheet. 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16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>
          <a:xfrm>
            <a:off x="1331913" y="4767262"/>
            <a:ext cx="2736850" cy="274637"/>
          </a:xfrm>
        </p:spPr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7055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445366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Hulpmiddel: Model van </a:t>
            </a:r>
            <a:r>
              <a:rPr lang="nl-NL" sz="2400" err="1">
                <a:latin typeface="Arial" charset="0"/>
                <a:ea typeface="ＭＳ Ｐゴシック" charset="0"/>
              </a:rPr>
              <a:t>Lalonde</a:t>
            </a:r>
            <a:r>
              <a:rPr lang="nl-NL" sz="2400"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17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8" name="Tijdelijke aanduiding voor inhoud 7" descr="model lalond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36436" y="1094059"/>
            <a:ext cx="5671128" cy="381052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14B7810-98EE-4C23-8D60-D80D67F51113}"/>
              </a:ext>
            </a:extLst>
          </p:cNvPr>
          <p:cNvSpPr txBox="1"/>
          <p:nvPr/>
        </p:nvSpPr>
        <p:spPr>
          <a:xfrm>
            <a:off x="5241727" y="4146947"/>
            <a:ext cx="4572000" cy="1949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000">
                <a:solidFill>
                  <a:srgbClr val="424242"/>
                </a:solidFill>
                <a:latin typeface="ArialMT"/>
              </a:rPr>
              <a:t>Sassen, B., (2016). </a:t>
            </a:r>
            <a:r>
              <a:rPr lang="nl-NL" sz="1000" i="1">
                <a:solidFill>
                  <a:srgbClr val="424242"/>
                </a:solidFill>
                <a:cs typeface="Arial"/>
              </a:rPr>
              <a:t>'Gezondheidsbevordering en zelfmanagement'. </a:t>
            </a:r>
            <a:r>
              <a:rPr lang="nl-NL" sz="1000" i="1" err="1">
                <a:solidFill>
                  <a:srgbClr val="424242"/>
                </a:solidFill>
                <a:cs typeface="Arial"/>
              </a:rPr>
              <a:t>Bohn</a:t>
            </a:r>
            <a:r>
              <a:rPr lang="nl-NL" sz="1000" i="1">
                <a:solidFill>
                  <a:srgbClr val="424242"/>
                </a:solidFill>
                <a:cs typeface="Arial"/>
              </a:rPr>
              <a:t> </a:t>
            </a:r>
            <a:r>
              <a:rPr lang="nl-NL" sz="1000" i="1" err="1">
                <a:solidFill>
                  <a:srgbClr val="424242"/>
                </a:solidFill>
                <a:cs typeface="Arial"/>
              </a:rPr>
              <a:t>Safleu</a:t>
            </a:r>
            <a:r>
              <a:rPr lang="nl-NL" sz="1000" i="1">
                <a:solidFill>
                  <a:srgbClr val="424242"/>
                </a:solidFill>
                <a:cs typeface="Arial"/>
              </a:rPr>
              <a:t> van </a:t>
            </a:r>
            <a:r>
              <a:rPr lang="nl-NL" sz="1000" i="1" err="1">
                <a:solidFill>
                  <a:srgbClr val="424242"/>
                </a:solidFill>
                <a:cs typeface="Arial"/>
              </a:rPr>
              <a:t>Loghum</a:t>
            </a:r>
            <a:r>
              <a:rPr lang="nl-NL" sz="1000" i="1">
                <a:solidFill>
                  <a:srgbClr val="424242"/>
                </a:solidFill>
                <a:cs typeface="Arial"/>
              </a:rPr>
              <a:t>.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0506" y="914531"/>
            <a:ext cx="1015068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Verstandelijke beperking</a:t>
            </a:r>
            <a:endParaRPr lang="nl-NL" sz="1400" dirty="0"/>
          </a:p>
        </p:txBody>
      </p:sp>
      <p:sp>
        <p:nvSpPr>
          <p:cNvPr id="5" name="Rectangle 4"/>
          <p:cNvSpPr/>
          <p:nvPr/>
        </p:nvSpPr>
        <p:spPr>
          <a:xfrm>
            <a:off x="230697" y="1870485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l-NL" sz="1000" baseline="0" dirty="0"/>
              <a:t>Beschikbaarheid van condooms (toegang tot condooms)</a:t>
            </a:r>
          </a:p>
          <a:p>
            <a:pPr marL="0" indent="0">
              <a:buNone/>
            </a:pPr>
            <a:r>
              <a:rPr lang="nl-NL" sz="1000" baseline="0" dirty="0"/>
              <a:t>Beschikbaarheid van schone naalden? </a:t>
            </a:r>
          </a:p>
          <a:p>
            <a:pPr marL="0" indent="0">
              <a:buNone/>
            </a:pPr>
            <a:r>
              <a:rPr lang="nl-NL" sz="1000" baseline="0" dirty="0"/>
              <a:t>Sociaal: conservatief milieu waarin seksualiteit onbespreekbaar is. </a:t>
            </a:r>
          </a:p>
        </p:txBody>
      </p:sp>
      <p:sp>
        <p:nvSpPr>
          <p:cNvPr id="6" name="Rectangle 5"/>
          <p:cNvSpPr/>
          <p:nvPr/>
        </p:nvSpPr>
        <p:spPr>
          <a:xfrm>
            <a:off x="5352176" y="1763287"/>
            <a:ext cx="4056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1000" baseline="0" dirty="0"/>
              <a:t>Centra Seksuele Gezondheid (van de GGD) </a:t>
            </a:r>
            <a:r>
              <a:rPr lang="nl-NL" sz="1000" baseline="0" dirty="0" smtClean="0"/>
              <a:t/>
            </a:r>
            <a:br>
              <a:rPr lang="nl-NL" sz="1000" baseline="0" dirty="0" smtClean="0"/>
            </a:br>
            <a:r>
              <a:rPr lang="nl-NL" sz="1000" baseline="0" dirty="0" smtClean="0"/>
              <a:t>Die </a:t>
            </a:r>
            <a:r>
              <a:rPr lang="nl-NL" sz="1000" baseline="0" dirty="0"/>
              <a:t>van noord </a:t>
            </a:r>
            <a:r>
              <a:rPr lang="nl-NL" sz="1000" baseline="0" dirty="0" smtClean="0"/>
              <a:t>Nederland </a:t>
            </a:r>
            <a:r>
              <a:rPr lang="nl-NL" sz="1000" baseline="0" dirty="0"/>
              <a:t>zit in Groningen. </a:t>
            </a:r>
          </a:p>
          <a:p>
            <a:pPr marL="0" indent="0">
              <a:buNone/>
            </a:pPr>
            <a:r>
              <a:rPr lang="nl-NL" sz="1000" baseline="0" dirty="0" smtClean="0"/>
              <a:t>Huisarts: Soa </a:t>
            </a:r>
            <a:r>
              <a:rPr lang="nl-NL" sz="1000" baseline="0" dirty="0"/>
              <a:t>test huisarts: basisverzekering – eigen risico</a:t>
            </a:r>
          </a:p>
          <a:p>
            <a:pPr marL="0" indent="0">
              <a:buNone/>
            </a:pPr>
            <a:r>
              <a:rPr lang="nl-NL" sz="1000" baseline="0" dirty="0"/>
              <a:t>Soa test via Sense (van GGD; </a:t>
            </a:r>
            <a:r>
              <a:rPr lang="nl-NL" sz="1000" baseline="0" dirty="0" err="1"/>
              <a:t>soaaids</a:t>
            </a:r>
            <a:r>
              <a:rPr lang="nl-NL" sz="1000" baseline="0" dirty="0"/>
              <a:t> etc.) gratis.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0506" y="343906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l-NL" sz="1000" b="1" baseline="0" dirty="0"/>
              <a:t>Onbeschermd </a:t>
            </a:r>
            <a:r>
              <a:rPr lang="nl-NL" sz="1000" b="1" baseline="0" dirty="0" smtClean="0"/>
              <a:t>vrijen</a:t>
            </a:r>
          </a:p>
          <a:p>
            <a:pPr marL="0" indent="0">
              <a:buNone/>
            </a:pPr>
            <a:r>
              <a:rPr lang="nl-NL" sz="1000" baseline="0" dirty="0" smtClean="0"/>
              <a:t>(</a:t>
            </a:r>
            <a:r>
              <a:rPr lang="nl-NL" sz="1000" baseline="0" dirty="0"/>
              <a:t>welke factoren hierop van invloed zijn – leefstijl etc</a:t>
            </a:r>
            <a:r>
              <a:rPr lang="nl-NL" sz="1000" baseline="0" dirty="0" smtClean="0"/>
              <a:t>.</a:t>
            </a:r>
          </a:p>
          <a:p>
            <a:pPr marL="0" indent="0">
              <a:buNone/>
            </a:pPr>
            <a:r>
              <a:rPr lang="nl-NL" sz="1000" baseline="0" dirty="0" smtClean="0"/>
              <a:t>komt </a:t>
            </a:r>
            <a:r>
              <a:rPr lang="nl-NL" sz="1000" baseline="0" dirty="0"/>
              <a:t>volgende keer uitgebreider aan bod bij </a:t>
            </a:r>
            <a:r>
              <a:rPr lang="nl-NL" sz="1000" baseline="0" dirty="0" smtClean="0"/>
              <a:t>de</a:t>
            </a:r>
          </a:p>
          <a:p>
            <a:pPr marL="0" indent="0">
              <a:buNone/>
            </a:pPr>
            <a:r>
              <a:rPr lang="nl-NL" sz="1000" baseline="0" dirty="0" smtClean="0"/>
              <a:t> </a:t>
            </a:r>
            <a:r>
              <a:rPr lang="nl-NL" sz="1000" baseline="0" dirty="0"/>
              <a:t>gedragsanalyse volgens het ASE Model)</a:t>
            </a:r>
          </a:p>
        </p:txBody>
      </p:sp>
    </p:spTree>
    <p:extLst>
      <p:ext uri="{BB962C8B-B14F-4D97-AF65-F5344CB8AC3E}">
        <p14:creationId xmlns:p14="http://schemas.microsoft.com/office/powerpoint/2010/main" val="267109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254714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Stap 1: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02397" y="867913"/>
            <a:ext cx="7858125" cy="427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Welke conclusie kun je trekken op basis van de uitgevoerde analyses?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Is gedrag van invloed op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SOA’s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?  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Volgende keer tijdens werkcollege: </a:t>
            </a: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1.4 Analyse van gedragsdeterminanten (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ASE-model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Stap 2: Definiëren van gedragsdoelen 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18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>
          <a:xfrm>
            <a:off x="1331913" y="4767262"/>
            <a:ext cx="2736850" cy="274637"/>
          </a:xfrm>
        </p:spPr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7055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72234" y="744241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Interessante websites voor informatie ten behoeve van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02397" y="1449803"/>
            <a:ext cx="7858125" cy="427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www.loketgezondleven.nl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www.volksgezondheidenzorg.nl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www.rivm.nl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19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>
          <a:xfrm>
            <a:off x="1331913" y="4767262"/>
            <a:ext cx="2736850" cy="274637"/>
          </a:xfrm>
        </p:spPr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7055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1835150" y="1330325"/>
            <a:ext cx="5616575" cy="167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Wat heb je geleerd?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E020C922-8767-427C-AB33-3803FF37B107}"/>
    </a:ext>
  </a:extLst>
</a:theme>
</file>

<file path=ppt/theme/theme2.xml><?xml version="1.0" encoding="utf-8"?>
<a:theme xmlns:a="http://schemas.openxmlformats.org/drawingml/2006/main" name="2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1C10ADA4-ECC6-45DF-B6AF-38E0C03DCC15}"/>
    </a:ext>
  </a:extLst>
</a:theme>
</file>

<file path=ppt/theme/theme3.xml><?xml version="1.0" encoding="utf-8"?>
<a:theme xmlns:a="http://schemas.openxmlformats.org/drawingml/2006/main" name="1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529EC9D7-6766-4774-9EE9-3D0D0D290FC5}"/>
    </a:ext>
  </a:extLst>
</a:theme>
</file>

<file path=ppt/theme/theme4.xml><?xml version="1.0" encoding="utf-8"?>
<a:theme xmlns:a="http://schemas.openxmlformats.org/drawingml/2006/main" name="4_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6C7EA815-D317-441E-A138-F3D195C2E3E3}"/>
    </a:ext>
  </a:extLst>
</a:theme>
</file>

<file path=ppt/theme/theme5.xml><?xml version="1.0" encoding="utf-8"?>
<a:theme xmlns:a="http://schemas.openxmlformats.org/drawingml/2006/main" name="3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408A6C7C-73D7-4F56-A828-2CE7B91D31EA}"/>
    </a:ext>
  </a:extLst>
</a:theme>
</file>

<file path=ppt/theme/theme6.xml><?xml version="1.0" encoding="utf-8"?>
<a:theme xmlns:a="http://schemas.openxmlformats.org/drawingml/2006/main" name="5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4DF52CD1518440A9410417543192CF" ma:contentTypeVersion="15" ma:contentTypeDescription="Een nieuw document maken." ma:contentTypeScope="" ma:versionID="814e4a468c7dcbe379b0ee2a8865f447">
  <xsd:schema xmlns:xsd="http://www.w3.org/2001/XMLSchema" xmlns:xs="http://www.w3.org/2001/XMLSchema" xmlns:p="http://schemas.microsoft.com/office/2006/metadata/properties" xmlns:ns3="41d31240-3f9b-4160-aa9d-7e114304e6cc" xmlns:ns4="d665bda0-32f6-4388-bc96-c7f43a2006b3" targetNamespace="http://schemas.microsoft.com/office/2006/metadata/properties" ma:root="true" ma:fieldsID="1c149c52eb1eb9fae4b377f529c6bf47" ns3:_="" ns4:_="">
    <xsd:import namespace="41d31240-3f9b-4160-aa9d-7e114304e6cc"/>
    <xsd:import namespace="d665bda0-32f6-4388-bc96-c7f43a2006b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d31240-3f9b-4160-aa9d-7e114304e6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5bda0-32f6-4388-bc96-c7f43a2006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E63CFF-9522-4510-B12A-D4644464A9DF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1FA7FD3B-8FBA-4467-BFAD-79858524E6D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41d31240-3f9b-4160-aa9d-7e114304e6cc"/>
    <ds:schemaRef ds:uri="http://purl.org/dc/elements/1.1/"/>
    <ds:schemaRef ds:uri="http://schemas.microsoft.com/office/2006/metadata/properties"/>
    <ds:schemaRef ds:uri="d665bda0-32f6-4388-bc96-c7f43a2006b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9F64681-FE7B-4D4F-8424-11221C43DC4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43AC110-7C27-4C2B-9D40-DA31290B1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d31240-3f9b-4160-aa9d-7e114304e6cc"/>
    <ds:schemaRef ds:uri="d665bda0-32f6-4388-bc96-c7f43a2006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1460</Words>
  <Application>Microsoft Office PowerPoint</Application>
  <PresentationFormat>Diavoorstelling (16:9)</PresentationFormat>
  <Paragraphs>361</Paragraphs>
  <Slides>20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6</vt:i4>
      </vt:variant>
      <vt:variant>
        <vt:lpstr>Diatitels</vt:lpstr>
      </vt:variant>
      <vt:variant>
        <vt:i4>20</vt:i4>
      </vt:variant>
    </vt:vector>
  </HeadingPairs>
  <TitlesOfParts>
    <vt:vector size="31" baseType="lpstr">
      <vt:lpstr>ＭＳ Ｐゴシック</vt:lpstr>
      <vt:lpstr>ＭＳ Ｐゴシック</vt:lpstr>
      <vt:lpstr>Arial</vt:lpstr>
      <vt:lpstr>ArialMT</vt:lpstr>
      <vt:lpstr>Calibri</vt:lpstr>
      <vt:lpstr>Aangepast ontwerp</vt:lpstr>
      <vt:lpstr>2_Aangepast ontwerp</vt:lpstr>
      <vt:lpstr>1_Aangepast ontwerp</vt:lpstr>
      <vt:lpstr>4_Aangepast ontwerp</vt:lpstr>
      <vt:lpstr>3_Aangepast ontwerp</vt:lpstr>
      <vt:lpstr>5_Aangepast ontwerp</vt:lpstr>
      <vt:lpstr>Workshop: Intervention mapping: gezondheidsbevordering</vt:lpstr>
      <vt:lpstr>Doelen</vt:lpstr>
      <vt:lpstr>Gezondheidsbevorderaar</vt:lpstr>
      <vt:lpstr>Preventie = voorkomen van gezondheidsproblemen</vt:lpstr>
      <vt:lpstr> Opdracht </vt:lpstr>
      <vt:lpstr>PowerPoint-presentatie</vt:lpstr>
      <vt:lpstr>Preventie</vt:lpstr>
      <vt:lpstr>Gezondheidsbevordering is een onderdeel van preventie</vt:lpstr>
      <vt:lpstr>Voorbeeld gezondheidsbevordering </vt:lpstr>
      <vt:lpstr>Gezondheidsvoorlichting</vt:lpstr>
      <vt:lpstr>Intervention Mapping</vt:lpstr>
      <vt:lpstr>Stap 1: Gezondheidskundige analyse </vt:lpstr>
      <vt:lpstr>Casus 2  Stap 1: Gezondheidskundige analyse</vt:lpstr>
      <vt:lpstr>Stap 1: Gezondheidskundige analyse</vt:lpstr>
      <vt:lpstr>Uitwerking gezondheidskundige analyse</vt:lpstr>
      <vt:lpstr>Stap 1: Gezondheidskundige analyse</vt:lpstr>
      <vt:lpstr>Hulpmiddel: Model van Lalonde </vt:lpstr>
      <vt:lpstr>Stap 1: Gezondheidskundige analyse</vt:lpstr>
      <vt:lpstr>Interessante websites voor informatie ten behoeve van gezondheidskundige analyse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Werkcollege IO: Gezondheidsbevordering en gezondheidskundige analyse Week 1 KBS 5</dc:title>
  <dc:creator>Edens LI, Lotte</dc:creator>
  <cp:lastModifiedBy>Wieren JD van, Johan</cp:lastModifiedBy>
  <cp:revision>17</cp:revision>
  <dcterms:modified xsi:type="dcterms:W3CDTF">2020-10-26T15:43:14Z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0x010100FD4DF52CD1518440A9410417543192CF</vt:lpwstr>
  </property>
</Properties>
</file>