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Helvetica Neue Light" panose="020B060402020202020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0OYoXPg5Srg1KLEjfNjMxU9x3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293" autoAdjust="0"/>
  </p:normalViewPr>
  <p:slideViewPr>
    <p:cSldViewPr snapToGrid="0" showGuides="1">
      <p:cViewPr varScale="1">
        <p:scale>
          <a:sx n="77" d="100"/>
          <a:sy n="77" d="100"/>
        </p:scale>
        <p:origin x="26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43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/>
              <a:t>Misvatting</a:t>
            </a:r>
            <a:r>
              <a:rPr lang="en-GB" dirty="0"/>
              <a:t>:  pH </a:t>
            </a:r>
            <a:r>
              <a:rPr lang="en-GB" dirty="0" err="1"/>
              <a:t>schaal</a:t>
            </a:r>
            <a:r>
              <a:rPr lang="en-GB" dirty="0"/>
              <a:t> </a:t>
            </a:r>
            <a:r>
              <a:rPr lang="en-GB" dirty="0" err="1"/>
              <a:t>omrekenen</a:t>
            </a:r>
            <a:r>
              <a:rPr lang="en-GB" dirty="0"/>
              <a:t> van [H+] </a:t>
            </a:r>
            <a:r>
              <a:rPr lang="en-GB" dirty="0" err="1"/>
              <a:t>naar</a:t>
            </a:r>
            <a:r>
              <a:rPr lang="en-GB" dirty="0"/>
              <a:t> pH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verdunnen</a:t>
            </a:r>
            <a:r>
              <a:rPr lang="en-GB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A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oplossing</a:t>
            </a:r>
            <a:r>
              <a:rPr lang="en-GB" dirty="0"/>
              <a:t> de pH van de </a:t>
            </a:r>
            <a:r>
              <a:rPr lang="en-GB" dirty="0" err="1"/>
              <a:t>zure</a:t>
            </a:r>
            <a:r>
              <a:rPr lang="en-GB" dirty="0"/>
              <a:t> </a:t>
            </a:r>
            <a:r>
              <a:rPr lang="en-GB" dirty="0" err="1"/>
              <a:t>oplossing</a:t>
            </a:r>
            <a:r>
              <a:rPr lang="en-GB" dirty="0"/>
              <a:t> </a:t>
            </a:r>
            <a:r>
              <a:rPr lang="en-GB" dirty="0" err="1"/>
              <a:t>overneemt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neutrale</a:t>
            </a:r>
            <a:r>
              <a:rPr lang="en-GB" dirty="0"/>
              <a:t> </a:t>
            </a:r>
            <a:r>
              <a:rPr lang="en-GB" dirty="0" err="1"/>
              <a:t>oplossing</a:t>
            </a:r>
            <a:r>
              <a:rPr lang="en-GB" dirty="0"/>
              <a:t>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invloed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B </a:t>
            </a:r>
            <a:r>
              <a:rPr lang="en-GB" b="0" dirty="0"/>
              <a:t>GOED </a:t>
            </a:r>
            <a:r>
              <a:rPr lang="en-GB" dirty="0"/>
              <a:t>Van 1 mL pH 1,0 </a:t>
            </a:r>
            <a:r>
              <a:rPr lang="en-GB" dirty="0" err="1"/>
              <a:t>aanvullen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100 mL is 100 x </a:t>
            </a:r>
            <a:r>
              <a:rPr lang="en-GB" dirty="0" err="1"/>
              <a:t>verdunnen</a:t>
            </a:r>
            <a:r>
              <a:rPr lang="en-GB" dirty="0"/>
              <a:t>. Dus de pH </a:t>
            </a:r>
            <a:r>
              <a:rPr lang="en-GB" dirty="0" err="1"/>
              <a:t>gaat</a:t>
            </a:r>
            <a:r>
              <a:rPr lang="en-GB" dirty="0"/>
              <a:t> van 1 </a:t>
            </a:r>
            <a:r>
              <a:rPr lang="en-GB" dirty="0" err="1"/>
              <a:t>naar</a:t>
            </a:r>
            <a:r>
              <a:rPr lang="en-GB" dirty="0"/>
              <a:t> 3.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C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pH van 7 2 </a:t>
            </a:r>
            <a:r>
              <a:rPr lang="en-GB" dirty="0" err="1"/>
              <a:t>eenheden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beneden</a:t>
            </a:r>
            <a:r>
              <a:rPr lang="en-GB" dirty="0"/>
              <a:t> </a:t>
            </a:r>
            <a:r>
              <a:rPr lang="en-GB" dirty="0" err="1"/>
              <a:t>gaat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het </a:t>
            </a:r>
            <a:r>
              <a:rPr lang="en-GB" dirty="0" err="1"/>
              <a:t>verdunnen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pH met zo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kleine</a:t>
            </a:r>
            <a:r>
              <a:rPr lang="en-GB" dirty="0"/>
              <a:t> </a:t>
            </a:r>
            <a:r>
              <a:rPr lang="en-GB" dirty="0" err="1"/>
              <a:t>hoeveelheid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beneden</a:t>
            </a:r>
            <a:r>
              <a:rPr lang="en-GB" dirty="0"/>
              <a:t> </a:t>
            </a:r>
            <a:r>
              <a:rPr lang="en-GB" dirty="0" err="1"/>
              <a:t>gaat</a:t>
            </a:r>
            <a:r>
              <a:rPr lang="en-GB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Conceptueel</a:t>
            </a:r>
            <a:r>
              <a:rPr lang="en-GB" dirty="0"/>
              <a:t> </a:t>
            </a:r>
            <a:r>
              <a:rPr lang="en-GB" dirty="0" err="1"/>
              <a:t>begrijpen</a:t>
            </a:r>
            <a:r>
              <a:rPr lang="en-GB" dirty="0"/>
              <a:t> van </a:t>
            </a:r>
            <a:r>
              <a:rPr lang="en-GB" dirty="0" err="1"/>
              <a:t>relatie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Kz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molariteit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pH.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H3O+ van </a:t>
            </a:r>
            <a:r>
              <a:rPr lang="en-GB" dirty="0" err="1"/>
              <a:t>zwak</a:t>
            </a:r>
            <a:r>
              <a:rPr lang="en-GB" dirty="0"/>
              <a:t> </a:t>
            </a:r>
            <a:r>
              <a:rPr lang="en-GB" dirty="0" err="1"/>
              <a:t>zuur</a:t>
            </a:r>
            <a:r>
              <a:rPr lang="en-GB" dirty="0"/>
              <a:t> </a:t>
            </a:r>
            <a:r>
              <a:rPr lang="en-GB" dirty="0" err="1"/>
              <a:t>gelijk</a:t>
            </a:r>
            <a:r>
              <a:rPr lang="en-GB" dirty="0"/>
              <a:t> is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concentratie</a:t>
            </a:r>
            <a:r>
              <a:rPr lang="en-GB" dirty="0"/>
              <a:t> van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zwakke</a:t>
            </a:r>
            <a:r>
              <a:rPr lang="en-GB" dirty="0"/>
              <a:t> </a:t>
            </a:r>
            <a:r>
              <a:rPr lang="en-GB" dirty="0" err="1"/>
              <a:t>zuur</a:t>
            </a:r>
            <a:r>
              <a:rPr lang="en-GB" dirty="0"/>
              <a:t>. = -log(0,1) = 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/>
              <a:t>GOED </a:t>
            </a:r>
            <a:r>
              <a:rPr lang="en-GB" dirty="0" err="1"/>
              <a:t>opstellen</a:t>
            </a:r>
            <a:r>
              <a:rPr lang="en-GB" dirty="0"/>
              <a:t> </a:t>
            </a:r>
            <a:r>
              <a:rPr lang="en-GB" dirty="0" err="1"/>
              <a:t>vergelijking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Kz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inzicht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H3O+ = A-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aanname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HA= [HA]0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pH = -log (</a:t>
            </a:r>
            <a:r>
              <a:rPr lang="en-GB" dirty="0" err="1"/>
              <a:t>Kz</a:t>
            </a:r>
            <a:r>
              <a:rPr lang="en-GB" dirty="0"/>
              <a:t>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neemt</a:t>
            </a:r>
            <a:r>
              <a:rPr lang="en-GB" dirty="0"/>
              <a:t> -log(x^2)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Onjuist</a:t>
            </a:r>
            <a:r>
              <a:rPr lang="en-GB" dirty="0"/>
              <a:t> </a:t>
            </a:r>
            <a:r>
              <a:rPr lang="en-GB" dirty="0" err="1"/>
              <a:t>inzicht</a:t>
            </a:r>
            <a:r>
              <a:rPr lang="en-GB" dirty="0"/>
              <a:t> in effect </a:t>
            </a:r>
            <a:r>
              <a:rPr lang="en-GB" dirty="0" err="1"/>
              <a:t>verdunnen</a:t>
            </a:r>
            <a:r>
              <a:rPr lang="en-GB" dirty="0"/>
              <a:t> op pH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 </a:t>
            </a:r>
            <a:r>
              <a:rPr lang="en-GB" dirty="0" err="1"/>
              <a:t>Onjuist</a:t>
            </a:r>
            <a:r>
              <a:rPr lang="en-GB" dirty="0"/>
              <a:t>,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100x </a:t>
            </a:r>
            <a:r>
              <a:rPr lang="en-GB" dirty="0" err="1"/>
              <a:t>verdunnen</a:t>
            </a:r>
            <a:r>
              <a:rPr lang="en-GB" dirty="0"/>
              <a:t> </a:t>
            </a:r>
            <a:r>
              <a:rPr lang="en-GB" dirty="0" err="1"/>
              <a:t>onjuist</a:t>
            </a:r>
            <a:r>
              <a:rPr lang="en-GB" dirty="0"/>
              <a:t> </a:t>
            </a:r>
            <a:r>
              <a:rPr lang="en-GB" dirty="0" err="1"/>
              <a:t>verwerkt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/>
              <a:t>Juist, 100 x </a:t>
            </a:r>
            <a:r>
              <a:rPr lang="en-GB" dirty="0" err="1"/>
              <a:t>verdund</a:t>
            </a:r>
            <a:r>
              <a:rPr lang="en-GB" dirty="0"/>
              <a:t> =&gt; [] </a:t>
            </a:r>
            <a:r>
              <a:rPr lang="en-GB" dirty="0" err="1"/>
              <a:t>wordt</a:t>
            </a:r>
            <a:r>
              <a:rPr lang="en-GB" dirty="0"/>
              <a:t> 1 x 10-2. pH=2,00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 </a:t>
            </a:r>
            <a:r>
              <a:rPr lang="en-GB" dirty="0" err="1"/>
              <a:t>Onjuist</a:t>
            </a:r>
            <a:r>
              <a:rPr lang="en-GB" dirty="0"/>
              <a:t>,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</a:t>
            </a:r>
            <a:r>
              <a:rPr lang="en-GB" dirty="0" err="1"/>
              <a:t>gedacht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1,0 M </a:t>
            </a:r>
            <a:r>
              <a:rPr lang="en-GB" dirty="0" err="1"/>
              <a:t>een</a:t>
            </a:r>
            <a:r>
              <a:rPr lang="en-GB" dirty="0"/>
              <a:t> pH van 1 </a:t>
            </a:r>
            <a:r>
              <a:rPr lang="en-GB" dirty="0" err="1"/>
              <a:t>geeft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en-GB" dirty="0" err="1"/>
              <a:t>Onjuist</a:t>
            </a:r>
            <a:r>
              <a:rPr lang="en-GB" dirty="0"/>
              <a:t>, 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uitrekenen</a:t>
            </a:r>
            <a:r>
              <a:rPr lang="en-GB" dirty="0"/>
              <a:t> van de pH </a:t>
            </a:r>
            <a:r>
              <a:rPr lang="en-GB" dirty="0" err="1"/>
              <a:t>verschuiving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buffer.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pH was </a:t>
            </a:r>
            <a:r>
              <a:rPr lang="en-GB" dirty="0" err="1"/>
              <a:t>eerst</a:t>
            </a:r>
            <a:r>
              <a:rPr lang="en-GB" dirty="0"/>
              <a:t> 8 want Z- = HZ, </a:t>
            </a:r>
            <a:r>
              <a:rPr lang="en-GB" dirty="0" err="1"/>
              <a:t>dus</a:t>
            </a:r>
            <a:r>
              <a:rPr lang="en-GB" dirty="0"/>
              <a:t> pH=</a:t>
            </a:r>
            <a:r>
              <a:rPr lang="en-GB" dirty="0" err="1"/>
              <a:t>pKz</a:t>
            </a:r>
            <a:r>
              <a:rPr lang="en-GB" dirty="0"/>
              <a:t>. Je </a:t>
            </a:r>
            <a:r>
              <a:rPr lang="en-GB" dirty="0" err="1"/>
              <a:t>voegt</a:t>
            </a:r>
            <a:r>
              <a:rPr lang="en-GB" dirty="0"/>
              <a:t> </a:t>
            </a:r>
            <a:r>
              <a:rPr lang="en-GB" dirty="0" err="1"/>
              <a:t>zuur</a:t>
            </a:r>
            <a:r>
              <a:rPr lang="en-GB" dirty="0"/>
              <a:t> toe, </a:t>
            </a:r>
            <a:r>
              <a:rPr lang="en-GB" dirty="0" err="1"/>
              <a:t>dus</a:t>
            </a:r>
            <a:r>
              <a:rPr lang="en-GB" dirty="0"/>
              <a:t> de pH </a:t>
            </a:r>
            <a:r>
              <a:rPr lang="en-GB" dirty="0" err="1"/>
              <a:t>gaat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beneden</a:t>
            </a:r>
            <a:r>
              <a:rPr lang="en-GB" dirty="0"/>
              <a:t>. </a:t>
            </a:r>
            <a:r>
              <a:rPr lang="en-GB" dirty="0" err="1"/>
              <a:t>Hoeveel</a:t>
            </a:r>
            <a:r>
              <a:rPr lang="en-GB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Correct </a:t>
            </a:r>
            <a:r>
              <a:rPr lang="en-GB" dirty="0" err="1"/>
              <a:t>antwoord</a:t>
            </a:r>
            <a:r>
              <a:rPr lang="en-GB" dirty="0"/>
              <a:t>. 1,0 ml x 10 M = 10,00 mmol H3O+. </a:t>
            </a:r>
            <a:br>
              <a:rPr lang="en-GB" dirty="0"/>
            </a:br>
            <a:r>
              <a:rPr lang="en-GB" dirty="0"/>
              <a:t>Z- </a:t>
            </a:r>
            <a:r>
              <a:rPr lang="en-GB" dirty="0" err="1"/>
              <a:t>wordt</a:t>
            </a:r>
            <a:r>
              <a:rPr lang="en-GB" dirty="0"/>
              <a:t> dan 0,500 - 0,01=0,490 </a:t>
            </a:r>
            <a:r>
              <a:rPr lang="en-GB" dirty="0" err="1"/>
              <a:t>en</a:t>
            </a:r>
            <a:r>
              <a:rPr lang="en-GB" dirty="0"/>
              <a:t> HZ </a:t>
            </a:r>
            <a:r>
              <a:rPr lang="en-GB" dirty="0" err="1"/>
              <a:t>wordt</a:t>
            </a:r>
            <a:r>
              <a:rPr lang="en-GB" dirty="0"/>
              <a:t> dan 0,500 + 0,01 = 0,51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1,00 . 10^-8 = (0,501/0,499)*[H3O+] =&gt; [H3O+] = 1,00. 10^-8 *(0,49/0,51) = 1,04 . 10^-8 =&gt; pH =7,98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draait</a:t>
            </a:r>
            <a:r>
              <a:rPr lang="en-GB" dirty="0"/>
              <a:t> HZ </a:t>
            </a:r>
            <a:r>
              <a:rPr lang="en-GB" dirty="0" err="1"/>
              <a:t>en</a:t>
            </a:r>
            <a:r>
              <a:rPr lang="en-GB" dirty="0"/>
              <a:t> Z- om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</a:t>
            </a:r>
            <a:r>
              <a:rPr lang="en-GB" dirty="0" err="1"/>
              <a:t>initieele</a:t>
            </a:r>
            <a:r>
              <a:rPr lang="en-GB" dirty="0"/>
              <a:t> pH buffer </a:t>
            </a:r>
            <a:r>
              <a:rPr lang="en-GB" dirty="0" err="1"/>
              <a:t>onjuist</a:t>
            </a:r>
            <a:r>
              <a:rPr lang="en-GB" dirty="0"/>
              <a:t> </a:t>
            </a:r>
            <a:r>
              <a:rPr lang="en-GB" dirty="0" err="1"/>
              <a:t>berekend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 </a:t>
            </a:r>
            <a:r>
              <a:rPr lang="en-GB" dirty="0" err="1"/>
              <a:t>zie</a:t>
            </a:r>
            <a:r>
              <a:rPr lang="en-GB" dirty="0"/>
              <a:t> C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Onjuist</a:t>
            </a:r>
            <a:r>
              <a:rPr lang="en-GB" dirty="0"/>
              <a:t> </a:t>
            </a:r>
            <a:r>
              <a:rPr lang="en-GB" dirty="0" err="1"/>
              <a:t>beeld</a:t>
            </a:r>
            <a:r>
              <a:rPr lang="en-GB" dirty="0"/>
              <a:t> van </a:t>
            </a:r>
            <a:r>
              <a:rPr lang="en-GB" dirty="0" err="1"/>
              <a:t>concentraties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verschillende</a:t>
            </a:r>
            <a:r>
              <a:rPr lang="en-GB" dirty="0"/>
              <a:t> pH’s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rekening</a:t>
            </a:r>
            <a:r>
              <a:rPr lang="en-GB" dirty="0"/>
              <a:t> met </a:t>
            </a:r>
            <a:r>
              <a:rPr lang="en-GB" dirty="0" err="1"/>
              <a:t>verdunning</a:t>
            </a:r>
            <a:r>
              <a:rPr lang="en-GB" dirty="0"/>
              <a:t> </a:t>
            </a:r>
            <a:r>
              <a:rPr lang="en-GB" dirty="0" err="1"/>
              <a:t>gehouden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GOED, 1000 x </a:t>
            </a:r>
            <a:r>
              <a:rPr lang="en-GB" dirty="0" err="1"/>
              <a:t>verdund</a:t>
            </a:r>
            <a:r>
              <a:rPr lang="en-GB" dirty="0"/>
              <a:t> </a:t>
            </a:r>
            <a:r>
              <a:rPr lang="en-GB" dirty="0" err="1"/>
              <a:t>dus</a:t>
            </a:r>
            <a:r>
              <a:rPr lang="en-GB" dirty="0"/>
              <a:t> 3 pH-</a:t>
            </a:r>
            <a:r>
              <a:rPr lang="en-GB" dirty="0" err="1"/>
              <a:t>eenheden</a:t>
            </a:r>
            <a:r>
              <a:rPr lang="en-GB" dirty="0"/>
              <a:t> lager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de </a:t>
            </a:r>
            <a:r>
              <a:rPr lang="en-GB" dirty="0" err="1"/>
              <a:t>resulterende</a:t>
            </a:r>
            <a:r>
              <a:rPr lang="en-GB" dirty="0"/>
              <a:t> </a:t>
            </a:r>
            <a:r>
              <a:rPr lang="en-GB" dirty="0" err="1"/>
              <a:t>concentratie</a:t>
            </a:r>
            <a:r>
              <a:rPr lang="en-GB" dirty="0"/>
              <a:t> H3O+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berekend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het effect van </a:t>
            </a:r>
            <a:r>
              <a:rPr lang="en-GB" dirty="0" err="1"/>
              <a:t>loog</a:t>
            </a:r>
            <a:r>
              <a:rPr lang="en-GB" dirty="0"/>
              <a:t> op de pH </a:t>
            </a:r>
            <a:r>
              <a:rPr lang="en-GB" dirty="0" err="1"/>
              <a:t>verwaarloosd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Onjuist</a:t>
            </a:r>
            <a:r>
              <a:rPr lang="en-GB" dirty="0"/>
              <a:t> </a:t>
            </a:r>
            <a:r>
              <a:rPr lang="en-GB" dirty="0" err="1"/>
              <a:t>inzicht</a:t>
            </a:r>
            <a:r>
              <a:rPr lang="en-GB" dirty="0"/>
              <a:t> in </a:t>
            </a:r>
            <a:r>
              <a:rPr lang="en-GB" dirty="0" err="1"/>
              <a:t>rol</a:t>
            </a:r>
            <a:r>
              <a:rPr lang="en-GB" dirty="0"/>
              <a:t> </a:t>
            </a:r>
            <a:r>
              <a:rPr lang="en-GB" dirty="0" err="1"/>
              <a:t>verhouding</a:t>
            </a:r>
            <a:r>
              <a:rPr lang="en-GB" dirty="0"/>
              <a:t> HZ:Z- op pH buffer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</a:t>
            </a:r>
            <a:r>
              <a:rPr lang="en-GB" dirty="0" err="1"/>
              <a:t>geen</a:t>
            </a:r>
            <a:r>
              <a:rPr lang="en-GB" dirty="0"/>
              <a:t> idee?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de </a:t>
            </a:r>
            <a:r>
              <a:rPr lang="en-GB" dirty="0" err="1"/>
              <a:t>verhouding</a:t>
            </a:r>
            <a:r>
              <a:rPr lang="en-GB" dirty="0"/>
              <a:t> Z-:HZ </a:t>
            </a:r>
            <a:r>
              <a:rPr lang="en-GB" dirty="0" err="1"/>
              <a:t>omgekeerd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De </a:t>
            </a:r>
            <a:r>
              <a:rPr lang="en-GB" dirty="0" err="1"/>
              <a:t>leerling</a:t>
            </a:r>
            <a:r>
              <a:rPr lang="en-GB" dirty="0"/>
              <a:t> is </a:t>
            </a:r>
            <a:r>
              <a:rPr lang="en-GB" dirty="0" err="1"/>
              <a:t>uitgegaan</a:t>
            </a:r>
            <a:r>
              <a:rPr lang="en-GB" dirty="0"/>
              <a:t> van </a:t>
            </a:r>
            <a:r>
              <a:rPr lang="en-GB" dirty="0" err="1"/>
              <a:t>een</a:t>
            </a:r>
            <a:r>
              <a:rPr lang="en-GB" dirty="0"/>
              <a:t> 1:1 </a:t>
            </a:r>
            <a:r>
              <a:rPr lang="en-GB" dirty="0" err="1"/>
              <a:t>verhouding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GOED, </a:t>
            </a:r>
            <a:r>
              <a:rPr lang="en-GB" dirty="0" err="1"/>
              <a:t>verhouding</a:t>
            </a:r>
            <a:r>
              <a:rPr lang="en-GB" dirty="0"/>
              <a:t> 1:0,5 =&gt; pH= -log </a:t>
            </a:r>
            <a:r>
              <a:rPr lang="en-GB" dirty="0" err="1"/>
              <a:t>Kz</a:t>
            </a:r>
            <a:r>
              <a:rPr lang="en-GB" dirty="0"/>
              <a:t>/2 = 6,3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13" name="Google Shape;2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lang="en-GB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lang="en-GB" b="0" u="none"/>
              <a:t>https://creativecommons.org/licenses/by-sa/4.0</a:t>
            </a:r>
            <a:endParaRPr/>
          </a:p>
        </p:txBody>
      </p:sp>
      <p:sp>
        <p:nvSpPr>
          <p:cNvPr id="247" name="Google Shape;247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iagnostischevragen@nvon.n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agnostischevragen.nl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ctrTitle"/>
          </p:nvPr>
        </p:nvSpPr>
        <p:spPr>
          <a:xfrm>
            <a:off x="1143000" y="483455"/>
            <a:ext cx="6858000" cy="477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sz="5400" b="1">
                <a:solidFill>
                  <a:schemeClr val="accent1"/>
                </a:solidFill>
              </a:rPr>
              <a:t>Diagnostische vragen scheikunde</a:t>
            </a:r>
            <a:br>
              <a:rPr lang="en-GB" sz="5400" b="1">
                <a:solidFill>
                  <a:schemeClr val="accent1"/>
                </a:solidFill>
              </a:rPr>
            </a:br>
            <a:r>
              <a:rPr lang="en-GB" sz="5400" b="1">
                <a:solidFill>
                  <a:schemeClr val="accent1"/>
                </a:solidFill>
              </a:rPr>
              <a:t>pH Berekeningen </a:t>
            </a:r>
            <a:endParaRPr sz="5400" b="1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b="1">
                <a:solidFill>
                  <a:schemeClr val="accent1"/>
                </a:solidFill>
              </a:rPr>
              <a:t>VWO bb</a:t>
            </a:r>
            <a:br>
              <a:rPr lang="en-GB" b="1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4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729419" y="237236"/>
            <a:ext cx="8109782" cy="85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ct val="57142"/>
              <a:buNone/>
            </a:pPr>
            <a:r>
              <a:rPr lang="en-GB" sz="3500" dirty="0"/>
              <a:t>1.</a:t>
            </a:r>
            <a:r>
              <a:rPr lang="en-GB" sz="2000" dirty="0"/>
              <a:t> </a:t>
            </a:r>
            <a:r>
              <a:rPr lang="en-GB" sz="3500" dirty="0"/>
              <a:t>Stel je </a:t>
            </a:r>
            <a:r>
              <a:rPr lang="en-GB" sz="3500" dirty="0" err="1"/>
              <a:t>hebt</a:t>
            </a:r>
            <a:r>
              <a:rPr lang="en-GB" sz="3500" dirty="0"/>
              <a:t> 99 mL water met </a:t>
            </a:r>
            <a:r>
              <a:rPr lang="en-GB" sz="3500" dirty="0" err="1"/>
              <a:t>een</a:t>
            </a:r>
            <a:r>
              <a:rPr lang="en-GB" sz="3500" dirty="0"/>
              <a:t> pH = 7,0 </a:t>
            </a:r>
            <a:r>
              <a:rPr lang="en-GB" sz="3500" dirty="0" err="1"/>
              <a:t>en</a:t>
            </a:r>
            <a:r>
              <a:rPr lang="en-GB" sz="3500" dirty="0"/>
              <a:t> je </a:t>
            </a:r>
            <a:r>
              <a:rPr lang="en-GB" sz="3500" dirty="0" err="1"/>
              <a:t>voegt</a:t>
            </a:r>
            <a:r>
              <a:rPr lang="en-GB" sz="3500" dirty="0"/>
              <a:t> 1,0 mL van </a:t>
            </a:r>
            <a:r>
              <a:rPr lang="en-GB" sz="3500" dirty="0" err="1"/>
              <a:t>een</a:t>
            </a:r>
            <a:r>
              <a:rPr lang="en-GB" sz="3500" dirty="0"/>
              <a:t> </a:t>
            </a:r>
            <a:r>
              <a:rPr lang="en-GB" sz="3500" dirty="0" err="1"/>
              <a:t>oplossing</a:t>
            </a:r>
            <a:r>
              <a:rPr lang="en-GB" sz="3500" dirty="0"/>
              <a:t> van </a:t>
            </a:r>
            <a:r>
              <a:rPr lang="en-GB" sz="3500" dirty="0" err="1"/>
              <a:t>een</a:t>
            </a:r>
            <a:r>
              <a:rPr lang="en-GB" sz="3500" dirty="0"/>
              <a:t> </a:t>
            </a:r>
            <a:r>
              <a:rPr lang="en-GB" sz="3500" dirty="0" err="1"/>
              <a:t>sterk</a:t>
            </a:r>
            <a:r>
              <a:rPr lang="en-GB" sz="3500" dirty="0"/>
              <a:t> </a:t>
            </a:r>
            <a:r>
              <a:rPr lang="en-GB" sz="3500" dirty="0" err="1"/>
              <a:t>zuur</a:t>
            </a:r>
            <a:r>
              <a:rPr lang="en-GB" sz="3500" dirty="0"/>
              <a:t> met pH = 1,0 toe dan </a:t>
            </a:r>
            <a:r>
              <a:rPr lang="en-GB" sz="3500" dirty="0" err="1"/>
              <a:t>wordt</a:t>
            </a:r>
            <a:r>
              <a:rPr lang="en-GB" sz="3500" dirty="0"/>
              <a:t> de pH van die 100 mL </a:t>
            </a:r>
            <a:r>
              <a:rPr lang="en-GB" sz="3500" dirty="0" err="1"/>
              <a:t>oplossing</a:t>
            </a:r>
            <a:r>
              <a:rPr lang="en-GB" sz="3500" dirty="0"/>
              <a:t>?</a:t>
            </a:r>
            <a:br>
              <a:rPr lang="en-GB" sz="3500" dirty="0"/>
            </a:br>
            <a:endParaRPr sz="3500" dirty="0"/>
          </a:p>
        </p:txBody>
      </p:sp>
      <p:sp>
        <p:nvSpPr>
          <p:cNvPr id="98" name="Google Shape;98;p3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3"/>
          <p:cNvGrpSpPr/>
          <p:nvPr/>
        </p:nvGrpSpPr>
        <p:grpSpPr>
          <a:xfrm>
            <a:off x="973791" y="4076370"/>
            <a:ext cx="908700" cy="908700"/>
            <a:chOff x="1339856" y="4930964"/>
            <a:chExt cx="908700" cy="908700"/>
          </a:xfrm>
        </p:grpSpPr>
        <p:sp>
          <p:nvSpPr>
            <p:cNvPr id="100" name="Google Shape;100;p3"/>
            <p:cNvSpPr/>
            <p:nvPr/>
          </p:nvSpPr>
          <p:spPr>
            <a:xfrm>
              <a:off x="1339856" y="493096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654059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3040415" y="4076370"/>
            <a:ext cx="908700" cy="908700"/>
            <a:chOff x="4181543" y="4930964"/>
            <a:chExt cx="908700" cy="908700"/>
          </a:xfrm>
        </p:grpSpPr>
        <p:sp>
          <p:nvSpPr>
            <p:cNvPr id="103" name="Google Shape;103;p3"/>
            <p:cNvSpPr/>
            <p:nvPr/>
          </p:nvSpPr>
          <p:spPr>
            <a:xfrm>
              <a:off x="4181543" y="493096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495746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5107039" y="4076370"/>
            <a:ext cx="908700" cy="908700"/>
            <a:chOff x="7016818" y="4930964"/>
            <a:chExt cx="908700" cy="908700"/>
          </a:xfrm>
        </p:grpSpPr>
        <p:sp>
          <p:nvSpPr>
            <p:cNvPr id="106" name="Google Shape;106;p3"/>
            <p:cNvSpPr/>
            <p:nvPr/>
          </p:nvSpPr>
          <p:spPr>
            <a:xfrm>
              <a:off x="7016818" y="4930964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331022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7173663" y="4076370"/>
            <a:ext cx="908700" cy="908700"/>
            <a:chOff x="9854506" y="4930964"/>
            <a:chExt cx="908700" cy="908700"/>
          </a:xfrm>
        </p:grpSpPr>
        <p:sp>
          <p:nvSpPr>
            <p:cNvPr id="109" name="Google Shape;109;p3"/>
            <p:cNvSpPr/>
            <p:nvPr/>
          </p:nvSpPr>
          <p:spPr>
            <a:xfrm>
              <a:off x="9854506" y="4930964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0168710" y="515698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3"/>
          <p:cNvSpPr/>
          <p:nvPr/>
        </p:nvSpPr>
        <p:spPr>
          <a:xfrm>
            <a:off x="838334" y="5032654"/>
            <a:ext cx="11727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1,0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2984835" y="5047244"/>
            <a:ext cx="13581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4739088" y="5057241"/>
            <a:ext cx="1644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6779794" y="5057241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,0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Google Shape;120;p10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0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23" name="Google Shape;123;p10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10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26" name="Google Shape;126;p10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10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29" name="Google Shape;129;p10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10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32" name="Google Shape;132;p10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10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1,0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0"/>
          <p:cNvSpPr/>
          <p:nvPr/>
        </p:nvSpPr>
        <p:spPr>
          <a:xfrm>
            <a:off x="2984835" y="5047244"/>
            <a:ext cx="1358095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4,0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0"/>
          <p:cNvSpPr/>
          <p:nvPr/>
        </p:nvSpPr>
        <p:spPr>
          <a:xfrm>
            <a:off x="4739088" y="5057241"/>
            <a:ext cx="1644548" cy="64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7,0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8,0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729419" y="151079"/>
            <a:ext cx="8109782" cy="290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200" dirty="0"/>
              <a:t>2. Stel je </a:t>
            </a:r>
            <a:r>
              <a:rPr lang="en-GB" sz="3200" dirty="0" err="1"/>
              <a:t>hebt</a:t>
            </a:r>
            <a:r>
              <a:rPr lang="en-GB" sz="3200" dirty="0"/>
              <a:t> </a:t>
            </a:r>
            <a:r>
              <a:rPr lang="en-GB" sz="3200" dirty="0" err="1"/>
              <a:t>een</a:t>
            </a:r>
            <a:r>
              <a:rPr lang="en-GB" sz="3200" dirty="0"/>
              <a:t> 0,1 M </a:t>
            </a:r>
            <a:r>
              <a:rPr lang="en-GB" sz="3200" dirty="0" err="1"/>
              <a:t>geniezuuroplossing</a:t>
            </a:r>
            <a:r>
              <a:rPr lang="en-GB" sz="3200" dirty="0"/>
              <a:t>. De </a:t>
            </a:r>
            <a:r>
              <a:rPr lang="en-GB" sz="3200" dirty="0" err="1"/>
              <a:t>K</a:t>
            </a:r>
            <a:r>
              <a:rPr lang="en-GB" sz="3200" baseline="-25000" dirty="0" err="1"/>
              <a:t>z</a:t>
            </a:r>
            <a:r>
              <a:rPr lang="en-GB" sz="3200" dirty="0"/>
              <a:t> van </a:t>
            </a:r>
            <a:r>
              <a:rPr lang="en-GB" sz="3200" dirty="0" err="1"/>
              <a:t>geniezuur</a:t>
            </a:r>
            <a:r>
              <a:rPr lang="en-GB" sz="3200" dirty="0"/>
              <a:t> is 1,0. 10</a:t>
            </a:r>
            <a:r>
              <a:rPr lang="en-GB" sz="3200" baseline="30000" dirty="0"/>
              <a:t>-7</a:t>
            </a:r>
            <a:r>
              <a:rPr lang="en-GB" sz="3200" dirty="0"/>
              <a:t>. Wat is de pH van de </a:t>
            </a:r>
            <a:r>
              <a:rPr lang="en-GB" sz="3200" dirty="0" err="1"/>
              <a:t>oplossing</a:t>
            </a:r>
            <a:r>
              <a:rPr lang="en-GB" sz="3200" dirty="0"/>
              <a:t> ?</a:t>
            </a:r>
            <a:br>
              <a:rPr lang="en-GB" dirty="0"/>
            </a:b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9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47" name="Google Shape;147;p9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9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50" name="Google Shape;150;p9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9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53" name="Google Shape;153;p9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9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56" name="Google Shape;156;p9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9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1,00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2984835" y="5047244"/>
            <a:ext cx="1019805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2,00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6,00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729419" y="151077"/>
            <a:ext cx="8109782" cy="290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200" dirty="0"/>
              <a:t>3. Stel je </a:t>
            </a:r>
            <a:r>
              <a:rPr lang="en-GB" sz="3200" dirty="0" err="1"/>
              <a:t>hebt</a:t>
            </a:r>
            <a:r>
              <a:rPr lang="en-GB" sz="3200" dirty="0"/>
              <a:t> </a:t>
            </a:r>
            <a:r>
              <a:rPr lang="en-GB" sz="3200" dirty="0" err="1"/>
              <a:t>een</a:t>
            </a:r>
            <a:r>
              <a:rPr lang="en-GB" sz="3200" dirty="0"/>
              <a:t> 1,0 M </a:t>
            </a:r>
            <a:r>
              <a:rPr lang="en-GB" sz="3200" dirty="0">
                <a:latin typeface="Times New Roman"/>
                <a:ea typeface="Times New Roman"/>
                <a:cs typeface="Times New Roman"/>
                <a:sym typeface="Times New Roman"/>
              </a:rPr>
              <a:t>HCl</a:t>
            </a:r>
            <a:r>
              <a:rPr lang="en-GB" sz="3200" dirty="0"/>
              <a:t> </a:t>
            </a:r>
            <a:r>
              <a:rPr lang="en-GB" sz="3200" dirty="0" err="1"/>
              <a:t>oplossing</a:t>
            </a:r>
            <a:r>
              <a:rPr lang="en-GB" sz="3200" dirty="0"/>
              <a:t> </a:t>
            </a:r>
            <a:r>
              <a:rPr lang="en-GB" sz="3200" dirty="0" err="1"/>
              <a:t>en</a:t>
            </a:r>
            <a:r>
              <a:rPr lang="en-GB" sz="3200" dirty="0"/>
              <a:t> je </a:t>
            </a:r>
            <a:r>
              <a:rPr lang="en-GB" sz="3200" dirty="0" err="1"/>
              <a:t>verdunt</a:t>
            </a:r>
            <a:r>
              <a:rPr lang="en-GB" sz="3200" dirty="0"/>
              <a:t> </a:t>
            </a:r>
            <a:r>
              <a:rPr lang="en-GB" sz="3200" dirty="0" err="1"/>
              <a:t>deze</a:t>
            </a:r>
            <a:r>
              <a:rPr lang="en-GB" sz="3200" dirty="0"/>
              <a:t> 100 </a:t>
            </a:r>
            <a:r>
              <a:rPr lang="en-GB" sz="3200" dirty="0" err="1"/>
              <a:t>keer</a:t>
            </a:r>
            <a:r>
              <a:rPr lang="en-GB" sz="3200" dirty="0"/>
              <a:t>. Wat </a:t>
            </a:r>
            <a:r>
              <a:rPr lang="en-GB" sz="3200" dirty="0" err="1"/>
              <a:t>wordt</a:t>
            </a:r>
            <a:r>
              <a:rPr lang="en-GB" sz="3200" dirty="0"/>
              <a:t>  de pH ? </a:t>
            </a:r>
            <a:br>
              <a:rPr lang="en-GB" dirty="0"/>
            </a:br>
            <a:endParaRPr dirty="0"/>
          </a:p>
        </p:txBody>
      </p:sp>
      <p:sp>
        <p:nvSpPr>
          <p:cNvPr id="162" name="Google Shape;162;p9"/>
          <p:cNvSpPr/>
          <p:nvPr/>
        </p:nvSpPr>
        <p:spPr>
          <a:xfrm>
            <a:off x="4784310" y="5047244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3,00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11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70" name="Google Shape;170;p11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172;p11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73" name="Google Shape;173;p11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11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176" name="Google Shape;176;p11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11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179" name="Google Shape;179;p11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11"/>
          <p:cNvSpPr/>
          <p:nvPr/>
        </p:nvSpPr>
        <p:spPr>
          <a:xfrm>
            <a:off x="838325" y="5032650"/>
            <a:ext cx="15723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H=7,98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2770624" y="5047250"/>
            <a:ext cx="15723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8,02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4739100" y="5057249"/>
            <a:ext cx="1696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6,98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5,98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729425" y="151090"/>
            <a:ext cx="79557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SzPct val="101587"/>
              <a:buNone/>
            </a:pPr>
            <a:r>
              <a:rPr lang="en-GB" sz="3500" dirty="0"/>
              <a:t>4. </a:t>
            </a:r>
            <a:r>
              <a:rPr lang="en-GB" sz="3500" dirty="0" err="1"/>
              <a:t>Blufbuffer</a:t>
            </a:r>
            <a:r>
              <a:rPr lang="en-GB" sz="3500" dirty="0"/>
              <a:t> </a:t>
            </a:r>
            <a:r>
              <a:rPr lang="en-GB" sz="3500" dirty="0" err="1"/>
              <a:t>heeft</a:t>
            </a:r>
            <a:r>
              <a:rPr lang="en-GB" sz="3500" dirty="0"/>
              <a:t> </a:t>
            </a:r>
            <a:r>
              <a:rPr lang="en-GB" sz="3500" dirty="0" err="1"/>
              <a:t>een</a:t>
            </a:r>
            <a:r>
              <a:rPr lang="en-GB" sz="3500" dirty="0"/>
              <a:t> </a:t>
            </a:r>
            <a:r>
              <a:rPr lang="en-GB" sz="3500" dirty="0" err="1"/>
              <a:t>Kz</a:t>
            </a:r>
            <a:r>
              <a:rPr lang="en-GB" sz="3500" dirty="0"/>
              <a:t> van 1,00 * 10</a:t>
            </a:r>
            <a:r>
              <a:rPr lang="en-GB" sz="3500" baseline="30000" dirty="0"/>
              <a:t>-8</a:t>
            </a:r>
            <a:r>
              <a:rPr lang="en-GB" sz="3500" dirty="0"/>
              <a:t> </a:t>
            </a:r>
            <a:br>
              <a:rPr lang="en-GB" sz="3500" dirty="0"/>
            </a:br>
            <a:r>
              <a:rPr lang="en-GB" sz="3500" dirty="0"/>
              <a:t>De </a:t>
            </a:r>
            <a:r>
              <a:rPr lang="en-GB" sz="3500" dirty="0" err="1"/>
              <a:t>molariteit</a:t>
            </a:r>
            <a:r>
              <a:rPr lang="en-GB" sz="3500" dirty="0"/>
              <a:t> van [</a:t>
            </a:r>
            <a:r>
              <a:rPr lang="en-GB" sz="3500" dirty="0"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lang="en-GB" sz="35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GB" sz="3500" dirty="0"/>
              <a:t>] = 0,500 M, die van [</a:t>
            </a:r>
            <a:r>
              <a:rPr lang="en-GB" sz="3500" dirty="0">
                <a:latin typeface="Times New Roman"/>
                <a:ea typeface="Times New Roman"/>
                <a:cs typeface="Times New Roman"/>
                <a:sym typeface="Times New Roman"/>
              </a:rPr>
              <a:t>HZ</a:t>
            </a:r>
            <a:r>
              <a:rPr lang="en-GB" sz="3500" dirty="0"/>
              <a:t>] =0,500 M </a:t>
            </a:r>
            <a:br>
              <a:rPr lang="en-GB" sz="3500" dirty="0"/>
            </a:br>
            <a:r>
              <a:rPr lang="en-GB" sz="3500" dirty="0"/>
              <a:t>Wat </a:t>
            </a:r>
            <a:r>
              <a:rPr lang="en-GB" sz="3500" dirty="0" err="1"/>
              <a:t>wordt</a:t>
            </a:r>
            <a:r>
              <a:rPr lang="en-GB" sz="3500" dirty="0"/>
              <a:t> de pH </a:t>
            </a:r>
            <a:r>
              <a:rPr lang="en-GB" sz="3500" dirty="0" err="1"/>
              <a:t>als</a:t>
            </a:r>
            <a:r>
              <a:rPr lang="en-GB" sz="3500" dirty="0"/>
              <a:t> je </a:t>
            </a:r>
            <a:r>
              <a:rPr lang="en-GB" sz="3500" dirty="0" err="1"/>
              <a:t>aan</a:t>
            </a:r>
            <a:r>
              <a:rPr lang="en-GB" sz="3500" dirty="0"/>
              <a:t> 1,00 </a:t>
            </a:r>
            <a:r>
              <a:rPr lang="en-GB" sz="3500" dirty="0" err="1"/>
              <a:t>liter</a:t>
            </a:r>
            <a:r>
              <a:rPr lang="en-GB" sz="3500" dirty="0"/>
              <a:t> </a:t>
            </a:r>
            <a:r>
              <a:rPr lang="en-GB" sz="3500" dirty="0" err="1"/>
              <a:t>blufbuffer</a:t>
            </a:r>
            <a:r>
              <a:rPr lang="en-GB" sz="3500" dirty="0"/>
              <a:t> 1,00  mL </a:t>
            </a:r>
            <a:r>
              <a:rPr lang="en-GB" sz="3500" dirty="0" err="1"/>
              <a:t>zoutzuur</a:t>
            </a:r>
            <a:r>
              <a:rPr lang="en-GB" sz="3500" dirty="0"/>
              <a:t> pH=0,00 </a:t>
            </a:r>
            <a:r>
              <a:rPr lang="en-GB" sz="3500" dirty="0" err="1"/>
              <a:t>toevoegt</a:t>
            </a:r>
            <a:r>
              <a:rPr lang="en-GB" sz="3500" dirty="0"/>
              <a:t>? </a:t>
            </a:r>
            <a:endParaRPr sz="3500" dirty="0"/>
          </a:p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SzPct val="131687"/>
              <a:buNone/>
            </a:pPr>
            <a:endParaRPr sz="2700" dirty="0"/>
          </a:p>
        </p:txBody>
      </p:sp>
      <p:sp>
        <p:nvSpPr>
          <p:cNvPr id="186" name="Google Shape;186;p11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12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194" name="Google Shape;194;p12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2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197" name="Google Shape;197;p12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12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00" name="Google Shape;200;p12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12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03" name="Google Shape;203;p12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" name="Google Shape;205;p12"/>
          <p:cNvSpPr/>
          <p:nvPr/>
        </p:nvSpPr>
        <p:spPr>
          <a:xfrm>
            <a:off x="838334" y="5032654"/>
            <a:ext cx="1172569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pH=14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2984835" y="5047244"/>
            <a:ext cx="1358095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4739088" y="5057241"/>
            <a:ext cx="1644548" cy="64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7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2"/>
          <p:cNvSpPr txBox="1">
            <a:spLocks noGrp="1"/>
          </p:cNvSpPr>
          <p:nvPr>
            <p:ph type="title"/>
          </p:nvPr>
        </p:nvSpPr>
        <p:spPr>
          <a:xfrm>
            <a:off x="729419" y="151075"/>
            <a:ext cx="8109782" cy="290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200" dirty="0"/>
              <a:t>5. Wat </a:t>
            </a:r>
            <a:r>
              <a:rPr lang="en-GB" sz="3200" dirty="0" err="1"/>
              <a:t>wordt</a:t>
            </a:r>
            <a:r>
              <a:rPr lang="en-GB" sz="3200" dirty="0"/>
              <a:t> de pH </a:t>
            </a:r>
            <a:r>
              <a:rPr lang="en-GB" sz="3200" dirty="0" err="1"/>
              <a:t>als</a:t>
            </a:r>
            <a:r>
              <a:rPr lang="en-GB" sz="3200" dirty="0"/>
              <a:t> je 1,0 mL </a:t>
            </a:r>
            <a:r>
              <a:rPr lang="en-GB" sz="3200" dirty="0" err="1"/>
              <a:t>natronloog</a:t>
            </a:r>
            <a:r>
              <a:rPr lang="en-GB" sz="3200" dirty="0"/>
              <a:t> met pH=14 </a:t>
            </a:r>
            <a:r>
              <a:rPr lang="en-GB" sz="3200" dirty="0" err="1"/>
              <a:t>toevoegt</a:t>
            </a:r>
            <a:r>
              <a:rPr lang="en-GB" sz="3200" dirty="0"/>
              <a:t> </a:t>
            </a:r>
            <a:r>
              <a:rPr lang="en-GB" sz="3200" dirty="0" err="1"/>
              <a:t>aan</a:t>
            </a:r>
            <a:r>
              <a:rPr lang="en-GB" sz="3200" dirty="0"/>
              <a:t> 1000 mL </a:t>
            </a:r>
            <a:r>
              <a:rPr lang="en-GB" sz="3200" dirty="0" err="1"/>
              <a:t>demiwater</a:t>
            </a:r>
            <a:r>
              <a:rPr lang="en-GB" sz="3200" dirty="0"/>
              <a:t> met pH=7? </a:t>
            </a:r>
            <a:br>
              <a:rPr lang="en-GB" dirty="0"/>
            </a:br>
            <a:endParaRPr dirty="0"/>
          </a:p>
        </p:txBody>
      </p:sp>
      <p:sp>
        <p:nvSpPr>
          <p:cNvPr id="210" name="Google Shape;210;p12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6" name="Google Shape;216;p15"/>
          <p:cNvSpPr/>
          <p:nvPr/>
        </p:nvSpPr>
        <p:spPr>
          <a:xfrm>
            <a:off x="3871295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15"/>
          <p:cNvGrpSpPr/>
          <p:nvPr/>
        </p:nvGrpSpPr>
        <p:grpSpPr>
          <a:xfrm>
            <a:off x="973791" y="4076370"/>
            <a:ext cx="908647" cy="908646"/>
            <a:chOff x="1339856" y="4930964"/>
            <a:chExt cx="908647" cy="908646"/>
          </a:xfrm>
        </p:grpSpPr>
        <p:sp>
          <p:nvSpPr>
            <p:cNvPr id="218" name="Google Shape;218;p15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15"/>
          <p:cNvGrpSpPr/>
          <p:nvPr/>
        </p:nvGrpSpPr>
        <p:grpSpPr>
          <a:xfrm>
            <a:off x="3040415" y="4076370"/>
            <a:ext cx="908647" cy="908646"/>
            <a:chOff x="4181543" y="4930964"/>
            <a:chExt cx="908647" cy="908646"/>
          </a:xfrm>
        </p:grpSpPr>
        <p:sp>
          <p:nvSpPr>
            <p:cNvPr id="221" name="Google Shape;221;p15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15"/>
          <p:cNvGrpSpPr/>
          <p:nvPr/>
        </p:nvGrpSpPr>
        <p:grpSpPr>
          <a:xfrm>
            <a:off x="5107039" y="4076370"/>
            <a:ext cx="908647" cy="908646"/>
            <a:chOff x="7016818" y="4930964"/>
            <a:chExt cx="908647" cy="908646"/>
          </a:xfrm>
        </p:grpSpPr>
        <p:sp>
          <p:nvSpPr>
            <p:cNvPr id="224" name="Google Shape;224;p15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15"/>
          <p:cNvGrpSpPr/>
          <p:nvPr/>
        </p:nvGrpSpPr>
        <p:grpSpPr>
          <a:xfrm>
            <a:off x="7173663" y="4076370"/>
            <a:ext cx="908647" cy="908646"/>
            <a:chOff x="9854506" y="4930964"/>
            <a:chExt cx="908647" cy="908646"/>
          </a:xfrm>
        </p:grpSpPr>
        <p:sp>
          <p:nvSpPr>
            <p:cNvPr id="227" name="Google Shape;227;p15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15"/>
          <p:cNvSpPr/>
          <p:nvPr/>
        </p:nvSpPr>
        <p:spPr>
          <a:xfrm>
            <a:off x="838323" y="5032650"/>
            <a:ext cx="14469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4,0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5"/>
          <p:cNvSpPr/>
          <p:nvPr/>
        </p:nvSpPr>
        <p:spPr>
          <a:xfrm>
            <a:off x="2984835" y="5047244"/>
            <a:ext cx="1358095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5,7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5"/>
          <p:cNvSpPr/>
          <p:nvPr/>
        </p:nvSpPr>
        <p:spPr>
          <a:xfrm>
            <a:off x="4739088" y="5057241"/>
            <a:ext cx="1644548" cy="640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6,0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"/>
          <p:cNvSpPr/>
          <p:nvPr/>
        </p:nvSpPr>
        <p:spPr>
          <a:xfrm>
            <a:off x="6779794" y="5057241"/>
            <a:ext cx="1696384" cy="110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 = 6,3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5"/>
          <p:cNvSpPr txBox="1">
            <a:spLocks noGrp="1"/>
          </p:cNvSpPr>
          <p:nvPr>
            <p:ph type="title"/>
          </p:nvPr>
        </p:nvSpPr>
        <p:spPr>
          <a:xfrm>
            <a:off x="729419" y="151079"/>
            <a:ext cx="8109782" cy="290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1212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200" dirty="0"/>
              <a:t>6. </a:t>
            </a:r>
            <a:r>
              <a:rPr lang="en-GB" sz="3200" dirty="0" err="1"/>
              <a:t>Stressbuffer</a:t>
            </a:r>
            <a:r>
              <a:rPr lang="en-GB" sz="3200" dirty="0"/>
              <a:t> </a:t>
            </a:r>
            <a:r>
              <a:rPr lang="en-GB" sz="3200" dirty="0" err="1"/>
              <a:t>heeft</a:t>
            </a:r>
            <a:r>
              <a:rPr lang="en-GB" sz="3200" dirty="0"/>
              <a:t> </a:t>
            </a:r>
            <a:r>
              <a:rPr lang="en-GB" sz="3200" dirty="0" err="1"/>
              <a:t>een</a:t>
            </a:r>
            <a:r>
              <a:rPr lang="en-GB" sz="3200" dirty="0"/>
              <a:t> </a:t>
            </a:r>
            <a:r>
              <a:rPr lang="en-GB" sz="3200" dirty="0" err="1"/>
              <a:t>K</a:t>
            </a:r>
            <a:r>
              <a:rPr lang="en-GB" sz="3200" baseline="-25000" dirty="0" err="1"/>
              <a:t>z</a:t>
            </a:r>
            <a:r>
              <a:rPr lang="en-GB" sz="3200" dirty="0"/>
              <a:t> van 1,0 ∙ 10</a:t>
            </a:r>
            <a:r>
              <a:rPr lang="en-GB" sz="3200" baseline="30000" dirty="0"/>
              <a:t>-6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De </a:t>
            </a:r>
            <a:r>
              <a:rPr lang="en-GB" sz="3200" dirty="0" err="1"/>
              <a:t>molariteit</a:t>
            </a:r>
            <a:r>
              <a:rPr lang="en-GB" sz="3200" dirty="0"/>
              <a:t> van [</a:t>
            </a:r>
            <a:r>
              <a:rPr lang="en-GB" sz="3200" dirty="0"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lang="en-GB" sz="32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GB" sz="3200" dirty="0"/>
              <a:t>] = 1,0 M</a:t>
            </a:r>
            <a:br>
              <a:rPr lang="en-GB" sz="3200" dirty="0"/>
            </a:br>
            <a:r>
              <a:rPr lang="en-GB" sz="3200" dirty="0"/>
              <a:t>De </a:t>
            </a:r>
            <a:r>
              <a:rPr lang="en-GB" sz="3200" dirty="0" err="1"/>
              <a:t>molariteit</a:t>
            </a:r>
            <a:r>
              <a:rPr lang="en-GB" sz="3200" dirty="0"/>
              <a:t> van [</a:t>
            </a:r>
            <a:r>
              <a:rPr lang="en-GB" sz="3200" dirty="0">
                <a:latin typeface="Times New Roman"/>
                <a:ea typeface="Times New Roman"/>
                <a:cs typeface="Times New Roman"/>
                <a:sym typeface="Times New Roman"/>
              </a:rPr>
              <a:t>HZ</a:t>
            </a:r>
            <a:r>
              <a:rPr lang="en-GB" sz="3200" dirty="0"/>
              <a:t>] =0,5 M </a:t>
            </a:r>
            <a:br>
              <a:rPr lang="en-GB" sz="3200" dirty="0"/>
            </a:br>
            <a:r>
              <a:rPr lang="en-GB" sz="3200" dirty="0"/>
              <a:t>Wat is de pH van </a:t>
            </a:r>
            <a:r>
              <a:rPr lang="en-GB" sz="3200" dirty="0" err="1"/>
              <a:t>stressbuffer</a:t>
            </a:r>
            <a:r>
              <a:rPr lang="en-GB" sz="3200" dirty="0"/>
              <a:t>? </a:t>
            </a:r>
            <a:endParaRPr dirty="0"/>
          </a:p>
        </p:txBody>
      </p:sp>
      <p:sp>
        <p:nvSpPr>
          <p:cNvPr id="234" name="Google Shape;234;p15">
            <a:hlinkClick r:id="rId3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/>
        </p:nvSpPr>
        <p:spPr>
          <a:xfrm>
            <a:off x="5685183" y="6407433"/>
            <a:ext cx="345881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/>
          </a:p>
        </p:txBody>
      </p:sp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40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lang="en-GB" b="1"/>
            </a:br>
            <a:endParaRPr/>
          </a:p>
        </p:txBody>
      </p:sp>
      <p:sp>
        <p:nvSpPr>
          <p:cNvPr id="251" name="Google Shape;251;p37"/>
          <p:cNvSpPr txBox="1"/>
          <p:nvPr/>
        </p:nvSpPr>
        <p:spPr>
          <a:xfrm>
            <a:off x="628650" y="572530"/>
            <a:ext cx="7886700" cy="3363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diagnostische vragen werkgroep van de NVON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Heb je feedback, wil je bijdragen, vragen testen of samenwerken? Laat het weten via:</a:t>
            </a:r>
            <a:b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3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diagnostischevragen@nvon.nl</a:t>
            </a:r>
            <a:r>
              <a:rPr lang="en-GB" sz="3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52" name="Google Shape;25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0189" y="4281356"/>
            <a:ext cx="4243622" cy="129542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4" name="Google Shape;254;p37" descr="Creative Commons Attribution-ShareAlike 3.0 Unported - Wikida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7">
            <a:hlinkClick r:id="rId6"/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www.diagnostischevragen.nl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888</Words>
  <Application>Microsoft Office PowerPoint</Application>
  <PresentationFormat>Diavoorstelling (4:3)</PresentationFormat>
  <Paragraphs>137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Helvetica Neue Light</vt:lpstr>
      <vt:lpstr>Times New Roman</vt:lpstr>
      <vt:lpstr>Helvetica Neue</vt:lpstr>
      <vt:lpstr>Calibri</vt:lpstr>
      <vt:lpstr>Corbel</vt:lpstr>
      <vt:lpstr>Tahoma</vt:lpstr>
      <vt:lpstr>Kantoorthema</vt:lpstr>
      <vt:lpstr>Diagnostische vragen scheikunde pH Berekeningen  VWO bb </vt:lpstr>
      <vt:lpstr>1. Stel je hebt 99 mL water met een pH = 7,0 en je voegt 1,0 mL van een oplossing van een sterk zuur met pH = 1,0 toe dan wordt de pH van die 100 mL oplossing? </vt:lpstr>
      <vt:lpstr>2. Stel je hebt een 0,1 M geniezuuroplossing. De Kz van geniezuur is 1,0. 10-7. Wat is de pH van de oplossing ? </vt:lpstr>
      <vt:lpstr>3. Stel je hebt een 1,0 M HCl oplossing en je verdunt deze 100 keer. Wat wordt  de pH ?  </vt:lpstr>
      <vt:lpstr>4. Blufbuffer heeft een Kz van 1,00 * 10-8  De molariteit van [Z-] = 0,500 M, die van [HZ] =0,500 M  Wat wordt de pH als je aan 1,00 liter blufbuffer 1,00  mL zoutzuur pH=0,00 toevoegt?  </vt:lpstr>
      <vt:lpstr>5. Wat wordt de pH als je 1,0 mL natronloog met pH=14 toevoegt aan 1000 mL demiwater met pH=7?  </vt:lpstr>
      <vt:lpstr>6. Stressbuffer heeft een Kz van 1,0 ∙ 10-6  De molariteit van [Z-] = 1,0 M De molariteit van [HZ] =0,5 M  Wat is de pH van stressbuffer?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Diagnostische vragen scheikunde pH Berekeningen  VWO bb </dc:title>
  <cp:lastModifiedBy>L.O.E.S. Vermeij</cp:lastModifiedBy>
  <cp:revision>3</cp:revision>
  <dcterms:modified xsi:type="dcterms:W3CDTF">2024-02-06T07:54:40Z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0x0101006EE167B7B4CF974EAE2C7F6FB1B3DD36</vt:lpwstr>
  </property>
</Properties>
</file>