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69" r:id="rId2"/>
    <p:sldId id="265" r:id="rId3"/>
    <p:sldId id="273" r:id="rId4"/>
    <p:sldId id="270" r:id="rId5"/>
    <p:sldId id="274" r:id="rId6"/>
    <p:sldId id="268" r:id="rId7"/>
  </p:sldIdLst>
  <p:sldSz cx="9144000" cy="6858000" type="screen4x3"/>
  <p:notesSz cx="6858000" cy="9144000"/>
  <p:embeddedFontLst>
    <p:embeddedFont>
      <p:font typeface="Cambria Math" panose="02040503050406030204" pitchFamily="18" charset="0"/>
      <p:regular r:id="rId9"/>
    </p:embeddedFont>
    <p:embeddedFont>
      <p:font typeface="Corbel" panose="020B0503020204020204" pitchFamily="34" charset="0"/>
      <p:regular r:id="rId10"/>
      <p:bold r:id="rId11"/>
      <p:italic r:id="rId12"/>
      <p:boldItalic r:id="rId13"/>
    </p:embeddedFont>
    <p:embeddedFont>
      <p:font typeface="Helvetica Neue" panose="020B0604020202020204" charset="0"/>
      <p:regular r:id="rId14"/>
      <p:bold r:id="rId15"/>
      <p:italic r:id="rId16"/>
      <p:boldItalic r:id="rId17"/>
    </p:embeddedFont>
    <p:embeddedFont>
      <p:font typeface="Helvetica Neue Light" panose="020B0604020202020204" charset="0"/>
      <p:regular r:id="rId18"/>
      <p:bold r:id="rId19"/>
      <p:italic r:id="rId20"/>
      <p:boldItalic r:id="rId21"/>
    </p:embeddedFont>
    <p:embeddedFont>
      <p:font typeface="source sans pro" panose="020B0503030403020204" pitchFamily="34" charset="0"/>
      <p:regular r:id="rId22"/>
      <p:bold r:id="rId23"/>
      <p:italic r:id="rId24"/>
      <p:boldItalic r:id="rId25"/>
    </p:embeddedFont>
    <p:embeddedFont>
      <p:font typeface="Tahoma" panose="020B0604030504040204" pitchFamily="34" charset="0"/>
      <p:regular r:id="rId26"/>
      <p:bold r:id="rId27"/>
    </p:embeddedFont>
    <p:embeddedFont>
      <p:font typeface="Ubuntu" panose="020B0504030602030204" pitchFamily="34" charset="0"/>
      <p:regular r:id="rId28"/>
      <p:bold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378" autoAdjust="0"/>
  </p:normalViewPr>
  <p:slideViewPr>
    <p:cSldViewPr snapToGrid="0">
      <p:cViewPr varScale="1">
        <p:scale>
          <a:sx n="91" d="100"/>
          <a:sy n="91" d="100"/>
        </p:scale>
        <p:origin x="21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font" Target="fonts/font5.fntdata"/><Relationship Id="rId18" Type="http://schemas.openxmlformats.org/officeDocument/2006/relationships/font" Target="fonts/font10.fntdata"/><Relationship Id="rId26" Type="http://schemas.openxmlformats.org/officeDocument/2006/relationships/font" Target="fonts/font18.fntdata"/><Relationship Id="rId3" Type="http://schemas.openxmlformats.org/officeDocument/2006/relationships/slide" Target="slides/slide2.xml"/><Relationship Id="rId21" Type="http://schemas.openxmlformats.org/officeDocument/2006/relationships/font" Target="fonts/font13.fntdata"/><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font" Target="fonts/font9.fntdata"/><Relationship Id="rId25" Type="http://schemas.openxmlformats.org/officeDocument/2006/relationships/font" Target="fonts/font17.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font" Target="fonts/font12.fntdata"/><Relationship Id="rId29" Type="http://schemas.openxmlformats.org/officeDocument/2006/relationships/font" Target="fonts/font2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24" Type="http://schemas.openxmlformats.org/officeDocument/2006/relationships/font" Target="fonts/font16.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7.fntdata"/><Relationship Id="rId23" Type="http://schemas.openxmlformats.org/officeDocument/2006/relationships/font" Target="fonts/font15.fntdata"/><Relationship Id="rId28" Type="http://schemas.openxmlformats.org/officeDocument/2006/relationships/font" Target="fonts/font20.fntdata"/><Relationship Id="rId10" Type="http://schemas.openxmlformats.org/officeDocument/2006/relationships/font" Target="fonts/font2.fntdata"/><Relationship Id="rId19" Type="http://schemas.openxmlformats.org/officeDocument/2006/relationships/font" Target="fonts/font11.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 Id="rId22" Type="http://schemas.openxmlformats.org/officeDocument/2006/relationships/font" Target="fonts/font14.fntdata"/><Relationship Id="rId27" Type="http://schemas.openxmlformats.org/officeDocument/2006/relationships/font" Target="fonts/font19.fntdata"/><Relationship Id="rId30" Type="http://schemas.openxmlformats.org/officeDocument/2006/relationships/presProps" Target="presProps.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169827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extLst>
      <p:ext uri="{BB962C8B-B14F-4D97-AF65-F5344CB8AC3E}">
        <p14:creationId xmlns:p14="http://schemas.microsoft.com/office/powerpoint/2010/main" val="3583425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27f0d8e684b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vinden</a:t>
            </a:r>
            <a:r>
              <a:rPr lang="en-GB" dirty="0"/>
              <a:t> het </a:t>
            </a:r>
            <a:r>
              <a:rPr lang="en-GB" dirty="0" err="1"/>
              <a:t>moeilijk</a:t>
            </a:r>
            <a:r>
              <a:rPr lang="en-GB" dirty="0"/>
              <a:t> om het model op het </a:t>
            </a:r>
            <a:r>
              <a:rPr lang="en-GB" dirty="0" err="1"/>
              <a:t>gewenste</a:t>
            </a:r>
            <a:r>
              <a:rPr lang="en-GB" dirty="0"/>
              <a:t> moment </a:t>
            </a:r>
            <a:r>
              <a:rPr lang="en-GB" dirty="0" err="1"/>
              <a:t>te</a:t>
            </a:r>
            <a:r>
              <a:rPr lang="en-GB" dirty="0"/>
              <a:t> laten </a:t>
            </a:r>
            <a:r>
              <a:rPr lang="en-GB" dirty="0" err="1"/>
              <a:t>stoppen</a:t>
            </a:r>
            <a:r>
              <a:rPr lang="en-GB" dirty="0"/>
              <a:t>.</a:t>
            </a:r>
          </a:p>
          <a:p>
            <a:pPr marL="0" lvl="0" indent="0" algn="l" rtl="0">
              <a:spcBef>
                <a:spcPts val="0"/>
              </a:spcBef>
              <a:spcAft>
                <a:spcPts val="0"/>
              </a:spcAft>
              <a:buClr>
                <a:schemeClr val="dk1"/>
              </a:buClr>
              <a:buSzPts val="1100"/>
              <a:buFont typeface="Arial"/>
              <a:buNone/>
            </a:pPr>
            <a:r>
              <a:rPr lang="en-GB" dirty="0" err="1"/>
              <a:t>Uitwerking</a:t>
            </a:r>
            <a:r>
              <a:rPr lang="en-GB" dirty="0"/>
              <a:t>: Op het </a:t>
            </a:r>
            <a:r>
              <a:rPr lang="en-GB" dirty="0" err="1"/>
              <a:t>hoogste</a:t>
            </a:r>
            <a:r>
              <a:rPr lang="en-GB" dirty="0"/>
              <a:t> punt </a:t>
            </a:r>
            <a:r>
              <a:rPr lang="en-GB" dirty="0" err="1"/>
              <a:t>geldt</a:t>
            </a:r>
            <a:r>
              <a:rPr lang="en-GB" dirty="0"/>
              <a:t> v = 0 (want de </a:t>
            </a:r>
            <a:r>
              <a:rPr lang="en-GB" dirty="0" err="1"/>
              <a:t>raket</a:t>
            </a:r>
            <a:r>
              <a:rPr lang="en-GB" dirty="0"/>
              <a:t> </a:t>
            </a:r>
            <a:r>
              <a:rPr lang="en-GB" dirty="0" err="1"/>
              <a:t>bewoog</a:t>
            </a:r>
            <a:r>
              <a:rPr lang="en-GB" dirty="0"/>
              <a:t> </a:t>
            </a:r>
            <a:r>
              <a:rPr lang="en-GB" dirty="0" err="1"/>
              <a:t>recht</a:t>
            </a:r>
            <a:r>
              <a:rPr lang="en-GB" dirty="0"/>
              <a:t> </a:t>
            </a:r>
            <a:r>
              <a:rPr lang="en-GB" dirty="0" err="1"/>
              <a:t>omhoog</a:t>
            </a:r>
            <a:r>
              <a:rPr lang="en-GB" dirty="0"/>
              <a:t>). </a:t>
            </a:r>
            <a:r>
              <a:rPr lang="en-GB" dirty="0" err="1"/>
              <a:t>Daarom</a:t>
            </a:r>
            <a:r>
              <a:rPr lang="en-GB" dirty="0"/>
              <a:t> </a:t>
            </a:r>
            <a:r>
              <a:rPr lang="en-GB" dirty="0" err="1"/>
              <a:t>ligt</a:t>
            </a:r>
            <a:r>
              <a:rPr lang="en-GB" dirty="0"/>
              <a:t> Antwoord B </a:t>
            </a:r>
            <a:r>
              <a:rPr lang="en-GB" dirty="0" err="1"/>
              <a:t>voor</a:t>
            </a:r>
            <a:r>
              <a:rPr lang="en-GB" dirty="0"/>
              <a:t> de hand. Maar </a:t>
            </a:r>
            <a:r>
              <a:rPr lang="en-GB" dirty="0" err="1"/>
              <a:t>een</a:t>
            </a:r>
            <a:r>
              <a:rPr lang="en-GB" dirty="0"/>
              <a:t> model </a:t>
            </a:r>
            <a:r>
              <a:rPr lang="en-GB" dirty="0" err="1"/>
              <a:t>werkt</a:t>
            </a:r>
            <a:r>
              <a:rPr lang="en-GB" dirty="0"/>
              <a:t> in </a:t>
            </a:r>
            <a:r>
              <a:rPr lang="en-GB" dirty="0" err="1"/>
              <a:t>tijdstappen</a:t>
            </a:r>
            <a:r>
              <a:rPr lang="en-GB" dirty="0"/>
              <a:t>, </a:t>
            </a:r>
            <a:r>
              <a:rPr lang="en-GB" dirty="0" err="1"/>
              <a:t>en</a:t>
            </a:r>
            <a:r>
              <a:rPr lang="en-GB" dirty="0"/>
              <a:t> </a:t>
            </a:r>
            <a:r>
              <a:rPr lang="en-GB" dirty="0" err="1"/>
              <a:t>hij</a:t>
            </a:r>
            <a:r>
              <a:rPr lang="en-GB" dirty="0"/>
              <a:t> </a:t>
            </a:r>
            <a:r>
              <a:rPr lang="en-GB" dirty="0" err="1"/>
              <a:t>zal</a:t>
            </a:r>
            <a:r>
              <a:rPr lang="en-GB" dirty="0"/>
              <a:t> </a:t>
            </a:r>
            <a:r>
              <a:rPr lang="en-GB" dirty="0" err="1"/>
              <a:t>hoogstwaarschijnlijk</a:t>
            </a:r>
            <a:r>
              <a:rPr lang="en-GB" dirty="0"/>
              <a:t> nooit </a:t>
            </a:r>
            <a:r>
              <a:rPr lang="en-GB" dirty="0" err="1"/>
              <a:t>precies</a:t>
            </a:r>
            <a:r>
              <a:rPr lang="en-GB" dirty="0"/>
              <a:t> het punt v = 0 m/s </a:t>
            </a:r>
            <a:r>
              <a:rPr lang="en-GB" dirty="0" err="1"/>
              <a:t>raken</a:t>
            </a:r>
            <a:r>
              <a:rPr lang="en-GB" dirty="0"/>
              <a:t>. </a:t>
            </a:r>
            <a:r>
              <a:rPr lang="en-GB" dirty="0" err="1"/>
              <a:t>Daarom</a:t>
            </a:r>
            <a:r>
              <a:rPr lang="en-GB" dirty="0"/>
              <a:t> is Antwoord A </a:t>
            </a:r>
            <a:r>
              <a:rPr lang="en-GB" dirty="0" err="1"/>
              <a:t>goed</a:t>
            </a:r>
            <a:r>
              <a:rPr lang="en-GB" dirty="0"/>
              <a:t>. </a:t>
            </a:r>
            <a:r>
              <a:rPr lang="en-GB" dirty="0" err="1"/>
              <a:t>Zodra</a:t>
            </a:r>
            <a:r>
              <a:rPr lang="en-GB" dirty="0"/>
              <a:t> de </a:t>
            </a:r>
            <a:r>
              <a:rPr lang="en-GB" dirty="0" err="1"/>
              <a:t>snelheid</a:t>
            </a:r>
            <a:r>
              <a:rPr lang="en-GB" dirty="0"/>
              <a:t> </a:t>
            </a:r>
            <a:r>
              <a:rPr lang="en-GB" dirty="0" err="1"/>
              <a:t>negatief</a:t>
            </a:r>
            <a:r>
              <a:rPr lang="en-GB" dirty="0"/>
              <a:t> </a:t>
            </a:r>
            <a:r>
              <a:rPr lang="en-GB" dirty="0" err="1"/>
              <a:t>wordt</a:t>
            </a:r>
            <a:r>
              <a:rPr lang="en-GB" dirty="0"/>
              <a:t> (de </a:t>
            </a:r>
            <a:r>
              <a:rPr lang="en-GB" dirty="0" err="1"/>
              <a:t>raket</a:t>
            </a:r>
            <a:r>
              <a:rPr lang="en-GB" dirty="0"/>
              <a:t> </a:t>
            </a:r>
            <a:r>
              <a:rPr lang="en-GB" dirty="0" err="1"/>
              <a:t>begint</a:t>
            </a:r>
            <a:r>
              <a:rPr lang="en-GB" dirty="0"/>
              <a:t> </a:t>
            </a:r>
            <a:r>
              <a:rPr lang="en-GB" dirty="0" err="1"/>
              <a:t>dus</a:t>
            </a:r>
            <a:r>
              <a:rPr lang="en-GB" dirty="0"/>
              <a:t> </a:t>
            </a:r>
            <a:r>
              <a:rPr lang="en-GB" dirty="0" err="1"/>
              <a:t>aan</a:t>
            </a:r>
            <a:r>
              <a:rPr lang="en-GB" dirty="0"/>
              <a:t> de </a:t>
            </a:r>
            <a:r>
              <a:rPr lang="en-GB" dirty="0" err="1"/>
              <a:t>beweging</a:t>
            </a:r>
            <a:r>
              <a:rPr lang="en-GB" dirty="0"/>
              <a:t> </a:t>
            </a:r>
            <a:r>
              <a:rPr lang="en-GB" dirty="0" err="1"/>
              <a:t>omlaag</a:t>
            </a:r>
            <a:r>
              <a:rPr lang="en-GB" dirty="0"/>
              <a:t>) </a:t>
            </a:r>
            <a:r>
              <a:rPr lang="en-GB" dirty="0" err="1"/>
              <a:t>stopt</a:t>
            </a:r>
            <a:r>
              <a:rPr lang="en-GB" dirty="0"/>
              <a:t> het model</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Correct</a:t>
            </a:r>
            <a:endParaRPr dirty="0"/>
          </a:p>
          <a:p>
            <a:pPr marL="0" lvl="0" indent="0" algn="l" rtl="0">
              <a:spcBef>
                <a:spcPts val="0"/>
              </a:spcBef>
              <a:spcAft>
                <a:spcPts val="0"/>
              </a:spcAft>
              <a:buClr>
                <a:schemeClr val="dk1"/>
              </a:buClr>
              <a:buSzPts val="1100"/>
              <a:buFont typeface="Arial"/>
              <a:buNone/>
            </a:pPr>
            <a:r>
              <a:rPr lang="en-GB" dirty="0"/>
              <a:t>B: Het model </a:t>
            </a:r>
            <a:r>
              <a:rPr lang="en-GB" dirty="0" err="1"/>
              <a:t>werkt</a:t>
            </a:r>
            <a:r>
              <a:rPr lang="en-GB" dirty="0"/>
              <a:t> in </a:t>
            </a:r>
            <a:r>
              <a:rPr lang="en-GB" dirty="0" err="1"/>
              <a:t>tijdstappen</a:t>
            </a:r>
            <a:r>
              <a:rPr lang="en-GB" dirty="0"/>
              <a:t>. De </a:t>
            </a:r>
            <a:r>
              <a:rPr lang="en-GB" dirty="0" err="1"/>
              <a:t>situatie</a:t>
            </a:r>
            <a:r>
              <a:rPr lang="en-GB" dirty="0"/>
              <a:t> v=0 </a:t>
            </a:r>
            <a:r>
              <a:rPr lang="en-GB" dirty="0" err="1"/>
              <a:t>wordt</a:t>
            </a:r>
            <a:r>
              <a:rPr lang="en-GB" dirty="0"/>
              <a:t> </a:t>
            </a:r>
            <a:r>
              <a:rPr lang="en-GB" dirty="0" err="1"/>
              <a:t>hoogstwaarschijnlijk</a:t>
            </a:r>
            <a:r>
              <a:rPr lang="en-GB" dirty="0"/>
              <a:t> nooit </a:t>
            </a:r>
            <a:r>
              <a:rPr lang="en-GB" dirty="0" err="1"/>
              <a:t>geraakt</a:t>
            </a:r>
            <a:r>
              <a:rPr lang="en-GB" dirty="0"/>
              <a:t>.</a:t>
            </a:r>
            <a:endParaRPr dirty="0"/>
          </a:p>
          <a:p>
            <a:pPr marL="0" lvl="0" indent="0" algn="l" rtl="0">
              <a:spcBef>
                <a:spcPts val="0"/>
              </a:spcBef>
              <a:spcAft>
                <a:spcPts val="0"/>
              </a:spcAft>
              <a:buClr>
                <a:schemeClr val="dk1"/>
              </a:buClr>
              <a:buSzPts val="1100"/>
              <a:buFont typeface="Arial"/>
              <a:buNone/>
            </a:pPr>
            <a:r>
              <a:rPr lang="en-GB" dirty="0"/>
              <a:t>C: Nu </a:t>
            </a:r>
            <a:r>
              <a:rPr lang="en-GB" dirty="0" err="1"/>
              <a:t>stopt</a:t>
            </a:r>
            <a:r>
              <a:rPr lang="en-GB" dirty="0"/>
              <a:t> het model </a:t>
            </a:r>
            <a:r>
              <a:rPr lang="en-GB" dirty="0" err="1"/>
              <a:t>als</a:t>
            </a:r>
            <a:r>
              <a:rPr lang="en-GB" dirty="0"/>
              <a:t> de </a:t>
            </a:r>
            <a:r>
              <a:rPr lang="en-GB" dirty="0" err="1"/>
              <a:t>hoogte</a:t>
            </a:r>
            <a:r>
              <a:rPr lang="en-GB" dirty="0"/>
              <a:t> </a:t>
            </a:r>
            <a:r>
              <a:rPr lang="en-GB" dirty="0" err="1"/>
              <a:t>negatief</a:t>
            </a:r>
            <a:r>
              <a:rPr lang="en-GB" dirty="0"/>
              <a:t> is. Dat </a:t>
            </a:r>
            <a:r>
              <a:rPr lang="en-GB" dirty="0" err="1"/>
              <a:t>wil</a:t>
            </a:r>
            <a:r>
              <a:rPr lang="en-GB" dirty="0"/>
              <a:t> </a:t>
            </a:r>
            <a:r>
              <a:rPr lang="en-GB" dirty="0" err="1"/>
              <a:t>zeggen</a:t>
            </a:r>
            <a:r>
              <a:rPr lang="en-GB" dirty="0"/>
              <a:t>: de </a:t>
            </a:r>
            <a:r>
              <a:rPr lang="en-GB" dirty="0" err="1"/>
              <a:t>raket</a:t>
            </a:r>
            <a:r>
              <a:rPr lang="en-GB" dirty="0"/>
              <a:t> is </a:t>
            </a:r>
            <a:r>
              <a:rPr lang="en-GB" dirty="0" err="1"/>
              <a:t>weer</a:t>
            </a:r>
            <a:r>
              <a:rPr lang="en-GB" dirty="0"/>
              <a:t> op de </a:t>
            </a:r>
            <a:r>
              <a:rPr lang="en-GB" dirty="0" err="1"/>
              <a:t>grond</a:t>
            </a:r>
            <a:r>
              <a:rPr lang="en-GB" dirty="0"/>
              <a:t> </a:t>
            </a:r>
            <a:r>
              <a:rPr lang="en-GB" dirty="0" err="1"/>
              <a:t>terechtgekomen</a:t>
            </a:r>
            <a:r>
              <a:rPr lang="en-GB" dirty="0"/>
              <a:t>. Dat </a:t>
            </a:r>
            <a:r>
              <a:rPr lang="en-GB" dirty="0" err="1"/>
              <a:t>kan</a:t>
            </a:r>
            <a:r>
              <a:rPr lang="en-GB" dirty="0"/>
              <a:t> </a:t>
            </a:r>
            <a:r>
              <a:rPr lang="en-GB" dirty="0" err="1"/>
              <a:t>een</a:t>
            </a:r>
            <a:r>
              <a:rPr lang="en-GB" dirty="0"/>
              <a:t> </a:t>
            </a:r>
            <a:r>
              <a:rPr lang="en-GB" dirty="0" err="1"/>
              <a:t>keuze</a:t>
            </a:r>
            <a:r>
              <a:rPr lang="en-GB" dirty="0"/>
              <a:t> </a:t>
            </a:r>
            <a:r>
              <a:rPr lang="en-GB" dirty="0" err="1"/>
              <a:t>zijn</a:t>
            </a:r>
            <a:r>
              <a:rPr lang="en-GB" dirty="0"/>
              <a:t>, maar het is </a:t>
            </a:r>
            <a:r>
              <a:rPr lang="en-GB" dirty="0" err="1"/>
              <a:t>niet</a:t>
            </a:r>
            <a:r>
              <a:rPr lang="en-GB" dirty="0"/>
              <a:t> het </a:t>
            </a:r>
            <a:r>
              <a:rPr lang="en-GB" dirty="0" err="1"/>
              <a:t>hoogste</a:t>
            </a:r>
            <a:r>
              <a:rPr lang="en-GB" dirty="0"/>
              <a:t> punt</a:t>
            </a:r>
            <a:endParaRPr dirty="0"/>
          </a:p>
          <a:p>
            <a:pPr marL="0" lvl="0" indent="0" algn="l" rtl="0">
              <a:spcBef>
                <a:spcPts val="0"/>
              </a:spcBef>
              <a:spcAft>
                <a:spcPts val="0"/>
              </a:spcAft>
              <a:buClr>
                <a:schemeClr val="dk1"/>
              </a:buClr>
              <a:buSzPts val="1100"/>
              <a:buFont typeface="Arial"/>
              <a:buNone/>
            </a:pPr>
            <a:r>
              <a:rPr lang="en-GB" dirty="0"/>
              <a:t>D: De </a:t>
            </a:r>
            <a:r>
              <a:rPr lang="en-GB" dirty="0" err="1"/>
              <a:t>programmeertaal</a:t>
            </a:r>
            <a:r>
              <a:rPr lang="en-GB" dirty="0"/>
              <a:t> die </a:t>
            </a:r>
            <a:r>
              <a:rPr lang="en-GB" dirty="0" err="1"/>
              <a:t>wij</a:t>
            </a:r>
            <a:r>
              <a:rPr lang="en-GB" dirty="0"/>
              <a:t> </a:t>
            </a:r>
            <a:r>
              <a:rPr lang="en-GB" dirty="0" err="1"/>
              <a:t>gebruiken</a:t>
            </a:r>
            <a:r>
              <a:rPr lang="en-GB" dirty="0"/>
              <a:t> </a:t>
            </a:r>
            <a:r>
              <a:rPr lang="en-GB" dirty="0" err="1"/>
              <a:t>kent</a:t>
            </a:r>
            <a:r>
              <a:rPr lang="en-GB" dirty="0"/>
              <a:t> </a:t>
            </a:r>
            <a:r>
              <a:rPr lang="en-GB" dirty="0" err="1"/>
              <a:t>niet</a:t>
            </a:r>
            <a:r>
              <a:rPr lang="en-GB" dirty="0"/>
              <a:t> ‘max’</a:t>
            </a:r>
          </a:p>
          <a:p>
            <a:pPr marL="0" lvl="0" indent="0" algn="l" rtl="0">
              <a:spcBef>
                <a:spcPts val="0"/>
              </a:spcBef>
              <a:spcAft>
                <a:spcPts val="0"/>
              </a:spcAft>
              <a:buClr>
                <a:schemeClr val="dk1"/>
              </a:buClr>
              <a:buSzPts val="1100"/>
              <a:buFont typeface="Arial"/>
              <a:buNone/>
            </a:pPr>
            <a:r>
              <a:rPr lang="en-GB" dirty="0"/>
              <a:t>E: Nu </a:t>
            </a:r>
            <a:r>
              <a:rPr lang="en-GB" dirty="0" err="1"/>
              <a:t>stopt</a:t>
            </a:r>
            <a:r>
              <a:rPr lang="en-GB" dirty="0"/>
              <a:t> het model op het moment </a:t>
            </a:r>
            <a:r>
              <a:rPr lang="en-GB" dirty="0" err="1"/>
              <a:t>dat</a:t>
            </a:r>
            <a:r>
              <a:rPr lang="en-GB" dirty="0"/>
              <a:t> de motor </a:t>
            </a:r>
            <a:r>
              <a:rPr lang="en-GB" dirty="0" err="1"/>
              <a:t>uitgaat</a:t>
            </a:r>
            <a:r>
              <a:rPr lang="en-GB" dirty="0"/>
              <a:t>. De </a:t>
            </a:r>
            <a:r>
              <a:rPr lang="en-GB" dirty="0" err="1"/>
              <a:t>raket</a:t>
            </a:r>
            <a:r>
              <a:rPr lang="en-GB" dirty="0"/>
              <a:t> </a:t>
            </a:r>
            <a:r>
              <a:rPr lang="en-GB" dirty="0" err="1"/>
              <a:t>beweegt</a:t>
            </a:r>
            <a:r>
              <a:rPr lang="en-GB" dirty="0"/>
              <a:t> dan </a:t>
            </a:r>
            <a:r>
              <a:rPr lang="en-GB" dirty="0" err="1"/>
              <a:t>nog</a:t>
            </a:r>
            <a:r>
              <a:rPr lang="en-GB" dirty="0"/>
              <a:t> </a:t>
            </a:r>
            <a:r>
              <a:rPr lang="en-GB" dirty="0" err="1"/>
              <a:t>een</a:t>
            </a:r>
            <a:r>
              <a:rPr lang="en-GB" dirty="0"/>
              <a:t> </a:t>
            </a:r>
            <a:r>
              <a:rPr lang="en-GB" dirty="0" err="1"/>
              <a:t>tijdje</a:t>
            </a:r>
            <a:r>
              <a:rPr lang="en-GB" dirty="0"/>
              <a:t> </a:t>
            </a:r>
            <a:r>
              <a:rPr lang="en-GB" dirty="0" err="1"/>
              <a:t>naar</a:t>
            </a:r>
            <a:r>
              <a:rPr lang="en-GB" dirty="0"/>
              <a:t> </a:t>
            </a:r>
            <a:r>
              <a:rPr lang="en-GB" dirty="0" err="1"/>
              <a:t>boven</a:t>
            </a:r>
            <a:r>
              <a:rPr lang="en-GB" dirty="0"/>
              <a:t>. </a:t>
            </a:r>
            <a:r>
              <a:rPr lang="en-GB" dirty="0" err="1"/>
              <a:t>Bovendien</a:t>
            </a:r>
            <a:r>
              <a:rPr lang="en-GB" dirty="0"/>
              <a:t> is het </a:t>
            </a:r>
            <a:r>
              <a:rPr lang="en-GB" dirty="0" err="1"/>
              <a:t>onhandig</a:t>
            </a:r>
            <a:r>
              <a:rPr lang="en-GB" dirty="0"/>
              <a:t>: Als je even later </a:t>
            </a:r>
            <a:r>
              <a:rPr lang="en-GB" dirty="0" err="1"/>
              <a:t>wil</a:t>
            </a:r>
            <a:r>
              <a:rPr lang="en-GB" dirty="0"/>
              <a:t> </a:t>
            </a:r>
            <a:r>
              <a:rPr lang="en-GB" dirty="0" err="1"/>
              <a:t>instellen</a:t>
            </a:r>
            <a:r>
              <a:rPr lang="en-GB" dirty="0"/>
              <a:t> </a:t>
            </a:r>
            <a:r>
              <a:rPr lang="en-GB" dirty="0" err="1"/>
              <a:t>dat</a:t>
            </a:r>
            <a:r>
              <a:rPr lang="en-GB" dirty="0"/>
              <a:t> de motor het 70 </a:t>
            </a:r>
            <a:r>
              <a:rPr lang="en-GB" dirty="0" err="1"/>
              <a:t>seonden</a:t>
            </a:r>
            <a:r>
              <a:rPr lang="en-GB" dirty="0"/>
              <a:t> </a:t>
            </a:r>
            <a:r>
              <a:rPr lang="en-GB" dirty="0" err="1"/>
              <a:t>volhoudt</a:t>
            </a:r>
            <a:r>
              <a:rPr lang="en-GB" dirty="0"/>
              <a:t>, </a:t>
            </a:r>
            <a:r>
              <a:rPr lang="en-GB" dirty="0" err="1"/>
              <a:t>moet</a:t>
            </a:r>
            <a:r>
              <a:rPr lang="en-GB" dirty="0"/>
              <a:t> je </a:t>
            </a:r>
            <a:r>
              <a:rPr lang="en-GB" dirty="0" err="1"/>
              <a:t>ook</a:t>
            </a:r>
            <a:r>
              <a:rPr lang="en-GB" dirty="0"/>
              <a:t> de </a:t>
            </a:r>
            <a:r>
              <a:rPr lang="en-GB" dirty="0" err="1"/>
              <a:t>stopvoorwaarde</a:t>
            </a:r>
            <a:r>
              <a:rPr lang="en-GB" dirty="0"/>
              <a:t> </a:t>
            </a:r>
            <a:r>
              <a:rPr lang="en-GB" dirty="0" err="1"/>
              <a:t>aanpassen</a:t>
            </a:r>
            <a:r>
              <a:rPr lang="en-GB" dirty="0"/>
              <a:t>.</a:t>
            </a:r>
            <a:endParaRPr dirty="0"/>
          </a:p>
          <a:p>
            <a:pPr marL="0" lvl="0" indent="0" algn="l" rtl="0">
              <a:spcBef>
                <a:spcPts val="0"/>
              </a:spcBef>
              <a:spcAft>
                <a:spcPts val="0"/>
              </a:spcAft>
              <a:buClr>
                <a:schemeClr val="dk1"/>
              </a:buClr>
              <a:buSzPts val="1100"/>
              <a:buFont typeface="Arial"/>
              <a:buNone/>
            </a:pPr>
            <a:endParaRPr dirty="0"/>
          </a:p>
        </p:txBody>
      </p:sp>
      <p:sp>
        <p:nvSpPr>
          <p:cNvPr id="227" name="Google Shape;227;g27f0d8e684b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4509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a:extLst>
            <a:ext uri="{FF2B5EF4-FFF2-40B4-BE49-F238E27FC236}">
              <a16:creationId xmlns:a16="http://schemas.microsoft.com/office/drawing/2014/main" id="{1EDC0B1B-A6F9-B3DB-ECF4-3806753A2694}"/>
            </a:ext>
          </a:extLst>
        </p:cNvPr>
        <p:cNvGrpSpPr/>
        <p:nvPr/>
      </p:nvGrpSpPr>
      <p:grpSpPr>
        <a:xfrm>
          <a:off x="0" y="0"/>
          <a:ext cx="0" cy="0"/>
          <a:chOff x="0" y="0"/>
          <a:chExt cx="0" cy="0"/>
        </a:xfrm>
      </p:grpSpPr>
      <p:sp>
        <p:nvSpPr>
          <p:cNvPr id="226" name="Google Shape;226;g27f0d8e684b_0_0:notes">
            <a:extLst>
              <a:ext uri="{FF2B5EF4-FFF2-40B4-BE49-F238E27FC236}">
                <a16:creationId xmlns:a16="http://schemas.microsoft.com/office/drawing/2014/main" id="{30D4ADDD-D6AC-41C2-EDD3-FF29DB021EE9}"/>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vinden</a:t>
            </a:r>
            <a:r>
              <a:rPr lang="en-GB" dirty="0"/>
              <a:t> het </a:t>
            </a:r>
            <a:r>
              <a:rPr lang="en-GB" dirty="0" err="1"/>
              <a:t>moeilijk</a:t>
            </a:r>
            <a:r>
              <a:rPr lang="en-GB" dirty="0"/>
              <a:t> om het model op het </a:t>
            </a:r>
            <a:r>
              <a:rPr lang="en-GB" dirty="0" err="1"/>
              <a:t>gewenste</a:t>
            </a:r>
            <a:r>
              <a:rPr lang="en-GB" dirty="0"/>
              <a:t> moment </a:t>
            </a:r>
            <a:r>
              <a:rPr lang="en-GB" dirty="0" err="1"/>
              <a:t>te</a:t>
            </a:r>
            <a:r>
              <a:rPr lang="en-GB" dirty="0"/>
              <a:t> laten </a:t>
            </a:r>
            <a:r>
              <a:rPr lang="en-GB" dirty="0" err="1"/>
              <a:t>stoppen</a:t>
            </a:r>
            <a:r>
              <a:rPr lang="en-GB" dirty="0"/>
              <a:t>.</a:t>
            </a:r>
          </a:p>
          <a:p>
            <a:pPr marL="0" lvl="0" indent="0" algn="l" rtl="0">
              <a:spcBef>
                <a:spcPts val="0"/>
              </a:spcBef>
              <a:spcAft>
                <a:spcPts val="0"/>
              </a:spcAft>
              <a:buClr>
                <a:schemeClr val="dk1"/>
              </a:buClr>
              <a:buSzPts val="1100"/>
              <a:buFont typeface="Arial"/>
              <a:buNone/>
            </a:pPr>
            <a:r>
              <a:rPr lang="en-GB" dirty="0" err="1"/>
              <a:t>Uitwerking</a:t>
            </a:r>
            <a:r>
              <a:rPr lang="en-GB" dirty="0"/>
              <a:t>: Op de </a:t>
            </a:r>
            <a:r>
              <a:rPr lang="en-GB" dirty="0" err="1"/>
              <a:t>grond</a:t>
            </a:r>
            <a:r>
              <a:rPr lang="en-GB" dirty="0"/>
              <a:t> </a:t>
            </a:r>
            <a:r>
              <a:rPr lang="en-GB" dirty="0" err="1"/>
              <a:t>geldt</a:t>
            </a:r>
            <a:r>
              <a:rPr lang="en-GB" dirty="0"/>
              <a:t> h = 0 (want de </a:t>
            </a:r>
            <a:r>
              <a:rPr lang="en-GB" dirty="0" err="1"/>
              <a:t>raket</a:t>
            </a:r>
            <a:r>
              <a:rPr lang="en-GB" dirty="0"/>
              <a:t> </a:t>
            </a:r>
            <a:r>
              <a:rPr lang="en-GB" dirty="0" err="1"/>
              <a:t>bewoog</a:t>
            </a:r>
            <a:r>
              <a:rPr lang="en-GB" dirty="0"/>
              <a:t> </a:t>
            </a:r>
            <a:r>
              <a:rPr lang="en-GB" dirty="0" err="1"/>
              <a:t>recht</a:t>
            </a:r>
            <a:r>
              <a:rPr lang="en-GB" dirty="0"/>
              <a:t> </a:t>
            </a:r>
            <a:r>
              <a:rPr lang="en-GB" dirty="0" err="1"/>
              <a:t>omhoog</a:t>
            </a:r>
            <a:r>
              <a:rPr lang="en-GB" dirty="0"/>
              <a:t>). </a:t>
            </a:r>
            <a:r>
              <a:rPr lang="en-GB" dirty="0" err="1"/>
              <a:t>Daarom</a:t>
            </a:r>
            <a:r>
              <a:rPr lang="en-GB" dirty="0"/>
              <a:t> </a:t>
            </a:r>
            <a:r>
              <a:rPr lang="en-GB" dirty="0" err="1"/>
              <a:t>ligt</a:t>
            </a:r>
            <a:r>
              <a:rPr lang="en-GB" dirty="0"/>
              <a:t> Antwoord D </a:t>
            </a:r>
            <a:r>
              <a:rPr lang="en-GB" dirty="0" err="1"/>
              <a:t>voor</a:t>
            </a:r>
            <a:r>
              <a:rPr lang="en-GB" dirty="0"/>
              <a:t> de hand. Maar </a:t>
            </a:r>
            <a:r>
              <a:rPr lang="en-GB" dirty="0" err="1"/>
              <a:t>een</a:t>
            </a:r>
            <a:r>
              <a:rPr lang="en-GB" dirty="0"/>
              <a:t> model </a:t>
            </a:r>
            <a:r>
              <a:rPr lang="en-GB" dirty="0" err="1"/>
              <a:t>werkt</a:t>
            </a:r>
            <a:r>
              <a:rPr lang="en-GB" dirty="0"/>
              <a:t> in </a:t>
            </a:r>
            <a:r>
              <a:rPr lang="en-GB" dirty="0" err="1"/>
              <a:t>tijdstappen</a:t>
            </a:r>
            <a:r>
              <a:rPr lang="en-GB" dirty="0"/>
              <a:t>, </a:t>
            </a:r>
            <a:r>
              <a:rPr lang="en-GB" dirty="0" err="1"/>
              <a:t>en</a:t>
            </a:r>
            <a:r>
              <a:rPr lang="en-GB" dirty="0"/>
              <a:t> </a:t>
            </a:r>
            <a:r>
              <a:rPr lang="en-GB" dirty="0" err="1"/>
              <a:t>hij</a:t>
            </a:r>
            <a:r>
              <a:rPr lang="en-GB" dirty="0"/>
              <a:t> </a:t>
            </a:r>
            <a:r>
              <a:rPr lang="en-GB" dirty="0" err="1"/>
              <a:t>zal</a:t>
            </a:r>
            <a:r>
              <a:rPr lang="en-GB" dirty="0"/>
              <a:t> </a:t>
            </a:r>
            <a:r>
              <a:rPr lang="en-GB" dirty="0" err="1"/>
              <a:t>hoogstwaarschijnlijk</a:t>
            </a:r>
            <a:r>
              <a:rPr lang="en-GB" dirty="0"/>
              <a:t> nooit </a:t>
            </a:r>
            <a:r>
              <a:rPr lang="en-GB" dirty="0" err="1"/>
              <a:t>precies</a:t>
            </a:r>
            <a:r>
              <a:rPr lang="en-GB" dirty="0"/>
              <a:t> het punt h = 0 m/s </a:t>
            </a:r>
            <a:r>
              <a:rPr lang="en-GB" dirty="0" err="1"/>
              <a:t>raken</a:t>
            </a:r>
            <a:r>
              <a:rPr lang="en-GB" dirty="0"/>
              <a:t>. </a:t>
            </a:r>
            <a:r>
              <a:rPr lang="en-GB" dirty="0" err="1"/>
              <a:t>Daarom</a:t>
            </a:r>
            <a:r>
              <a:rPr lang="en-GB" dirty="0"/>
              <a:t> is Antwoord C </a:t>
            </a:r>
            <a:r>
              <a:rPr lang="en-GB" dirty="0" err="1"/>
              <a:t>goed</a:t>
            </a:r>
            <a:r>
              <a:rPr lang="en-GB" dirty="0"/>
              <a:t>. </a:t>
            </a:r>
            <a:r>
              <a:rPr lang="en-GB" dirty="0" err="1"/>
              <a:t>Zodra</a:t>
            </a:r>
            <a:r>
              <a:rPr lang="en-GB" dirty="0"/>
              <a:t> de </a:t>
            </a:r>
            <a:r>
              <a:rPr lang="en-GB" dirty="0" err="1"/>
              <a:t>hoogte</a:t>
            </a:r>
            <a:r>
              <a:rPr lang="en-GB" dirty="0"/>
              <a:t> </a:t>
            </a:r>
            <a:r>
              <a:rPr lang="en-GB" dirty="0" err="1"/>
              <a:t>negatief</a:t>
            </a:r>
            <a:r>
              <a:rPr lang="en-GB" dirty="0"/>
              <a:t> </a:t>
            </a:r>
            <a:r>
              <a:rPr lang="en-GB" dirty="0" err="1"/>
              <a:t>wordt</a:t>
            </a:r>
            <a:r>
              <a:rPr lang="en-GB" dirty="0"/>
              <a:t> (de </a:t>
            </a:r>
            <a:r>
              <a:rPr lang="en-GB" dirty="0" err="1"/>
              <a:t>raket</a:t>
            </a:r>
            <a:r>
              <a:rPr lang="en-GB" dirty="0"/>
              <a:t> </a:t>
            </a:r>
            <a:r>
              <a:rPr lang="en-GB" dirty="0" err="1"/>
              <a:t>komt</a:t>
            </a:r>
            <a:r>
              <a:rPr lang="en-GB" dirty="0"/>
              <a:t> dan even </a:t>
            </a:r>
          </a:p>
          <a:p>
            <a:pPr marL="0" lvl="0" indent="0" algn="l" rtl="0">
              <a:spcBef>
                <a:spcPts val="0"/>
              </a:spcBef>
              <a:spcAft>
                <a:spcPts val="0"/>
              </a:spcAft>
              <a:buClr>
                <a:schemeClr val="dk1"/>
              </a:buClr>
              <a:buSzPts val="1100"/>
              <a:buFont typeface="Arial"/>
              <a:buNone/>
            </a:pPr>
            <a:r>
              <a:rPr lang="en-GB" dirty="0"/>
              <a:t>‘</a:t>
            </a:r>
            <a:r>
              <a:rPr lang="en-GB" dirty="0" err="1"/>
              <a:t>onder</a:t>
            </a:r>
            <a:r>
              <a:rPr lang="en-GB" dirty="0"/>
              <a:t> </a:t>
            </a:r>
            <a:r>
              <a:rPr lang="en-GB" dirty="0" err="1"/>
              <a:t>nul</a:t>
            </a:r>
            <a:r>
              <a:rPr lang="en-GB" dirty="0"/>
              <a:t>’) </a:t>
            </a:r>
            <a:r>
              <a:rPr lang="en-GB" dirty="0" err="1"/>
              <a:t>stopt</a:t>
            </a:r>
            <a:r>
              <a:rPr lang="en-GB" dirty="0"/>
              <a:t> het model</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A: Nu </a:t>
            </a:r>
            <a:r>
              <a:rPr lang="en-GB" dirty="0" err="1"/>
              <a:t>stopt</a:t>
            </a:r>
            <a:r>
              <a:rPr lang="en-GB" dirty="0"/>
              <a:t> het model op het </a:t>
            </a:r>
            <a:r>
              <a:rPr lang="en-GB" dirty="0" err="1"/>
              <a:t>hoogste</a:t>
            </a:r>
            <a:r>
              <a:rPr lang="en-GB" dirty="0"/>
              <a:t> punt, </a:t>
            </a:r>
            <a:r>
              <a:rPr lang="en-GB" dirty="0" err="1"/>
              <a:t>niet</a:t>
            </a:r>
            <a:r>
              <a:rPr lang="en-GB" dirty="0"/>
              <a:t> op de </a:t>
            </a:r>
            <a:r>
              <a:rPr lang="en-GB" dirty="0" err="1"/>
              <a:t>grond</a:t>
            </a:r>
            <a:endParaRPr dirty="0"/>
          </a:p>
          <a:p>
            <a:pPr marL="0" lvl="0" indent="0" algn="l" rtl="0">
              <a:spcBef>
                <a:spcPts val="0"/>
              </a:spcBef>
              <a:spcAft>
                <a:spcPts val="0"/>
              </a:spcAft>
              <a:buClr>
                <a:schemeClr val="dk1"/>
              </a:buClr>
              <a:buSzPts val="1100"/>
              <a:buFont typeface="Arial"/>
              <a:buNone/>
            </a:pPr>
            <a:r>
              <a:rPr lang="en-GB" dirty="0"/>
              <a:t>B: Het model </a:t>
            </a:r>
            <a:r>
              <a:rPr lang="en-GB" dirty="0" err="1"/>
              <a:t>werkt</a:t>
            </a:r>
            <a:r>
              <a:rPr lang="en-GB" dirty="0"/>
              <a:t> in </a:t>
            </a:r>
            <a:r>
              <a:rPr lang="en-GB" dirty="0" err="1"/>
              <a:t>tijdstappen</a:t>
            </a:r>
            <a:r>
              <a:rPr lang="en-GB" dirty="0"/>
              <a:t>. De </a:t>
            </a:r>
            <a:r>
              <a:rPr lang="en-GB" dirty="0" err="1"/>
              <a:t>situatie</a:t>
            </a:r>
            <a:r>
              <a:rPr lang="en-GB" dirty="0"/>
              <a:t> v=0 </a:t>
            </a:r>
            <a:r>
              <a:rPr lang="en-GB" dirty="0" err="1"/>
              <a:t>wordt</a:t>
            </a:r>
            <a:r>
              <a:rPr lang="en-GB" dirty="0"/>
              <a:t> </a:t>
            </a:r>
            <a:r>
              <a:rPr lang="en-GB" dirty="0" err="1"/>
              <a:t>hoogstwaarschijnlijk</a:t>
            </a:r>
            <a:r>
              <a:rPr lang="en-GB" dirty="0"/>
              <a:t> nooit </a:t>
            </a:r>
            <a:r>
              <a:rPr lang="en-GB" dirty="0" err="1"/>
              <a:t>geraakt</a:t>
            </a:r>
            <a:r>
              <a:rPr lang="en-GB" dirty="0"/>
              <a:t>. Ook </a:t>
            </a:r>
            <a:r>
              <a:rPr lang="en-GB" dirty="0" err="1"/>
              <a:t>als</a:t>
            </a:r>
            <a:r>
              <a:rPr lang="en-GB" dirty="0"/>
              <a:t> het </a:t>
            </a:r>
            <a:r>
              <a:rPr lang="en-GB" dirty="0" err="1"/>
              <a:t>wel</a:t>
            </a:r>
            <a:r>
              <a:rPr lang="en-GB" dirty="0"/>
              <a:t> </a:t>
            </a:r>
            <a:r>
              <a:rPr lang="en-GB" dirty="0" err="1"/>
              <a:t>zou</a:t>
            </a:r>
            <a:r>
              <a:rPr lang="en-GB" dirty="0"/>
              <a:t> </a:t>
            </a:r>
            <a:r>
              <a:rPr lang="en-GB" dirty="0" err="1"/>
              <a:t>werken</a:t>
            </a:r>
            <a:r>
              <a:rPr lang="en-GB" dirty="0"/>
              <a:t> zit je </a:t>
            </a:r>
            <a:r>
              <a:rPr lang="en-GB" dirty="0" err="1"/>
              <a:t>alsnog</a:t>
            </a:r>
            <a:r>
              <a:rPr lang="en-GB" dirty="0"/>
              <a:t> op het </a:t>
            </a:r>
            <a:r>
              <a:rPr lang="en-GB" dirty="0" err="1"/>
              <a:t>hoogste</a:t>
            </a:r>
            <a:r>
              <a:rPr lang="en-GB" dirty="0"/>
              <a:t> punt in </a:t>
            </a:r>
            <a:r>
              <a:rPr lang="en-GB" dirty="0" err="1"/>
              <a:t>plaats</a:t>
            </a:r>
            <a:r>
              <a:rPr lang="en-GB" dirty="0"/>
              <a:t> van op de </a:t>
            </a:r>
            <a:r>
              <a:rPr lang="en-GB" dirty="0" err="1"/>
              <a:t>grond</a:t>
            </a:r>
            <a:endParaRPr dirty="0"/>
          </a:p>
          <a:p>
            <a:pPr marL="0" lvl="0" indent="0" algn="l" rtl="0">
              <a:spcBef>
                <a:spcPts val="0"/>
              </a:spcBef>
              <a:spcAft>
                <a:spcPts val="0"/>
              </a:spcAft>
              <a:buClr>
                <a:schemeClr val="dk1"/>
              </a:buClr>
              <a:buSzPts val="1100"/>
              <a:buFont typeface="Arial"/>
              <a:buNone/>
            </a:pPr>
            <a:r>
              <a:rPr lang="en-GB" dirty="0"/>
              <a:t>C: Correct</a:t>
            </a:r>
          </a:p>
          <a:p>
            <a:pPr marL="0" lvl="0" indent="0" algn="l" rtl="0">
              <a:spcBef>
                <a:spcPts val="0"/>
              </a:spcBef>
              <a:spcAft>
                <a:spcPts val="0"/>
              </a:spcAft>
              <a:buClr>
                <a:schemeClr val="dk1"/>
              </a:buClr>
              <a:buSzPts val="1100"/>
              <a:buFont typeface="Arial"/>
              <a:buNone/>
            </a:pPr>
            <a:r>
              <a:rPr lang="en-GB" dirty="0"/>
              <a:t>D: Het model </a:t>
            </a:r>
            <a:r>
              <a:rPr lang="en-GB" dirty="0" err="1"/>
              <a:t>werkt</a:t>
            </a:r>
            <a:r>
              <a:rPr lang="en-GB" dirty="0"/>
              <a:t> in </a:t>
            </a:r>
            <a:r>
              <a:rPr lang="en-GB" dirty="0" err="1"/>
              <a:t>tijdstappen</a:t>
            </a:r>
            <a:r>
              <a:rPr lang="en-GB" dirty="0"/>
              <a:t>. De </a:t>
            </a:r>
            <a:r>
              <a:rPr lang="en-GB" dirty="0" err="1"/>
              <a:t>sitatie</a:t>
            </a:r>
            <a:r>
              <a:rPr lang="en-GB" dirty="0"/>
              <a:t> h = 0 </a:t>
            </a:r>
            <a:r>
              <a:rPr lang="en-GB" dirty="0" err="1"/>
              <a:t>wordt</a:t>
            </a:r>
            <a:r>
              <a:rPr lang="en-GB" dirty="0"/>
              <a:t> </a:t>
            </a:r>
            <a:r>
              <a:rPr lang="en-GB" dirty="0" err="1"/>
              <a:t>hoogstwaarschijnlijk</a:t>
            </a:r>
            <a:r>
              <a:rPr lang="en-GB" dirty="0"/>
              <a:t> nooit </a:t>
            </a:r>
            <a:r>
              <a:rPr lang="en-GB" dirty="0" err="1"/>
              <a:t>geraakt</a:t>
            </a:r>
            <a:r>
              <a:rPr lang="en-GB" dirty="0"/>
              <a:t>.</a:t>
            </a:r>
          </a:p>
          <a:p>
            <a:pPr marL="0" lvl="0" indent="0" algn="l" rtl="0">
              <a:spcBef>
                <a:spcPts val="0"/>
              </a:spcBef>
              <a:spcAft>
                <a:spcPts val="0"/>
              </a:spcAft>
              <a:buClr>
                <a:schemeClr val="dk1"/>
              </a:buClr>
              <a:buSzPts val="1100"/>
              <a:buFont typeface="Arial"/>
              <a:buNone/>
            </a:pPr>
            <a:r>
              <a:rPr lang="en-GB" dirty="0"/>
              <a:t>E: Nu </a:t>
            </a:r>
            <a:r>
              <a:rPr lang="en-GB" dirty="0" err="1"/>
              <a:t>stopt</a:t>
            </a:r>
            <a:r>
              <a:rPr lang="en-GB" dirty="0"/>
              <a:t> het model op het moment </a:t>
            </a:r>
            <a:r>
              <a:rPr lang="en-GB" dirty="0" err="1"/>
              <a:t>dat</a:t>
            </a:r>
            <a:r>
              <a:rPr lang="en-GB" dirty="0"/>
              <a:t> de motor </a:t>
            </a:r>
            <a:r>
              <a:rPr lang="en-GB" dirty="0" err="1"/>
              <a:t>uitgaat</a:t>
            </a:r>
            <a:r>
              <a:rPr lang="en-GB" dirty="0"/>
              <a:t>. De </a:t>
            </a:r>
            <a:r>
              <a:rPr lang="en-GB" dirty="0" err="1"/>
              <a:t>raket</a:t>
            </a:r>
            <a:r>
              <a:rPr lang="en-GB" dirty="0"/>
              <a:t> </a:t>
            </a:r>
            <a:r>
              <a:rPr lang="en-GB" dirty="0" err="1"/>
              <a:t>beweegt</a:t>
            </a:r>
            <a:r>
              <a:rPr lang="en-GB" dirty="0"/>
              <a:t> dan </a:t>
            </a:r>
            <a:r>
              <a:rPr lang="en-GB" dirty="0" err="1"/>
              <a:t>nog</a:t>
            </a:r>
            <a:r>
              <a:rPr lang="en-GB" dirty="0"/>
              <a:t> </a:t>
            </a:r>
            <a:r>
              <a:rPr lang="en-GB" dirty="0" err="1"/>
              <a:t>een</a:t>
            </a:r>
            <a:r>
              <a:rPr lang="en-GB" dirty="0"/>
              <a:t> </a:t>
            </a:r>
            <a:r>
              <a:rPr lang="en-GB" dirty="0" err="1"/>
              <a:t>tijdje</a:t>
            </a:r>
            <a:r>
              <a:rPr lang="en-GB" dirty="0"/>
              <a:t> </a:t>
            </a:r>
            <a:r>
              <a:rPr lang="en-GB" dirty="0" err="1"/>
              <a:t>naar</a:t>
            </a:r>
            <a:r>
              <a:rPr lang="en-GB" dirty="0"/>
              <a:t> </a:t>
            </a:r>
            <a:r>
              <a:rPr lang="en-GB" dirty="0" err="1"/>
              <a:t>boven</a:t>
            </a:r>
            <a:r>
              <a:rPr lang="en-GB" dirty="0"/>
              <a:t>. </a:t>
            </a:r>
            <a:r>
              <a:rPr lang="en-GB" dirty="0" err="1"/>
              <a:t>Bovendien</a:t>
            </a:r>
            <a:r>
              <a:rPr lang="en-GB" dirty="0"/>
              <a:t> is het </a:t>
            </a:r>
            <a:r>
              <a:rPr lang="en-GB" dirty="0" err="1"/>
              <a:t>onhandig</a:t>
            </a:r>
            <a:r>
              <a:rPr lang="en-GB" dirty="0"/>
              <a:t>: Als je even later </a:t>
            </a:r>
            <a:r>
              <a:rPr lang="en-GB" dirty="0" err="1"/>
              <a:t>wil</a:t>
            </a:r>
            <a:r>
              <a:rPr lang="en-GB" dirty="0"/>
              <a:t> </a:t>
            </a:r>
            <a:r>
              <a:rPr lang="en-GB" dirty="0" err="1"/>
              <a:t>instellen</a:t>
            </a:r>
            <a:r>
              <a:rPr lang="en-GB" dirty="0"/>
              <a:t> </a:t>
            </a:r>
            <a:r>
              <a:rPr lang="en-GB" dirty="0" err="1"/>
              <a:t>dat</a:t>
            </a:r>
            <a:r>
              <a:rPr lang="en-GB" dirty="0"/>
              <a:t> de motor het 70 </a:t>
            </a:r>
            <a:r>
              <a:rPr lang="en-GB" dirty="0" err="1"/>
              <a:t>seonden</a:t>
            </a:r>
            <a:r>
              <a:rPr lang="en-GB" dirty="0"/>
              <a:t> </a:t>
            </a:r>
            <a:r>
              <a:rPr lang="en-GB" dirty="0" err="1"/>
              <a:t>volhoudt</a:t>
            </a:r>
            <a:r>
              <a:rPr lang="en-GB" dirty="0"/>
              <a:t>, </a:t>
            </a:r>
            <a:r>
              <a:rPr lang="en-GB" dirty="0" err="1"/>
              <a:t>moet</a:t>
            </a:r>
            <a:r>
              <a:rPr lang="en-GB" dirty="0"/>
              <a:t> je </a:t>
            </a:r>
            <a:r>
              <a:rPr lang="en-GB" dirty="0" err="1"/>
              <a:t>ook</a:t>
            </a:r>
            <a:r>
              <a:rPr lang="en-GB" dirty="0"/>
              <a:t> de </a:t>
            </a:r>
            <a:r>
              <a:rPr lang="en-GB" dirty="0" err="1"/>
              <a:t>stopvoorwaarde</a:t>
            </a:r>
            <a:r>
              <a:rPr lang="en-GB" dirty="0"/>
              <a:t> </a:t>
            </a:r>
            <a:r>
              <a:rPr lang="en-GB" dirty="0" err="1"/>
              <a:t>aanpassen</a:t>
            </a:r>
            <a:r>
              <a:rPr lang="en-GB" dirty="0"/>
              <a:t>.</a:t>
            </a:r>
            <a:endParaRPr dirty="0"/>
          </a:p>
          <a:p>
            <a:pPr marL="0" lvl="0" indent="0" algn="l" rtl="0">
              <a:spcBef>
                <a:spcPts val="0"/>
              </a:spcBef>
              <a:spcAft>
                <a:spcPts val="0"/>
              </a:spcAft>
              <a:buClr>
                <a:schemeClr val="dk1"/>
              </a:buClr>
              <a:buSzPts val="1100"/>
              <a:buFont typeface="Arial"/>
              <a:buNone/>
            </a:pPr>
            <a:endParaRPr dirty="0"/>
          </a:p>
        </p:txBody>
      </p:sp>
      <p:sp>
        <p:nvSpPr>
          <p:cNvPr id="227" name="Google Shape;227;g27f0d8e684b_0_0:notes">
            <a:extLst>
              <a:ext uri="{FF2B5EF4-FFF2-40B4-BE49-F238E27FC236}">
                <a16:creationId xmlns:a16="http://schemas.microsoft.com/office/drawing/2014/main" id="{75E9190B-D40D-C431-4071-B175617EB983}"/>
              </a:ext>
            </a:extLst>
          </p:cNvPr>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0321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Misvatting: Leerlingen hebben moeite met de tekens van krachten in een model</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dirty="0"/>
              <a:t>Uitwerking: </a:t>
            </a:r>
            <a:r>
              <a:rPr lang="nl-NL" sz="1200" b="0" i="0" u="none" strike="noStrike" cap="none" dirty="0">
                <a:solidFill>
                  <a:srgbClr val="FFFFFF"/>
                </a:solidFill>
                <a:latin typeface="Ubuntu"/>
                <a:ea typeface="Ubuntu"/>
                <a:cs typeface="Ubuntu"/>
                <a:sym typeface="Ubuntu"/>
              </a:rPr>
              <a:t>De zwaartekracht blijft naar beneden werken, de motorkracht valt weg. Dus de regel wordt </a:t>
            </a:r>
            <a:r>
              <a:rPr lang="nl-NL" sz="1200" b="0" i="0" u="none" strike="noStrike" cap="none" dirty="0" err="1">
                <a:solidFill>
                  <a:srgbClr val="FFFFFF"/>
                </a:solidFill>
                <a:latin typeface="Ubuntu"/>
                <a:ea typeface="Ubuntu"/>
                <a:cs typeface="Ubuntu"/>
                <a:sym typeface="Ubuntu"/>
              </a:rPr>
              <a:t>Fres</a:t>
            </a:r>
            <a:r>
              <a:rPr lang="nl-NL" sz="1200" b="0" i="0" u="none" strike="noStrike" cap="none" dirty="0">
                <a:solidFill>
                  <a:srgbClr val="FFFFFF"/>
                </a:solidFill>
                <a:latin typeface="Ubuntu"/>
                <a:ea typeface="Ubuntu"/>
                <a:cs typeface="Ubuntu"/>
                <a:sym typeface="Ubuntu"/>
              </a:rPr>
              <a:t> = -</a:t>
            </a:r>
            <a:r>
              <a:rPr lang="nl-NL" sz="1200" b="0" i="0" u="none" strike="noStrike" cap="none" dirty="0" err="1">
                <a:solidFill>
                  <a:srgbClr val="FFFFFF"/>
                </a:solidFill>
                <a:latin typeface="Ubuntu"/>
                <a:ea typeface="Ubuntu"/>
                <a:cs typeface="Ubuntu"/>
                <a:sym typeface="Ubuntu"/>
              </a:rPr>
              <a:t>Fz</a:t>
            </a:r>
            <a:r>
              <a:rPr lang="nl-NL" sz="1200" b="0" i="0" u="none" strike="noStrike" cap="none" dirty="0">
                <a:solidFill>
                  <a:srgbClr val="FFFFFF"/>
                </a:solidFill>
                <a:latin typeface="Ubuntu"/>
                <a:ea typeface="Ubuntu"/>
                <a:cs typeface="Ubuntu"/>
                <a:sym typeface="Ubuntu"/>
              </a:rPr>
              <a:t>.</a:t>
            </a:r>
          </a:p>
          <a:p>
            <a:endParaRPr lang="nl-NL" dirty="0"/>
          </a:p>
          <a:p>
            <a:endParaRPr lang="nl-NL" dirty="0"/>
          </a:p>
          <a:p>
            <a:r>
              <a:rPr lang="nl-NL" dirty="0"/>
              <a:t>A: Nu heeft de zwaartekracht een positief teken. Dat betekent dat de zwaartekracht omhoog werkt</a:t>
            </a:r>
          </a:p>
          <a:p>
            <a:r>
              <a:rPr lang="nl-NL" dirty="0"/>
              <a:t>B: Correct</a:t>
            </a:r>
          </a:p>
          <a:p>
            <a:r>
              <a:rPr lang="nl-NL" dirty="0"/>
              <a:t>C: Nu is er helemaal geen </a:t>
            </a:r>
            <a:r>
              <a:rPr lang="nl-NL" dirty="0" err="1"/>
              <a:t>Fres</a:t>
            </a:r>
            <a:r>
              <a:rPr lang="nl-NL" dirty="0"/>
              <a:t> meer. De raket beweegt dus met constante snelheid omhoog (1</a:t>
            </a:r>
            <a:r>
              <a:rPr lang="nl-NL" baseline="30000" dirty="0"/>
              <a:t>e</a:t>
            </a:r>
            <a:r>
              <a:rPr lang="nl-NL" dirty="0"/>
              <a:t> wet van Newton). De zwaartekracht moet dus worden toegevoegd</a:t>
            </a:r>
          </a:p>
          <a:p>
            <a:r>
              <a:rPr lang="nl-NL" dirty="0"/>
              <a:t>D: Nu werkt zowel de motorkracht als de zwaartekracht omlaag. De motor is dus niet uit, maar werkt actief naar beneden. Dat is niet de bedoeling.</a:t>
            </a:r>
          </a:p>
        </p:txBody>
      </p:sp>
      <p:sp>
        <p:nvSpPr>
          <p:cNvPr id="4" name="Tijdelijke aanduiding voor dianumm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4</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56124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1ADF1-9F10-322C-43BB-D875D5E4BA4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429F046-5BB5-0F92-1959-0380288FD77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EEC4FF5B-D818-39A1-2BF0-3ED222DF7E1D}"/>
              </a:ext>
            </a:extLst>
          </p:cNvPr>
          <p:cNvSpPr>
            <a:spLocks noGrp="1"/>
          </p:cNvSpPr>
          <p:nvPr>
            <p:ph type="body" idx="1"/>
          </p:nvPr>
        </p:nvSpPr>
        <p:spPr/>
        <p:txBody>
          <a:bodyPr/>
          <a:lstStyle/>
          <a:p>
            <a:r>
              <a:rPr lang="nl-NL" dirty="0"/>
              <a:t>Misvatting: Leerlingen hebben moeite met de tekens van krachten in een model</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dirty="0"/>
              <a:t>Uitwerking: </a:t>
            </a:r>
            <a:r>
              <a:rPr lang="nl-NL" sz="1200" b="0" i="0" u="none" strike="noStrike" cap="none" dirty="0">
                <a:solidFill>
                  <a:srgbClr val="FFFFFF"/>
                </a:solidFill>
                <a:latin typeface="Ubuntu"/>
                <a:ea typeface="Ubuntu"/>
                <a:cs typeface="Ubuntu"/>
                <a:sym typeface="Ubuntu"/>
              </a:rPr>
              <a:t>Tijdens het vallen werkt de zwaartekracht omlaag (dus negatief) en de wrijvingskracht omhoog (dus positief). C is dus het goede antwoord</a:t>
            </a:r>
          </a:p>
          <a:p>
            <a:r>
              <a:rPr lang="nl-NL" dirty="0"/>
              <a:t>Let op: v^2 is altijd positief, daarom is de </a:t>
            </a:r>
            <a:r>
              <a:rPr lang="nl-NL" dirty="0" err="1"/>
              <a:t>Fw</a:t>
            </a:r>
            <a:r>
              <a:rPr lang="nl-NL" dirty="0"/>
              <a:t> altijd een positief getal!</a:t>
            </a:r>
          </a:p>
          <a:p>
            <a:endParaRPr lang="nl-NL" dirty="0"/>
          </a:p>
          <a:p>
            <a:r>
              <a:rPr lang="nl-NL" dirty="0"/>
              <a:t>A: De zwaartekracht werkt nu omhoog (positief)</a:t>
            </a:r>
          </a:p>
          <a:p>
            <a:r>
              <a:rPr lang="nl-NL" dirty="0"/>
              <a:t>B: De zwaartekracht werkt nu omhoog (positief)</a:t>
            </a:r>
          </a:p>
          <a:p>
            <a:r>
              <a:rPr lang="nl-NL" dirty="0"/>
              <a:t>C: Correct</a:t>
            </a:r>
          </a:p>
          <a:p>
            <a:r>
              <a:rPr lang="nl-NL" dirty="0"/>
              <a:t>D: De raket beweegt naar beneden. Dus is de wrijvingskracht omhoog gericht (deze staat altijd tegen de beweging in). De wrijvingskracht moet dus positief zijn in het model.</a:t>
            </a:r>
          </a:p>
        </p:txBody>
      </p:sp>
      <p:sp>
        <p:nvSpPr>
          <p:cNvPr id="4" name="Tijdelijke aanduiding voor dianummer 3">
            <a:extLst>
              <a:ext uri="{FF2B5EF4-FFF2-40B4-BE49-F238E27FC236}">
                <a16:creationId xmlns:a16="http://schemas.microsoft.com/office/drawing/2014/main" id="{3925180A-3922-81A4-2377-349EEB3A6FC9}"/>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5</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69102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dirty="0"/>
              <a:t>De vragen en toelichtingen vallen onder een </a:t>
            </a:r>
            <a:r>
              <a:rPr lang="nl-NL" b="0" i="0" dirty="0">
                <a:solidFill>
                  <a:srgbClr val="FFFFFF"/>
                </a:solidFill>
                <a:effectLst/>
                <a:latin typeface="source sans pro" panose="020B0503030403020204" pitchFamily="34" charset="0"/>
              </a:rPr>
              <a:t>CC BY-SA 4.0 licentie </a:t>
            </a:r>
            <a:r>
              <a:rPr lang="nl-NL" b="0" u="none" dirty="0"/>
              <a:t>https://creativecommons.org/licenses/by-sa/4.0</a:t>
            </a:r>
          </a:p>
        </p:txBody>
      </p:sp>
      <p:sp>
        <p:nvSpPr>
          <p:cNvPr id="4" name="Tijdelijke aanduiding voor dianummer 3"/>
          <p:cNvSpPr>
            <a:spLocks noGrp="1"/>
          </p:cNvSpPr>
          <p:nvPr>
            <p:ph type="sldNum" sz="quarter" idx="10"/>
          </p:nvPr>
        </p:nvSpPr>
        <p:spPr/>
        <p:txBody>
          <a:bodyPr/>
          <a:lstStyle/>
          <a:p>
            <a:fld id="{E4759A49-2119-46F1-8D52-41E6FAD80798}" type="slidenum">
              <a:rPr lang="nl-NL" smtClean="0"/>
              <a:pPr/>
              <a:t>6</a:t>
            </a:fld>
            <a:endParaRPr lang="nl-NL"/>
          </a:p>
        </p:txBody>
      </p:sp>
    </p:spTree>
    <p:extLst>
      <p:ext uri="{BB962C8B-B14F-4D97-AF65-F5344CB8AC3E}">
        <p14:creationId xmlns:p14="http://schemas.microsoft.com/office/powerpoint/2010/main" val="1132227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diagnostischevragen@nvon.n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1143000" y="483455"/>
            <a:ext cx="6858000" cy="29455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en-GB" sz="5400" b="1" dirty="0" err="1">
                <a:solidFill>
                  <a:schemeClr val="accent1"/>
                </a:solidFill>
              </a:rPr>
              <a:t>Modelleren</a:t>
            </a:r>
            <a:br>
              <a:rPr lang="en-GB" b="1" dirty="0">
                <a:solidFill>
                  <a:schemeClr val="accent1"/>
                </a:solidFill>
              </a:rPr>
            </a:br>
            <a:endParaRPr b="1" dirty="0">
              <a:solidFill>
                <a:schemeClr val="accent1"/>
              </a:solidFill>
            </a:endParaRPr>
          </a:p>
        </p:txBody>
      </p:sp>
      <p:sp>
        <p:nvSpPr>
          <p:cNvPr id="91" name="Google Shape;91;p1"/>
          <p:cNvSpPr/>
          <p:nvPr/>
        </p:nvSpPr>
        <p:spPr>
          <a:xfrm>
            <a:off x="211015" y="6285469"/>
            <a:ext cx="8932986" cy="49784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2" name="Google Shape;92;p1"/>
          <p:cNvSpPr txBox="1"/>
          <p:nvPr/>
        </p:nvSpPr>
        <p:spPr>
          <a:xfrm>
            <a:off x="6827520" y="6407433"/>
            <a:ext cx="2316480" cy="25391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dirty="0">
                <a:solidFill>
                  <a:srgbClr val="FFFFFF"/>
                </a:solidFill>
                <a:latin typeface="Tahoma"/>
                <a:ea typeface="Tahoma"/>
                <a:cs typeface="Tahoma"/>
                <a:sym typeface="Tahoma"/>
              </a:rPr>
              <a:t>www.diagnostischevragen.nl</a:t>
            </a:r>
            <a:endParaRPr sz="1400" b="0" i="0" u="none" strike="noStrike" cap="none" dirty="0">
              <a:solidFill>
                <a:srgbClr val="000000"/>
              </a:solidFill>
              <a:latin typeface="Arial"/>
              <a:ea typeface="Arial"/>
              <a:cs typeface="Arial"/>
              <a:sym typeface="Arial"/>
            </a:endParaRPr>
          </a:p>
        </p:txBody>
      </p:sp>
      <p:sp>
        <p:nvSpPr>
          <p:cNvPr id="2" name="Ondertitel 1"/>
          <p:cNvSpPr>
            <a:spLocks noGrp="1"/>
          </p:cNvSpPr>
          <p:nvPr>
            <p:ph type="subTitle" idx="1"/>
          </p:nvPr>
        </p:nvSpPr>
        <p:spPr/>
        <p:txBody>
          <a:bodyPr/>
          <a:lstStyle/>
          <a:p>
            <a:r>
              <a:rPr lang="nl-NL" dirty="0"/>
              <a:t>Diagnostische vragen over modelleren bij natuurkunde</a:t>
            </a:r>
          </a:p>
        </p:txBody>
      </p:sp>
    </p:spTree>
    <p:extLst>
      <p:ext uri="{BB962C8B-B14F-4D97-AF65-F5344CB8AC3E}">
        <p14:creationId xmlns:p14="http://schemas.microsoft.com/office/powerpoint/2010/main" val="3515242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2"/>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30" name="Google Shape;230;p22"/>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231" name="Google Shape;231;p22"/>
          <p:cNvGrpSpPr/>
          <p:nvPr/>
        </p:nvGrpSpPr>
        <p:grpSpPr>
          <a:xfrm>
            <a:off x="413211" y="2981626"/>
            <a:ext cx="908700" cy="908700"/>
            <a:chOff x="947033" y="2362454"/>
            <a:chExt cx="908700" cy="908700"/>
          </a:xfrm>
        </p:grpSpPr>
        <p:sp>
          <p:nvSpPr>
            <p:cNvPr id="232" name="Google Shape;232;p22"/>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3" name="Google Shape;233;p22"/>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A</a:t>
              </a:r>
              <a:endParaRPr dirty="0"/>
            </a:p>
          </p:txBody>
        </p:sp>
      </p:grpSp>
      <p:grpSp>
        <p:nvGrpSpPr>
          <p:cNvPr id="234" name="Google Shape;234;p22"/>
          <p:cNvGrpSpPr/>
          <p:nvPr/>
        </p:nvGrpSpPr>
        <p:grpSpPr>
          <a:xfrm>
            <a:off x="413210" y="4009513"/>
            <a:ext cx="908700" cy="908700"/>
            <a:chOff x="4665644" y="2362454"/>
            <a:chExt cx="908700" cy="908700"/>
          </a:xfrm>
        </p:grpSpPr>
        <p:sp>
          <p:nvSpPr>
            <p:cNvPr id="235" name="Google Shape;235;p22"/>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6" name="Google Shape;236;p22"/>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B</a:t>
              </a:r>
              <a:endParaRPr dirty="0"/>
            </a:p>
          </p:txBody>
        </p:sp>
      </p:grpSp>
      <p:grpSp>
        <p:nvGrpSpPr>
          <p:cNvPr id="237" name="Google Shape;237;p22"/>
          <p:cNvGrpSpPr/>
          <p:nvPr/>
        </p:nvGrpSpPr>
        <p:grpSpPr>
          <a:xfrm>
            <a:off x="413210" y="5035849"/>
            <a:ext cx="908700" cy="908700"/>
            <a:chOff x="947033" y="4156948"/>
            <a:chExt cx="908700" cy="908700"/>
          </a:xfrm>
        </p:grpSpPr>
        <p:sp>
          <p:nvSpPr>
            <p:cNvPr id="238" name="Google Shape;238;p22"/>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9" name="Google Shape;239;p22"/>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40" name="Google Shape;240;p22"/>
          <p:cNvGrpSpPr/>
          <p:nvPr/>
        </p:nvGrpSpPr>
        <p:grpSpPr>
          <a:xfrm>
            <a:off x="4851460" y="3019374"/>
            <a:ext cx="908700" cy="908700"/>
            <a:chOff x="4665644" y="4148177"/>
            <a:chExt cx="908700" cy="908700"/>
          </a:xfrm>
        </p:grpSpPr>
        <p:sp>
          <p:nvSpPr>
            <p:cNvPr id="241" name="Google Shape;241;p22"/>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2" name="Google Shape;242;p22"/>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D</a:t>
              </a:r>
              <a:endParaRPr dirty="0"/>
            </a:p>
          </p:txBody>
        </p:sp>
      </p:grpSp>
      <mc:AlternateContent xmlns:mc="http://schemas.openxmlformats.org/markup-compatibility/2006" xmlns:a14="http://schemas.microsoft.com/office/drawing/2010/main">
        <mc:Choice Requires="a14">
          <p:sp>
            <p:nvSpPr>
              <p:cNvPr id="243" name="Google Shape;243;p22"/>
              <p:cNvSpPr/>
              <p:nvPr/>
            </p:nvSpPr>
            <p:spPr>
              <a:xfrm>
                <a:off x="1564399" y="314135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Als v </a:t>
                </a:r>
                <a14:m>
                  <m:oMath xmlns:m="http://schemas.openxmlformats.org/officeDocument/2006/math">
                    <m:r>
                      <a:rPr lang="nl-NL" sz="2800" b="0" i="1" u="none" strike="noStrike" cap="none" smtClean="0">
                        <a:solidFill>
                          <a:srgbClr val="000000"/>
                        </a:solidFill>
                        <a:latin typeface="Cambria Math" panose="02040503050406030204" pitchFamily="18" charset="0"/>
                        <a:ea typeface="Calibri"/>
                        <a:cs typeface="Calibri"/>
                        <a:sym typeface="Calibri"/>
                      </a:rPr>
                      <m:t>≤</m:t>
                    </m:r>
                  </m:oMath>
                </a14:m>
                <a:r>
                  <a:rPr lang="nl-NL" sz="2800" b="0" i="0" u="none" strike="noStrike" cap="none" dirty="0">
                    <a:solidFill>
                      <a:srgbClr val="000000"/>
                    </a:solidFill>
                    <a:latin typeface="Calibri"/>
                    <a:ea typeface="Calibri"/>
                    <a:cs typeface="Calibri"/>
                    <a:sym typeface="Calibri"/>
                  </a:rPr>
                  <a:t> 0 dan stop</a:t>
                </a:r>
                <a:endParaRPr sz="2800" b="0" i="0" u="none" strike="noStrike" cap="none" dirty="0">
                  <a:solidFill>
                    <a:srgbClr val="000000"/>
                  </a:solidFill>
                  <a:latin typeface="Calibri"/>
                  <a:ea typeface="Calibri"/>
                  <a:cs typeface="Calibri"/>
                  <a:sym typeface="Calibri"/>
                </a:endParaRPr>
              </a:p>
            </p:txBody>
          </p:sp>
        </mc:Choice>
        <mc:Fallback xmlns="">
          <p:sp>
            <p:nvSpPr>
              <p:cNvPr id="243" name="Google Shape;243;p22"/>
              <p:cNvSpPr>
                <a:spLocks noRot="1" noChangeAspect="1" noMove="1" noResize="1" noEditPoints="1" noAdjustHandles="1" noChangeArrowheads="1" noChangeShapeType="1" noTextEdit="1"/>
              </p:cNvSpPr>
              <p:nvPr/>
            </p:nvSpPr>
            <p:spPr>
              <a:xfrm>
                <a:off x="1564399" y="3141350"/>
                <a:ext cx="6158400" cy="589200"/>
              </a:xfrm>
              <a:prstGeom prst="rect">
                <a:avLst/>
              </a:prstGeom>
              <a:blipFill>
                <a:blip r:embed="rId3"/>
                <a:stretch>
                  <a:fillRect l="-2970" t="-2062" b="-24742"/>
                </a:stretch>
              </a:blipFill>
              <a:ln>
                <a:noFill/>
              </a:ln>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244" name="Google Shape;244;p22"/>
              <p:cNvSpPr/>
              <p:nvPr/>
            </p:nvSpPr>
            <p:spPr>
              <a:xfrm>
                <a:off x="1564399" y="412563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Als v </a:t>
                </a:r>
                <a14:m>
                  <m:oMath xmlns:m="http://schemas.openxmlformats.org/officeDocument/2006/math">
                    <m:r>
                      <a:rPr lang="en-GB" sz="2800" b="0" i="1" u="none" strike="noStrike" cap="none" dirty="0" smtClean="0">
                        <a:solidFill>
                          <a:srgbClr val="000000"/>
                        </a:solidFill>
                        <a:latin typeface="Cambria Math" panose="02040503050406030204" pitchFamily="18" charset="0"/>
                        <a:ea typeface="Calibri"/>
                        <a:cs typeface="Calibri"/>
                        <a:sym typeface="Calibri"/>
                      </a:rPr>
                      <m:t>=</m:t>
                    </m:r>
                  </m:oMath>
                </a14:m>
                <a:r>
                  <a:rPr lang="en-GB" sz="2800" b="0" i="0" u="none" strike="noStrike" cap="none" dirty="0">
                    <a:solidFill>
                      <a:srgbClr val="000000"/>
                    </a:solidFill>
                    <a:latin typeface="Calibri"/>
                    <a:ea typeface="Calibri"/>
                    <a:cs typeface="Calibri"/>
                    <a:sym typeface="Calibri"/>
                  </a:rPr>
                  <a:t> 0 dan stop</a:t>
                </a:r>
                <a:endParaRPr sz="2800" b="0" i="0" u="none" strike="noStrike" cap="none" dirty="0">
                  <a:solidFill>
                    <a:srgbClr val="000000"/>
                  </a:solidFill>
                  <a:latin typeface="Calibri"/>
                  <a:ea typeface="Calibri"/>
                  <a:cs typeface="Calibri"/>
                  <a:sym typeface="Calibri"/>
                </a:endParaRPr>
              </a:p>
            </p:txBody>
          </p:sp>
        </mc:Choice>
        <mc:Fallback xmlns="">
          <p:sp>
            <p:nvSpPr>
              <p:cNvPr id="244" name="Google Shape;244;p22"/>
              <p:cNvSpPr>
                <a:spLocks noRot="1" noChangeAspect="1" noMove="1" noResize="1" noEditPoints="1" noAdjustHandles="1" noChangeArrowheads="1" noChangeShapeType="1" noTextEdit="1"/>
              </p:cNvSpPr>
              <p:nvPr/>
            </p:nvSpPr>
            <p:spPr>
              <a:xfrm>
                <a:off x="1564399" y="4125639"/>
                <a:ext cx="6158400" cy="589200"/>
              </a:xfrm>
              <a:prstGeom prst="rect">
                <a:avLst/>
              </a:prstGeom>
              <a:blipFill>
                <a:blip r:embed="rId4"/>
                <a:stretch>
                  <a:fillRect l="-2970" t="-3125" b="-26042"/>
                </a:stretch>
              </a:blipFill>
              <a:ln>
                <a:noFill/>
              </a:ln>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245" name="Google Shape;245;p22"/>
              <p:cNvSpPr/>
              <p:nvPr/>
            </p:nvSpPr>
            <p:spPr>
              <a:xfrm>
                <a:off x="1564399" y="5191578"/>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Als h </a:t>
                </a:r>
                <a14:m>
                  <m:oMath xmlns:m="http://schemas.openxmlformats.org/officeDocument/2006/math">
                    <m:r>
                      <a:rPr lang="nl-NL" sz="2800" b="0" i="1" u="none" strike="noStrike" cap="none" smtClean="0">
                        <a:solidFill>
                          <a:srgbClr val="000000"/>
                        </a:solidFill>
                        <a:latin typeface="Cambria Math" panose="02040503050406030204" pitchFamily="18" charset="0"/>
                        <a:ea typeface="Calibri"/>
                        <a:cs typeface="Calibri"/>
                        <a:sym typeface="Calibri"/>
                      </a:rPr>
                      <m:t>&lt;</m:t>
                    </m:r>
                  </m:oMath>
                </a14:m>
                <a:r>
                  <a:rPr lang="nl-NL" sz="2800" b="0" i="0" u="none" strike="noStrike" cap="none" dirty="0">
                    <a:solidFill>
                      <a:srgbClr val="000000"/>
                    </a:solidFill>
                    <a:latin typeface="Calibri"/>
                    <a:ea typeface="Calibri"/>
                    <a:cs typeface="Calibri"/>
                    <a:sym typeface="Calibri"/>
                  </a:rPr>
                  <a:t> 0 dan stop</a:t>
                </a:r>
                <a:endParaRPr sz="2800" b="0" i="0" u="none" strike="noStrike" cap="none" dirty="0">
                  <a:solidFill>
                    <a:srgbClr val="000000"/>
                  </a:solidFill>
                  <a:latin typeface="Calibri"/>
                  <a:ea typeface="Calibri"/>
                  <a:cs typeface="Calibri"/>
                  <a:sym typeface="Calibri"/>
                </a:endParaRPr>
              </a:p>
            </p:txBody>
          </p:sp>
        </mc:Choice>
        <mc:Fallback xmlns="">
          <p:sp>
            <p:nvSpPr>
              <p:cNvPr id="245" name="Google Shape;245;p22"/>
              <p:cNvSpPr>
                <a:spLocks noRot="1" noChangeAspect="1" noMove="1" noResize="1" noEditPoints="1" noAdjustHandles="1" noChangeArrowheads="1" noChangeShapeType="1" noTextEdit="1"/>
              </p:cNvSpPr>
              <p:nvPr/>
            </p:nvSpPr>
            <p:spPr>
              <a:xfrm>
                <a:off x="1564399" y="5191578"/>
                <a:ext cx="6158400" cy="589200"/>
              </a:xfrm>
              <a:prstGeom prst="rect">
                <a:avLst/>
              </a:prstGeom>
              <a:blipFill>
                <a:blip r:embed="rId5"/>
                <a:stretch>
                  <a:fillRect l="-2970" t="-3125" b="-25000"/>
                </a:stretch>
              </a:blipFill>
              <a:ln>
                <a:noFill/>
              </a:ln>
            </p:spPr>
            <p:txBody>
              <a:bodyPr/>
              <a:lstStyle/>
              <a:p>
                <a:r>
                  <a:rPr lang="nl-NL">
                    <a:noFill/>
                  </a:rPr>
                  <a:t> </a:t>
                </a:r>
              </a:p>
            </p:txBody>
          </p:sp>
        </mc:Fallback>
      </mc:AlternateContent>
      <p:sp>
        <p:nvSpPr>
          <p:cNvPr id="246" name="Google Shape;246;p22"/>
          <p:cNvSpPr/>
          <p:nvPr/>
        </p:nvSpPr>
        <p:spPr>
          <a:xfrm>
            <a:off x="5989624" y="319657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Als h = max dan stop</a:t>
            </a:r>
            <a:endParaRPr sz="2800" b="0" i="0" u="none" strike="noStrike" cap="none" dirty="0">
              <a:solidFill>
                <a:srgbClr val="000000"/>
              </a:solidFill>
              <a:latin typeface="Calibri"/>
              <a:ea typeface="Calibri"/>
              <a:cs typeface="Calibri"/>
              <a:sym typeface="Calibri"/>
            </a:endParaRPr>
          </a:p>
        </p:txBody>
      </p:sp>
      <p:sp>
        <p:nvSpPr>
          <p:cNvPr id="247" name="Google Shape;247;p22"/>
          <p:cNvSpPr txBox="1">
            <a:spLocks noGrp="1"/>
          </p:cNvSpPr>
          <p:nvPr>
            <p:ph type="title"/>
          </p:nvPr>
        </p:nvSpPr>
        <p:spPr>
          <a:xfrm>
            <a:off x="622615" y="206886"/>
            <a:ext cx="8109900" cy="855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nl-NL" sz="2400" b="0" i="0" u="none" strike="noStrike" cap="none" dirty="0">
                <a:solidFill>
                  <a:schemeClr val="tx1"/>
                </a:solidFill>
                <a:latin typeface="Ubuntu"/>
                <a:ea typeface="Ubuntu"/>
                <a:cs typeface="Ubuntu"/>
                <a:sym typeface="Ubuntu"/>
              </a:rPr>
              <a:t>Een raket wordt omhooggeschoten. Van de beweging wordt een model gemaakt. v is de snelheid en h de hoogte van de raket. Na 60 seconden gaat de motor uit. Nu wil je dat het model stopt </a:t>
            </a:r>
            <a:r>
              <a:rPr lang="nl-NL" sz="2400" b="1" i="0" u="none" strike="noStrike" cap="none" dirty="0">
                <a:solidFill>
                  <a:schemeClr val="tx1"/>
                </a:solidFill>
                <a:latin typeface="Ubuntu"/>
                <a:ea typeface="Ubuntu"/>
                <a:cs typeface="Ubuntu"/>
                <a:sym typeface="Ubuntu"/>
              </a:rPr>
              <a:t>op het hoogste punt</a:t>
            </a:r>
            <a:r>
              <a:rPr lang="nl-NL" sz="2400" b="0" i="0" u="none" strike="noStrike" cap="none" dirty="0">
                <a:solidFill>
                  <a:schemeClr val="tx1"/>
                </a:solidFill>
                <a:latin typeface="Ubuntu"/>
                <a:ea typeface="Ubuntu"/>
                <a:cs typeface="Ubuntu"/>
                <a:sym typeface="Ubuntu"/>
              </a:rPr>
              <a:t>. Geef de stopvoorwaarde voor dit model.</a:t>
            </a:r>
          </a:p>
        </p:txBody>
      </p:sp>
      <p:grpSp>
        <p:nvGrpSpPr>
          <p:cNvPr id="2" name="Google Shape;295;p24">
            <a:extLst>
              <a:ext uri="{FF2B5EF4-FFF2-40B4-BE49-F238E27FC236}">
                <a16:creationId xmlns:a16="http://schemas.microsoft.com/office/drawing/2014/main" id="{49511FDA-8E4C-0936-9ECB-8A1B70BC4041}"/>
              </a:ext>
            </a:extLst>
          </p:cNvPr>
          <p:cNvGrpSpPr/>
          <p:nvPr/>
        </p:nvGrpSpPr>
        <p:grpSpPr>
          <a:xfrm>
            <a:off x="4851513" y="4032119"/>
            <a:ext cx="908647" cy="908646"/>
            <a:chOff x="4665644" y="2362454"/>
            <a:chExt cx="908647" cy="908646"/>
          </a:xfrm>
        </p:grpSpPr>
        <p:sp>
          <p:nvSpPr>
            <p:cNvPr id="3" name="Google Shape;296;p24">
              <a:extLst>
                <a:ext uri="{FF2B5EF4-FFF2-40B4-BE49-F238E27FC236}">
                  <a16:creationId xmlns:a16="http://schemas.microsoft.com/office/drawing/2014/main" id="{CD41167B-FB8C-F636-308B-4564BD933DD7}"/>
                </a:ext>
              </a:extLst>
            </p:cNvPr>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4" name="Google Shape;297;p24">
              <a:extLst>
                <a:ext uri="{FF2B5EF4-FFF2-40B4-BE49-F238E27FC236}">
                  <a16:creationId xmlns:a16="http://schemas.microsoft.com/office/drawing/2014/main" id="{5474C4A8-4E2B-A2F1-8DF3-8A3F0BDAC48B}"/>
                </a:ext>
              </a:extLst>
            </p:cNvPr>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E</a:t>
              </a:r>
              <a:endParaRPr sz="2400" b="0" i="0" u="none" strike="noStrike" cap="none">
                <a:solidFill>
                  <a:srgbClr val="FFFFFF"/>
                </a:solidFill>
                <a:latin typeface="Helvetica Neue"/>
                <a:ea typeface="Helvetica Neue"/>
                <a:cs typeface="Helvetica Neue"/>
                <a:sym typeface="Helvetica Neue"/>
              </a:endParaRPr>
            </a:p>
          </p:txBody>
        </p:sp>
      </p:grpSp>
      <p:sp>
        <p:nvSpPr>
          <p:cNvPr id="5" name="Google Shape;301;p24">
            <a:extLst>
              <a:ext uri="{FF2B5EF4-FFF2-40B4-BE49-F238E27FC236}">
                <a16:creationId xmlns:a16="http://schemas.microsoft.com/office/drawing/2014/main" id="{13BE1F77-9971-1BBB-C4B6-90874DA97416}"/>
              </a:ext>
            </a:extLst>
          </p:cNvPr>
          <p:cNvSpPr/>
          <p:nvPr/>
        </p:nvSpPr>
        <p:spPr>
          <a:xfrm>
            <a:off x="5989624" y="4174800"/>
            <a:ext cx="2906726" cy="554702"/>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Als t =  60 dan stop </a:t>
            </a:r>
            <a:endParaRPr sz="28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8">
          <a:extLst>
            <a:ext uri="{FF2B5EF4-FFF2-40B4-BE49-F238E27FC236}">
              <a16:creationId xmlns:a16="http://schemas.microsoft.com/office/drawing/2014/main" id="{C8DE6201-06D2-D882-36E8-8A14352506ED}"/>
            </a:ext>
          </a:extLst>
        </p:cNvPr>
        <p:cNvGrpSpPr/>
        <p:nvPr/>
      </p:nvGrpSpPr>
      <p:grpSpPr>
        <a:xfrm>
          <a:off x="0" y="0"/>
          <a:ext cx="0" cy="0"/>
          <a:chOff x="0" y="0"/>
          <a:chExt cx="0" cy="0"/>
        </a:xfrm>
      </p:grpSpPr>
      <p:sp>
        <p:nvSpPr>
          <p:cNvPr id="229" name="Google Shape;229;p22">
            <a:extLst>
              <a:ext uri="{FF2B5EF4-FFF2-40B4-BE49-F238E27FC236}">
                <a16:creationId xmlns:a16="http://schemas.microsoft.com/office/drawing/2014/main" id="{7C524329-5063-3CC7-6195-FC2325BD9ED9}"/>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30" name="Google Shape;230;p22">
            <a:extLst>
              <a:ext uri="{FF2B5EF4-FFF2-40B4-BE49-F238E27FC236}">
                <a16:creationId xmlns:a16="http://schemas.microsoft.com/office/drawing/2014/main" id="{790FC8F4-D8FD-3164-A97D-3513207D9EA0}"/>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Clr>
                <a:schemeClr val="lt1"/>
              </a:buClr>
              <a:buSzPts val="1050"/>
              <a:buFont typeface="Tahoma"/>
              <a:buNone/>
            </a:pPr>
            <a:r>
              <a:rPr lang="en-GB" sz="1050">
                <a:solidFill>
                  <a:schemeClr val="lt1"/>
                </a:solidFill>
                <a:latin typeface="Tahoma"/>
                <a:ea typeface="Tahoma"/>
                <a:cs typeface="Tahoma"/>
                <a:sym typeface="Tahoma"/>
              </a:rPr>
              <a:t>www.diagnostischevragen.nl</a:t>
            </a:r>
            <a:endParaRPr/>
          </a:p>
        </p:txBody>
      </p:sp>
      <p:grpSp>
        <p:nvGrpSpPr>
          <p:cNvPr id="231" name="Google Shape;231;p22">
            <a:extLst>
              <a:ext uri="{FF2B5EF4-FFF2-40B4-BE49-F238E27FC236}">
                <a16:creationId xmlns:a16="http://schemas.microsoft.com/office/drawing/2014/main" id="{F85C6D74-E709-0546-0573-9DF63517097F}"/>
              </a:ext>
            </a:extLst>
          </p:cNvPr>
          <p:cNvGrpSpPr/>
          <p:nvPr/>
        </p:nvGrpSpPr>
        <p:grpSpPr>
          <a:xfrm>
            <a:off x="413211" y="2981626"/>
            <a:ext cx="908700" cy="908700"/>
            <a:chOff x="947033" y="2362454"/>
            <a:chExt cx="908700" cy="908700"/>
          </a:xfrm>
        </p:grpSpPr>
        <p:sp>
          <p:nvSpPr>
            <p:cNvPr id="232" name="Google Shape;232;p22">
              <a:extLst>
                <a:ext uri="{FF2B5EF4-FFF2-40B4-BE49-F238E27FC236}">
                  <a16:creationId xmlns:a16="http://schemas.microsoft.com/office/drawing/2014/main" id="{50AB4EDC-74D7-4ED2-8728-8714AD9C90B4}"/>
                </a:ext>
              </a:extLst>
            </p:cNvPr>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3" name="Google Shape;233;p22">
              <a:extLst>
                <a:ext uri="{FF2B5EF4-FFF2-40B4-BE49-F238E27FC236}">
                  <a16:creationId xmlns:a16="http://schemas.microsoft.com/office/drawing/2014/main" id="{01EAFE4A-D313-247C-51AE-2CF3942FB823}"/>
                </a:ext>
              </a:extLst>
            </p:cNvPr>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A</a:t>
              </a:r>
              <a:endParaRPr dirty="0"/>
            </a:p>
          </p:txBody>
        </p:sp>
      </p:grpSp>
      <p:grpSp>
        <p:nvGrpSpPr>
          <p:cNvPr id="234" name="Google Shape;234;p22">
            <a:extLst>
              <a:ext uri="{FF2B5EF4-FFF2-40B4-BE49-F238E27FC236}">
                <a16:creationId xmlns:a16="http://schemas.microsoft.com/office/drawing/2014/main" id="{AAD9850A-6FBE-DAC7-DDED-6834A6576A6B}"/>
              </a:ext>
            </a:extLst>
          </p:cNvPr>
          <p:cNvGrpSpPr/>
          <p:nvPr/>
        </p:nvGrpSpPr>
        <p:grpSpPr>
          <a:xfrm>
            <a:off x="413210" y="4009513"/>
            <a:ext cx="908700" cy="908700"/>
            <a:chOff x="4665644" y="2362454"/>
            <a:chExt cx="908700" cy="908700"/>
          </a:xfrm>
        </p:grpSpPr>
        <p:sp>
          <p:nvSpPr>
            <p:cNvPr id="235" name="Google Shape;235;p22">
              <a:extLst>
                <a:ext uri="{FF2B5EF4-FFF2-40B4-BE49-F238E27FC236}">
                  <a16:creationId xmlns:a16="http://schemas.microsoft.com/office/drawing/2014/main" id="{96E00197-6E76-6BB1-2D78-4010EC043678}"/>
                </a:ext>
              </a:extLst>
            </p:cNvPr>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6" name="Google Shape;236;p22">
              <a:extLst>
                <a:ext uri="{FF2B5EF4-FFF2-40B4-BE49-F238E27FC236}">
                  <a16:creationId xmlns:a16="http://schemas.microsoft.com/office/drawing/2014/main" id="{E0AFD98A-363E-A474-F5F3-E1DD53768643}"/>
                </a:ext>
              </a:extLst>
            </p:cNvPr>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B</a:t>
              </a:r>
              <a:endParaRPr dirty="0"/>
            </a:p>
          </p:txBody>
        </p:sp>
      </p:grpSp>
      <p:grpSp>
        <p:nvGrpSpPr>
          <p:cNvPr id="237" name="Google Shape;237;p22">
            <a:extLst>
              <a:ext uri="{FF2B5EF4-FFF2-40B4-BE49-F238E27FC236}">
                <a16:creationId xmlns:a16="http://schemas.microsoft.com/office/drawing/2014/main" id="{8BA61B2D-7BF2-01D1-26BD-FA84478F3709}"/>
              </a:ext>
            </a:extLst>
          </p:cNvPr>
          <p:cNvGrpSpPr/>
          <p:nvPr/>
        </p:nvGrpSpPr>
        <p:grpSpPr>
          <a:xfrm>
            <a:off x="413210" y="5035849"/>
            <a:ext cx="908700" cy="908700"/>
            <a:chOff x="947033" y="4156948"/>
            <a:chExt cx="908700" cy="908700"/>
          </a:xfrm>
        </p:grpSpPr>
        <p:sp>
          <p:nvSpPr>
            <p:cNvPr id="238" name="Google Shape;238;p22">
              <a:extLst>
                <a:ext uri="{FF2B5EF4-FFF2-40B4-BE49-F238E27FC236}">
                  <a16:creationId xmlns:a16="http://schemas.microsoft.com/office/drawing/2014/main" id="{0BE775E2-DE32-6BFF-A53C-7CCB15C7ECAF}"/>
                </a:ext>
              </a:extLst>
            </p:cNvPr>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9" name="Google Shape;239;p22">
              <a:extLst>
                <a:ext uri="{FF2B5EF4-FFF2-40B4-BE49-F238E27FC236}">
                  <a16:creationId xmlns:a16="http://schemas.microsoft.com/office/drawing/2014/main" id="{8833E91D-27E2-F84A-6B83-FB0537D4A086}"/>
                </a:ext>
              </a:extLst>
            </p:cNvPr>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40" name="Google Shape;240;p22">
            <a:extLst>
              <a:ext uri="{FF2B5EF4-FFF2-40B4-BE49-F238E27FC236}">
                <a16:creationId xmlns:a16="http://schemas.microsoft.com/office/drawing/2014/main" id="{46A22657-90BE-EFC9-6EBD-D22CBCA9DC4C}"/>
              </a:ext>
            </a:extLst>
          </p:cNvPr>
          <p:cNvGrpSpPr/>
          <p:nvPr/>
        </p:nvGrpSpPr>
        <p:grpSpPr>
          <a:xfrm>
            <a:off x="4851460" y="3019374"/>
            <a:ext cx="908700" cy="908700"/>
            <a:chOff x="4665644" y="4148177"/>
            <a:chExt cx="908700" cy="908700"/>
          </a:xfrm>
        </p:grpSpPr>
        <p:sp>
          <p:nvSpPr>
            <p:cNvPr id="241" name="Google Shape;241;p22">
              <a:extLst>
                <a:ext uri="{FF2B5EF4-FFF2-40B4-BE49-F238E27FC236}">
                  <a16:creationId xmlns:a16="http://schemas.microsoft.com/office/drawing/2014/main" id="{CD164767-B3B1-0C72-65C8-B23C13D14581}"/>
                </a:ext>
              </a:extLst>
            </p:cNvPr>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2" name="Google Shape;242;p22">
              <a:extLst>
                <a:ext uri="{FF2B5EF4-FFF2-40B4-BE49-F238E27FC236}">
                  <a16:creationId xmlns:a16="http://schemas.microsoft.com/office/drawing/2014/main" id="{B1C2F64A-F8A4-9476-23ED-D4982B0F06FA}"/>
                </a:ext>
              </a:extLst>
            </p:cNvPr>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D</a:t>
              </a:r>
              <a:endParaRPr dirty="0"/>
            </a:p>
          </p:txBody>
        </p:sp>
      </p:grpSp>
      <mc:AlternateContent xmlns:mc="http://schemas.openxmlformats.org/markup-compatibility/2006" xmlns:a14="http://schemas.microsoft.com/office/drawing/2010/main">
        <mc:Choice Requires="a14">
          <p:sp>
            <p:nvSpPr>
              <p:cNvPr id="243" name="Google Shape;243;p22">
                <a:extLst>
                  <a:ext uri="{FF2B5EF4-FFF2-40B4-BE49-F238E27FC236}">
                    <a16:creationId xmlns:a16="http://schemas.microsoft.com/office/drawing/2014/main" id="{BCF4DDDE-0024-5577-2B1B-CD7C1A391ECA}"/>
                  </a:ext>
                </a:extLst>
              </p:cNvPr>
              <p:cNvSpPr/>
              <p:nvPr/>
            </p:nvSpPr>
            <p:spPr>
              <a:xfrm>
                <a:off x="1598365" y="313301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nl-NL" sz="2800" b="0" i="0" u="none" strike="noStrike" cap="none" dirty="0">
                    <a:solidFill>
                      <a:srgbClr val="000000"/>
                    </a:solidFill>
                    <a:latin typeface="Calibri"/>
                    <a:ea typeface="Calibri"/>
                    <a:cs typeface="Calibri"/>
                    <a:sym typeface="Calibri"/>
                  </a:rPr>
                  <a:t>Als v </a:t>
                </a:r>
                <a14:m>
                  <m:oMath xmlns:m="http://schemas.openxmlformats.org/officeDocument/2006/math">
                    <m:r>
                      <a:rPr lang="nl-NL" sz="2800" b="0" i="1" u="none" strike="noStrike" cap="none" smtClean="0">
                        <a:solidFill>
                          <a:srgbClr val="000000"/>
                        </a:solidFill>
                        <a:latin typeface="Cambria Math" panose="02040503050406030204" pitchFamily="18" charset="0"/>
                        <a:ea typeface="Calibri"/>
                        <a:cs typeface="Calibri"/>
                        <a:sym typeface="Calibri"/>
                      </a:rPr>
                      <m:t>≤</m:t>
                    </m:r>
                  </m:oMath>
                </a14:m>
                <a:r>
                  <a:rPr lang="nl-NL" sz="2800" b="0" i="0" u="none" strike="noStrike" cap="none" dirty="0">
                    <a:solidFill>
                      <a:srgbClr val="000000"/>
                    </a:solidFill>
                    <a:latin typeface="Calibri"/>
                    <a:ea typeface="Calibri"/>
                    <a:cs typeface="Calibri"/>
                    <a:sym typeface="Calibri"/>
                  </a:rPr>
                  <a:t> 0 dan stop</a:t>
                </a:r>
                <a:endParaRPr sz="2800" b="0" i="0" u="none" strike="noStrike" cap="none" dirty="0">
                  <a:solidFill>
                    <a:srgbClr val="000000"/>
                  </a:solidFill>
                  <a:latin typeface="Calibri"/>
                  <a:ea typeface="Calibri"/>
                  <a:cs typeface="Calibri"/>
                  <a:sym typeface="Calibri"/>
                </a:endParaRPr>
              </a:p>
            </p:txBody>
          </p:sp>
        </mc:Choice>
        <mc:Fallback xmlns="">
          <p:sp>
            <p:nvSpPr>
              <p:cNvPr id="243" name="Google Shape;243;p22">
                <a:extLst>
                  <a:ext uri="{FF2B5EF4-FFF2-40B4-BE49-F238E27FC236}">
                    <a16:creationId xmlns:a16="http://schemas.microsoft.com/office/drawing/2014/main" id="{BCF4DDDE-0024-5577-2B1B-CD7C1A391ECA}"/>
                  </a:ext>
                </a:extLst>
              </p:cNvPr>
              <p:cNvSpPr>
                <a:spLocks noRot="1" noChangeAspect="1" noMove="1" noResize="1" noEditPoints="1" noAdjustHandles="1" noChangeArrowheads="1" noChangeShapeType="1" noTextEdit="1"/>
              </p:cNvSpPr>
              <p:nvPr/>
            </p:nvSpPr>
            <p:spPr>
              <a:xfrm>
                <a:off x="1598365" y="3133010"/>
                <a:ext cx="6158400" cy="589200"/>
              </a:xfrm>
              <a:prstGeom prst="rect">
                <a:avLst/>
              </a:prstGeom>
              <a:blipFill>
                <a:blip r:embed="rId3"/>
                <a:stretch>
                  <a:fillRect l="-2871" t="-3093" b="-24742"/>
                </a:stretch>
              </a:blipFill>
              <a:ln>
                <a:noFill/>
              </a:ln>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244" name="Google Shape;244;p22">
                <a:extLst>
                  <a:ext uri="{FF2B5EF4-FFF2-40B4-BE49-F238E27FC236}">
                    <a16:creationId xmlns:a16="http://schemas.microsoft.com/office/drawing/2014/main" id="{781274C8-6D55-B312-AB26-723B0DBF1765}"/>
                  </a:ext>
                </a:extLst>
              </p:cNvPr>
              <p:cNvSpPr/>
              <p:nvPr/>
            </p:nvSpPr>
            <p:spPr>
              <a:xfrm>
                <a:off x="1564399" y="412563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Als v </a:t>
                </a:r>
                <a14:m>
                  <m:oMath xmlns:m="http://schemas.openxmlformats.org/officeDocument/2006/math">
                    <m:r>
                      <a:rPr lang="en-GB" sz="2800" b="0" i="1" u="none" strike="noStrike" cap="none" dirty="0" smtClean="0">
                        <a:solidFill>
                          <a:srgbClr val="000000"/>
                        </a:solidFill>
                        <a:latin typeface="Cambria Math" panose="02040503050406030204" pitchFamily="18" charset="0"/>
                        <a:ea typeface="Calibri"/>
                        <a:cs typeface="Calibri"/>
                        <a:sym typeface="Calibri"/>
                      </a:rPr>
                      <m:t>=</m:t>
                    </m:r>
                  </m:oMath>
                </a14:m>
                <a:r>
                  <a:rPr lang="en-GB" sz="2800" b="0" i="0" u="none" strike="noStrike" cap="none" dirty="0">
                    <a:solidFill>
                      <a:srgbClr val="000000"/>
                    </a:solidFill>
                    <a:latin typeface="Calibri"/>
                    <a:ea typeface="Calibri"/>
                    <a:cs typeface="Calibri"/>
                    <a:sym typeface="Calibri"/>
                  </a:rPr>
                  <a:t> 0 dan stop</a:t>
                </a:r>
                <a:endParaRPr sz="2800" b="0" i="0" u="none" strike="noStrike" cap="none" dirty="0">
                  <a:solidFill>
                    <a:srgbClr val="000000"/>
                  </a:solidFill>
                  <a:latin typeface="Calibri"/>
                  <a:ea typeface="Calibri"/>
                  <a:cs typeface="Calibri"/>
                  <a:sym typeface="Calibri"/>
                </a:endParaRPr>
              </a:p>
            </p:txBody>
          </p:sp>
        </mc:Choice>
        <mc:Fallback xmlns="">
          <p:sp>
            <p:nvSpPr>
              <p:cNvPr id="244" name="Google Shape;244;p22">
                <a:extLst>
                  <a:ext uri="{FF2B5EF4-FFF2-40B4-BE49-F238E27FC236}">
                    <a16:creationId xmlns:a16="http://schemas.microsoft.com/office/drawing/2014/main" id="{781274C8-6D55-B312-AB26-723B0DBF1765}"/>
                  </a:ext>
                </a:extLst>
              </p:cNvPr>
              <p:cNvSpPr>
                <a:spLocks noRot="1" noChangeAspect="1" noMove="1" noResize="1" noEditPoints="1" noAdjustHandles="1" noChangeArrowheads="1" noChangeShapeType="1" noTextEdit="1"/>
              </p:cNvSpPr>
              <p:nvPr/>
            </p:nvSpPr>
            <p:spPr>
              <a:xfrm>
                <a:off x="1564399" y="4125639"/>
                <a:ext cx="6158400" cy="589200"/>
              </a:xfrm>
              <a:prstGeom prst="rect">
                <a:avLst/>
              </a:prstGeom>
              <a:blipFill>
                <a:blip r:embed="rId4"/>
                <a:stretch>
                  <a:fillRect l="-2970" t="-3125" b="-26042"/>
                </a:stretch>
              </a:blipFill>
              <a:ln>
                <a:noFill/>
              </a:ln>
            </p:spPr>
            <p:txBody>
              <a:bodyPr/>
              <a:lstStyle/>
              <a:p>
                <a:r>
                  <a:rPr lang="nl-NL">
                    <a:noFill/>
                  </a:rPr>
                  <a:t> </a:t>
                </a:r>
              </a:p>
            </p:txBody>
          </p:sp>
        </mc:Fallback>
      </mc:AlternateContent>
      <mc:AlternateContent xmlns:mc="http://schemas.openxmlformats.org/markup-compatibility/2006" xmlns:a14="http://schemas.microsoft.com/office/drawing/2010/main">
        <mc:Choice Requires="a14">
          <p:sp>
            <p:nvSpPr>
              <p:cNvPr id="245" name="Google Shape;245;p22">
                <a:extLst>
                  <a:ext uri="{FF2B5EF4-FFF2-40B4-BE49-F238E27FC236}">
                    <a16:creationId xmlns:a16="http://schemas.microsoft.com/office/drawing/2014/main" id="{0A930BA5-550C-8D20-D96D-FAA098CD4562}"/>
                  </a:ext>
                </a:extLst>
              </p:cNvPr>
              <p:cNvSpPr/>
              <p:nvPr/>
            </p:nvSpPr>
            <p:spPr>
              <a:xfrm>
                <a:off x="1564399" y="5191578"/>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Als h </a:t>
                </a:r>
                <a14:m>
                  <m:oMath xmlns:m="http://schemas.openxmlformats.org/officeDocument/2006/math">
                    <m:r>
                      <a:rPr lang="nl-NL" sz="2800" b="0" i="1" u="none" strike="noStrike" cap="none" smtClean="0">
                        <a:solidFill>
                          <a:srgbClr val="000000"/>
                        </a:solidFill>
                        <a:latin typeface="Cambria Math" panose="02040503050406030204" pitchFamily="18" charset="0"/>
                        <a:ea typeface="Calibri"/>
                        <a:cs typeface="Calibri"/>
                        <a:sym typeface="Calibri"/>
                      </a:rPr>
                      <m:t>&lt;</m:t>
                    </m:r>
                  </m:oMath>
                </a14:m>
                <a:r>
                  <a:rPr lang="nl-NL" sz="2800" b="0" i="0" u="none" strike="noStrike" cap="none" dirty="0">
                    <a:solidFill>
                      <a:srgbClr val="000000"/>
                    </a:solidFill>
                    <a:latin typeface="Calibri"/>
                    <a:ea typeface="Calibri"/>
                    <a:cs typeface="Calibri"/>
                    <a:sym typeface="Calibri"/>
                  </a:rPr>
                  <a:t> 0 dan stop</a:t>
                </a:r>
                <a:endParaRPr sz="2800" b="0" i="0" u="none" strike="noStrike" cap="none" dirty="0">
                  <a:solidFill>
                    <a:srgbClr val="000000"/>
                  </a:solidFill>
                  <a:latin typeface="Calibri"/>
                  <a:ea typeface="Calibri"/>
                  <a:cs typeface="Calibri"/>
                  <a:sym typeface="Calibri"/>
                </a:endParaRPr>
              </a:p>
            </p:txBody>
          </p:sp>
        </mc:Choice>
        <mc:Fallback xmlns="">
          <p:sp>
            <p:nvSpPr>
              <p:cNvPr id="245" name="Google Shape;245;p22">
                <a:extLst>
                  <a:ext uri="{FF2B5EF4-FFF2-40B4-BE49-F238E27FC236}">
                    <a16:creationId xmlns:a16="http://schemas.microsoft.com/office/drawing/2014/main" id="{0A930BA5-550C-8D20-D96D-FAA098CD4562}"/>
                  </a:ext>
                </a:extLst>
              </p:cNvPr>
              <p:cNvSpPr>
                <a:spLocks noRot="1" noChangeAspect="1" noMove="1" noResize="1" noEditPoints="1" noAdjustHandles="1" noChangeArrowheads="1" noChangeShapeType="1" noTextEdit="1"/>
              </p:cNvSpPr>
              <p:nvPr/>
            </p:nvSpPr>
            <p:spPr>
              <a:xfrm>
                <a:off x="1564399" y="5191578"/>
                <a:ext cx="6158400" cy="589200"/>
              </a:xfrm>
              <a:prstGeom prst="rect">
                <a:avLst/>
              </a:prstGeom>
              <a:blipFill>
                <a:blip r:embed="rId5"/>
                <a:stretch>
                  <a:fillRect l="-2970" t="-3125" b="-25000"/>
                </a:stretch>
              </a:blipFill>
              <a:ln>
                <a:noFill/>
              </a:ln>
            </p:spPr>
            <p:txBody>
              <a:bodyPr/>
              <a:lstStyle/>
              <a:p>
                <a:r>
                  <a:rPr lang="nl-NL">
                    <a:noFill/>
                  </a:rPr>
                  <a:t> </a:t>
                </a:r>
              </a:p>
            </p:txBody>
          </p:sp>
        </mc:Fallback>
      </mc:AlternateContent>
      <p:sp>
        <p:nvSpPr>
          <p:cNvPr id="246" name="Google Shape;246;p22">
            <a:extLst>
              <a:ext uri="{FF2B5EF4-FFF2-40B4-BE49-F238E27FC236}">
                <a16:creationId xmlns:a16="http://schemas.microsoft.com/office/drawing/2014/main" id="{CC3C00A3-3932-3447-084C-DCB923887ED0}"/>
              </a:ext>
            </a:extLst>
          </p:cNvPr>
          <p:cNvSpPr/>
          <p:nvPr/>
        </p:nvSpPr>
        <p:spPr>
          <a:xfrm>
            <a:off x="5989624" y="319657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Als h = 0 dan stop</a:t>
            </a:r>
            <a:endParaRPr sz="2800" b="0" i="0" u="none" strike="noStrike" cap="none" dirty="0">
              <a:solidFill>
                <a:srgbClr val="000000"/>
              </a:solidFill>
              <a:latin typeface="Calibri"/>
              <a:ea typeface="Calibri"/>
              <a:cs typeface="Calibri"/>
              <a:sym typeface="Calibri"/>
            </a:endParaRPr>
          </a:p>
        </p:txBody>
      </p:sp>
      <p:sp>
        <p:nvSpPr>
          <p:cNvPr id="247" name="Google Shape;247;p22">
            <a:extLst>
              <a:ext uri="{FF2B5EF4-FFF2-40B4-BE49-F238E27FC236}">
                <a16:creationId xmlns:a16="http://schemas.microsoft.com/office/drawing/2014/main" id="{E78ED5F3-3EFC-3215-A258-D6C0D3C972D1}"/>
              </a:ext>
            </a:extLst>
          </p:cNvPr>
          <p:cNvSpPr txBox="1">
            <a:spLocks noGrp="1"/>
          </p:cNvSpPr>
          <p:nvPr>
            <p:ph type="title"/>
          </p:nvPr>
        </p:nvSpPr>
        <p:spPr>
          <a:xfrm>
            <a:off x="622615" y="206886"/>
            <a:ext cx="8109900" cy="855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nl-NL" sz="2400" b="0" i="0" u="none" strike="noStrike" cap="none" dirty="0">
                <a:solidFill>
                  <a:schemeClr val="tx1"/>
                </a:solidFill>
                <a:latin typeface="Ubuntu"/>
                <a:ea typeface="Ubuntu"/>
                <a:cs typeface="Ubuntu"/>
                <a:sym typeface="Ubuntu"/>
              </a:rPr>
              <a:t>Een raket wordt omhooggeschoten. Van de beweging wordt een model gemaakt. v is de snelheid en h de hoogte van de raket. Na 60 seconden gaat de motor uit. Nu wil je dat het model stopt op het moment dat de raket de weer </a:t>
            </a:r>
            <a:r>
              <a:rPr lang="nl-NL" sz="2400" b="1" i="0" u="none" strike="noStrike" cap="none" dirty="0">
                <a:solidFill>
                  <a:schemeClr val="tx1"/>
                </a:solidFill>
                <a:latin typeface="Ubuntu"/>
                <a:ea typeface="Ubuntu"/>
                <a:cs typeface="Ubuntu"/>
                <a:sym typeface="Ubuntu"/>
              </a:rPr>
              <a:t>op de grond </a:t>
            </a:r>
            <a:r>
              <a:rPr lang="nl-NL" sz="2400" b="0" i="0" u="none" strike="noStrike" cap="none" dirty="0">
                <a:solidFill>
                  <a:schemeClr val="tx1"/>
                </a:solidFill>
                <a:latin typeface="Ubuntu"/>
                <a:ea typeface="Ubuntu"/>
                <a:cs typeface="Ubuntu"/>
                <a:sym typeface="Ubuntu"/>
              </a:rPr>
              <a:t>terecht komt. Geef de stopvoorwaarde voor dit model.</a:t>
            </a:r>
          </a:p>
        </p:txBody>
      </p:sp>
      <p:grpSp>
        <p:nvGrpSpPr>
          <p:cNvPr id="2" name="Google Shape;295;p24">
            <a:extLst>
              <a:ext uri="{FF2B5EF4-FFF2-40B4-BE49-F238E27FC236}">
                <a16:creationId xmlns:a16="http://schemas.microsoft.com/office/drawing/2014/main" id="{BE24EBCD-A9E3-616E-D6F1-96E613A5808E}"/>
              </a:ext>
            </a:extLst>
          </p:cNvPr>
          <p:cNvGrpSpPr/>
          <p:nvPr/>
        </p:nvGrpSpPr>
        <p:grpSpPr>
          <a:xfrm>
            <a:off x="4851513" y="4032119"/>
            <a:ext cx="908647" cy="908646"/>
            <a:chOff x="4665644" y="2362454"/>
            <a:chExt cx="908647" cy="908646"/>
          </a:xfrm>
        </p:grpSpPr>
        <p:sp>
          <p:nvSpPr>
            <p:cNvPr id="3" name="Google Shape;296;p24">
              <a:extLst>
                <a:ext uri="{FF2B5EF4-FFF2-40B4-BE49-F238E27FC236}">
                  <a16:creationId xmlns:a16="http://schemas.microsoft.com/office/drawing/2014/main" id="{9C51AFDA-44A5-61A1-8AC3-D66211DD4D66}"/>
                </a:ext>
              </a:extLst>
            </p:cNvPr>
            <p:cNvSpPr/>
            <p:nvPr/>
          </p:nvSpPr>
          <p:spPr>
            <a:xfrm>
              <a:off x="4665644" y="2362454"/>
              <a:ext cx="908647" cy="908646"/>
            </a:xfrm>
            <a:prstGeom prst="ellipse">
              <a:avLst/>
            </a:prstGeom>
            <a:solidFill>
              <a:schemeClr val="accent4"/>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4" name="Google Shape;297;p24">
              <a:extLst>
                <a:ext uri="{FF2B5EF4-FFF2-40B4-BE49-F238E27FC236}">
                  <a16:creationId xmlns:a16="http://schemas.microsoft.com/office/drawing/2014/main" id="{41506044-E9BE-BA23-96FB-EA318907CBBE}"/>
                </a:ext>
              </a:extLst>
            </p:cNvPr>
            <p:cNvSpPr/>
            <p:nvPr/>
          </p:nvSpPr>
          <p:spPr>
            <a:xfrm>
              <a:off x="4979847" y="2546412"/>
              <a:ext cx="356441" cy="515332"/>
            </a:xfrm>
            <a:prstGeom prst="rect">
              <a:avLst/>
            </a:prstGeom>
            <a:solidFill>
              <a:schemeClr val="accent4"/>
            </a:solid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E</a:t>
              </a:r>
              <a:endParaRPr sz="2400" b="0" i="0" u="none" strike="noStrike" cap="none">
                <a:solidFill>
                  <a:srgbClr val="FFFFFF"/>
                </a:solidFill>
                <a:latin typeface="Helvetica Neue"/>
                <a:ea typeface="Helvetica Neue"/>
                <a:cs typeface="Helvetica Neue"/>
                <a:sym typeface="Helvetica Neue"/>
              </a:endParaRPr>
            </a:p>
          </p:txBody>
        </p:sp>
      </p:grpSp>
      <p:sp>
        <p:nvSpPr>
          <p:cNvPr id="5" name="Google Shape;301;p24">
            <a:extLst>
              <a:ext uri="{FF2B5EF4-FFF2-40B4-BE49-F238E27FC236}">
                <a16:creationId xmlns:a16="http://schemas.microsoft.com/office/drawing/2014/main" id="{C855CB93-D0DE-EDD6-3C81-2ED46B8D8BDD}"/>
              </a:ext>
            </a:extLst>
          </p:cNvPr>
          <p:cNvSpPr/>
          <p:nvPr/>
        </p:nvSpPr>
        <p:spPr>
          <a:xfrm>
            <a:off x="5989624" y="4174800"/>
            <a:ext cx="2906726" cy="554702"/>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Als t = 60 dan stop </a:t>
            </a:r>
            <a:endParaRPr sz="2800" b="0"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258778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932D03-5FA1-8E8A-C42F-D49C4ACFB2A8}"/>
              </a:ext>
            </a:extLst>
          </p:cNvPr>
          <p:cNvSpPr>
            <a:spLocks noGrp="1"/>
          </p:cNvSpPr>
          <p:nvPr>
            <p:ph type="title"/>
          </p:nvPr>
        </p:nvSpPr>
        <p:spPr/>
        <p:txBody>
          <a:bodyPr>
            <a:noAutofit/>
          </a:bodyPr>
          <a:lstStyle/>
          <a:p>
            <a:r>
              <a:rPr lang="nl-NL" sz="2400" b="0" i="0" u="none" strike="noStrike" cap="none" dirty="0">
                <a:solidFill>
                  <a:schemeClr val="tx1"/>
                </a:solidFill>
                <a:latin typeface="Ubuntu"/>
                <a:ea typeface="Ubuntu"/>
                <a:cs typeface="Ubuntu"/>
                <a:sym typeface="Ubuntu"/>
              </a:rPr>
              <a:t>Een raket wordt recht omhoog geschoten. Na 60 seconden stopt de motor. Welke modelregel past het best op de lege plaats?</a:t>
            </a:r>
            <a:br>
              <a:rPr lang="nl-NL" sz="2400" b="0" i="0" u="none" strike="noStrike" cap="none" dirty="0">
                <a:solidFill>
                  <a:schemeClr val="tx1"/>
                </a:solidFill>
                <a:latin typeface="Ubuntu"/>
                <a:ea typeface="Ubuntu"/>
                <a:cs typeface="Ubuntu"/>
                <a:sym typeface="Ubuntu"/>
              </a:rPr>
            </a:br>
            <a:endParaRPr lang="nl-NL" sz="2400" dirty="0">
              <a:solidFill>
                <a:schemeClr val="tx1"/>
              </a:solidFill>
            </a:endParaRPr>
          </a:p>
        </p:txBody>
      </p:sp>
      <p:pic>
        <p:nvPicPr>
          <p:cNvPr id="4" name="Google Shape;2209;p81">
            <a:extLst>
              <a:ext uri="{FF2B5EF4-FFF2-40B4-BE49-F238E27FC236}">
                <a16:creationId xmlns:a16="http://schemas.microsoft.com/office/drawing/2014/main" id="{A3927DAB-E85A-462A-6A63-63A9F7B08B4A}"/>
              </a:ext>
            </a:extLst>
          </p:cNvPr>
          <p:cNvPicPr preferRelativeResize="0"/>
          <p:nvPr/>
        </p:nvPicPr>
        <p:blipFill rotWithShape="1">
          <a:blip r:embed="rId3">
            <a:alphaModFix/>
          </a:blip>
          <a:srcRect/>
          <a:stretch/>
        </p:blipFill>
        <p:spPr>
          <a:xfrm>
            <a:off x="5095517" y="1690689"/>
            <a:ext cx="3875825" cy="2475051"/>
          </a:xfrm>
          <a:prstGeom prst="rect">
            <a:avLst/>
          </a:prstGeom>
          <a:noFill/>
          <a:ln w="19050" cap="flat" cmpd="sng">
            <a:solidFill>
              <a:srgbClr val="FFFFFF"/>
            </a:solidFill>
            <a:prstDash val="solid"/>
            <a:round/>
            <a:headEnd type="none" w="sm" len="sm"/>
            <a:tailEnd type="none" w="sm" len="sm"/>
          </a:ln>
        </p:spPr>
      </p:pic>
      <p:grpSp>
        <p:nvGrpSpPr>
          <p:cNvPr id="5" name="Google Shape;208;p21">
            <a:extLst>
              <a:ext uri="{FF2B5EF4-FFF2-40B4-BE49-F238E27FC236}">
                <a16:creationId xmlns:a16="http://schemas.microsoft.com/office/drawing/2014/main" id="{42521AD8-8467-C0BF-EF6A-D50140AAFE03}"/>
              </a:ext>
            </a:extLst>
          </p:cNvPr>
          <p:cNvGrpSpPr/>
          <p:nvPr/>
        </p:nvGrpSpPr>
        <p:grpSpPr>
          <a:xfrm>
            <a:off x="697185" y="1927842"/>
            <a:ext cx="908700" cy="908700"/>
            <a:chOff x="947033" y="2362454"/>
            <a:chExt cx="908700" cy="908700"/>
          </a:xfrm>
        </p:grpSpPr>
        <p:sp>
          <p:nvSpPr>
            <p:cNvPr id="6" name="Google Shape;209;p21">
              <a:extLst>
                <a:ext uri="{FF2B5EF4-FFF2-40B4-BE49-F238E27FC236}">
                  <a16:creationId xmlns:a16="http://schemas.microsoft.com/office/drawing/2014/main" id="{2F1DE802-B6F9-7449-E9DB-42BB26F21F25}"/>
                </a:ext>
              </a:extLst>
            </p:cNvPr>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7" name="Google Shape;210;p21">
              <a:extLst>
                <a:ext uri="{FF2B5EF4-FFF2-40B4-BE49-F238E27FC236}">
                  <a16:creationId xmlns:a16="http://schemas.microsoft.com/office/drawing/2014/main" id="{73669DF0-50CD-A77B-C571-EB653F43B2FD}"/>
                </a:ext>
              </a:extLst>
            </p:cNvPr>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A</a:t>
              </a:r>
              <a:endParaRPr dirty="0"/>
            </a:p>
          </p:txBody>
        </p:sp>
      </p:grpSp>
      <p:grpSp>
        <p:nvGrpSpPr>
          <p:cNvPr id="8" name="Google Shape;211;p21">
            <a:extLst>
              <a:ext uri="{FF2B5EF4-FFF2-40B4-BE49-F238E27FC236}">
                <a16:creationId xmlns:a16="http://schemas.microsoft.com/office/drawing/2014/main" id="{53A64958-C1B2-C311-8206-DA9793746623}"/>
              </a:ext>
            </a:extLst>
          </p:cNvPr>
          <p:cNvGrpSpPr/>
          <p:nvPr/>
        </p:nvGrpSpPr>
        <p:grpSpPr>
          <a:xfrm>
            <a:off x="697184" y="3026508"/>
            <a:ext cx="908700" cy="908700"/>
            <a:chOff x="4665644" y="2362454"/>
            <a:chExt cx="908700" cy="908700"/>
          </a:xfrm>
        </p:grpSpPr>
        <p:sp>
          <p:nvSpPr>
            <p:cNvPr id="9" name="Google Shape;212;p21">
              <a:extLst>
                <a:ext uri="{FF2B5EF4-FFF2-40B4-BE49-F238E27FC236}">
                  <a16:creationId xmlns:a16="http://schemas.microsoft.com/office/drawing/2014/main" id="{CAC0EC79-2439-E43C-D43E-1C7436F0497F}"/>
                </a:ext>
              </a:extLst>
            </p:cNvPr>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0" name="Google Shape;213;p21">
              <a:extLst>
                <a:ext uri="{FF2B5EF4-FFF2-40B4-BE49-F238E27FC236}">
                  <a16:creationId xmlns:a16="http://schemas.microsoft.com/office/drawing/2014/main" id="{8EF9C386-21DD-FF68-02CE-1EEEC26F80E0}"/>
                </a:ext>
              </a:extLst>
            </p:cNvPr>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1" name="Google Shape;214;p21">
            <a:extLst>
              <a:ext uri="{FF2B5EF4-FFF2-40B4-BE49-F238E27FC236}">
                <a16:creationId xmlns:a16="http://schemas.microsoft.com/office/drawing/2014/main" id="{067DC47E-BFCA-F1AF-56FE-7639BD291A49}"/>
              </a:ext>
            </a:extLst>
          </p:cNvPr>
          <p:cNvGrpSpPr/>
          <p:nvPr/>
        </p:nvGrpSpPr>
        <p:grpSpPr>
          <a:xfrm>
            <a:off x="697183" y="4142987"/>
            <a:ext cx="908700" cy="908700"/>
            <a:chOff x="947033" y="4156948"/>
            <a:chExt cx="908700" cy="908700"/>
          </a:xfrm>
        </p:grpSpPr>
        <p:sp>
          <p:nvSpPr>
            <p:cNvPr id="12" name="Google Shape;215;p21">
              <a:extLst>
                <a:ext uri="{FF2B5EF4-FFF2-40B4-BE49-F238E27FC236}">
                  <a16:creationId xmlns:a16="http://schemas.microsoft.com/office/drawing/2014/main" id="{990D85E6-9E7B-A9C6-985D-2CCDA892995D}"/>
                </a:ext>
              </a:extLst>
            </p:cNvPr>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 name="Google Shape;216;p21">
              <a:extLst>
                <a:ext uri="{FF2B5EF4-FFF2-40B4-BE49-F238E27FC236}">
                  <a16:creationId xmlns:a16="http://schemas.microsoft.com/office/drawing/2014/main" id="{2AB3832F-01D1-7A50-1510-0A7D5839244D}"/>
                </a:ext>
              </a:extLst>
            </p:cNvPr>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14" name="Google Shape;217;p21">
            <a:extLst>
              <a:ext uri="{FF2B5EF4-FFF2-40B4-BE49-F238E27FC236}">
                <a16:creationId xmlns:a16="http://schemas.microsoft.com/office/drawing/2014/main" id="{2D272C3A-E89D-02D5-BF66-A5C345A42CB4}"/>
              </a:ext>
            </a:extLst>
          </p:cNvPr>
          <p:cNvGrpSpPr/>
          <p:nvPr/>
        </p:nvGrpSpPr>
        <p:grpSpPr>
          <a:xfrm>
            <a:off x="697183" y="5241653"/>
            <a:ext cx="908700" cy="908700"/>
            <a:chOff x="4665644" y="4148177"/>
            <a:chExt cx="908700" cy="908700"/>
          </a:xfrm>
        </p:grpSpPr>
        <p:sp>
          <p:nvSpPr>
            <p:cNvPr id="15" name="Google Shape;218;p21">
              <a:extLst>
                <a:ext uri="{FF2B5EF4-FFF2-40B4-BE49-F238E27FC236}">
                  <a16:creationId xmlns:a16="http://schemas.microsoft.com/office/drawing/2014/main" id="{F2810883-87DA-C38E-E22A-51572EEC8F5D}"/>
                </a:ext>
              </a:extLst>
            </p:cNvPr>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 name="Google Shape;219;p21">
              <a:extLst>
                <a:ext uri="{FF2B5EF4-FFF2-40B4-BE49-F238E27FC236}">
                  <a16:creationId xmlns:a16="http://schemas.microsoft.com/office/drawing/2014/main" id="{4B6D9236-3B9F-B8A1-BE31-1DC174920F84}"/>
                </a:ext>
              </a:extLst>
            </p:cNvPr>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7" name="Google Shape;220;p21">
            <a:extLst>
              <a:ext uri="{FF2B5EF4-FFF2-40B4-BE49-F238E27FC236}">
                <a16:creationId xmlns:a16="http://schemas.microsoft.com/office/drawing/2014/main" id="{96D1F571-8137-4BFC-8BC5-E7C0E5EC535D}"/>
              </a:ext>
            </a:extLst>
          </p:cNvPr>
          <p:cNvSpPr/>
          <p:nvPr/>
        </p:nvSpPr>
        <p:spPr>
          <a:xfrm>
            <a:off x="1848373" y="206805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Fres = Fz</a:t>
            </a:r>
            <a:endParaRPr sz="2800" b="0" i="0" u="none" strike="noStrike" cap="none" dirty="0">
              <a:solidFill>
                <a:srgbClr val="000000"/>
              </a:solidFill>
              <a:latin typeface="Calibri"/>
              <a:ea typeface="Calibri"/>
              <a:cs typeface="Calibri"/>
              <a:sym typeface="Calibri"/>
            </a:endParaRPr>
          </a:p>
        </p:txBody>
      </p:sp>
      <p:sp>
        <p:nvSpPr>
          <p:cNvPr id="18" name="Google Shape;221;p21">
            <a:extLst>
              <a:ext uri="{FF2B5EF4-FFF2-40B4-BE49-F238E27FC236}">
                <a16:creationId xmlns:a16="http://schemas.microsoft.com/office/drawing/2014/main" id="{FCC29F97-6D37-AB06-B9B7-3B7DF6D9EF77}"/>
              </a:ext>
            </a:extLst>
          </p:cNvPr>
          <p:cNvSpPr/>
          <p:nvPr/>
        </p:nvSpPr>
        <p:spPr>
          <a:xfrm>
            <a:off x="1848373" y="312312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Fres = -Fz</a:t>
            </a:r>
            <a:endParaRPr sz="2800" b="0" i="0" u="none" strike="noStrike" cap="none" dirty="0">
              <a:solidFill>
                <a:srgbClr val="000000"/>
              </a:solidFill>
              <a:latin typeface="Calibri"/>
              <a:ea typeface="Calibri"/>
              <a:cs typeface="Calibri"/>
              <a:sym typeface="Calibri"/>
            </a:endParaRPr>
          </a:p>
        </p:txBody>
      </p:sp>
      <p:sp>
        <p:nvSpPr>
          <p:cNvPr id="19" name="Google Shape;222;p21">
            <a:extLst>
              <a:ext uri="{FF2B5EF4-FFF2-40B4-BE49-F238E27FC236}">
                <a16:creationId xmlns:a16="http://schemas.microsoft.com/office/drawing/2014/main" id="{C3CFEEC3-80D0-F7FE-5507-E6A2F26700E1}"/>
              </a:ext>
            </a:extLst>
          </p:cNvPr>
          <p:cNvSpPr/>
          <p:nvPr/>
        </p:nvSpPr>
        <p:spPr>
          <a:xfrm>
            <a:off x="1848372" y="42686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Fres = 0</a:t>
            </a:r>
            <a:endParaRPr sz="2800" b="0" i="0" u="none" strike="noStrike" cap="none" dirty="0">
              <a:solidFill>
                <a:srgbClr val="000000"/>
              </a:solidFill>
              <a:latin typeface="Calibri"/>
              <a:ea typeface="Calibri"/>
              <a:cs typeface="Calibri"/>
              <a:sym typeface="Calibri"/>
            </a:endParaRPr>
          </a:p>
        </p:txBody>
      </p:sp>
      <p:sp>
        <p:nvSpPr>
          <p:cNvPr id="20" name="Google Shape;223;p21">
            <a:extLst>
              <a:ext uri="{FF2B5EF4-FFF2-40B4-BE49-F238E27FC236}">
                <a16:creationId xmlns:a16="http://schemas.microsoft.com/office/drawing/2014/main" id="{CCFB8A9D-FCD4-5462-2081-0921811FEDA6}"/>
              </a:ext>
            </a:extLst>
          </p:cNvPr>
          <p:cNvSpPr/>
          <p:nvPr/>
        </p:nvSpPr>
        <p:spPr>
          <a:xfrm>
            <a:off x="1848371" y="540142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Fres = -</a:t>
            </a:r>
            <a:r>
              <a:rPr lang="en-GB" sz="2800" b="0" i="0" u="none" strike="noStrike" cap="none" dirty="0" err="1">
                <a:solidFill>
                  <a:srgbClr val="000000"/>
                </a:solidFill>
                <a:latin typeface="Calibri"/>
                <a:ea typeface="Calibri"/>
                <a:cs typeface="Calibri"/>
                <a:sym typeface="Calibri"/>
              </a:rPr>
              <a:t>Fmotor</a:t>
            </a:r>
            <a:r>
              <a:rPr lang="en-GB" sz="2800" b="0" i="0" u="none" strike="noStrike" cap="none" dirty="0">
                <a:solidFill>
                  <a:srgbClr val="000000"/>
                </a:solidFill>
                <a:latin typeface="Calibri"/>
                <a:ea typeface="Calibri"/>
                <a:cs typeface="Calibri"/>
                <a:sym typeface="Calibri"/>
              </a:rPr>
              <a:t> -Fz</a:t>
            </a:r>
            <a:endParaRPr sz="2800" b="0"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599294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42F31-B61D-4FAA-F712-B309A1629C7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6C6AB3F-0804-767F-2065-18C5187032EB}"/>
              </a:ext>
            </a:extLst>
          </p:cNvPr>
          <p:cNvSpPr>
            <a:spLocks noGrp="1"/>
          </p:cNvSpPr>
          <p:nvPr>
            <p:ph type="title"/>
          </p:nvPr>
        </p:nvSpPr>
        <p:spPr/>
        <p:txBody>
          <a:bodyPr>
            <a:noAutofit/>
          </a:bodyPr>
          <a:lstStyle/>
          <a:p>
            <a:r>
              <a:rPr lang="nl-NL" sz="2400" b="0" i="0" u="none" strike="noStrike" cap="none" dirty="0">
                <a:solidFill>
                  <a:schemeClr val="tx1"/>
                </a:solidFill>
                <a:latin typeface="Ubuntu"/>
                <a:ea typeface="Ubuntu"/>
                <a:cs typeface="Ubuntu"/>
                <a:sym typeface="Ubuntu"/>
              </a:rPr>
              <a:t>Even later valt de raket aan een parachute naar beneden. Vul de ontbrekende modelregel aan</a:t>
            </a:r>
            <a:endParaRPr lang="nl-NL" sz="2400" dirty="0">
              <a:solidFill>
                <a:schemeClr val="tx1"/>
              </a:solidFill>
            </a:endParaRPr>
          </a:p>
        </p:txBody>
      </p:sp>
      <p:grpSp>
        <p:nvGrpSpPr>
          <p:cNvPr id="5" name="Google Shape;208;p21">
            <a:extLst>
              <a:ext uri="{FF2B5EF4-FFF2-40B4-BE49-F238E27FC236}">
                <a16:creationId xmlns:a16="http://schemas.microsoft.com/office/drawing/2014/main" id="{2375CEBD-A2CF-B34C-0471-272E161A84AB}"/>
              </a:ext>
            </a:extLst>
          </p:cNvPr>
          <p:cNvGrpSpPr/>
          <p:nvPr/>
        </p:nvGrpSpPr>
        <p:grpSpPr>
          <a:xfrm>
            <a:off x="697185" y="1927842"/>
            <a:ext cx="908700" cy="908700"/>
            <a:chOff x="947033" y="2362454"/>
            <a:chExt cx="908700" cy="908700"/>
          </a:xfrm>
        </p:grpSpPr>
        <p:sp>
          <p:nvSpPr>
            <p:cNvPr id="6" name="Google Shape;209;p21">
              <a:extLst>
                <a:ext uri="{FF2B5EF4-FFF2-40B4-BE49-F238E27FC236}">
                  <a16:creationId xmlns:a16="http://schemas.microsoft.com/office/drawing/2014/main" id="{C7DC4DB3-1902-72B8-6112-F91EB3861D59}"/>
                </a:ext>
              </a:extLst>
            </p:cNvPr>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7" name="Google Shape;210;p21">
              <a:extLst>
                <a:ext uri="{FF2B5EF4-FFF2-40B4-BE49-F238E27FC236}">
                  <a16:creationId xmlns:a16="http://schemas.microsoft.com/office/drawing/2014/main" id="{0044D47D-8613-AC5C-5D4C-27E93890AC2C}"/>
                </a:ext>
              </a:extLst>
            </p:cNvPr>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dirty="0">
                  <a:solidFill>
                    <a:srgbClr val="FFFFFF"/>
                  </a:solidFill>
                  <a:latin typeface="Helvetica Neue"/>
                  <a:ea typeface="Helvetica Neue"/>
                  <a:cs typeface="Helvetica Neue"/>
                  <a:sym typeface="Helvetica Neue"/>
                </a:rPr>
                <a:t>A</a:t>
              </a:r>
              <a:endParaRPr dirty="0"/>
            </a:p>
          </p:txBody>
        </p:sp>
      </p:grpSp>
      <p:grpSp>
        <p:nvGrpSpPr>
          <p:cNvPr id="8" name="Google Shape;211;p21">
            <a:extLst>
              <a:ext uri="{FF2B5EF4-FFF2-40B4-BE49-F238E27FC236}">
                <a16:creationId xmlns:a16="http://schemas.microsoft.com/office/drawing/2014/main" id="{BBAA60EC-3D07-4C65-D47A-B9ECD744CE85}"/>
              </a:ext>
            </a:extLst>
          </p:cNvPr>
          <p:cNvGrpSpPr/>
          <p:nvPr/>
        </p:nvGrpSpPr>
        <p:grpSpPr>
          <a:xfrm>
            <a:off x="697184" y="3026508"/>
            <a:ext cx="908700" cy="908700"/>
            <a:chOff x="4665644" y="2362454"/>
            <a:chExt cx="908700" cy="908700"/>
          </a:xfrm>
        </p:grpSpPr>
        <p:sp>
          <p:nvSpPr>
            <p:cNvPr id="9" name="Google Shape;212;p21">
              <a:extLst>
                <a:ext uri="{FF2B5EF4-FFF2-40B4-BE49-F238E27FC236}">
                  <a16:creationId xmlns:a16="http://schemas.microsoft.com/office/drawing/2014/main" id="{BF8C0542-C63B-950F-ACE7-24446B760A93}"/>
                </a:ext>
              </a:extLst>
            </p:cNvPr>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0" name="Google Shape;213;p21">
              <a:extLst>
                <a:ext uri="{FF2B5EF4-FFF2-40B4-BE49-F238E27FC236}">
                  <a16:creationId xmlns:a16="http://schemas.microsoft.com/office/drawing/2014/main" id="{9381586B-4F94-3A9D-F3DA-0D44E3ADF4A3}"/>
                </a:ext>
              </a:extLst>
            </p:cNvPr>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1" name="Google Shape;214;p21">
            <a:extLst>
              <a:ext uri="{FF2B5EF4-FFF2-40B4-BE49-F238E27FC236}">
                <a16:creationId xmlns:a16="http://schemas.microsoft.com/office/drawing/2014/main" id="{BDCA3C62-0D9E-DF87-19ED-F2BCAD16A087}"/>
              </a:ext>
            </a:extLst>
          </p:cNvPr>
          <p:cNvGrpSpPr/>
          <p:nvPr/>
        </p:nvGrpSpPr>
        <p:grpSpPr>
          <a:xfrm>
            <a:off x="697183" y="4142987"/>
            <a:ext cx="908700" cy="908700"/>
            <a:chOff x="947033" y="4156948"/>
            <a:chExt cx="908700" cy="908700"/>
          </a:xfrm>
        </p:grpSpPr>
        <p:sp>
          <p:nvSpPr>
            <p:cNvPr id="12" name="Google Shape;215;p21">
              <a:extLst>
                <a:ext uri="{FF2B5EF4-FFF2-40B4-BE49-F238E27FC236}">
                  <a16:creationId xmlns:a16="http://schemas.microsoft.com/office/drawing/2014/main" id="{E8B22E59-C50C-3338-B49F-44454C88821B}"/>
                </a:ext>
              </a:extLst>
            </p:cNvPr>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3" name="Google Shape;216;p21">
              <a:extLst>
                <a:ext uri="{FF2B5EF4-FFF2-40B4-BE49-F238E27FC236}">
                  <a16:creationId xmlns:a16="http://schemas.microsoft.com/office/drawing/2014/main" id="{ECCA847C-6C87-C681-0768-EF7958D22E1E}"/>
                </a:ext>
              </a:extLst>
            </p:cNvPr>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14" name="Google Shape;217;p21">
            <a:extLst>
              <a:ext uri="{FF2B5EF4-FFF2-40B4-BE49-F238E27FC236}">
                <a16:creationId xmlns:a16="http://schemas.microsoft.com/office/drawing/2014/main" id="{E3DC8F88-C0EE-2CA6-EC8C-1711046D09D6}"/>
              </a:ext>
            </a:extLst>
          </p:cNvPr>
          <p:cNvGrpSpPr/>
          <p:nvPr/>
        </p:nvGrpSpPr>
        <p:grpSpPr>
          <a:xfrm>
            <a:off x="697183" y="5241653"/>
            <a:ext cx="908700" cy="908700"/>
            <a:chOff x="4665644" y="4148177"/>
            <a:chExt cx="908700" cy="908700"/>
          </a:xfrm>
        </p:grpSpPr>
        <p:sp>
          <p:nvSpPr>
            <p:cNvPr id="15" name="Google Shape;218;p21">
              <a:extLst>
                <a:ext uri="{FF2B5EF4-FFF2-40B4-BE49-F238E27FC236}">
                  <a16:creationId xmlns:a16="http://schemas.microsoft.com/office/drawing/2014/main" id="{CFA2F799-CB20-AB65-4C71-EBBDE92473A9}"/>
                </a:ext>
              </a:extLst>
            </p:cNvPr>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 name="Google Shape;219;p21">
              <a:extLst>
                <a:ext uri="{FF2B5EF4-FFF2-40B4-BE49-F238E27FC236}">
                  <a16:creationId xmlns:a16="http://schemas.microsoft.com/office/drawing/2014/main" id="{66E79CCB-C3B6-DE6A-90E1-61D7FC1F95BA}"/>
                </a:ext>
              </a:extLst>
            </p:cNvPr>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7" name="Google Shape;220;p21">
            <a:extLst>
              <a:ext uri="{FF2B5EF4-FFF2-40B4-BE49-F238E27FC236}">
                <a16:creationId xmlns:a16="http://schemas.microsoft.com/office/drawing/2014/main" id="{65C523B7-8BBF-EA7D-1565-9ACD80BB0ACE}"/>
              </a:ext>
            </a:extLst>
          </p:cNvPr>
          <p:cNvSpPr/>
          <p:nvPr/>
        </p:nvSpPr>
        <p:spPr>
          <a:xfrm>
            <a:off x="1848373" y="206805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i="0" u="none" strike="noStrike" cap="none" dirty="0">
                <a:solidFill>
                  <a:srgbClr val="000000"/>
                </a:solidFill>
                <a:latin typeface="Calibri"/>
                <a:ea typeface="Calibri"/>
                <a:cs typeface="Calibri"/>
                <a:sym typeface="Calibri"/>
              </a:rPr>
              <a:t>Fres = Fz + </a:t>
            </a:r>
            <a:r>
              <a:rPr lang="en-GB" sz="2800" i="0" u="none" strike="noStrike" cap="none" dirty="0" err="1">
                <a:solidFill>
                  <a:srgbClr val="000000"/>
                </a:solidFill>
                <a:latin typeface="Calibri"/>
                <a:ea typeface="Calibri"/>
                <a:cs typeface="Calibri"/>
                <a:sym typeface="Calibri"/>
              </a:rPr>
              <a:t>Fw</a:t>
            </a:r>
            <a:endParaRPr sz="2800" i="0" u="none" strike="noStrike" cap="none" dirty="0">
              <a:solidFill>
                <a:srgbClr val="000000"/>
              </a:solidFill>
              <a:latin typeface="Calibri"/>
              <a:ea typeface="Calibri"/>
              <a:cs typeface="Calibri"/>
              <a:sym typeface="Calibri"/>
            </a:endParaRPr>
          </a:p>
        </p:txBody>
      </p:sp>
      <p:sp>
        <p:nvSpPr>
          <p:cNvPr id="18" name="Google Shape;221;p21">
            <a:extLst>
              <a:ext uri="{FF2B5EF4-FFF2-40B4-BE49-F238E27FC236}">
                <a16:creationId xmlns:a16="http://schemas.microsoft.com/office/drawing/2014/main" id="{07A21589-882A-6B42-19BE-03F38C014512}"/>
              </a:ext>
            </a:extLst>
          </p:cNvPr>
          <p:cNvSpPr/>
          <p:nvPr/>
        </p:nvSpPr>
        <p:spPr>
          <a:xfrm>
            <a:off x="1848373" y="312312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Fres = Fz - </a:t>
            </a:r>
            <a:r>
              <a:rPr lang="en-GB" sz="2800" b="0" i="0" u="none" strike="noStrike" cap="none" dirty="0" err="1">
                <a:solidFill>
                  <a:srgbClr val="000000"/>
                </a:solidFill>
                <a:latin typeface="Calibri"/>
                <a:ea typeface="Calibri"/>
                <a:cs typeface="Calibri"/>
                <a:sym typeface="Calibri"/>
              </a:rPr>
              <a:t>Fw</a:t>
            </a:r>
            <a:endParaRPr sz="2800" b="0" i="0" u="none" strike="noStrike" cap="none" dirty="0">
              <a:solidFill>
                <a:srgbClr val="000000"/>
              </a:solidFill>
              <a:latin typeface="Calibri"/>
              <a:ea typeface="Calibri"/>
              <a:cs typeface="Calibri"/>
              <a:sym typeface="Calibri"/>
            </a:endParaRPr>
          </a:p>
        </p:txBody>
      </p:sp>
      <p:sp>
        <p:nvSpPr>
          <p:cNvPr id="19" name="Google Shape;222;p21">
            <a:extLst>
              <a:ext uri="{FF2B5EF4-FFF2-40B4-BE49-F238E27FC236}">
                <a16:creationId xmlns:a16="http://schemas.microsoft.com/office/drawing/2014/main" id="{9CF72977-BEB6-4B4C-64C4-75329A7DF792}"/>
              </a:ext>
            </a:extLst>
          </p:cNvPr>
          <p:cNvSpPr/>
          <p:nvPr/>
        </p:nvSpPr>
        <p:spPr>
          <a:xfrm>
            <a:off x="1848372" y="42686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Fres = -Fz + </a:t>
            </a:r>
            <a:r>
              <a:rPr lang="en-GB" sz="2800" b="0" i="0" u="none" strike="noStrike" cap="none" dirty="0" err="1">
                <a:solidFill>
                  <a:srgbClr val="000000"/>
                </a:solidFill>
                <a:latin typeface="Calibri"/>
                <a:ea typeface="Calibri"/>
                <a:cs typeface="Calibri"/>
                <a:sym typeface="Calibri"/>
              </a:rPr>
              <a:t>Fw</a:t>
            </a:r>
            <a:endParaRPr sz="2800" b="0" i="0" u="none" strike="noStrike" cap="none" dirty="0">
              <a:solidFill>
                <a:srgbClr val="000000"/>
              </a:solidFill>
              <a:latin typeface="Calibri"/>
              <a:ea typeface="Calibri"/>
              <a:cs typeface="Calibri"/>
              <a:sym typeface="Calibri"/>
            </a:endParaRPr>
          </a:p>
        </p:txBody>
      </p:sp>
      <p:sp>
        <p:nvSpPr>
          <p:cNvPr id="20" name="Google Shape;223;p21">
            <a:extLst>
              <a:ext uri="{FF2B5EF4-FFF2-40B4-BE49-F238E27FC236}">
                <a16:creationId xmlns:a16="http://schemas.microsoft.com/office/drawing/2014/main" id="{6ECFB9D6-1D0D-E720-163D-342AA42D9EA6}"/>
              </a:ext>
            </a:extLst>
          </p:cNvPr>
          <p:cNvSpPr/>
          <p:nvPr/>
        </p:nvSpPr>
        <p:spPr>
          <a:xfrm>
            <a:off x="1848371" y="540142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a:solidFill>
                  <a:srgbClr val="000000"/>
                </a:solidFill>
                <a:latin typeface="Calibri"/>
                <a:ea typeface="Calibri"/>
                <a:cs typeface="Calibri"/>
                <a:sym typeface="Calibri"/>
              </a:rPr>
              <a:t>Fres = -Fz - </a:t>
            </a:r>
            <a:r>
              <a:rPr lang="en-GB" sz="2800" b="0" i="0" u="none" strike="noStrike" cap="none" dirty="0" err="1">
                <a:solidFill>
                  <a:srgbClr val="000000"/>
                </a:solidFill>
                <a:latin typeface="Calibri"/>
                <a:ea typeface="Calibri"/>
                <a:cs typeface="Calibri"/>
                <a:sym typeface="Calibri"/>
              </a:rPr>
              <a:t>Fw</a:t>
            </a:r>
            <a:endParaRPr sz="2800" b="0" i="0" u="none" strike="noStrike" cap="none" dirty="0">
              <a:solidFill>
                <a:srgbClr val="000000"/>
              </a:solidFill>
              <a:latin typeface="Calibri"/>
              <a:ea typeface="Calibri"/>
              <a:cs typeface="Calibri"/>
              <a:sym typeface="Calibri"/>
            </a:endParaRPr>
          </a:p>
        </p:txBody>
      </p:sp>
      <p:sp>
        <p:nvSpPr>
          <p:cNvPr id="3" name="Tekstvak 2">
            <a:extLst>
              <a:ext uri="{FF2B5EF4-FFF2-40B4-BE49-F238E27FC236}">
                <a16:creationId xmlns:a16="http://schemas.microsoft.com/office/drawing/2014/main" id="{47FB4531-A090-CEA3-0B91-6319ED56EA45}"/>
              </a:ext>
            </a:extLst>
          </p:cNvPr>
          <p:cNvSpPr txBox="1"/>
          <p:nvPr/>
        </p:nvSpPr>
        <p:spPr>
          <a:xfrm>
            <a:off x="5515662" y="1690689"/>
            <a:ext cx="2558430" cy="181588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nl-NL" sz="1600" dirty="0" err="1">
                <a:latin typeface="Courier New" panose="02070309020205020404" pitchFamily="49" charset="0"/>
                <a:cs typeface="Courier New" panose="02070309020205020404" pitchFamily="49" charset="0"/>
              </a:rPr>
              <a:t>Fz</a:t>
            </a:r>
            <a:r>
              <a:rPr lang="nl-NL" sz="1600" dirty="0">
                <a:latin typeface="Courier New" panose="02070309020205020404" pitchFamily="49" charset="0"/>
                <a:cs typeface="Courier New" panose="02070309020205020404" pitchFamily="49" charset="0"/>
              </a:rPr>
              <a:t> = m*9,81</a:t>
            </a:r>
          </a:p>
          <a:p>
            <a:r>
              <a:rPr lang="nl-NL" sz="1600" dirty="0" err="1">
                <a:latin typeface="Courier New" panose="02070309020205020404" pitchFamily="49" charset="0"/>
                <a:cs typeface="Courier New" panose="02070309020205020404" pitchFamily="49" charset="0"/>
              </a:rPr>
              <a:t>Fw</a:t>
            </a:r>
            <a:r>
              <a:rPr lang="nl-NL" sz="1600" dirty="0">
                <a:latin typeface="Courier New" panose="02070309020205020404" pitchFamily="49" charset="0"/>
                <a:cs typeface="Courier New" panose="02070309020205020404" pitchFamily="49" charset="0"/>
              </a:rPr>
              <a:t> = 0,3*v^2</a:t>
            </a:r>
          </a:p>
          <a:p>
            <a:r>
              <a:rPr lang="nl-NL" sz="1600" dirty="0" err="1">
                <a:latin typeface="Courier New" panose="02070309020205020404" pitchFamily="49" charset="0"/>
                <a:cs typeface="Courier New" panose="02070309020205020404" pitchFamily="49" charset="0"/>
              </a:rPr>
              <a:t>Fres</a:t>
            </a:r>
            <a:r>
              <a:rPr lang="nl-NL" sz="1600" dirty="0">
                <a:latin typeface="Courier New" panose="02070309020205020404" pitchFamily="49" charset="0"/>
                <a:cs typeface="Courier New" panose="02070309020205020404" pitchFamily="49" charset="0"/>
              </a:rPr>
              <a:t> = …</a:t>
            </a:r>
          </a:p>
          <a:p>
            <a:r>
              <a:rPr lang="nl-NL" sz="1600" dirty="0">
                <a:latin typeface="Courier New" panose="02070309020205020404" pitchFamily="49" charset="0"/>
                <a:cs typeface="Courier New" panose="02070309020205020404" pitchFamily="49" charset="0"/>
              </a:rPr>
              <a:t>a = </a:t>
            </a:r>
            <a:r>
              <a:rPr lang="nl-NL" sz="1600" dirty="0" err="1">
                <a:latin typeface="Courier New" panose="02070309020205020404" pitchFamily="49" charset="0"/>
                <a:cs typeface="Courier New" panose="02070309020205020404" pitchFamily="49" charset="0"/>
              </a:rPr>
              <a:t>Fres</a:t>
            </a:r>
            <a:r>
              <a:rPr lang="nl-NL" sz="1600" dirty="0">
                <a:latin typeface="Courier New" panose="02070309020205020404" pitchFamily="49" charset="0"/>
                <a:cs typeface="Courier New" panose="02070309020205020404" pitchFamily="49" charset="0"/>
              </a:rPr>
              <a:t>/m</a:t>
            </a:r>
          </a:p>
          <a:p>
            <a:r>
              <a:rPr lang="nl-NL" sz="1600" dirty="0">
                <a:latin typeface="Courier New" panose="02070309020205020404" pitchFamily="49" charset="0"/>
                <a:cs typeface="Courier New" panose="02070309020205020404" pitchFamily="49" charset="0"/>
              </a:rPr>
              <a:t>v = v + a*</a:t>
            </a:r>
            <a:r>
              <a:rPr lang="nl-NL" sz="1600" dirty="0" err="1">
                <a:latin typeface="Courier New" panose="02070309020205020404" pitchFamily="49" charset="0"/>
                <a:cs typeface="Courier New" panose="02070309020205020404" pitchFamily="49" charset="0"/>
              </a:rPr>
              <a:t>dt</a:t>
            </a:r>
            <a:endParaRPr lang="nl-NL" sz="1600" dirty="0">
              <a:latin typeface="Courier New" panose="02070309020205020404" pitchFamily="49" charset="0"/>
              <a:cs typeface="Courier New" panose="02070309020205020404" pitchFamily="49" charset="0"/>
            </a:endParaRPr>
          </a:p>
          <a:p>
            <a:r>
              <a:rPr lang="nl-NL" sz="1600" dirty="0">
                <a:latin typeface="Courier New" panose="02070309020205020404" pitchFamily="49" charset="0"/>
                <a:cs typeface="Courier New" panose="02070309020205020404" pitchFamily="49" charset="0"/>
              </a:rPr>
              <a:t>h = h + v*</a:t>
            </a:r>
            <a:r>
              <a:rPr lang="nl-NL" sz="1600" dirty="0" err="1">
                <a:latin typeface="Courier New" panose="02070309020205020404" pitchFamily="49" charset="0"/>
                <a:cs typeface="Courier New" panose="02070309020205020404" pitchFamily="49" charset="0"/>
              </a:rPr>
              <a:t>dt</a:t>
            </a:r>
            <a:endParaRPr lang="nl-NL" sz="1600" dirty="0">
              <a:latin typeface="Courier New" panose="02070309020205020404" pitchFamily="49" charset="0"/>
              <a:cs typeface="Courier New" panose="02070309020205020404" pitchFamily="49" charset="0"/>
            </a:endParaRPr>
          </a:p>
          <a:p>
            <a:r>
              <a:rPr lang="nl-NL" sz="1600" dirty="0">
                <a:latin typeface="Courier New" panose="02070309020205020404" pitchFamily="49" charset="0"/>
                <a:cs typeface="Courier New" panose="02070309020205020404" pitchFamily="49" charset="0"/>
              </a:rPr>
              <a:t>t = t + </a:t>
            </a:r>
            <a:r>
              <a:rPr lang="nl-NL" sz="1600" dirty="0" err="1">
                <a:latin typeface="Courier New" panose="02070309020205020404" pitchFamily="49" charset="0"/>
                <a:cs typeface="Courier New" panose="02070309020205020404" pitchFamily="49" charset="0"/>
              </a:rPr>
              <a:t>dt</a:t>
            </a:r>
            <a:endParaRPr lang="nl-NL"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83916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p:cNvSpPr txBox="1"/>
          <p:nvPr/>
        </p:nvSpPr>
        <p:spPr>
          <a:xfrm>
            <a:off x="5685183" y="6407433"/>
            <a:ext cx="3458817" cy="253916"/>
          </a:xfrm>
          <a:prstGeom prst="rect">
            <a:avLst/>
          </a:prstGeom>
          <a:noFill/>
        </p:spPr>
        <p:txBody>
          <a:bodyPr wrap="square" rtlCol="0">
            <a:spAutoFit/>
          </a:bodyPr>
          <a:lstStyle/>
          <a:p>
            <a:pPr defTabSz="457200">
              <a:defRPr/>
            </a:pPr>
            <a:r>
              <a:rPr lang="nl-NL" sz="1050" dirty="0">
                <a:solidFill>
                  <a:prstClr val="white"/>
                </a:solidFill>
                <a:latin typeface="Tahoma" panose="020B0604030504040204" pitchFamily="34" charset="0"/>
                <a:ea typeface="Tahoma" panose="020B0604030504040204" pitchFamily="34" charset="0"/>
                <a:cs typeface="Tahoma" panose="020B0604030504040204" pitchFamily="34" charset="0"/>
              </a:rPr>
              <a:t>www.nvon.nl/diagnostischevragen        © 2022 NVON </a:t>
            </a:r>
          </a:p>
        </p:txBody>
      </p:sp>
      <p:sp>
        <p:nvSpPr>
          <p:cNvPr id="2" name="Titel 1"/>
          <p:cNvSpPr>
            <a:spLocks noGrp="1"/>
          </p:cNvSpPr>
          <p:nvPr>
            <p:ph type="title"/>
          </p:nvPr>
        </p:nvSpPr>
        <p:spPr>
          <a:xfrm>
            <a:off x="628650" y="365126"/>
            <a:ext cx="7886700" cy="4097544"/>
          </a:xfrm>
        </p:spPr>
        <p:txBody>
          <a:bodyPr>
            <a:normAutofit/>
          </a:bodyPr>
          <a:lstStyle/>
          <a:p>
            <a:br>
              <a:rPr lang="nl-NL" b="1" dirty="0"/>
            </a:br>
            <a:endParaRPr lang="nl-NL" dirty="0"/>
          </a:p>
        </p:txBody>
      </p:sp>
      <p:sp>
        <p:nvSpPr>
          <p:cNvPr id="28" name="Titel 1"/>
          <p:cNvSpPr txBox="1">
            <a:spLocks/>
          </p:cNvSpPr>
          <p:nvPr/>
        </p:nvSpPr>
        <p:spPr>
          <a:xfrm>
            <a:off x="628650" y="572530"/>
            <a:ext cx="7886700" cy="3363366"/>
          </a:xfrm>
          <a:prstGeom prst="rect">
            <a:avLst/>
          </a:prstGeom>
        </p:spPr>
        <p:txBody>
          <a:bodyPr vert="horz" lIns="91440" tIns="45720" rIns="91440" bIns="45720" rtlCol="0" anchor="t">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nl-NL" dirty="0">
                <a:solidFill>
                  <a:srgbClr val="000000"/>
                </a:solidFill>
                <a:latin typeface="Calibri" panose="020F0502020204030204" pitchFamily="34" charset="0"/>
                <a:cs typeface="Calibri" panose="020F0502020204030204" pitchFamily="34" charset="0"/>
              </a:rPr>
              <a:t>Deze vragen met toelichting zijn ontwikkeld door de diagnostische vragen werkgroep van de NVON.</a:t>
            </a:r>
          </a:p>
          <a:p>
            <a:endParaRPr lang="nl-NL" dirty="0">
              <a:solidFill>
                <a:srgbClr val="000000"/>
              </a:solidFill>
              <a:latin typeface="Calibri" panose="020F0502020204030204" pitchFamily="34" charset="0"/>
              <a:cs typeface="Calibri" panose="020F0502020204030204" pitchFamily="34" charset="0"/>
            </a:endParaRPr>
          </a:p>
          <a:p>
            <a:r>
              <a:rPr lang="nl-NL" dirty="0">
                <a:solidFill>
                  <a:srgbClr val="000000"/>
                </a:solidFill>
                <a:latin typeface="Calibri" panose="020F0502020204030204" pitchFamily="34" charset="0"/>
                <a:cs typeface="Calibri" panose="020F0502020204030204" pitchFamily="34" charset="0"/>
              </a:rPr>
              <a:t>Heb je feedback, wil je bijdragen, vragen testen of samenwerken? Laat het weten via:</a:t>
            </a:r>
            <a:br>
              <a:rPr lang="nl-NL" dirty="0">
                <a:solidFill>
                  <a:srgbClr val="000000"/>
                </a:solidFill>
                <a:latin typeface="Calibri" panose="020F0502020204030204" pitchFamily="34" charset="0"/>
                <a:cs typeface="Calibri" panose="020F0502020204030204" pitchFamily="34" charset="0"/>
              </a:rPr>
            </a:br>
            <a:r>
              <a:rPr lang="nl-NL" dirty="0">
                <a:solidFill>
                  <a:srgbClr val="000000"/>
                </a:solidFill>
                <a:latin typeface="Calibri" panose="020F0502020204030204" pitchFamily="34" charset="0"/>
                <a:cs typeface="Calibri" panose="020F0502020204030204" pitchFamily="34" charset="0"/>
                <a:hlinkClick r:id="rId3"/>
              </a:rPr>
              <a:t>diagnostischevragen@nvon.nl</a:t>
            </a:r>
            <a:r>
              <a:rPr lang="nl-NL" dirty="0">
                <a:solidFill>
                  <a:srgbClr val="000000"/>
                </a:solidFill>
                <a:latin typeface="Calibri" panose="020F0502020204030204" pitchFamily="34" charset="0"/>
                <a:cs typeface="Calibri" panose="020F0502020204030204" pitchFamily="34" charset="0"/>
              </a:rPr>
              <a:t> </a:t>
            </a:r>
          </a:p>
        </p:txBody>
      </p:sp>
      <p:pic>
        <p:nvPicPr>
          <p:cNvPr id="8" name="Afbeelding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0189" y="4281356"/>
            <a:ext cx="4243622" cy="1295421"/>
          </a:xfrm>
          <a:prstGeom prst="rect">
            <a:avLst/>
          </a:prstGeom>
        </p:spPr>
      </p:pic>
      <p:sp>
        <p:nvSpPr>
          <p:cNvPr id="3" name="Google Shape;256;p23">
            <a:extLst>
              <a:ext uri="{FF2B5EF4-FFF2-40B4-BE49-F238E27FC236}">
                <a16:creationId xmlns:a16="http://schemas.microsoft.com/office/drawing/2014/main" id="{3D284F5F-7F6D-0502-A99B-28EE7AF38E53}"/>
              </a:ext>
            </a:extLst>
          </p:cNvPr>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algn="ctr">
              <a:buClr>
                <a:srgbClr val="FFFFFF"/>
              </a:buClr>
              <a:buSzPts val="1800"/>
              <a:buFont typeface="Calibri"/>
              <a:buNone/>
            </a:pPr>
            <a:endParaRPr sz="1800">
              <a:solidFill>
                <a:srgbClr val="3366FF"/>
              </a:solidFill>
              <a:latin typeface="Corbel"/>
              <a:ea typeface="Corbel"/>
              <a:cs typeface="Corbel"/>
              <a:sym typeface="Corbel"/>
            </a:endParaRPr>
          </a:p>
        </p:txBody>
      </p:sp>
      <p:sp>
        <p:nvSpPr>
          <p:cNvPr id="6" name="Google Shape;257;p23">
            <a:extLst>
              <a:ext uri="{FF2B5EF4-FFF2-40B4-BE49-F238E27FC236}">
                <a16:creationId xmlns:a16="http://schemas.microsoft.com/office/drawing/2014/main" id="{7DDAA764-CB52-A160-5C10-76CA2D0967B2}"/>
              </a:ext>
            </a:extLst>
          </p:cNvPr>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algn="r">
              <a:buClr>
                <a:srgbClr val="FFFFFF"/>
              </a:buClr>
              <a:buSzPts val="1050"/>
              <a:buFont typeface="Tahoma"/>
              <a:buNone/>
            </a:pPr>
            <a:r>
              <a:rPr lang="en-GB" sz="1050" dirty="0">
                <a:solidFill>
                  <a:srgbClr val="FFFFFF"/>
                </a:solidFill>
                <a:latin typeface="Tahoma"/>
                <a:ea typeface="Tahoma"/>
                <a:cs typeface="Tahoma"/>
                <a:sym typeface="Tahoma"/>
              </a:rPr>
              <a:t>www.diagnostischevragen.nl</a:t>
            </a:r>
            <a:endParaRPr dirty="0"/>
          </a:p>
        </p:txBody>
      </p:sp>
      <p:pic>
        <p:nvPicPr>
          <p:cNvPr id="1028" name="Picture 4" descr="Creative Commons Attribution-ShareAlike 3.0 Unported - Wikidata">
            <a:extLst>
              <a:ext uri="{FF2B5EF4-FFF2-40B4-BE49-F238E27FC236}">
                <a16:creationId xmlns:a16="http://schemas.microsoft.com/office/drawing/2014/main" id="{9F608E1F-C09A-D688-42AC-36E8E18741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188" y="6332184"/>
            <a:ext cx="1148977" cy="404269"/>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a:extLst>
              <a:ext uri="{FF2B5EF4-FFF2-40B4-BE49-F238E27FC236}">
                <a16:creationId xmlns:a16="http://schemas.microsoft.com/office/drawing/2014/main" id="{224D3733-D346-608B-88D7-B930C3D4B65F}"/>
              </a:ext>
            </a:extLst>
          </p:cNvPr>
          <p:cNvSpPr txBox="1"/>
          <p:nvPr/>
        </p:nvSpPr>
        <p:spPr>
          <a:xfrm>
            <a:off x="2055370" y="5753444"/>
            <a:ext cx="5244390" cy="523220"/>
          </a:xfrm>
          <a:prstGeom prst="rect">
            <a:avLst/>
          </a:prstGeom>
          <a:noFill/>
        </p:spPr>
        <p:txBody>
          <a:bodyPr wrap="square" rtlCol="0">
            <a:spAutoFit/>
          </a:bodyPr>
          <a:lstStyle/>
          <a:p>
            <a:r>
              <a:rPr lang="nl-NL" dirty="0">
                <a:latin typeface="Calibri" panose="020F0502020204030204" pitchFamily="34" charset="0"/>
                <a:cs typeface="Calibri" panose="020F0502020204030204" pitchFamily="34" charset="0"/>
              </a:rPr>
              <a:t>Op de vragen en toelichting is de </a:t>
            </a:r>
            <a:r>
              <a:rPr lang="nl-NL" dirty="0">
                <a:solidFill>
                  <a:srgbClr val="000000"/>
                </a:solidFill>
                <a:latin typeface="Calibri" panose="020F0502020204030204" pitchFamily="34" charset="0"/>
                <a:cs typeface="Calibri" panose="020F0502020204030204" pitchFamily="34" charset="0"/>
              </a:rPr>
              <a:t>CC BY-SA licentie van toepassing</a:t>
            </a:r>
          </a:p>
          <a:p>
            <a:endParaRPr lang="nl-NL" dirty="0"/>
          </a:p>
        </p:txBody>
      </p:sp>
    </p:spTree>
    <p:extLst>
      <p:ext uri="{BB962C8B-B14F-4D97-AF65-F5344CB8AC3E}">
        <p14:creationId xmlns:p14="http://schemas.microsoft.com/office/powerpoint/2010/main" val="676058752"/>
      </p:ext>
    </p:extLst>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TotalTime>
  <Words>1080</Words>
  <Application>Microsoft Office PowerPoint</Application>
  <PresentationFormat>Diavoorstelling (4:3)</PresentationFormat>
  <Paragraphs>97</Paragraphs>
  <Slides>6</Slides>
  <Notes>6</Notes>
  <HiddenSlides>0</HiddenSlides>
  <MMClips>0</MMClips>
  <ScaleCrop>false</ScaleCrop>
  <HeadingPairs>
    <vt:vector size="6" baseType="variant">
      <vt:variant>
        <vt:lpstr>Gebruikte lettertypen</vt:lpstr>
      </vt:variant>
      <vt:variant>
        <vt:i4>10</vt:i4>
      </vt:variant>
      <vt:variant>
        <vt:lpstr>Thema</vt:lpstr>
      </vt:variant>
      <vt:variant>
        <vt:i4>1</vt:i4>
      </vt:variant>
      <vt:variant>
        <vt:lpstr>Diatitels</vt:lpstr>
      </vt:variant>
      <vt:variant>
        <vt:i4>6</vt:i4>
      </vt:variant>
    </vt:vector>
  </HeadingPairs>
  <TitlesOfParts>
    <vt:vector size="17" baseType="lpstr">
      <vt:lpstr>Calibri</vt:lpstr>
      <vt:lpstr>Cambria Math</vt:lpstr>
      <vt:lpstr>source sans pro</vt:lpstr>
      <vt:lpstr>Ubuntu</vt:lpstr>
      <vt:lpstr>Tahoma</vt:lpstr>
      <vt:lpstr>Courier New</vt:lpstr>
      <vt:lpstr>Arial</vt:lpstr>
      <vt:lpstr>Helvetica Neue</vt:lpstr>
      <vt:lpstr>Corbel</vt:lpstr>
      <vt:lpstr>Helvetica Neue Light</vt:lpstr>
      <vt:lpstr>Kantoorthema</vt:lpstr>
      <vt:lpstr>Modelleren </vt:lpstr>
      <vt:lpstr>Een raket wordt omhooggeschoten. Van de beweging wordt een model gemaakt. v is de snelheid en h de hoogte van de raket. Na 60 seconden gaat de motor uit. Nu wil je dat het model stopt op het hoogste punt. Geef de stopvoorwaarde voor dit model.</vt:lpstr>
      <vt:lpstr>Een raket wordt omhooggeschoten. Van de beweging wordt een model gemaakt. v is de snelheid en h de hoogte van de raket. Na 60 seconden gaat de motor uit. Nu wil je dat het model stopt op het moment dat de raket de weer op de grond terecht komt. Geef de stopvoorwaarde voor dit model.</vt:lpstr>
      <vt:lpstr>Een raket wordt recht omhoog geschoten. Na 60 seconden stopt de motor. Welke modelregel past het best op de lege plaats? </vt:lpstr>
      <vt:lpstr>Even later valt de raket aan een parachute naar beneden. Vul de ontbrekende modelregel aan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 Werkwijze</dc:title>
  <dc:creator>Jelle Brill</dc:creator>
  <cp:lastModifiedBy>J.C.E. Brill</cp:lastModifiedBy>
  <cp:revision>12</cp:revision>
  <dcterms:modified xsi:type="dcterms:W3CDTF">2025-04-08T06:47:57Z</dcterms:modified>
</cp:coreProperties>
</file>