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embeddedFontLst>
    <p:embeddedFont>
      <p:font typeface="Corbel" panose="020B0503020204020204" pitchFamily="34" charset="0"/>
      <p:regular r:id="rId15"/>
      <p:bold r:id="rId16"/>
      <p:italic r:id="rId17"/>
      <p:boldItalic r:id="rId18"/>
    </p:embeddedFont>
    <p:embeddedFont>
      <p:font typeface="Helvetica Neue" panose="020B0604020202020204" charset="0"/>
      <p:regular r:id="rId19"/>
      <p:bold r:id="rId20"/>
      <p:italic r:id="rId21"/>
      <p:boldItalic r:id="rId22"/>
    </p:embeddedFont>
    <p:embeddedFont>
      <p:font typeface="Helvetica Neue Light" panose="020B0604020202020204" charset="0"/>
      <p:regular r:id="rId23"/>
      <p:bold r:id="rId24"/>
      <p:italic r:id="rId25"/>
      <p:boldItalic r:id="rId26"/>
    </p:embeddedFont>
    <p:embeddedFont>
      <p:font typeface="Tahoma" panose="020B0604030504040204" pitchFamily="34" charset="0"/>
      <p:regular r:id="rId27"/>
      <p:bold r:id="rId28"/>
    </p:embeddedFont>
    <p:embeddedFont>
      <p:font typeface="Verdana" panose="020B0604030504040204" pitchFamily="34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hv1wbd8BHAts14zWJRJTAtNSqC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E05011E-065E-46DD-B8F6-0ED29270BDF9}">
  <a:tblStyle styleId="{EE05011E-065E-46DD-B8F6-0ED29270BDF9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3571" autoAdjust="0"/>
  </p:normalViewPr>
  <p:slideViewPr>
    <p:cSldViewPr snapToGrid="0">
      <p:cViewPr varScale="1">
        <p:scale>
          <a:sx n="34" d="100"/>
          <a:sy n="34" d="100"/>
        </p:scale>
        <p:origin x="235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21" Type="http://schemas.openxmlformats.org/officeDocument/2006/relationships/font" Target="fonts/font7.fntdata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33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32" Type="http://schemas.openxmlformats.org/officeDocument/2006/relationships/font" Target="fonts/font18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font" Target="fonts/font14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font" Target="fonts/font1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font" Target="fonts/font13.fntdata"/><Relationship Id="rId30" Type="http://schemas.openxmlformats.org/officeDocument/2006/relationships/font" Target="fonts/font16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1e3bfa305f7_0_8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leerlingen denken bij evenwicht van een zwak zuur in water dat de reactie de oorzaak van het milieu is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GOED (evenwicht verschuift naar links bij lage pH)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is fout, vanuit de gedachte dat er veel H</a:t>
            </a:r>
            <a:r>
              <a:rPr lang="en-GB" baseline="-25000"/>
              <a:t>2</a:t>
            </a:r>
            <a:r>
              <a:rPr lang="en-GB"/>
              <a:t>X</a:t>
            </a:r>
            <a:r>
              <a:rPr lang="en-GB" baseline="30000"/>
              <a:t>2-</a:t>
            </a:r>
            <a:r>
              <a:rPr lang="en-GB"/>
              <a:t> moet zijn (geweest) zodat er veel H</a:t>
            </a:r>
            <a:r>
              <a:rPr lang="en-GB" baseline="-25000"/>
              <a:t>3</a:t>
            </a:r>
            <a:r>
              <a:rPr lang="en-GB"/>
              <a:t>O</a:t>
            </a:r>
            <a:r>
              <a:rPr lang="en-GB" baseline="30000"/>
              <a:t>+</a:t>
            </a:r>
            <a:r>
              <a:rPr lang="en-GB"/>
              <a:t> kon ontstaan, het milieu wordt veroorzaakt door de reactie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is fout, vanuit de gedachte gegeven dat als er veel H</a:t>
            </a:r>
            <a:r>
              <a:rPr lang="en-GB" baseline="-25000"/>
              <a:t>3</a:t>
            </a:r>
            <a:r>
              <a:rPr lang="en-GB"/>
              <a:t>O</a:t>
            </a:r>
            <a:r>
              <a:rPr lang="en-GB" baseline="30000"/>
              <a:t>+</a:t>
            </a:r>
            <a:r>
              <a:rPr lang="en-GB"/>
              <a:t> is, er ook veel X</a:t>
            </a:r>
            <a:r>
              <a:rPr lang="en-GB" baseline="30000"/>
              <a:t>4-</a:t>
            </a:r>
            <a:r>
              <a:rPr lang="en-GB"/>
              <a:t> moet zijn, het milieu is veroorzaakt door de reactie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D</a:t>
            </a:r>
            <a:r>
              <a:rPr lang="en-GB"/>
              <a:t> is fout, vanuit de gedachte dat veel X</a:t>
            </a:r>
            <a:r>
              <a:rPr lang="en-GB" baseline="30000"/>
              <a:t>4-</a:t>
            </a:r>
            <a:r>
              <a:rPr lang="en-GB"/>
              <a:t> zorgt voor veel H</a:t>
            </a:r>
            <a:r>
              <a:rPr lang="en-GB" baseline="-25000"/>
              <a:t>3</a:t>
            </a:r>
            <a:r>
              <a:rPr lang="en-GB"/>
              <a:t>O</a:t>
            </a:r>
            <a:r>
              <a:rPr lang="en-GB" baseline="30000"/>
              <a:t>+</a:t>
            </a:r>
            <a:r>
              <a:rPr lang="en-GB"/>
              <a:t>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315" name="Google Shape;315;g1e3bfa305f7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e3bfa305f7_0_10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evenwichtsbeschouwing</a:t>
            </a:r>
            <a:r>
              <a:rPr lang="en-GB" dirty="0"/>
              <a:t> </a:t>
            </a:r>
            <a:r>
              <a:rPr lang="en-GB" dirty="0" err="1"/>
              <a:t>uitgaan</a:t>
            </a:r>
            <a:r>
              <a:rPr lang="en-GB" dirty="0"/>
              <a:t> van </a:t>
            </a:r>
            <a:r>
              <a:rPr lang="en-GB" dirty="0" err="1"/>
              <a:t>reactievergelijking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rekening</a:t>
            </a:r>
            <a:r>
              <a:rPr lang="en-GB" dirty="0"/>
              <a:t> </a:t>
            </a:r>
            <a:r>
              <a:rPr lang="en-GB" dirty="0" err="1"/>
              <a:t>houden</a:t>
            </a:r>
            <a:r>
              <a:rPr lang="en-GB" dirty="0"/>
              <a:t> met </a:t>
            </a:r>
            <a:r>
              <a:rPr lang="en-GB" dirty="0" err="1"/>
              <a:t>omgeving</a:t>
            </a:r>
            <a:r>
              <a:rPr lang="en-GB" dirty="0"/>
              <a:t> / milieu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dirty="0" err="1"/>
              <a:t>fout</a:t>
            </a:r>
            <a:r>
              <a:rPr lang="en-GB" dirty="0"/>
              <a:t> de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denkt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de extra OH</a:t>
            </a:r>
            <a:r>
              <a:rPr lang="en-GB" baseline="30000" dirty="0"/>
              <a:t>-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invloed</a:t>
            </a:r>
            <a:r>
              <a:rPr lang="en-GB" dirty="0"/>
              <a:t> </a:t>
            </a:r>
            <a:r>
              <a:rPr lang="en-GB" dirty="0" err="1"/>
              <a:t>heeft</a:t>
            </a:r>
            <a:r>
              <a:rPr lang="en-GB" dirty="0"/>
              <a:t> </a:t>
            </a:r>
            <a:r>
              <a:rPr lang="en-GB" dirty="0" err="1"/>
              <a:t>omdat</a:t>
            </a:r>
            <a:r>
              <a:rPr lang="en-GB" dirty="0"/>
              <a:t> </a:t>
            </a:r>
            <a:r>
              <a:rPr lang="en-GB" dirty="0" err="1"/>
              <a:t>deze</a:t>
            </a:r>
            <a:r>
              <a:rPr lang="en-GB" dirty="0"/>
              <a:t> </a:t>
            </a:r>
            <a:r>
              <a:rPr lang="en-GB" dirty="0" err="1"/>
              <a:t>stof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in de </a:t>
            </a:r>
            <a:r>
              <a:rPr lang="en-GB" dirty="0" err="1"/>
              <a:t>reactievergelijking</a:t>
            </a:r>
            <a:r>
              <a:rPr lang="en-GB" dirty="0"/>
              <a:t> </a:t>
            </a:r>
            <a:r>
              <a:rPr lang="en-GB" dirty="0" err="1"/>
              <a:t>staat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fout</a:t>
            </a:r>
            <a:r>
              <a:rPr lang="en-GB" dirty="0"/>
              <a:t> de </a:t>
            </a:r>
            <a:r>
              <a:rPr lang="en-GB" dirty="0" err="1"/>
              <a:t>leerling</a:t>
            </a:r>
            <a:r>
              <a:rPr lang="en-GB" dirty="0"/>
              <a:t> </a:t>
            </a:r>
            <a:r>
              <a:rPr lang="en-GB" dirty="0" err="1"/>
              <a:t>denkt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H</a:t>
            </a:r>
            <a:r>
              <a:rPr lang="en-GB" baseline="-25000" dirty="0"/>
              <a:t>2</a:t>
            </a:r>
            <a:r>
              <a:rPr lang="en-GB" dirty="0"/>
              <a:t>O </a:t>
            </a:r>
            <a:r>
              <a:rPr lang="en-GB" dirty="0" err="1"/>
              <a:t>meer</a:t>
            </a:r>
            <a:r>
              <a:rPr lang="en-GB" dirty="0"/>
              <a:t> </a:t>
            </a:r>
            <a:r>
              <a:rPr lang="en-GB" dirty="0" err="1"/>
              <a:t>basisch</a:t>
            </a:r>
            <a:r>
              <a:rPr lang="en-GB" dirty="0"/>
              <a:t> is dan H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30000" dirty="0"/>
              <a:t>+</a:t>
            </a:r>
            <a:endParaRPr baseline="30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goed</a:t>
            </a:r>
            <a:r>
              <a:rPr lang="en-GB" dirty="0"/>
              <a:t>, de H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30000" dirty="0"/>
              <a:t>+</a:t>
            </a:r>
            <a:r>
              <a:rPr lang="en-GB" dirty="0"/>
              <a:t> </a:t>
            </a:r>
            <a:r>
              <a:rPr lang="en-GB" dirty="0" err="1"/>
              <a:t>reageert</a:t>
            </a:r>
            <a:r>
              <a:rPr lang="en-GB" dirty="0"/>
              <a:t> met OH</a:t>
            </a:r>
            <a:r>
              <a:rPr lang="en-GB" baseline="30000" dirty="0"/>
              <a:t>-</a:t>
            </a:r>
            <a:r>
              <a:rPr lang="en-GB" dirty="0"/>
              <a:t> </a:t>
            </a:r>
            <a:r>
              <a:rPr lang="en-GB" dirty="0" err="1"/>
              <a:t>waardoor</a:t>
            </a:r>
            <a:r>
              <a:rPr lang="en-GB" dirty="0"/>
              <a:t> het </a:t>
            </a:r>
            <a:r>
              <a:rPr lang="en-GB" dirty="0" err="1"/>
              <a:t>evenwicht</a:t>
            </a:r>
            <a:r>
              <a:rPr lang="en-GB" dirty="0"/>
              <a:t> </a:t>
            </a:r>
            <a:r>
              <a:rPr lang="en-GB" dirty="0" err="1"/>
              <a:t>naar</a:t>
            </a:r>
            <a:r>
              <a:rPr lang="en-GB" dirty="0"/>
              <a:t> </a:t>
            </a:r>
            <a:r>
              <a:rPr lang="en-GB" dirty="0" err="1"/>
              <a:t>rechts</a:t>
            </a:r>
            <a:r>
              <a:rPr lang="en-GB" dirty="0"/>
              <a:t> </a:t>
            </a:r>
            <a:r>
              <a:rPr lang="en-GB" dirty="0" err="1"/>
              <a:t>verschuift</a:t>
            </a:r>
            <a:r>
              <a:rPr lang="en-GB" dirty="0"/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40" name="Google Shape;340;g1e3bfa305f7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0" name="Google Shape;360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De vragen en toelichtingen vallen onder een </a:t>
            </a:r>
            <a:r>
              <a:rPr lang="en-GB" b="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CC BY-SA 4.0 licentie </a:t>
            </a:r>
            <a:r>
              <a:rPr lang="en-GB" b="0" u="none"/>
              <a:t>https://creativecommons.org/licenses/by-sa/4.0</a:t>
            </a:r>
            <a:endParaRPr/>
          </a:p>
        </p:txBody>
      </p:sp>
      <p:sp>
        <p:nvSpPr>
          <p:cNvPr id="361" name="Google Shape;361;p2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1944f8e9f6_3_1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Opstellen van een evenwichtsvoorwaarde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Goed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fout de plus hoort er niet tussen het moet een vermenigvuldiging zijn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fout teller en noemer zijn omgedraaid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D</a:t>
            </a:r>
            <a:r>
              <a:rPr lang="en-GB"/>
              <a:t> fout - beide fouten van antwoord B en C zodat de leerling niet kan beredeneren wat goed is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29" name="Google Shape;129;g31944f8e9f6_3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1944f8e9f6_3_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Verschuiving van het evenwicht door toevoeging van extra beginstof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fout er is een verandering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fout er wordt meer toegevoegd van een stof links van de pijl/de concentratie stikstof wordt tijdelijk verhoogd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goed De K-waarde blijft hetzelfde dus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D</a:t>
            </a:r>
            <a:r>
              <a:rPr lang="en-GB"/>
              <a:t> fout De K blijft altijd gelijk als de temperatuur niet verandert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54" name="Google Shape;154;g31944f8e9f6_3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1944f8e9f6_3_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Verlaging van de temperatuur zorgt voor een verschuiving van het evenwicht naar de endotherme kant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fout: de reacties naar links en naar rechts vertragen beide, maar niet evenveel dus verandert het evenwicht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fout Reactie naar links is endotherm omdat de reactie van links naar rechts exotherm is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goed bij verlaging van de temperatuur verschuift het evenwicht naar de exotherme kant.</a:t>
            </a:r>
            <a:endParaRPr baseline="30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79" name="Google Shape;179;g31944f8e9f6_3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1944f8e9f6_3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Groter volume zorgt soms voor een verschuiving van het evenwicht en soms niet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fout: alleen als links en rechts gelijke aantallen gasdeeltjes zijn in de reactievergelijking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goed Verschuift naar de kant met de meeste gasdeeltjes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fout door het grotere volume dalen de concentraties en de druk waardoor het evenwicht verschuift naar de kant met de meeste gasdeeltjes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200" name="Google Shape;200;g31944f8e9f6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57517519f3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De waarde van de evenwichtsconstante zegt iets over de snelheid van de reacties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goed K </a:t>
            </a:r>
            <a:r>
              <a:rPr lang="en-GB" baseline="-25000"/>
              <a:t>298K</a:t>
            </a:r>
            <a:r>
              <a:rPr lang="en-GB"/>
              <a:t> = kleiner dan K</a:t>
            </a:r>
            <a:r>
              <a:rPr lang="en-GB" baseline="-25000"/>
              <a:t>1000 K </a:t>
            </a:r>
            <a:r>
              <a:rPr lang="en-GB"/>
              <a:t>= 3,0 *10 </a:t>
            </a:r>
            <a:r>
              <a:rPr lang="en-GB" baseline="30000"/>
              <a:t> 6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fout in evenwicht lopen de reacties beide kanten altijd even snel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fout</a:t>
            </a:r>
            <a:endParaRPr baseline="30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221" name="Google Shape;221;g357517519f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1944f8e9f6_3_7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Toevoeging van het edelgas zorgt voor een verschuiving door een drukverandering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goed de concentraties veranderen niet, de druk verandert wel maar het aantal deeltjes (partiële druk) niet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fout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fout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D</a:t>
            </a:r>
            <a:r>
              <a:rPr lang="en-GB"/>
              <a:t> fout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242" name="Google Shape;242;g31944f8e9f6_3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Misvatting:Toevoeging van een katalysator verandert de ligging van  evenwicht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goed alleen sneller ingesteld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fout het is niet altijd dat een toegevoegde stof het evenwicht beïnvloedt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fout het is niet altijd dat een toegevoegde stof het evenwicht beïnvloedt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D</a:t>
            </a:r>
            <a:r>
              <a:rPr lang="en-GB"/>
              <a:t> fout het is niet altijd dat een toegevoegde stof het evenwicht beïnvloedt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267" name="Google Shape;26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3e8d67ca13_0_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Misvatting: door wegnemen van een beginstof verandert er (alleen) iets aan het reactieproduct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A</a:t>
            </a:r>
            <a:r>
              <a:rPr lang="en-GB"/>
              <a:t> fout: het evenwicht verschuift, dus aan beide kanten verandert er iets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B</a:t>
            </a:r>
            <a:r>
              <a:rPr lang="en-GB"/>
              <a:t> fout: het evenwicht verschuift naar links (K-waarde blijft gelijk)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C</a:t>
            </a:r>
            <a:r>
              <a:rPr lang="en-GB"/>
              <a:t> goed K- waarde blijft hetzelfde dus verschuift naar links om te compenseren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/>
              <a:t>D</a:t>
            </a:r>
            <a:r>
              <a:rPr lang="en-GB"/>
              <a:t> fout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Auteurs: Arend Beens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Verplicht invullen: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*Getest door: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*In klas: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*Ervaringen: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*Welk deel van de leerlingen had de vraag goed?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Eventueel invullen: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Mogelijke verbeteringen: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Zeker niet veranderen: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Bijpassende diagnostische vraag: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Hoe voorkom je bij het lesgeven dat hier misconcepten ontstaan?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Hoe heb je na de diagnostische vraag misconcepten weggewerkt?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292" name="Google Shape;292;g33e8d67ca13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-273446" y="1110059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edict - Explain -">
  <p:cSld name="Predict - Explain -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e3bfa305f7_0_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g1e3bfa305f7_0_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g1e3bfa305f7_0_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g1e3bfa305f7_0_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sp>
        <p:nvSpPr>
          <p:cNvPr id="89" name="Google Shape;89;g1e3bfa305f7_0_22"/>
          <p:cNvSpPr txBox="1"/>
          <p:nvPr/>
        </p:nvSpPr>
        <p:spPr>
          <a:xfrm>
            <a:off x="457198" y="1095877"/>
            <a:ext cx="850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Predict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Explain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g1e3bfa305f7_0_22"/>
          <p:cNvSpPr txBox="1">
            <a:spLocks noGrp="1"/>
          </p:cNvSpPr>
          <p:nvPr>
            <p:ph type="body" idx="1"/>
          </p:nvPr>
        </p:nvSpPr>
        <p:spPr>
          <a:xfrm>
            <a:off x="457197" y="1546523"/>
            <a:ext cx="4230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g1e3bfa305f7_0_22"/>
          <p:cNvSpPr txBox="1">
            <a:spLocks noGrp="1"/>
          </p:cNvSpPr>
          <p:nvPr>
            <p:ph type="body" idx="2"/>
          </p:nvPr>
        </p:nvSpPr>
        <p:spPr>
          <a:xfrm>
            <a:off x="457198" y="3274760"/>
            <a:ext cx="4230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g1e3bfa305f7_0_22"/>
          <p:cNvSpPr>
            <a:spLocks noGrp="1"/>
          </p:cNvSpPr>
          <p:nvPr>
            <p:ph type="pic" idx="3"/>
          </p:nvPr>
        </p:nvSpPr>
        <p:spPr>
          <a:xfrm>
            <a:off x="4794250" y="931491"/>
            <a:ext cx="3879900" cy="45207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erve - Explain">
  <p:cSld name="Observe - Explai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e3bfa305f7_0_31"/>
          <p:cNvSpPr txBox="1"/>
          <p:nvPr/>
        </p:nvSpPr>
        <p:spPr>
          <a:xfrm>
            <a:off x="457199" y="2049707"/>
            <a:ext cx="850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Observe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Explain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g1e3bfa305f7_0_3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g1e3bfa305f7_0_3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g1e3bfa305f7_0_3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g1e3bfa305f7_0_3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sp>
        <p:nvSpPr>
          <p:cNvPr id="99" name="Google Shape;99;g1e3bfa305f7_0_31"/>
          <p:cNvSpPr txBox="1">
            <a:spLocks noGrp="1"/>
          </p:cNvSpPr>
          <p:nvPr>
            <p:ph type="body" idx="1"/>
          </p:nvPr>
        </p:nvSpPr>
        <p:spPr>
          <a:xfrm>
            <a:off x="475395" y="2477316"/>
            <a:ext cx="5562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g1e3bfa305f7_0_31"/>
          <p:cNvSpPr txBox="1">
            <a:spLocks noGrp="1"/>
          </p:cNvSpPr>
          <p:nvPr>
            <p:ph type="body" idx="2"/>
          </p:nvPr>
        </p:nvSpPr>
        <p:spPr>
          <a:xfrm>
            <a:off x="457199" y="4224843"/>
            <a:ext cx="82170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g1e3bfa305f7_0_31"/>
          <p:cNvSpPr>
            <a:spLocks noGrp="1"/>
          </p:cNvSpPr>
          <p:nvPr>
            <p:ph type="pic" idx="3"/>
          </p:nvPr>
        </p:nvSpPr>
        <p:spPr>
          <a:xfrm>
            <a:off x="6400800" y="931491"/>
            <a:ext cx="2273400" cy="270960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Google Shape;102;g1e3bfa305f7_0_31"/>
          <p:cNvSpPr txBox="1">
            <a:spLocks noGrp="1"/>
          </p:cNvSpPr>
          <p:nvPr>
            <p:ph type="body" idx="4"/>
          </p:nvPr>
        </p:nvSpPr>
        <p:spPr>
          <a:xfrm>
            <a:off x="457199" y="925794"/>
            <a:ext cx="5562600" cy="800400"/>
          </a:xfrm>
          <a:prstGeom prst="rect">
            <a:avLst/>
          </a:prstGeom>
          <a:solidFill>
            <a:srgbClr val="FAFAEA"/>
          </a:solidFill>
          <a:ln w="9525" cap="flat" cmpd="sng">
            <a:solidFill>
              <a:srgbClr val="3B2F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5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 b="1"/>
            </a:lvl1pPr>
            <a:lvl2pPr marL="914400" lvl="1" indent="-34290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2385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1432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4pPr>
            <a:lvl5pPr marL="2286000" lvl="4" indent="-31432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ltiple choice    4 answer">
  <p:cSld name="Multiple choice    4 answer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e3bfa305f7_0_4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g1e3bfa305f7_0_4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g1e3bfa305f7_0_4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g1e3bfa305f7_0_4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graphicFrame>
        <p:nvGraphicFramePr>
          <p:cNvPr id="108" name="Google Shape;108;g1e3bfa305f7_0_41"/>
          <p:cNvGraphicFramePr/>
          <p:nvPr/>
        </p:nvGraphicFramePr>
        <p:xfrm>
          <a:off x="457207" y="3407767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{EE05011E-065E-46DD-B8F6-0ED29270BDF9}</a:tableStyleId>
              </a:tblPr>
              <a:tblGrid>
                <a:gridCol w="1050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B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9" name="Google Shape;109;g1e3bfa305f7_0_41"/>
          <p:cNvSpPr txBox="1">
            <a:spLocks noGrp="1"/>
          </p:cNvSpPr>
          <p:nvPr>
            <p:ph type="body" idx="1"/>
          </p:nvPr>
        </p:nvSpPr>
        <p:spPr>
          <a:xfrm>
            <a:off x="457200" y="863126"/>
            <a:ext cx="8285100" cy="24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g1e3bfa305f7_0_41"/>
          <p:cNvSpPr txBox="1">
            <a:spLocks noGrp="1"/>
          </p:cNvSpPr>
          <p:nvPr>
            <p:ph type="body" idx="2"/>
          </p:nvPr>
        </p:nvSpPr>
        <p:spPr>
          <a:xfrm>
            <a:off x="1523992" y="3415646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g1e3bfa305f7_0_41"/>
          <p:cNvSpPr txBox="1">
            <a:spLocks noGrp="1"/>
          </p:cNvSpPr>
          <p:nvPr>
            <p:ph type="body" idx="3"/>
          </p:nvPr>
        </p:nvSpPr>
        <p:spPr>
          <a:xfrm>
            <a:off x="1523977" y="4063702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g1e3bfa305f7_0_41"/>
          <p:cNvSpPr txBox="1">
            <a:spLocks noGrp="1"/>
          </p:cNvSpPr>
          <p:nvPr>
            <p:ph type="body" idx="4"/>
          </p:nvPr>
        </p:nvSpPr>
        <p:spPr>
          <a:xfrm>
            <a:off x="1523977" y="4717542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g1e3bfa305f7_0_41"/>
          <p:cNvSpPr txBox="1">
            <a:spLocks noGrp="1"/>
          </p:cNvSpPr>
          <p:nvPr>
            <p:ph type="body" idx="5"/>
          </p:nvPr>
        </p:nvSpPr>
        <p:spPr>
          <a:xfrm>
            <a:off x="1523977" y="5379294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aphicFrame>
        <p:nvGraphicFramePr>
          <p:cNvPr id="114" name="Google Shape;114;g1e3bfa305f7_0_41"/>
          <p:cNvGraphicFramePr/>
          <p:nvPr/>
        </p:nvGraphicFramePr>
        <p:xfrm>
          <a:off x="457200" y="34013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{EE05011E-065E-46DD-B8F6-0ED29270BDF9}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5" name="Google Shape;115;g1e3bfa305f7_0_41"/>
          <p:cNvGraphicFramePr/>
          <p:nvPr/>
        </p:nvGraphicFramePr>
        <p:xfrm>
          <a:off x="457200" y="406000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{EE05011E-065E-46DD-B8F6-0ED29270BDF9}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6" name="Google Shape;116;g1e3bfa305f7_0_41"/>
          <p:cNvGraphicFramePr/>
          <p:nvPr/>
        </p:nvGraphicFramePr>
        <p:xfrm>
          <a:off x="457199" y="472613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{EE05011E-065E-46DD-B8F6-0ED29270BDF9}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7" name="Google Shape;117;g1e3bfa305f7_0_41"/>
          <p:cNvGraphicFramePr/>
          <p:nvPr/>
        </p:nvGraphicFramePr>
        <p:xfrm>
          <a:off x="457199" y="538265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{EE05011E-065E-46DD-B8F6-0ED29270BDF9}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diagnostischevragen@nvon.n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agnostischevragen.nl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"/>
          <p:cNvSpPr txBox="1">
            <a:spLocks noGrp="1"/>
          </p:cNvSpPr>
          <p:nvPr>
            <p:ph type="ctrTitle"/>
          </p:nvPr>
        </p:nvSpPr>
        <p:spPr>
          <a:xfrm>
            <a:off x="1143000" y="483455"/>
            <a:ext cx="6858000" cy="47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</a:pPr>
            <a:r>
              <a:rPr lang="en-GB" sz="5400" b="1">
                <a:solidFill>
                  <a:schemeClr val="accent1"/>
                </a:solidFill>
              </a:rPr>
              <a:t>Diagnostische vragen scheikunde Evenwichten</a:t>
            </a:r>
            <a:br>
              <a:rPr lang="en-GB" b="1">
                <a:solidFill>
                  <a:schemeClr val="accent1"/>
                </a:solidFill>
              </a:rPr>
            </a:br>
            <a:endParaRPr b="1">
              <a:solidFill>
                <a:schemeClr val="accent1"/>
              </a:solidFill>
            </a:endParaRPr>
          </a:p>
        </p:txBody>
      </p:sp>
      <p:sp>
        <p:nvSpPr>
          <p:cNvPr id="124" name="Google Shape;124;p3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5" name="Google Shape;125;p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619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26" name="Google Shape;126;p3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1e3bfa305f7_0_85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18" name="Google Shape;318;g1e3bfa305f7_0_85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9" name="Google Shape;319;g1e3bfa305f7_0_85"/>
          <p:cNvGrpSpPr/>
          <p:nvPr/>
        </p:nvGrpSpPr>
        <p:grpSpPr>
          <a:xfrm>
            <a:off x="478269" y="2184602"/>
            <a:ext cx="908700" cy="908700"/>
            <a:chOff x="947033" y="2362454"/>
            <a:chExt cx="908700" cy="908700"/>
          </a:xfrm>
        </p:grpSpPr>
        <p:sp>
          <p:nvSpPr>
            <p:cNvPr id="320" name="Google Shape;320;g1e3bfa305f7_0_85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1" name="Google Shape;321;g1e3bfa305f7_0_85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2" name="Google Shape;322;g1e3bfa305f7_0_85"/>
          <p:cNvGrpSpPr/>
          <p:nvPr/>
        </p:nvGrpSpPr>
        <p:grpSpPr>
          <a:xfrm>
            <a:off x="478293" y="3222081"/>
            <a:ext cx="908700" cy="908700"/>
            <a:chOff x="4665644" y="2362454"/>
            <a:chExt cx="908700" cy="908700"/>
          </a:xfrm>
        </p:grpSpPr>
        <p:sp>
          <p:nvSpPr>
            <p:cNvPr id="323" name="Google Shape;323;g1e3bfa305f7_0_85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4" name="Google Shape;324;g1e3bfa305f7_0_85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5" name="Google Shape;325;g1e3bfa305f7_0_85"/>
          <p:cNvGrpSpPr/>
          <p:nvPr/>
        </p:nvGrpSpPr>
        <p:grpSpPr>
          <a:xfrm>
            <a:off x="478292" y="4259529"/>
            <a:ext cx="908700" cy="908700"/>
            <a:chOff x="947033" y="4156948"/>
            <a:chExt cx="908700" cy="908700"/>
          </a:xfrm>
        </p:grpSpPr>
        <p:sp>
          <p:nvSpPr>
            <p:cNvPr id="326" name="Google Shape;326;g1e3bfa305f7_0_85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27" name="Google Shape;327;g1e3bfa305f7_0_85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8" name="Google Shape;328;g1e3bfa305f7_0_85"/>
          <p:cNvGrpSpPr/>
          <p:nvPr/>
        </p:nvGrpSpPr>
        <p:grpSpPr>
          <a:xfrm>
            <a:off x="478292" y="5358195"/>
            <a:ext cx="908700" cy="908700"/>
            <a:chOff x="4665644" y="4148177"/>
            <a:chExt cx="908700" cy="908700"/>
          </a:xfrm>
        </p:grpSpPr>
        <p:sp>
          <p:nvSpPr>
            <p:cNvPr id="329" name="Google Shape;329;g1e3bfa305f7_0_85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30" name="Google Shape;330;g1e3bfa305f7_0_85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1" name="Google Shape;331;g1e3bfa305f7_0_85"/>
          <p:cNvSpPr/>
          <p:nvPr/>
        </p:nvSpPr>
        <p:spPr>
          <a:xfrm>
            <a:off x="1613171" y="2338895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omdat er veel 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g1e3bfa305f7_0_85"/>
          <p:cNvSpPr/>
          <p:nvPr/>
        </p:nvSpPr>
        <p:spPr>
          <a:xfrm>
            <a:off x="1613171" y="3349138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omdat dit H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afsplitst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g1e3bfa305f7_0_85"/>
          <p:cNvSpPr/>
          <p:nvPr/>
        </p:nvSpPr>
        <p:spPr>
          <a:xfrm>
            <a:off x="1613171" y="436677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omdat er veel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is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g1e3bfa305f7_0_85"/>
          <p:cNvSpPr/>
          <p:nvPr/>
        </p:nvSpPr>
        <p:spPr>
          <a:xfrm>
            <a:off x="1613171" y="5426116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4-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omdat dit 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afsplitst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g1e3bfa305f7_0_85"/>
          <p:cNvSpPr txBox="1">
            <a:spLocks noGrp="1"/>
          </p:cNvSpPr>
          <p:nvPr>
            <p:ph type="title"/>
          </p:nvPr>
        </p:nvSpPr>
        <p:spPr>
          <a:xfrm>
            <a:off x="314325" y="412235"/>
            <a:ext cx="8932986" cy="891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/>
              <a:t>9) H</a:t>
            </a:r>
            <a:r>
              <a:rPr lang="en-GB" sz="2800" baseline="-25000"/>
              <a:t>2</a:t>
            </a:r>
            <a:r>
              <a:rPr lang="en-GB" sz="2800"/>
              <a:t>X</a:t>
            </a:r>
            <a:r>
              <a:rPr lang="en-GB" sz="2800" baseline="30000"/>
              <a:t>2-</a:t>
            </a:r>
            <a:r>
              <a:rPr lang="en-GB" sz="2800"/>
              <a:t> + 2 H</a:t>
            </a:r>
            <a:r>
              <a:rPr lang="en-GB" sz="2800" baseline="-25000"/>
              <a:t>2</a:t>
            </a:r>
            <a:r>
              <a:rPr lang="en-GB" sz="2800"/>
              <a:t>O  ⇄  X</a:t>
            </a:r>
            <a:r>
              <a:rPr lang="en-GB" sz="2800" baseline="30000"/>
              <a:t>4-</a:t>
            </a:r>
            <a:r>
              <a:rPr lang="en-GB" sz="2800"/>
              <a:t> + 2 H</a:t>
            </a:r>
            <a:r>
              <a:rPr lang="en-GB" sz="2800" baseline="-25000"/>
              <a:t>3</a:t>
            </a:r>
            <a:r>
              <a:rPr lang="en-GB" sz="2800"/>
              <a:t>O</a:t>
            </a:r>
            <a:r>
              <a:rPr lang="en-GB" sz="2800" baseline="30000"/>
              <a:t>+</a:t>
            </a:r>
            <a:endParaRPr sz="2800" baseline="3000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1"/>
              <a:buFont typeface="Calibri"/>
              <a:buNone/>
            </a:pPr>
            <a:r>
              <a:rPr lang="en-GB" sz="2800"/>
              <a:t>Bovenstaand evenwicht stelt zich in waterige omgeving in. Welke vorm (HX</a:t>
            </a:r>
            <a:r>
              <a:rPr lang="en-GB" sz="2800" baseline="30000"/>
              <a:t>2-</a:t>
            </a:r>
            <a:r>
              <a:rPr lang="en-GB" sz="2800"/>
              <a:t> of X</a:t>
            </a:r>
            <a:r>
              <a:rPr lang="en-GB" sz="2800" baseline="30000"/>
              <a:t>4-</a:t>
            </a:r>
            <a:r>
              <a:rPr lang="en-GB" sz="2800"/>
              <a:t>) komt het meeste voor bij lage pH?</a:t>
            </a:r>
            <a:endParaRPr sz="2800"/>
          </a:p>
        </p:txBody>
      </p:sp>
      <p:sp>
        <p:nvSpPr>
          <p:cNvPr id="336" name="Google Shape;336;g1e3bfa305f7_0_85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37" name="Google Shape;337;g1e3bfa305f7_0_85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1e3bfa305f7_0_107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43" name="Google Shape;343;g1e3bfa305f7_0_107"/>
          <p:cNvGrpSpPr/>
          <p:nvPr/>
        </p:nvGrpSpPr>
        <p:grpSpPr>
          <a:xfrm>
            <a:off x="568756" y="2781820"/>
            <a:ext cx="908700" cy="908700"/>
            <a:chOff x="947033" y="2362454"/>
            <a:chExt cx="908700" cy="908700"/>
          </a:xfrm>
        </p:grpSpPr>
        <p:sp>
          <p:nvSpPr>
            <p:cNvPr id="344" name="Google Shape;344;g1e3bfa305f7_0_107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45" name="Google Shape;345;g1e3bfa305f7_0_107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6" name="Google Shape;346;g1e3bfa305f7_0_107"/>
          <p:cNvGrpSpPr/>
          <p:nvPr/>
        </p:nvGrpSpPr>
        <p:grpSpPr>
          <a:xfrm>
            <a:off x="568780" y="3819299"/>
            <a:ext cx="908700" cy="908700"/>
            <a:chOff x="4665644" y="2362454"/>
            <a:chExt cx="908700" cy="908700"/>
          </a:xfrm>
        </p:grpSpPr>
        <p:sp>
          <p:nvSpPr>
            <p:cNvPr id="347" name="Google Shape;347;g1e3bfa305f7_0_107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48" name="Google Shape;348;g1e3bfa305f7_0_107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9" name="Google Shape;349;g1e3bfa305f7_0_107"/>
          <p:cNvGrpSpPr/>
          <p:nvPr/>
        </p:nvGrpSpPr>
        <p:grpSpPr>
          <a:xfrm>
            <a:off x="568779" y="4856747"/>
            <a:ext cx="908700" cy="908700"/>
            <a:chOff x="947033" y="4156948"/>
            <a:chExt cx="908700" cy="908700"/>
          </a:xfrm>
        </p:grpSpPr>
        <p:sp>
          <p:nvSpPr>
            <p:cNvPr id="350" name="Google Shape;350;g1e3bfa305f7_0_107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51" name="Google Shape;351;g1e3bfa305f7_0_107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2" name="Google Shape;352;g1e3bfa305f7_0_107"/>
          <p:cNvSpPr/>
          <p:nvPr/>
        </p:nvSpPr>
        <p:spPr>
          <a:xfrm>
            <a:off x="1719968" y="2965603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</a:t>
            </a:r>
            <a:r>
              <a:rPr lang="en-GB" sz="2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evenwicht</a:t>
            </a:r>
            <a:r>
              <a:rPr lang="en-GB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verschuift</a:t>
            </a:r>
            <a:r>
              <a:rPr lang="en-GB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niet</a:t>
            </a:r>
            <a:endParaRPr sz="23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g1e3bfa305f7_0_107"/>
          <p:cNvSpPr/>
          <p:nvPr/>
        </p:nvSpPr>
        <p:spPr>
          <a:xfrm>
            <a:off x="1719968" y="3974025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</a:t>
            </a:r>
            <a:r>
              <a:rPr lang="en-GB" sz="2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evenwicht</a:t>
            </a:r>
            <a:r>
              <a:rPr lang="en-GB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verschuift</a:t>
            </a:r>
            <a:r>
              <a:rPr lang="en-GB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naar</a:t>
            </a:r>
            <a:r>
              <a:rPr lang="en-GB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links</a:t>
            </a:r>
            <a:endParaRPr sz="23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g1e3bfa305f7_0_107"/>
          <p:cNvSpPr/>
          <p:nvPr/>
        </p:nvSpPr>
        <p:spPr>
          <a:xfrm>
            <a:off x="1719968" y="498244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Het evenwicht verschuift naar rechts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g1e3bfa305f7_0_107"/>
          <p:cNvSpPr txBox="1">
            <a:spLocks noGrp="1"/>
          </p:cNvSpPr>
          <p:nvPr>
            <p:ph type="title"/>
          </p:nvPr>
        </p:nvSpPr>
        <p:spPr>
          <a:xfrm>
            <a:off x="227168" y="467198"/>
            <a:ext cx="9144000" cy="16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 dirty="0"/>
              <a:t>10) H</a:t>
            </a:r>
            <a:r>
              <a:rPr lang="en-GB" sz="2800" baseline="-25000" dirty="0"/>
              <a:t>2</a:t>
            </a:r>
            <a:r>
              <a:rPr lang="en-GB" sz="2800" dirty="0"/>
              <a:t>X</a:t>
            </a:r>
            <a:r>
              <a:rPr lang="en-GB" sz="2800" baseline="30000" dirty="0"/>
              <a:t>2-</a:t>
            </a:r>
            <a:r>
              <a:rPr lang="en-GB" sz="2800" dirty="0"/>
              <a:t> + 2 H</a:t>
            </a:r>
            <a:r>
              <a:rPr lang="en-GB" sz="2800" baseline="-25000" dirty="0"/>
              <a:t>2</a:t>
            </a:r>
            <a:r>
              <a:rPr lang="en-GB" sz="2800" dirty="0"/>
              <a:t>O  ⇄  X</a:t>
            </a:r>
            <a:r>
              <a:rPr lang="en-GB" sz="2800" baseline="30000" dirty="0"/>
              <a:t>4-</a:t>
            </a:r>
            <a:r>
              <a:rPr lang="en-GB" sz="2800" dirty="0"/>
              <a:t> + 2 H</a:t>
            </a:r>
            <a:r>
              <a:rPr lang="en-GB" sz="2800" baseline="-25000" dirty="0"/>
              <a:t>3</a:t>
            </a:r>
            <a:r>
              <a:rPr lang="en-GB" sz="2800" dirty="0"/>
              <a:t>O</a:t>
            </a:r>
            <a:r>
              <a:rPr lang="en-GB" sz="2800" baseline="30000" dirty="0"/>
              <a:t>+</a:t>
            </a:r>
            <a:endParaRPr sz="2800" baseline="30000" dirty="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1"/>
              <a:buFont typeface="Calibri"/>
              <a:buNone/>
            </a:pPr>
            <a:r>
              <a:rPr lang="en-GB" sz="2800" dirty="0" err="1"/>
              <a:t>Bovenstaand</a:t>
            </a:r>
            <a:r>
              <a:rPr lang="en-GB" sz="2800" dirty="0"/>
              <a:t> </a:t>
            </a:r>
            <a:r>
              <a:rPr lang="en-GB" sz="2800" dirty="0" err="1"/>
              <a:t>evenwicht</a:t>
            </a:r>
            <a:r>
              <a:rPr lang="en-GB" sz="2800" dirty="0"/>
              <a:t> </a:t>
            </a:r>
            <a:r>
              <a:rPr lang="en-GB" sz="2800" dirty="0" err="1"/>
              <a:t>stelt</a:t>
            </a:r>
            <a:r>
              <a:rPr lang="en-GB" sz="2800" dirty="0"/>
              <a:t> </a:t>
            </a:r>
            <a:r>
              <a:rPr lang="en-GB" sz="2800" dirty="0" err="1"/>
              <a:t>zich</a:t>
            </a:r>
            <a:r>
              <a:rPr lang="en-GB" sz="2800" dirty="0"/>
              <a:t> in </a:t>
            </a:r>
            <a:r>
              <a:rPr lang="en-GB" sz="2800" dirty="0" err="1"/>
              <a:t>waterige</a:t>
            </a:r>
            <a:r>
              <a:rPr lang="en-GB" sz="2800" dirty="0"/>
              <a:t> </a:t>
            </a:r>
            <a:r>
              <a:rPr lang="en-GB" sz="2800" dirty="0" err="1"/>
              <a:t>omgeving</a:t>
            </a:r>
            <a:r>
              <a:rPr lang="en-GB" sz="2800" dirty="0"/>
              <a:t> in. Hoe </a:t>
            </a:r>
            <a:r>
              <a:rPr lang="en-GB" sz="2800" dirty="0" err="1"/>
              <a:t>verschuift</a:t>
            </a:r>
            <a:r>
              <a:rPr lang="en-GB" sz="2800" dirty="0"/>
              <a:t> het </a:t>
            </a:r>
            <a:r>
              <a:rPr lang="en-GB" sz="2800" dirty="0" err="1"/>
              <a:t>evenwicht</a:t>
            </a:r>
            <a:r>
              <a:rPr lang="en-GB" sz="2800" dirty="0"/>
              <a:t> </a:t>
            </a:r>
            <a:r>
              <a:rPr lang="en-GB" sz="2800" dirty="0" err="1"/>
              <a:t>als</a:t>
            </a:r>
            <a:r>
              <a:rPr lang="en-GB" sz="2800" dirty="0"/>
              <a:t> de base OH</a:t>
            </a:r>
            <a:r>
              <a:rPr lang="en-GB" sz="2800" baseline="30000" dirty="0"/>
              <a:t>-</a:t>
            </a:r>
            <a:r>
              <a:rPr lang="en-GB" sz="2800" dirty="0"/>
              <a:t> </a:t>
            </a:r>
            <a:r>
              <a:rPr lang="en-GB" sz="2800" dirty="0" err="1"/>
              <a:t>wordt</a:t>
            </a:r>
            <a:r>
              <a:rPr lang="en-GB" sz="2800" dirty="0"/>
              <a:t> </a:t>
            </a:r>
            <a:r>
              <a:rPr lang="en-GB" sz="2800" dirty="0" err="1"/>
              <a:t>toegevoegd</a:t>
            </a:r>
            <a:r>
              <a:rPr lang="en-GB" sz="2800" dirty="0"/>
              <a:t>?</a:t>
            </a:r>
            <a:endParaRPr sz="2800" dirty="0"/>
          </a:p>
        </p:txBody>
      </p:sp>
      <p:sp>
        <p:nvSpPr>
          <p:cNvPr id="356" name="Google Shape;356;g1e3bfa305f7_0_107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57" name="Google Shape;357;g1e3bfa305f7_0_107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27"/>
          <p:cNvSpPr txBox="1"/>
          <p:nvPr/>
        </p:nvSpPr>
        <p:spPr>
          <a:xfrm>
            <a:off x="5685183" y="6407433"/>
            <a:ext cx="345881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        © 2022 NVON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2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4097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en-GB" b="1"/>
            </a:br>
            <a:endParaRPr/>
          </a:p>
        </p:txBody>
      </p:sp>
      <p:sp>
        <p:nvSpPr>
          <p:cNvPr id="365" name="Google Shape;365;p27"/>
          <p:cNvSpPr txBox="1"/>
          <p:nvPr/>
        </p:nvSpPr>
        <p:spPr>
          <a:xfrm>
            <a:off x="628650" y="572530"/>
            <a:ext cx="7886700" cy="3363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vragen met toelichting zijn ontwikkeld door de diagnostische vragen werkgroep van de NVON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Heb je feedback, wil je bijdragen, vragen testen of samenwerken? Laat het weten via:</a:t>
            </a:r>
            <a:b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3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diagnostischevragen@nvon.nl</a:t>
            </a: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6" name="Google Shape;366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50189" y="4281356"/>
            <a:ext cx="4243622" cy="1295421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27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368" name="Google Shape;368;p27" descr="Creative Commons Attribution-ShareAlike 3.0 Unported - Wikidata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8188" y="6332184"/>
            <a:ext cx="1148977" cy="404269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27">
            <a:hlinkClick r:id="rId6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1944f8e9f6_3_114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2" name="Google Shape;132;g31944f8e9f6_3_114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" name="Google Shape;133;g31944f8e9f6_3_114"/>
          <p:cNvGrpSpPr/>
          <p:nvPr/>
        </p:nvGrpSpPr>
        <p:grpSpPr>
          <a:xfrm>
            <a:off x="478269" y="2184602"/>
            <a:ext cx="908700" cy="908700"/>
            <a:chOff x="947033" y="2362454"/>
            <a:chExt cx="908700" cy="908700"/>
          </a:xfrm>
        </p:grpSpPr>
        <p:sp>
          <p:nvSpPr>
            <p:cNvPr id="134" name="Google Shape;134;g31944f8e9f6_3_114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5" name="Google Shape;135;g31944f8e9f6_3_114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" name="Google Shape;136;g31944f8e9f6_3_114"/>
          <p:cNvGrpSpPr/>
          <p:nvPr/>
        </p:nvGrpSpPr>
        <p:grpSpPr>
          <a:xfrm>
            <a:off x="478293" y="3222081"/>
            <a:ext cx="908700" cy="908700"/>
            <a:chOff x="4665644" y="2362454"/>
            <a:chExt cx="908700" cy="908700"/>
          </a:xfrm>
        </p:grpSpPr>
        <p:sp>
          <p:nvSpPr>
            <p:cNvPr id="137" name="Google Shape;137;g31944f8e9f6_3_114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38" name="Google Shape;138;g31944f8e9f6_3_114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9" name="Google Shape;139;g31944f8e9f6_3_114"/>
          <p:cNvGrpSpPr/>
          <p:nvPr/>
        </p:nvGrpSpPr>
        <p:grpSpPr>
          <a:xfrm>
            <a:off x="478292" y="4259529"/>
            <a:ext cx="908700" cy="908700"/>
            <a:chOff x="947033" y="4156948"/>
            <a:chExt cx="908700" cy="908700"/>
          </a:xfrm>
        </p:grpSpPr>
        <p:sp>
          <p:nvSpPr>
            <p:cNvPr id="140" name="Google Shape;140;g31944f8e9f6_3_114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1" name="Google Shape;141;g31944f8e9f6_3_114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2" name="Google Shape;142;g31944f8e9f6_3_114"/>
          <p:cNvSpPr txBox="1">
            <a:spLocks noGrp="1"/>
          </p:cNvSpPr>
          <p:nvPr>
            <p:ph type="title"/>
          </p:nvPr>
        </p:nvSpPr>
        <p:spPr>
          <a:xfrm>
            <a:off x="314325" y="412235"/>
            <a:ext cx="8933100" cy="8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/>
              <a:t>1) Gegeven: 2 SO</a:t>
            </a:r>
            <a:r>
              <a:rPr lang="en-GB" sz="2800" baseline="-25000"/>
              <a:t>3</a:t>
            </a:r>
            <a:r>
              <a:rPr lang="en-GB" sz="2800"/>
              <a:t> (g) ⇄ 2 SO</a:t>
            </a:r>
            <a:r>
              <a:rPr lang="en-GB" sz="2800" baseline="-25000"/>
              <a:t>2</a:t>
            </a:r>
            <a:r>
              <a:rPr lang="en-GB" sz="2800"/>
              <a:t> (g) + O</a:t>
            </a:r>
            <a:r>
              <a:rPr lang="en-GB" sz="2800" baseline="-25000"/>
              <a:t>2</a:t>
            </a:r>
            <a:r>
              <a:rPr lang="en-GB" sz="2800"/>
              <a:t> (g) </a:t>
            </a:r>
            <a:endParaRPr sz="280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/>
              <a:t>De bijbehorende evenwichtsvoorwaarde luidt:</a:t>
            </a:r>
            <a:endParaRPr sz="2800"/>
          </a:p>
        </p:txBody>
      </p:sp>
      <p:sp>
        <p:nvSpPr>
          <p:cNvPr id="143" name="Google Shape;143;g31944f8e9f6_3_114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4" name="Google Shape;144;g31944f8e9f6_3_114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5" name="Google Shape;145;g31944f8e9f6_3_114"/>
          <p:cNvGrpSpPr/>
          <p:nvPr/>
        </p:nvGrpSpPr>
        <p:grpSpPr>
          <a:xfrm>
            <a:off x="478292" y="5358195"/>
            <a:ext cx="908700" cy="908700"/>
            <a:chOff x="4665644" y="4148177"/>
            <a:chExt cx="908700" cy="908700"/>
          </a:xfrm>
        </p:grpSpPr>
        <p:sp>
          <p:nvSpPr>
            <p:cNvPr id="146" name="Google Shape;146;g31944f8e9f6_3_114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47" name="Google Shape;147;g31944f8e9f6_3_114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8" name="Google Shape;148;g31944f8e9f6_3_114"/>
          <p:cNvSpPr txBox="1"/>
          <p:nvPr/>
        </p:nvSpPr>
        <p:spPr>
          <a:xfrm>
            <a:off x="211015" y="2292251"/>
            <a:ext cx="4875396" cy="59721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g31944f8e9f6_3_114"/>
          <p:cNvSpPr txBox="1"/>
          <p:nvPr/>
        </p:nvSpPr>
        <p:spPr>
          <a:xfrm>
            <a:off x="314325" y="3410473"/>
            <a:ext cx="4623618" cy="563296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g31944f8e9f6_3_114"/>
          <p:cNvSpPr txBox="1"/>
          <p:nvPr/>
        </p:nvSpPr>
        <p:spPr>
          <a:xfrm>
            <a:off x="211015" y="4300398"/>
            <a:ext cx="4875396" cy="575607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31944f8e9f6_3_114"/>
          <p:cNvSpPr txBox="1"/>
          <p:nvPr/>
        </p:nvSpPr>
        <p:spPr>
          <a:xfrm>
            <a:off x="354629" y="5479047"/>
            <a:ext cx="4875396" cy="575607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1944f8e9f6_3_46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7" name="Google Shape;157;g31944f8e9f6_3_46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" name="Google Shape;158;g31944f8e9f6_3_46"/>
          <p:cNvGrpSpPr/>
          <p:nvPr/>
        </p:nvGrpSpPr>
        <p:grpSpPr>
          <a:xfrm>
            <a:off x="478269" y="2184602"/>
            <a:ext cx="908700" cy="908700"/>
            <a:chOff x="947033" y="2362454"/>
            <a:chExt cx="908700" cy="908700"/>
          </a:xfrm>
        </p:grpSpPr>
        <p:sp>
          <p:nvSpPr>
            <p:cNvPr id="159" name="Google Shape;159;g31944f8e9f6_3_4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0" name="Google Shape;160;g31944f8e9f6_3_4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1" name="Google Shape;161;g31944f8e9f6_3_46"/>
          <p:cNvGrpSpPr/>
          <p:nvPr/>
        </p:nvGrpSpPr>
        <p:grpSpPr>
          <a:xfrm>
            <a:off x="478293" y="3222081"/>
            <a:ext cx="908700" cy="908700"/>
            <a:chOff x="4665644" y="2362454"/>
            <a:chExt cx="908700" cy="908700"/>
          </a:xfrm>
        </p:grpSpPr>
        <p:sp>
          <p:nvSpPr>
            <p:cNvPr id="162" name="Google Shape;162;g31944f8e9f6_3_4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3" name="Google Shape;163;g31944f8e9f6_3_4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g31944f8e9f6_3_46"/>
          <p:cNvGrpSpPr/>
          <p:nvPr/>
        </p:nvGrpSpPr>
        <p:grpSpPr>
          <a:xfrm>
            <a:off x="478292" y="4259529"/>
            <a:ext cx="908700" cy="908700"/>
            <a:chOff x="947033" y="4156948"/>
            <a:chExt cx="908700" cy="908700"/>
          </a:xfrm>
        </p:grpSpPr>
        <p:sp>
          <p:nvSpPr>
            <p:cNvPr id="165" name="Google Shape;165;g31944f8e9f6_3_4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6" name="Google Shape;166;g31944f8e9f6_3_4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7" name="Google Shape;167;g31944f8e9f6_3_46"/>
          <p:cNvSpPr/>
          <p:nvPr/>
        </p:nvSpPr>
        <p:spPr>
          <a:xfrm>
            <a:off x="1613171" y="2184595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verandert niet.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1944f8e9f6_3_46"/>
          <p:cNvSpPr/>
          <p:nvPr/>
        </p:nvSpPr>
        <p:spPr>
          <a:xfrm>
            <a:off x="1613171" y="3349138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verschuift naar links.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1944f8e9f6_3_46"/>
          <p:cNvSpPr/>
          <p:nvPr/>
        </p:nvSpPr>
        <p:spPr>
          <a:xfrm>
            <a:off x="1613171" y="436677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Het evenwicht verschuift naar rechts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1944f8e9f6_3_46"/>
          <p:cNvSpPr txBox="1">
            <a:spLocks noGrp="1"/>
          </p:cNvSpPr>
          <p:nvPr>
            <p:ph type="title"/>
          </p:nvPr>
        </p:nvSpPr>
        <p:spPr>
          <a:xfrm>
            <a:off x="314325" y="412235"/>
            <a:ext cx="8933100" cy="8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/>
              <a:t>2) Gegeven: N</a:t>
            </a:r>
            <a:r>
              <a:rPr lang="en-GB" sz="2800" baseline="-25000"/>
              <a:t>2</a:t>
            </a:r>
            <a:r>
              <a:rPr lang="en-GB" sz="2800"/>
              <a:t> (g) + 3 H</a:t>
            </a:r>
            <a:r>
              <a:rPr lang="en-GB" sz="2800" baseline="-25000"/>
              <a:t>2</a:t>
            </a:r>
            <a:r>
              <a:rPr lang="en-GB" sz="2800"/>
              <a:t> (g) ⇄ 2 NH</a:t>
            </a:r>
            <a:r>
              <a:rPr lang="en-GB" sz="2800" baseline="-25000"/>
              <a:t>3</a:t>
            </a:r>
            <a:r>
              <a:rPr lang="en-GB" sz="2800"/>
              <a:t> (g)</a:t>
            </a:r>
            <a:endParaRPr sz="280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1"/>
              <a:buFont typeface="Calibri"/>
              <a:buNone/>
            </a:pPr>
            <a:r>
              <a:rPr lang="en-GB" sz="2800"/>
              <a:t>Je gaat extra stikstof toevoegen</a:t>
            </a:r>
            <a:endParaRPr sz="2800"/>
          </a:p>
        </p:txBody>
      </p:sp>
      <p:sp>
        <p:nvSpPr>
          <p:cNvPr id="171" name="Google Shape;171;g31944f8e9f6_3_4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72" name="Google Shape;172;g31944f8e9f6_3_46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3" name="Google Shape;173;g31944f8e9f6_3_46"/>
          <p:cNvGrpSpPr/>
          <p:nvPr/>
        </p:nvGrpSpPr>
        <p:grpSpPr>
          <a:xfrm>
            <a:off x="478292" y="5358195"/>
            <a:ext cx="908700" cy="908700"/>
            <a:chOff x="4665644" y="4148177"/>
            <a:chExt cx="908700" cy="908700"/>
          </a:xfrm>
        </p:grpSpPr>
        <p:sp>
          <p:nvSpPr>
            <p:cNvPr id="174" name="Google Shape;174;g31944f8e9f6_3_46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5" name="Google Shape;175;g31944f8e9f6_3_46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" name="Google Shape;176;g31944f8e9f6_3_46"/>
          <p:cNvSpPr/>
          <p:nvPr/>
        </p:nvSpPr>
        <p:spPr>
          <a:xfrm>
            <a:off x="1613171" y="5426116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Je weet alleen dat de K -waarde verandert 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1944f8e9f6_3_26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82" name="Google Shape;182;g31944f8e9f6_3_26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3" name="Google Shape;183;g31944f8e9f6_3_26"/>
          <p:cNvGrpSpPr/>
          <p:nvPr/>
        </p:nvGrpSpPr>
        <p:grpSpPr>
          <a:xfrm>
            <a:off x="478269" y="2184602"/>
            <a:ext cx="908700" cy="908700"/>
            <a:chOff x="947033" y="2362454"/>
            <a:chExt cx="908700" cy="908700"/>
          </a:xfrm>
        </p:grpSpPr>
        <p:sp>
          <p:nvSpPr>
            <p:cNvPr id="184" name="Google Shape;184;g31944f8e9f6_3_2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85" name="Google Shape;185;g31944f8e9f6_3_2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6" name="Google Shape;186;g31944f8e9f6_3_26"/>
          <p:cNvGrpSpPr/>
          <p:nvPr/>
        </p:nvGrpSpPr>
        <p:grpSpPr>
          <a:xfrm>
            <a:off x="478293" y="3222081"/>
            <a:ext cx="908700" cy="908700"/>
            <a:chOff x="4665644" y="2362454"/>
            <a:chExt cx="908700" cy="908700"/>
          </a:xfrm>
        </p:grpSpPr>
        <p:sp>
          <p:nvSpPr>
            <p:cNvPr id="187" name="Google Shape;187;g31944f8e9f6_3_2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88" name="Google Shape;188;g31944f8e9f6_3_2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9" name="Google Shape;189;g31944f8e9f6_3_26"/>
          <p:cNvGrpSpPr/>
          <p:nvPr/>
        </p:nvGrpSpPr>
        <p:grpSpPr>
          <a:xfrm>
            <a:off x="478292" y="4259529"/>
            <a:ext cx="908700" cy="908700"/>
            <a:chOff x="947033" y="4156948"/>
            <a:chExt cx="908700" cy="908700"/>
          </a:xfrm>
        </p:grpSpPr>
        <p:sp>
          <p:nvSpPr>
            <p:cNvPr id="190" name="Google Shape;190;g31944f8e9f6_3_2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91" name="Google Shape;191;g31944f8e9f6_3_2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" name="Google Shape;192;g31944f8e9f6_3_26"/>
          <p:cNvSpPr/>
          <p:nvPr/>
        </p:nvSpPr>
        <p:spPr>
          <a:xfrm>
            <a:off x="1536971" y="2336995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verandert niet.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1944f8e9f6_3_26"/>
          <p:cNvSpPr/>
          <p:nvPr/>
        </p:nvSpPr>
        <p:spPr>
          <a:xfrm>
            <a:off x="1613171" y="3349138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verschuift  naar links.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31944f8e9f6_3_26"/>
          <p:cNvSpPr/>
          <p:nvPr/>
        </p:nvSpPr>
        <p:spPr>
          <a:xfrm>
            <a:off x="1613171" y="436677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Het evenwicht verschuift naar rechts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1944f8e9f6_3_26"/>
          <p:cNvSpPr txBox="1">
            <a:spLocks noGrp="1"/>
          </p:cNvSpPr>
          <p:nvPr>
            <p:ph type="title"/>
          </p:nvPr>
        </p:nvSpPr>
        <p:spPr>
          <a:xfrm>
            <a:off x="289560" y="391965"/>
            <a:ext cx="9144000" cy="8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 dirty="0"/>
              <a:t>3) </a:t>
            </a:r>
            <a:r>
              <a:rPr lang="en-GB" sz="2800" dirty="0" err="1"/>
              <a:t>Gegeven</a:t>
            </a:r>
            <a:r>
              <a:rPr lang="en-GB" sz="2800" dirty="0"/>
              <a:t>: N</a:t>
            </a:r>
            <a:r>
              <a:rPr lang="en-GB" sz="2800" baseline="-25000" dirty="0"/>
              <a:t>2</a:t>
            </a:r>
            <a:r>
              <a:rPr lang="en-GB" sz="2800" dirty="0"/>
              <a:t>(g) + 3 H</a:t>
            </a:r>
            <a:r>
              <a:rPr lang="en-GB" sz="2800" baseline="-25000" dirty="0"/>
              <a:t>2</a:t>
            </a:r>
            <a:r>
              <a:rPr lang="en-GB" sz="2800" dirty="0"/>
              <a:t>(g) ⇄ 2 NH</a:t>
            </a:r>
            <a:r>
              <a:rPr lang="en-GB" sz="2800" baseline="-25000" dirty="0"/>
              <a:t>3</a:t>
            </a:r>
            <a:r>
              <a:rPr lang="en-GB" sz="2800" dirty="0"/>
              <a:t>(g)</a:t>
            </a:r>
            <a:endParaRPr sz="2800" dirty="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1"/>
              <a:buFont typeface="Calibri"/>
              <a:buNone/>
            </a:pPr>
            <a:r>
              <a:rPr lang="en-GB" sz="2800" dirty="0"/>
              <a:t>De </a:t>
            </a:r>
            <a:r>
              <a:rPr lang="en-GB" sz="2800" dirty="0" err="1"/>
              <a:t>reactie</a:t>
            </a:r>
            <a:r>
              <a:rPr lang="en-GB" sz="2800" dirty="0"/>
              <a:t> van links </a:t>
            </a:r>
            <a:r>
              <a:rPr lang="en-GB" sz="2800" dirty="0" err="1"/>
              <a:t>naar</a:t>
            </a:r>
            <a:r>
              <a:rPr lang="en-GB" sz="2800" dirty="0"/>
              <a:t> </a:t>
            </a:r>
            <a:r>
              <a:rPr lang="en-GB" sz="2800" dirty="0" err="1"/>
              <a:t>rechts</a:t>
            </a:r>
            <a:r>
              <a:rPr lang="en-GB" sz="2800" dirty="0"/>
              <a:t> is exotherm.</a:t>
            </a:r>
            <a:endParaRPr sz="2800" dirty="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1"/>
              <a:buFont typeface="Calibri"/>
              <a:buNone/>
            </a:pPr>
            <a:r>
              <a:rPr lang="en-GB" sz="2800" dirty="0"/>
              <a:t>Je </a:t>
            </a:r>
            <a:r>
              <a:rPr lang="en-GB" sz="2800" dirty="0" err="1"/>
              <a:t>gaat</a:t>
            </a:r>
            <a:r>
              <a:rPr lang="en-GB" sz="2800" dirty="0"/>
              <a:t> de </a:t>
            </a:r>
            <a:r>
              <a:rPr lang="en-GB" sz="2800" dirty="0" err="1"/>
              <a:t>temperatuur</a:t>
            </a:r>
            <a:r>
              <a:rPr lang="en-GB" sz="2800" dirty="0"/>
              <a:t> </a:t>
            </a:r>
            <a:r>
              <a:rPr lang="en-GB" sz="2800" dirty="0" err="1"/>
              <a:t>verlagen</a:t>
            </a:r>
            <a:r>
              <a:rPr lang="en-GB" sz="2800" dirty="0"/>
              <a:t> </a:t>
            </a:r>
            <a:br>
              <a:rPr lang="en-GB" sz="2800" dirty="0"/>
            </a:br>
            <a:br>
              <a:rPr lang="en-GB" sz="2800" dirty="0"/>
            </a:br>
            <a:endParaRPr sz="2800" dirty="0"/>
          </a:p>
        </p:txBody>
      </p:sp>
      <p:sp>
        <p:nvSpPr>
          <p:cNvPr id="196" name="Google Shape;196;g31944f8e9f6_3_2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97" name="Google Shape;197;g31944f8e9f6_3_26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1944f8e9f6_3_0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3" name="Google Shape;203;g31944f8e9f6_3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4" name="Google Shape;204;g31944f8e9f6_3_0"/>
          <p:cNvGrpSpPr/>
          <p:nvPr/>
        </p:nvGrpSpPr>
        <p:grpSpPr>
          <a:xfrm>
            <a:off x="478269" y="2184602"/>
            <a:ext cx="908700" cy="908700"/>
            <a:chOff x="947033" y="2362454"/>
            <a:chExt cx="908700" cy="908700"/>
          </a:xfrm>
        </p:grpSpPr>
        <p:sp>
          <p:nvSpPr>
            <p:cNvPr id="205" name="Google Shape;205;g31944f8e9f6_3_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06" name="Google Shape;206;g31944f8e9f6_3_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7" name="Google Shape;207;g31944f8e9f6_3_0"/>
          <p:cNvGrpSpPr/>
          <p:nvPr/>
        </p:nvGrpSpPr>
        <p:grpSpPr>
          <a:xfrm>
            <a:off x="478293" y="3222081"/>
            <a:ext cx="908700" cy="908700"/>
            <a:chOff x="4665644" y="2362454"/>
            <a:chExt cx="908700" cy="908700"/>
          </a:xfrm>
        </p:grpSpPr>
        <p:sp>
          <p:nvSpPr>
            <p:cNvPr id="208" name="Google Shape;208;g31944f8e9f6_3_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09" name="Google Shape;209;g31944f8e9f6_3_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0" name="Google Shape;210;g31944f8e9f6_3_0"/>
          <p:cNvGrpSpPr/>
          <p:nvPr/>
        </p:nvGrpSpPr>
        <p:grpSpPr>
          <a:xfrm>
            <a:off x="478292" y="4259529"/>
            <a:ext cx="908700" cy="908700"/>
            <a:chOff x="947033" y="4156948"/>
            <a:chExt cx="908700" cy="908700"/>
          </a:xfrm>
        </p:grpSpPr>
        <p:sp>
          <p:nvSpPr>
            <p:cNvPr id="211" name="Google Shape;211;g31944f8e9f6_3_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12" name="Google Shape;212;g31944f8e9f6_3_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" name="Google Shape;213;g31944f8e9f6_3_0"/>
          <p:cNvSpPr/>
          <p:nvPr/>
        </p:nvSpPr>
        <p:spPr>
          <a:xfrm>
            <a:off x="1613171" y="2184595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verandert niet.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g31944f8e9f6_3_0"/>
          <p:cNvSpPr/>
          <p:nvPr/>
        </p:nvSpPr>
        <p:spPr>
          <a:xfrm>
            <a:off x="1613171" y="3349138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verschuift naar links.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g31944f8e9f6_3_0"/>
          <p:cNvSpPr/>
          <p:nvPr/>
        </p:nvSpPr>
        <p:spPr>
          <a:xfrm>
            <a:off x="1613171" y="436677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Het evenwicht verschuift naar rechts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31944f8e9f6_3_0"/>
          <p:cNvSpPr txBox="1">
            <a:spLocks noGrp="1"/>
          </p:cNvSpPr>
          <p:nvPr>
            <p:ph type="title"/>
          </p:nvPr>
        </p:nvSpPr>
        <p:spPr>
          <a:xfrm>
            <a:off x="314325" y="412235"/>
            <a:ext cx="8933100" cy="8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/>
              <a:t>4) Gegeven: N</a:t>
            </a:r>
            <a:r>
              <a:rPr lang="en-GB" sz="2800" baseline="-25000"/>
              <a:t>2</a:t>
            </a:r>
            <a:r>
              <a:rPr lang="en-GB" sz="2800"/>
              <a:t> (g) + 3 H</a:t>
            </a:r>
            <a:r>
              <a:rPr lang="en-GB" sz="2800" baseline="-25000"/>
              <a:t>2</a:t>
            </a:r>
            <a:r>
              <a:rPr lang="en-GB" sz="2800"/>
              <a:t> (g) ⇄ 2 NH</a:t>
            </a:r>
            <a:r>
              <a:rPr lang="en-GB" sz="2800" baseline="-25000"/>
              <a:t>3</a:t>
            </a:r>
            <a:r>
              <a:rPr lang="en-GB" sz="2800"/>
              <a:t> (g)</a:t>
            </a:r>
            <a:endParaRPr sz="280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1"/>
              <a:buFont typeface="Calibri"/>
              <a:buNone/>
            </a:pPr>
            <a:r>
              <a:rPr lang="en-GB" sz="2800"/>
              <a:t>Je gaat het volume vergroten </a:t>
            </a:r>
            <a:endParaRPr sz="2800"/>
          </a:p>
        </p:txBody>
      </p:sp>
      <p:sp>
        <p:nvSpPr>
          <p:cNvPr id="217" name="Google Shape;217;g31944f8e9f6_3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18" name="Google Shape;218;g31944f8e9f6_3_0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7517519f3_0_0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24" name="Google Shape;224;g357517519f3_0_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5" name="Google Shape;225;g357517519f3_0_0"/>
          <p:cNvGrpSpPr/>
          <p:nvPr/>
        </p:nvGrpSpPr>
        <p:grpSpPr>
          <a:xfrm>
            <a:off x="478269" y="2184602"/>
            <a:ext cx="908700" cy="908700"/>
            <a:chOff x="947033" y="2362454"/>
            <a:chExt cx="908700" cy="908700"/>
          </a:xfrm>
        </p:grpSpPr>
        <p:sp>
          <p:nvSpPr>
            <p:cNvPr id="226" name="Google Shape;226;g357517519f3_0_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27" name="Google Shape;227;g357517519f3_0_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8" name="Google Shape;228;g357517519f3_0_0"/>
          <p:cNvGrpSpPr/>
          <p:nvPr/>
        </p:nvGrpSpPr>
        <p:grpSpPr>
          <a:xfrm>
            <a:off x="478293" y="3526881"/>
            <a:ext cx="908700" cy="908700"/>
            <a:chOff x="4665644" y="2362454"/>
            <a:chExt cx="908700" cy="908700"/>
          </a:xfrm>
        </p:grpSpPr>
        <p:sp>
          <p:nvSpPr>
            <p:cNvPr id="229" name="Google Shape;229;g357517519f3_0_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30" name="Google Shape;230;g357517519f3_0_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1" name="Google Shape;231;g357517519f3_0_0"/>
          <p:cNvGrpSpPr/>
          <p:nvPr/>
        </p:nvGrpSpPr>
        <p:grpSpPr>
          <a:xfrm>
            <a:off x="478292" y="5173929"/>
            <a:ext cx="908700" cy="908700"/>
            <a:chOff x="947033" y="4156948"/>
            <a:chExt cx="908700" cy="908700"/>
          </a:xfrm>
        </p:grpSpPr>
        <p:sp>
          <p:nvSpPr>
            <p:cNvPr id="232" name="Google Shape;232;g357517519f3_0_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33" name="Google Shape;233;g357517519f3_0_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" name="Google Shape;234;g357517519f3_0_0"/>
          <p:cNvSpPr/>
          <p:nvPr/>
        </p:nvSpPr>
        <p:spPr>
          <a:xfrm>
            <a:off x="1613171" y="2336995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ligt meer naar rechts bij hogere temperatuur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g357517519f3_0_0"/>
          <p:cNvSpPr/>
          <p:nvPr/>
        </p:nvSpPr>
        <p:spPr>
          <a:xfrm>
            <a:off x="1613171" y="3653938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evenwicht verloopt de reactie naar rechts sneller dan naar links bij hogere temperatuur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g357517519f3_0_0"/>
          <p:cNvSpPr/>
          <p:nvPr/>
        </p:nvSpPr>
        <p:spPr>
          <a:xfrm>
            <a:off x="1613171" y="528117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Door het verschil in coëfficiënten weet je niets over de ligging van dit evenwicht met die gegevens.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g357517519f3_0_0"/>
          <p:cNvSpPr txBox="1">
            <a:spLocks noGrp="1"/>
          </p:cNvSpPr>
          <p:nvPr>
            <p:ph type="title"/>
          </p:nvPr>
        </p:nvSpPr>
        <p:spPr>
          <a:xfrm>
            <a:off x="314325" y="412235"/>
            <a:ext cx="8933100" cy="8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 dirty="0"/>
              <a:t>5) </a:t>
            </a:r>
            <a:r>
              <a:rPr lang="en-GB" sz="2800" dirty="0" err="1"/>
              <a:t>Gegeven</a:t>
            </a:r>
            <a:r>
              <a:rPr lang="en-GB" sz="2800" dirty="0"/>
              <a:t>: N</a:t>
            </a:r>
            <a:r>
              <a:rPr lang="en-GB" sz="2800" baseline="-25000" dirty="0"/>
              <a:t>2</a:t>
            </a:r>
            <a:r>
              <a:rPr lang="en-GB" sz="2800" dirty="0"/>
              <a:t> (g) + 3 H</a:t>
            </a:r>
            <a:r>
              <a:rPr lang="en-GB" sz="2800" baseline="-25000" dirty="0"/>
              <a:t>2</a:t>
            </a:r>
            <a:r>
              <a:rPr lang="en-GB" sz="2800" dirty="0"/>
              <a:t> (g) ⇄ 2 NH</a:t>
            </a:r>
            <a:r>
              <a:rPr lang="en-GB" sz="2800" baseline="-25000" dirty="0"/>
              <a:t>3</a:t>
            </a:r>
            <a:r>
              <a:rPr lang="en-GB" sz="2800" dirty="0"/>
              <a:t> (g)</a:t>
            </a:r>
            <a:endParaRPr sz="2800" dirty="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1"/>
              <a:buFont typeface="Calibri"/>
              <a:buNone/>
            </a:pPr>
            <a:r>
              <a:rPr lang="en-GB" sz="2800" dirty="0"/>
              <a:t>Wat </a:t>
            </a:r>
            <a:r>
              <a:rPr lang="en-GB" sz="2800" dirty="0" err="1"/>
              <a:t>weet</a:t>
            </a:r>
            <a:r>
              <a:rPr lang="en-GB" sz="2800" dirty="0"/>
              <a:t> je van </a:t>
            </a:r>
            <a:r>
              <a:rPr lang="en-GB" sz="2800" dirty="0" err="1"/>
              <a:t>dit</a:t>
            </a:r>
            <a:r>
              <a:rPr lang="en-GB" sz="2800" dirty="0"/>
              <a:t> </a:t>
            </a:r>
            <a:r>
              <a:rPr lang="en-GB" sz="2800" dirty="0" err="1"/>
              <a:t>evenwicht</a:t>
            </a:r>
            <a:r>
              <a:rPr lang="en-GB" sz="2800" dirty="0"/>
              <a:t> </a:t>
            </a:r>
            <a:r>
              <a:rPr lang="en-GB" sz="2800" dirty="0" err="1"/>
              <a:t>m.b.v</a:t>
            </a:r>
            <a:r>
              <a:rPr lang="en-GB" sz="2800" dirty="0"/>
              <a:t>. </a:t>
            </a:r>
            <a:r>
              <a:rPr lang="en-GB" sz="2800" dirty="0" err="1"/>
              <a:t>deze</a:t>
            </a:r>
            <a:r>
              <a:rPr lang="en-GB" sz="2800" dirty="0"/>
              <a:t> </a:t>
            </a:r>
            <a:r>
              <a:rPr lang="en-GB" sz="2800" dirty="0" err="1"/>
              <a:t>gegevens</a:t>
            </a:r>
            <a:r>
              <a:rPr lang="en-GB" sz="2800" dirty="0"/>
              <a:t>: </a:t>
            </a:r>
            <a:br>
              <a:rPr lang="en-GB" sz="2800" dirty="0"/>
            </a:br>
            <a:r>
              <a:rPr lang="en-GB" sz="2800" dirty="0"/>
              <a:t>K (298K) = 6,8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GB" sz="2800" dirty="0"/>
              <a:t> 10</a:t>
            </a:r>
            <a:r>
              <a:rPr lang="en-GB" sz="2800" baseline="30000" dirty="0"/>
              <a:t>5</a:t>
            </a:r>
            <a:r>
              <a:rPr lang="en-GB" sz="2800" dirty="0"/>
              <a:t>  </a:t>
            </a:r>
            <a:r>
              <a:rPr lang="en-GB" sz="2800" dirty="0" err="1"/>
              <a:t>en</a:t>
            </a:r>
            <a:r>
              <a:rPr lang="en-GB" sz="2800" dirty="0"/>
              <a:t> K (1000 K) = 3,0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GB" sz="2800" dirty="0"/>
              <a:t> 10</a:t>
            </a:r>
            <a:r>
              <a:rPr lang="en-GB" sz="2800" baseline="30000" dirty="0"/>
              <a:t> 6</a:t>
            </a:r>
            <a:br>
              <a:rPr lang="en-GB" sz="2800" dirty="0"/>
            </a:br>
            <a:endParaRPr sz="2800" dirty="0"/>
          </a:p>
        </p:txBody>
      </p:sp>
      <p:sp>
        <p:nvSpPr>
          <p:cNvPr id="238" name="Google Shape;238;g357517519f3_0_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39" name="Google Shape;239;g357517519f3_0_0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1944f8e9f6_3_70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45" name="Google Shape;245;g31944f8e9f6_3_70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6" name="Google Shape;246;g31944f8e9f6_3_70"/>
          <p:cNvGrpSpPr/>
          <p:nvPr/>
        </p:nvGrpSpPr>
        <p:grpSpPr>
          <a:xfrm>
            <a:off x="478269" y="2184602"/>
            <a:ext cx="908700" cy="908700"/>
            <a:chOff x="947033" y="2362454"/>
            <a:chExt cx="908700" cy="908700"/>
          </a:xfrm>
        </p:grpSpPr>
        <p:sp>
          <p:nvSpPr>
            <p:cNvPr id="247" name="Google Shape;247;g31944f8e9f6_3_7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48" name="Google Shape;248;g31944f8e9f6_3_7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9" name="Google Shape;249;g31944f8e9f6_3_70"/>
          <p:cNvGrpSpPr/>
          <p:nvPr/>
        </p:nvGrpSpPr>
        <p:grpSpPr>
          <a:xfrm>
            <a:off x="478293" y="3222081"/>
            <a:ext cx="908700" cy="908700"/>
            <a:chOff x="4665644" y="2362454"/>
            <a:chExt cx="908700" cy="908700"/>
          </a:xfrm>
        </p:grpSpPr>
        <p:sp>
          <p:nvSpPr>
            <p:cNvPr id="250" name="Google Shape;250;g31944f8e9f6_3_7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51" name="Google Shape;251;g31944f8e9f6_3_7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2" name="Google Shape;252;g31944f8e9f6_3_70"/>
          <p:cNvGrpSpPr/>
          <p:nvPr/>
        </p:nvGrpSpPr>
        <p:grpSpPr>
          <a:xfrm>
            <a:off x="478292" y="4259529"/>
            <a:ext cx="908700" cy="908700"/>
            <a:chOff x="947033" y="4156948"/>
            <a:chExt cx="908700" cy="908700"/>
          </a:xfrm>
        </p:grpSpPr>
        <p:sp>
          <p:nvSpPr>
            <p:cNvPr id="253" name="Google Shape;253;g31944f8e9f6_3_7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54" name="Google Shape;254;g31944f8e9f6_3_7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5" name="Google Shape;255;g31944f8e9f6_3_70"/>
          <p:cNvSpPr/>
          <p:nvPr/>
        </p:nvSpPr>
        <p:spPr>
          <a:xfrm>
            <a:off x="1613171" y="2184595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verandert niet.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g31944f8e9f6_3_70"/>
          <p:cNvSpPr/>
          <p:nvPr/>
        </p:nvSpPr>
        <p:spPr>
          <a:xfrm>
            <a:off x="1613171" y="3349138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verschuift naar links.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31944f8e9f6_3_70"/>
          <p:cNvSpPr/>
          <p:nvPr/>
        </p:nvSpPr>
        <p:spPr>
          <a:xfrm>
            <a:off x="1613171" y="436677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Het evenwicht verschuift naar rechts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g31944f8e9f6_3_70"/>
          <p:cNvSpPr txBox="1">
            <a:spLocks noGrp="1"/>
          </p:cNvSpPr>
          <p:nvPr>
            <p:ph type="title"/>
          </p:nvPr>
        </p:nvSpPr>
        <p:spPr>
          <a:xfrm>
            <a:off x="314325" y="412222"/>
            <a:ext cx="8933100" cy="11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/>
              <a:t>6) Gegeven: N</a:t>
            </a:r>
            <a:r>
              <a:rPr lang="en-GB" sz="2800" baseline="-25000"/>
              <a:t>2</a:t>
            </a:r>
            <a:r>
              <a:rPr lang="en-GB" sz="2800"/>
              <a:t> (g) + 3 H</a:t>
            </a:r>
            <a:r>
              <a:rPr lang="en-GB" sz="2800" baseline="-25000"/>
              <a:t>2</a:t>
            </a:r>
            <a:r>
              <a:rPr lang="en-GB" sz="2800"/>
              <a:t> (g) ⇄ 2 NH</a:t>
            </a:r>
            <a:r>
              <a:rPr lang="en-GB" sz="2800" baseline="-25000"/>
              <a:t>3</a:t>
            </a:r>
            <a:r>
              <a:rPr lang="en-GB" sz="2800"/>
              <a:t> (g)</a:t>
            </a:r>
            <a:endParaRPr sz="280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1"/>
              <a:buFont typeface="Calibri"/>
              <a:buNone/>
            </a:pPr>
            <a:r>
              <a:rPr lang="en-GB" sz="2800"/>
              <a:t>Je voegt het edelgas gas He toe, het volume verandert hierdoor niet. De druk wordt wel hoger.</a:t>
            </a:r>
            <a:endParaRPr sz="2800"/>
          </a:p>
        </p:txBody>
      </p:sp>
      <p:sp>
        <p:nvSpPr>
          <p:cNvPr id="259" name="Google Shape;259;g31944f8e9f6_3_7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60" name="Google Shape;260;g31944f8e9f6_3_70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1" name="Google Shape;261;g31944f8e9f6_3_70"/>
          <p:cNvGrpSpPr/>
          <p:nvPr/>
        </p:nvGrpSpPr>
        <p:grpSpPr>
          <a:xfrm>
            <a:off x="478292" y="5358195"/>
            <a:ext cx="908700" cy="908700"/>
            <a:chOff x="4665644" y="4148177"/>
            <a:chExt cx="908700" cy="908700"/>
          </a:xfrm>
        </p:grpSpPr>
        <p:sp>
          <p:nvSpPr>
            <p:cNvPr id="262" name="Google Shape;262;g31944f8e9f6_3_7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63" name="Google Shape;263;g31944f8e9f6_3_7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4" name="Google Shape;264;g31944f8e9f6_3_70"/>
          <p:cNvSpPr/>
          <p:nvPr/>
        </p:nvSpPr>
        <p:spPr>
          <a:xfrm>
            <a:off x="1613171" y="5426116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Je weet alleen dat de K -waarde verandert 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"/>
          <p:cNvSpPr/>
          <p:nvPr/>
        </p:nvSpPr>
        <p:spPr>
          <a:xfrm>
            <a:off x="211015" y="71998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70" name="Google Shape;270;p1"/>
          <p:cNvSpPr txBox="1"/>
          <p:nvPr/>
        </p:nvSpPr>
        <p:spPr>
          <a:xfrm>
            <a:off x="6827520" y="6407433"/>
            <a:ext cx="2316600" cy="2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1" name="Google Shape;271;p1"/>
          <p:cNvGrpSpPr/>
          <p:nvPr/>
        </p:nvGrpSpPr>
        <p:grpSpPr>
          <a:xfrm>
            <a:off x="478269" y="2184602"/>
            <a:ext cx="908700" cy="908700"/>
            <a:chOff x="947033" y="2362454"/>
            <a:chExt cx="908700" cy="908700"/>
          </a:xfrm>
        </p:grpSpPr>
        <p:sp>
          <p:nvSpPr>
            <p:cNvPr id="272" name="Google Shape;272;p1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3" name="Google Shape;273;p1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4" name="Google Shape;274;p1"/>
          <p:cNvGrpSpPr/>
          <p:nvPr/>
        </p:nvGrpSpPr>
        <p:grpSpPr>
          <a:xfrm>
            <a:off x="478293" y="3222081"/>
            <a:ext cx="908700" cy="908700"/>
            <a:chOff x="4665644" y="2362454"/>
            <a:chExt cx="908700" cy="908700"/>
          </a:xfrm>
        </p:grpSpPr>
        <p:sp>
          <p:nvSpPr>
            <p:cNvPr id="275" name="Google Shape;275;p1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6" name="Google Shape;276;p1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7" name="Google Shape;277;p1"/>
          <p:cNvGrpSpPr/>
          <p:nvPr/>
        </p:nvGrpSpPr>
        <p:grpSpPr>
          <a:xfrm>
            <a:off x="478292" y="4259529"/>
            <a:ext cx="908700" cy="908700"/>
            <a:chOff x="947033" y="4156948"/>
            <a:chExt cx="908700" cy="908700"/>
          </a:xfrm>
        </p:grpSpPr>
        <p:sp>
          <p:nvSpPr>
            <p:cNvPr id="278" name="Google Shape;278;p1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9" name="Google Shape;279;p1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0" name="Google Shape;280;p1"/>
          <p:cNvSpPr/>
          <p:nvPr/>
        </p:nvSpPr>
        <p:spPr>
          <a:xfrm>
            <a:off x="1613171" y="2184595"/>
            <a:ext cx="7223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verandert niet.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"/>
          <p:cNvSpPr/>
          <p:nvPr/>
        </p:nvSpPr>
        <p:spPr>
          <a:xfrm>
            <a:off x="1613171" y="3349138"/>
            <a:ext cx="63339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Het evenwicht verschuift naar links.</a:t>
            </a:r>
            <a:endParaRPr sz="2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"/>
          <p:cNvSpPr/>
          <p:nvPr/>
        </p:nvSpPr>
        <p:spPr>
          <a:xfrm>
            <a:off x="1613171" y="436677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Het evenwicht verschuift naar rechts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"/>
          <p:cNvSpPr txBox="1">
            <a:spLocks noGrp="1"/>
          </p:cNvSpPr>
          <p:nvPr>
            <p:ph type="title"/>
          </p:nvPr>
        </p:nvSpPr>
        <p:spPr>
          <a:xfrm>
            <a:off x="314325" y="412222"/>
            <a:ext cx="8933100" cy="11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/>
              <a:t>7) Gegeven: N</a:t>
            </a:r>
            <a:r>
              <a:rPr lang="en-GB" sz="2800" baseline="-25000"/>
              <a:t>2</a:t>
            </a:r>
            <a:r>
              <a:rPr lang="en-GB" sz="2800"/>
              <a:t> (g) + 3 H</a:t>
            </a:r>
            <a:r>
              <a:rPr lang="en-GB" sz="2800" baseline="-25000"/>
              <a:t>2</a:t>
            </a:r>
            <a:r>
              <a:rPr lang="en-GB" sz="2800"/>
              <a:t> (g) ⇄ 2 NH</a:t>
            </a:r>
            <a:r>
              <a:rPr lang="en-GB" sz="2800" baseline="-25000"/>
              <a:t>3</a:t>
            </a:r>
            <a:r>
              <a:rPr lang="en-GB" sz="2800"/>
              <a:t> (g)</a:t>
            </a:r>
            <a:endParaRPr sz="2800"/>
          </a:p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1"/>
              <a:buFont typeface="Calibri"/>
              <a:buNone/>
            </a:pPr>
            <a:r>
              <a:rPr lang="en-GB" sz="2800"/>
              <a:t>Je voegt een katalysator toe.</a:t>
            </a:r>
            <a:endParaRPr sz="2800"/>
          </a:p>
        </p:txBody>
      </p:sp>
      <p:sp>
        <p:nvSpPr>
          <p:cNvPr id="284" name="Google Shape;284;p1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85" name="Google Shape;285;p1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6" name="Google Shape;286;p1"/>
          <p:cNvGrpSpPr/>
          <p:nvPr/>
        </p:nvGrpSpPr>
        <p:grpSpPr>
          <a:xfrm>
            <a:off x="478292" y="5358195"/>
            <a:ext cx="908700" cy="908700"/>
            <a:chOff x="4665644" y="4148177"/>
            <a:chExt cx="908700" cy="908700"/>
          </a:xfrm>
        </p:grpSpPr>
        <p:sp>
          <p:nvSpPr>
            <p:cNvPr id="287" name="Google Shape;287;p1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88" name="Google Shape;288;p1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9" name="Google Shape;289;p1"/>
          <p:cNvSpPr/>
          <p:nvPr/>
        </p:nvSpPr>
        <p:spPr>
          <a:xfrm>
            <a:off x="1613171" y="5426116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Je weet alleen dat de K -waarde verandert 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3e8d67ca13_0_24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95" name="Google Shape;295;g33e8d67ca13_0_24"/>
          <p:cNvGrpSpPr/>
          <p:nvPr/>
        </p:nvGrpSpPr>
        <p:grpSpPr>
          <a:xfrm>
            <a:off x="806913" y="2029645"/>
            <a:ext cx="908700" cy="908700"/>
            <a:chOff x="947033" y="2362454"/>
            <a:chExt cx="908700" cy="908700"/>
          </a:xfrm>
        </p:grpSpPr>
        <p:sp>
          <p:nvSpPr>
            <p:cNvPr id="296" name="Google Shape;296;g33e8d67ca13_0_24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97" name="Google Shape;297;g33e8d67ca13_0_24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" name="Google Shape;298;g33e8d67ca13_0_24"/>
          <p:cNvGrpSpPr/>
          <p:nvPr/>
        </p:nvGrpSpPr>
        <p:grpSpPr>
          <a:xfrm>
            <a:off x="806912" y="3128311"/>
            <a:ext cx="908700" cy="908700"/>
            <a:chOff x="4665644" y="2362454"/>
            <a:chExt cx="908700" cy="908700"/>
          </a:xfrm>
        </p:grpSpPr>
        <p:sp>
          <p:nvSpPr>
            <p:cNvPr id="299" name="Google Shape;299;g33e8d67ca13_0_24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0" name="Google Shape;300;g33e8d67ca13_0_24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1" name="Google Shape;301;g33e8d67ca13_0_24"/>
          <p:cNvGrpSpPr/>
          <p:nvPr/>
        </p:nvGrpSpPr>
        <p:grpSpPr>
          <a:xfrm>
            <a:off x="806911" y="4264297"/>
            <a:ext cx="908700" cy="908700"/>
            <a:chOff x="947033" y="4156948"/>
            <a:chExt cx="908700" cy="908700"/>
          </a:xfrm>
        </p:grpSpPr>
        <p:sp>
          <p:nvSpPr>
            <p:cNvPr id="302" name="Google Shape;302;g33e8d67ca13_0_24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3" name="Google Shape;303;g33e8d67ca13_0_24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4" name="Google Shape;304;g33e8d67ca13_0_24"/>
          <p:cNvGrpSpPr/>
          <p:nvPr/>
        </p:nvGrpSpPr>
        <p:grpSpPr>
          <a:xfrm>
            <a:off x="806911" y="5362963"/>
            <a:ext cx="908700" cy="908700"/>
            <a:chOff x="4665644" y="4148177"/>
            <a:chExt cx="908700" cy="908700"/>
          </a:xfrm>
        </p:grpSpPr>
        <p:sp>
          <p:nvSpPr>
            <p:cNvPr id="305" name="Google Shape;305;g33e8d67ca13_0_24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6" name="Google Shape;306;g33e8d67ca13_0_24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7" name="Google Shape;307;g33e8d67ca13_0_24"/>
          <p:cNvSpPr/>
          <p:nvPr/>
        </p:nvSpPr>
        <p:spPr>
          <a:xfrm>
            <a:off x="1958100" y="2189375"/>
            <a:ext cx="70980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3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[N</a:t>
            </a:r>
            <a:r>
              <a:rPr lang="en-GB" sz="3355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33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 blijft gelijk en [NH</a:t>
            </a:r>
            <a:r>
              <a:rPr lang="en-GB" sz="3355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33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 wordt kleiner 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g33e8d67ca13_0_24"/>
          <p:cNvSpPr/>
          <p:nvPr/>
        </p:nvSpPr>
        <p:spPr>
          <a:xfrm>
            <a:off x="1958100" y="3244425"/>
            <a:ext cx="68517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2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[N</a:t>
            </a:r>
            <a:r>
              <a:rPr lang="en-GB" sz="3255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32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 wordt kleiner en [NH</a:t>
            </a:r>
            <a:r>
              <a:rPr lang="en-GB" sz="3255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32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 wordt groter</a:t>
            </a:r>
            <a:endParaRPr sz="2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g33e8d67ca13_0_24"/>
          <p:cNvSpPr/>
          <p:nvPr/>
        </p:nvSpPr>
        <p:spPr>
          <a:xfrm>
            <a:off x="1958100" y="4390000"/>
            <a:ext cx="70980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[N</a:t>
            </a:r>
            <a:r>
              <a:rPr lang="en-GB" sz="3055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3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 wordt groter en [NH</a:t>
            </a:r>
            <a:r>
              <a:rPr lang="en-GB" sz="3055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30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 wordt kleiner</a:t>
            </a:r>
            <a:endParaRPr sz="2855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33e8d67ca13_0_24"/>
          <p:cNvSpPr/>
          <p:nvPr/>
        </p:nvSpPr>
        <p:spPr>
          <a:xfrm>
            <a:off x="1958099" y="55227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3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[N</a:t>
            </a:r>
            <a:r>
              <a:rPr lang="en-GB" sz="3355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33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 en [NH</a:t>
            </a:r>
            <a:r>
              <a:rPr lang="en-GB" sz="3355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GB" sz="33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] blijven gelijk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g33e8d67ca13_0_24"/>
          <p:cNvSpPr txBox="1">
            <a:spLocks noGrp="1"/>
          </p:cNvSpPr>
          <p:nvPr>
            <p:ph type="title"/>
          </p:nvPr>
        </p:nvSpPr>
        <p:spPr>
          <a:xfrm>
            <a:off x="243965" y="411480"/>
            <a:ext cx="9144000" cy="20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2121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3443"/>
              <a:buFont typeface="Calibri"/>
              <a:buNone/>
            </a:pPr>
            <a:r>
              <a:rPr lang="en-GB" sz="3355" dirty="0"/>
              <a:t>8) </a:t>
            </a:r>
            <a:r>
              <a:rPr lang="en-GB" sz="3355" dirty="0" err="1"/>
              <a:t>Gegeven</a:t>
            </a:r>
            <a:r>
              <a:rPr lang="en-GB" sz="3355" dirty="0"/>
              <a:t>: N</a:t>
            </a:r>
            <a:r>
              <a:rPr lang="en-GB" sz="3355" baseline="-25000" dirty="0"/>
              <a:t>2</a:t>
            </a:r>
            <a:r>
              <a:rPr lang="en-GB" sz="3355" dirty="0"/>
              <a:t> (g) + 3 H</a:t>
            </a:r>
            <a:r>
              <a:rPr lang="en-GB" sz="3355" baseline="-25000" dirty="0"/>
              <a:t>2</a:t>
            </a:r>
            <a:r>
              <a:rPr lang="en-GB" sz="3355" dirty="0"/>
              <a:t> (g) ⇄ 2 NH</a:t>
            </a:r>
            <a:r>
              <a:rPr lang="en-GB" sz="3355" baseline="-25000" dirty="0"/>
              <a:t>3</a:t>
            </a:r>
            <a:r>
              <a:rPr lang="en-GB" sz="3355" dirty="0"/>
              <a:t> (g)</a:t>
            </a:r>
            <a:endParaRPr sz="3355" dirty="0"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7283"/>
              <a:buFont typeface="Calibri"/>
              <a:buNone/>
            </a:pPr>
            <a:r>
              <a:rPr lang="en-GB" sz="3355" dirty="0"/>
              <a:t>Je </a:t>
            </a:r>
            <a:r>
              <a:rPr lang="en-GB" sz="3355" dirty="0" err="1"/>
              <a:t>verlaagt</a:t>
            </a:r>
            <a:r>
              <a:rPr lang="en-GB" sz="3355" dirty="0"/>
              <a:t> de </a:t>
            </a:r>
            <a:r>
              <a:rPr lang="en-GB" sz="3355" dirty="0" err="1"/>
              <a:t>waterstofconcentratie</a:t>
            </a:r>
            <a:br>
              <a:rPr lang="en-GB" sz="3355" dirty="0"/>
            </a:br>
            <a:r>
              <a:rPr lang="en-GB" sz="3355" dirty="0"/>
              <a:t>Wat </a:t>
            </a:r>
            <a:r>
              <a:rPr lang="en-GB" sz="3355" dirty="0" err="1"/>
              <a:t>gebeurt</a:t>
            </a:r>
            <a:r>
              <a:rPr lang="en-GB" sz="3355" dirty="0"/>
              <a:t> er met [N</a:t>
            </a:r>
            <a:r>
              <a:rPr lang="en-GB" sz="3355" baseline="-25000" dirty="0"/>
              <a:t>2</a:t>
            </a:r>
            <a:r>
              <a:rPr lang="en-GB" sz="3355" dirty="0"/>
              <a:t>] </a:t>
            </a:r>
            <a:r>
              <a:rPr lang="en-GB" sz="3355" dirty="0" err="1"/>
              <a:t>en</a:t>
            </a:r>
            <a:r>
              <a:rPr lang="en-GB" sz="3355" dirty="0"/>
              <a:t> [NH</a:t>
            </a:r>
            <a:r>
              <a:rPr lang="en-GB" sz="3355" baseline="-25000" dirty="0"/>
              <a:t>3</a:t>
            </a:r>
            <a:r>
              <a:rPr lang="en-GB" sz="3355" dirty="0"/>
              <a:t>]</a:t>
            </a:r>
            <a:br>
              <a:rPr lang="en-GB" sz="2800" dirty="0"/>
            </a:br>
            <a:br>
              <a:rPr lang="en-GB" dirty="0"/>
            </a:br>
            <a:r>
              <a:rPr lang="en-GB" dirty="0"/>
              <a:t> </a:t>
            </a:r>
            <a:endParaRPr dirty="0"/>
          </a:p>
        </p:txBody>
      </p:sp>
      <p:sp>
        <p:nvSpPr>
          <p:cNvPr id="312" name="Google Shape;312;g33e8d67ca13_0_24">
            <a:hlinkClick r:id="rId3"/>
          </p:cNvPr>
          <p:cNvSpPr txBox="1"/>
          <p:nvPr/>
        </p:nvSpPr>
        <p:spPr>
          <a:xfrm>
            <a:off x="6100763" y="6407433"/>
            <a:ext cx="3043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1468</Words>
  <Application>Microsoft Office PowerPoint</Application>
  <PresentationFormat>Diavoorstelling (4:3)</PresentationFormat>
  <Paragraphs>192</Paragraphs>
  <Slides>12</Slides>
  <Notes>12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20" baseType="lpstr">
      <vt:lpstr>Corbel</vt:lpstr>
      <vt:lpstr>Helvetica Neue Light</vt:lpstr>
      <vt:lpstr>Tahoma</vt:lpstr>
      <vt:lpstr>Arial</vt:lpstr>
      <vt:lpstr>Helvetica Neue</vt:lpstr>
      <vt:lpstr>Verdana</vt:lpstr>
      <vt:lpstr>Calibri</vt:lpstr>
      <vt:lpstr>Kantoorthema</vt:lpstr>
      <vt:lpstr>Diagnostische vragen scheikunde Evenwichten </vt:lpstr>
      <vt:lpstr>1) Gegeven: 2 SO3 (g) ⇄ 2 SO2 (g) + O2 (g)  De bijbehorende evenwichtsvoorwaarde luidt:</vt:lpstr>
      <vt:lpstr>2) Gegeven: N2 (g) + 3 H2 (g) ⇄ 2 NH3 (g) Je gaat extra stikstof toevoegen</vt:lpstr>
      <vt:lpstr>3) Gegeven: N2(g) + 3 H2(g) ⇄ 2 NH3(g) De reactie van links naar rechts is exotherm. Je gaat de temperatuur verlagen   </vt:lpstr>
      <vt:lpstr>4) Gegeven: N2 (g) + 3 H2 (g) ⇄ 2 NH3 (g) Je gaat het volume vergroten </vt:lpstr>
      <vt:lpstr>5) Gegeven: N2 (g) + 3 H2 (g) ⇄ 2 NH3 (g) Wat weet je van dit evenwicht m.b.v. deze gegevens:  K (298K) = 6,8 · 105  en K (1000 K) = 3,0 · 10 6 </vt:lpstr>
      <vt:lpstr>6) Gegeven: N2 (g) + 3 H2 (g) ⇄ 2 NH3 (g) Je voegt het edelgas gas He toe, het volume verandert hierdoor niet. De druk wordt wel hoger.</vt:lpstr>
      <vt:lpstr>7) Gegeven: N2 (g) + 3 H2 (g) ⇄ 2 NH3 (g) Je voegt een katalysator toe.</vt:lpstr>
      <vt:lpstr>8) Gegeven: N2 (g) + 3 H2 (g) ⇄ 2 NH3 (g) Je verlaagt de waterstofconcentratie Wat gebeurt er met [N2] en [NH3]   </vt:lpstr>
      <vt:lpstr>9) H2X2- + 2 H2O  ⇄  X4- + 2 H3O+ Bovenstaand evenwicht stelt zich in waterige omgeving in. Welke vorm (HX2- of X4-) komt het meeste voor bij lage pH?</vt:lpstr>
      <vt:lpstr>10) H2X2- + 2 H2O  ⇄  X4- + 2 H3O+ Bovenstaand evenwicht stelt zich in waterige omgeving in. Hoe verschuift het evenwicht als de base OH- wordt toegevoegd?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Moos van Dam (Leerling)</cp:lastModifiedBy>
  <cp:revision>1</cp:revision>
  <dcterms:modified xsi:type="dcterms:W3CDTF">2025-05-12T06:41:53Z</dcterms:modified>
</cp:coreProperties>
</file>