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8"/>
  </p:handoutMasterIdLst>
  <p:sldIdLst>
    <p:sldId id="256" r:id="rId2"/>
    <p:sldId id="257" r:id="rId3"/>
    <p:sldId id="262" r:id="rId4"/>
    <p:sldId id="263" r:id="rId5"/>
    <p:sldId id="258" r:id="rId6"/>
    <p:sldId id="259" r:id="rId7"/>
    <p:sldId id="264" r:id="rId8"/>
    <p:sldId id="265" r:id="rId9"/>
    <p:sldId id="260" r:id="rId10"/>
    <p:sldId id="261" r:id="rId11"/>
    <p:sldId id="266" r:id="rId12"/>
    <p:sldId id="267" r:id="rId13"/>
    <p:sldId id="268" r:id="rId14"/>
    <p:sldId id="269" r:id="rId15"/>
    <p:sldId id="271" r:id="rId16"/>
    <p:sldId id="272" r:id="rId17"/>
    <p:sldId id="270"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318" r:id="rId36"/>
    <p:sldId id="319" r:id="rId37"/>
    <p:sldId id="292" r:id="rId38"/>
    <p:sldId id="293" r:id="rId39"/>
    <p:sldId id="294" r:id="rId40"/>
    <p:sldId id="295" r:id="rId41"/>
    <p:sldId id="296" r:id="rId42"/>
    <p:sldId id="297" r:id="rId43"/>
    <p:sldId id="298" r:id="rId44"/>
    <p:sldId id="299" r:id="rId45"/>
    <p:sldId id="300" r:id="rId46"/>
    <p:sldId id="301" r:id="rId47"/>
    <p:sldId id="320" r:id="rId48"/>
    <p:sldId id="322" r:id="rId49"/>
    <p:sldId id="302" r:id="rId50"/>
    <p:sldId id="303" r:id="rId51"/>
    <p:sldId id="323" r:id="rId52"/>
    <p:sldId id="324" r:id="rId53"/>
    <p:sldId id="304" r:id="rId54"/>
    <p:sldId id="305" r:id="rId55"/>
    <p:sldId id="325" r:id="rId56"/>
    <p:sldId id="326" r:id="rId57"/>
    <p:sldId id="306" r:id="rId58"/>
    <p:sldId id="307" r:id="rId59"/>
    <p:sldId id="327" r:id="rId60"/>
    <p:sldId id="328" r:id="rId61"/>
    <p:sldId id="310" r:id="rId62"/>
    <p:sldId id="311" r:id="rId63"/>
    <p:sldId id="329" r:id="rId64"/>
    <p:sldId id="330" r:id="rId65"/>
    <p:sldId id="312" r:id="rId66"/>
    <p:sldId id="313" r:id="rId67"/>
    <p:sldId id="331" r:id="rId68"/>
    <p:sldId id="332" r:id="rId69"/>
    <p:sldId id="314" r:id="rId70"/>
    <p:sldId id="315" r:id="rId71"/>
    <p:sldId id="333" r:id="rId72"/>
    <p:sldId id="334" r:id="rId73"/>
    <p:sldId id="316" r:id="rId74"/>
    <p:sldId id="335" r:id="rId75"/>
    <p:sldId id="338" r:id="rId76"/>
    <p:sldId id="337" r:id="rId77"/>
  </p:sldIdLst>
  <p:sldSz cx="12192000" cy="6858000"/>
  <p:notesSz cx="6669088"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1" d="100"/>
          <a:sy n="101" d="100"/>
        </p:scale>
        <p:origin x="126" y="3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11B1DEF-CD25-42AA-9C3C-33F62BAACF27}"/>
              </a:ext>
            </a:extLst>
          </p:cNvPr>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nl-NL"/>
          </a:p>
        </p:txBody>
      </p:sp>
      <p:sp>
        <p:nvSpPr>
          <p:cNvPr id="3" name="Date Placeholder 2">
            <a:extLst>
              <a:ext uri="{FF2B5EF4-FFF2-40B4-BE49-F238E27FC236}">
                <a16:creationId xmlns:a16="http://schemas.microsoft.com/office/drawing/2014/main" id="{4C497CA1-290A-493F-9112-F1CA78870E2E}"/>
              </a:ext>
            </a:extLst>
          </p:cNvPr>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AD54C1A1-2A0B-4C36-B050-1E1359996E77}" type="datetimeFigureOut">
              <a:rPr lang="nl-NL" smtClean="0"/>
              <a:t>17-12-2019</a:t>
            </a:fld>
            <a:endParaRPr lang="nl-NL"/>
          </a:p>
        </p:txBody>
      </p:sp>
      <p:sp>
        <p:nvSpPr>
          <p:cNvPr id="4" name="Footer Placeholder 3">
            <a:extLst>
              <a:ext uri="{FF2B5EF4-FFF2-40B4-BE49-F238E27FC236}">
                <a16:creationId xmlns:a16="http://schemas.microsoft.com/office/drawing/2014/main" id="{F7C5AF25-7F96-4991-A7E1-74A20D2610C7}"/>
              </a:ext>
            </a:extLst>
          </p:cNvPr>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a:extLst>
              <a:ext uri="{FF2B5EF4-FFF2-40B4-BE49-F238E27FC236}">
                <a16:creationId xmlns:a16="http://schemas.microsoft.com/office/drawing/2014/main" id="{2FD0F56E-B5D0-4F35-A859-7B25B3EF5BDE}"/>
              </a:ext>
            </a:extLst>
          </p:cNvPr>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B86767C8-1218-4A8E-ADDD-20FA3FC26603}" type="slidenum">
              <a:rPr lang="nl-NL" smtClean="0"/>
              <a:t>‹#›</a:t>
            </a:fld>
            <a:endParaRPr lang="nl-NL"/>
          </a:p>
        </p:txBody>
      </p:sp>
    </p:spTree>
    <p:extLst>
      <p:ext uri="{BB962C8B-B14F-4D97-AF65-F5344CB8AC3E}">
        <p14:creationId xmlns:p14="http://schemas.microsoft.com/office/powerpoint/2010/main" val="191115004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21F2-7234-4787-A63E-C0DFDFBF26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8A3A108C-D4AC-47BD-8CE7-13628EB4AE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FA43C17E-74E6-4921-83D9-A86EEE32EEA1}"/>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5" name="Footer Placeholder 4">
            <a:extLst>
              <a:ext uri="{FF2B5EF4-FFF2-40B4-BE49-F238E27FC236}">
                <a16:creationId xmlns:a16="http://schemas.microsoft.com/office/drawing/2014/main" id="{81678583-BF17-4C36-9FBD-6F66E236A5CD}"/>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1102F0BF-001D-411A-9987-0DA3DBC10EF4}"/>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3656494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0C43E-29F2-452A-BED8-B6541676B26F}"/>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F7DBA562-CB62-4FF2-8AB7-9463CDD782B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9F3EACE7-E42C-4347-8DC2-6CAE07480F81}"/>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5" name="Footer Placeholder 4">
            <a:extLst>
              <a:ext uri="{FF2B5EF4-FFF2-40B4-BE49-F238E27FC236}">
                <a16:creationId xmlns:a16="http://schemas.microsoft.com/office/drawing/2014/main" id="{DD22A20D-FE5B-4826-980E-82A5975335E7}"/>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EDB641B-E3D3-4473-AE16-0207D1196D89}"/>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2496437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2FCAE-3E2F-4CDF-A940-BDCC74C26B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A86FAD8E-D9F7-4D62-B06C-6836666209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9AB8749-1C5A-4EE1-98AE-0E94FB1A4193}"/>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5" name="Footer Placeholder 4">
            <a:extLst>
              <a:ext uri="{FF2B5EF4-FFF2-40B4-BE49-F238E27FC236}">
                <a16:creationId xmlns:a16="http://schemas.microsoft.com/office/drawing/2014/main" id="{D8380322-2BB9-44F1-82ED-2F986612AFB6}"/>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1050A255-47EC-4F00-A05D-AD7CB8F1ECB4}"/>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378410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3C9D5-0C49-49E4-A757-70F26BCD61E6}"/>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3F68692B-5A23-4FB8-BDB7-8ABE4A651C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06CA004F-B544-4BB5-BEDE-B72D165B400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AC79EAA8-370A-4074-BA22-C20C8F475631}"/>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6" name="Footer Placeholder 5">
            <a:extLst>
              <a:ext uri="{FF2B5EF4-FFF2-40B4-BE49-F238E27FC236}">
                <a16:creationId xmlns:a16="http://schemas.microsoft.com/office/drawing/2014/main" id="{14DC3C1A-4659-4151-8BF6-156046DAE99A}"/>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E5453581-8D59-40EB-AFB0-EB236A764250}"/>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2554119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257B6-0415-4F4B-A1B0-CA305EBEAAFD}"/>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30A84071-2676-44E1-A65F-294B07A50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61CEF53-73C1-4EF1-A483-762FDD360EF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ED5852C4-8237-4216-A01C-60441318B8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57221F7-6D61-4F2E-9276-B0DB0C8583B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7A125124-0DB0-4412-8436-84D473B9CBAE}"/>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8" name="Footer Placeholder 7">
            <a:extLst>
              <a:ext uri="{FF2B5EF4-FFF2-40B4-BE49-F238E27FC236}">
                <a16:creationId xmlns:a16="http://schemas.microsoft.com/office/drawing/2014/main" id="{51CF438A-8395-42BA-B14B-674F17E3AF48}"/>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FEAB989B-1E7F-4D70-A200-5F7E1F21C852}"/>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1368000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6C284-E9D1-4CDC-9F75-34863F647F1C}"/>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6FF8C18C-0FEC-4D06-93AA-5F1DFD30AF80}"/>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4" name="Footer Placeholder 3">
            <a:extLst>
              <a:ext uri="{FF2B5EF4-FFF2-40B4-BE49-F238E27FC236}">
                <a16:creationId xmlns:a16="http://schemas.microsoft.com/office/drawing/2014/main" id="{631C5D44-B341-4A87-A652-6BD8F7C57DFD}"/>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126B88E8-4701-490D-AE8A-F7D398AAF04E}"/>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3135956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8D108-DE3B-4279-BC56-B731EAA35522}"/>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3" name="Footer Placeholder 2">
            <a:extLst>
              <a:ext uri="{FF2B5EF4-FFF2-40B4-BE49-F238E27FC236}">
                <a16:creationId xmlns:a16="http://schemas.microsoft.com/office/drawing/2014/main" id="{E1A1B6AA-306D-41CE-A290-B1ED8BFB3DB9}"/>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E11EF50C-B248-417F-AA94-411596721E9E}"/>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235426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E18F-5449-408A-B8B0-B2F3D5AAEA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568E8E8A-5D50-44B6-B304-6F0D95791E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ACBEA554-A07C-4CDE-8543-0BBBF0BD3C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45F7278-70F9-46E3-8B3B-BDAB2D8A7E5B}"/>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6" name="Footer Placeholder 5">
            <a:extLst>
              <a:ext uri="{FF2B5EF4-FFF2-40B4-BE49-F238E27FC236}">
                <a16:creationId xmlns:a16="http://schemas.microsoft.com/office/drawing/2014/main" id="{739A9B98-1D52-4BF8-828D-03251CC93E29}"/>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564F602A-85D9-4016-9331-1C8E72240CA5}"/>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1822320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78DDD-DEA2-4DED-82F0-F037E43832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34A1AF83-FC6D-4039-A972-63102387E7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094AB82B-2688-412C-9D85-6B4CD56304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E63C17-BE79-46C8-A534-67489C617297}"/>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6" name="Footer Placeholder 5">
            <a:extLst>
              <a:ext uri="{FF2B5EF4-FFF2-40B4-BE49-F238E27FC236}">
                <a16:creationId xmlns:a16="http://schemas.microsoft.com/office/drawing/2014/main" id="{78DE1001-9B2D-4A11-9EC5-45AC35B5428D}"/>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A2684196-AD90-402C-868F-15450126DC13}"/>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4046653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BAB69-E7E6-49C9-B06D-54DB5E9024D8}"/>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1839FE93-C5C3-4BA8-9F4B-639909A2DFD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FB97310A-1922-499E-AAEC-BC974034E071}"/>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5" name="Footer Placeholder 4">
            <a:extLst>
              <a:ext uri="{FF2B5EF4-FFF2-40B4-BE49-F238E27FC236}">
                <a16:creationId xmlns:a16="http://schemas.microsoft.com/office/drawing/2014/main" id="{D14F6485-AA3E-4F56-AF4D-7E1B04151E3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8A0BE67-5EEF-453C-8417-7604B7B08A6B}"/>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644211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860D06-8A99-43E5-9A4F-450C8F93F1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D5075144-49F6-4B54-882D-EA62D338FD3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2C45D385-27DD-4167-AE40-9256A5B77073}"/>
              </a:ext>
            </a:extLst>
          </p:cNvPr>
          <p:cNvSpPr>
            <a:spLocks noGrp="1"/>
          </p:cNvSpPr>
          <p:nvPr>
            <p:ph type="dt" sz="half" idx="10"/>
          </p:nvPr>
        </p:nvSpPr>
        <p:spPr/>
        <p:txBody>
          <a:bodyPr/>
          <a:lstStyle/>
          <a:p>
            <a:fld id="{E687BD91-7999-4C4E-ACA8-46E582BAE82D}" type="datetimeFigureOut">
              <a:rPr lang="nl-NL" smtClean="0"/>
              <a:t>17-12-2019</a:t>
            </a:fld>
            <a:endParaRPr lang="nl-NL"/>
          </a:p>
        </p:txBody>
      </p:sp>
      <p:sp>
        <p:nvSpPr>
          <p:cNvPr id="5" name="Footer Placeholder 4">
            <a:extLst>
              <a:ext uri="{FF2B5EF4-FFF2-40B4-BE49-F238E27FC236}">
                <a16:creationId xmlns:a16="http://schemas.microsoft.com/office/drawing/2014/main" id="{4984D069-60FE-4AB5-9E31-DC23F607A86A}"/>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0662DEA5-D3B8-4A32-AE90-287E493295BC}"/>
              </a:ext>
            </a:extLst>
          </p:cNvPr>
          <p:cNvSpPr>
            <a:spLocks noGrp="1"/>
          </p:cNvSpPr>
          <p:nvPr>
            <p:ph type="sldNum" sz="quarter" idx="12"/>
          </p:nvPr>
        </p:nvSpPr>
        <p:spPr/>
        <p:txBody>
          <a:bodyPr/>
          <a:lstStyle/>
          <a:p>
            <a:fld id="{0721DCB9-B4EA-484C-9C6C-C502136AEDF2}" type="slidenum">
              <a:rPr lang="nl-NL" smtClean="0"/>
              <a:t>‹#›</a:t>
            </a:fld>
            <a:endParaRPr lang="nl-NL"/>
          </a:p>
        </p:txBody>
      </p:sp>
    </p:spTree>
    <p:extLst>
      <p:ext uri="{BB962C8B-B14F-4D97-AF65-F5344CB8AC3E}">
        <p14:creationId xmlns:p14="http://schemas.microsoft.com/office/powerpoint/2010/main" val="93724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276AE-CA8E-4C75-B3A7-BBF238EDA7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AA56A05B-56C8-4A6F-8398-78C1A8E0A7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BB0A7039-314B-41DB-A877-856819AD0F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87BD91-7999-4C4E-ACA8-46E582BAE82D}" type="datetimeFigureOut">
              <a:rPr lang="nl-NL" smtClean="0"/>
              <a:t>17-12-2019</a:t>
            </a:fld>
            <a:endParaRPr lang="nl-NL"/>
          </a:p>
        </p:txBody>
      </p:sp>
      <p:sp>
        <p:nvSpPr>
          <p:cNvPr id="5" name="Footer Placeholder 4">
            <a:extLst>
              <a:ext uri="{FF2B5EF4-FFF2-40B4-BE49-F238E27FC236}">
                <a16:creationId xmlns:a16="http://schemas.microsoft.com/office/drawing/2014/main" id="{B140198F-E94B-431B-9531-CBE2EEE469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2C7A4C0A-F2B0-4985-AB46-0F93E2D82F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1DCB9-B4EA-484C-9C6C-C502136AEDF2}" type="slidenum">
              <a:rPr lang="nl-NL" smtClean="0"/>
              <a:t>‹#›</a:t>
            </a:fld>
            <a:endParaRPr lang="nl-NL"/>
          </a:p>
        </p:txBody>
      </p:sp>
    </p:spTree>
    <p:extLst>
      <p:ext uri="{BB962C8B-B14F-4D97-AF65-F5344CB8AC3E}">
        <p14:creationId xmlns:p14="http://schemas.microsoft.com/office/powerpoint/2010/main" val="3832622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venvn.nl/Portals/1/Nieuws/2015%20documenten/20150108%20Beroepscode%20Verpleegkundigen%20en%20Verzorgenden.pdf"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8205B7-10D1-4310-9CB2-A29716CBB748}"/>
              </a:ext>
            </a:extLst>
          </p:cNvPr>
          <p:cNvSpPr>
            <a:spLocks noGrp="1"/>
          </p:cNvSpPr>
          <p:nvPr>
            <p:ph type="title"/>
          </p:nvPr>
        </p:nvSpPr>
        <p:spPr>
          <a:solidFill>
            <a:srgbClr val="00B0F0"/>
          </a:solidFill>
        </p:spPr>
        <p:txBody>
          <a:bodyPr>
            <a:normAutofit/>
          </a:bodyPr>
          <a:lstStyle/>
          <a:p>
            <a:r>
              <a:rPr lang="nl-NL" sz="4000" b="1" dirty="0"/>
              <a:t>Algemene punten met betrekking tot de beroepsuitoefening</a:t>
            </a:r>
          </a:p>
        </p:txBody>
      </p:sp>
      <p:sp>
        <p:nvSpPr>
          <p:cNvPr id="5" name="Content Placeholder 4">
            <a:extLst>
              <a:ext uri="{FF2B5EF4-FFF2-40B4-BE49-F238E27FC236}">
                <a16:creationId xmlns:a16="http://schemas.microsoft.com/office/drawing/2014/main" id="{844A4BD2-C488-4815-9BA7-E50F0C21DC94}"/>
              </a:ext>
            </a:extLst>
          </p:cNvPr>
          <p:cNvSpPr>
            <a:spLocks noGrp="1"/>
          </p:cNvSpPr>
          <p:nvPr>
            <p:ph idx="1"/>
          </p:nvPr>
        </p:nvSpPr>
        <p:spPr>
          <a:xfrm>
            <a:off x="838200" y="1825625"/>
            <a:ext cx="10515600" cy="3951332"/>
          </a:xfrm>
        </p:spPr>
        <p:txBody>
          <a:bodyPr>
            <a:normAutofit/>
          </a:bodyPr>
          <a:lstStyle/>
          <a:p>
            <a:pPr marL="0" indent="0">
              <a:buNone/>
            </a:pPr>
            <a:r>
              <a:rPr lang="nl-NL" b="1" dirty="0"/>
              <a:t>1.1	Als verpleegkundige oefen ik het beroep uit met het oog 	op het welzijn en de gezondheid van de zorgvrager</a:t>
            </a:r>
          </a:p>
          <a:p>
            <a:pPr marL="0" indent="0">
              <a:buNone/>
            </a:pPr>
            <a:r>
              <a:rPr lang="nl-NL" sz="2000" dirty="0"/>
              <a:t>Dat betekent onder andere dat ik:</a:t>
            </a:r>
          </a:p>
          <a:p>
            <a:r>
              <a:rPr lang="nl-NL" sz="2000" dirty="0"/>
              <a:t>Handel als professional vanuit de beroepswaarden en –normen</a:t>
            </a:r>
          </a:p>
          <a:p>
            <a:r>
              <a:rPr lang="nl-NL" sz="2000" dirty="0"/>
              <a:t>Mij bewust ben van een mogelijk verschil tussen de beroepswaarden en -normen, mijn eigen waarden en normen en de waarden en normen van de zorgvrager en zijn of haar omgeving en de waarden en normen van andere professionals en dat ik mij hierin professioneel – dat wil zeggen verantwoordelijk, accuraat en doelgericht en gebruik makend van mijn vakkennis en mijn gezonde verstand - opstel </a:t>
            </a:r>
          </a:p>
          <a:p>
            <a:r>
              <a:rPr lang="nl-NL" sz="2000" dirty="0"/>
              <a:t>Bij verschillende opvattingen zoek naar een oplossing en mij hierin professioneel opstel.</a:t>
            </a:r>
          </a:p>
        </p:txBody>
      </p:sp>
      <p:sp>
        <p:nvSpPr>
          <p:cNvPr id="2" name="TextBox 1">
            <a:extLst>
              <a:ext uri="{FF2B5EF4-FFF2-40B4-BE49-F238E27FC236}">
                <a16:creationId xmlns:a16="http://schemas.microsoft.com/office/drawing/2014/main" id="{179EE9D2-895A-4832-A53A-8E2E462C27DB}"/>
              </a:ext>
            </a:extLst>
          </p:cNvPr>
          <p:cNvSpPr txBox="1"/>
          <p:nvPr/>
        </p:nvSpPr>
        <p:spPr>
          <a:xfrm>
            <a:off x="838200" y="6170064"/>
            <a:ext cx="10515600" cy="638893"/>
          </a:xfrm>
          <a:prstGeom prst="rect">
            <a:avLst/>
          </a:prstGeom>
          <a:noFill/>
        </p:spPr>
        <p:txBody>
          <a:bodyPr wrap="square" rtlCol="0">
            <a:spAutoFit/>
          </a:bodyPr>
          <a:lstStyle/>
          <a:p>
            <a:pPr marL="449580" indent="-449580">
              <a:lnSpc>
                <a:spcPct val="115000"/>
              </a:lnSpc>
              <a:spcAft>
                <a:spcPts val="1000"/>
              </a:spcAft>
            </a:pPr>
            <a:r>
              <a:rPr lang="nl-NL" sz="1050" dirty="0">
                <a:latin typeface="Calibri" panose="020F0502020204030204" pitchFamily="34" charset="0"/>
                <a:ea typeface="Calibri" panose="020F0502020204030204" pitchFamily="34" charset="0"/>
                <a:cs typeface="Times New Roman" panose="02020603050405020304" pitchFamily="18" charset="0"/>
              </a:rPr>
              <a:t>V&amp;VN, NU’91, FNV zorg en welzijn, CNV zorg en welzijn, HCF, RMU (sector Gezondheidszorg en Welzijn ‘Het Richtsnoer’), CGMV (2015). </a:t>
            </a:r>
            <a:r>
              <a:rPr lang="nl-NL" sz="1050" i="1" dirty="0">
                <a:latin typeface="Calibri" panose="020F0502020204030204" pitchFamily="34" charset="0"/>
                <a:ea typeface="Calibri" panose="020F0502020204030204" pitchFamily="34" charset="0"/>
                <a:cs typeface="Times New Roman" panose="02020603050405020304" pitchFamily="18" charset="0"/>
              </a:rPr>
              <a:t>Beroepscode van Verpleegkundigen en Verzorgenden; Leidraad voor je handelen als professional.</a:t>
            </a:r>
            <a:r>
              <a:rPr lang="nl-NL" sz="1050" dirty="0">
                <a:latin typeface="Calibri" panose="020F0502020204030204" pitchFamily="34" charset="0"/>
                <a:ea typeface="Calibri" panose="020F0502020204030204" pitchFamily="34" charset="0"/>
                <a:cs typeface="Times New Roman" panose="02020603050405020304" pitchFamily="18" charset="0"/>
              </a:rPr>
              <a:t> </a:t>
            </a:r>
            <a:r>
              <a:rPr lang="en-US" sz="1050" dirty="0">
                <a:latin typeface="Calibri" panose="020F0502020204030204" pitchFamily="34" charset="0"/>
                <a:ea typeface="Calibri" panose="020F0502020204030204" pitchFamily="34" charset="0"/>
                <a:cs typeface="Times New Roman" panose="02020603050405020304" pitchFamily="18" charset="0"/>
              </a:rPr>
              <a:t>Retrieved from Hilversum: </a:t>
            </a:r>
            <a:r>
              <a:rPr lang="en-US" sz="105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https://www.venvn.nl/Portals/1/Nieuws/2015%20documenten/20150108%20Beroepscode%20Verpleegkundigen%20en%20Verzorgenden.pdf</a:t>
            </a:r>
            <a:r>
              <a:rPr lang="en-US" sz="1050" dirty="0">
                <a:latin typeface="Calibri" panose="020F0502020204030204" pitchFamily="34" charset="0"/>
                <a:ea typeface="Calibri" panose="020F0502020204030204" pitchFamily="34" charset="0"/>
                <a:cs typeface="Times New Roman" panose="02020603050405020304" pitchFamily="18" charset="0"/>
              </a:rPr>
              <a:t> </a:t>
            </a:r>
            <a:endParaRPr lang="nl-NL" sz="1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6724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802A-E8E8-43D3-9746-5E429E354B7D}"/>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4CDB080B-4A1B-4222-9B7F-EF2EBC0AF3EA}"/>
              </a:ext>
            </a:extLst>
          </p:cNvPr>
          <p:cNvSpPr>
            <a:spLocks noGrp="1"/>
          </p:cNvSpPr>
          <p:nvPr>
            <p:ph idx="1"/>
          </p:nvPr>
        </p:nvSpPr>
        <p:spPr/>
        <p:txBody>
          <a:bodyPr>
            <a:normAutofit/>
          </a:bodyPr>
          <a:lstStyle/>
          <a:p>
            <a:pPr marL="0" indent="0">
              <a:buNone/>
            </a:pPr>
            <a:r>
              <a:rPr lang="nl-NL" b="1" dirty="0"/>
              <a:t>1.2	Als verpleegkundige handel ik bij de uitoefening van mijn 	beroep naar de normen, richtlijnen, protocollen, gedragsregels 	en eisen van zorgvuldigheid die invulling  geven aan goed 	</a:t>
            </a:r>
            <a:r>
              <a:rPr lang="nl-NL" b="1" dirty="0" err="1"/>
              <a:t>hulpverlenerschap</a:t>
            </a:r>
            <a:r>
              <a:rPr lang="nl-NL" b="1" dirty="0"/>
              <a:t> (professionele standaard).</a:t>
            </a:r>
          </a:p>
          <a:p>
            <a:pPr marL="0" indent="0">
              <a:buNone/>
            </a:pPr>
            <a:r>
              <a:rPr lang="nl-NL" sz="2000" dirty="0"/>
              <a:t>Dat betekent onder andere dat ik:</a:t>
            </a:r>
          </a:p>
          <a:p>
            <a:r>
              <a:rPr lang="nl-NL" sz="2000" dirty="0"/>
              <a:t>Kennis heb van actuele richtlijnen en protocollen</a:t>
            </a:r>
          </a:p>
          <a:p>
            <a:r>
              <a:rPr lang="nl-NL" sz="2000" dirty="0"/>
              <a:t>Zicht heb op relevante wetgeving en tuchtrechtuitspraken</a:t>
            </a:r>
          </a:p>
          <a:p>
            <a:r>
              <a:rPr lang="nl-NL" sz="2000" dirty="0"/>
              <a:t>Beroepsrelevante ontwikkelingen en opvattingen volg</a:t>
            </a:r>
          </a:p>
          <a:p>
            <a:r>
              <a:rPr lang="nl-NL" sz="2000" dirty="0"/>
              <a:t>Hier reflectief mee om kan gaan </a:t>
            </a:r>
          </a:p>
          <a:p>
            <a:r>
              <a:rPr lang="nl-NL" sz="2000" dirty="0"/>
              <a:t>Mijn professionele oordeelsvermogen gebruik om te bepalen of ik bij deze zorgvrager de richtlijn of het protocol moet volgen of daar beredeneerd van af moet wijken.</a:t>
            </a:r>
          </a:p>
          <a:p>
            <a:pPr marL="0" indent="0">
              <a:buNone/>
            </a:pPr>
            <a:endParaRPr lang="nl-NL" sz="1800" dirty="0"/>
          </a:p>
          <a:p>
            <a:pPr marL="0" indent="0">
              <a:buNone/>
            </a:pPr>
            <a:endParaRPr lang="nl-NL" sz="3200" dirty="0"/>
          </a:p>
        </p:txBody>
      </p:sp>
      <p:pic>
        <p:nvPicPr>
          <p:cNvPr id="4" name="Picture 3">
            <a:extLst>
              <a:ext uri="{FF2B5EF4-FFF2-40B4-BE49-F238E27FC236}">
                <a16:creationId xmlns:a16="http://schemas.microsoft.com/office/drawing/2014/main" id="{69373DB2-FC5B-4F58-B785-4D52D1417320}"/>
              </a:ext>
            </a:extLst>
          </p:cNvPr>
          <p:cNvPicPr>
            <a:picLocks noChangeAspect="1"/>
          </p:cNvPicPr>
          <p:nvPr/>
        </p:nvPicPr>
        <p:blipFill>
          <a:blip r:embed="rId2"/>
          <a:stretch>
            <a:fillRect/>
          </a:stretch>
        </p:blipFill>
        <p:spPr>
          <a:xfrm>
            <a:off x="952500" y="6202017"/>
            <a:ext cx="10287000" cy="655983"/>
          </a:xfrm>
          <a:prstGeom prst="rect">
            <a:avLst/>
          </a:prstGeom>
        </p:spPr>
      </p:pic>
    </p:spTree>
    <p:extLst>
      <p:ext uri="{BB962C8B-B14F-4D97-AF65-F5344CB8AC3E}">
        <p14:creationId xmlns:p14="http://schemas.microsoft.com/office/powerpoint/2010/main" val="3953318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87224-FB8D-4E64-820A-99F16057A12D}"/>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1E7F1CDA-2A5E-4A5B-B96E-A5457308FC2C}"/>
              </a:ext>
            </a:extLst>
          </p:cNvPr>
          <p:cNvSpPr>
            <a:spLocks noGrp="1"/>
          </p:cNvSpPr>
          <p:nvPr>
            <p:ph idx="1"/>
          </p:nvPr>
        </p:nvSpPr>
        <p:spPr/>
        <p:txBody>
          <a:bodyPr>
            <a:normAutofit/>
          </a:bodyPr>
          <a:lstStyle/>
          <a:p>
            <a:pPr marL="0" indent="0" algn="ctr">
              <a:buNone/>
            </a:pPr>
            <a:r>
              <a:rPr lang="en-US" sz="8800" b="1" dirty="0"/>
              <a:t>VERBETEREN WELZIJN / GEZONDHEID</a:t>
            </a:r>
            <a:endParaRPr lang="nl-NL" sz="8800" b="1" dirty="0"/>
          </a:p>
        </p:txBody>
      </p:sp>
    </p:spTree>
    <p:extLst>
      <p:ext uri="{BB962C8B-B14F-4D97-AF65-F5344CB8AC3E}">
        <p14:creationId xmlns:p14="http://schemas.microsoft.com/office/powerpoint/2010/main" val="3050367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F62D1-AB8A-43EC-8F03-40FA0EC48B61}"/>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19FCCD32-1CC0-419B-B90A-FF174FCDCFA8}"/>
              </a:ext>
            </a:extLst>
          </p:cNvPr>
          <p:cNvSpPr>
            <a:spLocks noGrp="1"/>
          </p:cNvSpPr>
          <p:nvPr>
            <p:ph idx="1"/>
          </p:nvPr>
        </p:nvSpPr>
        <p:spPr/>
        <p:txBody>
          <a:bodyPr>
            <a:normAutofit/>
          </a:bodyPr>
          <a:lstStyle/>
          <a:p>
            <a:pPr marL="0" indent="0" algn="ctr">
              <a:buNone/>
            </a:pPr>
            <a:r>
              <a:rPr lang="en-US" sz="8800" b="1" dirty="0"/>
              <a:t>GOED HULPVERLENER-SCHAP</a:t>
            </a:r>
            <a:endParaRPr lang="nl-NL" sz="8800" b="1" dirty="0"/>
          </a:p>
        </p:txBody>
      </p:sp>
    </p:spTree>
    <p:extLst>
      <p:ext uri="{BB962C8B-B14F-4D97-AF65-F5344CB8AC3E}">
        <p14:creationId xmlns:p14="http://schemas.microsoft.com/office/powerpoint/2010/main" val="912426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3F786-C90B-4C04-9A06-4D0B608A1916}"/>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F4141AE2-8094-4548-BF0B-7CC8B32FD823}"/>
              </a:ext>
            </a:extLst>
          </p:cNvPr>
          <p:cNvSpPr>
            <a:spLocks noGrp="1"/>
          </p:cNvSpPr>
          <p:nvPr>
            <p:ph idx="1"/>
          </p:nvPr>
        </p:nvSpPr>
        <p:spPr/>
        <p:txBody>
          <a:bodyPr>
            <a:normAutofit/>
          </a:bodyPr>
          <a:lstStyle/>
          <a:p>
            <a:pPr marL="0" indent="0">
              <a:buNone/>
            </a:pPr>
            <a:r>
              <a:rPr lang="nl-NL" b="1" dirty="0"/>
              <a:t>1.3	Als verpleegkundige ben ik verantwoordelijk voor en 	aanspreekbaar op mijn eigen handelen, bejegening en gedrag 	als professional. </a:t>
            </a:r>
          </a:p>
          <a:p>
            <a:pPr marL="0" indent="0">
              <a:buNone/>
            </a:pPr>
            <a:r>
              <a:rPr lang="nl-NL" sz="2000" dirty="0"/>
              <a:t>Dat betekent onder andere dat ik:</a:t>
            </a:r>
          </a:p>
          <a:p>
            <a:r>
              <a:rPr lang="nl-NL" sz="2000" dirty="0"/>
              <a:t>Deze verantwoordelijkheid niet kan overdragen op collega’s</a:t>
            </a:r>
          </a:p>
          <a:p>
            <a:r>
              <a:rPr lang="nl-NL" sz="2000" dirty="0"/>
              <a:t>Aanspreekbaar ben door collega’s op deze verantwoordelijkheid</a:t>
            </a:r>
          </a:p>
          <a:p>
            <a:r>
              <a:rPr lang="nl-NL" sz="2000" dirty="0"/>
              <a:t>Mij niet kan verschuilen achter de verantwoordelijkheid van anderen</a:t>
            </a:r>
          </a:p>
          <a:p>
            <a:r>
              <a:rPr lang="nl-NL" sz="2000" dirty="0"/>
              <a:t>Daar waar ik in opdracht van andere professionals handelingen uit moet voeren waar ik niet achter sta, ik dat beredeneerd aan die professional laat weten.</a:t>
            </a:r>
          </a:p>
        </p:txBody>
      </p:sp>
      <p:pic>
        <p:nvPicPr>
          <p:cNvPr id="4" name="Picture 3">
            <a:extLst>
              <a:ext uri="{FF2B5EF4-FFF2-40B4-BE49-F238E27FC236}">
                <a16:creationId xmlns:a16="http://schemas.microsoft.com/office/drawing/2014/main" id="{C309505B-31A9-462C-8AFB-782EED5AD177}"/>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3111792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78CC6-E0DA-4E0C-BF85-5EE7F643E0B9}"/>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7ADD53F9-59E6-4433-B4D5-3373A60D3B40}"/>
              </a:ext>
            </a:extLst>
          </p:cNvPr>
          <p:cNvSpPr>
            <a:spLocks noGrp="1"/>
          </p:cNvSpPr>
          <p:nvPr>
            <p:ph idx="1"/>
          </p:nvPr>
        </p:nvSpPr>
        <p:spPr/>
        <p:txBody>
          <a:bodyPr>
            <a:normAutofit/>
          </a:bodyPr>
          <a:lstStyle/>
          <a:p>
            <a:pPr marL="0" indent="0">
              <a:buNone/>
            </a:pPr>
            <a:r>
              <a:rPr lang="nl-NL" b="1" dirty="0"/>
              <a:t>1.4	Als verpleegkundige houd ik mijn kennis en vaardigheden voor 	het op verantwoorde en adequate wijze uitoefenen van het 	beroep op peil.</a:t>
            </a:r>
          </a:p>
          <a:p>
            <a:pPr marL="0" indent="0">
              <a:buNone/>
            </a:pPr>
            <a:r>
              <a:rPr lang="nl-NL" sz="2000" dirty="0"/>
              <a:t>Dat betekent onder andere dat ik:</a:t>
            </a:r>
          </a:p>
          <a:p>
            <a:r>
              <a:rPr lang="nl-NL" sz="2000" dirty="0"/>
              <a:t>Vakliteratuur bijhoud</a:t>
            </a:r>
          </a:p>
          <a:p>
            <a:r>
              <a:rPr lang="nl-NL" sz="2000" dirty="0"/>
              <a:t>Deel neem aan </a:t>
            </a:r>
            <a:r>
              <a:rPr lang="nl-NL" sz="2000" dirty="0" err="1"/>
              <a:t>deskundigheidsbevorderende</a:t>
            </a:r>
            <a:r>
              <a:rPr lang="nl-NL" sz="2000" dirty="0"/>
              <a:t> activiteiten</a:t>
            </a:r>
          </a:p>
          <a:p>
            <a:r>
              <a:rPr lang="nl-NL" sz="2000" dirty="0"/>
              <a:t>Ervoor zorg dat mijn zorgverlening aansluit bij actuele wetenschappelijke, technologische en beroepsmatige ontwikkelingen</a:t>
            </a:r>
          </a:p>
          <a:p>
            <a:r>
              <a:rPr lang="nl-NL" sz="2000" dirty="0"/>
              <a:t>Oog heb voor maatschappelijke ontwikkelingen en hierop anticipeer.</a:t>
            </a:r>
          </a:p>
        </p:txBody>
      </p:sp>
      <p:pic>
        <p:nvPicPr>
          <p:cNvPr id="4" name="Picture 3">
            <a:extLst>
              <a:ext uri="{FF2B5EF4-FFF2-40B4-BE49-F238E27FC236}">
                <a16:creationId xmlns:a16="http://schemas.microsoft.com/office/drawing/2014/main" id="{9CB16954-046C-4CF6-B677-C8AE35B243F6}"/>
              </a:ext>
            </a:extLst>
          </p:cNvPr>
          <p:cNvPicPr>
            <a:picLocks noChangeAspect="1"/>
          </p:cNvPicPr>
          <p:nvPr/>
        </p:nvPicPr>
        <p:blipFill>
          <a:blip r:embed="rId2"/>
          <a:stretch>
            <a:fillRect/>
          </a:stretch>
        </p:blipFill>
        <p:spPr>
          <a:xfrm>
            <a:off x="837289" y="6055966"/>
            <a:ext cx="10516511" cy="670618"/>
          </a:xfrm>
          <a:prstGeom prst="rect">
            <a:avLst/>
          </a:prstGeom>
        </p:spPr>
      </p:pic>
    </p:spTree>
    <p:extLst>
      <p:ext uri="{BB962C8B-B14F-4D97-AF65-F5344CB8AC3E}">
        <p14:creationId xmlns:p14="http://schemas.microsoft.com/office/powerpoint/2010/main" val="332663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D6DC9-B3C2-4849-981A-D4DE7BE6B84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D14BA2A2-C08E-4DE5-99BD-79B9B473D50F}"/>
              </a:ext>
            </a:extLst>
          </p:cNvPr>
          <p:cNvSpPr>
            <a:spLocks noGrp="1"/>
          </p:cNvSpPr>
          <p:nvPr>
            <p:ph idx="1"/>
          </p:nvPr>
        </p:nvSpPr>
        <p:spPr/>
        <p:txBody>
          <a:bodyPr>
            <a:normAutofit/>
          </a:bodyPr>
          <a:lstStyle/>
          <a:p>
            <a:pPr marL="0" indent="0" algn="ctr">
              <a:buNone/>
            </a:pPr>
            <a:r>
              <a:rPr lang="en-US" sz="8800" b="1" dirty="0"/>
              <a:t>VERANTWOORDELIJK</a:t>
            </a:r>
          </a:p>
          <a:p>
            <a:pPr marL="0" indent="0" algn="ctr">
              <a:buNone/>
            </a:pPr>
            <a:r>
              <a:rPr lang="en-US" sz="8800" b="1" dirty="0"/>
              <a:t>AANSPREEKBAAR</a:t>
            </a:r>
            <a:endParaRPr lang="nl-NL" sz="8800" b="1" dirty="0"/>
          </a:p>
        </p:txBody>
      </p:sp>
    </p:spTree>
    <p:extLst>
      <p:ext uri="{BB962C8B-B14F-4D97-AF65-F5344CB8AC3E}">
        <p14:creationId xmlns:p14="http://schemas.microsoft.com/office/powerpoint/2010/main" val="1187292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F8EA1-EFF5-4775-8BCB-B383E5389CF2}"/>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7E27EE0-F9F6-4173-BEC8-4B05A1872AA1}"/>
              </a:ext>
            </a:extLst>
          </p:cNvPr>
          <p:cNvSpPr>
            <a:spLocks noGrp="1"/>
          </p:cNvSpPr>
          <p:nvPr>
            <p:ph idx="1"/>
          </p:nvPr>
        </p:nvSpPr>
        <p:spPr/>
        <p:txBody>
          <a:bodyPr>
            <a:normAutofit/>
          </a:bodyPr>
          <a:lstStyle/>
          <a:p>
            <a:pPr marL="0" indent="0" algn="ctr">
              <a:buNone/>
            </a:pPr>
            <a:r>
              <a:rPr lang="en-US" sz="8800" b="1" dirty="0"/>
              <a:t>KENNIS EN VAARDIGHEDEN</a:t>
            </a:r>
            <a:endParaRPr lang="nl-NL" sz="8800" b="1" dirty="0"/>
          </a:p>
        </p:txBody>
      </p:sp>
    </p:spTree>
    <p:extLst>
      <p:ext uri="{BB962C8B-B14F-4D97-AF65-F5344CB8AC3E}">
        <p14:creationId xmlns:p14="http://schemas.microsoft.com/office/powerpoint/2010/main" val="3441298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F36B-E3C6-41D4-A872-C89042B8B6E5}"/>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294315E3-8882-46EB-84D2-24D47CE331D4}"/>
              </a:ext>
            </a:extLst>
          </p:cNvPr>
          <p:cNvSpPr>
            <a:spLocks noGrp="1"/>
          </p:cNvSpPr>
          <p:nvPr>
            <p:ph idx="1"/>
          </p:nvPr>
        </p:nvSpPr>
        <p:spPr/>
        <p:txBody>
          <a:bodyPr>
            <a:normAutofit/>
          </a:bodyPr>
          <a:lstStyle/>
          <a:p>
            <a:pPr marL="0" indent="0">
              <a:buNone/>
            </a:pPr>
            <a:r>
              <a:rPr lang="nl-NL" b="1" dirty="0"/>
              <a:t>1.5	Als verpleegkundige ken ik de grenzen van mijn eigen 	deskundigheid en beroepsverantwoordelijkheid en verricht ik 	alleen handelingen die binnen deze grenzen liggen.</a:t>
            </a:r>
          </a:p>
          <a:p>
            <a:pPr marL="0" indent="0">
              <a:buNone/>
            </a:pPr>
            <a:r>
              <a:rPr lang="nl-NL" sz="2000" dirty="0"/>
              <a:t>Dat betekent onder andere dat ik:</a:t>
            </a:r>
          </a:p>
          <a:p>
            <a:r>
              <a:rPr lang="nl-NL" sz="2000" dirty="0"/>
              <a:t>Geen opdrachten en verantwoordelijkheden accepteer die buiten de grenzen van mijn deskundigheid en/of beroepsverantwoordelijkheid liggen</a:t>
            </a:r>
          </a:p>
          <a:p>
            <a:r>
              <a:rPr lang="nl-NL" sz="2000" dirty="0"/>
              <a:t>In dergelijke gevallen adequaat weet door te verwijzen</a:t>
            </a:r>
          </a:p>
          <a:p>
            <a:r>
              <a:rPr lang="nl-NL" sz="2000" dirty="0"/>
              <a:t>Hulp zoek in situaties waar ik alleen niet uit kom.</a:t>
            </a:r>
          </a:p>
        </p:txBody>
      </p:sp>
      <p:pic>
        <p:nvPicPr>
          <p:cNvPr id="4" name="Picture 3">
            <a:extLst>
              <a:ext uri="{FF2B5EF4-FFF2-40B4-BE49-F238E27FC236}">
                <a16:creationId xmlns:a16="http://schemas.microsoft.com/office/drawing/2014/main" id="{707C2750-CA58-41AB-8EF0-D4A8E2D01F9D}"/>
              </a:ext>
            </a:extLst>
          </p:cNvPr>
          <p:cNvPicPr>
            <a:picLocks noChangeAspect="1"/>
          </p:cNvPicPr>
          <p:nvPr/>
        </p:nvPicPr>
        <p:blipFill>
          <a:blip r:embed="rId2"/>
          <a:stretch>
            <a:fillRect/>
          </a:stretch>
        </p:blipFill>
        <p:spPr>
          <a:xfrm>
            <a:off x="838200" y="6157566"/>
            <a:ext cx="10516511" cy="670618"/>
          </a:xfrm>
          <a:prstGeom prst="rect">
            <a:avLst/>
          </a:prstGeom>
        </p:spPr>
      </p:pic>
    </p:spTree>
    <p:extLst>
      <p:ext uri="{BB962C8B-B14F-4D97-AF65-F5344CB8AC3E}">
        <p14:creationId xmlns:p14="http://schemas.microsoft.com/office/powerpoint/2010/main" val="3297184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57C7-8230-46EC-A993-273117CDD320}"/>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0943F2C0-0D8E-4795-A161-9B089D836A4B}"/>
              </a:ext>
            </a:extLst>
          </p:cNvPr>
          <p:cNvSpPr>
            <a:spLocks noGrp="1"/>
          </p:cNvSpPr>
          <p:nvPr>
            <p:ph idx="1"/>
          </p:nvPr>
        </p:nvSpPr>
        <p:spPr/>
        <p:txBody>
          <a:bodyPr>
            <a:normAutofit/>
          </a:bodyPr>
          <a:lstStyle/>
          <a:p>
            <a:pPr marL="0" indent="0">
              <a:buNone/>
            </a:pPr>
            <a:r>
              <a:rPr lang="nl-NL" b="1" dirty="0"/>
              <a:t>1.6	Als verpleegkundige neem ik initiatieven en ondersteun ik 	activiteiten ter bevordering van de ontwikkeling van het beroep 	en de kwaliteit van zorg.</a:t>
            </a:r>
          </a:p>
          <a:p>
            <a:pPr marL="0" indent="0">
              <a:buNone/>
            </a:pPr>
            <a:r>
              <a:rPr lang="nl-NL" sz="2200" dirty="0"/>
              <a:t>Dat betekent onder andere dat ik:</a:t>
            </a:r>
          </a:p>
          <a:p>
            <a:r>
              <a:rPr lang="nl-NL" sz="2200" dirty="0"/>
              <a:t>Bijdraag aan het opbouwen, toepassen en verspreiden van (</a:t>
            </a:r>
            <a:r>
              <a:rPr lang="nl-NL" sz="2200" dirty="0" err="1"/>
              <a:t>ervarings</a:t>
            </a:r>
            <a:r>
              <a:rPr lang="nl-NL" sz="2200" dirty="0"/>
              <a:t>)kennis</a:t>
            </a:r>
          </a:p>
          <a:p>
            <a:r>
              <a:rPr lang="nl-NL" sz="2200" dirty="0"/>
              <a:t>De ontwikkeling, verspreiding en het in de praktijk brengen van relevante standaarden en richtlijnen ondersteun en daar waar mogelijk een bijdrage aan lever</a:t>
            </a:r>
          </a:p>
          <a:p>
            <a:r>
              <a:rPr lang="nl-NL" sz="2200" dirty="0"/>
              <a:t>Activiteiten van de beroepsgroep ondersteun om voorwaarden te scheppen voor een goede beroepsuitoefening.</a:t>
            </a:r>
          </a:p>
        </p:txBody>
      </p:sp>
      <p:pic>
        <p:nvPicPr>
          <p:cNvPr id="4" name="Picture 3">
            <a:extLst>
              <a:ext uri="{FF2B5EF4-FFF2-40B4-BE49-F238E27FC236}">
                <a16:creationId xmlns:a16="http://schemas.microsoft.com/office/drawing/2014/main" id="{957D8240-818D-411C-BCD1-2B7416A5438A}"/>
              </a:ext>
            </a:extLst>
          </p:cNvPr>
          <p:cNvPicPr>
            <a:picLocks noChangeAspect="1"/>
          </p:cNvPicPr>
          <p:nvPr/>
        </p:nvPicPr>
        <p:blipFill>
          <a:blip r:embed="rId2"/>
          <a:stretch>
            <a:fillRect/>
          </a:stretch>
        </p:blipFill>
        <p:spPr>
          <a:xfrm>
            <a:off x="838200" y="6157566"/>
            <a:ext cx="10516511" cy="670618"/>
          </a:xfrm>
          <a:prstGeom prst="rect">
            <a:avLst/>
          </a:prstGeom>
        </p:spPr>
      </p:pic>
    </p:spTree>
    <p:extLst>
      <p:ext uri="{BB962C8B-B14F-4D97-AF65-F5344CB8AC3E}">
        <p14:creationId xmlns:p14="http://schemas.microsoft.com/office/powerpoint/2010/main" val="3055435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D6132-8034-4967-864F-82CAFE6C5AC7}"/>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542A14B1-FC35-4BE0-B52E-27EE219212D9}"/>
              </a:ext>
            </a:extLst>
          </p:cNvPr>
          <p:cNvSpPr>
            <a:spLocks noGrp="1"/>
          </p:cNvSpPr>
          <p:nvPr>
            <p:ph idx="1"/>
          </p:nvPr>
        </p:nvSpPr>
        <p:spPr/>
        <p:txBody>
          <a:bodyPr>
            <a:normAutofit/>
          </a:bodyPr>
          <a:lstStyle/>
          <a:p>
            <a:pPr marL="0" indent="0" algn="ctr">
              <a:buNone/>
            </a:pPr>
            <a:r>
              <a:rPr lang="en-US" sz="8800" b="1" dirty="0"/>
              <a:t>GRENS AAN VERANTWOORDE-LIJKHEID</a:t>
            </a:r>
            <a:endParaRPr lang="nl-NL" sz="8800" b="1" dirty="0"/>
          </a:p>
        </p:txBody>
      </p:sp>
    </p:spTree>
    <p:extLst>
      <p:ext uri="{BB962C8B-B14F-4D97-AF65-F5344CB8AC3E}">
        <p14:creationId xmlns:p14="http://schemas.microsoft.com/office/powerpoint/2010/main" val="1221812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33547-6080-42E1-9AD0-EC8A69EBD8E1}"/>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73F4883B-1146-47CE-8277-4AFFEE853A8B}"/>
              </a:ext>
            </a:extLst>
          </p:cNvPr>
          <p:cNvSpPr>
            <a:spLocks noGrp="1"/>
          </p:cNvSpPr>
          <p:nvPr>
            <p:ph idx="1"/>
          </p:nvPr>
        </p:nvSpPr>
        <p:spPr/>
        <p:txBody>
          <a:bodyPr>
            <a:normAutofit/>
          </a:bodyPr>
          <a:lstStyle/>
          <a:p>
            <a:pPr marL="0" indent="0" algn="ctr">
              <a:buNone/>
            </a:pPr>
            <a:r>
              <a:rPr lang="en-US" sz="8800" b="1" dirty="0"/>
              <a:t>ONTWIKKELING VAN HET BEROEP</a:t>
            </a:r>
            <a:endParaRPr lang="nl-NL" sz="8800" b="1" dirty="0"/>
          </a:p>
        </p:txBody>
      </p:sp>
    </p:spTree>
    <p:extLst>
      <p:ext uri="{BB962C8B-B14F-4D97-AF65-F5344CB8AC3E}">
        <p14:creationId xmlns:p14="http://schemas.microsoft.com/office/powerpoint/2010/main" val="3627867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5E691-71A5-446F-9AE3-2A4F09844ACE}"/>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296E4DAF-31BE-4397-B098-92CA8800F5E4}"/>
              </a:ext>
            </a:extLst>
          </p:cNvPr>
          <p:cNvSpPr>
            <a:spLocks noGrp="1"/>
          </p:cNvSpPr>
          <p:nvPr>
            <p:ph idx="1"/>
          </p:nvPr>
        </p:nvSpPr>
        <p:spPr/>
        <p:txBody>
          <a:bodyPr>
            <a:normAutofit fontScale="70000" lnSpcReduction="20000"/>
          </a:bodyPr>
          <a:lstStyle/>
          <a:p>
            <a:pPr marL="0" indent="0">
              <a:buNone/>
            </a:pPr>
            <a:r>
              <a:rPr lang="nl-NL" sz="4000" b="1" dirty="0"/>
              <a:t>1.7	Als verpleegkundige draag ik bij aan een veilige zorgverlening.</a:t>
            </a:r>
          </a:p>
          <a:p>
            <a:pPr marL="0" indent="0">
              <a:buNone/>
            </a:pPr>
            <a:r>
              <a:rPr lang="nl-NL" dirty="0"/>
              <a:t>Dat betekent onder andere dat ik:</a:t>
            </a:r>
          </a:p>
          <a:p>
            <a:r>
              <a:rPr lang="nl-NL" dirty="0"/>
              <a:t>Alert ben en actie onderneem op situaties waarin de zorg niet voldoet aan eisen van kwaliteit, veiligheid of hygiëne</a:t>
            </a:r>
          </a:p>
          <a:p>
            <a:r>
              <a:rPr lang="nl-NL" dirty="0"/>
              <a:t>Alert ben op het voorkomen van fouten en daar waar sprake is van een fout dit bespreekbaar maak en (volgens instellingsprocedure gebruikelijke) actie onderneem om negatieve gevolgen tegen te gaan of te beperken</a:t>
            </a:r>
          </a:p>
          <a:p>
            <a:r>
              <a:rPr lang="nl-NL" dirty="0"/>
              <a:t>Alert ben op onveilige situaties veroorzaakt door familie of mantelzorgers en daar actie op onderneem</a:t>
            </a:r>
          </a:p>
          <a:p>
            <a:r>
              <a:rPr lang="nl-NL" dirty="0"/>
              <a:t>Een bijdrage lever aan het creëren van een veilige (</a:t>
            </a:r>
            <a:r>
              <a:rPr lang="nl-NL" dirty="0" err="1"/>
              <a:t>afdelings</a:t>
            </a:r>
            <a:r>
              <a:rPr lang="nl-NL" dirty="0"/>
              <a:t>)cultuur voor het bespreekbaar maken en leren	van fouten</a:t>
            </a:r>
          </a:p>
          <a:p>
            <a:r>
              <a:rPr lang="nl-NL" dirty="0"/>
              <a:t>Mij houd aan voorschriften voor het voorkomen van infectiegevaar en verwondingen (bijvoorbeeld over het dragen van sieraden; over het gebruik van een mobiele telefoon tijdens de zorgverlening; over goede (hand)hygiëne).</a:t>
            </a:r>
          </a:p>
        </p:txBody>
      </p:sp>
      <p:pic>
        <p:nvPicPr>
          <p:cNvPr id="4" name="Picture 3">
            <a:extLst>
              <a:ext uri="{FF2B5EF4-FFF2-40B4-BE49-F238E27FC236}">
                <a16:creationId xmlns:a16="http://schemas.microsoft.com/office/drawing/2014/main" id="{4B344FBF-F61C-4C53-AAB3-ED2C1F32649F}"/>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1029310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CCD1D-C3EF-4B55-9ABF-9116129C55B3}"/>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A4A41D29-AFA4-42DF-B284-5E6CE83A6EB1}"/>
              </a:ext>
            </a:extLst>
          </p:cNvPr>
          <p:cNvSpPr>
            <a:spLocks noGrp="1"/>
          </p:cNvSpPr>
          <p:nvPr>
            <p:ph idx="1"/>
          </p:nvPr>
        </p:nvSpPr>
        <p:spPr/>
        <p:txBody>
          <a:bodyPr>
            <a:normAutofit/>
          </a:bodyPr>
          <a:lstStyle/>
          <a:p>
            <a:pPr marL="0" indent="0">
              <a:buNone/>
            </a:pPr>
            <a:r>
              <a:rPr lang="nl-NL" sz="3000" b="1" dirty="0"/>
              <a:t>1.8	Als verpleegkundige houd ik in de beroepsuitoefening 	rekening met een verantwoorde verdeling van middelen.</a:t>
            </a:r>
          </a:p>
          <a:p>
            <a:pPr marL="0" indent="0">
              <a:buNone/>
            </a:pPr>
            <a:r>
              <a:rPr lang="nl-NL" sz="2000" dirty="0"/>
              <a:t>Dat betekent onder andere dat ik:</a:t>
            </a:r>
          </a:p>
          <a:p>
            <a:r>
              <a:rPr lang="nl-NL" sz="2000" dirty="0"/>
              <a:t>Op zorgvuldige, doelmatige en doeltreffende manier omga met de middelen en materialen die beschikbaar zijn voor de beroepsuitoefening</a:t>
            </a:r>
          </a:p>
          <a:p>
            <a:r>
              <a:rPr lang="nl-NL" sz="2000" dirty="0"/>
              <a:t>Een tekort of defect aan beschikbare middelen direct meld bij de leidinggevende/verantwoordelijke collega</a:t>
            </a:r>
          </a:p>
          <a:p>
            <a:r>
              <a:rPr lang="nl-NL" sz="2000" dirty="0"/>
              <a:t>Suggesties doe voor een betere omgang met de beschikbare middelen</a:t>
            </a:r>
          </a:p>
          <a:p>
            <a:r>
              <a:rPr lang="nl-NL" sz="2000" dirty="0"/>
              <a:t>open	sta voor suggesties van anderen voor een betere omgang met beschikbare middelen.</a:t>
            </a:r>
          </a:p>
        </p:txBody>
      </p:sp>
      <p:pic>
        <p:nvPicPr>
          <p:cNvPr id="4" name="Picture 3">
            <a:extLst>
              <a:ext uri="{FF2B5EF4-FFF2-40B4-BE49-F238E27FC236}">
                <a16:creationId xmlns:a16="http://schemas.microsoft.com/office/drawing/2014/main" id="{C4636B85-0732-4931-941E-0F2BABB4E52C}"/>
              </a:ext>
            </a:extLst>
          </p:cNvPr>
          <p:cNvPicPr>
            <a:picLocks noChangeAspect="1"/>
          </p:cNvPicPr>
          <p:nvPr/>
        </p:nvPicPr>
        <p:blipFill>
          <a:blip r:embed="rId2"/>
          <a:stretch>
            <a:fillRect/>
          </a:stretch>
        </p:blipFill>
        <p:spPr>
          <a:xfrm>
            <a:off x="837744" y="6157566"/>
            <a:ext cx="10516511" cy="670618"/>
          </a:xfrm>
          <a:prstGeom prst="rect">
            <a:avLst/>
          </a:prstGeom>
        </p:spPr>
      </p:pic>
    </p:spTree>
    <p:extLst>
      <p:ext uri="{BB962C8B-B14F-4D97-AF65-F5344CB8AC3E}">
        <p14:creationId xmlns:p14="http://schemas.microsoft.com/office/powerpoint/2010/main" val="3388284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3E22B-2A81-4F5F-A476-35867FC0DD51}"/>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F12FA2F0-349E-4741-B4AB-A7A6133D49D9}"/>
              </a:ext>
            </a:extLst>
          </p:cNvPr>
          <p:cNvSpPr>
            <a:spLocks noGrp="1"/>
          </p:cNvSpPr>
          <p:nvPr>
            <p:ph idx="1"/>
          </p:nvPr>
        </p:nvSpPr>
        <p:spPr/>
        <p:txBody>
          <a:bodyPr>
            <a:normAutofit/>
          </a:bodyPr>
          <a:lstStyle/>
          <a:p>
            <a:pPr marL="0" indent="0" algn="ctr">
              <a:buNone/>
            </a:pPr>
            <a:r>
              <a:rPr lang="en-US" sz="8800" b="1" dirty="0"/>
              <a:t>VEILIGHEID</a:t>
            </a:r>
            <a:endParaRPr lang="nl-NL" sz="8800" b="1" dirty="0"/>
          </a:p>
        </p:txBody>
      </p:sp>
    </p:spTree>
    <p:extLst>
      <p:ext uri="{BB962C8B-B14F-4D97-AF65-F5344CB8AC3E}">
        <p14:creationId xmlns:p14="http://schemas.microsoft.com/office/powerpoint/2010/main" val="4092510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0E77-E003-4D7C-880F-A31EACBB9A96}"/>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E7E79B4A-7062-41D5-A129-F8761A8F03AE}"/>
              </a:ext>
            </a:extLst>
          </p:cNvPr>
          <p:cNvSpPr>
            <a:spLocks noGrp="1"/>
          </p:cNvSpPr>
          <p:nvPr>
            <p:ph idx="1"/>
          </p:nvPr>
        </p:nvSpPr>
        <p:spPr/>
        <p:txBody>
          <a:bodyPr>
            <a:normAutofit/>
          </a:bodyPr>
          <a:lstStyle/>
          <a:p>
            <a:pPr marL="0" indent="0" algn="ctr">
              <a:buNone/>
            </a:pPr>
            <a:r>
              <a:rPr lang="en-US" sz="8800" b="1" dirty="0"/>
              <a:t>EERLIJKE VERDELING MIDDELEN</a:t>
            </a:r>
            <a:endParaRPr lang="nl-NL" sz="8800" b="1" dirty="0"/>
          </a:p>
        </p:txBody>
      </p:sp>
    </p:spTree>
    <p:extLst>
      <p:ext uri="{BB962C8B-B14F-4D97-AF65-F5344CB8AC3E}">
        <p14:creationId xmlns:p14="http://schemas.microsoft.com/office/powerpoint/2010/main" val="1048761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F0D2C-C551-4FDF-A57E-1ACB4763C0DE}"/>
              </a:ext>
            </a:extLst>
          </p:cNvPr>
          <p:cNvSpPr>
            <a:spLocks noGrp="1"/>
          </p:cNvSpPr>
          <p:nvPr>
            <p:ph type="title"/>
          </p:nvPr>
        </p:nvSpPr>
        <p:spPr>
          <a:solidFill>
            <a:srgbClr val="00B0F0"/>
          </a:solidFill>
        </p:spPr>
        <p:txBody>
          <a:bodyPr/>
          <a:lstStyle/>
          <a:p>
            <a:r>
              <a:rPr lang="nl-NL" b="1" dirty="0"/>
              <a:t>Algemene punten met betrekking tot de beroepsuitoefening</a:t>
            </a:r>
            <a:endParaRPr lang="nl-NL" dirty="0"/>
          </a:p>
        </p:txBody>
      </p:sp>
      <p:sp>
        <p:nvSpPr>
          <p:cNvPr id="3" name="Content Placeholder 2">
            <a:extLst>
              <a:ext uri="{FF2B5EF4-FFF2-40B4-BE49-F238E27FC236}">
                <a16:creationId xmlns:a16="http://schemas.microsoft.com/office/drawing/2014/main" id="{12FBB564-5E03-446D-9DBD-D60F70283D27}"/>
              </a:ext>
            </a:extLst>
          </p:cNvPr>
          <p:cNvSpPr>
            <a:spLocks noGrp="1"/>
          </p:cNvSpPr>
          <p:nvPr>
            <p:ph idx="1"/>
          </p:nvPr>
        </p:nvSpPr>
        <p:spPr/>
        <p:txBody>
          <a:bodyPr>
            <a:normAutofit/>
          </a:bodyPr>
          <a:lstStyle/>
          <a:p>
            <a:pPr marL="0" indent="0">
              <a:buNone/>
            </a:pPr>
            <a:r>
              <a:rPr lang="nl-NL" b="1" dirty="0"/>
              <a:t>1.9	Als verpleegkundige zorg ik goed voor mezelf.</a:t>
            </a:r>
          </a:p>
          <a:p>
            <a:pPr marL="0" indent="0">
              <a:buNone/>
            </a:pPr>
            <a:r>
              <a:rPr lang="nl-NL" sz="2000" dirty="0"/>
              <a:t>Dat betekent onder andere dat ik:</a:t>
            </a:r>
          </a:p>
          <a:p>
            <a:r>
              <a:rPr lang="nl-NL" sz="2000" dirty="0"/>
              <a:t>Mijn rechten en plichten als werknemer ken</a:t>
            </a:r>
          </a:p>
          <a:p>
            <a:r>
              <a:rPr lang="nl-NL" sz="2000" dirty="0"/>
              <a:t>Mij in conflictsituaties adequaat kan voorzien van morele en/of juridische bijstand</a:t>
            </a:r>
          </a:p>
          <a:p>
            <a:r>
              <a:rPr lang="nl-NL" sz="2000" dirty="0"/>
              <a:t>Let op mijn sociaal, geestelijk en lichamelijk welzijn</a:t>
            </a:r>
          </a:p>
          <a:p>
            <a:r>
              <a:rPr lang="nl-NL" sz="2000" dirty="0"/>
              <a:t>Zo ergonomisch mogelijk werk</a:t>
            </a:r>
          </a:p>
          <a:p>
            <a:r>
              <a:rPr lang="nl-NL" sz="2000" dirty="0"/>
              <a:t>In geval van ziekte dit direct meld en met mijn leidinggevende en/of collega’s overleg of het verstandig is aan het werk te gaan.</a:t>
            </a:r>
          </a:p>
        </p:txBody>
      </p:sp>
      <p:pic>
        <p:nvPicPr>
          <p:cNvPr id="4" name="Picture 3">
            <a:extLst>
              <a:ext uri="{FF2B5EF4-FFF2-40B4-BE49-F238E27FC236}">
                <a16:creationId xmlns:a16="http://schemas.microsoft.com/office/drawing/2014/main" id="{971B3287-A5A6-4C6A-B0A3-F07272364B49}"/>
              </a:ext>
            </a:extLst>
          </p:cNvPr>
          <p:cNvPicPr>
            <a:picLocks noChangeAspect="1"/>
          </p:cNvPicPr>
          <p:nvPr/>
        </p:nvPicPr>
        <p:blipFill>
          <a:blip r:embed="rId2"/>
          <a:stretch>
            <a:fillRect/>
          </a:stretch>
        </p:blipFill>
        <p:spPr>
          <a:xfrm>
            <a:off x="837289" y="6187382"/>
            <a:ext cx="10516511" cy="670618"/>
          </a:xfrm>
          <a:prstGeom prst="rect">
            <a:avLst/>
          </a:prstGeom>
        </p:spPr>
      </p:pic>
    </p:spTree>
    <p:extLst>
      <p:ext uri="{BB962C8B-B14F-4D97-AF65-F5344CB8AC3E}">
        <p14:creationId xmlns:p14="http://schemas.microsoft.com/office/powerpoint/2010/main" val="2603693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2755D-C062-47BD-8A32-C74F2F243C6F}"/>
              </a:ext>
            </a:extLst>
          </p:cNvPr>
          <p:cNvSpPr>
            <a:spLocks noGrp="1"/>
          </p:cNvSpPr>
          <p:nvPr>
            <p:ph type="title"/>
          </p:nvPr>
        </p:nvSpPr>
        <p:spPr>
          <a:solidFill>
            <a:srgbClr val="FF0000"/>
          </a:solidFill>
        </p:spPr>
        <p:txBody>
          <a:bodyPr>
            <a:normAutofit/>
          </a:bodyPr>
          <a:lstStyle/>
          <a:p>
            <a:r>
              <a:rPr lang="nl-NL" sz="4000" b="1" dirty="0"/>
              <a:t>De verpleegkundige in relatie tot de zorgvrager</a:t>
            </a:r>
          </a:p>
        </p:txBody>
      </p:sp>
      <p:sp>
        <p:nvSpPr>
          <p:cNvPr id="3" name="Content Placeholder 2">
            <a:extLst>
              <a:ext uri="{FF2B5EF4-FFF2-40B4-BE49-F238E27FC236}">
                <a16:creationId xmlns:a16="http://schemas.microsoft.com/office/drawing/2014/main" id="{2A575B5E-B22F-4D80-81B5-6664217B2EE4}"/>
              </a:ext>
            </a:extLst>
          </p:cNvPr>
          <p:cNvSpPr>
            <a:spLocks noGrp="1"/>
          </p:cNvSpPr>
          <p:nvPr>
            <p:ph idx="1"/>
          </p:nvPr>
        </p:nvSpPr>
        <p:spPr/>
        <p:txBody>
          <a:bodyPr>
            <a:normAutofit/>
          </a:bodyPr>
          <a:lstStyle/>
          <a:p>
            <a:pPr marL="0" indent="0">
              <a:buNone/>
            </a:pPr>
            <a:r>
              <a:rPr lang="nl-NL" b="1" dirty="0"/>
              <a:t>2.1	Als verpleegkundige ga ik ervan uit dat iedere zorgvrager recht 	heeft op zorg.</a:t>
            </a:r>
          </a:p>
          <a:p>
            <a:pPr marL="0" indent="0">
              <a:buNone/>
            </a:pPr>
            <a:r>
              <a:rPr lang="nl-NL" sz="2000" dirty="0"/>
              <a:t>Dat betekent onder andere dat ik:</a:t>
            </a:r>
          </a:p>
          <a:p>
            <a:r>
              <a:rPr lang="nl-NL" sz="2000" dirty="0"/>
              <a:t>Bij mijn zorgverlening de zorgvrager niet discrimineer op basis van kenmerken als etnische afkomst, nationaliteit, leeftijd, geslacht, seksuele geaardheid, ras, geloof of levensbeschouwing, politieke overtuiging, leefwijze, sociale positie of de aard van de gezondheidsproblemen</a:t>
            </a:r>
          </a:p>
          <a:p>
            <a:r>
              <a:rPr lang="nl-NL" sz="2000" dirty="0"/>
              <a:t>Iedere zorgvrager en zijn naasten met respect benader</a:t>
            </a:r>
          </a:p>
          <a:p>
            <a:r>
              <a:rPr lang="nl-NL" sz="2000" dirty="0"/>
              <a:t>Aandacht heb voor de zorgvrager als persoon en voor zijn omgeving.</a:t>
            </a:r>
          </a:p>
        </p:txBody>
      </p:sp>
      <p:pic>
        <p:nvPicPr>
          <p:cNvPr id="4" name="Picture 3">
            <a:extLst>
              <a:ext uri="{FF2B5EF4-FFF2-40B4-BE49-F238E27FC236}">
                <a16:creationId xmlns:a16="http://schemas.microsoft.com/office/drawing/2014/main" id="{51AF6B6C-1B60-4190-BB51-D65A99B3432D}"/>
              </a:ext>
            </a:extLst>
          </p:cNvPr>
          <p:cNvPicPr>
            <a:picLocks noChangeAspect="1"/>
          </p:cNvPicPr>
          <p:nvPr/>
        </p:nvPicPr>
        <p:blipFill>
          <a:blip r:embed="rId2"/>
          <a:stretch>
            <a:fillRect/>
          </a:stretch>
        </p:blipFill>
        <p:spPr>
          <a:xfrm>
            <a:off x="837289" y="6187382"/>
            <a:ext cx="10516511" cy="670618"/>
          </a:xfrm>
          <a:prstGeom prst="rect">
            <a:avLst/>
          </a:prstGeom>
        </p:spPr>
      </p:pic>
    </p:spTree>
    <p:extLst>
      <p:ext uri="{BB962C8B-B14F-4D97-AF65-F5344CB8AC3E}">
        <p14:creationId xmlns:p14="http://schemas.microsoft.com/office/powerpoint/2010/main" val="316381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pattFill prst="shingle">
          <a:fgClr>
            <a:srgbClr val="00B0F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3B331-A266-497C-8909-B18E4BE8DECD}"/>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5070968A-725F-4998-987D-D24C6F2E3EBF}"/>
              </a:ext>
            </a:extLst>
          </p:cNvPr>
          <p:cNvSpPr>
            <a:spLocks noGrp="1"/>
          </p:cNvSpPr>
          <p:nvPr>
            <p:ph idx="1"/>
          </p:nvPr>
        </p:nvSpPr>
        <p:spPr/>
        <p:txBody>
          <a:bodyPr>
            <a:normAutofit/>
          </a:bodyPr>
          <a:lstStyle/>
          <a:p>
            <a:pPr marL="0" indent="0" algn="ctr">
              <a:buNone/>
            </a:pPr>
            <a:r>
              <a:rPr lang="en-US" sz="8800" b="1" dirty="0"/>
              <a:t>EIGEN GEZONDHEID</a:t>
            </a:r>
            <a:endParaRPr lang="nl-NL" sz="8800" b="1" dirty="0"/>
          </a:p>
        </p:txBody>
      </p:sp>
    </p:spTree>
    <p:extLst>
      <p:ext uri="{BB962C8B-B14F-4D97-AF65-F5344CB8AC3E}">
        <p14:creationId xmlns:p14="http://schemas.microsoft.com/office/powerpoint/2010/main" val="2334398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E5C9-E2E6-46E5-981B-2816EC148E9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28252146-F695-4E18-954B-5E5243B8DA5F}"/>
              </a:ext>
            </a:extLst>
          </p:cNvPr>
          <p:cNvSpPr>
            <a:spLocks noGrp="1"/>
          </p:cNvSpPr>
          <p:nvPr>
            <p:ph idx="1"/>
          </p:nvPr>
        </p:nvSpPr>
        <p:spPr/>
        <p:txBody>
          <a:bodyPr>
            <a:normAutofit/>
          </a:bodyPr>
          <a:lstStyle/>
          <a:p>
            <a:pPr marL="0" indent="0" algn="ctr">
              <a:buNone/>
            </a:pPr>
            <a:r>
              <a:rPr lang="en-US" sz="8800" b="1" dirty="0"/>
              <a:t>RECHT OP ZORG</a:t>
            </a:r>
            <a:endParaRPr lang="nl-NL" sz="8800" b="1" dirty="0"/>
          </a:p>
        </p:txBody>
      </p:sp>
    </p:spTree>
    <p:extLst>
      <p:ext uri="{BB962C8B-B14F-4D97-AF65-F5344CB8AC3E}">
        <p14:creationId xmlns:p14="http://schemas.microsoft.com/office/powerpoint/2010/main" val="2309044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81F1-058B-42A9-9A1F-169D4974ED4C}"/>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77305B59-A9ED-412B-8211-104E0C4D8681}"/>
              </a:ext>
            </a:extLst>
          </p:cNvPr>
          <p:cNvSpPr>
            <a:spLocks noGrp="1"/>
          </p:cNvSpPr>
          <p:nvPr>
            <p:ph idx="1"/>
          </p:nvPr>
        </p:nvSpPr>
        <p:spPr/>
        <p:txBody>
          <a:bodyPr>
            <a:normAutofit/>
          </a:bodyPr>
          <a:lstStyle/>
          <a:p>
            <a:pPr marL="0" indent="0">
              <a:buNone/>
            </a:pPr>
            <a:r>
              <a:rPr lang="nl-NL" b="1" dirty="0"/>
              <a:t>2.2	Als verpleegkundige streef ik naar een goede zorgrelatie met de 	zorgvrager (en/of zijn vertegenwoordiger)</a:t>
            </a:r>
          </a:p>
          <a:p>
            <a:pPr marL="0" indent="0">
              <a:buNone/>
            </a:pPr>
            <a:r>
              <a:rPr lang="nl-NL" sz="2000" dirty="0"/>
              <a:t>Dat betekent onder andere dat ik:</a:t>
            </a:r>
          </a:p>
          <a:p>
            <a:r>
              <a:rPr lang="nl-NL" sz="2000" dirty="0"/>
              <a:t>Mij ervan bewust ben dat een goede zorgrelatie een voorwaarde is om zicht te krijgen op de zorgbehoeften van de zorgvrager</a:t>
            </a:r>
          </a:p>
          <a:p>
            <a:r>
              <a:rPr lang="nl-NL" sz="2000" dirty="0"/>
              <a:t>Mij inzet voor een relatie met de zorgvrager die op wederzijds vertrouwen gebaseerd is</a:t>
            </a:r>
          </a:p>
          <a:p>
            <a:r>
              <a:rPr lang="nl-NL" sz="2000" dirty="0"/>
              <a:t>Weet dat de zorgvrager het recht heeft om de zorgrelatie niet aan te gaan of te beëindigen en dat ik die beslissing respecteer, voor zover dit verantwoord is.</a:t>
            </a:r>
          </a:p>
        </p:txBody>
      </p:sp>
      <p:pic>
        <p:nvPicPr>
          <p:cNvPr id="4" name="Picture 3">
            <a:extLst>
              <a:ext uri="{FF2B5EF4-FFF2-40B4-BE49-F238E27FC236}">
                <a16:creationId xmlns:a16="http://schemas.microsoft.com/office/drawing/2014/main" id="{C2C53C59-9511-408C-84CB-7BD4E621F4FE}"/>
              </a:ext>
            </a:extLst>
          </p:cNvPr>
          <p:cNvPicPr>
            <a:picLocks noChangeAspect="1"/>
          </p:cNvPicPr>
          <p:nvPr/>
        </p:nvPicPr>
        <p:blipFill>
          <a:blip r:embed="rId2"/>
          <a:stretch>
            <a:fillRect/>
          </a:stretch>
        </p:blipFill>
        <p:spPr>
          <a:xfrm>
            <a:off x="838200" y="6157566"/>
            <a:ext cx="10516511" cy="670618"/>
          </a:xfrm>
          <a:prstGeom prst="rect">
            <a:avLst/>
          </a:prstGeom>
        </p:spPr>
      </p:pic>
    </p:spTree>
    <p:extLst>
      <p:ext uri="{BB962C8B-B14F-4D97-AF65-F5344CB8AC3E}">
        <p14:creationId xmlns:p14="http://schemas.microsoft.com/office/powerpoint/2010/main" val="1391075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21C87-E263-41C2-AC52-46CA559B8B34}"/>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EE0A54C3-5C31-4869-8B76-76DBBCEAB241}"/>
              </a:ext>
            </a:extLst>
          </p:cNvPr>
          <p:cNvSpPr>
            <a:spLocks noGrp="1"/>
          </p:cNvSpPr>
          <p:nvPr>
            <p:ph idx="1"/>
          </p:nvPr>
        </p:nvSpPr>
        <p:spPr/>
        <p:txBody>
          <a:bodyPr/>
          <a:lstStyle/>
          <a:p>
            <a:pPr marL="0" indent="0">
              <a:buNone/>
            </a:pPr>
            <a:r>
              <a:rPr lang="nl-NL" b="1" dirty="0"/>
              <a:t>2.3	Als verpleegkundige stel ik in de zorgverlening de zorgvrager 	centraal.</a:t>
            </a:r>
          </a:p>
          <a:p>
            <a:pPr marL="0" indent="0">
              <a:buNone/>
            </a:pPr>
            <a:r>
              <a:rPr lang="nl-NL" sz="2000" dirty="0"/>
              <a:t>Dat betekent onder andere dat ik:</a:t>
            </a:r>
          </a:p>
          <a:p>
            <a:r>
              <a:rPr lang="nl-NL" sz="2000" dirty="0"/>
              <a:t>Opkom voor de belangen van de zorgvrager</a:t>
            </a:r>
          </a:p>
          <a:p>
            <a:r>
              <a:rPr lang="nl-NL" sz="2000" dirty="0"/>
              <a:t>Bij schaarste de zorg rechtvaardig over de verschillende zorgvragers verdeel en mijn verdeling kan verantwoorden.</a:t>
            </a:r>
          </a:p>
        </p:txBody>
      </p:sp>
      <p:pic>
        <p:nvPicPr>
          <p:cNvPr id="4" name="Picture 3">
            <a:extLst>
              <a:ext uri="{FF2B5EF4-FFF2-40B4-BE49-F238E27FC236}">
                <a16:creationId xmlns:a16="http://schemas.microsoft.com/office/drawing/2014/main" id="{E99F0F32-5054-43A1-BEEA-50DA5C82EECA}"/>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124587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7504-1C68-4295-A018-0F561BC4E9F3}"/>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D27FECA6-A018-45B9-8547-92537A4EC920}"/>
              </a:ext>
            </a:extLst>
          </p:cNvPr>
          <p:cNvSpPr>
            <a:spLocks noGrp="1"/>
          </p:cNvSpPr>
          <p:nvPr>
            <p:ph idx="1"/>
          </p:nvPr>
        </p:nvSpPr>
        <p:spPr/>
        <p:txBody>
          <a:bodyPr>
            <a:normAutofit/>
          </a:bodyPr>
          <a:lstStyle/>
          <a:p>
            <a:pPr marL="0" indent="0" algn="ctr">
              <a:buNone/>
            </a:pPr>
            <a:r>
              <a:rPr lang="en-US" sz="8800" b="1" dirty="0"/>
              <a:t>GOEDE RELATIE</a:t>
            </a:r>
            <a:endParaRPr lang="nl-NL" sz="8800" b="1" dirty="0"/>
          </a:p>
        </p:txBody>
      </p:sp>
    </p:spTree>
    <p:extLst>
      <p:ext uri="{BB962C8B-B14F-4D97-AF65-F5344CB8AC3E}">
        <p14:creationId xmlns:p14="http://schemas.microsoft.com/office/powerpoint/2010/main" val="2318085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FB09-B33E-4CC9-8F4B-28121399A2DD}"/>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A30A9295-6D0C-49AB-BA96-7DFC9BBAF404}"/>
              </a:ext>
            </a:extLst>
          </p:cNvPr>
          <p:cNvSpPr>
            <a:spLocks noGrp="1"/>
          </p:cNvSpPr>
          <p:nvPr>
            <p:ph idx="1"/>
          </p:nvPr>
        </p:nvSpPr>
        <p:spPr/>
        <p:txBody>
          <a:bodyPr>
            <a:normAutofit/>
          </a:bodyPr>
          <a:lstStyle/>
          <a:p>
            <a:pPr marL="0" indent="0" algn="ctr">
              <a:buNone/>
            </a:pPr>
            <a:r>
              <a:rPr lang="en-US" sz="8800" b="1" dirty="0"/>
              <a:t>ZORGVRAGER CENTRAAL</a:t>
            </a:r>
            <a:endParaRPr lang="nl-NL" sz="8800" b="1" dirty="0"/>
          </a:p>
        </p:txBody>
      </p:sp>
    </p:spTree>
    <p:extLst>
      <p:ext uri="{BB962C8B-B14F-4D97-AF65-F5344CB8AC3E}">
        <p14:creationId xmlns:p14="http://schemas.microsoft.com/office/powerpoint/2010/main" val="2408307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666C0-2423-47FB-A9D4-73F0259859D3}"/>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A2B74462-0DAC-4E9E-8B18-FBB731F3A914}"/>
              </a:ext>
            </a:extLst>
          </p:cNvPr>
          <p:cNvSpPr>
            <a:spLocks noGrp="1"/>
          </p:cNvSpPr>
          <p:nvPr>
            <p:ph idx="1"/>
          </p:nvPr>
        </p:nvSpPr>
        <p:spPr/>
        <p:txBody>
          <a:bodyPr>
            <a:normAutofit fontScale="92500" lnSpcReduction="10000"/>
          </a:bodyPr>
          <a:lstStyle/>
          <a:p>
            <a:pPr marL="0" indent="0">
              <a:buNone/>
            </a:pPr>
            <a:r>
              <a:rPr lang="nl-NL" sz="3000" b="1" dirty="0"/>
              <a:t>2.4	Als verpleegkundige neem ik in mijn relatie met de zorgvrager 	(en/of zijn vertegenwoordiger) professionele grenzen in acht.</a:t>
            </a:r>
          </a:p>
          <a:p>
            <a:pPr marL="0" indent="0">
              <a:buNone/>
            </a:pPr>
            <a:r>
              <a:rPr lang="nl-NL" sz="2200" dirty="0"/>
              <a:t>Dat betekent onder andere dat ik:</a:t>
            </a:r>
          </a:p>
          <a:p>
            <a:r>
              <a:rPr lang="nl-NL" sz="2200" dirty="0"/>
              <a:t>Geen misbruik maak van de afhankelijke positie van de zorgvrager</a:t>
            </a:r>
          </a:p>
          <a:p>
            <a:r>
              <a:rPr lang="nl-NL" sz="2200" dirty="0"/>
              <a:t>Geen intieme en/of seksuele relatie aanga met de zorgvrager</a:t>
            </a:r>
          </a:p>
          <a:p>
            <a:r>
              <a:rPr lang="nl-NL" sz="2200" dirty="0"/>
              <a:t>Mij niet schuldig maak aan intimidatie of geweld</a:t>
            </a:r>
          </a:p>
          <a:p>
            <a:r>
              <a:rPr lang="nl-NL" sz="2200" dirty="0"/>
              <a:t>Geen gift in natura, geld of geschenk van de zorgvrager of diens sociale netwerk accepteer dat meer is dan een symbolisch gebaar van dank</a:t>
            </a:r>
          </a:p>
          <a:p>
            <a:r>
              <a:rPr lang="nl-NL" sz="2200" dirty="0"/>
              <a:t>Geen financiële banden van welke aard dan ook aanga met de zorgvrager</a:t>
            </a:r>
          </a:p>
          <a:p>
            <a:r>
              <a:rPr lang="nl-NL" sz="2200" dirty="0"/>
              <a:t>Aan de zorgvrager mijn eigen grenzen duidelijk maak</a:t>
            </a:r>
          </a:p>
          <a:p>
            <a:r>
              <a:rPr lang="nl-NL" sz="2200" dirty="0"/>
              <a:t>Mijn collega’s of leidinggevende om hulp vraag als ik merk dat de professionele grenzen dreigen te vervagen of overschreden dreigen te worden.</a:t>
            </a:r>
          </a:p>
        </p:txBody>
      </p:sp>
      <p:pic>
        <p:nvPicPr>
          <p:cNvPr id="4" name="Picture 3">
            <a:extLst>
              <a:ext uri="{FF2B5EF4-FFF2-40B4-BE49-F238E27FC236}">
                <a16:creationId xmlns:a16="http://schemas.microsoft.com/office/drawing/2014/main" id="{5FFD8BD4-8816-4907-8F7A-2658AAF107BA}"/>
              </a:ext>
            </a:extLst>
          </p:cNvPr>
          <p:cNvPicPr>
            <a:picLocks noChangeAspect="1"/>
          </p:cNvPicPr>
          <p:nvPr/>
        </p:nvPicPr>
        <p:blipFill>
          <a:blip r:embed="rId2"/>
          <a:stretch>
            <a:fillRect/>
          </a:stretch>
        </p:blipFill>
        <p:spPr>
          <a:xfrm>
            <a:off x="838200" y="6157566"/>
            <a:ext cx="10516511" cy="670618"/>
          </a:xfrm>
          <a:prstGeom prst="rect">
            <a:avLst/>
          </a:prstGeom>
        </p:spPr>
      </p:pic>
    </p:spTree>
    <p:extLst>
      <p:ext uri="{BB962C8B-B14F-4D97-AF65-F5344CB8AC3E}">
        <p14:creationId xmlns:p14="http://schemas.microsoft.com/office/powerpoint/2010/main" val="2381846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93A5-8899-40A4-8285-84FF1BAA8C19}"/>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691CA4F8-14C4-468F-A8B5-71BE4EA1D143}"/>
              </a:ext>
            </a:extLst>
          </p:cNvPr>
          <p:cNvSpPr>
            <a:spLocks noGrp="1"/>
          </p:cNvSpPr>
          <p:nvPr>
            <p:ph idx="1"/>
          </p:nvPr>
        </p:nvSpPr>
        <p:spPr/>
        <p:txBody>
          <a:bodyPr>
            <a:normAutofit fontScale="92500" lnSpcReduction="20000"/>
          </a:bodyPr>
          <a:lstStyle/>
          <a:p>
            <a:pPr marL="0" indent="0">
              <a:buNone/>
            </a:pPr>
            <a:r>
              <a:rPr lang="nl-NL" sz="3000" b="1" dirty="0"/>
              <a:t>2.5	Als verpleegkundige heb ik het recht om op grond van 	gewetensbezwaren te weigeren om mee te werken aan 	bepaalde (</a:t>
            </a:r>
            <a:r>
              <a:rPr lang="nl-NL" sz="3000" b="1" dirty="0" err="1"/>
              <a:t>be</a:t>
            </a:r>
            <a:r>
              <a:rPr lang="nl-NL" sz="3000" b="1" dirty="0"/>
              <a:t>)handelingen.</a:t>
            </a:r>
          </a:p>
          <a:p>
            <a:pPr marL="0" indent="0">
              <a:buNone/>
            </a:pPr>
            <a:r>
              <a:rPr lang="nl-NL" sz="2400" dirty="0"/>
              <a:t>Dat betekent onder andere dat ik:</a:t>
            </a:r>
          </a:p>
          <a:p>
            <a:r>
              <a:rPr lang="nl-NL" sz="2400" dirty="0"/>
              <a:t>Medewerking weiger aan (</a:t>
            </a:r>
            <a:r>
              <a:rPr lang="nl-NL" sz="2400" dirty="0" err="1"/>
              <a:t>be</a:t>
            </a:r>
            <a:r>
              <a:rPr lang="nl-NL" sz="2400" dirty="0"/>
              <a:t>)handelingen die mij in ernstig conflict brengen met mijn levensovertuiging of persoonlijk waarden- en normenbesef</a:t>
            </a:r>
          </a:p>
          <a:p>
            <a:r>
              <a:rPr lang="nl-NL" sz="2400" dirty="0"/>
              <a:t>Mijn gewetensbezwaren, waar mogelijk, tijdig kenbaar maak</a:t>
            </a:r>
          </a:p>
          <a:p>
            <a:r>
              <a:rPr lang="nl-NL" sz="2400" dirty="0"/>
              <a:t>Bij gewetensbezwaren de zorg gemotiveerd teruggeef aan mijn leidinggevende of, als er geen leidinggevende	is, aan één van mijn collega’s</a:t>
            </a:r>
          </a:p>
          <a:p>
            <a:r>
              <a:rPr lang="nl-NL" sz="2400" dirty="0"/>
              <a:t>Als zelfstandig werkende, mijn gewetensbezwaren meld aan de zorgvrager (of andere betrokkenen) en zorg verleen totdat die overgenomen wordt</a:t>
            </a:r>
          </a:p>
          <a:p>
            <a:r>
              <a:rPr lang="nl-NL" sz="2400" dirty="0"/>
              <a:t>Wel de zorg verleen, die niet direct in relatie staat tot de handeling of ingreep waartegen ik gewetensbezwaren heb, tenzij die zorg ook door een collega wordt overgenomen.</a:t>
            </a:r>
          </a:p>
        </p:txBody>
      </p:sp>
      <p:pic>
        <p:nvPicPr>
          <p:cNvPr id="4" name="Picture 3">
            <a:extLst>
              <a:ext uri="{FF2B5EF4-FFF2-40B4-BE49-F238E27FC236}">
                <a16:creationId xmlns:a16="http://schemas.microsoft.com/office/drawing/2014/main" id="{0B1DE07C-9AB1-4E4C-9639-6A05E1FA40C8}"/>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4208954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FCDD2-CDEE-4A3B-B5ED-EF4137DCBCF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0FABFF34-F096-4E84-B98A-CCE75555FD99}"/>
              </a:ext>
            </a:extLst>
          </p:cNvPr>
          <p:cNvSpPr>
            <a:spLocks noGrp="1"/>
          </p:cNvSpPr>
          <p:nvPr>
            <p:ph idx="1"/>
          </p:nvPr>
        </p:nvSpPr>
        <p:spPr/>
        <p:txBody>
          <a:bodyPr>
            <a:normAutofit/>
          </a:bodyPr>
          <a:lstStyle/>
          <a:p>
            <a:pPr marL="0" indent="0" algn="ctr">
              <a:buNone/>
            </a:pPr>
            <a:r>
              <a:rPr lang="en-US" sz="8800" b="1" dirty="0"/>
              <a:t>PROFESSIONELE GRENS</a:t>
            </a:r>
            <a:endParaRPr lang="nl-NL" sz="8800" b="1" dirty="0"/>
          </a:p>
        </p:txBody>
      </p:sp>
    </p:spTree>
    <p:extLst>
      <p:ext uri="{BB962C8B-B14F-4D97-AF65-F5344CB8AC3E}">
        <p14:creationId xmlns:p14="http://schemas.microsoft.com/office/powerpoint/2010/main" val="2818193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C057B-6CE1-4A95-8B66-C6E977E324AB}"/>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9845497D-C43B-4355-97D8-0371AD69E064}"/>
              </a:ext>
            </a:extLst>
          </p:cNvPr>
          <p:cNvSpPr>
            <a:spLocks noGrp="1"/>
          </p:cNvSpPr>
          <p:nvPr>
            <p:ph idx="1"/>
          </p:nvPr>
        </p:nvSpPr>
        <p:spPr/>
        <p:txBody>
          <a:bodyPr>
            <a:normAutofit/>
          </a:bodyPr>
          <a:lstStyle/>
          <a:p>
            <a:pPr marL="0" indent="0" algn="ctr">
              <a:buNone/>
            </a:pPr>
            <a:r>
              <a:rPr lang="en-US" sz="8800" b="1" dirty="0"/>
              <a:t>RECHT OM TE WEIGEREN</a:t>
            </a:r>
            <a:endParaRPr lang="nl-NL" sz="8800" b="1" dirty="0"/>
          </a:p>
        </p:txBody>
      </p:sp>
    </p:spTree>
    <p:extLst>
      <p:ext uri="{BB962C8B-B14F-4D97-AF65-F5344CB8AC3E}">
        <p14:creationId xmlns:p14="http://schemas.microsoft.com/office/powerpoint/2010/main" val="2176845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8F58F-F8A2-476A-8993-3BC7A7F2043D}"/>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4F484A58-5145-4E10-A066-6C78DBBFB832}"/>
              </a:ext>
            </a:extLst>
          </p:cNvPr>
          <p:cNvSpPr>
            <a:spLocks noGrp="1"/>
          </p:cNvSpPr>
          <p:nvPr>
            <p:ph idx="1"/>
          </p:nvPr>
        </p:nvSpPr>
        <p:spPr/>
        <p:txBody>
          <a:bodyPr>
            <a:normAutofit/>
          </a:bodyPr>
          <a:lstStyle/>
          <a:p>
            <a:pPr marL="0" indent="0">
              <a:buNone/>
            </a:pPr>
            <a:r>
              <a:rPr lang="nl-NL" b="1" dirty="0"/>
              <a:t>2.6	Als verpleegkundige stem ik binnen mijn professionele 	mogelijkheden mijn zorgverlening af op de zorgbehoeften, 	waarden en normen, culturele en levensbeschouwelijke 	opvattingen van de zorgvrager.</a:t>
            </a:r>
          </a:p>
          <a:p>
            <a:pPr marL="0" indent="0">
              <a:buNone/>
            </a:pPr>
            <a:r>
              <a:rPr lang="nl-NL" sz="2000" dirty="0"/>
              <a:t>Dat betekent onder andere dat ik:</a:t>
            </a:r>
          </a:p>
          <a:p>
            <a:r>
              <a:rPr lang="nl-NL" sz="2000" dirty="0"/>
              <a:t>Mijn zorgverlening rekening houd met de leefregels en gewoonten die voor de zorgvrager belangrijk zijn, voor zover dat de behandeling en zorg niet schaadt, niet in strijd is met de plicht van een goed hulpverlener en rekening houdt met de belangen van anderen</a:t>
            </a:r>
          </a:p>
          <a:p>
            <a:r>
              <a:rPr lang="nl-NL" sz="2000" dirty="0"/>
              <a:t>Aan de zorgvrager aangeef waar zijn leefregels en gewoonten zorg vragen die buiten de grenzen van professioneel handelen valt.</a:t>
            </a:r>
          </a:p>
        </p:txBody>
      </p:sp>
      <p:pic>
        <p:nvPicPr>
          <p:cNvPr id="4" name="Picture 3">
            <a:extLst>
              <a:ext uri="{FF2B5EF4-FFF2-40B4-BE49-F238E27FC236}">
                <a16:creationId xmlns:a16="http://schemas.microsoft.com/office/drawing/2014/main" id="{B240B7D3-EDDF-4936-A7DE-3C3C22951733}"/>
              </a:ext>
            </a:extLst>
          </p:cNvPr>
          <p:cNvPicPr>
            <a:picLocks noChangeAspect="1"/>
          </p:cNvPicPr>
          <p:nvPr/>
        </p:nvPicPr>
        <p:blipFill>
          <a:blip r:embed="rId2"/>
          <a:stretch>
            <a:fillRect/>
          </a:stretch>
        </p:blipFill>
        <p:spPr>
          <a:xfrm>
            <a:off x="837289" y="6187382"/>
            <a:ext cx="10516511" cy="670618"/>
          </a:xfrm>
          <a:prstGeom prst="rect">
            <a:avLst/>
          </a:prstGeom>
        </p:spPr>
      </p:pic>
    </p:spTree>
    <p:extLst>
      <p:ext uri="{BB962C8B-B14F-4D97-AF65-F5344CB8AC3E}">
        <p14:creationId xmlns:p14="http://schemas.microsoft.com/office/powerpoint/2010/main" val="1941248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EC12A-9CAC-459A-8018-6D980E588612}"/>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81F8B6A3-97EA-47F7-A41F-67EF118A019C}"/>
              </a:ext>
            </a:extLst>
          </p:cNvPr>
          <p:cNvSpPr>
            <a:spLocks noGrp="1"/>
          </p:cNvSpPr>
          <p:nvPr>
            <p:ph idx="1"/>
          </p:nvPr>
        </p:nvSpPr>
        <p:spPr/>
        <p:txBody>
          <a:bodyPr>
            <a:normAutofit/>
          </a:bodyPr>
          <a:lstStyle/>
          <a:p>
            <a:pPr marL="0" indent="0">
              <a:buNone/>
            </a:pPr>
            <a:r>
              <a:rPr lang="nl-NL" b="1" dirty="0"/>
              <a:t>2.7	Als verpleegkundige werk ik  samen met de zorgvrager (en/of 	zijn vertegenwoordiger).</a:t>
            </a:r>
          </a:p>
          <a:p>
            <a:pPr marL="0" indent="0">
              <a:buNone/>
            </a:pPr>
            <a:r>
              <a:rPr lang="nl-NL" sz="2200" dirty="0"/>
              <a:t>Dat betekent onder andere dat ik:</a:t>
            </a:r>
          </a:p>
          <a:p>
            <a:r>
              <a:rPr lang="nl-NL" sz="2200" dirty="0"/>
              <a:t>De regie zoveel mogelijk bij de zorgvrager laat</a:t>
            </a:r>
          </a:p>
          <a:p>
            <a:r>
              <a:rPr lang="nl-NL" sz="2200" dirty="0"/>
              <a:t>De zorgvrager stimuleer om binnen zijn mogelijkheden en op basis van zijn ervaringskennis voor zichzelf te zorgen en hem daarbij ondersteun</a:t>
            </a:r>
          </a:p>
          <a:p>
            <a:r>
              <a:rPr lang="nl-NL" sz="2200" dirty="0"/>
              <a:t>De zorgvrager steun bij het zoeken naar wat voor hem goede zorg is door goed naar hem te luisteren, hem te observeren en te reageren op zijn zorgen, wensen en behoeften</a:t>
            </a:r>
          </a:p>
          <a:p>
            <a:r>
              <a:rPr lang="nl-NL" sz="2200" dirty="0"/>
              <a:t>Samen met de zorgvrager zijn verpleeg- of zorg(leef)plan opstel, uitvoer en evalueer.</a:t>
            </a:r>
            <a:r>
              <a:rPr lang="nl-NL" dirty="0"/>
              <a:t>	</a:t>
            </a:r>
          </a:p>
        </p:txBody>
      </p:sp>
      <p:pic>
        <p:nvPicPr>
          <p:cNvPr id="4" name="Picture 3">
            <a:extLst>
              <a:ext uri="{FF2B5EF4-FFF2-40B4-BE49-F238E27FC236}">
                <a16:creationId xmlns:a16="http://schemas.microsoft.com/office/drawing/2014/main" id="{876FDDB6-37CA-4225-A109-ECEEE11E913A}"/>
              </a:ext>
            </a:extLst>
          </p:cNvPr>
          <p:cNvPicPr>
            <a:picLocks noChangeAspect="1"/>
          </p:cNvPicPr>
          <p:nvPr/>
        </p:nvPicPr>
        <p:blipFill>
          <a:blip r:embed="rId2"/>
          <a:stretch>
            <a:fillRect/>
          </a:stretch>
        </p:blipFill>
        <p:spPr>
          <a:xfrm>
            <a:off x="837744" y="6157566"/>
            <a:ext cx="10516511" cy="670618"/>
          </a:xfrm>
          <a:prstGeom prst="rect">
            <a:avLst/>
          </a:prstGeom>
        </p:spPr>
      </p:pic>
    </p:spTree>
    <p:extLst>
      <p:ext uri="{BB962C8B-B14F-4D97-AF65-F5344CB8AC3E}">
        <p14:creationId xmlns:p14="http://schemas.microsoft.com/office/powerpoint/2010/main" val="2571270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601A3-33BB-4ABA-8201-826EFA259FA6}"/>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DC7D4597-8552-47E0-98AF-FFD8F6735189}"/>
              </a:ext>
            </a:extLst>
          </p:cNvPr>
          <p:cNvSpPr>
            <a:spLocks noGrp="1"/>
          </p:cNvSpPr>
          <p:nvPr>
            <p:ph idx="1"/>
          </p:nvPr>
        </p:nvSpPr>
        <p:spPr>
          <a:xfrm>
            <a:off x="98854" y="1825625"/>
            <a:ext cx="12010767" cy="4351338"/>
          </a:xfrm>
        </p:spPr>
        <p:txBody>
          <a:bodyPr>
            <a:normAutofit/>
          </a:bodyPr>
          <a:lstStyle/>
          <a:p>
            <a:pPr marL="0" indent="0" algn="ctr">
              <a:buNone/>
            </a:pPr>
            <a:r>
              <a:rPr lang="en-US" sz="8800" b="1" dirty="0"/>
              <a:t>CULTURELE, LEVENSBESCHOUWELIJKE EIGENHEID</a:t>
            </a:r>
            <a:endParaRPr lang="nl-NL" sz="8800" b="1" dirty="0"/>
          </a:p>
        </p:txBody>
      </p:sp>
    </p:spTree>
    <p:extLst>
      <p:ext uri="{BB962C8B-B14F-4D97-AF65-F5344CB8AC3E}">
        <p14:creationId xmlns:p14="http://schemas.microsoft.com/office/powerpoint/2010/main" val="3411502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CC79F-AF2D-438D-8020-F38605036770}"/>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19EBE100-7DB4-41F8-A73F-19B9BB06900E}"/>
              </a:ext>
            </a:extLst>
          </p:cNvPr>
          <p:cNvSpPr>
            <a:spLocks noGrp="1"/>
          </p:cNvSpPr>
          <p:nvPr>
            <p:ph idx="1"/>
          </p:nvPr>
        </p:nvSpPr>
        <p:spPr/>
        <p:txBody>
          <a:bodyPr>
            <a:normAutofit/>
          </a:bodyPr>
          <a:lstStyle/>
          <a:p>
            <a:pPr marL="0" indent="0" algn="ctr">
              <a:buNone/>
            </a:pPr>
            <a:r>
              <a:rPr lang="en-US" sz="8800" b="1" dirty="0"/>
              <a:t>EIGEN REGIE ZORGVRAGER</a:t>
            </a:r>
            <a:endParaRPr lang="nl-NL" sz="8800" b="1" dirty="0"/>
          </a:p>
        </p:txBody>
      </p:sp>
    </p:spTree>
    <p:extLst>
      <p:ext uri="{BB962C8B-B14F-4D97-AF65-F5344CB8AC3E}">
        <p14:creationId xmlns:p14="http://schemas.microsoft.com/office/powerpoint/2010/main" val="619699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DC5AA-A130-4396-9A95-8C906C2B305F}"/>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4AAF25A8-CBE8-4B32-B91F-F52C3CE6BBE4}"/>
              </a:ext>
            </a:extLst>
          </p:cNvPr>
          <p:cNvSpPr>
            <a:spLocks noGrp="1"/>
          </p:cNvSpPr>
          <p:nvPr>
            <p:ph idx="1"/>
          </p:nvPr>
        </p:nvSpPr>
        <p:spPr/>
        <p:txBody>
          <a:bodyPr/>
          <a:lstStyle/>
          <a:p>
            <a:pPr marL="0" indent="0">
              <a:buNone/>
            </a:pPr>
            <a:r>
              <a:rPr lang="nl-NL" b="1" dirty="0"/>
              <a:t>2.8	Als verpleegkundige werk ik samen met de 	naasten/mantelzorgers van de zorgvrager.</a:t>
            </a:r>
          </a:p>
          <a:p>
            <a:pPr marL="0" indent="0">
              <a:buNone/>
            </a:pPr>
            <a:r>
              <a:rPr lang="nl-NL" sz="2000" dirty="0"/>
              <a:t>Dat betekent onder andere dat ik:</a:t>
            </a:r>
          </a:p>
          <a:p>
            <a:r>
              <a:rPr lang="nl-NL" sz="2000" dirty="0"/>
              <a:t>Als de zorgvrager daarmee instemt, zijn naasten/mantelzorgers betrek bij het opstellen, uitvoeren en evalueren van het verpleeg- of zorg(leef)plan</a:t>
            </a:r>
          </a:p>
          <a:p>
            <a:r>
              <a:rPr lang="nl-NL" sz="2000" dirty="0"/>
              <a:t>Naasten/mantelzorgers steun en begeleid bij goede zorgverlening aan de zorgvrager.</a:t>
            </a:r>
          </a:p>
        </p:txBody>
      </p:sp>
      <p:pic>
        <p:nvPicPr>
          <p:cNvPr id="4" name="Picture 3">
            <a:extLst>
              <a:ext uri="{FF2B5EF4-FFF2-40B4-BE49-F238E27FC236}">
                <a16:creationId xmlns:a16="http://schemas.microsoft.com/office/drawing/2014/main" id="{0D23670C-C40A-494F-A776-6ACAC3B0AA7E}"/>
              </a:ext>
            </a:extLst>
          </p:cNvPr>
          <p:cNvPicPr>
            <a:picLocks noChangeAspect="1"/>
          </p:cNvPicPr>
          <p:nvPr/>
        </p:nvPicPr>
        <p:blipFill>
          <a:blip r:embed="rId2"/>
          <a:stretch>
            <a:fillRect/>
          </a:stretch>
        </p:blipFill>
        <p:spPr>
          <a:xfrm>
            <a:off x="837289" y="6187382"/>
            <a:ext cx="10516511" cy="670618"/>
          </a:xfrm>
          <a:prstGeom prst="rect">
            <a:avLst/>
          </a:prstGeom>
        </p:spPr>
      </p:pic>
    </p:spTree>
    <p:extLst>
      <p:ext uri="{BB962C8B-B14F-4D97-AF65-F5344CB8AC3E}">
        <p14:creationId xmlns:p14="http://schemas.microsoft.com/office/powerpoint/2010/main" val="470437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D8BF9-7098-48AE-815C-48A1358FEF14}"/>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35235C2E-87EE-43D2-A7D4-C64ABB5F1F38}"/>
              </a:ext>
            </a:extLst>
          </p:cNvPr>
          <p:cNvSpPr>
            <a:spLocks noGrp="1"/>
          </p:cNvSpPr>
          <p:nvPr>
            <p:ph idx="1"/>
          </p:nvPr>
        </p:nvSpPr>
        <p:spPr/>
        <p:txBody>
          <a:bodyPr>
            <a:normAutofit/>
          </a:bodyPr>
          <a:lstStyle/>
          <a:p>
            <a:pPr marL="0" indent="0">
              <a:buNone/>
            </a:pPr>
            <a:r>
              <a:rPr lang="nl-NL" b="1" dirty="0"/>
              <a:t>2.9	Als verpleegkundige zorg ik ervoor dat de zorgvrager (en/of zijn 	vertegenwoordiger) de informatie krijgt, die hij nodig heeft. </a:t>
            </a:r>
          </a:p>
          <a:p>
            <a:pPr marL="0" indent="0">
              <a:buNone/>
            </a:pPr>
            <a:r>
              <a:rPr lang="nl-NL" sz="2200" dirty="0"/>
              <a:t>Dat betekent onder andere dat ik:</a:t>
            </a:r>
          </a:p>
          <a:p>
            <a:r>
              <a:rPr lang="nl-NL" sz="2200" dirty="0"/>
              <a:t>De zorgvrager in voor hem begrijpelijke taal informeer over de zorgverlening en de (</a:t>
            </a:r>
            <a:r>
              <a:rPr lang="nl-NL" sz="2200" dirty="0" err="1"/>
              <a:t>be</a:t>
            </a:r>
            <a:r>
              <a:rPr lang="nl-NL" sz="2200" dirty="0"/>
              <a:t>)handelingen die ik ga uitvoeren, tenzij de zorgvrager geen informatie wil krijgen</a:t>
            </a:r>
          </a:p>
          <a:p>
            <a:r>
              <a:rPr lang="nl-NL" sz="2200" dirty="0"/>
              <a:t>De juiste hulpverlener vraag om benodigde informatie aan de zorgvrager te geven, als ik die informatie zelf niet kan of mag geven</a:t>
            </a:r>
          </a:p>
          <a:p>
            <a:r>
              <a:rPr lang="nl-NL" sz="2200" dirty="0"/>
              <a:t>Naga of de zorgvrager de informatie gekregen en begrepen heeft</a:t>
            </a:r>
          </a:p>
          <a:p>
            <a:r>
              <a:rPr lang="nl-NL" sz="2200" dirty="0"/>
              <a:t>De zorgvrager informeer over zijn recht	om een (</a:t>
            </a:r>
            <a:r>
              <a:rPr lang="nl-NL" sz="2200" dirty="0" err="1"/>
              <a:t>be</a:t>
            </a:r>
            <a:r>
              <a:rPr lang="nl-NL" sz="2200" dirty="0"/>
              <a:t>)handeling of zorgaanbod te weigeren en over zijn recht om een klacht in te dienen als hij ontevreden is.</a:t>
            </a:r>
          </a:p>
        </p:txBody>
      </p:sp>
      <p:pic>
        <p:nvPicPr>
          <p:cNvPr id="4" name="Picture 3">
            <a:extLst>
              <a:ext uri="{FF2B5EF4-FFF2-40B4-BE49-F238E27FC236}">
                <a16:creationId xmlns:a16="http://schemas.microsoft.com/office/drawing/2014/main" id="{06A93EF4-92B5-4A1E-BA60-A85AD3999803}"/>
              </a:ext>
            </a:extLst>
          </p:cNvPr>
          <p:cNvPicPr>
            <a:picLocks noChangeAspect="1"/>
          </p:cNvPicPr>
          <p:nvPr/>
        </p:nvPicPr>
        <p:blipFill>
          <a:blip r:embed="rId2"/>
          <a:stretch>
            <a:fillRect/>
          </a:stretch>
        </p:blipFill>
        <p:spPr>
          <a:xfrm>
            <a:off x="837289" y="6176963"/>
            <a:ext cx="10516511" cy="670618"/>
          </a:xfrm>
          <a:prstGeom prst="rect">
            <a:avLst/>
          </a:prstGeom>
        </p:spPr>
      </p:pic>
    </p:spTree>
    <p:extLst>
      <p:ext uri="{BB962C8B-B14F-4D97-AF65-F5344CB8AC3E}">
        <p14:creationId xmlns:p14="http://schemas.microsoft.com/office/powerpoint/2010/main" val="2873037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2B67B-0B82-4C2A-BF91-FD9D8B908B90}"/>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F48B42F3-E554-406B-80E7-1ED8BD0B32CE}"/>
              </a:ext>
            </a:extLst>
          </p:cNvPr>
          <p:cNvSpPr>
            <a:spLocks noGrp="1"/>
          </p:cNvSpPr>
          <p:nvPr>
            <p:ph idx="1"/>
          </p:nvPr>
        </p:nvSpPr>
        <p:spPr/>
        <p:txBody>
          <a:bodyPr>
            <a:normAutofit/>
          </a:bodyPr>
          <a:lstStyle/>
          <a:p>
            <a:pPr marL="0" indent="0" algn="ctr">
              <a:buNone/>
            </a:pPr>
            <a:r>
              <a:rPr lang="en-US" sz="8800" b="1" dirty="0"/>
              <a:t>BETREKKEN NAASTEN IN ZORG</a:t>
            </a:r>
            <a:endParaRPr lang="nl-NL" sz="8800" b="1" dirty="0"/>
          </a:p>
        </p:txBody>
      </p:sp>
    </p:spTree>
    <p:extLst>
      <p:ext uri="{BB962C8B-B14F-4D97-AF65-F5344CB8AC3E}">
        <p14:creationId xmlns:p14="http://schemas.microsoft.com/office/powerpoint/2010/main" val="155276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2B67B-0B82-4C2A-BF91-FD9D8B908B90}"/>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F48B42F3-E554-406B-80E7-1ED8BD0B32CE}"/>
              </a:ext>
            </a:extLst>
          </p:cNvPr>
          <p:cNvSpPr>
            <a:spLocks noGrp="1"/>
          </p:cNvSpPr>
          <p:nvPr>
            <p:ph idx="1"/>
          </p:nvPr>
        </p:nvSpPr>
        <p:spPr/>
        <p:txBody>
          <a:bodyPr>
            <a:normAutofit/>
          </a:bodyPr>
          <a:lstStyle/>
          <a:p>
            <a:pPr marL="0" indent="0" algn="ctr">
              <a:buNone/>
            </a:pPr>
            <a:r>
              <a:rPr lang="en-US" sz="8800" b="1" dirty="0"/>
              <a:t>INFORMEREN</a:t>
            </a:r>
            <a:endParaRPr lang="nl-NL" sz="8800" b="1" dirty="0"/>
          </a:p>
        </p:txBody>
      </p:sp>
    </p:spTree>
    <p:extLst>
      <p:ext uri="{BB962C8B-B14F-4D97-AF65-F5344CB8AC3E}">
        <p14:creationId xmlns:p14="http://schemas.microsoft.com/office/powerpoint/2010/main" val="1298916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F96C9-E0B2-4A0D-ADED-C96E38BE6453}"/>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B3E68074-0566-4128-91CF-111BD604A04E}"/>
              </a:ext>
            </a:extLst>
          </p:cNvPr>
          <p:cNvSpPr>
            <a:spLocks noGrp="1"/>
          </p:cNvSpPr>
          <p:nvPr>
            <p:ph idx="1"/>
          </p:nvPr>
        </p:nvSpPr>
        <p:spPr/>
        <p:txBody>
          <a:bodyPr>
            <a:normAutofit fontScale="85000" lnSpcReduction="10000"/>
          </a:bodyPr>
          <a:lstStyle/>
          <a:p>
            <a:pPr marL="0" indent="0">
              <a:buNone/>
            </a:pPr>
            <a:r>
              <a:rPr lang="nl-NL" sz="3300" b="1" dirty="0"/>
              <a:t>2.10	Als verpleegkundige vraag ik de zorgvrager (en/of zijn vertegenwoordiger) om toestemming voordat ik de zorg verleen.</a:t>
            </a:r>
          </a:p>
          <a:p>
            <a:pPr marL="0" indent="0">
              <a:buNone/>
            </a:pPr>
            <a:r>
              <a:rPr lang="nl-NL" sz="2400" dirty="0"/>
              <a:t>Dat betekent onder andere dat ik:</a:t>
            </a:r>
          </a:p>
          <a:p>
            <a:r>
              <a:rPr lang="nl-NL" sz="2400" dirty="0"/>
              <a:t>De zorgvrager uitleg wat ik ga doen en vraag om toestemming voor de (</a:t>
            </a:r>
            <a:r>
              <a:rPr lang="nl-NL" sz="2400" dirty="0" err="1"/>
              <a:t>be</a:t>
            </a:r>
            <a:r>
              <a:rPr lang="nl-NL" sz="2400" dirty="0"/>
              <a:t>)handeling</a:t>
            </a:r>
          </a:p>
          <a:p>
            <a:r>
              <a:rPr lang="nl-NL" sz="2400" dirty="0"/>
              <a:t>De weigering van een (</a:t>
            </a:r>
            <a:r>
              <a:rPr lang="nl-NL" sz="2400" dirty="0" err="1"/>
              <a:t>be</a:t>
            </a:r>
            <a:r>
              <a:rPr lang="nl-NL" sz="2400" dirty="0"/>
              <a:t>)handeling of zorgaanbod door een wilsbekwame zorgvrager respecteer</a:t>
            </a:r>
          </a:p>
          <a:p>
            <a:r>
              <a:rPr lang="nl-NL" sz="2400" dirty="0"/>
              <a:t>Een wilsonbekwame zorgvrager observeer om te zien of hij akkoord gaat met de (</a:t>
            </a:r>
            <a:r>
              <a:rPr lang="nl-NL" sz="2400" dirty="0" err="1"/>
              <a:t>be</a:t>
            </a:r>
            <a:r>
              <a:rPr lang="nl-NL" sz="2400" dirty="0"/>
              <a:t>)handeling of het zorgaanbod</a:t>
            </a:r>
          </a:p>
          <a:p>
            <a:r>
              <a:rPr lang="nl-NL" sz="2400" dirty="0"/>
              <a:t>De weigering van een (</a:t>
            </a:r>
            <a:r>
              <a:rPr lang="nl-NL" sz="2400" dirty="0" err="1"/>
              <a:t>be</a:t>
            </a:r>
            <a:r>
              <a:rPr lang="nl-NL" sz="2400" dirty="0"/>
              <a:t>)handeling of zorgaanbod door een vertegenwoordiger van een wilsonbekwame zorgvrager respecteer, tenzij dat in strijd is met de zorg die van een goed hulpverlener verwacht wordt</a:t>
            </a:r>
          </a:p>
          <a:p>
            <a:r>
              <a:rPr lang="nl-NL" sz="2400" dirty="0"/>
              <a:t>Bij weigering van of verzet tegen een (</a:t>
            </a:r>
            <a:r>
              <a:rPr lang="nl-NL" sz="2400" dirty="0" err="1"/>
              <a:t>be</a:t>
            </a:r>
            <a:r>
              <a:rPr lang="nl-NL" sz="2400" dirty="0"/>
              <a:t>)handeling of zorgaanbod samen met de zorgvrager de redenen daarvoor onderzoek en zoek naar mogelijke alternatieven.</a:t>
            </a:r>
          </a:p>
        </p:txBody>
      </p:sp>
      <p:pic>
        <p:nvPicPr>
          <p:cNvPr id="4" name="Picture 3">
            <a:extLst>
              <a:ext uri="{FF2B5EF4-FFF2-40B4-BE49-F238E27FC236}">
                <a16:creationId xmlns:a16="http://schemas.microsoft.com/office/drawing/2014/main" id="{E600DD1B-B4F3-4413-B825-A86A1E8FA265}"/>
              </a:ext>
            </a:extLst>
          </p:cNvPr>
          <p:cNvPicPr>
            <a:picLocks noChangeAspect="1"/>
          </p:cNvPicPr>
          <p:nvPr/>
        </p:nvPicPr>
        <p:blipFill>
          <a:blip r:embed="rId2"/>
          <a:stretch>
            <a:fillRect/>
          </a:stretch>
        </p:blipFill>
        <p:spPr>
          <a:xfrm>
            <a:off x="838200" y="6157566"/>
            <a:ext cx="10516511" cy="670618"/>
          </a:xfrm>
          <a:prstGeom prst="rect">
            <a:avLst/>
          </a:prstGeom>
        </p:spPr>
      </p:pic>
    </p:spTree>
    <p:extLst>
      <p:ext uri="{BB962C8B-B14F-4D97-AF65-F5344CB8AC3E}">
        <p14:creationId xmlns:p14="http://schemas.microsoft.com/office/powerpoint/2010/main" val="3535619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A1EB0-0C2D-43B3-97B4-0FC78F8F7D4D}"/>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5873379F-5B21-4307-BDE0-04BB017265FD}"/>
              </a:ext>
            </a:extLst>
          </p:cNvPr>
          <p:cNvSpPr>
            <a:spLocks noGrp="1"/>
          </p:cNvSpPr>
          <p:nvPr>
            <p:ph idx="1"/>
          </p:nvPr>
        </p:nvSpPr>
        <p:spPr/>
        <p:txBody>
          <a:bodyPr>
            <a:normAutofit/>
          </a:bodyPr>
          <a:lstStyle/>
          <a:p>
            <a:pPr marL="0" indent="0">
              <a:buNone/>
            </a:pPr>
            <a:r>
              <a:rPr lang="nl-NL" b="1" dirty="0"/>
              <a:t>2.11	Als verpleegkundige leg ik de gegevens van de zorgvrager vast 	in het verpleegkundig of zorgdossier of in het elektronisch 	dossier.</a:t>
            </a:r>
          </a:p>
          <a:p>
            <a:pPr marL="0" indent="0">
              <a:buNone/>
            </a:pPr>
            <a:r>
              <a:rPr lang="nl-NL" sz="2000" dirty="0"/>
              <a:t>Dat betekent onder andere dat ik:</a:t>
            </a:r>
          </a:p>
          <a:p>
            <a:r>
              <a:rPr lang="nl-NL" sz="2000" dirty="0"/>
              <a:t>De gegevens noteer die voor de zorgverlening aan de zorgvrager relevant zijn</a:t>
            </a:r>
          </a:p>
          <a:p>
            <a:r>
              <a:rPr lang="nl-NL" sz="2000" dirty="0"/>
              <a:t>De gegevens op objectieve en neutrale wijze beschrijf</a:t>
            </a:r>
          </a:p>
          <a:p>
            <a:r>
              <a:rPr lang="nl-NL" sz="2000" dirty="0"/>
              <a:t>De zorgvrager (en/of zijn vertegenwoordiger) wijs op zijn recht op inzage in zijn dossier en de mogelijkheid om een afschrift van zijn dossier te krijgen</a:t>
            </a:r>
          </a:p>
          <a:p>
            <a:r>
              <a:rPr lang="nl-NL" sz="2000" dirty="0"/>
              <a:t>Ervoor zorg dat de zorgvrager (en/of zijn vertegenwoordiger) inzage in of een afschrift krijgt van het dossier als hij daarom verzoekt, mits dit de privacy van een ander dan de zorgvrager niet schaadt.</a:t>
            </a:r>
          </a:p>
        </p:txBody>
      </p:sp>
      <p:pic>
        <p:nvPicPr>
          <p:cNvPr id="4" name="Picture 3">
            <a:extLst>
              <a:ext uri="{FF2B5EF4-FFF2-40B4-BE49-F238E27FC236}">
                <a16:creationId xmlns:a16="http://schemas.microsoft.com/office/drawing/2014/main" id="{C378A7F9-BFD3-493A-8EAC-C82955DBBDF9}"/>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2856396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2B67B-0B82-4C2A-BF91-FD9D8B908B90}"/>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F48B42F3-E554-406B-80E7-1ED8BD0B32CE}"/>
              </a:ext>
            </a:extLst>
          </p:cNvPr>
          <p:cNvSpPr>
            <a:spLocks noGrp="1"/>
          </p:cNvSpPr>
          <p:nvPr>
            <p:ph idx="1"/>
          </p:nvPr>
        </p:nvSpPr>
        <p:spPr/>
        <p:txBody>
          <a:bodyPr>
            <a:normAutofit/>
          </a:bodyPr>
          <a:lstStyle/>
          <a:p>
            <a:pPr marL="0" indent="0" algn="ctr">
              <a:buNone/>
            </a:pPr>
            <a:r>
              <a:rPr lang="en-US" sz="8800" b="1" dirty="0"/>
              <a:t>TOESTEMMING VRAGEN</a:t>
            </a:r>
            <a:endParaRPr lang="nl-NL" sz="8800" b="1" dirty="0"/>
          </a:p>
        </p:txBody>
      </p:sp>
    </p:spTree>
    <p:extLst>
      <p:ext uri="{BB962C8B-B14F-4D97-AF65-F5344CB8AC3E}">
        <p14:creationId xmlns:p14="http://schemas.microsoft.com/office/powerpoint/2010/main" val="3575666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C724-7975-44DE-843C-0FFA2467C45D}"/>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E3F20ADD-304D-4C78-BB2B-8A9BDC19F3FB}"/>
              </a:ext>
            </a:extLst>
          </p:cNvPr>
          <p:cNvSpPr>
            <a:spLocks noGrp="1"/>
          </p:cNvSpPr>
          <p:nvPr>
            <p:ph idx="1"/>
          </p:nvPr>
        </p:nvSpPr>
        <p:spPr/>
        <p:txBody>
          <a:bodyPr>
            <a:normAutofit/>
          </a:bodyPr>
          <a:lstStyle/>
          <a:p>
            <a:pPr marL="0" indent="0" algn="ctr">
              <a:buNone/>
            </a:pPr>
            <a:r>
              <a:rPr lang="en-US" sz="8800" b="1" dirty="0"/>
              <a:t>INZICHTELIJK MAKEN HANDELEN</a:t>
            </a:r>
            <a:endParaRPr lang="nl-NL" sz="8800" b="1" dirty="0"/>
          </a:p>
        </p:txBody>
      </p:sp>
    </p:spTree>
    <p:extLst>
      <p:ext uri="{BB962C8B-B14F-4D97-AF65-F5344CB8AC3E}">
        <p14:creationId xmlns:p14="http://schemas.microsoft.com/office/powerpoint/2010/main" val="644749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20E05-2A5E-492F-92B4-9C619AD2AD0A}"/>
              </a:ext>
            </a:extLst>
          </p:cNvPr>
          <p:cNvSpPr>
            <a:spLocks noGrp="1"/>
          </p:cNvSpPr>
          <p:nvPr>
            <p:ph type="title"/>
          </p:nvPr>
        </p:nvSpPr>
        <p:spPr>
          <a:xfrm>
            <a:off x="838200" y="197175"/>
            <a:ext cx="10515600" cy="1239740"/>
          </a:xfrm>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BB75DDFB-FCD0-4DB8-82DA-119CFC66A80B}"/>
              </a:ext>
            </a:extLst>
          </p:cNvPr>
          <p:cNvSpPr>
            <a:spLocks noGrp="1"/>
          </p:cNvSpPr>
          <p:nvPr>
            <p:ph idx="1"/>
          </p:nvPr>
        </p:nvSpPr>
        <p:spPr>
          <a:xfrm>
            <a:off x="838200" y="1623527"/>
            <a:ext cx="10515600" cy="5150496"/>
          </a:xfrm>
        </p:spPr>
        <p:txBody>
          <a:bodyPr>
            <a:normAutofit fontScale="47500" lnSpcReduction="20000"/>
          </a:bodyPr>
          <a:lstStyle/>
          <a:p>
            <a:pPr marL="0" indent="0">
              <a:buNone/>
            </a:pPr>
            <a:r>
              <a:rPr lang="nl-NL" sz="5900" b="1" dirty="0"/>
              <a:t>2.12	Als verpleegkundige ga ik zorgvuldig om met vertrouwelijke informatie over de zorgvrager (het beroepsgeheim).</a:t>
            </a:r>
          </a:p>
          <a:p>
            <a:pPr marL="0" indent="0">
              <a:buNone/>
            </a:pPr>
            <a:r>
              <a:rPr lang="nl-NL" sz="4200" dirty="0"/>
              <a:t>Dat betekent onder andere dat ik:</a:t>
            </a:r>
          </a:p>
          <a:p>
            <a:r>
              <a:rPr lang="nl-NL" sz="4200" dirty="0"/>
              <a:t>Geheim houd wat mij tijdens de beroepsuitoefening in vertrouwen is verteld of wat ik gehoord of gezien heb en waarvan ik moet begrijpen dat het vertrouwelijk van aard is</a:t>
            </a:r>
          </a:p>
          <a:p>
            <a:r>
              <a:rPr lang="nl-NL" sz="4200" dirty="0"/>
              <a:t>Mij ervoor inzet dat er geen informatie over de zorgvrager via welke weg dan ook verspreid wordt en dat ik mij daar zelf ook niet schuldig aan maak</a:t>
            </a:r>
          </a:p>
          <a:p>
            <a:r>
              <a:rPr lang="nl-NL" sz="4200" dirty="0"/>
              <a:t>Alleen informatie van en over de zorgvrager geef aan anderen, inclusief naasten van de zorgvrager, als de zorgvrager (en/of zijn vertegenwoordiger) daarvoor toestemming heeft gegeven</a:t>
            </a:r>
          </a:p>
          <a:p>
            <a:r>
              <a:rPr lang="nl-NL" sz="4200" dirty="0"/>
              <a:t>Aan de zorgverleners, die direct bij de zorgverlening aan de zorgvrager betrokken zijn, de informatie geef die zij voor de zorgverlening aan de zorgvrager nodig hebben en dit ook aan de zorgvrager laat weten</a:t>
            </a:r>
          </a:p>
          <a:p>
            <a:r>
              <a:rPr lang="nl-NL" sz="4200" dirty="0"/>
              <a:t>Aan de vertegenwoordiger informatie verstrek over de zorgvrager, als de zorgvrager niet (alleen) kan of mag beslissen</a:t>
            </a:r>
          </a:p>
          <a:p>
            <a:r>
              <a:rPr lang="nl-NL" sz="4200" dirty="0"/>
              <a:t>Informatie over de zorgvrager verstrek als dat wettelijk verplicht is</a:t>
            </a:r>
          </a:p>
          <a:p>
            <a:r>
              <a:rPr lang="nl-NL" sz="4200" dirty="0"/>
              <a:t>Slechts in uitzonderlijke gevallen mijn zwijgplicht mag verbreken als ik een conflict ervaar tussen mijn plicht tot geheimhouding en mijn plicht om ernstige schade voor de zorgvrager of een ander te voorkomen (conflict van plichten).</a:t>
            </a:r>
          </a:p>
        </p:txBody>
      </p:sp>
      <p:pic>
        <p:nvPicPr>
          <p:cNvPr id="4" name="Picture 3">
            <a:extLst>
              <a:ext uri="{FF2B5EF4-FFF2-40B4-BE49-F238E27FC236}">
                <a16:creationId xmlns:a16="http://schemas.microsoft.com/office/drawing/2014/main" id="{7D901960-8310-4D1F-A2AB-041A15186FA0}"/>
              </a:ext>
            </a:extLst>
          </p:cNvPr>
          <p:cNvPicPr>
            <a:picLocks noChangeAspect="1"/>
          </p:cNvPicPr>
          <p:nvPr/>
        </p:nvPicPr>
        <p:blipFill>
          <a:blip r:embed="rId2"/>
          <a:stretch>
            <a:fillRect/>
          </a:stretch>
        </p:blipFill>
        <p:spPr>
          <a:xfrm>
            <a:off x="5895520" y="6493170"/>
            <a:ext cx="4867730" cy="335309"/>
          </a:xfrm>
          <a:prstGeom prst="rect">
            <a:avLst/>
          </a:prstGeom>
        </p:spPr>
      </p:pic>
    </p:spTree>
    <p:extLst>
      <p:ext uri="{BB962C8B-B14F-4D97-AF65-F5344CB8AC3E}">
        <p14:creationId xmlns:p14="http://schemas.microsoft.com/office/powerpoint/2010/main" val="20651412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9375A-7911-4186-B016-7DE7B1181422}"/>
              </a:ext>
            </a:extLst>
          </p:cNvPr>
          <p:cNvSpPr>
            <a:spLocks noGrp="1"/>
          </p:cNvSpPr>
          <p:nvPr>
            <p:ph type="title"/>
          </p:nvPr>
        </p:nvSpPr>
        <p:spPr>
          <a:solidFill>
            <a:srgbClr val="FF0000"/>
          </a:solidFill>
        </p:spPr>
        <p:txBody>
          <a:bodyPr/>
          <a:lstStyle/>
          <a:p>
            <a:r>
              <a:rPr lang="nl-NL" b="1" dirty="0"/>
              <a:t>De verpleegkundige in relatie tot de zorgvrager</a:t>
            </a:r>
            <a:endParaRPr lang="nl-NL" dirty="0"/>
          </a:p>
        </p:txBody>
      </p:sp>
      <p:sp>
        <p:nvSpPr>
          <p:cNvPr id="3" name="Content Placeholder 2">
            <a:extLst>
              <a:ext uri="{FF2B5EF4-FFF2-40B4-BE49-F238E27FC236}">
                <a16:creationId xmlns:a16="http://schemas.microsoft.com/office/drawing/2014/main" id="{F9375233-AF4C-4DC3-BDB9-CD7E019429CE}"/>
              </a:ext>
            </a:extLst>
          </p:cNvPr>
          <p:cNvSpPr>
            <a:spLocks noGrp="1"/>
          </p:cNvSpPr>
          <p:nvPr>
            <p:ph idx="1"/>
          </p:nvPr>
        </p:nvSpPr>
        <p:spPr/>
        <p:txBody>
          <a:bodyPr>
            <a:normAutofit fontScale="77500" lnSpcReduction="20000"/>
          </a:bodyPr>
          <a:lstStyle/>
          <a:p>
            <a:pPr marL="0" indent="0">
              <a:buNone/>
            </a:pPr>
            <a:r>
              <a:rPr lang="nl-NL" sz="3600" b="1" dirty="0"/>
              <a:t>2.13	Als verpleegkundige respecteer en bescherm ik de privacy van 	de zorgvrager.</a:t>
            </a:r>
          </a:p>
          <a:p>
            <a:pPr marL="0" indent="0">
              <a:buNone/>
            </a:pPr>
            <a:r>
              <a:rPr lang="nl-NL" sz="2600" dirty="0"/>
              <a:t>Dat betekent onder andere dat ik:</a:t>
            </a:r>
          </a:p>
          <a:p>
            <a:r>
              <a:rPr lang="nl-NL" sz="2600" dirty="0"/>
              <a:t>Niet onaangekondigd de ruimte binnen ga waar de zorgvrager verblijft</a:t>
            </a:r>
          </a:p>
          <a:p>
            <a:r>
              <a:rPr lang="nl-NL" sz="2600" dirty="0"/>
              <a:t>De persoonlijke eigendommen van de zorgvrager respecteer en daar zorgvuldig mee omga</a:t>
            </a:r>
          </a:p>
          <a:p>
            <a:r>
              <a:rPr lang="nl-NL" sz="2600" dirty="0"/>
              <a:t>Ervoor zorg dat persoonlijke gesprekken met de zorgvrager buiten het gehoor van anderen plaatsvinden</a:t>
            </a:r>
          </a:p>
          <a:p>
            <a:r>
              <a:rPr lang="nl-NL" sz="2600" dirty="0"/>
              <a:t>Ervoor zorg dat (</a:t>
            </a:r>
            <a:r>
              <a:rPr lang="nl-NL" sz="2600" dirty="0" err="1"/>
              <a:t>be</a:t>
            </a:r>
            <a:r>
              <a:rPr lang="nl-NL" sz="2600" dirty="0"/>
              <a:t>)handelingen en onderzoeken bij de zorgvrager buiten het zicht van anderen plaatsvinden</a:t>
            </a:r>
          </a:p>
          <a:p>
            <a:r>
              <a:rPr lang="nl-NL" sz="2600" dirty="0"/>
              <a:t>Mij ervoor inzet dat inbreuk op de privacy van de zorgvrager zich tot een minimum beperkt</a:t>
            </a:r>
          </a:p>
          <a:p>
            <a:r>
              <a:rPr lang="nl-NL" sz="2600" dirty="0"/>
              <a:t>Ernaar streef de privacy van de zorgvrager ook te beschermen bij het gebruik van toezichthoudende </a:t>
            </a:r>
            <a:r>
              <a:rPr lang="nl-NL" sz="2600" dirty="0" err="1"/>
              <a:t>domotica</a:t>
            </a:r>
            <a:r>
              <a:rPr lang="nl-NL" sz="2600" dirty="0"/>
              <a:t>, zoals camera’s en uitluistersystemen.</a:t>
            </a:r>
          </a:p>
        </p:txBody>
      </p:sp>
      <p:pic>
        <p:nvPicPr>
          <p:cNvPr id="4" name="Picture 3">
            <a:extLst>
              <a:ext uri="{FF2B5EF4-FFF2-40B4-BE49-F238E27FC236}">
                <a16:creationId xmlns:a16="http://schemas.microsoft.com/office/drawing/2014/main" id="{49F6914E-CE17-418E-AC36-7B3BC57544DE}"/>
              </a:ext>
            </a:extLst>
          </p:cNvPr>
          <p:cNvPicPr>
            <a:picLocks noChangeAspect="1"/>
          </p:cNvPicPr>
          <p:nvPr/>
        </p:nvPicPr>
        <p:blipFill>
          <a:blip r:embed="rId2"/>
          <a:stretch>
            <a:fillRect/>
          </a:stretch>
        </p:blipFill>
        <p:spPr>
          <a:xfrm>
            <a:off x="837289" y="6176963"/>
            <a:ext cx="10516511" cy="670618"/>
          </a:xfrm>
          <a:prstGeom prst="rect">
            <a:avLst/>
          </a:prstGeom>
        </p:spPr>
      </p:pic>
    </p:spTree>
    <p:extLst>
      <p:ext uri="{BB962C8B-B14F-4D97-AF65-F5344CB8AC3E}">
        <p14:creationId xmlns:p14="http://schemas.microsoft.com/office/powerpoint/2010/main" val="3207199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B609-1226-4137-9505-4668F490406A}"/>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AD74E3A-DFE1-4C4B-9567-1139E9009EA8}"/>
              </a:ext>
            </a:extLst>
          </p:cNvPr>
          <p:cNvSpPr>
            <a:spLocks noGrp="1"/>
          </p:cNvSpPr>
          <p:nvPr>
            <p:ph idx="1"/>
          </p:nvPr>
        </p:nvSpPr>
        <p:spPr/>
        <p:txBody>
          <a:bodyPr>
            <a:normAutofit/>
          </a:bodyPr>
          <a:lstStyle/>
          <a:p>
            <a:pPr marL="0" indent="0" algn="ctr">
              <a:buNone/>
            </a:pPr>
            <a:r>
              <a:rPr lang="en-US" sz="8800" b="1" dirty="0"/>
              <a:t>BEROEPSGEHEIM</a:t>
            </a:r>
            <a:endParaRPr lang="nl-NL" sz="8800" b="1" dirty="0"/>
          </a:p>
        </p:txBody>
      </p:sp>
    </p:spTree>
    <p:extLst>
      <p:ext uri="{BB962C8B-B14F-4D97-AF65-F5344CB8AC3E}">
        <p14:creationId xmlns:p14="http://schemas.microsoft.com/office/powerpoint/2010/main" val="40056717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pattFill prst="shingle">
          <a:fgClr>
            <a:srgbClr val="FF00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B53AF-52C6-4935-894A-FB022266C7D3}"/>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9390DB6E-699D-4788-9D00-A5A047E1467F}"/>
              </a:ext>
            </a:extLst>
          </p:cNvPr>
          <p:cNvSpPr>
            <a:spLocks noGrp="1"/>
          </p:cNvSpPr>
          <p:nvPr>
            <p:ph idx="1"/>
          </p:nvPr>
        </p:nvSpPr>
        <p:spPr/>
        <p:txBody>
          <a:bodyPr>
            <a:normAutofit/>
          </a:bodyPr>
          <a:lstStyle/>
          <a:p>
            <a:pPr marL="0" indent="0" algn="ctr">
              <a:buNone/>
            </a:pPr>
            <a:r>
              <a:rPr lang="en-US" sz="8800" b="1" dirty="0"/>
              <a:t>PRIVACY</a:t>
            </a:r>
            <a:endParaRPr lang="nl-NL" sz="8800" b="1" dirty="0"/>
          </a:p>
        </p:txBody>
      </p:sp>
    </p:spTree>
    <p:extLst>
      <p:ext uri="{BB962C8B-B14F-4D97-AF65-F5344CB8AC3E}">
        <p14:creationId xmlns:p14="http://schemas.microsoft.com/office/powerpoint/2010/main" val="312974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324FE-2502-4422-A06C-068CC6B67595}"/>
              </a:ext>
            </a:extLst>
          </p:cNvPr>
          <p:cNvSpPr>
            <a:spLocks noGrp="1"/>
          </p:cNvSpPr>
          <p:nvPr>
            <p:ph type="title"/>
          </p:nvPr>
        </p:nvSpPr>
        <p:spPr>
          <a:xfrm>
            <a:off x="838200" y="253158"/>
            <a:ext cx="10515600" cy="1325563"/>
          </a:xfrm>
          <a:solidFill>
            <a:srgbClr val="FFFF00"/>
          </a:solidFill>
        </p:spPr>
        <p:txBody>
          <a:bodyPr>
            <a:normAutofit fontScale="90000"/>
          </a:bodyPr>
          <a:lstStyle/>
          <a:p>
            <a:br>
              <a:rPr lang="nl-NL" dirty="0"/>
            </a:br>
            <a:r>
              <a:rPr lang="nl-NL" b="1" dirty="0"/>
              <a:t>De verpleegkundige in relatie tot (in)formele samenwerkingspartners</a:t>
            </a:r>
            <a:br>
              <a:rPr lang="nl-NL" dirty="0"/>
            </a:br>
            <a:endParaRPr lang="nl-NL" dirty="0"/>
          </a:p>
        </p:txBody>
      </p:sp>
      <p:sp>
        <p:nvSpPr>
          <p:cNvPr id="3" name="Content Placeholder 2">
            <a:extLst>
              <a:ext uri="{FF2B5EF4-FFF2-40B4-BE49-F238E27FC236}">
                <a16:creationId xmlns:a16="http://schemas.microsoft.com/office/drawing/2014/main" id="{77DC52D9-E279-4B7F-A588-F60692BF3704}"/>
              </a:ext>
            </a:extLst>
          </p:cNvPr>
          <p:cNvSpPr>
            <a:spLocks noGrp="1"/>
          </p:cNvSpPr>
          <p:nvPr>
            <p:ph idx="1"/>
          </p:nvPr>
        </p:nvSpPr>
        <p:spPr/>
        <p:txBody>
          <a:bodyPr>
            <a:normAutofit fontScale="92500" lnSpcReduction="10000"/>
          </a:bodyPr>
          <a:lstStyle/>
          <a:p>
            <a:pPr marL="0" indent="0">
              <a:buNone/>
            </a:pPr>
            <a:r>
              <a:rPr lang="nl-NL" sz="3000" b="1" dirty="0"/>
              <a:t>3.1	Als verpleegkundige  werk ik samen met teamgenoten en 	vakgenoten (in opleiding).</a:t>
            </a:r>
          </a:p>
          <a:p>
            <a:pPr marL="0" indent="0">
              <a:buNone/>
            </a:pPr>
            <a:r>
              <a:rPr lang="nl-NL" sz="2200" dirty="0"/>
              <a:t>Dat betekent onder andere dat ik:</a:t>
            </a:r>
          </a:p>
          <a:p>
            <a:pPr lvl="0"/>
            <a:r>
              <a:rPr lang="nl-NL" sz="2200" dirty="0"/>
              <a:t>In de samenwerking mijn eigen deskundigheid inzet met het oog op goede zorg voor de zorgvrager</a:t>
            </a:r>
          </a:p>
          <a:p>
            <a:pPr lvl="0"/>
            <a:r>
              <a:rPr lang="nl-NL" sz="2200" dirty="0"/>
              <a:t>In de samenwerking mijn eigen verantwoordelijkheid en deskundigheid bewaak</a:t>
            </a:r>
          </a:p>
          <a:p>
            <a:pPr lvl="0"/>
            <a:r>
              <a:rPr lang="nl-NL" sz="2200" dirty="0"/>
              <a:t>Het goed functioneren	van collega’s ondersteun</a:t>
            </a:r>
          </a:p>
          <a:p>
            <a:pPr lvl="0"/>
            <a:r>
              <a:rPr lang="nl-NL" sz="2200" dirty="0"/>
              <a:t>Bewaak dat het vragen, geven en ontvangen van feedback op de zorgverlening open en veilig kan gebeuren</a:t>
            </a:r>
          </a:p>
          <a:p>
            <a:pPr lvl="0"/>
            <a:r>
              <a:rPr lang="nl-NL" sz="2200" dirty="0"/>
              <a:t>Respect en zorgzaamheid toon jegens mijn collega’s en het vertrouwen van zorgvragers in mijn collega’s ondersteun</a:t>
            </a:r>
          </a:p>
          <a:p>
            <a:pPr lvl="0"/>
            <a:r>
              <a:rPr lang="nl-NL" sz="2200" dirty="0"/>
              <a:t>Bijdraag aan een veilige leeromgeving en begeleiding voor leerlingen, studenten en stagiaires.</a:t>
            </a:r>
          </a:p>
          <a:p>
            <a:endParaRPr lang="nl-NL" dirty="0"/>
          </a:p>
        </p:txBody>
      </p:sp>
      <p:pic>
        <p:nvPicPr>
          <p:cNvPr id="4" name="Picture 3">
            <a:extLst>
              <a:ext uri="{FF2B5EF4-FFF2-40B4-BE49-F238E27FC236}">
                <a16:creationId xmlns:a16="http://schemas.microsoft.com/office/drawing/2014/main" id="{18AF3E34-554A-4B19-950B-E4556C9B3EF5}"/>
              </a:ext>
            </a:extLst>
          </p:cNvPr>
          <p:cNvPicPr>
            <a:picLocks noChangeAspect="1"/>
          </p:cNvPicPr>
          <p:nvPr/>
        </p:nvPicPr>
        <p:blipFill>
          <a:blip r:embed="rId2"/>
          <a:stretch>
            <a:fillRect/>
          </a:stretch>
        </p:blipFill>
        <p:spPr>
          <a:xfrm>
            <a:off x="838200" y="6176963"/>
            <a:ext cx="10516511" cy="670618"/>
          </a:xfrm>
          <a:prstGeom prst="rect">
            <a:avLst/>
          </a:prstGeom>
        </p:spPr>
      </p:pic>
    </p:spTree>
    <p:extLst>
      <p:ext uri="{BB962C8B-B14F-4D97-AF65-F5344CB8AC3E}">
        <p14:creationId xmlns:p14="http://schemas.microsoft.com/office/powerpoint/2010/main" val="593251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E1528-ED4D-4099-AC0B-B9418ED23BDD}"/>
              </a:ext>
            </a:extLst>
          </p:cNvPr>
          <p:cNvSpPr>
            <a:spLocks noGrp="1"/>
          </p:cNvSpPr>
          <p:nvPr>
            <p:ph type="title"/>
          </p:nvPr>
        </p:nvSpPr>
        <p:spPr>
          <a:solidFill>
            <a:srgbClr val="FFFF00"/>
          </a:solidFill>
        </p:spPr>
        <p:txBody>
          <a:bodyPr/>
          <a:lstStyle/>
          <a:p>
            <a:r>
              <a:rPr lang="nl-NL" b="1" dirty="0"/>
              <a:t>De verpleegkundige in relatie tot (in)formele samenwerkingspartners</a:t>
            </a:r>
            <a:endParaRPr lang="nl-NL" dirty="0"/>
          </a:p>
        </p:txBody>
      </p:sp>
      <p:sp>
        <p:nvSpPr>
          <p:cNvPr id="3" name="Content Placeholder 2">
            <a:extLst>
              <a:ext uri="{FF2B5EF4-FFF2-40B4-BE49-F238E27FC236}">
                <a16:creationId xmlns:a16="http://schemas.microsoft.com/office/drawing/2014/main" id="{AE18543C-64BD-4FD0-B92D-68E136B20DB7}"/>
              </a:ext>
            </a:extLst>
          </p:cNvPr>
          <p:cNvSpPr>
            <a:spLocks noGrp="1"/>
          </p:cNvSpPr>
          <p:nvPr>
            <p:ph idx="1"/>
          </p:nvPr>
        </p:nvSpPr>
        <p:spPr/>
        <p:txBody>
          <a:bodyPr>
            <a:normAutofit/>
          </a:bodyPr>
          <a:lstStyle/>
          <a:p>
            <a:pPr marL="0" indent="0">
              <a:buNone/>
            </a:pPr>
            <a:r>
              <a:rPr lang="nl-NL" sz="3300" b="1" dirty="0"/>
              <a:t>3.2	Als verpleegkundige werk ik samen met zorgverleners 	van andere disciplines.</a:t>
            </a:r>
          </a:p>
          <a:p>
            <a:pPr marL="0" indent="0">
              <a:buNone/>
            </a:pPr>
            <a:r>
              <a:rPr lang="nl-NL" sz="2000" dirty="0"/>
              <a:t>Dat betekent onder andere dat ik:</a:t>
            </a:r>
          </a:p>
          <a:p>
            <a:pPr lvl="0"/>
            <a:r>
              <a:rPr lang="nl-NL" sz="2000" dirty="0"/>
              <a:t>Waar nodig de medewerking van andere zorgverleners zoek, aanga en ondersteun</a:t>
            </a:r>
          </a:p>
          <a:p>
            <a:pPr lvl="0"/>
            <a:r>
              <a:rPr lang="nl-NL" sz="2000" dirty="0"/>
              <a:t>Andere zorgverleners en hun eigen verantwoordelijkheid en deskundigheid respecteer</a:t>
            </a:r>
          </a:p>
          <a:p>
            <a:pPr lvl="0"/>
            <a:r>
              <a:rPr lang="nl-NL" sz="2000" dirty="0"/>
              <a:t>Mij inzet voor goede besluitvorming en leiderschap toon</a:t>
            </a:r>
          </a:p>
          <a:p>
            <a:pPr lvl="0"/>
            <a:r>
              <a:rPr lang="nl-NL" sz="2000" dirty="0"/>
              <a:t>Kritisch blijf ten opzichte van mijn eigen verantwoordelijkheid en deskundigheid en die van andere zorgverleners</a:t>
            </a:r>
          </a:p>
          <a:p>
            <a:pPr lvl="0"/>
            <a:r>
              <a:rPr lang="nl-NL" sz="2000" dirty="0"/>
              <a:t>Bij de overdracht van taken erop let dat de andere zorgverleners over de benodigde deskundigheid beschikken zodat de kwaliteit van zorg gewaarborgd is.</a:t>
            </a:r>
          </a:p>
          <a:p>
            <a:endParaRPr lang="nl-NL" dirty="0"/>
          </a:p>
        </p:txBody>
      </p:sp>
      <p:pic>
        <p:nvPicPr>
          <p:cNvPr id="4" name="Picture 3">
            <a:extLst>
              <a:ext uri="{FF2B5EF4-FFF2-40B4-BE49-F238E27FC236}">
                <a16:creationId xmlns:a16="http://schemas.microsoft.com/office/drawing/2014/main" id="{581FBD19-0188-4325-8CE4-7103FB5554A4}"/>
              </a:ext>
            </a:extLst>
          </p:cNvPr>
          <p:cNvPicPr>
            <a:picLocks noChangeAspect="1"/>
          </p:cNvPicPr>
          <p:nvPr/>
        </p:nvPicPr>
        <p:blipFill>
          <a:blip r:embed="rId2"/>
          <a:stretch>
            <a:fillRect/>
          </a:stretch>
        </p:blipFill>
        <p:spPr>
          <a:xfrm>
            <a:off x="837289" y="6187382"/>
            <a:ext cx="10516511" cy="670618"/>
          </a:xfrm>
          <a:prstGeom prst="rect">
            <a:avLst/>
          </a:prstGeom>
        </p:spPr>
      </p:pic>
    </p:spTree>
    <p:extLst>
      <p:ext uri="{BB962C8B-B14F-4D97-AF65-F5344CB8AC3E}">
        <p14:creationId xmlns:p14="http://schemas.microsoft.com/office/powerpoint/2010/main" val="1407028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rmAutofit/>
          </a:bodyPr>
          <a:lstStyle/>
          <a:p>
            <a:pPr marL="0" indent="0" algn="ctr">
              <a:buNone/>
            </a:pPr>
            <a:r>
              <a:rPr lang="en-US" sz="8800" b="1" dirty="0"/>
              <a:t>SAMENWERKEN VAKGENOTEN</a:t>
            </a:r>
            <a:endParaRPr lang="nl-NL" sz="8800" b="1" dirty="0"/>
          </a:p>
        </p:txBody>
      </p:sp>
    </p:spTree>
    <p:extLst>
      <p:ext uri="{BB962C8B-B14F-4D97-AF65-F5344CB8AC3E}">
        <p14:creationId xmlns:p14="http://schemas.microsoft.com/office/powerpoint/2010/main" val="2620420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rmAutofit/>
          </a:bodyPr>
          <a:lstStyle/>
          <a:p>
            <a:pPr marL="0" indent="0" algn="ctr">
              <a:buNone/>
            </a:pPr>
            <a:r>
              <a:rPr lang="en-US" sz="8800" b="1" dirty="0"/>
              <a:t>MULTIDISCIPLINAIR SAMENWERKEN</a:t>
            </a:r>
            <a:endParaRPr lang="nl-NL" sz="8800" b="1" dirty="0"/>
          </a:p>
        </p:txBody>
      </p:sp>
    </p:spTree>
    <p:extLst>
      <p:ext uri="{BB962C8B-B14F-4D97-AF65-F5344CB8AC3E}">
        <p14:creationId xmlns:p14="http://schemas.microsoft.com/office/powerpoint/2010/main" val="42920322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BA3DB-1DF5-419C-A4FD-ECA3FD00CC15}"/>
              </a:ext>
            </a:extLst>
          </p:cNvPr>
          <p:cNvSpPr>
            <a:spLocks noGrp="1"/>
          </p:cNvSpPr>
          <p:nvPr>
            <p:ph type="title"/>
          </p:nvPr>
        </p:nvSpPr>
        <p:spPr>
          <a:solidFill>
            <a:srgbClr val="FFFF00"/>
          </a:solidFill>
        </p:spPr>
        <p:txBody>
          <a:bodyPr/>
          <a:lstStyle/>
          <a:p>
            <a:r>
              <a:rPr lang="nl-NL" b="1" dirty="0"/>
              <a:t>De verpleegkundige in relatie tot (in)formele samenwerkingspartners</a:t>
            </a:r>
            <a:endParaRPr lang="nl-NL" dirty="0"/>
          </a:p>
        </p:txBody>
      </p:sp>
      <p:sp>
        <p:nvSpPr>
          <p:cNvPr id="3" name="Content Placeholder 2">
            <a:extLst>
              <a:ext uri="{FF2B5EF4-FFF2-40B4-BE49-F238E27FC236}">
                <a16:creationId xmlns:a16="http://schemas.microsoft.com/office/drawing/2014/main" id="{9B792E8B-2648-43D1-AC14-3E19F26B55F8}"/>
              </a:ext>
            </a:extLst>
          </p:cNvPr>
          <p:cNvSpPr>
            <a:spLocks noGrp="1"/>
          </p:cNvSpPr>
          <p:nvPr>
            <p:ph idx="1"/>
          </p:nvPr>
        </p:nvSpPr>
        <p:spPr/>
        <p:txBody>
          <a:bodyPr/>
          <a:lstStyle/>
          <a:p>
            <a:pPr marL="0" indent="0">
              <a:buNone/>
            </a:pPr>
            <a:r>
              <a:rPr lang="nl-NL" b="1" dirty="0"/>
              <a:t>3.3	Als verpleegkundige werk ik samen met niet-zorgverleners.</a:t>
            </a:r>
          </a:p>
          <a:p>
            <a:pPr marL="0" indent="0">
              <a:buNone/>
            </a:pPr>
            <a:r>
              <a:rPr lang="nl-NL" sz="2000" dirty="0"/>
              <a:t>Dat betekent onder andere dat ik:</a:t>
            </a:r>
          </a:p>
          <a:p>
            <a:pPr lvl="0"/>
            <a:r>
              <a:rPr lang="nl-NL" sz="2000" dirty="0"/>
              <a:t>Mijn verantwoordelijkheden en die van de niet-zorgverleners (bijvoorbeeld gemeenteambtenaar, leerkracht, (wijk) agent in die samenwerking ken</a:t>
            </a:r>
          </a:p>
          <a:p>
            <a:r>
              <a:rPr lang="nl-NL" sz="2000" dirty="0"/>
              <a:t>Mijn deskundigheid inzet in de samenwerking (rekening houdend met beroepsgeheim en privacywetgeving).</a:t>
            </a:r>
          </a:p>
        </p:txBody>
      </p:sp>
      <p:pic>
        <p:nvPicPr>
          <p:cNvPr id="4" name="Picture 3">
            <a:extLst>
              <a:ext uri="{FF2B5EF4-FFF2-40B4-BE49-F238E27FC236}">
                <a16:creationId xmlns:a16="http://schemas.microsoft.com/office/drawing/2014/main" id="{FCB8767B-ACC6-4573-A1A1-A551AF2A67A0}"/>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5193970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98A86-E55A-4BFD-8101-7F9C22547624}"/>
              </a:ext>
            </a:extLst>
          </p:cNvPr>
          <p:cNvSpPr>
            <a:spLocks noGrp="1"/>
          </p:cNvSpPr>
          <p:nvPr>
            <p:ph type="title"/>
          </p:nvPr>
        </p:nvSpPr>
        <p:spPr>
          <a:solidFill>
            <a:srgbClr val="FFFF00"/>
          </a:solidFill>
        </p:spPr>
        <p:txBody>
          <a:bodyPr/>
          <a:lstStyle/>
          <a:p>
            <a:r>
              <a:rPr lang="nl-NL" b="1" dirty="0"/>
              <a:t>De verpleegkundige in relatie tot (in)formele samenwerkingspartners</a:t>
            </a:r>
            <a:endParaRPr lang="nl-NL" dirty="0"/>
          </a:p>
        </p:txBody>
      </p:sp>
      <p:sp>
        <p:nvSpPr>
          <p:cNvPr id="3" name="Content Placeholder 2">
            <a:extLst>
              <a:ext uri="{FF2B5EF4-FFF2-40B4-BE49-F238E27FC236}">
                <a16:creationId xmlns:a16="http://schemas.microsoft.com/office/drawing/2014/main" id="{DA7A8608-CC68-4F92-9B52-ED0E35A107BC}"/>
              </a:ext>
            </a:extLst>
          </p:cNvPr>
          <p:cNvSpPr>
            <a:spLocks noGrp="1"/>
          </p:cNvSpPr>
          <p:nvPr>
            <p:ph idx="1"/>
          </p:nvPr>
        </p:nvSpPr>
        <p:spPr/>
        <p:txBody>
          <a:bodyPr>
            <a:normAutofit/>
          </a:bodyPr>
          <a:lstStyle/>
          <a:p>
            <a:pPr marL="0" indent="0">
              <a:buNone/>
            </a:pPr>
            <a:r>
              <a:rPr lang="nl-NL" sz="3000" b="1" dirty="0"/>
              <a:t>3.4	Als verpleegkundige werk ik samen met mantelzorgers en 	vrijwilligers.</a:t>
            </a:r>
          </a:p>
          <a:p>
            <a:r>
              <a:rPr lang="nl-NL" sz="2000" dirty="0"/>
              <a:t>Dat betekent onder andere dat ik:</a:t>
            </a:r>
          </a:p>
          <a:p>
            <a:pPr lvl="0"/>
            <a:r>
              <a:rPr lang="nl-NL" sz="2000" dirty="0"/>
              <a:t>De mantelzorgers en vrijwilligers ondersteun bij het dragen van eigen verantwoordelijkheid</a:t>
            </a:r>
          </a:p>
          <a:p>
            <a:pPr lvl="0"/>
            <a:r>
              <a:rPr lang="nl-NL" sz="2000" dirty="0"/>
              <a:t>De draagkracht van mantelzorgers en vrijwilligers ondersteun en bewaak</a:t>
            </a:r>
          </a:p>
          <a:p>
            <a:pPr lvl="0"/>
            <a:r>
              <a:rPr lang="nl-NL" sz="2000" dirty="0"/>
              <a:t>Bij het delen van zorgtaken met informele zorgverleners mijn eigen verantwoordelijkheid bewaak</a:t>
            </a:r>
          </a:p>
          <a:p>
            <a:pPr lvl="0"/>
            <a:r>
              <a:rPr lang="nl-NL" sz="2000" dirty="0"/>
              <a:t>Bij het overdragen van taken aan informele zorgverleners de continuïteit en veiligheid van zorg aan de zorgvrager bewaak.</a:t>
            </a:r>
          </a:p>
          <a:p>
            <a:endParaRPr lang="nl-NL" dirty="0"/>
          </a:p>
        </p:txBody>
      </p:sp>
      <p:pic>
        <p:nvPicPr>
          <p:cNvPr id="4" name="Picture 3">
            <a:extLst>
              <a:ext uri="{FF2B5EF4-FFF2-40B4-BE49-F238E27FC236}">
                <a16:creationId xmlns:a16="http://schemas.microsoft.com/office/drawing/2014/main" id="{5CB85FA8-379F-49C4-9DD1-0E55DA66C471}"/>
              </a:ext>
            </a:extLst>
          </p:cNvPr>
          <p:cNvPicPr>
            <a:picLocks noChangeAspect="1"/>
          </p:cNvPicPr>
          <p:nvPr/>
        </p:nvPicPr>
        <p:blipFill>
          <a:blip r:embed="rId2"/>
          <a:stretch>
            <a:fillRect/>
          </a:stretch>
        </p:blipFill>
        <p:spPr>
          <a:xfrm>
            <a:off x="838200" y="6187382"/>
            <a:ext cx="10516511" cy="670618"/>
          </a:xfrm>
          <a:prstGeom prst="rect">
            <a:avLst/>
          </a:prstGeom>
        </p:spPr>
      </p:pic>
    </p:spTree>
    <p:extLst>
      <p:ext uri="{BB962C8B-B14F-4D97-AF65-F5344CB8AC3E}">
        <p14:creationId xmlns:p14="http://schemas.microsoft.com/office/powerpoint/2010/main" val="35630689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rmAutofit/>
          </a:bodyPr>
          <a:lstStyle/>
          <a:p>
            <a:pPr marL="0" indent="0" algn="ctr">
              <a:buNone/>
            </a:pPr>
            <a:r>
              <a:rPr lang="en-US" sz="8800" b="1" dirty="0"/>
              <a:t>SAMENWERKING NIET-ZORGVERLENERS</a:t>
            </a:r>
            <a:endParaRPr lang="nl-NL" sz="8800" b="1" dirty="0"/>
          </a:p>
        </p:txBody>
      </p:sp>
    </p:spTree>
    <p:extLst>
      <p:ext uri="{BB962C8B-B14F-4D97-AF65-F5344CB8AC3E}">
        <p14:creationId xmlns:p14="http://schemas.microsoft.com/office/powerpoint/2010/main" val="2804055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rmAutofit/>
          </a:bodyPr>
          <a:lstStyle/>
          <a:p>
            <a:pPr marL="0" indent="0" algn="ctr">
              <a:buNone/>
            </a:pPr>
            <a:r>
              <a:rPr lang="en-US" sz="8800" b="1" dirty="0"/>
              <a:t>S</a:t>
            </a:r>
            <a:r>
              <a:rPr lang="nl-NL" sz="8800" b="1" dirty="0"/>
              <a:t>AMENWERKING VRIJWILLIGERS</a:t>
            </a:r>
            <a:endParaRPr lang="en-US" sz="8800" b="1" dirty="0"/>
          </a:p>
        </p:txBody>
      </p:sp>
    </p:spTree>
    <p:extLst>
      <p:ext uri="{BB962C8B-B14F-4D97-AF65-F5344CB8AC3E}">
        <p14:creationId xmlns:p14="http://schemas.microsoft.com/office/powerpoint/2010/main" val="70709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B8F2-76DE-43DA-BD3F-931C50F29D4D}"/>
              </a:ext>
            </a:extLst>
          </p:cNvPr>
          <p:cNvSpPr>
            <a:spLocks noGrp="1"/>
          </p:cNvSpPr>
          <p:nvPr>
            <p:ph type="title"/>
          </p:nvPr>
        </p:nvSpPr>
        <p:spPr>
          <a:solidFill>
            <a:srgbClr val="FFFF00"/>
          </a:solidFill>
        </p:spPr>
        <p:txBody>
          <a:bodyPr/>
          <a:lstStyle/>
          <a:p>
            <a:r>
              <a:rPr lang="nl-NL" b="1" dirty="0"/>
              <a:t>De verpleegkundige in relatie tot (in)formele samenwerkingspartners</a:t>
            </a:r>
            <a:endParaRPr lang="nl-NL" dirty="0"/>
          </a:p>
        </p:txBody>
      </p:sp>
      <p:sp>
        <p:nvSpPr>
          <p:cNvPr id="3" name="Content Placeholder 2">
            <a:extLst>
              <a:ext uri="{FF2B5EF4-FFF2-40B4-BE49-F238E27FC236}">
                <a16:creationId xmlns:a16="http://schemas.microsoft.com/office/drawing/2014/main" id="{02B563CC-F237-43F7-A1C9-8A2082DE4FFA}"/>
              </a:ext>
            </a:extLst>
          </p:cNvPr>
          <p:cNvSpPr>
            <a:spLocks noGrp="1"/>
          </p:cNvSpPr>
          <p:nvPr>
            <p:ph idx="1"/>
          </p:nvPr>
        </p:nvSpPr>
        <p:spPr/>
        <p:txBody>
          <a:bodyPr/>
          <a:lstStyle/>
          <a:p>
            <a:pPr marL="0" indent="0">
              <a:buNone/>
            </a:pPr>
            <a:r>
              <a:rPr lang="nl-NL" b="1" dirty="0"/>
              <a:t>3.5	Als verpleegkundige bewaak ik een professionele relatie met 	(in)formele samenwerkingspartners.</a:t>
            </a:r>
          </a:p>
          <a:p>
            <a:pPr marL="0" indent="0">
              <a:buNone/>
            </a:pPr>
            <a:r>
              <a:rPr lang="nl-NL" sz="2000" dirty="0"/>
              <a:t>Dat betekent onder andere dat ik:</a:t>
            </a:r>
          </a:p>
          <a:p>
            <a:pPr lvl="0"/>
            <a:r>
              <a:rPr lang="nl-NL" sz="2000" dirty="0"/>
              <a:t>Waar nodig aan anderen de grenzen van een professionele relatie duidelijk maak</a:t>
            </a:r>
          </a:p>
          <a:p>
            <a:pPr lvl="0"/>
            <a:r>
              <a:rPr lang="nl-NL" sz="2000" dirty="0"/>
              <a:t>Geen misbruik maak van de afhankelijke positie van een andere samenwerkingspartner</a:t>
            </a:r>
          </a:p>
          <a:p>
            <a:pPr lvl="0"/>
            <a:r>
              <a:rPr lang="nl-NL" sz="2000" dirty="0"/>
              <a:t>Ondersteuning zoek indien professionele grenzen dreigen te vervagen</a:t>
            </a:r>
          </a:p>
          <a:p>
            <a:r>
              <a:rPr lang="nl-NL" sz="2000" dirty="0"/>
              <a:t>Hulp vraag als ik geconfronteerd word met geweld en bedreiging.</a:t>
            </a:r>
          </a:p>
        </p:txBody>
      </p:sp>
      <p:pic>
        <p:nvPicPr>
          <p:cNvPr id="4" name="Picture 3">
            <a:extLst>
              <a:ext uri="{FF2B5EF4-FFF2-40B4-BE49-F238E27FC236}">
                <a16:creationId xmlns:a16="http://schemas.microsoft.com/office/drawing/2014/main" id="{A0B27880-1D24-4C04-B2F5-AA5DE695384D}"/>
              </a:ext>
            </a:extLst>
          </p:cNvPr>
          <p:cNvPicPr>
            <a:picLocks noChangeAspect="1"/>
          </p:cNvPicPr>
          <p:nvPr/>
        </p:nvPicPr>
        <p:blipFill>
          <a:blip r:embed="rId2"/>
          <a:stretch>
            <a:fillRect/>
          </a:stretch>
        </p:blipFill>
        <p:spPr>
          <a:xfrm>
            <a:off x="837289" y="6187382"/>
            <a:ext cx="10516511" cy="670618"/>
          </a:xfrm>
          <a:prstGeom prst="rect">
            <a:avLst/>
          </a:prstGeom>
        </p:spPr>
      </p:pic>
    </p:spTree>
    <p:extLst>
      <p:ext uri="{BB962C8B-B14F-4D97-AF65-F5344CB8AC3E}">
        <p14:creationId xmlns:p14="http://schemas.microsoft.com/office/powerpoint/2010/main" val="2448243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5DCA2-4DAC-442D-AFAD-F7C8B75FAC3B}"/>
              </a:ext>
            </a:extLst>
          </p:cNvPr>
          <p:cNvSpPr>
            <a:spLocks noGrp="1"/>
          </p:cNvSpPr>
          <p:nvPr>
            <p:ph type="title"/>
          </p:nvPr>
        </p:nvSpPr>
        <p:spPr>
          <a:xfrm>
            <a:off x="838200" y="169182"/>
            <a:ext cx="10515600" cy="1325563"/>
          </a:xfrm>
          <a:solidFill>
            <a:srgbClr val="FFFF00"/>
          </a:solidFill>
        </p:spPr>
        <p:txBody>
          <a:bodyPr/>
          <a:lstStyle/>
          <a:p>
            <a:r>
              <a:rPr lang="nl-NL" b="1" dirty="0"/>
              <a:t>De verpleegkundige in relatie tot (in)formele samenwerkingspartners</a:t>
            </a:r>
            <a:endParaRPr lang="nl-NL" dirty="0"/>
          </a:p>
        </p:txBody>
      </p:sp>
      <p:sp>
        <p:nvSpPr>
          <p:cNvPr id="3" name="Content Placeholder 2">
            <a:extLst>
              <a:ext uri="{FF2B5EF4-FFF2-40B4-BE49-F238E27FC236}">
                <a16:creationId xmlns:a16="http://schemas.microsoft.com/office/drawing/2014/main" id="{D9B463B9-9498-41FF-B9A7-36E1796B1B9F}"/>
              </a:ext>
            </a:extLst>
          </p:cNvPr>
          <p:cNvSpPr>
            <a:spLocks noGrp="1"/>
          </p:cNvSpPr>
          <p:nvPr>
            <p:ph idx="1"/>
          </p:nvPr>
        </p:nvSpPr>
        <p:spPr>
          <a:xfrm>
            <a:off x="838200" y="1639011"/>
            <a:ext cx="10515600" cy="4967061"/>
          </a:xfrm>
        </p:spPr>
        <p:txBody>
          <a:bodyPr>
            <a:normAutofit fontScale="55000" lnSpcReduction="20000"/>
          </a:bodyPr>
          <a:lstStyle/>
          <a:p>
            <a:pPr marL="0" indent="0">
              <a:buNone/>
            </a:pPr>
            <a:r>
              <a:rPr lang="nl-NL" sz="5100" b="1" dirty="0"/>
              <a:t>3.6	Als verpleegkundige bescherm ik de zorgvrager tegen 	tekortschietend of schadelijke gedrag of handelen van andere 	samenwerkingspartners.</a:t>
            </a:r>
          </a:p>
          <a:p>
            <a:pPr marL="0" indent="0">
              <a:buNone/>
            </a:pPr>
            <a:r>
              <a:rPr lang="nl-NL" sz="3600" dirty="0"/>
              <a:t>Dat betekent onder andere dat ik:</a:t>
            </a:r>
          </a:p>
          <a:p>
            <a:pPr lvl="0"/>
            <a:r>
              <a:rPr lang="nl-NL" sz="3600" dirty="0"/>
              <a:t>Onderbouw welke redenen ik heb voor een vermoeden van tekortschietend of schadelijk gedrag of handelen en hoe de zorgvrager het beste beschermd kan worden</a:t>
            </a:r>
          </a:p>
          <a:p>
            <a:pPr lvl="0"/>
            <a:r>
              <a:rPr lang="nl-NL" sz="3600" dirty="0"/>
              <a:t>De betreffende samenwerkingspartner aanspreek op zijn of haar tekortschietend gedrag of handelen</a:t>
            </a:r>
          </a:p>
          <a:p>
            <a:pPr lvl="0"/>
            <a:r>
              <a:rPr lang="nl-NL" sz="3600" dirty="0"/>
              <a:t>Bij een vermoeden van kindermishandeling of huiselijk geweld de stappen van de meldcode huiselijk geweld en kindermishandeling volg</a:t>
            </a:r>
          </a:p>
          <a:p>
            <a:pPr lvl="0"/>
            <a:r>
              <a:rPr lang="nl-NL" sz="3600" dirty="0"/>
              <a:t>In het belang van de zorgvrager de juiste persoon of instantie (bijvoorbeeld leidinggevende/verantwoordelijke, klachtencommissie, tuchtrechter, Inspectie voor de Gezondheidszorg) op zorgvuldige wijze op de hoogte stel van tekortschietend gedrag of handelen van een andere samenwerkingspartner, als een gesprek met die samenwerkingspartner niet mogelijk is of niet tot het gewenste resultaat heeft geleid</a:t>
            </a:r>
          </a:p>
          <a:p>
            <a:pPr lvl="0"/>
            <a:r>
              <a:rPr lang="nl-NL" sz="3600" dirty="0"/>
              <a:t>Als er meerdere samenwerkingspartners betrokken zijn, eventuele hiaten en/of knelpunten in de samenwerking en hulp aan de zorgvrager op zorgvuldige wijze en bij de juiste verantwoordelijke bespreekbaar maak.</a:t>
            </a:r>
          </a:p>
          <a:p>
            <a:endParaRPr lang="nl-NL" dirty="0"/>
          </a:p>
        </p:txBody>
      </p:sp>
      <p:pic>
        <p:nvPicPr>
          <p:cNvPr id="4" name="Picture 3">
            <a:extLst>
              <a:ext uri="{FF2B5EF4-FFF2-40B4-BE49-F238E27FC236}">
                <a16:creationId xmlns:a16="http://schemas.microsoft.com/office/drawing/2014/main" id="{D947A81B-12D5-4657-BAE9-CAFCAC8DB54E}"/>
              </a:ext>
            </a:extLst>
          </p:cNvPr>
          <p:cNvPicPr>
            <a:picLocks noChangeAspect="1"/>
          </p:cNvPicPr>
          <p:nvPr/>
        </p:nvPicPr>
        <p:blipFill>
          <a:blip r:embed="rId2"/>
          <a:stretch>
            <a:fillRect/>
          </a:stretch>
        </p:blipFill>
        <p:spPr>
          <a:xfrm>
            <a:off x="5133520" y="6419888"/>
            <a:ext cx="5182056" cy="330450"/>
          </a:xfrm>
          <a:prstGeom prst="rect">
            <a:avLst/>
          </a:prstGeom>
        </p:spPr>
      </p:pic>
    </p:spTree>
    <p:extLst>
      <p:ext uri="{BB962C8B-B14F-4D97-AF65-F5344CB8AC3E}">
        <p14:creationId xmlns:p14="http://schemas.microsoft.com/office/powerpoint/2010/main" val="4623822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Autofit/>
          </a:bodyPr>
          <a:lstStyle/>
          <a:p>
            <a:pPr marL="0" indent="0" algn="ctr">
              <a:buNone/>
            </a:pPr>
            <a:r>
              <a:rPr lang="en-US" sz="8800" b="1" dirty="0"/>
              <a:t>SAMENWERKING (IN)FORMELE SAMENWERKINGS-PARTNERS</a:t>
            </a:r>
            <a:endParaRPr lang="nl-NL" sz="8800" b="1" dirty="0"/>
          </a:p>
        </p:txBody>
      </p:sp>
    </p:spTree>
    <p:extLst>
      <p:ext uri="{BB962C8B-B14F-4D97-AF65-F5344CB8AC3E}">
        <p14:creationId xmlns:p14="http://schemas.microsoft.com/office/powerpoint/2010/main" val="30436250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rmAutofit/>
          </a:bodyPr>
          <a:lstStyle/>
          <a:p>
            <a:pPr marL="0" indent="0" algn="ctr">
              <a:buNone/>
            </a:pPr>
            <a:r>
              <a:rPr lang="en-US" sz="8800" b="1" dirty="0"/>
              <a:t>BESCHERMEN ZORGVRAGER</a:t>
            </a:r>
            <a:endParaRPr lang="nl-NL" sz="8800" b="1" dirty="0"/>
          </a:p>
        </p:txBody>
      </p:sp>
    </p:spTree>
    <p:extLst>
      <p:ext uri="{BB962C8B-B14F-4D97-AF65-F5344CB8AC3E}">
        <p14:creationId xmlns:p14="http://schemas.microsoft.com/office/powerpoint/2010/main" val="3124572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17C4-11C6-4B7D-8EA3-1B35B302D569}"/>
              </a:ext>
            </a:extLst>
          </p:cNvPr>
          <p:cNvSpPr>
            <a:spLocks noGrp="1"/>
          </p:cNvSpPr>
          <p:nvPr>
            <p:ph type="title"/>
          </p:nvPr>
        </p:nvSpPr>
        <p:spPr>
          <a:solidFill>
            <a:srgbClr val="FFFF00"/>
          </a:solidFill>
        </p:spPr>
        <p:txBody>
          <a:bodyPr/>
          <a:lstStyle/>
          <a:p>
            <a:r>
              <a:rPr lang="nl-NL" b="1" dirty="0"/>
              <a:t>De verpleegkundige in  relatie tot (in)formele samenwerkingspartners</a:t>
            </a:r>
            <a:endParaRPr lang="nl-NL" dirty="0"/>
          </a:p>
        </p:txBody>
      </p:sp>
      <p:sp>
        <p:nvSpPr>
          <p:cNvPr id="3" name="Content Placeholder 2">
            <a:extLst>
              <a:ext uri="{FF2B5EF4-FFF2-40B4-BE49-F238E27FC236}">
                <a16:creationId xmlns:a16="http://schemas.microsoft.com/office/drawing/2014/main" id="{2865C656-112C-4952-842D-51FF041E20B1}"/>
              </a:ext>
            </a:extLst>
          </p:cNvPr>
          <p:cNvSpPr>
            <a:spLocks noGrp="1"/>
          </p:cNvSpPr>
          <p:nvPr>
            <p:ph idx="1"/>
          </p:nvPr>
        </p:nvSpPr>
        <p:spPr/>
        <p:txBody>
          <a:bodyPr>
            <a:normAutofit fontScale="92500"/>
          </a:bodyPr>
          <a:lstStyle/>
          <a:p>
            <a:pPr marL="0" indent="0">
              <a:buNone/>
            </a:pPr>
            <a:r>
              <a:rPr lang="nl-NL" sz="3300" b="1" dirty="0"/>
              <a:t>3.7	Als verpleegkundige ondersteun ik zorgverleners die 	zich aan professionele waarden en normen willen 	houden.</a:t>
            </a:r>
          </a:p>
          <a:p>
            <a:pPr marL="0" indent="0">
              <a:buNone/>
            </a:pPr>
            <a:r>
              <a:rPr lang="nl-NL" sz="2200" dirty="0"/>
              <a:t>Dat betekent onder andere dat ik:</a:t>
            </a:r>
          </a:p>
          <a:p>
            <a:pPr lvl="0"/>
            <a:r>
              <a:rPr lang="nl-NL" sz="2200" dirty="0"/>
              <a:t>Het gebruik van de beroepscode onder mijn collega’s (in opleiding) stimuleer</a:t>
            </a:r>
          </a:p>
          <a:p>
            <a:pPr lvl="0"/>
            <a:r>
              <a:rPr lang="nl-NL" sz="2200" dirty="0"/>
              <a:t>Collega’s die zich naar de beroepscode willen gedragen ondersteun in de vorm van kennis, persoonlijke steun, en/of hulp bij formele stappen</a:t>
            </a:r>
          </a:p>
          <a:p>
            <a:pPr lvl="0"/>
            <a:r>
              <a:rPr lang="nl-NL" sz="2200" dirty="0"/>
              <a:t>Collega’s die zich aan de beroepscode willen houden en daarbij problemen ondervinden persoonlijk steun en/of hulp geef bij het nemen van formele stappen</a:t>
            </a:r>
          </a:p>
          <a:p>
            <a:pPr lvl="0"/>
            <a:r>
              <a:rPr lang="nl-NL" sz="2200" dirty="0"/>
              <a:t>Zorgverleners ondersteun die ontoereikende of schadelijke zorg aan de orde willen stellen</a:t>
            </a:r>
          </a:p>
          <a:p>
            <a:pPr lvl="0"/>
            <a:r>
              <a:rPr lang="nl-NL" sz="2200" dirty="0"/>
              <a:t>Andere zorgverleners bij bedreiging en geweld ondersteun en bescherm.</a:t>
            </a:r>
          </a:p>
          <a:p>
            <a:endParaRPr lang="nl-NL" dirty="0"/>
          </a:p>
        </p:txBody>
      </p:sp>
      <p:pic>
        <p:nvPicPr>
          <p:cNvPr id="4" name="Picture 3">
            <a:extLst>
              <a:ext uri="{FF2B5EF4-FFF2-40B4-BE49-F238E27FC236}">
                <a16:creationId xmlns:a16="http://schemas.microsoft.com/office/drawing/2014/main" id="{2DEF2410-E061-4209-8E95-E00210833CCB}"/>
              </a:ext>
            </a:extLst>
          </p:cNvPr>
          <p:cNvPicPr>
            <a:picLocks noChangeAspect="1"/>
          </p:cNvPicPr>
          <p:nvPr/>
        </p:nvPicPr>
        <p:blipFill>
          <a:blip r:embed="rId2"/>
          <a:stretch>
            <a:fillRect/>
          </a:stretch>
        </p:blipFill>
        <p:spPr>
          <a:xfrm>
            <a:off x="837289" y="6187382"/>
            <a:ext cx="10516511" cy="670618"/>
          </a:xfrm>
          <a:prstGeom prst="rect">
            <a:avLst/>
          </a:prstGeom>
        </p:spPr>
      </p:pic>
    </p:spTree>
    <p:extLst>
      <p:ext uri="{BB962C8B-B14F-4D97-AF65-F5344CB8AC3E}">
        <p14:creationId xmlns:p14="http://schemas.microsoft.com/office/powerpoint/2010/main" val="42065382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50CCC-0478-4980-8FFB-ECD0D4EDF7A6}"/>
              </a:ext>
            </a:extLst>
          </p:cNvPr>
          <p:cNvSpPr>
            <a:spLocks noGrp="1"/>
          </p:cNvSpPr>
          <p:nvPr>
            <p:ph type="title"/>
          </p:nvPr>
        </p:nvSpPr>
        <p:spPr>
          <a:solidFill>
            <a:srgbClr val="FFFF00"/>
          </a:solidFill>
        </p:spPr>
        <p:txBody>
          <a:bodyPr/>
          <a:lstStyle/>
          <a:p>
            <a:r>
              <a:rPr lang="nl-NL" b="1" dirty="0"/>
              <a:t>De verpleegkundige in  relatie tot (in)formele samenwerkingspartners</a:t>
            </a:r>
            <a:endParaRPr lang="nl-NL" dirty="0"/>
          </a:p>
        </p:txBody>
      </p:sp>
      <p:sp>
        <p:nvSpPr>
          <p:cNvPr id="3" name="Content Placeholder 2">
            <a:extLst>
              <a:ext uri="{FF2B5EF4-FFF2-40B4-BE49-F238E27FC236}">
                <a16:creationId xmlns:a16="http://schemas.microsoft.com/office/drawing/2014/main" id="{2AD8E02D-C1FC-4789-9BDB-E67874B94AFF}"/>
              </a:ext>
            </a:extLst>
          </p:cNvPr>
          <p:cNvSpPr>
            <a:spLocks noGrp="1"/>
          </p:cNvSpPr>
          <p:nvPr>
            <p:ph idx="1"/>
          </p:nvPr>
        </p:nvSpPr>
        <p:spPr>
          <a:xfrm>
            <a:off x="838200" y="1825624"/>
            <a:ext cx="10515600" cy="4948400"/>
          </a:xfrm>
        </p:spPr>
        <p:txBody>
          <a:bodyPr>
            <a:normAutofit fontScale="77500" lnSpcReduction="20000"/>
          </a:bodyPr>
          <a:lstStyle/>
          <a:p>
            <a:pPr marL="0" indent="0">
              <a:buNone/>
            </a:pPr>
            <a:r>
              <a:rPr lang="nl-NL" sz="3600" b="1" dirty="0"/>
              <a:t>3.8	Als verpleegkundige draag ik naar vermogen bij aan de 	ontwikkeling, implementatie en evaluatie van het beleid van de 	instelling of organisatie waar ik werk.</a:t>
            </a:r>
          </a:p>
          <a:p>
            <a:pPr marL="0" indent="0">
              <a:buNone/>
            </a:pPr>
            <a:r>
              <a:rPr lang="nl-NL" sz="2600" dirty="0"/>
              <a:t>Dat betekent onder andere dat ik:</a:t>
            </a:r>
          </a:p>
          <a:p>
            <a:pPr lvl="0"/>
            <a:r>
              <a:rPr lang="nl-NL" sz="2600" dirty="0"/>
              <a:t>Beleid ondersteun en uitvoer voor zover het in overeenstemming is met de professionele standaard</a:t>
            </a:r>
          </a:p>
          <a:p>
            <a:pPr lvl="0"/>
            <a:r>
              <a:rPr lang="nl-NL" sz="2600" dirty="0"/>
              <a:t>Vanuit mijn professionele perspectief bijdraag aan het ontwikkelen van beleid van de organisatie waar ik werk</a:t>
            </a:r>
          </a:p>
          <a:p>
            <a:pPr lvl="0"/>
            <a:r>
              <a:rPr lang="nl-NL" sz="2600" dirty="0"/>
              <a:t>Binnen de organisatie bijdraag aan een cultuur waarin zorgvragers en zorgverleners (in opleiding) zich veilig kunnen voelen</a:t>
            </a:r>
          </a:p>
          <a:p>
            <a:pPr lvl="0"/>
            <a:r>
              <a:rPr lang="nl-NL" sz="2600" dirty="0"/>
              <a:t>Het belang of de afwezigheid van een veilige cultuur bespreekbaar maak met de leidinggevende/verantwoordelijke of vertrouwenspersoon</a:t>
            </a:r>
          </a:p>
          <a:p>
            <a:pPr lvl="0"/>
            <a:r>
              <a:rPr lang="nl-NL" sz="2600" dirty="0"/>
              <a:t>Als er meerdere zorgverleners betrokken zijn bij de zorgvrager, eventuele hiaten en/of knelpunten in de zorg op zorgvuldige wijze aan de orde stel binnen de organisatie</a:t>
            </a:r>
          </a:p>
          <a:p>
            <a:pPr lvl="0"/>
            <a:r>
              <a:rPr lang="nl-NL" sz="2600" dirty="0"/>
              <a:t>Binnen de organisatie bijdraag aan een cultuur waarin zorgverleners zich kunnen houden aan professionele waarden en normen en het meld als zij daar problemen bij ondervinden.</a:t>
            </a:r>
          </a:p>
          <a:p>
            <a:endParaRPr lang="nl-NL" dirty="0"/>
          </a:p>
        </p:txBody>
      </p:sp>
      <p:pic>
        <p:nvPicPr>
          <p:cNvPr id="4" name="Picture 3">
            <a:extLst>
              <a:ext uri="{FF2B5EF4-FFF2-40B4-BE49-F238E27FC236}">
                <a16:creationId xmlns:a16="http://schemas.microsoft.com/office/drawing/2014/main" id="{5C9A82B1-9B85-4903-97ED-41460417DCC1}"/>
              </a:ext>
            </a:extLst>
          </p:cNvPr>
          <p:cNvPicPr>
            <a:picLocks noChangeAspect="1"/>
          </p:cNvPicPr>
          <p:nvPr/>
        </p:nvPicPr>
        <p:blipFill>
          <a:blip r:embed="rId2"/>
          <a:stretch>
            <a:fillRect/>
          </a:stretch>
        </p:blipFill>
        <p:spPr>
          <a:xfrm>
            <a:off x="3380920" y="6393768"/>
            <a:ext cx="5963106" cy="380256"/>
          </a:xfrm>
          <a:prstGeom prst="rect">
            <a:avLst/>
          </a:prstGeom>
        </p:spPr>
      </p:pic>
    </p:spTree>
    <p:extLst>
      <p:ext uri="{BB962C8B-B14F-4D97-AF65-F5344CB8AC3E}">
        <p14:creationId xmlns:p14="http://schemas.microsoft.com/office/powerpoint/2010/main" val="21448912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rmAutofit/>
          </a:bodyPr>
          <a:lstStyle/>
          <a:p>
            <a:pPr marL="0" indent="0" algn="ctr">
              <a:buNone/>
            </a:pPr>
            <a:r>
              <a:rPr lang="en-US" sz="8800" b="1" dirty="0"/>
              <a:t>ONDERSTEUNEN ANDERE ZORGVERLENERS</a:t>
            </a:r>
            <a:endParaRPr lang="nl-NL" sz="8800" b="1" dirty="0"/>
          </a:p>
        </p:txBody>
      </p:sp>
    </p:spTree>
    <p:extLst>
      <p:ext uri="{BB962C8B-B14F-4D97-AF65-F5344CB8AC3E}">
        <p14:creationId xmlns:p14="http://schemas.microsoft.com/office/powerpoint/2010/main" val="6314347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pattFill prst="shingle">
          <a:fgClr>
            <a:srgbClr val="FFFF0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B513-7322-4C51-A8FA-09E6714D4635}"/>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6339D2-A1B7-4ABB-BB2D-EAD962D3CA23}"/>
              </a:ext>
            </a:extLst>
          </p:cNvPr>
          <p:cNvSpPr>
            <a:spLocks noGrp="1"/>
          </p:cNvSpPr>
          <p:nvPr>
            <p:ph idx="1"/>
          </p:nvPr>
        </p:nvSpPr>
        <p:spPr/>
        <p:txBody>
          <a:bodyPr>
            <a:normAutofit/>
          </a:bodyPr>
          <a:lstStyle/>
          <a:p>
            <a:pPr marL="0" indent="0" algn="ctr">
              <a:buNone/>
            </a:pPr>
            <a:r>
              <a:rPr lang="en-US" sz="8800" b="1" dirty="0"/>
              <a:t>WERKNEMERSCHAP</a:t>
            </a:r>
            <a:endParaRPr lang="nl-NL" sz="8800" b="1" dirty="0"/>
          </a:p>
        </p:txBody>
      </p:sp>
    </p:spTree>
    <p:extLst>
      <p:ext uri="{BB962C8B-B14F-4D97-AF65-F5344CB8AC3E}">
        <p14:creationId xmlns:p14="http://schemas.microsoft.com/office/powerpoint/2010/main" val="37564615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87E22-113E-4B0F-946A-0A2E6D5AEE80}"/>
              </a:ext>
            </a:extLst>
          </p:cNvPr>
          <p:cNvSpPr>
            <a:spLocks noGrp="1"/>
          </p:cNvSpPr>
          <p:nvPr>
            <p:ph type="title"/>
          </p:nvPr>
        </p:nvSpPr>
        <p:spPr>
          <a:solidFill>
            <a:srgbClr val="00B050"/>
          </a:solidFill>
        </p:spPr>
        <p:txBody>
          <a:bodyPr>
            <a:normAutofit/>
          </a:bodyPr>
          <a:lstStyle/>
          <a:p>
            <a:r>
              <a:rPr lang="nl-NL" sz="4000" b="1" dirty="0"/>
              <a:t>De verpleegkundige in relatie  tot de samenleving</a:t>
            </a:r>
          </a:p>
        </p:txBody>
      </p:sp>
      <p:sp>
        <p:nvSpPr>
          <p:cNvPr id="3" name="Content Placeholder 2">
            <a:extLst>
              <a:ext uri="{FF2B5EF4-FFF2-40B4-BE49-F238E27FC236}">
                <a16:creationId xmlns:a16="http://schemas.microsoft.com/office/drawing/2014/main" id="{96D407DF-C1F2-4F2B-B7DB-7FA1948B4C24}"/>
              </a:ext>
            </a:extLst>
          </p:cNvPr>
          <p:cNvSpPr>
            <a:spLocks noGrp="1"/>
          </p:cNvSpPr>
          <p:nvPr>
            <p:ph idx="1"/>
          </p:nvPr>
        </p:nvSpPr>
        <p:spPr/>
        <p:txBody>
          <a:bodyPr>
            <a:normAutofit/>
          </a:bodyPr>
          <a:lstStyle/>
          <a:p>
            <a:pPr marL="0" indent="0">
              <a:buNone/>
            </a:pPr>
            <a:r>
              <a:rPr lang="nl-NL" sz="3000" b="1" dirty="0"/>
              <a:t>4.1	Als verpleegkundige draag ik bij aan de bevordering van de 	volksgezondheid.</a:t>
            </a:r>
          </a:p>
          <a:p>
            <a:pPr marL="0" indent="0">
              <a:buNone/>
            </a:pPr>
            <a:r>
              <a:rPr lang="nl-NL" sz="2000" dirty="0"/>
              <a:t>Dat betekent onder andere dat ik:</a:t>
            </a:r>
          </a:p>
          <a:p>
            <a:pPr lvl="0"/>
            <a:r>
              <a:rPr lang="nl-NL" sz="2000" dirty="0"/>
              <a:t>Gezondheidsvoorlichting geef vanuit mijn professionele deskundigheid</a:t>
            </a:r>
          </a:p>
          <a:p>
            <a:pPr lvl="0"/>
            <a:r>
              <a:rPr lang="nl-NL" sz="2000" dirty="0"/>
              <a:t>Factoren signaleer die het functioneren van (groepen) zorgvragers bedreigen, zoals armoede, slechte woon- of werksituatie, sociaal isolement, stigmatisering van zorgvragers, milieuvervuiling, slechte toegang tot de gezondheidszorg</a:t>
            </a:r>
          </a:p>
          <a:p>
            <a:pPr lvl="0"/>
            <a:r>
              <a:rPr lang="nl-NL" sz="2000" dirty="0"/>
              <a:t>Gezondheidsbedreigende factoren meld bij de juiste persoon of instantie (bijvoorbeeld leidinggevende/verantwoordelijke, Inspectie voor de gezondheidszorg)</a:t>
            </a:r>
          </a:p>
          <a:p>
            <a:pPr lvl="0"/>
            <a:r>
              <a:rPr lang="nl-NL" sz="2000" dirty="0"/>
              <a:t>Bijdraag aan de bestrijding van gezondheidsbedreigende factoren vanuit mijn professionele deskundigheid.</a:t>
            </a:r>
          </a:p>
          <a:p>
            <a:endParaRPr lang="nl-NL" dirty="0"/>
          </a:p>
        </p:txBody>
      </p:sp>
      <p:pic>
        <p:nvPicPr>
          <p:cNvPr id="4" name="Picture 3">
            <a:extLst>
              <a:ext uri="{FF2B5EF4-FFF2-40B4-BE49-F238E27FC236}">
                <a16:creationId xmlns:a16="http://schemas.microsoft.com/office/drawing/2014/main" id="{8279274D-BA3C-49A1-93E3-B283E52937A6}"/>
              </a:ext>
            </a:extLst>
          </p:cNvPr>
          <p:cNvPicPr>
            <a:picLocks noChangeAspect="1"/>
          </p:cNvPicPr>
          <p:nvPr/>
        </p:nvPicPr>
        <p:blipFill>
          <a:blip r:embed="rId2"/>
          <a:stretch>
            <a:fillRect/>
          </a:stretch>
        </p:blipFill>
        <p:spPr>
          <a:xfrm>
            <a:off x="838200" y="6176963"/>
            <a:ext cx="10516511" cy="670618"/>
          </a:xfrm>
          <a:prstGeom prst="rect">
            <a:avLst/>
          </a:prstGeom>
        </p:spPr>
      </p:pic>
    </p:spTree>
    <p:extLst>
      <p:ext uri="{BB962C8B-B14F-4D97-AF65-F5344CB8AC3E}">
        <p14:creationId xmlns:p14="http://schemas.microsoft.com/office/powerpoint/2010/main" val="24350090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C9FC5-7355-4265-8BFE-18E5D646A507}"/>
              </a:ext>
            </a:extLst>
          </p:cNvPr>
          <p:cNvSpPr>
            <a:spLocks noGrp="1"/>
          </p:cNvSpPr>
          <p:nvPr>
            <p:ph type="title"/>
          </p:nvPr>
        </p:nvSpPr>
        <p:spPr>
          <a:solidFill>
            <a:srgbClr val="00B050"/>
          </a:solidFill>
        </p:spPr>
        <p:txBody>
          <a:bodyPr>
            <a:normAutofit/>
          </a:bodyPr>
          <a:lstStyle/>
          <a:p>
            <a:r>
              <a:rPr lang="nl-NL" sz="4000" b="1" dirty="0"/>
              <a:t>De verpleegkundige in relatie  tot de samenleving</a:t>
            </a:r>
            <a:endParaRPr lang="nl-NL" sz="4000" dirty="0"/>
          </a:p>
        </p:txBody>
      </p:sp>
      <p:sp>
        <p:nvSpPr>
          <p:cNvPr id="3" name="Content Placeholder 2">
            <a:extLst>
              <a:ext uri="{FF2B5EF4-FFF2-40B4-BE49-F238E27FC236}">
                <a16:creationId xmlns:a16="http://schemas.microsoft.com/office/drawing/2014/main" id="{2248F6B8-6A0B-478A-AD5D-341351CC6242}"/>
              </a:ext>
            </a:extLst>
          </p:cNvPr>
          <p:cNvSpPr>
            <a:spLocks noGrp="1"/>
          </p:cNvSpPr>
          <p:nvPr>
            <p:ph idx="1"/>
          </p:nvPr>
        </p:nvSpPr>
        <p:spPr/>
        <p:txBody>
          <a:bodyPr>
            <a:normAutofit/>
          </a:bodyPr>
          <a:lstStyle/>
          <a:p>
            <a:pPr marL="0" indent="0">
              <a:buNone/>
            </a:pPr>
            <a:r>
              <a:rPr lang="nl-NL" b="1" dirty="0"/>
              <a:t>4.2	Als verpleegkundige werk ik, indien van toepassing, mee aan 	wetenschappelijk onderzoek gericht op de verbetering van de 	volksgezondheid en van de individuele zorg voor zorgvragers.</a:t>
            </a:r>
          </a:p>
          <a:p>
            <a:pPr marL="0" indent="0">
              <a:buNone/>
            </a:pPr>
            <a:r>
              <a:rPr lang="nl-NL" sz="2000" dirty="0"/>
              <a:t>Dat betekent onder andere dat ik:</a:t>
            </a:r>
          </a:p>
          <a:p>
            <a:pPr lvl="0"/>
            <a:r>
              <a:rPr lang="nl-NL" sz="2000" dirty="0"/>
              <a:t>Indien van toepassing, vanuit mijn professionele deskundigheid een bijdrage lever aan onderzoek van mijn eigen beroepsgroep en van andere disciplines of dat ik zelf onderzoek doe</a:t>
            </a:r>
          </a:p>
          <a:p>
            <a:pPr lvl="0"/>
            <a:r>
              <a:rPr lang="nl-NL" sz="2000" dirty="0"/>
              <a:t>Alleen (mee)werk aan (medisch) wetenschappelijk onderzoek met zorgvragers als dat onderzoek is goedgekeurd door een medisch ethische (</a:t>
            </a:r>
            <a:r>
              <a:rPr lang="nl-NL" sz="2000" dirty="0" err="1"/>
              <a:t>toetsings</a:t>
            </a:r>
            <a:r>
              <a:rPr lang="nl-NL" sz="2000" dirty="0"/>
              <a:t>)commissie (indien vereist), op een ethisch verantwoorde wijze wordt uitgevoerd en de zorgvrager zijn toestemming heeft gegeven voor deelname aan het onderzoek</a:t>
            </a:r>
          </a:p>
          <a:p>
            <a:pPr lvl="0"/>
            <a:r>
              <a:rPr lang="nl-NL" sz="2000" dirty="0"/>
              <a:t>Bij een onderzoek met zorgvragers het belang van de zorgvrager voorop stel.</a:t>
            </a:r>
          </a:p>
          <a:p>
            <a:endParaRPr lang="nl-NL" dirty="0"/>
          </a:p>
        </p:txBody>
      </p:sp>
      <p:pic>
        <p:nvPicPr>
          <p:cNvPr id="4" name="Picture 3">
            <a:extLst>
              <a:ext uri="{FF2B5EF4-FFF2-40B4-BE49-F238E27FC236}">
                <a16:creationId xmlns:a16="http://schemas.microsoft.com/office/drawing/2014/main" id="{9FB56656-C22B-47B7-A4C1-A5145B175BFB}"/>
              </a:ext>
            </a:extLst>
          </p:cNvPr>
          <p:cNvPicPr>
            <a:picLocks noChangeAspect="1"/>
          </p:cNvPicPr>
          <p:nvPr/>
        </p:nvPicPr>
        <p:blipFill>
          <a:blip r:embed="rId2"/>
          <a:stretch>
            <a:fillRect/>
          </a:stretch>
        </p:blipFill>
        <p:spPr>
          <a:xfrm>
            <a:off x="837744" y="6157566"/>
            <a:ext cx="10516511" cy="670618"/>
          </a:xfrm>
          <a:prstGeom prst="rect">
            <a:avLst/>
          </a:prstGeom>
        </p:spPr>
      </p:pic>
    </p:spTree>
    <p:extLst>
      <p:ext uri="{BB962C8B-B14F-4D97-AF65-F5344CB8AC3E}">
        <p14:creationId xmlns:p14="http://schemas.microsoft.com/office/powerpoint/2010/main" val="22637206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161-1E58-482C-B733-B2FBF7200A0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5E2A95F-82E8-4607-ACA7-2F23DABB5150}"/>
              </a:ext>
            </a:extLst>
          </p:cNvPr>
          <p:cNvSpPr>
            <a:spLocks noGrp="1"/>
          </p:cNvSpPr>
          <p:nvPr>
            <p:ph idx="1"/>
          </p:nvPr>
        </p:nvSpPr>
        <p:spPr/>
        <p:txBody>
          <a:bodyPr>
            <a:normAutofit/>
          </a:bodyPr>
          <a:lstStyle/>
          <a:p>
            <a:pPr marL="0" indent="0" algn="ctr">
              <a:buNone/>
            </a:pPr>
            <a:r>
              <a:rPr lang="en-US" sz="8800" b="1" dirty="0"/>
              <a:t>BEVORDERING VOLKSGEZONDHEID</a:t>
            </a:r>
            <a:endParaRPr lang="nl-NL" sz="8800" b="1" dirty="0"/>
          </a:p>
        </p:txBody>
      </p:sp>
    </p:spTree>
    <p:extLst>
      <p:ext uri="{BB962C8B-B14F-4D97-AF65-F5344CB8AC3E}">
        <p14:creationId xmlns:p14="http://schemas.microsoft.com/office/powerpoint/2010/main" val="11519774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161-1E58-482C-B733-B2FBF7200A0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5E2A95F-82E8-4607-ACA7-2F23DABB5150}"/>
              </a:ext>
            </a:extLst>
          </p:cNvPr>
          <p:cNvSpPr>
            <a:spLocks noGrp="1"/>
          </p:cNvSpPr>
          <p:nvPr>
            <p:ph idx="1"/>
          </p:nvPr>
        </p:nvSpPr>
        <p:spPr/>
        <p:txBody>
          <a:bodyPr>
            <a:normAutofit/>
          </a:bodyPr>
          <a:lstStyle/>
          <a:p>
            <a:pPr marL="0" indent="0" algn="ctr">
              <a:buNone/>
            </a:pPr>
            <a:r>
              <a:rPr lang="en-US" sz="8800" b="1" dirty="0"/>
              <a:t>MEEWERKEN AAN WETENSCHAPPELIJK ONDERZOEK</a:t>
            </a:r>
            <a:endParaRPr lang="nl-NL" sz="8800" b="1" dirty="0"/>
          </a:p>
        </p:txBody>
      </p:sp>
    </p:spTree>
    <p:extLst>
      <p:ext uri="{BB962C8B-B14F-4D97-AF65-F5344CB8AC3E}">
        <p14:creationId xmlns:p14="http://schemas.microsoft.com/office/powerpoint/2010/main" val="21433593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89171-B88B-4983-9B54-81F28FF689FA}"/>
              </a:ext>
            </a:extLst>
          </p:cNvPr>
          <p:cNvSpPr>
            <a:spLocks noGrp="1"/>
          </p:cNvSpPr>
          <p:nvPr>
            <p:ph type="title"/>
          </p:nvPr>
        </p:nvSpPr>
        <p:spPr>
          <a:solidFill>
            <a:srgbClr val="00B050"/>
          </a:solidFill>
        </p:spPr>
        <p:txBody>
          <a:bodyPr>
            <a:normAutofit/>
          </a:bodyPr>
          <a:lstStyle/>
          <a:p>
            <a:r>
              <a:rPr lang="nl-NL" sz="4000" b="1" dirty="0"/>
              <a:t>De verpleegkundige in relatie  tot de samenleving</a:t>
            </a:r>
            <a:endParaRPr lang="nl-NL" sz="4000" dirty="0"/>
          </a:p>
        </p:txBody>
      </p:sp>
      <p:sp>
        <p:nvSpPr>
          <p:cNvPr id="3" name="Content Placeholder 2">
            <a:extLst>
              <a:ext uri="{FF2B5EF4-FFF2-40B4-BE49-F238E27FC236}">
                <a16:creationId xmlns:a16="http://schemas.microsoft.com/office/drawing/2014/main" id="{4E3281A8-F599-4A33-AB5A-341ABA854E39}"/>
              </a:ext>
            </a:extLst>
          </p:cNvPr>
          <p:cNvSpPr>
            <a:spLocks noGrp="1"/>
          </p:cNvSpPr>
          <p:nvPr>
            <p:ph idx="1"/>
          </p:nvPr>
        </p:nvSpPr>
        <p:spPr/>
        <p:txBody>
          <a:bodyPr>
            <a:normAutofit/>
          </a:bodyPr>
          <a:lstStyle/>
          <a:p>
            <a:pPr marL="0" indent="0">
              <a:buNone/>
            </a:pPr>
            <a:r>
              <a:rPr lang="nl-NL" b="1" dirty="0"/>
              <a:t>4.3	Als verpleegkundige ondersteun ik activiteiten van de 	beroepsgroep om voorwaarden te scheppen voor een 	verantwoorde beroepsuitoefening.</a:t>
            </a:r>
          </a:p>
          <a:p>
            <a:pPr marL="0" indent="0">
              <a:buNone/>
            </a:pPr>
            <a:r>
              <a:rPr lang="nl-NL" sz="2000" dirty="0"/>
              <a:t>Dat betekent onder andere dat ik:</a:t>
            </a:r>
          </a:p>
          <a:p>
            <a:pPr lvl="0"/>
            <a:r>
              <a:rPr lang="nl-NL" sz="2000" dirty="0"/>
              <a:t>Mij inzet voor deskundigheidsbevordering van mijn beroepsgroep</a:t>
            </a:r>
          </a:p>
          <a:p>
            <a:pPr lvl="0"/>
            <a:r>
              <a:rPr lang="nl-NL" sz="2000" dirty="0"/>
              <a:t>Mij inzet voor de realisatie en naleving van goede arbeidsvoorwaarden en arbeidsomstandigheden</a:t>
            </a:r>
          </a:p>
          <a:p>
            <a:pPr lvl="0"/>
            <a:r>
              <a:rPr lang="nl-NL" sz="2000" dirty="0"/>
              <a:t>Ontwikkelingen en knelpunten (zoals onvoldoende tijd voor overleg en scholing, tekort aan personeel of hulpmiddelen) voor een verantwoorde beroepsuitoefening signaleer, deze meld bij mijn leidinggevende/ verantwoordelijke, vakbond of beroepsorganisatie en meedenk over oplossingen</a:t>
            </a:r>
          </a:p>
          <a:p>
            <a:pPr lvl="0"/>
            <a:r>
              <a:rPr lang="nl-NL" sz="2000" dirty="0"/>
              <a:t>Ervoor zorg dat de gezondheid en veiligheid van zorgvragers niet in gevaar komt bij acties.</a:t>
            </a:r>
          </a:p>
          <a:p>
            <a:endParaRPr lang="nl-NL" dirty="0"/>
          </a:p>
        </p:txBody>
      </p:sp>
      <p:pic>
        <p:nvPicPr>
          <p:cNvPr id="4" name="Picture 3">
            <a:extLst>
              <a:ext uri="{FF2B5EF4-FFF2-40B4-BE49-F238E27FC236}">
                <a16:creationId xmlns:a16="http://schemas.microsoft.com/office/drawing/2014/main" id="{881B364B-E9B4-40B9-82BE-C9690C3BDC62}"/>
              </a:ext>
            </a:extLst>
          </p:cNvPr>
          <p:cNvPicPr>
            <a:picLocks noChangeAspect="1"/>
          </p:cNvPicPr>
          <p:nvPr/>
        </p:nvPicPr>
        <p:blipFill>
          <a:blip r:embed="rId2"/>
          <a:stretch>
            <a:fillRect/>
          </a:stretch>
        </p:blipFill>
        <p:spPr>
          <a:xfrm>
            <a:off x="838200" y="6187382"/>
            <a:ext cx="10516511" cy="670618"/>
          </a:xfrm>
          <a:prstGeom prst="rect">
            <a:avLst/>
          </a:prstGeom>
        </p:spPr>
      </p:pic>
    </p:spTree>
    <p:extLst>
      <p:ext uri="{BB962C8B-B14F-4D97-AF65-F5344CB8AC3E}">
        <p14:creationId xmlns:p14="http://schemas.microsoft.com/office/powerpoint/2010/main" val="38183299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04F2F-B8A6-4ACD-9729-CD60C745B3F1}"/>
              </a:ext>
            </a:extLst>
          </p:cNvPr>
          <p:cNvSpPr>
            <a:spLocks noGrp="1"/>
          </p:cNvSpPr>
          <p:nvPr>
            <p:ph type="title"/>
          </p:nvPr>
        </p:nvSpPr>
        <p:spPr>
          <a:solidFill>
            <a:srgbClr val="00B050"/>
          </a:solidFill>
        </p:spPr>
        <p:txBody>
          <a:bodyPr>
            <a:normAutofit/>
          </a:bodyPr>
          <a:lstStyle/>
          <a:p>
            <a:r>
              <a:rPr lang="nl-NL" sz="4000" b="1" dirty="0"/>
              <a:t>De verpleegkundige in relatie  tot de samenleving</a:t>
            </a:r>
            <a:endParaRPr lang="nl-NL" sz="4000" dirty="0"/>
          </a:p>
        </p:txBody>
      </p:sp>
      <p:sp>
        <p:nvSpPr>
          <p:cNvPr id="3" name="Content Placeholder 2">
            <a:extLst>
              <a:ext uri="{FF2B5EF4-FFF2-40B4-BE49-F238E27FC236}">
                <a16:creationId xmlns:a16="http://schemas.microsoft.com/office/drawing/2014/main" id="{5DEC70DD-5860-4465-A224-E3FC3C718BC7}"/>
              </a:ext>
            </a:extLst>
          </p:cNvPr>
          <p:cNvSpPr>
            <a:spLocks noGrp="1"/>
          </p:cNvSpPr>
          <p:nvPr>
            <p:ph idx="1"/>
          </p:nvPr>
        </p:nvSpPr>
        <p:spPr/>
        <p:txBody>
          <a:bodyPr/>
          <a:lstStyle/>
          <a:p>
            <a:pPr marL="0" indent="0">
              <a:buNone/>
            </a:pPr>
            <a:r>
              <a:rPr lang="nl-NL" b="1" dirty="0"/>
              <a:t>4.4	Als verpleegkundige verleen ik ook buiten mijn werk vanuit 	mijn professionele deskundigheid voor zover mogelijk zorg in 	noodsituaties.</a:t>
            </a:r>
          </a:p>
          <a:p>
            <a:pPr marL="0" indent="0">
              <a:buNone/>
            </a:pPr>
            <a:r>
              <a:rPr lang="nl-NL" sz="2000" dirty="0"/>
              <a:t>Dat betekent onder andere dat ik:</a:t>
            </a:r>
          </a:p>
          <a:p>
            <a:pPr lvl="0"/>
            <a:r>
              <a:rPr lang="nl-NL" sz="2000" dirty="0"/>
              <a:t>Niet alleen een burgerplicht heb, maar dat van mij als verpleegkundige in een noodsituatie ook een professionele inzet wordt verwacht.</a:t>
            </a:r>
          </a:p>
          <a:p>
            <a:endParaRPr lang="nl-NL" dirty="0"/>
          </a:p>
        </p:txBody>
      </p:sp>
      <p:pic>
        <p:nvPicPr>
          <p:cNvPr id="4" name="Picture 3">
            <a:extLst>
              <a:ext uri="{FF2B5EF4-FFF2-40B4-BE49-F238E27FC236}">
                <a16:creationId xmlns:a16="http://schemas.microsoft.com/office/drawing/2014/main" id="{3EB79BF3-FF4C-434C-873E-D891DA1F6B3B}"/>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8633362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161-1E58-482C-B733-B2FBF7200A0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5E2A95F-82E8-4607-ACA7-2F23DABB5150}"/>
              </a:ext>
            </a:extLst>
          </p:cNvPr>
          <p:cNvSpPr>
            <a:spLocks noGrp="1"/>
          </p:cNvSpPr>
          <p:nvPr>
            <p:ph idx="1"/>
          </p:nvPr>
        </p:nvSpPr>
        <p:spPr/>
        <p:txBody>
          <a:bodyPr>
            <a:normAutofit/>
          </a:bodyPr>
          <a:lstStyle/>
          <a:p>
            <a:pPr marL="0" indent="0" algn="ctr">
              <a:buNone/>
            </a:pPr>
            <a:r>
              <a:rPr lang="en-US" sz="8800" b="1" dirty="0"/>
              <a:t>VERANTWOORDE BEROEPSUIT-OEFENING</a:t>
            </a:r>
            <a:endParaRPr lang="nl-NL" sz="8800" b="1" dirty="0"/>
          </a:p>
        </p:txBody>
      </p:sp>
    </p:spTree>
    <p:extLst>
      <p:ext uri="{BB962C8B-B14F-4D97-AF65-F5344CB8AC3E}">
        <p14:creationId xmlns:p14="http://schemas.microsoft.com/office/powerpoint/2010/main" val="39586793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161-1E58-482C-B733-B2FBF7200A0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5E2A95F-82E8-4607-ACA7-2F23DABB5150}"/>
              </a:ext>
            </a:extLst>
          </p:cNvPr>
          <p:cNvSpPr>
            <a:spLocks noGrp="1"/>
          </p:cNvSpPr>
          <p:nvPr>
            <p:ph idx="1"/>
          </p:nvPr>
        </p:nvSpPr>
        <p:spPr/>
        <p:txBody>
          <a:bodyPr>
            <a:normAutofit/>
          </a:bodyPr>
          <a:lstStyle/>
          <a:p>
            <a:pPr marL="0" indent="0" algn="ctr">
              <a:buNone/>
            </a:pPr>
            <a:r>
              <a:rPr lang="en-US" sz="8800" b="1" dirty="0"/>
              <a:t>BURGERPLICHT</a:t>
            </a:r>
            <a:endParaRPr lang="nl-NL" sz="8800" b="1" dirty="0"/>
          </a:p>
        </p:txBody>
      </p:sp>
    </p:spTree>
    <p:extLst>
      <p:ext uri="{BB962C8B-B14F-4D97-AF65-F5344CB8AC3E}">
        <p14:creationId xmlns:p14="http://schemas.microsoft.com/office/powerpoint/2010/main" val="596786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1F71-79C7-4C42-B3C1-5419D6AA2B59}"/>
              </a:ext>
            </a:extLst>
          </p:cNvPr>
          <p:cNvSpPr>
            <a:spLocks noGrp="1"/>
          </p:cNvSpPr>
          <p:nvPr>
            <p:ph type="title"/>
          </p:nvPr>
        </p:nvSpPr>
        <p:spPr>
          <a:solidFill>
            <a:srgbClr val="00B050"/>
          </a:solidFill>
        </p:spPr>
        <p:txBody>
          <a:bodyPr/>
          <a:lstStyle/>
          <a:p>
            <a:r>
              <a:rPr lang="nl-NL" sz="4000" b="1" dirty="0">
                <a:solidFill>
                  <a:prstClr val="black"/>
                </a:solidFill>
              </a:rPr>
              <a:t>De verpleegkundige in relatie  tot de samenleving</a:t>
            </a:r>
            <a:endParaRPr lang="nl-NL" dirty="0"/>
          </a:p>
        </p:txBody>
      </p:sp>
      <p:sp>
        <p:nvSpPr>
          <p:cNvPr id="3" name="Content Placeholder 2">
            <a:extLst>
              <a:ext uri="{FF2B5EF4-FFF2-40B4-BE49-F238E27FC236}">
                <a16:creationId xmlns:a16="http://schemas.microsoft.com/office/drawing/2014/main" id="{8D2BA7BA-DB34-487F-85CB-1A56FD5C9D20}"/>
              </a:ext>
            </a:extLst>
          </p:cNvPr>
          <p:cNvSpPr>
            <a:spLocks noGrp="1"/>
          </p:cNvSpPr>
          <p:nvPr>
            <p:ph idx="1"/>
          </p:nvPr>
        </p:nvSpPr>
        <p:spPr/>
        <p:txBody>
          <a:bodyPr/>
          <a:lstStyle/>
          <a:p>
            <a:pPr marL="0" indent="0">
              <a:buNone/>
            </a:pPr>
            <a:r>
              <a:rPr lang="nl-NL" b="1" dirty="0"/>
              <a:t>4.5	Als verpleegkundige draag ik bij aan de bescherming van het 	milieu binnen de zorg.</a:t>
            </a:r>
          </a:p>
          <a:p>
            <a:pPr marL="0" indent="0">
              <a:buNone/>
            </a:pPr>
            <a:r>
              <a:rPr lang="nl-NL" sz="2000" dirty="0"/>
              <a:t>Dat betekent onder andere dat ik:</a:t>
            </a:r>
          </a:p>
          <a:p>
            <a:pPr lvl="0"/>
            <a:r>
              <a:rPr lang="nl-NL" sz="2000" dirty="0"/>
              <a:t>Op verantwoorde manier omga met het wegwerpmateriaal en met schaarse hulpbronnen als energie en water</a:t>
            </a:r>
          </a:p>
          <a:p>
            <a:pPr lvl="0"/>
            <a:r>
              <a:rPr lang="nl-NL" sz="2000" dirty="0"/>
              <a:t>Volgens vastgestelde richtlijnen en voorschriften omga met medisch afval, gebruikte materialen, mogelijk besmette producten en scherpe voorwerpen</a:t>
            </a:r>
          </a:p>
          <a:p>
            <a:pPr lvl="0"/>
            <a:r>
              <a:rPr lang="nl-NL" sz="2000" dirty="0"/>
              <a:t>Anderen stimuleer om op eenzelfde manier te handelen.</a:t>
            </a:r>
          </a:p>
          <a:p>
            <a:endParaRPr lang="nl-NL" dirty="0"/>
          </a:p>
        </p:txBody>
      </p:sp>
      <p:pic>
        <p:nvPicPr>
          <p:cNvPr id="4" name="Picture 3">
            <a:extLst>
              <a:ext uri="{FF2B5EF4-FFF2-40B4-BE49-F238E27FC236}">
                <a16:creationId xmlns:a16="http://schemas.microsoft.com/office/drawing/2014/main" id="{2C82F9E7-1A19-45FF-8447-72D7217907BE}"/>
              </a:ext>
            </a:extLst>
          </p:cNvPr>
          <p:cNvPicPr>
            <a:picLocks noChangeAspect="1"/>
          </p:cNvPicPr>
          <p:nvPr/>
        </p:nvPicPr>
        <p:blipFill>
          <a:blip r:embed="rId2"/>
          <a:stretch>
            <a:fillRect/>
          </a:stretch>
        </p:blipFill>
        <p:spPr>
          <a:xfrm>
            <a:off x="837289" y="6157566"/>
            <a:ext cx="10516511" cy="670618"/>
          </a:xfrm>
          <a:prstGeom prst="rect">
            <a:avLst/>
          </a:prstGeom>
        </p:spPr>
      </p:pic>
    </p:spTree>
    <p:extLst>
      <p:ext uri="{BB962C8B-B14F-4D97-AF65-F5344CB8AC3E}">
        <p14:creationId xmlns:p14="http://schemas.microsoft.com/office/powerpoint/2010/main" val="5812675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EAC48-C8ED-4A91-8E2C-1FF5A1B7904C}"/>
              </a:ext>
            </a:extLst>
          </p:cNvPr>
          <p:cNvSpPr>
            <a:spLocks noGrp="1"/>
          </p:cNvSpPr>
          <p:nvPr>
            <p:ph type="title"/>
          </p:nvPr>
        </p:nvSpPr>
        <p:spPr>
          <a:solidFill>
            <a:srgbClr val="00B050"/>
          </a:solidFill>
        </p:spPr>
        <p:txBody>
          <a:bodyPr/>
          <a:lstStyle/>
          <a:p>
            <a:r>
              <a:rPr lang="nl-NL" sz="4000" b="1" dirty="0">
                <a:solidFill>
                  <a:prstClr val="black"/>
                </a:solidFill>
              </a:rPr>
              <a:t>De verpleegkundige in relatie  tot de samenleving</a:t>
            </a:r>
            <a:endParaRPr lang="nl-NL" dirty="0"/>
          </a:p>
        </p:txBody>
      </p:sp>
      <p:sp>
        <p:nvSpPr>
          <p:cNvPr id="3" name="Content Placeholder 2">
            <a:extLst>
              <a:ext uri="{FF2B5EF4-FFF2-40B4-BE49-F238E27FC236}">
                <a16:creationId xmlns:a16="http://schemas.microsoft.com/office/drawing/2014/main" id="{2344736C-87EB-4AAA-A6DF-E39D81DB9FBC}"/>
              </a:ext>
            </a:extLst>
          </p:cNvPr>
          <p:cNvSpPr>
            <a:spLocks noGrp="1"/>
          </p:cNvSpPr>
          <p:nvPr>
            <p:ph idx="1"/>
          </p:nvPr>
        </p:nvSpPr>
        <p:spPr/>
        <p:txBody>
          <a:bodyPr>
            <a:normAutofit/>
          </a:bodyPr>
          <a:lstStyle/>
          <a:p>
            <a:pPr marL="0" indent="0">
              <a:buNone/>
            </a:pPr>
            <a:r>
              <a:rPr lang="nl-NL" b="1" dirty="0"/>
              <a:t>4.6	Als verpleegkundige zet ik mij, individueel en collectief, in voor 	een rechtvaardige verdeling van en verantwoorde omgang met 	de beschikbare middelen.</a:t>
            </a:r>
          </a:p>
          <a:p>
            <a:pPr marL="0" indent="0">
              <a:buNone/>
            </a:pPr>
            <a:r>
              <a:rPr lang="nl-NL" sz="2000" dirty="0"/>
              <a:t>Dat betekent onder andere dat ik:</a:t>
            </a:r>
          </a:p>
          <a:p>
            <a:pPr lvl="0"/>
            <a:r>
              <a:rPr lang="nl-NL" sz="2000" dirty="0"/>
              <a:t>Eventueel via vak- of beroepsorganisatie, de verdeling van en omgang met beschikbare middelen kritisch volg</a:t>
            </a:r>
          </a:p>
          <a:p>
            <a:pPr lvl="0"/>
            <a:r>
              <a:rPr lang="nl-NL" sz="2000" dirty="0"/>
              <a:t>Partijen als de overheid, eventueel via vak- of beroepsorganisatie, wijs op de gezondheidsbehoeften	 van de bevolking en de middelen die daarvoor nodig zijn</a:t>
            </a:r>
          </a:p>
          <a:p>
            <a:pPr lvl="0"/>
            <a:r>
              <a:rPr lang="nl-NL" sz="2000" dirty="0"/>
              <a:t>Eventueel via vak- of beroepsorganisatie, suggesties voor een rechtvaardige verdeling van en verantwoorde omgang met beschikbare middelen onder de aandacht breng van partijen zoals de overheid.</a:t>
            </a:r>
          </a:p>
          <a:p>
            <a:endParaRPr lang="nl-NL" dirty="0"/>
          </a:p>
        </p:txBody>
      </p:sp>
      <p:pic>
        <p:nvPicPr>
          <p:cNvPr id="4" name="Picture 3">
            <a:extLst>
              <a:ext uri="{FF2B5EF4-FFF2-40B4-BE49-F238E27FC236}">
                <a16:creationId xmlns:a16="http://schemas.microsoft.com/office/drawing/2014/main" id="{3B112178-D8E2-4FAB-B92D-C1E8466BF5D6}"/>
              </a:ext>
            </a:extLst>
          </p:cNvPr>
          <p:cNvPicPr>
            <a:picLocks noChangeAspect="1"/>
          </p:cNvPicPr>
          <p:nvPr/>
        </p:nvPicPr>
        <p:blipFill>
          <a:blip r:embed="rId2"/>
          <a:stretch>
            <a:fillRect/>
          </a:stretch>
        </p:blipFill>
        <p:spPr>
          <a:xfrm>
            <a:off x="838200" y="6176963"/>
            <a:ext cx="10516511" cy="670618"/>
          </a:xfrm>
          <a:prstGeom prst="rect">
            <a:avLst/>
          </a:prstGeom>
        </p:spPr>
      </p:pic>
    </p:spTree>
    <p:extLst>
      <p:ext uri="{BB962C8B-B14F-4D97-AF65-F5344CB8AC3E}">
        <p14:creationId xmlns:p14="http://schemas.microsoft.com/office/powerpoint/2010/main" val="848302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161-1E58-482C-B733-B2FBF7200A0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5E2A95F-82E8-4607-ACA7-2F23DABB5150}"/>
              </a:ext>
            </a:extLst>
          </p:cNvPr>
          <p:cNvSpPr>
            <a:spLocks noGrp="1"/>
          </p:cNvSpPr>
          <p:nvPr>
            <p:ph idx="1"/>
          </p:nvPr>
        </p:nvSpPr>
        <p:spPr/>
        <p:txBody>
          <a:bodyPr>
            <a:normAutofit/>
          </a:bodyPr>
          <a:lstStyle/>
          <a:p>
            <a:pPr marL="0" indent="0" algn="ctr">
              <a:buNone/>
            </a:pPr>
            <a:r>
              <a:rPr lang="en-US" sz="8800" b="1" dirty="0"/>
              <a:t>MILIEU</a:t>
            </a:r>
            <a:endParaRPr lang="nl-NL" sz="8800" b="1" dirty="0"/>
          </a:p>
        </p:txBody>
      </p:sp>
    </p:spTree>
    <p:extLst>
      <p:ext uri="{BB962C8B-B14F-4D97-AF65-F5344CB8AC3E}">
        <p14:creationId xmlns:p14="http://schemas.microsoft.com/office/powerpoint/2010/main" val="38759637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161-1E58-482C-B733-B2FBF7200A0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5E2A95F-82E8-4607-ACA7-2F23DABB5150}"/>
              </a:ext>
            </a:extLst>
          </p:cNvPr>
          <p:cNvSpPr>
            <a:spLocks noGrp="1"/>
          </p:cNvSpPr>
          <p:nvPr>
            <p:ph idx="1"/>
          </p:nvPr>
        </p:nvSpPr>
        <p:spPr/>
        <p:txBody>
          <a:bodyPr>
            <a:normAutofit/>
          </a:bodyPr>
          <a:lstStyle/>
          <a:p>
            <a:pPr marL="0" indent="0" algn="ctr">
              <a:buNone/>
            </a:pPr>
            <a:r>
              <a:rPr lang="en-US" sz="8800" b="1" dirty="0"/>
              <a:t>RECHTVAARDIGE VERDELING MIDDELEN</a:t>
            </a:r>
            <a:endParaRPr lang="nl-NL" sz="8800" b="1" dirty="0"/>
          </a:p>
        </p:txBody>
      </p:sp>
    </p:spTree>
    <p:extLst>
      <p:ext uri="{BB962C8B-B14F-4D97-AF65-F5344CB8AC3E}">
        <p14:creationId xmlns:p14="http://schemas.microsoft.com/office/powerpoint/2010/main" val="23337518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C92C0-5956-4436-9D26-65330CA381DC}"/>
              </a:ext>
            </a:extLst>
          </p:cNvPr>
          <p:cNvSpPr>
            <a:spLocks noGrp="1"/>
          </p:cNvSpPr>
          <p:nvPr>
            <p:ph type="title"/>
          </p:nvPr>
        </p:nvSpPr>
        <p:spPr>
          <a:solidFill>
            <a:srgbClr val="00B050"/>
          </a:solidFill>
        </p:spPr>
        <p:txBody>
          <a:bodyPr/>
          <a:lstStyle/>
          <a:p>
            <a:r>
              <a:rPr lang="nl-NL" sz="4000" b="1" dirty="0">
                <a:solidFill>
                  <a:prstClr val="black"/>
                </a:solidFill>
              </a:rPr>
              <a:t>De verpleegkundige in relatie  tot de samenleving</a:t>
            </a:r>
            <a:endParaRPr lang="nl-NL" dirty="0"/>
          </a:p>
        </p:txBody>
      </p:sp>
      <p:sp>
        <p:nvSpPr>
          <p:cNvPr id="3" name="Content Placeholder 2">
            <a:extLst>
              <a:ext uri="{FF2B5EF4-FFF2-40B4-BE49-F238E27FC236}">
                <a16:creationId xmlns:a16="http://schemas.microsoft.com/office/drawing/2014/main" id="{9E452DF1-D5F9-4A00-A33A-A187BBA6A1D9}"/>
              </a:ext>
            </a:extLst>
          </p:cNvPr>
          <p:cNvSpPr>
            <a:spLocks noGrp="1"/>
          </p:cNvSpPr>
          <p:nvPr>
            <p:ph idx="1"/>
          </p:nvPr>
        </p:nvSpPr>
        <p:spPr/>
        <p:txBody>
          <a:bodyPr>
            <a:normAutofit/>
          </a:bodyPr>
          <a:lstStyle/>
          <a:p>
            <a:pPr marL="0" indent="0">
              <a:buNone/>
            </a:pPr>
            <a:r>
              <a:rPr lang="nl-NL" b="1" dirty="0"/>
              <a:t>4.7	Als verpleegkundige bewaak ik de onafhankelijkheid, de 	betrouwbaarheid en de geloofwaardigheid van mijzelf en van 	de beroepsgroep.</a:t>
            </a:r>
          </a:p>
          <a:p>
            <a:pPr marL="0" indent="0">
              <a:buNone/>
            </a:pPr>
            <a:r>
              <a:rPr lang="nl-NL" sz="2000" dirty="0"/>
              <a:t>Dat betekent onder andere dat ik:</a:t>
            </a:r>
          </a:p>
          <a:p>
            <a:pPr lvl="0"/>
            <a:r>
              <a:rPr lang="nl-NL" sz="2000" dirty="0"/>
              <a:t>Mij bij de uitoefening van mijn beroep gedraag op een manier die het vertrouwen van zorgvragers in mijzelf en in de beroepsgroep bevordert</a:t>
            </a:r>
          </a:p>
          <a:p>
            <a:pPr lvl="0"/>
            <a:r>
              <a:rPr lang="nl-NL" sz="2000" dirty="0"/>
              <a:t>Mij in de (sociale) media presenteer op een manier die het vertrouwen van zorgvragers in mijzelf en in de beroepsgroep bevordert</a:t>
            </a:r>
          </a:p>
          <a:p>
            <a:pPr lvl="0"/>
            <a:r>
              <a:rPr lang="nl-NL" sz="2000" dirty="0"/>
              <a:t>Geen geneesmiddelen of andere producten of een bedrijf aanprijs in een reclame</a:t>
            </a:r>
          </a:p>
          <a:p>
            <a:pPr lvl="0"/>
            <a:r>
              <a:rPr lang="nl-NL" sz="2000" dirty="0"/>
              <a:t>Mij bij de zorgverlening aan een zorgvrager bij het aanbevelen van producten alleen laat leiden door de zorgbehoeften en het belang van de zorgvrager.</a:t>
            </a:r>
          </a:p>
          <a:p>
            <a:endParaRPr lang="nl-NL" dirty="0"/>
          </a:p>
        </p:txBody>
      </p:sp>
      <p:pic>
        <p:nvPicPr>
          <p:cNvPr id="4" name="Picture 3">
            <a:extLst>
              <a:ext uri="{FF2B5EF4-FFF2-40B4-BE49-F238E27FC236}">
                <a16:creationId xmlns:a16="http://schemas.microsoft.com/office/drawing/2014/main" id="{383CD06C-8361-4245-8449-5C900ED13E6B}"/>
              </a:ext>
            </a:extLst>
          </p:cNvPr>
          <p:cNvPicPr>
            <a:picLocks noChangeAspect="1"/>
          </p:cNvPicPr>
          <p:nvPr/>
        </p:nvPicPr>
        <p:blipFill>
          <a:blip r:embed="rId2"/>
          <a:stretch>
            <a:fillRect/>
          </a:stretch>
        </p:blipFill>
        <p:spPr>
          <a:xfrm>
            <a:off x="837289" y="6176963"/>
            <a:ext cx="10516511" cy="670618"/>
          </a:xfrm>
          <a:prstGeom prst="rect">
            <a:avLst/>
          </a:prstGeom>
        </p:spPr>
      </p:pic>
    </p:spTree>
    <p:extLst>
      <p:ext uri="{BB962C8B-B14F-4D97-AF65-F5344CB8AC3E}">
        <p14:creationId xmlns:p14="http://schemas.microsoft.com/office/powerpoint/2010/main" val="29426299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75DD6-7731-42E0-863F-E564E2789B3B}"/>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24DBBA9-4862-48A1-9A1F-8D53000B29BF}"/>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7414185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pattFill prst="shingle">
          <a:fgClr>
            <a:srgbClr val="00B050"/>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5161-1E58-482C-B733-B2FBF7200A0E}"/>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45E2A95F-82E8-4607-ACA7-2F23DABB5150}"/>
              </a:ext>
            </a:extLst>
          </p:cNvPr>
          <p:cNvSpPr>
            <a:spLocks noGrp="1"/>
          </p:cNvSpPr>
          <p:nvPr>
            <p:ph idx="1"/>
          </p:nvPr>
        </p:nvSpPr>
        <p:spPr/>
        <p:txBody>
          <a:bodyPr>
            <a:normAutofit/>
          </a:bodyPr>
          <a:lstStyle/>
          <a:p>
            <a:pPr marL="0" indent="0" algn="ctr">
              <a:buNone/>
            </a:pPr>
            <a:r>
              <a:rPr lang="en-US" sz="8800" b="1" dirty="0"/>
              <a:t>REPRESENTATIE BEROEPSGROEP</a:t>
            </a:r>
            <a:endParaRPr lang="nl-NL" sz="8800" b="1" dirty="0"/>
          </a:p>
        </p:txBody>
      </p:sp>
    </p:spTree>
    <p:extLst>
      <p:ext uri="{BB962C8B-B14F-4D97-AF65-F5344CB8AC3E}">
        <p14:creationId xmlns:p14="http://schemas.microsoft.com/office/powerpoint/2010/main" val="27586707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8264-676A-4F8F-99A9-3CA79297CCC0}"/>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89E8CB45-C75B-41E0-B383-4A53DEE66749}"/>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2307486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TotalTime>
  <Words>476</Words>
  <Application>Microsoft Office PowerPoint</Application>
  <PresentationFormat>Widescreen</PresentationFormat>
  <Paragraphs>299</Paragraphs>
  <Slides>76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Arial</vt:lpstr>
      <vt:lpstr>Calibri</vt:lpstr>
      <vt:lpstr>Calibri Light</vt:lpstr>
      <vt:lpstr>Office Theme</vt:lpstr>
      <vt:lpstr>Algemene punten met betrekking tot de beroepsuitoefening</vt:lpstr>
      <vt:lpstr>Algemene punten met betrekking tot de beroepsuitoefening</vt:lpstr>
      <vt:lpstr>PowerPoint Presentation</vt:lpstr>
      <vt:lpstr>PowerPoint Presentation</vt:lpstr>
      <vt:lpstr>Algemene punten met betrekking tot de beroepsuitoefening</vt:lpstr>
      <vt:lpstr>Algemene punten met betrekking tot de beroepsuitoefening</vt:lpstr>
      <vt:lpstr>PowerPoint Presentation</vt:lpstr>
      <vt:lpstr>PowerPoint Presentation</vt:lpstr>
      <vt:lpstr>Algemene punten met betrekking tot de beroepsuitoefening</vt:lpstr>
      <vt:lpstr>Algemene punten met betrekking tot de beroepsuitoefening</vt:lpstr>
      <vt:lpstr>PowerPoint Presentation</vt:lpstr>
      <vt:lpstr>PowerPoint Presentation</vt:lpstr>
      <vt:lpstr>Algemene punten met betrekking tot de beroepsuitoefening</vt:lpstr>
      <vt:lpstr>Algemene punten met betrekking tot de beroepsuitoefening</vt:lpstr>
      <vt:lpstr>PowerPoint Presentation</vt:lpstr>
      <vt:lpstr>PowerPoint Presentation</vt:lpstr>
      <vt:lpstr>Algemene punten met betrekking tot de beroepsuitoefening</vt:lpstr>
      <vt:lpstr>De verpleegkundige in relatie tot de zorgvrager</vt:lpstr>
      <vt:lpstr>PowerPoint Presentation</vt:lpstr>
      <vt:lpstr>PowerPoint Presentation</vt:lpstr>
      <vt:lpstr>De verpleegkundige in relatie tot de zorgvrager</vt:lpstr>
      <vt:lpstr>De verpleegkundige in relatie tot de zorgvrager</vt:lpstr>
      <vt:lpstr>PowerPoint Presentation</vt:lpstr>
      <vt:lpstr>PowerPoint Presentation</vt:lpstr>
      <vt:lpstr>De verpleegkundige in relatie tot de zorgvrager</vt:lpstr>
      <vt:lpstr>De verpleegkundige in relatie tot de zorgvrager</vt:lpstr>
      <vt:lpstr>PowerPoint Presentation</vt:lpstr>
      <vt:lpstr>PowerPoint Presentation</vt:lpstr>
      <vt:lpstr>De verpleegkundige in relatie tot de zorgvrager</vt:lpstr>
      <vt:lpstr>De verpleegkundige in relatie tot de zorgvrager</vt:lpstr>
      <vt:lpstr>PowerPoint Presentation</vt:lpstr>
      <vt:lpstr>PowerPoint Presentation</vt:lpstr>
      <vt:lpstr>De verpleegkundige in relatie tot de zorgvrager</vt:lpstr>
      <vt:lpstr>De verpleegkundige in relatie tot de zorgvrager</vt:lpstr>
      <vt:lpstr>PowerPoint Presentation</vt:lpstr>
      <vt:lpstr>PowerPoint Presentation</vt:lpstr>
      <vt:lpstr>De verpleegkundige in relatie tot de zorgvrager</vt:lpstr>
      <vt:lpstr>De verpleegkundige in relatie tot de zorgvrager</vt:lpstr>
      <vt:lpstr>PowerPoint Presentation</vt:lpstr>
      <vt:lpstr>PowerPoint Presentation</vt:lpstr>
      <vt:lpstr>De verpleegkundige in relatie tot de zorgvrager</vt:lpstr>
      <vt:lpstr>De verpleegkundige in relatie tot de zorgvrager</vt:lpstr>
      <vt:lpstr>PowerPoint Presentation</vt:lpstr>
      <vt:lpstr>PowerPoint Presentation</vt:lpstr>
      <vt:lpstr> De verpleegkundige in relatie tot (in)formele samenwerkingspartners </vt:lpstr>
      <vt:lpstr>De verpleegkundige in relatie tot (in)formele samenwerkingspartners</vt:lpstr>
      <vt:lpstr>PowerPoint Presentation</vt:lpstr>
      <vt:lpstr>PowerPoint Presentation</vt:lpstr>
      <vt:lpstr>De verpleegkundige in relatie tot (in)formele samenwerkingspartners</vt:lpstr>
      <vt:lpstr>De verpleegkundige in relatie tot (in)formele samenwerkingspartners</vt:lpstr>
      <vt:lpstr>PowerPoint Presentation</vt:lpstr>
      <vt:lpstr>PowerPoint Presentation</vt:lpstr>
      <vt:lpstr>De verpleegkundige in relatie tot (in)formele samenwerkingspartners</vt:lpstr>
      <vt:lpstr>De verpleegkundige in relatie tot (in)formele samenwerkingspartners</vt:lpstr>
      <vt:lpstr>PowerPoint Presentation</vt:lpstr>
      <vt:lpstr>PowerPoint Presentation</vt:lpstr>
      <vt:lpstr>De verpleegkundige in  relatie tot (in)formele samenwerkingspartners</vt:lpstr>
      <vt:lpstr>De verpleegkundige in  relatie tot (in)formele samenwerkingspartners</vt:lpstr>
      <vt:lpstr>PowerPoint Presentation</vt:lpstr>
      <vt:lpstr>PowerPoint Presentation</vt:lpstr>
      <vt:lpstr>De verpleegkundige in relatie  tot de samenleving</vt:lpstr>
      <vt:lpstr>De verpleegkundige in relatie  tot de samenleving</vt:lpstr>
      <vt:lpstr>PowerPoint Presentation</vt:lpstr>
      <vt:lpstr>PowerPoint Presentation</vt:lpstr>
      <vt:lpstr>De verpleegkundige in relatie  tot de samenleving</vt:lpstr>
      <vt:lpstr>De verpleegkundige in relatie  tot de samenleving</vt:lpstr>
      <vt:lpstr>PowerPoint Presentation</vt:lpstr>
      <vt:lpstr>PowerPoint Presentation</vt:lpstr>
      <vt:lpstr>De verpleegkundige in relatie  tot de samenleving</vt:lpstr>
      <vt:lpstr>De verpleegkundige in relatie  tot de samenleving</vt:lpstr>
      <vt:lpstr>PowerPoint Presentation</vt:lpstr>
      <vt:lpstr>PowerPoint Presentation</vt:lpstr>
      <vt:lpstr>De verpleegkundige in relatie  tot de samenleving</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Algemene punten met betrekking tot de beroepsuitoefening</dc:title>
  <dc:creator>Willems, R.C.W.J. (Renate)</dc:creator>
  <cp:lastModifiedBy>Willems, R.C.W.J. (Renate)</cp:lastModifiedBy>
  <cp:revision>32</cp:revision>
  <cp:lastPrinted>2018-07-12T09:43:31Z</cp:lastPrinted>
  <dcterms:created xsi:type="dcterms:W3CDTF">2018-07-05T07:16:41Z</dcterms:created>
  <dcterms:modified xsi:type="dcterms:W3CDTF">2019-12-17T13:48:54Z</dcterms:modified>
</cp:coreProperties>
</file>