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821" r:id="rId2"/>
    <p:sldMasterId id="2147483823" r:id="rId3"/>
    <p:sldMasterId id="2147483827" r:id="rId4"/>
    <p:sldMasterId id="2147483839" r:id="rId5"/>
    <p:sldMasterId id="2147483841" r:id="rId6"/>
  </p:sldMasterIdLst>
  <p:notesMasterIdLst>
    <p:notesMasterId r:id="rId40"/>
  </p:notesMasterIdLst>
  <p:sldIdLst>
    <p:sldId id="312" r:id="rId7"/>
    <p:sldId id="787" r:id="rId8"/>
    <p:sldId id="562" r:id="rId9"/>
    <p:sldId id="789" r:id="rId10"/>
    <p:sldId id="909" r:id="rId11"/>
    <p:sldId id="915" r:id="rId12"/>
    <p:sldId id="797" r:id="rId13"/>
    <p:sldId id="566" r:id="rId14"/>
    <p:sldId id="793" r:id="rId15"/>
    <p:sldId id="913" r:id="rId16"/>
    <p:sldId id="912" r:id="rId17"/>
    <p:sldId id="798" r:id="rId18"/>
    <p:sldId id="794" r:id="rId19"/>
    <p:sldId id="792" r:id="rId20"/>
    <p:sldId id="914" r:id="rId21"/>
    <p:sldId id="795" r:id="rId22"/>
    <p:sldId id="796" r:id="rId23"/>
    <p:sldId id="800" r:id="rId24"/>
    <p:sldId id="801" r:id="rId25"/>
    <p:sldId id="804" r:id="rId26"/>
    <p:sldId id="799" r:id="rId27"/>
    <p:sldId id="916" r:id="rId28"/>
    <p:sldId id="917" r:id="rId29"/>
    <p:sldId id="918" r:id="rId30"/>
    <p:sldId id="919" r:id="rId31"/>
    <p:sldId id="805" r:id="rId32"/>
    <p:sldId id="920" r:id="rId33"/>
    <p:sldId id="809" r:id="rId34"/>
    <p:sldId id="810" r:id="rId35"/>
    <p:sldId id="811" r:id="rId36"/>
    <p:sldId id="803" r:id="rId37"/>
    <p:sldId id="812" r:id="rId38"/>
    <p:sldId id="813" r:id="rId39"/>
  </p:sldIdLst>
  <p:sldSz cx="9144000" cy="6858000" type="screen4x3"/>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F0000"/>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987" autoAdjust="0"/>
    <p:restoredTop sz="89228" autoAdjust="0"/>
  </p:normalViewPr>
  <p:slideViewPr>
    <p:cSldViewPr snapToGrid="0">
      <p:cViewPr varScale="1">
        <p:scale>
          <a:sx n="111" d="100"/>
          <a:sy n="111" d="100"/>
        </p:scale>
        <p:origin x="1512" y="96"/>
      </p:cViewPr>
      <p:guideLst/>
    </p:cSldViewPr>
  </p:slideViewPr>
  <p:notesTextViewPr>
    <p:cViewPr>
      <p:scale>
        <a:sx n="1" d="1"/>
        <a:sy n="1" d="1"/>
      </p:scale>
      <p:origin x="0" y="0"/>
    </p:cViewPr>
  </p:notesTextViewPr>
  <p:sorterViewPr>
    <p:cViewPr>
      <p:scale>
        <a:sx n="100" d="100"/>
        <a:sy n="100" d="100"/>
      </p:scale>
      <p:origin x="0" y="-1308"/>
    </p:cViewPr>
  </p:sorterViewPr>
  <p:notesViewPr>
    <p:cSldViewPr snapToGrid="0">
      <p:cViewPr varScale="1">
        <p:scale>
          <a:sx n="88" d="100"/>
          <a:sy n="88" d="100"/>
        </p:scale>
        <p:origin x="3774"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(zeer) ontevreden</c:v>
                </c:pt>
              </c:strCache>
            </c:strRef>
          </c:tx>
          <c:spPr>
            <a:solidFill>
              <a:schemeClr val="accent1"/>
            </a:solidFill>
            <a:ln>
              <a:noFill/>
            </a:ln>
            <a:effectLst/>
          </c:spPr>
          <c:invertIfNegative val="0"/>
          <c:cat>
            <c:strRef>
              <c:f>Sheet1!$A$2:$A$5</c:f>
              <c:strCache>
                <c:ptCount val="4"/>
                <c:pt idx="0">
                  <c:v>De mate waarin van tevoren bekend is wat voor werk ze opgedragen krijgen</c:v>
                </c:pt>
                <c:pt idx="1">
                  <c:v>De mate waarin over het algemeen tijd beschikbaar is om patiënten/cliënten goed te verzorgen?</c:v>
                </c:pt>
                <c:pt idx="2">
                  <c:v>....</c:v>
                </c:pt>
                <c:pt idx="3">
                  <c:v>....</c:v>
                </c:pt>
              </c:strCache>
            </c:strRef>
          </c:cat>
          <c:val>
            <c:numRef>
              <c:f>Sheet1!$B$2:$B$5</c:f>
              <c:numCache>
                <c:formatCode>General</c:formatCode>
                <c:ptCount val="4"/>
                <c:pt idx="0">
                  <c:v>49</c:v>
                </c:pt>
                <c:pt idx="1">
                  <c:v>25</c:v>
                </c:pt>
              </c:numCache>
            </c:numRef>
          </c:val>
          <c:extLst>
            <c:ext xmlns:c16="http://schemas.microsoft.com/office/drawing/2014/chart" uri="{C3380CC4-5D6E-409C-BE32-E72D297353CC}">
              <c16:uniqueId val="{00000000-DF48-4FD8-A595-CDC95CEDB13D}"/>
            </c:ext>
          </c:extLst>
        </c:ser>
        <c:ser>
          <c:idx val="1"/>
          <c:order val="1"/>
          <c:tx>
            <c:strRef>
              <c:f>Sheet1!$C$1</c:f>
              <c:strCache>
                <c:ptCount val="1"/>
                <c:pt idx="0">
                  <c:v>neutraal</c:v>
                </c:pt>
              </c:strCache>
            </c:strRef>
          </c:tx>
          <c:spPr>
            <a:solidFill>
              <a:schemeClr val="accent2"/>
            </a:solidFill>
            <a:ln>
              <a:noFill/>
            </a:ln>
            <a:effectLst/>
          </c:spPr>
          <c:invertIfNegative val="0"/>
          <c:cat>
            <c:strRef>
              <c:f>Sheet1!$A$2:$A$5</c:f>
              <c:strCache>
                <c:ptCount val="4"/>
                <c:pt idx="0">
                  <c:v>De mate waarin van tevoren bekend is wat voor werk ze opgedragen krijgen</c:v>
                </c:pt>
                <c:pt idx="1">
                  <c:v>De mate waarin over het algemeen tijd beschikbaar is om patiënten/cliënten goed te verzorgen?</c:v>
                </c:pt>
                <c:pt idx="2">
                  <c:v>....</c:v>
                </c:pt>
                <c:pt idx="3">
                  <c:v>....</c:v>
                </c:pt>
              </c:strCache>
            </c:strRef>
          </c:cat>
          <c:val>
            <c:numRef>
              <c:f>Sheet1!$C$2:$C$5</c:f>
              <c:numCache>
                <c:formatCode>General</c:formatCode>
                <c:ptCount val="4"/>
                <c:pt idx="0">
                  <c:v>16</c:v>
                </c:pt>
                <c:pt idx="1">
                  <c:v>27</c:v>
                </c:pt>
              </c:numCache>
            </c:numRef>
          </c:val>
          <c:extLst>
            <c:ext xmlns:c16="http://schemas.microsoft.com/office/drawing/2014/chart" uri="{C3380CC4-5D6E-409C-BE32-E72D297353CC}">
              <c16:uniqueId val="{00000001-DF48-4FD8-A595-CDC95CEDB13D}"/>
            </c:ext>
          </c:extLst>
        </c:ser>
        <c:ser>
          <c:idx val="2"/>
          <c:order val="2"/>
          <c:tx>
            <c:strRef>
              <c:f>Sheet1!$D$1</c:f>
              <c:strCache>
                <c:ptCount val="1"/>
                <c:pt idx="0">
                  <c:v>(zeer) tevreden</c:v>
                </c:pt>
              </c:strCache>
            </c:strRef>
          </c:tx>
          <c:spPr>
            <a:solidFill>
              <a:schemeClr val="accent3"/>
            </a:solidFill>
            <a:ln>
              <a:noFill/>
            </a:ln>
            <a:effectLst/>
          </c:spPr>
          <c:invertIfNegative val="0"/>
          <c:cat>
            <c:strRef>
              <c:f>Sheet1!$A$2:$A$5</c:f>
              <c:strCache>
                <c:ptCount val="4"/>
                <c:pt idx="0">
                  <c:v>De mate waarin van tevoren bekend is wat voor werk ze opgedragen krijgen</c:v>
                </c:pt>
                <c:pt idx="1">
                  <c:v>De mate waarin over het algemeen tijd beschikbaar is om patiënten/cliënten goed te verzorgen?</c:v>
                </c:pt>
                <c:pt idx="2">
                  <c:v>....</c:v>
                </c:pt>
                <c:pt idx="3">
                  <c:v>....</c:v>
                </c:pt>
              </c:strCache>
            </c:strRef>
          </c:cat>
          <c:val>
            <c:numRef>
              <c:f>Sheet1!$D$2:$D$5</c:f>
              <c:numCache>
                <c:formatCode>General</c:formatCode>
                <c:ptCount val="4"/>
                <c:pt idx="0">
                  <c:v>35</c:v>
                </c:pt>
                <c:pt idx="1">
                  <c:v>48</c:v>
                </c:pt>
              </c:numCache>
            </c:numRef>
          </c:val>
          <c:extLst>
            <c:ext xmlns:c16="http://schemas.microsoft.com/office/drawing/2014/chart" uri="{C3380CC4-5D6E-409C-BE32-E72D297353CC}">
              <c16:uniqueId val="{00000002-DF48-4FD8-A595-CDC95CEDB13D}"/>
            </c:ext>
          </c:extLst>
        </c:ser>
        <c:dLbls>
          <c:showLegendKey val="0"/>
          <c:showVal val="0"/>
          <c:showCatName val="0"/>
          <c:showSerName val="0"/>
          <c:showPercent val="0"/>
          <c:showBubbleSize val="0"/>
        </c:dLbls>
        <c:gapWidth val="150"/>
        <c:overlap val="100"/>
        <c:axId val="424012624"/>
        <c:axId val="424010664"/>
      </c:barChart>
      <c:catAx>
        <c:axId val="424012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424010664"/>
        <c:crosses val="autoZero"/>
        <c:auto val="1"/>
        <c:lblAlgn val="ctr"/>
        <c:lblOffset val="100"/>
        <c:noMultiLvlLbl val="0"/>
      </c:catAx>
      <c:valAx>
        <c:axId val="4240106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42401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098A1FEF-4602-454F-9036-888A8BDD070C}" type="datetimeFigureOut">
              <a:rPr lang="nl-NL" smtClean="0"/>
              <a:t>10-9-2019</a:t>
            </a:fld>
            <a:endParaRPr lang="nl-NL"/>
          </a:p>
        </p:txBody>
      </p:sp>
      <p:sp>
        <p:nvSpPr>
          <p:cNvPr id="4" name="Slide Image Placeholder 3"/>
          <p:cNvSpPr>
            <a:spLocks noGrp="1" noRot="1" noChangeAspect="1"/>
          </p:cNvSpPr>
          <p:nvPr>
            <p:ph type="sldImg" idx="2"/>
          </p:nvPr>
        </p:nvSpPr>
        <p:spPr>
          <a:xfrm>
            <a:off x="1150938" y="1233488"/>
            <a:ext cx="4440237" cy="3332162"/>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62C4DF27-D497-4F7D-BEB6-94C0B017F95F}" type="slidenum">
              <a:rPr lang="nl-NL" smtClean="0"/>
              <a:t>‹#›</a:t>
            </a:fld>
            <a:endParaRPr lang="nl-NL"/>
          </a:p>
        </p:txBody>
      </p:sp>
    </p:spTree>
    <p:extLst>
      <p:ext uri="{BB962C8B-B14F-4D97-AF65-F5344CB8AC3E}">
        <p14:creationId xmlns:p14="http://schemas.microsoft.com/office/powerpoint/2010/main" val="3158317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jdelijke aanduiding voor dia-afbeelding 1">
            <a:extLst>
              <a:ext uri="{FF2B5EF4-FFF2-40B4-BE49-F238E27FC236}">
                <a16:creationId xmlns:a16="http://schemas.microsoft.com/office/drawing/2014/main" id="{AD5B989F-8344-4645-A0A7-389C8F5796AB}"/>
              </a:ext>
            </a:extLst>
          </p:cNvPr>
          <p:cNvSpPr>
            <a:spLocks noGrp="1" noRot="1" noChangeAspect="1" noChangeArrowheads="1" noTextEdit="1"/>
          </p:cNvSpPr>
          <p:nvPr>
            <p:ph type="sldImg"/>
          </p:nvPr>
        </p:nvSpPr>
        <p:spPr>
          <a:ln/>
        </p:spPr>
      </p:sp>
      <p:sp>
        <p:nvSpPr>
          <p:cNvPr id="55299" name="Tijdelijke aanduiding voor notities 2">
            <a:extLst>
              <a:ext uri="{FF2B5EF4-FFF2-40B4-BE49-F238E27FC236}">
                <a16:creationId xmlns:a16="http://schemas.microsoft.com/office/drawing/2014/main" id="{4068B925-E1F2-45E2-9DDB-F328F411AA53}"/>
              </a:ext>
            </a:extLst>
          </p:cNvPr>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ltLang="nl-NL" dirty="0" err="1">
                <a:latin typeface="Arial" panose="020B0604020202020204" pitchFamily="34" charset="0"/>
              </a:rPr>
              <a:t>Afbeelding</a:t>
            </a:r>
            <a:r>
              <a:rPr lang="en-US" altLang="nl-NL" dirty="0">
                <a:latin typeface="Arial" panose="020B0604020202020204" pitchFamily="34" charset="0"/>
              </a:rPr>
              <a:t>: https://pixabay.com/en/laptop-computer-browser-research-2562325/ (5 </a:t>
            </a:r>
            <a:r>
              <a:rPr lang="en-US" altLang="nl-NL" dirty="0" err="1">
                <a:latin typeface="Arial" panose="020B0604020202020204" pitchFamily="34" charset="0"/>
              </a:rPr>
              <a:t>februari</a:t>
            </a:r>
            <a:r>
              <a:rPr lang="en-US" altLang="nl-NL" dirty="0">
                <a:latin typeface="Arial" panose="020B0604020202020204" pitchFamily="34" charset="0"/>
              </a:rPr>
              <a:t> 2019)</a:t>
            </a:r>
          </a:p>
          <a:p>
            <a:endParaRPr lang="en-US" altLang="nl-NL" dirty="0">
              <a:latin typeface="Arial" panose="020B0604020202020204" pitchFamily="34" charset="0"/>
            </a:endParaRPr>
          </a:p>
          <a:p>
            <a:r>
              <a:rPr lang="en-US" altLang="nl-NL" dirty="0" err="1">
                <a:latin typeface="Arial" panose="020B0604020202020204" pitchFamily="34" charset="0"/>
              </a:rPr>
              <a:t>Weekplanning</a:t>
            </a:r>
            <a:r>
              <a:rPr lang="en-US" altLang="nl-NL" dirty="0">
                <a:latin typeface="Arial" panose="020B0604020202020204" pitchFamily="34" charset="0"/>
              </a:rPr>
              <a:t> </a:t>
            </a:r>
            <a:r>
              <a:rPr lang="en-US" altLang="nl-NL" dirty="0" err="1">
                <a:latin typeface="Arial" panose="020B0604020202020204" pitchFamily="34" charset="0"/>
              </a:rPr>
              <a:t>volgens</a:t>
            </a:r>
            <a:r>
              <a:rPr lang="en-US" altLang="nl-NL" dirty="0">
                <a:latin typeface="Arial" panose="020B0604020202020204" pitchFamily="34" charset="0"/>
              </a:rPr>
              <a:t> ‘</a:t>
            </a:r>
            <a:r>
              <a:rPr lang="en-US" altLang="nl-NL" dirty="0" err="1">
                <a:latin typeface="Arial" panose="020B0604020202020204" pitchFamily="34" charset="0"/>
              </a:rPr>
              <a:t>Cursushandleiding</a:t>
            </a:r>
            <a:r>
              <a:rPr lang="en-US" altLang="nl-NL" dirty="0">
                <a:latin typeface="Arial" panose="020B0604020202020204" pitchFamily="34" charset="0"/>
              </a:rPr>
              <a:t> </a:t>
            </a:r>
            <a:r>
              <a:rPr lang="en-US" altLang="nl-NL" dirty="0" err="1">
                <a:latin typeface="Arial" panose="020B0604020202020204" pitchFamily="34" charset="0"/>
              </a:rPr>
              <a:t>afstudeerproduct</a:t>
            </a:r>
            <a:r>
              <a:rPr lang="en-US" altLang="nl-NL" dirty="0">
                <a:latin typeface="Arial" panose="020B0604020202020204" pitchFamily="34" charset="0"/>
              </a:rPr>
              <a:t>’ (van Hooft, 2019):</a:t>
            </a:r>
            <a:endParaRPr lang="nl-NL" altLang="nl-NL" dirty="0">
              <a:latin typeface="Arial" panose="020B0604020202020204" pitchFamily="34" charset="0"/>
            </a:endParaRPr>
          </a:p>
          <a:p>
            <a:endParaRPr lang="nl-NL" altLang="nl-NL" dirty="0">
              <a:latin typeface="Arial" panose="020B0604020202020204" pitchFamily="34" charset="0"/>
            </a:endParaRPr>
          </a:p>
          <a:p>
            <a:r>
              <a:rPr lang="en-US" altLang="nl-NL" b="1" dirty="0">
                <a:latin typeface="Arial" panose="020B0604020202020204" pitchFamily="34" charset="0"/>
              </a:rPr>
              <a:t>HOORCOLLEGES</a:t>
            </a:r>
          </a:p>
          <a:p>
            <a:r>
              <a:rPr lang="en-US" altLang="nl-NL" b="1" dirty="0">
                <a:latin typeface="Arial" panose="020B0604020202020204" pitchFamily="34" charset="0"/>
              </a:rPr>
              <a:t>Week 1</a:t>
            </a:r>
            <a:r>
              <a:rPr lang="en-US" altLang="nl-NL" b="0" dirty="0">
                <a:latin typeface="Arial" panose="020B0604020202020204" pitchFamily="34" charset="0"/>
              </a:rPr>
              <a:t> (</a:t>
            </a:r>
            <a:r>
              <a:rPr lang="en-US" altLang="nl-NL" b="0" dirty="0" err="1">
                <a:latin typeface="Arial" panose="020B0604020202020204" pitchFamily="34" charset="0"/>
              </a:rPr>
              <a:t>verplicht</a:t>
            </a:r>
            <a:r>
              <a:rPr lang="en-US" altLang="nl-NL" b="0" dirty="0">
                <a:latin typeface="Arial" panose="020B0604020202020204" pitchFamily="34" charset="0"/>
              </a:rPr>
              <a:t>): </a:t>
            </a:r>
            <a:r>
              <a:rPr lang="nl-NL" altLang="nl-NL" dirty="0">
                <a:latin typeface="Arial" panose="020B0604020202020204" pitchFamily="34" charset="0"/>
              </a:rPr>
              <a:t>Start </a:t>
            </a:r>
            <a:r>
              <a:rPr lang="nl-NL" altLang="nl-NL" dirty="0">
                <a:latin typeface="Arial" panose="020B0604020202020204" pitchFamily="34" charset="0"/>
                <a:sym typeface="Wingdings" panose="05000000000000000000" pitchFamily="2" charset="2"/>
              </a:rPr>
              <a:t> O</a:t>
            </a:r>
            <a:r>
              <a:rPr lang="nl-NL" altLang="nl-NL" dirty="0">
                <a:latin typeface="Arial" panose="020B0604020202020204" pitchFamily="34" charset="0"/>
              </a:rPr>
              <a:t>pbouw cursus </a:t>
            </a:r>
            <a:r>
              <a:rPr lang="nl-NL" altLang="nl-NL" dirty="0">
                <a:latin typeface="Arial" panose="020B0604020202020204" pitchFamily="34" charset="0"/>
                <a:sym typeface="Wingdings" panose="05000000000000000000" pitchFamily="2" charset="2"/>
              </a:rPr>
              <a:t> </a:t>
            </a:r>
            <a:r>
              <a:rPr lang="nl-NL" altLang="nl-NL" dirty="0">
                <a:latin typeface="Arial" panose="020B0604020202020204" pitchFamily="34" charset="0"/>
              </a:rPr>
              <a:t>Probleemanalyse</a:t>
            </a:r>
          </a:p>
          <a:p>
            <a:r>
              <a:rPr lang="nl-NL" altLang="nl-NL" b="1" dirty="0">
                <a:latin typeface="Arial" panose="020B0604020202020204" pitchFamily="34" charset="0"/>
              </a:rPr>
              <a:t>Week 2 </a:t>
            </a:r>
            <a:r>
              <a:rPr lang="nl-NL" altLang="nl-NL" dirty="0">
                <a:latin typeface="Arial" panose="020B0604020202020204" pitchFamily="34" charset="0"/>
              </a:rPr>
              <a:t>(verplicht): Inleiding </a:t>
            </a:r>
            <a:r>
              <a:rPr lang="nl-NL" altLang="nl-NL" dirty="0">
                <a:latin typeface="Arial" panose="020B0604020202020204" pitchFamily="34" charset="0"/>
                <a:sym typeface="Wingdings" panose="05000000000000000000" pitchFamily="2" charset="2"/>
              </a:rPr>
              <a:t> Aanleiding</a:t>
            </a:r>
            <a:r>
              <a:rPr lang="nl-NL" altLang="nl-NL" dirty="0">
                <a:latin typeface="Arial" panose="020B0604020202020204" pitchFamily="34" charset="0"/>
              </a:rPr>
              <a:t> </a:t>
            </a:r>
            <a:r>
              <a:rPr lang="nl-NL" altLang="nl-NL" dirty="0">
                <a:latin typeface="Arial" panose="020B0604020202020204" pitchFamily="34" charset="0"/>
                <a:sym typeface="Wingdings" panose="05000000000000000000" pitchFamily="2" charset="2"/>
              </a:rPr>
              <a:t> Doel-/vraagstelling</a:t>
            </a:r>
            <a:r>
              <a:rPr lang="nl-NL" altLang="nl-NL" dirty="0">
                <a:latin typeface="Arial" panose="020B0604020202020204" pitchFamily="34" charset="0"/>
              </a:rPr>
              <a:t> </a:t>
            </a:r>
            <a:r>
              <a:rPr lang="nl-NL" altLang="nl-NL" dirty="0">
                <a:latin typeface="Arial" panose="020B0604020202020204" pitchFamily="34" charset="0"/>
                <a:sym typeface="Wingdings" panose="05000000000000000000" pitchFamily="2" charset="2"/>
              </a:rPr>
              <a:t> Ethische aspecten</a:t>
            </a:r>
            <a:endParaRPr lang="nl-NL" altLang="nl-NL" dirty="0">
              <a:latin typeface="Arial" panose="020B0604020202020204" pitchFamily="34" charset="0"/>
            </a:endParaRPr>
          </a:p>
          <a:p>
            <a:r>
              <a:rPr lang="nl-NL" altLang="nl-NL" b="1" dirty="0">
                <a:latin typeface="Arial" panose="020B0604020202020204" pitchFamily="34" charset="0"/>
              </a:rPr>
              <a:t>Week 3</a:t>
            </a:r>
            <a:r>
              <a:rPr lang="nl-NL" altLang="nl-NL" dirty="0">
                <a:latin typeface="Arial" panose="020B0604020202020204" pitchFamily="34" charset="0"/>
              </a:rPr>
              <a:t> (extra ondersteuning): Schrijven van een probleemanalyse</a:t>
            </a:r>
          </a:p>
          <a:p>
            <a:r>
              <a:rPr lang="nl-NL" altLang="nl-NL" b="1" dirty="0">
                <a:latin typeface="Arial" panose="020B0604020202020204" pitchFamily="34" charset="0"/>
              </a:rPr>
              <a:t>Week 4 </a:t>
            </a:r>
            <a:r>
              <a:rPr lang="nl-NL" altLang="nl-NL" dirty="0">
                <a:latin typeface="Arial" panose="020B0604020202020204" pitchFamily="34" charset="0"/>
              </a:rPr>
              <a:t>(verplicht): Methode praktijkonderzoek</a:t>
            </a:r>
          </a:p>
          <a:p>
            <a:r>
              <a:rPr lang="nl-NL" altLang="nl-NL" b="1" dirty="0">
                <a:latin typeface="Arial" panose="020B0604020202020204" pitchFamily="34" charset="0"/>
              </a:rPr>
              <a:t>Week 5</a:t>
            </a:r>
            <a:r>
              <a:rPr lang="nl-NL" altLang="nl-NL" dirty="0">
                <a:latin typeface="Arial" panose="020B0604020202020204" pitchFamily="34" charset="0"/>
              </a:rPr>
              <a:t> (verplicht): Systematische zoekstrategie</a:t>
            </a:r>
          </a:p>
          <a:p>
            <a:r>
              <a:rPr lang="nl-NL" altLang="nl-NL" b="1" dirty="0">
                <a:latin typeface="Arial" panose="020B0604020202020204" pitchFamily="34" charset="0"/>
              </a:rPr>
              <a:t>Week 6</a:t>
            </a:r>
            <a:r>
              <a:rPr lang="nl-NL" altLang="nl-NL" dirty="0">
                <a:latin typeface="Arial" panose="020B0604020202020204" pitchFamily="34" charset="0"/>
              </a:rPr>
              <a:t> (verplicht voor variant ACZ en PO): Uitvoeren van praktijkonderzoek</a:t>
            </a:r>
          </a:p>
          <a:p>
            <a:r>
              <a:rPr lang="nl-NL" altLang="nl-NL" b="1" dirty="0">
                <a:latin typeface="Arial" panose="020B0604020202020204" pitchFamily="34" charset="0"/>
              </a:rPr>
              <a:t>Week 7</a:t>
            </a:r>
            <a:r>
              <a:rPr lang="nl-NL" altLang="nl-NL" dirty="0">
                <a:latin typeface="Arial" panose="020B0604020202020204" pitchFamily="34" charset="0"/>
              </a:rPr>
              <a:t> (extra ondersteuning): Veel gestelde vragen </a:t>
            </a:r>
            <a:r>
              <a:rPr lang="nl-NL" altLang="nl-NL" dirty="0">
                <a:latin typeface="Arial" panose="020B0604020202020204" pitchFamily="34" charset="0"/>
                <a:sym typeface="Wingdings" panose="05000000000000000000" pitchFamily="2" charset="2"/>
              </a:rPr>
              <a:t> A</a:t>
            </a:r>
            <a:r>
              <a:rPr lang="nl-NL" altLang="nl-NL" dirty="0">
                <a:latin typeface="Arial" panose="020B0604020202020204" pitchFamily="34" charset="0"/>
              </a:rPr>
              <a:t>llerlei tips</a:t>
            </a:r>
          </a:p>
          <a:p>
            <a:r>
              <a:rPr lang="nl-NL" altLang="nl-NL" b="1" dirty="0">
                <a:latin typeface="Arial" panose="020B0604020202020204" pitchFamily="34" charset="0"/>
              </a:rPr>
              <a:t>Week 8</a:t>
            </a:r>
            <a:r>
              <a:rPr lang="nl-NL" altLang="nl-NL" dirty="0">
                <a:latin typeface="Arial" panose="020B0604020202020204" pitchFamily="34" charset="0"/>
              </a:rPr>
              <a:t> (verplicht): Data-analyse kwalitatief/kwantitatief</a:t>
            </a:r>
          </a:p>
          <a:p>
            <a:r>
              <a:rPr lang="nl-NL" altLang="nl-NL" b="1" dirty="0">
                <a:latin typeface="Arial" panose="020B0604020202020204" pitchFamily="34" charset="0"/>
              </a:rPr>
              <a:t>Week 9</a:t>
            </a:r>
            <a:r>
              <a:rPr lang="nl-NL" altLang="nl-NL" dirty="0">
                <a:latin typeface="Arial" panose="020B0604020202020204" pitchFamily="34" charset="0"/>
              </a:rPr>
              <a:t> (verplicht): Rapporteren</a:t>
            </a:r>
          </a:p>
          <a:p>
            <a:r>
              <a:rPr lang="nl-NL" altLang="nl-NL" b="1" dirty="0">
                <a:latin typeface="Arial" panose="020B0604020202020204" pitchFamily="34" charset="0"/>
              </a:rPr>
              <a:t>Week 10 </a:t>
            </a:r>
            <a:r>
              <a:rPr lang="nl-NL" altLang="nl-NL" dirty="0">
                <a:latin typeface="Arial" panose="020B0604020202020204" pitchFamily="34" charset="0"/>
              </a:rPr>
              <a:t>(extra ondersteuning): Veel gestelde vragen</a:t>
            </a:r>
          </a:p>
          <a:p>
            <a:endParaRPr lang="nl-NL" altLang="nl-NL" dirty="0">
              <a:latin typeface="Arial" panose="020B0604020202020204" pitchFamily="34" charset="0"/>
            </a:endParaRPr>
          </a:p>
        </p:txBody>
      </p:sp>
      <p:sp>
        <p:nvSpPr>
          <p:cNvPr id="55300" name="Tijdelijke aanduiding voor dianummer 3">
            <a:extLst>
              <a:ext uri="{FF2B5EF4-FFF2-40B4-BE49-F238E27FC236}">
                <a16:creationId xmlns:a16="http://schemas.microsoft.com/office/drawing/2014/main" id="{31279354-7876-4E8D-AB6A-DC0BB9FB9BED}"/>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4FA47EB-EE92-43F6-ADA4-C7D91E494E1D}" type="slidenum">
              <a:rPr kumimoji="0" lang="en-US" altLang="nl-NL"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nl-NL"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5301" name="Tijdelijke aanduiding voor koptekst 2">
            <a:extLst>
              <a:ext uri="{FF2B5EF4-FFF2-40B4-BE49-F238E27FC236}">
                <a16:creationId xmlns:a16="http://schemas.microsoft.com/office/drawing/2014/main" id="{2F9AD206-AF43-4438-A41E-29E7BEAAE691}"/>
              </a:ext>
            </a:extLst>
          </p:cNvPr>
          <p:cNvSpPr>
            <a:spLocks noGrp="1"/>
          </p:cNvSpPr>
          <p:nvPr>
            <p:ph type="hdr" sz="quarter"/>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lvl="0" defTabSz="914400" eaLnBrk="0" fontAlgn="base" hangingPunct="0">
              <a:spcBef>
                <a:spcPct val="0"/>
              </a:spcBef>
              <a:spcAft>
                <a:spcPct val="0"/>
              </a:spcAft>
              <a:defRPr/>
            </a:pPr>
            <a:r>
              <a:rPr lang="nl-NL" altLang="nl-NL" sz="1200" b="0" dirty="0">
                <a:solidFill>
                  <a:srgbClr val="000000"/>
                </a:solidFill>
              </a:rPr>
              <a:t>AFSTUDEREN HBO-V</a:t>
            </a:r>
          </a:p>
        </p:txBody>
      </p:sp>
      <p:sp>
        <p:nvSpPr>
          <p:cNvPr id="55302" name="Tijdelijke aanduiding voor voettekst 3">
            <a:extLst>
              <a:ext uri="{FF2B5EF4-FFF2-40B4-BE49-F238E27FC236}">
                <a16:creationId xmlns:a16="http://schemas.microsoft.com/office/drawing/2014/main" id="{B7DD8A93-4244-449F-B2F1-0763DD777A9D}"/>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altLang="nl-NL" sz="12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5303" name="Tijdelijke aanduiding voor datum 4">
            <a:extLst>
              <a:ext uri="{FF2B5EF4-FFF2-40B4-BE49-F238E27FC236}">
                <a16:creationId xmlns:a16="http://schemas.microsoft.com/office/drawing/2014/main" id="{666FE7F7-1361-4CD0-A5C3-3A9BB1DFC326}"/>
              </a:ext>
            </a:extLst>
          </p:cNvPr>
          <p:cNvSpPr>
            <a:spLocks noGrp="1"/>
          </p:cNvSpPr>
          <p:nvPr>
            <p:ph type="dt" sz="quarter"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nl-NL" altLang="nl-NL"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802884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ijdelijke aanduiding voor dia-afbeelding 1">
            <a:extLst>
              <a:ext uri="{FF2B5EF4-FFF2-40B4-BE49-F238E27FC236}">
                <a16:creationId xmlns:a16="http://schemas.microsoft.com/office/drawing/2014/main" id="{BFD0A976-8D8E-4E77-B421-D0A01E97DBF7}"/>
              </a:ext>
            </a:extLst>
          </p:cNvPr>
          <p:cNvSpPr>
            <a:spLocks noGrp="1" noRot="1" noChangeAspect="1" noChangeArrowheads="1" noTextEdit="1"/>
          </p:cNvSpPr>
          <p:nvPr>
            <p:ph type="sldImg"/>
          </p:nvPr>
        </p:nvSpPr>
        <p:spPr>
          <a:ln/>
        </p:spPr>
      </p:sp>
      <p:sp>
        <p:nvSpPr>
          <p:cNvPr id="184323" name="Tijdelijke aanduiding voor notities 2">
            <a:extLst>
              <a:ext uri="{FF2B5EF4-FFF2-40B4-BE49-F238E27FC236}">
                <a16:creationId xmlns:a16="http://schemas.microsoft.com/office/drawing/2014/main" id="{BF97DD06-CD02-4177-A431-361EA853DDEC}"/>
              </a:ext>
            </a:extLst>
          </p:cNvPr>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nl-NL" altLang="nl-NL">
                <a:latin typeface="Arial" panose="020B0604020202020204" pitchFamily="34" charset="0"/>
              </a:rPr>
              <a:t>https://pixabay.com/nl/grafiek-grafische-statistieken-35773/</a:t>
            </a:r>
          </a:p>
        </p:txBody>
      </p:sp>
      <p:sp>
        <p:nvSpPr>
          <p:cNvPr id="184324" name="Tijdelijke aanduiding voor dianummer 3">
            <a:extLst>
              <a:ext uri="{FF2B5EF4-FFF2-40B4-BE49-F238E27FC236}">
                <a16:creationId xmlns:a16="http://schemas.microsoft.com/office/drawing/2014/main" id="{2236DBB1-B56F-4D30-9FAF-A5AA77AEF0C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A073C21-529B-4BCA-B19B-8A40663C49AE}" type="slidenum">
              <a:rPr kumimoji="0" lang="en-US" altLang="nl-NL"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nl-NL"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84325" name="Tijdelijke aanduiding voor koptekst 2">
            <a:extLst>
              <a:ext uri="{FF2B5EF4-FFF2-40B4-BE49-F238E27FC236}">
                <a16:creationId xmlns:a16="http://schemas.microsoft.com/office/drawing/2014/main" id="{71BA1602-9855-4FE7-9A34-30CA18186801}"/>
              </a:ext>
            </a:extLst>
          </p:cNvPr>
          <p:cNvSpPr>
            <a:spLocks noGrp="1"/>
          </p:cNvSpPr>
          <p:nvPr>
            <p:ph type="hdr" sz="quarter"/>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MANP-1, 2012/2013</a:t>
            </a:r>
          </a:p>
        </p:txBody>
      </p:sp>
      <p:sp>
        <p:nvSpPr>
          <p:cNvPr id="184326" name="Tijdelijke aanduiding voor voettekst 3">
            <a:extLst>
              <a:ext uri="{FF2B5EF4-FFF2-40B4-BE49-F238E27FC236}">
                <a16:creationId xmlns:a16="http://schemas.microsoft.com/office/drawing/2014/main" id="{EEDD8659-74DB-4E37-9D13-51E80F2C5A1F}"/>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19 februari 2013</a:t>
            </a:r>
          </a:p>
        </p:txBody>
      </p:sp>
      <p:sp>
        <p:nvSpPr>
          <p:cNvPr id="184327" name="Tijdelijke aanduiding voor datum 4">
            <a:extLst>
              <a:ext uri="{FF2B5EF4-FFF2-40B4-BE49-F238E27FC236}">
                <a16:creationId xmlns:a16="http://schemas.microsoft.com/office/drawing/2014/main" id="{0EC08EFC-7B65-45B3-9A94-CCEEF5BB2AF2}"/>
              </a:ext>
            </a:extLst>
          </p:cNvPr>
          <p:cNvSpPr>
            <a:spLocks noGrp="1"/>
          </p:cNvSpPr>
          <p:nvPr>
            <p:ph type="dt" sz="quarter"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nl-NL" altLang="nl-NL"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146731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ct val="0"/>
              </a:spcBef>
              <a:buFont typeface="Arial" panose="020B0604020202020204" pitchFamily="34" charset="0"/>
              <a:buNone/>
              <a:defRPr/>
            </a:pPr>
            <a:r>
              <a:rPr lang="en-US" sz="3200" b="1" dirty="0">
                <a:latin typeface="Open Sans"/>
              </a:rPr>
              <a:t>https://pixabay.com/vectors/comic-fear-flee-fright-1296117/</a:t>
            </a:r>
          </a:p>
          <a:p>
            <a:pPr eaLnBrk="1" hangingPunct="1">
              <a:lnSpc>
                <a:spcPct val="90000"/>
              </a:lnSpc>
              <a:spcBef>
                <a:spcPct val="0"/>
              </a:spcBef>
              <a:buFont typeface="Arial" panose="020B0604020202020204" pitchFamily="34" charset="0"/>
              <a:buNone/>
              <a:defRPr/>
            </a:pPr>
            <a:endParaRPr lang="en-US" sz="3200" b="1" dirty="0">
              <a:latin typeface="Open Sans"/>
            </a:endParaRPr>
          </a:p>
          <a:p>
            <a:pPr eaLnBrk="1" hangingPunct="1">
              <a:lnSpc>
                <a:spcPct val="90000"/>
              </a:lnSpc>
              <a:spcBef>
                <a:spcPct val="0"/>
              </a:spcBef>
              <a:buFont typeface="Arial" panose="020B0604020202020204" pitchFamily="34" charset="0"/>
              <a:buNone/>
              <a:defRPr/>
            </a:pPr>
            <a:r>
              <a:rPr lang="en-US" sz="3200" b="1" dirty="0">
                <a:latin typeface="Open Sans"/>
              </a:rPr>
              <a:t>INHOUD</a:t>
            </a:r>
          </a:p>
          <a:p>
            <a:pPr eaLnBrk="1" hangingPunct="1">
              <a:lnSpc>
                <a:spcPct val="90000"/>
              </a:lnSpc>
              <a:spcBef>
                <a:spcPct val="0"/>
              </a:spcBef>
              <a:buFont typeface="Arial" panose="020B0604020202020204" pitchFamily="34" charset="0"/>
              <a:buChar char="•"/>
              <a:defRPr/>
            </a:pPr>
            <a:r>
              <a:rPr lang="en-US" sz="3200" dirty="0" err="1">
                <a:latin typeface="Open Sans"/>
              </a:rPr>
              <a:t>Kwantitatieve</a:t>
            </a:r>
            <a:r>
              <a:rPr lang="en-US" sz="3200" dirty="0">
                <a:latin typeface="Open Sans"/>
              </a:rPr>
              <a:t> data-</a:t>
            </a:r>
            <a:r>
              <a:rPr lang="en-US" sz="3200" dirty="0" err="1">
                <a:latin typeface="Open Sans"/>
              </a:rPr>
              <a:t>analyse</a:t>
            </a:r>
            <a:endParaRPr lang="en-US" sz="3200" dirty="0">
              <a:latin typeface="Open Sans"/>
            </a:endParaRPr>
          </a:p>
          <a:p>
            <a:pPr lvl="1" eaLnBrk="1" hangingPunct="1">
              <a:lnSpc>
                <a:spcPct val="90000"/>
              </a:lnSpc>
              <a:spcBef>
                <a:spcPct val="0"/>
              </a:spcBef>
              <a:buFont typeface="Arial" panose="020B0604020202020204" pitchFamily="34" charset="0"/>
              <a:buChar char="•"/>
              <a:defRPr/>
            </a:pPr>
            <a:r>
              <a:rPr lang="en-US" sz="3200" dirty="0" err="1">
                <a:latin typeface="Open Sans"/>
              </a:rPr>
              <a:t>Typen</a:t>
            </a:r>
            <a:r>
              <a:rPr lang="en-US" sz="3200" dirty="0">
                <a:latin typeface="Open Sans"/>
              </a:rPr>
              <a:t> </a:t>
            </a:r>
            <a:r>
              <a:rPr lang="en-US" sz="3200" dirty="0" err="1">
                <a:latin typeface="Open Sans"/>
              </a:rPr>
              <a:t>variabelen</a:t>
            </a:r>
            <a:r>
              <a:rPr lang="en-US" sz="3200" dirty="0">
                <a:latin typeface="Open Sans"/>
              </a:rPr>
              <a:t> </a:t>
            </a:r>
            <a:r>
              <a:rPr lang="en-US" sz="3200" dirty="0" err="1">
                <a:latin typeface="Open Sans"/>
              </a:rPr>
              <a:t>en</a:t>
            </a:r>
            <a:r>
              <a:rPr lang="en-US" sz="3200" dirty="0">
                <a:latin typeface="Open Sans"/>
              </a:rPr>
              <a:t> </a:t>
            </a:r>
            <a:r>
              <a:rPr lang="en-US" sz="3200" dirty="0" err="1">
                <a:latin typeface="Open Sans"/>
              </a:rPr>
              <a:t>statistische</a:t>
            </a:r>
            <a:r>
              <a:rPr lang="en-US" sz="3200" dirty="0">
                <a:latin typeface="Open Sans"/>
              </a:rPr>
              <a:t> </a:t>
            </a:r>
            <a:r>
              <a:rPr lang="en-US" sz="3200" dirty="0" err="1">
                <a:latin typeface="Open Sans"/>
              </a:rPr>
              <a:t>mogelijkheden</a:t>
            </a:r>
            <a:endParaRPr lang="en-US" sz="3200" dirty="0">
              <a:latin typeface="Open Sans"/>
            </a:endParaRPr>
          </a:p>
          <a:p>
            <a:pPr lvl="1" eaLnBrk="1" hangingPunct="1">
              <a:lnSpc>
                <a:spcPct val="90000"/>
              </a:lnSpc>
              <a:spcBef>
                <a:spcPct val="0"/>
              </a:spcBef>
              <a:buFont typeface="Arial" panose="020B0604020202020204" pitchFamily="34" charset="0"/>
              <a:buChar char="•"/>
              <a:defRPr/>
            </a:pPr>
            <a:r>
              <a:rPr lang="en-US" sz="3200" dirty="0" err="1">
                <a:latin typeface="Open Sans"/>
              </a:rPr>
              <a:t>Beschrijvende</a:t>
            </a:r>
            <a:r>
              <a:rPr lang="en-US" sz="3200" dirty="0">
                <a:latin typeface="Open Sans"/>
              </a:rPr>
              <a:t> </a:t>
            </a:r>
            <a:r>
              <a:rPr lang="en-US" sz="3200" dirty="0" err="1">
                <a:latin typeface="Open Sans"/>
              </a:rPr>
              <a:t>statistiek</a:t>
            </a:r>
            <a:endParaRPr lang="en-US" sz="3200" dirty="0">
              <a:latin typeface="Open Sans"/>
            </a:endParaRPr>
          </a:p>
          <a:p>
            <a:pPr lvl="1" eaLnBrk="1" hangingPunct="1">
              <a:lnSpc>
                <a:spcPct val="90000"/>
              </a:lnSpc>
              <a:spcBef>
                <a:spcPct val="0"/>
              </a:spcBef>
              <a:buFont typeface="Arial" panose="020B0604020202020204" pitchFamily="34" charset="0"/>
              <a:buChar char="•"/>
              <a:defRPr/>
            </a:pPr>
            <a:r>
              <a:rPr lang="en-US" sz="3200" dirty="0" err="1">
                <a:latin typeface="Open Sans"/>
              </a:rPr>
              <a:t>Verklarende</a:t>
            </a:r>
            <a:r>
              <a:rPr lang="en-US" sz="3200" dirty="0">
                <a:latin typeface="Open Sans"/>
              </a:rPr>
              <a:t> </a:t>
            </a:r>
            <a:r>
              <a:rPr lang="en-US" sz="3200" dirty="0" err="1">
                <a:latin typeface="Open Sans"/>
              </a:rPr>
              <a:t>statistiek</a:t>
            </a:r>
            <a:endParaRPr lang="en-US" sz="3200" dirty="0">
              <a:latin typeface="Open Sans"/>
            </a:endParaRPr>
          </a:p>
          <a:p>
            <a:pPr eaLnBrk="1" hangingPunct="1">
              <a:lnSpc>
                <a:spcPct val="90000"/>
              </a:lnSpc>
              <a:spcBef>
                <a:spcPct val="0"/>
              </a:spcBef>
              <a:buFont typeface="Arial" panose="020B0604020202020204" pitchFamily="34" charset="0"/>
              <a:buChar char="•"/>
              <a:defRPr/>
            </a:pPr>
            <a:r>
              <a:rPr lang="en-US" sz="3200" dirty="0">
                <a:latin typeface="Open Sans"/>
              </a:rPr>
              <a:t>SPSS </a:t>
            </a:r>
            <a:r>
              <a:rPr lang="en-US" sz="3200" dirty="0" err="1">
                <a:latin typeface="Open Sans"/>
              </a:rPr>
              <a:t>en</a:t>
            </a:r>
            <a:r>
              <a:rPr lang="en-US" sz="3200" dirty="0">
                <a:latin typeface="Open Sans"/>
              </a:rPr>
              <a:t> Excel: </a:t>
            </a:r>
            <a:r>
              <a:rPr lang="en-US" sz="3200" dirty="0" err="1">
                <a:latin typeface="Open Sans"/>
              </a:rPr>
              <a:t>praktische</a:t>
            </a:r>
            <a:r>
              <a:rPr lang="en-US" sz="3200" dirty="0">
                <a:latin typeface="Open Sans"/>
              </a:rPr>
              <a:t> </a:t>
            </a:r>
            <a:r>
              <a:rPr lang="en-US" sz="3200" dirty="0" err="1">
                <a:latin typeface="Open Sans"/>
              </a:rPr>
              <a:t>toepassing</a:t>
            </a:r>
            <a:endParaRPr lang="en-US" sz="3200" dirty="0">
              <a:latin typeface="Open Sans"/>
            </a:endParaRPr>
          </a:p>
          <a:p>
            <a:endParaRPr lang="nl-NL" dirty="0"/>
          </a:p>
        </p:txBody>
      </p:sp>
      <p:sp>
        <p:nvSpPr>
          <p:cNvPr id="4" name="Slide Number Placeholder 3"/>
          <p:cNvSpPr>
            <a:spLocks noGrp="1"/>
          </p:cNvSpPr>
          <p:nvPr>
            <p:ph type="sldNum" sz="quarter" idx="5"/>
          </p:nvPr>
        </p:nvSpPr>
        <p:spPr/>
        <p:txBody>
          <a:bodyPr/>
          <a:lstStyle/>
          <a:p>
            <a:fld id="{62C4DF27-D497-4F7D-BEB6-94C0B017F95F}" type="slidenum">
              <a:rPr lang="nl-NL" smtClean="0"/>
              <a:t>3</a:t>
            </a:fld>
            <a:endParaRPr lang="nl-NL"/>
          </a:p>
        </p:txBody>
      </p:sp>
    </p:spTree>
    <p:extLst>
      <p:ext uri="{BB962C8B-B14F-4D97-AF65-F5344CB8AC3E}">
        <p14:creationId xmlns:p14="http://schemas.microsoft.com/office/powerpoint/2010/main" val="1966570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ijdelijke aanduiding voor dia-afbeelding 1">
            <a:extLst>
              <a:ext uri="{FF2B5EF4-FFF2-40B4-BE49-F238E27FC236}">
                <a16:creationId xmlns:a16="http://schemas.microsoft.com/office/drawing/2014/main" id="{6A83F8F8-E916-4054-8BCE-AAAF72D6E808}"/>
              </a:ext>
            </a:extLst>
          </p:cNvPr>
          <p:cNvSpPr>
            <a:spLocks noGrp="1" noRot="1" noChangeAspect="1" noChangeArrowheads="1" noTextEdit="1"/>
          </p:cNvSpPr>
          <p:nvPr>
            <p:ph type="sldImg"/>
          </p:nvPr>
        </p:nvSpPr>
        <p:spPr>
          <a:ln/>
        </p:spPr>
      </p:sp>
      <p:sp>
        <p:nvSpPr>
          <p:cNvPr id="195587" name="Tijdelijke aanduiding voor notities 2">
            <a:extLst>
              <a:ext uri="{FF2B5EF4-FFF2-40B4-BE49-F238E27FC236}">
                <a16:creationId xmlns:a16="http://schemas.microsoft.com/office/drawing/2014/main" id="{09970AAE-0AE3-4E4E-81EF-DFE702C3937F}"/>
              </a:ext>
            </a:extLst>
          </p:cNvPr>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nl-NL" altLang="nl-NL">
              <a:latin typeface="Arial" panose="020B0604020202020204" pitchFamily="34" charset="0"/>
            </a:endParaRPr>
          </a:p>
        </p:txBody>
      </p:sp>
      <p:sp>
        <p:nvSpPr>
          <p:cNvPr id="195588" name="Tijdelijke aanduiding voor koptekst 3">
            <a:extLst>
              <a:ext uri="{FF2B5EF4-FFF2-40B4-BE49-F238E27FC236}">
                <a16:creationId xmlns:a16="http://schemas.microsoft.com/office/drawing/2014/main" id="{A019119B-60D3-42DD-9B9F-0EE2BFCCA80F}"/>
              </a:ext>
            </a:extLst>
          </p:cNvPr>
          <p:cNvSpPr>
            <a:spLocks noGrp="1"/>
          </p:cNvSpPr>
          <p:nvPr>
            <p:ph type="hdr" sz="quarter"/>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MANP-1, 2012/2013</a:t>
            </a:r>
          </a:p>
        </p:txBody>
      </p:sp>
      <p:sp>
        <p:nvSpPr>
          <p:cNvPr id="195589" name="Tijdelijke aanduiding voor datum 4">
            <a:extLst>
              <a:ext uri="{FF2B5EF4-FFF2-40B4-BE49-F238E27FC236}">
                <a16:creationId xmlns:a16="http://schemas.microsoft.com/office/drawing/2014/main" id="{A80919D5-D931-4EBE-A200-8E9F2027D637}"/>
              </a:ext>
            </a:extLst>
          </p:cNvPr>
          <p:cNvSpPr>
            <a:spLocks noGrp="1"/>
          </p:cNvSpPr>
          <p:nvPr>
            <p:ph type="dt" sz="quarter"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95590" name="Tijdelijke aanduiding voor voettekst 5">
            <a:extLst>
              <a:ext uri="{FF2B5EF4-FFF2-40B4-BE49-F238E27FC236}">
                <a16:creationId xmlns:a16="http://schemas.microsoft.com/office/drawing/2014/main" id="{F6F142A6-0520-4737-8796-20F36BB606BC}"/>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19 februari 2013</a:t>
            </a:r>
          </a:p>
        </p:txBody>
      </p:sp>
      <p:sp>
        <p:nvSpPr>
          <p:cNvPr id="195591" name="Tijdelijke aanduiding voor dianummer 6">
            <a:extLst>
              <a:ext uri="{FF2B5EF4-FFF2-40B4-BE49-F238E27FC236}">
                <a16:creationId xmlns:a16="http://schemas.microsoft.com/office/drawing/2014/main" id="{8716B4B2-4815-4341-ACB0-2AA924156FB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C5884B3-F65F-49C3-BFF9-BDCECB50A801}"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799368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ijdelijke aanduiding voor dia-afbeelding 1">
            <a:extLst>
              <a:ext uri="{FF2B5EF4-FFF2-40B4-BE49-F238E27FC236}">
                <a16:creationId xmlns:a16="http://schemas.microsoft.com/office/drawing/2014/main" id="{406865D8-E252-41F5-8412-E98D89786E04}"/>
              </a:ext>
            </a:extLst>
          </p:cNvPr>
          <p:cNvSpPr>
            <a:spLocks noGrp="1" noRot="1" noChangeAspect="1" noChangeArrowheads="1" noTextEdit="1"/>
          </p:cNvSpPr>
          <p:nvPr>
            <p:ph type="sldImg"/>
          </p:nvPr>
        </p:nvSpPr>
        <p:spPr>
          <a:ln/>
        </p:spPr>
      </p:sp>
      <p:sp>
        <p:nvSpPr>
          <p:cNvPr id="188419" name="Tijdelijke aanduiding voor notities 2">
            <a:extLst>
              <a:ext uri="{FF2B5EF4-FFF2-40B4-BE49-F238E27FC236}">
                <a16:creationId xmlns:a16="http://schemas.microsoft.com/office/drawing/2014/main" id="{2C59CFBE-6097-4B0D-960D-A6FE48804C8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en-US">
              <a:latin typeface="Arial" panose="020B0604020202020204" pitchFamily="34" charset="0"/>
            </a:endParaRPr>
          </a:p>
        </p:txBody>
      </p:sp>
      <p:sp>
        <p:nvSpPr>
          <p:cNvPr id="188420" name="Tijdelijke aanduiding voor dianummer 3">
            <a:extLst>
              <a:ext uri="{FF2B5EF4-FFF2-40B4-BE49-F238E27FC236}">
                <a16:creationId xmlns:a16="http://schemas.microsoft.com/office/drawing/2014/main" id="{761F44FC-623D-4E33-B7B1-14C3E2D88830}"/>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4250">
              <a:defRPr sz="2400" b="1">
                <a:solidFill>
                  <a:schemeClr val="tx1"/>
                </a:solidFill>
                <a:latin typeface="Arial" panose="020B0604020202020204" pitchFamily="34" charset="0"/>
                <a:ea typeface="MS PGothic" panose="020B0600070205080204" pitchFamily="34" charset="-128"/>
              </a:defRPr>
            </a:lvl1pPr>
            <a:lvl2pPr marL="765175" indent="-293688" defTabSz="984250">
              <a:defRPr sz="2400" b="1">
                <a:solidFill>
                  <a:schemeClr val="tx1"/>
                </a:solidFill>
                <a:latin typeface="Arial" panose="020B0604020202020204" pitchFamily="34" charset="0"/>
                <a:ea typeface="MS PGothic" panose="020B0600070205080204" pitchFamily="34" charset="-128"/>
              </a:defRPr>
            </a:lvl2pPr>
            <a:lvl3pPr marL="1177925" indent="-233363" defTabSz="984250">
              <a:defRPr sz="2400" b="1">
                <a:solidFill>
                  <a:schemeClr val="tx1"/>
                </a:solidFill>
                <a:latin typeface="Arial" panose="020B0604020202020204" pitchFamily="34" charset="0"/>
                <a:ea typeface="MS PGothic" panose="020B0600070205080204" pitchFamily="34" charset="-128"/>
              </a:defRPr>
            </a:lvl3pPr>
            <a:lvl4pPr marL="1649413" indent="-233363" defTabSz="984250">
              <a:defRPr sz="2400" b="1">
                <a:solidFill>
                  <a:schemeClr val="tx1"/>
                </a:solidFill>
                <a:latin typeface="Arial" panose="020B0604020202020204" pitchFamily="34" charset="0"/>
                <a:ea typeface="MS PGothic" panose="020B0600070205080204" pitchFamily="34" charset="-128"/>
              </a:defRPr>
            </a:lvl4pPr>
            <a:lvl5pPr marL="2120900" indent="-233363" defTabSz="984250">
              <a:defRPr sz="2400" b="1">
                <a:solidFill>
                  <a:schemeClr val="tx1"/>
                </a:solidFill>
                <a:latin typeface="Arial" panose="020B0604020202020204" pitchFamily="34" charset="0"/>
                <a:ea typeface="MS PGothic" panose="020B0600070205080204" pitchFamily="34" charset="-128"/>
              </a:defRPr>
            </a:lvl5pPr>
            <a:lvl6pPr marL="2578100" indent="-233363" defTabSz="98425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3035300" indent="-233363" defTabSz="98425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92500" indent="-233363" defTabSz="98425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949700" indent="-233363" defTabSz="98425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84250" rtl="0" eaLnBrk="0" fontAlgn="base" latinLnBrk="0" hangingPunct="0">
              <a:lnSpc>
                <a:spcPct val="100000"/>
              </a:lnSpc>
              <a:spcBef>
                <a:spcPct val="0"/>
              </a:spcBef>
              <a:spcAft>
                <a:spcPct val="0"/>
              </a:spcAft>
              <a:buClrTx/>
              <a:buSzTx/>
              <a:buFontTx/>
              <a:buNone/>
              <a:tabLst/>
              <a:defRPr/>
            </a:pPr>
            <a:fld id="{1DAFAE60-156F-4C71-98D4-66400205F8D3}" type="slidenum">
              <a:rPr kumimoji="0" lang="en-US" altLang="en-US" sz="14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84250" rtl="0" eaLnBrk="0" fontAlgn="base" latinLnBrk="0" hangingPunct="0">
                <a:lnSpc>
                  <a:spcPct val="100000"/>
                </a:lnSpc>
                <a:spcBef>
                  <a:spcPct val="0"/>
                </a:spcBef>
                <a:spcAft>
                  <a:spcPct val="0"/>
                </a:spcAft>
                <a:buClrTx/>
                <a:buSzTx/>
                <a:buFontTx/>
                <a:buNone/>
                <a:tabLst/>
                <a:defRPr/>
              </a:pPr>
              <a:t>5</a:t>
            </a:fld>
            <a:endPar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77733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ijdelijke aanduiding voor dia-afbeelding 1">
            <a:extLst>
              <a:ext uri="{FF2B5EF4-FFF2-40B4-BE49-F238E27FC236}">
                <a16:creationId xmlns:a16="http://schemas.microsoft.com/office/drawing/2014/main" id="{406865D8-E252-41F5-8412-E98D89786E04}"/>
              </a:ext>
            </a:extLst>
          </p:cNvPr>
          <p:cNvSpPr>
            <a:spLocks noGrp="1" noRot="1" noChangeAspect="1" noChangeArrowheads="1" noTextEdit="1"/>
          </p:cNvSpPr>
          <p:nvPr>
            <p:ph type="sldImg"/>
          </p:nvPr>
        </p:nvSpPr>
        <p:spPr>
          <a:ln/>
        </p:spPr>
      </p:sp>
      <p:sp>
        <p:nvSpPr>
          <p:cNvPr id="188419" name="Tijdelijke aanduiding voor notities 2">
            <a:extLst>
              <a:ext uri="{FF2B5EF4-FFF2-40B4-BE49-F238E27FC236}">
                <a16:creationId xmlns:a16="http://schemas.microsoft.com/office/drawing/2014/main" id="{2C59CFBE-6097-4B0D-960D-A6FE48804C8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en-US">
              <a:latin typeface="Arial" panose="020B0604020202020204" pitchFamily="34" charset="0"/>
            </a:endParaRPr>
          </a:p>
        </p:txBody>
      </p:sp>
      <p:sp>
        <p:nvSpPr>
          <p:cNvPr id="188420" name="Tijdelijke aanduiding voor dianummer 3">
            <a:extLst>
              <a:ext uri="{FF2B5EF4-FFF2-40B4-BE49-F238E27FC236}">
                <a16:creationId xmlns:a16="http://schemas.microsoft.com/office/drawing/2014/main" id="{761F44FC-623D-4E33-B7B1-14C3E2D88830}"/>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4250">
              <a:defRPr sz="2400" b="1">
                <a:solidFill>
                  <a:schemeClr val="tx1"/>
                </a:solidFill>
                <a:latin typeface="Arial" panose="020B0604020202020204" pitchFamily="34" charset="0"/>
                <a:ea typeface="MS PGothic" panose="020B0600070205080204" pitchFamily="34" charset="-128"/>
              </a:defRPr>
            </a:lvl1pPr>
            <a:lvl2pPr marL="765175" indent="-293688" defTabSz="984250">
              <a:defRPr sz="2400" b="1">
                <a:solidFill>
                  <a:schemeClr val="tx1"/>
                </a:solidFill>
                <a:latin typeface="Arial" panose="020B0604020202020204" pitchFamily="34" charset="0"/>
                <a:ea typeface="MS PGothic" panose="020B0600070205080204" pitchFamily="34" charset="-128"/>
              </a:defRPr>
            </a:lvl2pPr>
            <a:lvl3pPr marL="1177925" indent="-233363" defTabSz="984250">
              <a:defRPr sz="2400" b="1">
                <a:solidFill>
                  <a:schemeClr val="tx1"/>
                </a:solidFill>
                <a:latin typeface="Arial" panose="020B0604020202020204" pitchFamily="34" charset="0"/>
                <a:ea typeface="MS PGothic" panose="020B0600070205080204" pitchFamily="34" charset="-128"/>
              </a:defRPr>
            </a:lvl3pPr>
            <a:lvl4pPr marL="1649413" indent="-233363" defTabSz="984250">
              <a:defRPr sz="2400" b="1">
                <a:solidFill>
                  <a:schemeClr val="tx1"/>
                </a:solidFill>
                <a:latin typeface="Arial" panose="020B0604020202020204" pitchFamily="34" charset="0"/>
                <a:ea typeface="MS PGothic" panose="020B0600070205080204" pitchFamily="34" charset="-128"/>
              </a:defRPr>
            </a:lvl4pPr>
            <a:lvl5pPr marL="2120900" indent="-233363" defTabSz="984250">
              <a:defRPr sz="2400" b="1">
                <a:solidFill>
                  <a:schemeClr val="tx1"/>
                </a:solidFill>
                <a:latin typeface="Arial" panose="020B0604020202020204" pitchFamily="34" charset="0"/>
                <a:ea typeface="MS PGothic" panose="020B0600070205080204" pitchFamily="34" charset="-128"/>
              </a:defRPr>
            </a:lvl5pPr>
            <a:lvl6pPr marL="2578100" indent="-233363" defTabSz="98425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3035300" indent="-233363" defTabSz="98425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92500" indent="-233363" defTabSz="98425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949700" indent="-233363" defTabSz="98425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84250" rtl="0" eaLnBrk="0" fontAlgn="base" latinLnBrk="0" hangingPunct="0">
              <a:lnSpc>
                <a:spcPct val="100000"/>
              </a:lnSpc>
              <a:spcBef>
                <a:spcPct val="0"/>
              </a:spcBef>
              <a:spcAft>
                <a:spcPct val="0"/>
              </a:spcAft>
              <a:buClrTx/>
              <a:buSzTx/>
              <a:buFontTx/>
              <a:buNone/>
              <a:tabLst/>
              <a:defRPr/>
            </a:pPr>
            <a:fld id="{1DAFAE60-156F-4C71-98D4-66400205F8D3}" type="slidenum">
              <a:rPr kumimoji="0" lang="en-US" altLang="en-US" sz="14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84250" rtl="0" eaLnBrk="0" fontAlgn="base" latinLnBrk="0" hangingPunct="0">
                <a:lnSpc>
                  <a:spcPct val="100000"/>
                </a:lnSpc>
                <a:spcBef>
                  <a:spcPct val="0"/>
                </a:spcBef>
                <a:spcAft>
                  <a:spcPct val="0"/>
                </a:spcAft>
                <a:buClrTx/>
                <a:buSzTx/>
                <a:buFontTx/>
                <a:buNone/>
                <a:tabLst/>
                <a:defRPr/>
              </a:pPr>
              <a:t>6</a:t>
            </a:fld>
            <a:endParaRPr kumimoji="0" lang="en-US" altLang="en-US" sz="1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911235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ijdelijke aanduiding voor dia-afbeelding 1">
            <a:extLst>
              <a:ext uri="{FF2B5EF4-FFF2-40B4-BE49-F238E27FC236}">
                <a16:creationId xmlns:a16="http://schemas.microsoft.com/office/drawing/2014/main" id="{B9BA71BC-7625-43BE-B00B-42832FDDB3CC}"/>
              </a:ext>
            </a:extLst>
          </p:cNvPr>
          <p:cNvSpPr>
            <a:spLocks noGrp="1" noRot="1" noChangeAspect="1" noChangeArrowheads="1" noTextEdit="1"/>
          </p:cNvSpPr>
          <p:nvPr>
            <p:ph type="sldImg"/>
          </p:nvPr>
        </p:nvSpPr>
        <p:spPr>
          <a:ln/>
        </p:spPr>
      </p:sp>
      <p:sp>
        <p:nvSpPr>
          <p:cNvPr id="211971" name="Tijdelijke aanduiding voor notities 2">
            <a:extLst>
              <a:ext uri="{FF2B5EF4-FFF2-40B4-BE49-F238E27FC236}">
                <a16:creationId xmlns:a16="http://schemas.microsoft.com/office/drawing/2014/main" id="{CFBE1BC8-0D04-4E8A-B682-D19A020FBEC4}"/>
              </a:ext>
            </a:extLst>
          </p:cNvPr>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nl-NL" altLang="nl-NL">
                <a:latin typeface="Arial" panose="020B0604020202020204" pitchFamily="34" charset="0"/>
              </a:rPr>
              <a:t>https://pixabay.com/en/business-working-laptop-macbook-925900/</a:t>
            </a:r>
          </a:p>
          <a:p>
            <a:r>
              <a:rPr lang="nl-NL" altLang="nl-NL">
                <a:latin typeface="Arial" panose="020B0604020202020204" pitchFamily="34" charset="0"/>
              </a:rPr>
              <a:t>StockSnap</a:t>
            </a:r>
          </a:p>
        </p:txBody>
      </p:sp>
      <p:sp>
        <p:nvSpPr>
          <p:cNvPr id="211972" name="Tijdelijke aanduiding voor dianummer 3">
            <a:extLst>
              <a:ext uri="{FF2B5EF4-FFF2-40B4-BE49-F238E27FC236}">
                <a16:creationId xmlns:a16="http://schemas.microsoft.com/office/drawing/2014/main" id="{75F34EFC-33CA-475E-BD1A-ABE29F91F83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9421EA5E-F2F6-4973-8FFB-EBE2FA778036}"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11973" name="Tijdelijke aanduiding voor koptekst 2">
            <a:extLst>
              <a:ext uri="{FF2B5EF4-FFF2-40B4-BE49-F238E27FC236}">
                <a16:creationId xmlns:a16="http://schemas.microsoft.com/office/drawing/2014/main" id="{72F6F908-58EE-4336-86F9-BD3C2C4459C1}"/>
              </a:ext>
            </a:extLst>
          </p:cNvPr>
          <p:cNvSpPr>
            <a:spLocks noGrp="1"/>
          </p:cNvSpPr>
          <p:nvPr>
            <p:ph type="hdr" sz="quarter"/>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MANP-1, 2012/2013</a:t>
            </a:r>
          </a:p>
        </p:txBody>
      </p:sp>
      <p:sp>
        <p:nvSpPr>
          <p:cNvPr id="211974" name="Tijdelijke aanduiding voor voettekst 3">
            <a:extLst>
              <a:ext uri="{FF2B5EF4-FFF2-40B4-BE49-F238E27FC236}">
                <a16:creationId xmlns:a16="http://schemas.microsoft.com/office/drawing/2014/main" id="{5E5C636C-A618-4DCB-A602-0929397F4B37}"/>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19 februari 2013</a:t>
            </a:r>
          </a:p>
        </p:txBody>
      </p:sp>
      <p:sp>
        <p:nvSpPr>
          <p:cNvPr id="211975" name="Tijdelijke aanduiding voor datum 4">
            <a:extLst>
              <a:ext uri="{FF2B5EF4-FFF2-40B4-BE49-F238E27FC236}">
                <a16:creationId xmlns:a16="http://schemas.microsoft.com/office/drawing/2014/main" id="{6B3204AB-C7B9-421B-86A3-9DA4AB4D84FF}"/>
              </a:ext>
            </a:extLst>
          </p:cNvPr>
          <p:cNvSpPr>
            <a:spLocks noGrp="1"/>
          </p:cNvSpPr>
          <p:nvPr>
            <p:ph type="dt" sz="quarter"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404633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b="1" dirty="0"/>
              <a:t>Meetniveaus:</a:t>
            </a:r>
            <a:endParaRPr lang="nl-NL" b="1" baseline="0" dirty="0"/>
          </a:p>
          <a:p>
            <a:pPr marL="228600" indent="-228600">
              <a:buAutoNum type="arabicPeriod"/>
            </a:pPr>
            <a:r>
              <a:rPr lang="nl-NL" b="1" baseline="0" dirty="0"/>
              <a:t>nominaal (=categorisch)</a:t>
            </a:r>
          </a:p>
          <a:p>
            <a:pPr marL="228600" indent="-228600">
              <a:buAutoNum type="arabicPeriod"/>
            </a:pPr>
            <a:r>
              <a:rPr lang="nl-NL" b="1" baseline="0" dirty="0"/>
              <a:t>ordinaal</a:t>
            </a:r>
          </a:p>
          <a:p>
            <a:pPr marL="228600" indent="-228600">
              <a:buAutoNum type="arabicPeriod"/>
            </a:pPr>
            <a:r>
              <a:rPr lang="nl-NL" b="1" baseline="0" dirty="0"/>
              <a:t>intervalniveau</a:t>
            </a:r>
          </a:p>
          <a:p>
            <a:pPr marL="228600" indent="-228600">
              <a:buAutoNum type="arabicPeriod"/>
            </a:pPr>
            <a:r>
              <a:rPr lang="nl-NL" b="1" baseline="0" dirty="0"/>
              <a:t>rationiveau</a:t>
            </a:r>
            <a:endParaRPr lang="nl-NL" b="1" dirty="0"/>
          </a:p>
        </p:txBody>
      </p:sp>
      <p:sp>
        <p:nvSpPr>
          <p:cNvPr id="4" name="Slide Number Placeholder 3"/>
          <p:cNvSpPr>
            <a:spLocks noGrp="1"/>
          </p:cNvSpPr>
          <p:nvPr>
            <p:ph type="sldNum" sz="quarter" idx="10"/>
          </p:nvPr>
        </p:nvSpPr>
        <p:spPr/>
        <p:txBody>
          <a:bodyPr/>
          <a:lstStyle/>
          <a:p>
            <a:fld id="{62C4DF27-D497-4F7D-BEB6-94C0B017F95F}" type="slidenum">
              <a:rPr lang="nl-NL" smtClean="0"/>
              <a:t>8</a:t>
            </a:fld>
            <a:endParaRPr lang="nl-NL"/>
          </a:p>
        </p:txBody>
      </p:sp>
    </p:spTree>
    <p:extLst>
      <p:ext uri="{BB962C8B-B14F-4D97-AF65-F5344CB8AC3E}">
        <p14:creationId xmlns:p14="http://schemas.microsoft.com/office/powerpoint/2010/main" val="653746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ijdelijke aanduiding voor dia-afbeelding 1">
            <a:extLst>
              <a:ext uri="{FF2B5EF4-FFF2-40B4-BE49-F238E27FC236}">
                <a16:creationId xmlns:a16="http://schemas.microsoft.com/office/drawing/2014/main" id="{2910AC27-96D5-41AA-8905-C75A9D382539}"/>
              </a:ext>
            </a:extLst>
          </p:cNvPr>
          <p:cNvSpPr>
            <a:spLocks noGrp="1" noRot="1" noChangeAspect="1" noChangeArrowheads="1" noTextEdit="1"/>
          </p:cNvSpPr>
          <p:nvPr>
            <p:ph type="sldImg"/>
          </p:nvPr>
        </p:nvSpPr>
        <p:spPr>
          <a:ln/>
        </p:spPr>
      </p:sp>
      <p:sp>
        <p:nvSpPr>
          <p:cNvPr id="203779" name="Tijdelijke aanduiding voor notities 2">
            <a:extLst>
              <a:ext uri="{FF2B5EF4-FFF2-40B4-BE49-F238E27FC236}">
                <a16:creationId xmlns:a16="http://schemas.microsoft.com/office/drawing/2014/main" id="{8CF80E0F-6895-4040-891B-3B2119544A7D}"/>
              </a:ext>
            </a:extLst>
          </p:cNvPr>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nl-NL" altLang="nl-NL" b="1" dirty="0">
                <a:latin typeface="Arial" panose="020B0604020202020204" pitchFamily="34" charset="0"/>
              </a:rPr>
              <a:t>Tellen</a:t>
            </a:r>
            <a:r>
              <a:rPr lang="nl-NL" altLang="nl-NL" b="0" dirty="0">
                <a:latin typeface="Arial" panose="020B0604020202020204" pitchFamily="34" charset="0"/>
              </a:rPr>
              <a:t>:</a:t>
            </a:r>
            <a:r>
              <a:rPr lang="nl-NL" altLang="nl-NL" b="0" baseline="0" dirty="0">
                <a:latin typeface="Arial" panose="020B0604020202020204" pitchFamily="34" charset="0"/>
              </a:rPr>
              <a:t> je kunt tellen hoe vaak elk antwoord is aangekruist, en dit uitdrukken in een aantal (N) en/of een percentage (%).</a:t>
            </a:r>
          </a:p>
          <a:p>
            <a:endParaRPr lang="nl-NL" altLang="nl-NL" b="1" baseline="0" dirty="0">
              <a:latin typeface="Arial" panose="020B0604020202020204" pitchFamily="34" charset="0"/>
            </a:endParaRPr>
          </a:p>
          <a:p>
            <a:r>
              <a:rPr lang="nl-NL" altLang="nl-NL" b="1" baseline="0" dirty="0">
                <a:latin typeface="Arial" panose="020B0604020202020204" pitchFamily="34" charset="0"/>
              </a:rPr>
              <a:t>Modus</a:t>
            </a:r>
            <a:r>
              <a:rPr lang="nl-NL" altLang="nl-NL" b="0" baseline="0" dirty="0">
                <a:latin typeface="Arial" panose="020B0604020202020204" pitchFamily="34" charset="0"/>
              </a:rPr>
              <a:t>: het antwoord dat het meest gegeven wordt.</a:t>
            </a:r>
            <a:endParaRPr lang="nl-NL" altLang="nl-NL" b="1" baseline="0" dirty="0">
              <a:latin typeface="Arial" panose="020B0604020202020204" pitchFamily="34" charset="0"/>
            </a:endParaRPr>
          </a:p>
        </p:txBody>
      </p:sp>
      <p:sp>
        <p:nvSpPr>
          <p:cNvPr id="203780" name="Tijdelijke aanduiding voor koptekst 3">
            <a:extLst>
              <a:ext uri="{FF2B5EF4-FFF2-40B4-BE49-F238E27FC236}">
                <a16:creationId xmlns:a16="http://schemas.microsoft.com/office/drawing/2014/main" id="{AC587ECD-C45D-4797-8AFE-246E8A2FA58D}"/>
              </a:ext>
            </a:extLst>
          </p:cNvPr>
          <p:cNvSpPr>
            <a:spLocks noGrp="1"/>
          </p:cNvSpPr>
          <p:nvPr>
            <p:ph type="hdr" sz="quarter"/>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MANP-1, 2012/2013</a:t>
            </a:r>
          </a:p>
        </p:txBody>
      </p:sp>
      <p:sp>
        <p:nvSpPr>
          <p:cNvPr id="203781" name="Tijdelijke aanduiding voor datum 4">
            <a:extLst>
              <a:ext uri="{FF2B5EF4-FFF2-40B4-BE49-F238E27FC236}">
                <a16:creationId xmlns:a16="http://schemas.microsoft.com/office/drawing/2014/main" id="{D7BBB9AB-D5C4-466D-8F4B-190C1880709C}"/>
              </a:ext>
            </a:extLst>
          </p:cNvPr>
          <p:cNvSpPr>
            <a:spLocks noGrp="1"/>
          </p:cNvSpPr>
          <p:nvPr>
            <p:ph type="dt" sz="quarter"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03782" name="Tijdelijke aanduiding voor voettekst 5">
            <a:extLst>
              <a:ext uri="{FF2B5EF4-FFF2-40B4-BE49-F238E27FC236}">
                <a16:creationId xmlns:a16="http://schemas.microsoft.com/office/drawing/2014/main" id="{D7E153BD-7978-4C5B-A139-787C7F30E7ED}"/>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19 februari 2013</a:t>
            </a:r>
          </a:p>
        </p:txBody>
      </p:sp>
      <p:sp>
        <p:nvSpPr>
          <p:cNvPr id="203783" name="Tijdelijke aanduiding voor dianummer 6">
            <a:extLst>
              <a:ext uri="{FF2B5EF4-FFF2-40B4-BE49-F238E27FC236}">
                <a16:creationId xmlns:a16="http://schemas.microsoft.com/office/drawing/2014/main" id="{B92232D0-BED6-4C82-900D-30610F296D2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95F046F-F1C4-48BE-9A82-4F49DD99D47A}"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600771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a:extLst>
              <a:ext uri="{FF2B5EF4-FFF2-40B4-BE49-F238E27FC236}">
                <a16:creationId xmlns:a16="http://schemas.microsoft.com/office/drawing/2014/main" id="{65F56EC1-9F8F-4DC5-A92D-CEA56503E1D5}"/>
              </a:ext>
            </a:extLst>
          </p:cNvPr>
          <p:cNvSpPr>
            <a:spLocks noGrp="1" noRot="1" noChangeAspect="1" noChangeArrowheads="1" noTextEdit="1"/>
          </p:cNvSpPr>
          <p:nvPr>
            <p:ph type="sldImg"/>
          </p:nvPr>
        </p:nvSpPr>
        <p:spPr>
          <a:ln/>
        </p:spPr>
      </p:sp>
      <p:sp>
        <p:nvSpPr>
          <p:cNvPr id="201731" name="Notes Placeholder 2">
            <a:extLst>
              <a:ext uri="{FF2B5EF4-FFF2-40B4-BE49-F238E27FC236}">
                <a16:creationId xmlns:a16="http://schemas.microsoft.com/office/drawing/2014/main" id="{B0989DBE-DE4A-4A96-B65C-7817B1A3F2B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endParaRPr>
          </a:p>
        </p:txBody>
      </p:sp>
      <p:sp>
        <p:nvSpPr>
          <p:cNvPr id="201732" name="Header Placeholder 3">
            <a:extLst>
              <a:ext uri="{FF2B5EF4-FFF2-40B4-BE49-F238E27FC236}">
                <a16:creationId xmlns:a16="http://schemas.microsoft.com/office/drawing/2014/main" id="{8736FB09-2D3B-4896-A98E-A0C5A1CA89D4}"/>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01733" name="Date Placeholder 4">
            <a:extLst>
              <a:ext uri="{FF2B5EF4-FFF2-40B4-BE49-F238E27FC236}">
                <a16:creationId xmlns:a16="http://schemas.microsoft.com/office/drawing/2014/main" id="{59FF23BE-483E-47F5-BB4E-91F0C347A65F}"/>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01734" name="Footer Placeholder 5">
            <a:extLst>
              <a:ext uri="{FF2B5EF4-FFF2-40B4-BE49-F238E27FC236}">
                <a16:creationId xmlns:a16="http://schemas.microsoft.com/office/drawing/2014/main" id="{01FD65BC-000D-44F4-B3C2-7E997E7A9A13}"/>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01735" name="Slide Number Placeholder 6">
            <a:extLst>
              <a:ext uri="{FF2B5EF4-FFF2-40B4-BE49-F238E27FC236}">
                <a16:creationId xmlns:a16="http://schemas.microsoft.com/office/drawing/2014/main" id="{CFF1941D-F6C7-4D14-BA78-D47D70DBB52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CC2D079-BE21-42ED-9A8A-B217BFEFEE9B}"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359530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a:extLst>
              <a:ext uri="{FF2B5EF4-FFF2-40B4-BE49-F238E27FC236}">
                <a16:creationId xmlns:a16="http://schemas.microsoft.com/office/drawing/2014/main" id="{65F56EC1-9F8F-4DC5-A92D-CEA56503E1D5}"/>
              </a:ext>
            </a:extLst>
          </p:cNvPr>
          <p:cNvSpPr>
            <a:spLocks noGrp="1" noRot="1" noChangeAspect="1" noChangeArrowheads="1" noTextEdit="1"/>
          </p:cNvSpPr>
          <p:nvPr>
            <p:ph type="sldImg"/>
          </p:nvPr>
        </p:nvSpPr>
        <p:spPr>
          <a:ln/>
        </p:spPr>
      </p:sp>
      <p:sp>
        <p:nvSpPr>
          <p:cNvPr id="201731" name="Notes Placeholder 2">
            <a:extLst>
              <a:ext uri="{FF2B5EF4-FFF2-40B4-BE49-F238E27FC236}">
                <a16:creationId xmlns:a16="http://schemas.microsoft.com/office/drawing/2014/main" id="{B0989DBE-DE4A-4A96-B65C-7817B1A3F2B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endParaRPr>
          </a:p>
        </p:txBody>
      </p:sp>
      <p:sp>
        <p:nvSpPr>
          <p:cNvPr id="201732" name="Header Placeholder 3">
            <a:extLst>
              <a:ext uri="{FF2B5EF4-FFF2-40B4-BE49-F238E27FC236}">
                <a16:creationId xmlns:a16="http://schemas.microsoft.com/office/drawing/2014/main" id="{8736FB09-2D3B-4896-A98E-A0C5A1CA89D4}"/>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01733" name="Date Placeholder 4">
            <a:extLst>
              <a:ext uri="{FF2B5EF4-FFF2-40B4-BE49-F238E27FC236}">
                <a16:creationId xmlns:a16="http://schemas.microsoft.com/office/drawing/2014/main" id="{59FF23BE-483E-47F5-BB4E-91F0C347A65F}"/>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01734" name="Footer Placeholder 5">
            <a:extLst>
              <a:ext uri="{FF2B5EF4-FFF2-40B4-BE49-F238E27FC236}">
                <a16:creationId xmlns:a16="http://schemas.microsoft.com/office/drawing/2014/main" id="{01FD65BC-000D-44F4-B3C2-7E997E7A9A13}"/>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01735" name="Slide Number Placeholder 6">
            <a:extLst>
              <a:ext uri="{FF2B5EF4-FFF2-40B4-BE49-F238E27FC236}">
                <a16:creationId xmlns:a16="http://schemas.microsoft.com/office/drawing/2014/main" id="{CFF1941D-F6C7-4D14-BA78-D47D70DBB52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CC2D079-BE21-42ED-9A8A-B217BFEFEE9B}"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849866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Tijdelijke aanduiding voor dia-afbeelding 1">
            <a:extLst>
              <a:ext uri="{FF2B5EF4-FFF2-40B4-BE49-F238E27FC236}">
                <a16:creationId xmlns:a16="http://schemas.microsoft.com/office/drawing/2014/main" id="{966AA75D-A849-47EC-AFD8-17F68F921374}"/>
              </a:ext>
            </a:extLst>
          </p:cNvPr>
          <p:cNvSpPr>
            <a:spLocks noGrp="1" noRot="1" noChangeAspect="1" noChangeArrowheads="1" noTextEdit="1"/>
          </p:cNvSpPr>
          <p:nvPr>
            <p:ph type="sldImg"/>
          </p:nvPr>
        </p:nvSpPr>
        <p:spPr>
          <a:ln/>
        </p:spPr>
      </p:sp>
      <p:sp>
        <p:nvSpPr>
          <p:cNvPr id="214019" name="Tijdelijke aanduiding voor notities 2">
            <a:extLst>
              <a:ext uri="{FF2B5EF4-FFF2-40B4-BE49-F238E27FC236}">
                <a16:creationId xmlns:a16="http://schemas.microsoft.com/office/drawing/2014/main" id="{BD6203AF-9CDD-4659-8A7B-2FDAEA4734C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endParaRPr>
          </a:p>
        </p:txBody>
      </p:sp>
      <p:sp>
        <p:nvSpPr>
          <p:cNvPr id="214020" name="Tijdelijke aanduiding voor koptekst 3">
            <a:extLst>
              <a:ext uri="{FF2B5EF4-FFF2-40B4-BE49-F238E27FC236}">
                <a16:creationId xmlns:a16="http://schemas.microsoft.com/office/drawing/2014/main" id="{B410DCE6-ABE2-45E1-8A8B-A66F71E41D5A}"/>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14021" name="Tijdelijke aanduiding voor datum 4">
            <a:extLst>
              <a:ext uri="{FF2B5EF4-FFF2-40B4-BE49-F238E27FC236}">
                <a16:creationId xmlns:a16="http://schemas.microsoft.com/office/drawing/2014/main" id="{232CEC9A-2DCB-4335-A9E5-D1CFA45D87AF}"/>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14022" name="Tijdelijke aanduiding voor voettekst 5">
            <a:extLst>
              <a:ext uri="{FF2B5EF4-FFF2-40B4-BE49-F238E27FC236}">
                <a16:creationId xmlns:a16="http://schemas.microsoft.com/office/drawing/2014/main" id="{F5873EF9-7DD8-40AD-AF82-22825B408229}"/>
              </a:ext>
            </a:extLst>
          </p:cNvPr>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14023" name="Tijdelijke aanduiding voor dianummer 6">
            <a:extLst>
              <a:ext uri="{FF2B5EF4-FFF2-40B4-BE49-F238E27FC236}">
                <a16:creationId xmlns:a16="http://schemas.microsoft.com/office/drawing/2014/main" id="{B8F2F13C-5D73-4470-83D9-20CC69BA1DE4}"/>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A19178C-0F1A-48B5-B386-76F6F732892D}"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565123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Tijdelijke aanduiding voor dia-afbeelding 1">
            <a:extLst>
              <a:ext uri="{FF2B5EF4-FFF2-40B4-BE49-F238E27FC236}">
                <a16:creationId xmlns:a16="http://schemas.microsoft.com/office/drawing/2014/main" id="{6374175F-923E-4056-92E9-C7FA2E9ED41B}"/>
              </a:ext>
            </a:extLst>
          </p:cNvPr>
          <p:cNvSpPr>
            <a:spLocks noGrp="1" noRot="1" noChangeAspect="1" noChangeArrowheads="1" noTextEdit="1"/>
          </p:cNvSpPr>
          <p:nvPr>
            <p:ph type="sldImg"/>
          </p:nvPr>
        </p:nvSpPr>
        <p:spPr>
          <a:ln/>
        </p:spPr>
      </p:sp>
      <p:sp>
        <p:nvSpPr>
          <p:cNvPr id="205827" name="Tijdelijke aanduiding voor notities 2">
            <a:extLst>
              <a:ext uri="{FF2B5EF4-FFF2-40B4-BE49-F238E27FC236}">
                <a16:creationId xmlns:a16="http://schemas.microsoft.com/office/drawing/2014/main" id="{8E241CB0-2CF6-4AA2-96D9-22A715422AC2}"/>
              </a:ext>
            </a:extLst>
          </p:cNvPr>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nl-NL" altLang="nl-NL">
              <a:latin typeface="Arial" panose="020B0604020202020204" pitchFamily="34" charset="0"/>
            </a:endParaRPr>
          </a:p>
        </p:txBody>
      </p:sp>
      <p:sp>
        <p:nvSpPr>
          <p:cNvPr id="205828" name="Tijdelijke aanduiding voor koptekst 3">
            <a:extLst>
              <a:ext uri="{FF2B5EF4-FFF2-40B4-BE49-F238E27FC236}">
                <a16:creationId xmlns:a16="http://schemas.microsoft.com/office/drawing/2014/main" id="{E388AD7E-0B1A-44F4-B657-668D5A628C54}"/>
              </a:ext>
            </a:extLst>
          </p:cNvPr>
          <p:cNvSpPr>
            <a:spLocks noGrp="1"/>
          </p:cNvSpPr>
          <p:nvPr>
            <p:ph type="hdr" sz="quarter"/>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MANP-1, 2012/2013</a:t>
            </a:r>
          </a:p>
        </p:txBody>
      </p:sp>
      <p:sp>
        <p:nvSpPr>
          <p:cNvPr id="205829" name="Tijdelijke aanduiding voor datum 4">
            <a:extLst>
              <a:ext uri="{FF2B5EF4-FFF2-40B4-BE49-F238E27FC236}">
                <a16:creationId xmlns:a16="http://schemas.microsoft.com/office/drawing/2014/main" id="{AD450798-9129-4111-93AF-0CDAEFB7CE5D}"/>
              </a:ext>
            </a:extLst>
          </p:cNvPr>
          <p:cNvSpPr>
            <a:spLocks noGrp="1"/>
          </p:cNvSpPr>
          <p:nvPr>
            <p:ph type="dt" sz="quarter"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05830" name="Tijdelijke aanduiding voor voettekst 5">
            <a:extLst>
              <a:ext uri="{FF2B5EF4-FFF2-40B4-BE49-F238E27FC236}">
                <a16:creationId xmlns:a16="http://schemas.microsoft.com/office/drawing/2014/main" id="{D7C961FC-9C99-4D76-A581-9C4A94C58A8F}"/>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19 februari 2013</a:t>
            </a:r>
          </a:p>
        </p:txBody>
      </p:sp>
      <p:sp>
        <p:nvSpPr>
          <p:cNvPr id="205831" name="Tijdelijke aanduiding voor dianummer 6">
            <a:extLst>
              <a:ext uri="{FF2B5EF4-FFF2-40B4-BE49-F238E27FC236}">
                <a16:creationId xmlns:a16="http://schemas.microsoft.com/office/drawing/2014/main" id="{F0B5F3BD-79DB-419F-9793-9F3651A7D3E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3880D9C-0507-4E9A-A605-4EE637B308B0}"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516628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a:extLst>
              <a:ext uri="{FF2B5EF4-FFF2-40B4-BE49-F238E27FC236}">
                <a16:creationId xmlns:a16="http://schemas.microsoft.com/office/drawing/2014/main" id="{65F56EC1-9F8F-4DC5-A92D-CEA56503E1D5}"/>
              </a:ext>
            </a:extLst>
          </p:cNvPr>
          <p:cNvSpPr>
            <a:spLocks noGrp="1" noRot="1" noChangeAspect="1" noChangeArrowheads="1" noTextEdit="1"/>
          </p:cNvSpPr>
          <p:nvPr>
            <p:ph type="sldImg"/>
          </p:nvPr>
        </p:nvSpPr>
        <p:spPr>
          <a:ln/>
        </p:spPr>
      </p:sp>
      <p:sp>
        <p:nvSpPr>
          <p:cNvPr id="201731" name="Notes Placeholder 2">
            <a:extLst>
              <a:ext uri="{FF2B5EF4-FFF2-40B4-BE49-F238E27FC236}">
                <a16:creationId xmlns:a16="http://schemas.microsoft.com/office/drawing/2014/main" id="{B0989DBE-DE4A-4A96-B65C-7817B1A3F2B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dirty="0">
                <a:latin typeface="Arial" panose="020B0604020202020204" pitchFamily="34" charset="0"/>
              </a:rPr>
              <a:t>Hier</a:t>
            </a:r>
            <a:r>
              <a:rPr lang="nl-NL" altLang="nl-NL" baseline="0" dirty="0">
                <a:latin typeface="Arial" panose="020B0604020202020204" pitchFamily="34" charset="0"/>
              </a:rPr>
              <a:t>uit blijkt hoe moeilijk het is om goede vragen te maken.</a:t>
            </a:r>
          </a:p>
          <a:p>
            <a:endParaRPr lang="nl-NL" altLang="nl-NL" baseline="0" dirty="0">
              <a:latin typeface="Arial" panose="020B0604020202020204" pitchFamily="34" charset="0"/>
            </a:endParaRPr>
          </a:p>
          <a:p>
            <a:r>
              <a:rPr lang="nl-NL" altLang="nl-NL" baseline="0" dirty="0">
                <a:latin typeface="Arial" panose="020B0604020202020204" pitchFamily="34" charset="0"/>
              </a:rPr>
              <a:t>De antwoorden kunnen diverse dingen betekenen:</a:t>
            </a:r>
          </a:p>
          <a:p>
            <a:pPr marL="171450" indent="-171450">
              <a:buFontTx/>
              <a:buChar char="-"/>
            </a:pPr>
            <a:r>
              <a:rPr lang="nl-NL" altLang="nl-NL" baseline="0" dirty="0">
                <a:latin typeface="Arial" panose="020B0604020202020204" pitchFamily="34" charset="0"/>
              </a:rPr>
              <a:t>Het antwoord kan aangeven welk deel van de collega’s de meerwaarde van de HBO-VGG onderkent.</a:t>
            </a:r>
          </a:p>
          <a:p>
            <a:pPr marL="171450" indent="-171450">
              <a:buFontTx/>
              <a:buChar char="-"/>
            </a:pPr>
            <a:r>
              <a:rPr lang="nl-NL" altLang="nl-NL" baseline="0" dirty="0">
                <a:latin typeface="Arial" panose="020B0604020202020204" pitchFamily="34" charset="0"/>
              </a:rPr>
              <a:t>Het antwoord kan aangeven in welke mate de collega’s de meerwaarde van de HBO-VGG onderkennen.</a:t>
            </a:r>
          </a:p>
          <a:p>
            <a:pPr marL="171450" indent="-171450">
              <a:buFontTx/>
              <a:buChar char="-"/>
            </a:pPr>
            <a:r>
              <a:rPr lang="nl-NL" altLang="nl-NL" baseline="0" dirty="0">
                <a:latin typeface="Arial" panose="020B0604020202020204" pitchFamily="34" charset="0"/>
              </a:rPr>
              <a:t>Het antwoord kan aangeven in welke mate de collega’s vinden dat de HBO-VGG meerwaarde heeft.</a:t>
            </a:r>
            <a:endParaRPr lang="nl-NL" altLang="nl-NL" dirty="0">
              <a:latin typeface="Arial" panose="020B0604020202020204" pitchFamily="34" charset="0"/>
            </a:endParaRPr>
          </a:p>
        </p:txBody>
      </p:sp>
      <p:sp>
        <p:nvSpPr>
          <p:cNvPr id="201732" name="Header Placeholder 3">
            <a:extLst>
              <a:ext uri="{FF2B5EF4-FFF2-40B4-BE49-F238E27FC236}">
                <a16:creationId xmlns:a16="http://schemas.microsoft.com/office/drawing/2014/main" id="{8736FB09-2D3B-4896-A98E-A0C5A1CA89D4}"/>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01733" name="Date Placeholder 4">
            <a:extLst>
              <a:ext uri="{FF2B5EF4-FFF2-40B4-BE49-F238E27FC236}">
                <a16:creationId xmlns:a16="http://schemas.microsoft.com/office/drawing/2014/main" id="{59FF23BE-483E-47F5-BB4E-91F0C347A65F}"/>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01734" name="Footer Placeholder 5">
            <a:extLst>
              <a:ext uri="{FF2B5EF4-FFF2-40B4-BE49-F238E27FC236}">
                <a16:creationId xmlns:a16="http://schemas.microsoft.com/office/drawing/2014/main" id="{01FD65BC-000D-44F4-B3C2-7E997E7A9A13}"/>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01735" name="Slide Number Placeholder 6">
            <a:extLst>
              <a:ext uri="{FF2B5EF4-FFF2-40B4-BE49-F238E27FC236}">
                <a16:creationId xmlns:a16="http://schemas.microsoft.com/office/drawing/2014/main" id="{CFF1941D-F6C7-4D14-BA78-D47D70DBB52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CC2D079-BE21-42ED-9A8A-B217BFEFEE9B}"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99465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a:extLst>
              <a:ext uri="{FF2B5EF4-FFF2-40B4-BE49-F238E27FC236}">
                <a16:creationId xmlns:a16="http://schemas.microsoft.com/office/drawing/2014/main" id="{65F56EC1-9F8F-4DC5-A92D-CEA56503E1D5}"/>
              </a:ext>
            </a:extLst>
          </p:cNvPr>
          <p:cNvSpPr>
            <a:spLocks noGrp="1" noRot="1" noChangeAspect="1" noChangeArrowheads="1" noTextEdit="1"/>
          </p:cNvSpPr>
          <p:nvPr>
            <p:ph type="sldImg"/>
          </p:nvPr>
        </p:nvSpPr>
        <p:spPr>
          <a:ln/>
        </p:spPr>
      </p:sp>
      <p:sp>
        <p:nvSpPr>
          <p:cNvPr id="201731" name="Notes Placeholder 2">
            <a:extLst>
              <a:ext uri="{FF2B5EF4-FFF2-40B4-BE49-F238E27FC236}">
                <a16:creationId xmlns:a16="http://schemas.microsoft.com/office/drawing/2014/main" id="{B0989DBE-DE4A-4A96-B65C-7817B1A3F2B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b="1" dirty="0">
                <a:latin typeface="Arial" panose="020B0604020202020204" pitchFamily="34" charset="0"/>
              </a:rPr>
              <a:t>Mediaan:</a:t>
            </a:r>
            <a:r>
              <a:rPr lang="nl-NL" altLang="nl-NL" b="0" dirty="0">
                <a:latin typeface="Arial" panose="020B0604020202020204" pitchFamily="34" charset="0"/>
              </a:rPr>
              <a:t> dit</a:t>
            </a:r>
            <a:r>
              <a:rPr lang="nl-NL" altLang="nl-NL" b="0" baseline="0" dirty="0">
                <a:latin typeface="Arial" panose="020B0604020202020204" pitchFamily="34" charset="0"/>
              </a:rPr>
              <a:t> is de middelste waarneming als je alle waarnemingen op volgorde zou zetten.</a:t>
            </a:r>
          </a:p>
          <a:p>
            <a:r>
              <a:rPr lang="nl-NL" altLang="nl-NL" b="0" baseline="0" dirty="0">
                <a:latin typeface="Arial" panose="020B0604020202020204" pitchFamily="34" charset="0"/>
              </a:rPr>
              <a:t>Dit betekent dat 50% van alle waarnemingen in dit geval ‘voldoende’ of lager is, en 50% ‘voldoende’ en hoger.</a:t>
            </a:r>
            <a:endParaRPr lang="nl-NL" altLang="nl-NL" b="1" dirty="0">
              <a:latin typeface="Arial" panose="020B0604020202020204" pitchFamily="34" charset="0"/>
            </a:endParaRPr>
          </a:p>
        </p:txBody>
      </p:sp>
      <p:sp>
        <p:nvSpPr>
          <p:cNvPr id="201732" name="Header Placeholder 3">
            <a:extLst>
              <a:ext uri="{FF2B5EF4-FFF2-40B4-BE49-F238E27FC236}">
                <a16:creationId xmlns:a16="http://schemas.microsoft.com/office/drawing/2014/main" id="{8736FB09-2D3B-4896-A98E-A0C5A1CA89D4}"/>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01733" name="Date Placeholder 4">
            <a:extLst>
              <a:ext uri="{FF2B5EF4-FFF2-40B4-BE49-F238E27FC236}">
                <a16:creationId xmlns:a16="http://schemas.microsoft.com/office/drawing/2014/main" id="{59FF23BE-483E-47F5-BB4E-91F0C347A65F}"/>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01734" name="Footer Placeholder 5">
            <a:extLst>
              <a:ext uri="{FF2B5EF4-FFF2-40B4-BE49-F238E27FC236}">
                <a16:creationId xmlns:a16="http://schemas.microsoft.com/office/drawing/2014/main" id="{01FD65BC-000D-44F4-B3C2-7E997E7A9A13}"/>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01735" name="Slide Number Placeholder 6">
            <a:extLst>
              <a:ext uri="{FF2B5EF4-FFF2-40B4-BE49-F238E27FC236}">
                <a16:creationId xmlns:a16="http://schemas.microsoft.com/office/drawing/2014/main" id="{CFF1941D-F6C7-4D14-BA78-D47D70DBB52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CC2D079-BE21-42ED-9A8A-B217BFEFEE9B}"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866446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Tijdelijke aanduiding voor dia-afbeelding 1">
            <a:extLst>
              <a:ext uri="{FF2B5EF4-FFF2-40B4-BE49-F238E27FC236}">
                <a16:creationId xmlns:a16="http://schemas.microsoft.com/office/drawing/2014/main" id="{E05B3257-1393-4134-B634-96E721C4A9DD}"/>
              </a:ext>
            </a:extLst>
          </p:cNvPr>
          <p:cNvSpPr>
            <a:spLocks noGrp="1" noRot="1" noChangeAspect="1" noChangeArrowheads="1" noTextEdit="1"/>
          </p:cNvSpPr>
          <p:nvPr>
            <p:ph type="sldImg"/>
          </p:nvPr>
        </p:nvSpPr>
        <p:spPr>
          <a:ln/>
        </p:spPr>
      </p:sp>
      <p:sp>
        <p:nvSpPr>
          <p:cNvPr id="207875" name="Tijdelijke aanduiding voor notities 2">
            <a:extLst>
              <a:ext uri="{FF2B5EF4-FFF2-40B4-BE49-F238E27FC236}">
                <a16:creationId xmlns:a16="http://schemas.microsoft.com/office/drawing/2014/main" id="{00CD37FE-F62D-4B90-9720-04EC9CD3637B}"/>
              </a:ext>
            </a:extLst>
          </p:cNvPr>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nl-NL" altLang="nl-NL">
              <a:latin typeface="Arial" panose="020B0604020202020204" pitchFamily="34" charset="0"/>
            </a:endParaRPr>
          </a:p>
        </p:txBody>
      </p:sp>
      <p:sp>
        <p:nvSpPr>
          <p:cNvPr id="207876" name="Tijdelijke aanduiding voor koptekst 3">
            <a:extLst>
              <a:ext uri="{FF2B5EF4-FFF2-40B4-BE49-F238E27FC236}">
                <a16:creationId xmlns:a16="http://schemas.microsoft.com/office/drawing/2014/main" id="{C64ADE96-097A-4279-BEA2-38CB79F2D1F2}"/>
              </a:ext>
            </a:extLst>
          </p:cNvPr>
          <p:cNvSpPr>
            <a:spLocks noGrp="1"/>
          </p:cNvSpPr>
          <p:nvPr>
            <p:ph type="hdr" sz="quarter"/>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MANP-1, 2012/2013</a:t>
            </a:r>
          </a:p>
        </p:txBody>
      </p:sp>
      <p:sp>
        <p:nvSpPr>
          <p:cNvPr id="207877" name="Tijdelijke aanduiding voor datum 4">
            <a:extLst>
              <a:ext uri="{FF2B5EF4-FFF2-40B4-BE49-F238E27FC236}">
                <a16:creationId xmlns:a16="http://schemas.microsoft.com/office/drawing/2014/main" id="{F00CF45B-2765-46FB-AD90-A581D0AA6AC7}"/>
              </a:ext>
            </a:extLst>
          </p:cNvPr>
          <p:cNvSpPr>
            <a:spLocks noGrp="1"/>
          </p:cNvSpPr>
          <p:nvPr>
            <p:ph type="dt" sz="quarter"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07878" name="Tijdelijke aanduiding voor voettekst 5">
            <a:extLst>
              <a:ext uri="{FF2B5EF4-FFF2-40B4-BE49-F238E27FC236}">
                <a16:creationId xmlns:a16="http://schemas.microsoft.com/office/drawing/2014/main" id="{059563D9-491E-444C-BB3B-C83581E637C2}"/>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19 februari 2013</a:t>
            </a:r>
          </a:p>
        </p:txBody>
      </p:sp>
      <p:sp>
        <p:nvSpPr>
          <p:cNvPr id="207879" name="Tijdelijke aanduiding voor dianummer 6">
            <a:extLst>
              <a:ext uri="{FF2B5EF4-FFF2-40B4-BE49-F238E27FC236}">
                <a16:creationId xmlns:a16="http://schemas.microsoft.com/office/drawing/2014/main" id="{BCB7A97A-C66F-499C-99E5-4C5BF102D0BD}"/>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1D42CE9-B401-41CE-B8D8-DDBD707BB776}"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576893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Image Placeholder 1">
            <a:extLst>
              <a:ext uri="{FF2B5EF4-FFF2-40B4-BE49-F238E27FC236}">
                <a16:creationId xmlns:a16="http://schemas.microsoft.com/office/drawing/2014/main" id="{243E19E8-5153-483C-826B-12F2C51D0984}"/>
              </a:ext>
            </a:extLst>
          </p:cNvPr>
          <p:cNvSpPr>
            <a:spLocks noGrp="1" noRot="1" noChangeAspect="1" noChangeArrowheads="1" noTextEdit="1"/>
          </p:cNvSpPr>
          <p:nvPr>
            <p:ph type="sldImg"/>
          </p:nvPr>
        </p:nvSpPr>
        <p:spPr>
          <a:ln/>
        </p:spPr>
      </p:sp>
      <p:sp>
        <p:nvSpPr>
          <p:cNvPr id="209923" name="Notes Placeholder 2">
            <a:extLst>
              <a:ext uri="{FF2B5EF4-FFF2-40B4-BE49-F238E27FC236}">
                <a16:creationId xmlns:a16="http://schemas.microsoft.com/office/drawing/2014/main" id="{73086980-A8D3-4D45-8F67-9A6F8A2C830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latin typeface="Arial" panose="020B0604020202020204" pitchFamily="34" charset="0"/>
            </a:endParaRPr>
          </a:p>
        </p:txBody>
      </p:sp>
      <p:sp>
        <p:nvSpPr>
          <p:cNvPr id="209924" name="Header Placeholder 3">
            <a:extLst>
              <a:ext uri="{FF2B5EF4-FFF2-40B4-BE49-F238E27FC236}">
                <a16:creationId xmlns:a16="http://schemas.microsoft.com/office/drawing/2014/main" id="{950FA445-0792-4A0D-AF88-32100883B4CD}"/>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09925" name="Date Placeholder 4">
            <a:extLst>
              <a:ext uri="{FF2B5EF4-FFF2-40B4-BE49-F238E27FC236}">
                <a16:creationId xmlns:a16="http://schemas.microsoft.com/office/drawing/2014/main" id="{B645D4FC-A4A9-4591-AE17-DC7BE19C6D2B}"/>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09926" name="Footer Placeholder 5">
            <a:extLst>
              <a:ext uri="{FF2B5EF4-FFF2-40B4-BE49-F238E27FC236}">
                <a16:creationId xmlns:a16="http://schemas.microsoft.com/office/drawing/2014/main" id="{C3357641-158D-4654-8E96-DFEAB5A6F249}"/>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09927" name="Slide Number Placeholder 6">
            <a:extLst>
              <a:ext uri="{FF2B5EF4-FFF2-40B4-BE49-F238E27FC236}">
                <a16:creationId xmlns:a16="http://schemas.microsoft.com/office/drawing/2014/main" id="{E2F04163-3D4E-4BCF-8B12-E65AE9D6A14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2E24645-1EBD-4852-BB2C-863148F8B643}"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447248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Tijdelijke aanduiding voor dia-afbeelding 1">
            <a:extLst>
              <a:ext uri="{FF2B5EF4-FFF2-40B4-BE49-F238E27FC236}">
                <a16:creationId xmlns:a16="http://schemas.microsoft.com/office/drawing/2014/main" id="{B4931173-A7A8-42CD-9ADE-8B52A4CC28BF}"/>
              </a:ext>
            </a:extLst>
          </p:cNvPr>
          <p:cNvSpPr>
            <a:spLocks noGrp="1" noRot="1" noChangeAspect="1" noChangeArrowheads="1" noTextEdit="1"/>
          </p:cNvSpPr>
          <p:nvPr>
            <p:ph type="sldImg"/>
          </p:nvPr>
        </p:nvSpPr>
        <p:spPr>
          <a:ln/>
        </p:spPr>
      </p:sp>
      <p:sp>
        <p:nvSpPr>
          <p:cNvPr id="218115" name="Tijdelijke aanduiding voor notities 2">
            <a:extLst>
              <a:ext uri="{FF2B5EF4-FFF2-40B4-BE49-F238E27FC236}">
                <a16:creationId xmlns:a16="http://schemas.microsoft.com/office/drawing/2014/main" id="{087A5DE1-B4EB-4F31-97C9-3ADF5B74201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a:latin typeface="Arial" panose="020B0604020202020204" pitchFamily="34" charset="0"/>
              </a:rPr>
              <a:t>http://europepmc.org/abstract/med/10361479</a:t>
            </a:r>
          </a:p>
          <a:p>
            <a:endParaRPr lang="nl-NL" altLang="nl-NL">
              <a:latin typeface="Arial" panose="020B0604020202020204" pitchFamily="34" charset="0"/>
            </a:endParaRPr>
          </a:p>
          <a:p>
            <a:r>
              <a:rPr lang="nl-NL" altLang="nl-NL">
                <a:latin typeface="Arial" panose="020B0604020202020204" pitchFamily="34" charset="0"/>
              </a:rPr>
              <a:t>https://educatie-en-school.infonu.nl/studievaardigheden/155906-centrummaten-en-spreidingsmaten.html</a:t>
            </a:r>
          </a:p>
          <a:p>
            <a:r>
              <a:rPr lang="nl-NL" altLang="nl-NL" b="1">
                <a:latin typeface="Arial" panose="020B0604020202020204" pitchFamily="34" charset="0"/>
              </a:rPr>
              <a:t>Centrummaten</a:t>
            </a:r>
          </a:p>
          <a:p>
            <a:r>
              <a:rPr lang="nl-NL" altLang="nl-NL">
                <a:latin typeface="Arial" panose="020B0604020202020204" pitchFamily="34" charset="0"/>
              </a:rPr>
              <a:t>Een centrummaat is een bekende term uit de statistiek. Met een centrummaat wordt een indruk gegeven van het centrum van een hoeveelheid gegevens of een verdeling. Er zijn drie verschillende centrummaten: het gemiddelde, de modus en de mediaan.</a:t>
            </a:r>
          </a:p>
          <a:p>
            <a:endParaRPr lang="nl-NL" altLang="nl-NL">
              <a:latin typeface="Arial" panose="020B0604020202020204" pitchFamily="34" charset="0"/>
            </a:endParaRPr>
          </a:p>
          <a:p>
            <a:r>
              <a:rPr lang="nl-NL" altLang="nl-NL">
                <a:latin typeface="Arial" panose="020B0604020202020204" pitchFamily="34" charset="0"/>
              </a:rPr>
              <a:t>Gemiddelde:</a:t>
            </a:r>
          </a:p>
          <a:p>
            <a:r>
              <a:rPr lang="nl-NL" altLang="nl-NL">
                <a:latin typeface="Arial" panose="020B0604020202020204" pitchFamily="34" charset="0"/>
              </a:rPr>
              <a:t>som van alle waarnemingen / totale aantal waarnemingen</a:t>
            </a:r>
          </a:p>
          <a:p>
            <a:endParaRPr lang="nl-NL" altLang="nl-NL">
              <a:latin typeface="Arial" panose="020B0604020202020204" pitchFamily="34" charset="0"/>
            </a:endParaRPr>
          </a:p>
          <a:p>
            <a:r>
              <a:rPr lang="nl-NL" altLang="nl-NL">
                <a:latin typeface="Arial" panose="020B0604020202020204" pitchFamily="34" charset="0"/>
              </a:rPr>
              <a:t>Mediaan:</a:t>
            </a:r>
          </a:p>
          <a:p>
            <a:r>
              <a:rPr lang="nl-NL" altLang="nl-NL">
                <a:latin typeface="Arial" panose="020B0604020202020204" pitchFamily="34" charset="0"/>
              </a:rPr>
              <a:t>middelste waarneming</a:t>
            </a:r>
          </a:p>
        </p:txBody>
      </p:sp>
      <p:sp>
        <p:nvSpPr>
          <p:cNvPr id="218116" name="Tijdelijke aanduiding voor koptekst 3">
            <a:extLst>
              <a:ext uri="{FF2B5EF4-FFF2-40B4-BE49-F238E27FC236}">
                <a16:creationId xmlns:a16="http://schemas.microsoft.com/office/drawing/2014/main" id="{282019E3-49E6-405E-A4B9-227FDA0FBEAE}"/>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18117" name="Tijdelijke aanduiding voor datum 4">
            <a:extLst>
              <a:ext uri="{FF2B5EF4-FFF2-40B4-BE49-F238E27FC236}">
                <a16:creationId xmlns:a16="http://schemas.microsoft.com/office/drawing/2014/main" id="{55F2C53C-3217-4DFA-BEF5-64315342648E}"/>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18118" name="Tijdelijke aanduiding voor voettekst 5">
            <a:extLst>
              <a:ext uri="{FF2B5EF4-FFF2-40B4-BE49-F238E27FC236}">
                <a16:creationId xmlns:a16="http://schemas.microsoft.com/office/drawing/2014/main" id="{534CCF89-1159-4973-985E-37F11859829B}"/>
              </a:ext>
            </a:extLst>
          </p:cNvPr>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18119" name="Tijdelijke aanduiding voor dianummer 6">
            <a:extLst>
              <a:ext uri="{FF2B5EF4-FFF2-40B4-BE49-F238E27FC236}">
                <a16:creationId xmlns:a16="http://schemas.microsoft.com/office/drawing/2014/main" id="{43278916-5E4F-4A3B-A355-F24294BD3260}"/>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99BA732-0A81-4D9F-87C6-7E46E3CF40A1}"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945091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Tijdelijke aanduiding voor dia-afbeelding 1">
            <a:extLst>
              <a:ext uri="{FF2B5EF4-FFF2-40B4-BE49-F238E27FC236}">
                <a16:creationId xmlns:a16="http://schemas.microsoft.com/office/drawing/2014/main" id="{2F416E0C-1253-4A62-B369-55D174AB2FD6}"/>
              </a:ext>
            </a:extLst>
          </p:cNvPr>
          <p:cNvSpPr>
            <a:spLocks noGrp="1" noRot="1" noChangeAspect="1" noChangeArrowheads="1" noTextEdit="1"/>
          </p:cNvSpPr>
          <p:nvPr>
            <p:ph type="sldImg"/>
          </p:nvPr>
        </p:nvSpPr>
        <p:spPr>
          <a:ln/>
        </p:spPr>
      </p:sp>
      <p:sp>
        <p:nvSpPr>
          <p:cNvPr id="220163" name="Tijdelijke aanduiding voor notities 2">
            <a:extLst>
              <a:ext uri="{FF2B5EF4-FFF2-40B4-BE49-F238E27FC236}">
                <a16:creationId xmlns:a16="http://schemas.microsoft.com/office/drawing/2014/main" id="{20880DCF-D0BF-461B-A8BC-350D58941EB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a:latin typeface="Arial" panose="020B0604020202020204" pitchFamily="34" charset="0"/>
              </a:rPr>
              <a:t>https://educatie-en-school.infonu.nl/studievaardigheden/155906-centrummaten-en-spreidingsmaten.html</a:t>
            </a:r>
          </a:p>
          <a:p>
            <a:r>
              <a:rPr lang="nl-NL" altLang="nl-NL" b="1">
                <a:latin typeface="Arial" panose="020B0604020202020204" pitchFamily="34" charset="0"/>
              </a:rPr>
              <a:t>Spreidingsmaten</a:t>
            </a:r>
          </a:p>
          <a:p>
            <a:r>
              <a:rPr lang="nl-NL" altLang="nl-NL">
                <a:latin typeface="Arial" panose="020B0604020202020204" pitchFamily="34" charset="0"/>
              </a:rPr>
              <a:t>Spreidingsmaten geven aan of getallen in een verdeling dichtbij elkaar liggen of juist ver uit elkaar. De afwijking van het gemiddelde, de variantie en de standaardafwijking worden besproken.</a:t>
            </a:r>
          </a:p>
        </p:txBody>
      </p:sp>
      <p:sp>
        <p:nvSpPr>
          <p:cNvPr id="220164" name="Tijdelijke aanduiding voor koptekst 3">
            <a:extLst>
              <a:ext uri="{FF2B5EF4-FFF2-40B4-BE49-F238E27FC236}">
                <a16:creationId xmlns:a16="http://schemas.microsoft.com/office/drawing/2014/main" id="{2625213E-F61C-4E55-9B8A-4C4F2122AB39}"/>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20165" name="Tijdelijke aanduiding voor datum 4">
            <a:extLst>
              <a:ext uri="{FF2B5EF4-FFF2-40B4-BE49-F238E27FC236}">
                <a16:creationId xmlns:a16="http://schemas.microsoft.com/office/drawing/2014/main" id="{71B5D00E-5649-40BE-877C-355B03C85046}"/>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20166" name="Tijdelijke aanduiding voor voettekst 5">
            <a:extLst>
              <a:ext uri="{FF2B5EF4-FFF2-40B4-BE49-F238E27FC236}">
                <a16:creationId xmlns:a16="http://schemas.microsoft.com/office/drawing/2014/main" id="{A111F66E-21CF-4D09-9EFB-D332606D60A0}"/>
              </a:ext>
            </a:extLst>
          </p:cNvPr>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20167" name="Tijdelijke aanduiding voor dianummer 6">
            <a:extLst>
              <a:ext uri="{FF2B5EF4-FFF2-40B4-BE49-F238E27FC236}">
                <a16:creationId xmlns:a16="http://schemas.microsoft.com/office/drawing/2014/main" id="{194BB8B8-23BB-41B3-9E4F-75F65EC8163A}"/>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582CA9E-6AD9-4C87-B251-87439C2058A9}"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0346514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Tijdelijke aanduiding voor dia-afbeelding 1">
            <a:extLst>
              <a:ext uri="{FF2B5EF4-FFF2-40B4-BE49-F238E27FC236}">
                <a16:creationId xmlns:a16="http://schemas.microsoft.com/office/drawing/2014/main" id="{162F188B-B10C-4D10-8D55-6A3B163924B3}"/>
              </a:ext>
            </a:extLst>
          </p:cNvPr>
          <p:cNvSpPr>
            <a:spLocks noGrp="1" noRot="1" noChangeAspect="1" noChangeArrowheads="1" noTextEdit="1"/>
          </p:cNvSpPr>
          <p:nvPr>
            <p:ph type="sldImg"/>
          </p:nvPr>
        </p:nvSpPr>
        <p:spPr>
          <a:ln/>
        </p:spPr>
      </p:sp>
      <p:sp>
        <p:nvSpPr>
          <p:cNvPr id="226307" name="Tijdelijke aanduiding voor notities 2">
            <a:extLst>
              <a:ext uri="{FF2B5EF4-FFF2-40B4-BE49-F238E27FC236}">
                <a16:creationId xmlns:a16="http://schemas.microsoft.com/office/drawing/2014/main" id="{56ECBF45-26B1-43A5-8D56-E26A9ED2DE5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dirty="0">
                <a:latin typeface="Arial" panose="020B0604020202020204" pitchFamily="34" charset="0"/>
              </a:rPr>
              <a:t>Deze dia is om enig gevoel te krijgen</a:t>
            </a:r>
            <a:r>
              <a:rPr lang="nl-NL" altLang="nl-NL" baseline="0" dirty="0">
                <a:latin typeface="Arial" panose="020B0604020202020204" pitchFamily="34" charset="0"/>
              </a:rPr>
              <a:t> voor het begrip standaarddeviatie.</a:t>
            </a:r>
          </a:p>
          <a:p>
            <a:endParaRPr lang="nl-NL" altLang="nl-NL" baseline="0" dirty="0">
              <a:latin typeface="Arial" panose="020B0604020202020204" pitchFamily="34" charset="0"/>
            </a:endParaRPr>
          </a:p>
          <a:p>
            <a:r>
              <a:rPr lang="nl-NL" altLang="nl-NL" baseline="0" dirty="0">
                <a:latin typeface="Arial" panose="020B0604020202020204" pitchFamily="34" charset="0"/>
              </a:rPr>
              <a:t>Bij een normale verdeling van de metingen ligt ongeveer twee derde (68,27%) van alle metingen tussen gemiddelde ± standaarddeviatie.</a:t>
            </a:r>
            <a:endParaRPr lang="nl-NL" altLang="nl-NL" dirty="0">
              <a:latin typeface="Arial" panose="020B0604020202020204" pitchFamily="34" charset="0"/>
            </a:endParaRPr>
          </a:p>
        </p:txBody>
      </p:sp>
      <p:sp>
        <p:nvSpPr>
          <p:cNvPr id="226308" name="Tijdelijke aanduiding voor koptekst 3">
            <a:extLst>
              <a:ext uri="{FF2B5EF4-FFF2-40B4-BE49-F238E27FC236}">
                <a16:creationId xmlns:a16="http://schemas.microsoft.com/office/drawing/2014/main" id="{EDDB18FB-0B73-4DB2-A2C3-C29F2239F1F3}"/>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26309" name="Tijdelijke aanduiding voor datum 4">
            <a:extLst>
              <a:ext uri="{FF2B5EF4-FFF2-40B4-BE49-F238E27FC236}">
                <a16:creationId xmlns:a16="http://schemas.microsoft.com/office/drawing/2014/main" id="{10D3A533-5AA6-449E-BD8C-AE4ED73CBD1E}"/>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26310" name="Tijdelijke aanduiding voor voettekst 5">
            <a:extLst>
              <a:ext uri="{FF2B5EF4-FFF2-40B4-BE49-F238E27FC236}">
                <a16:creationId xmlns:a16="http://schemas.microsoft.com/office/drawing/2014/main" id="{F253CDB0-5E86-4B2C-9FE7-A3E3957E6327}"/>
              </a:ext>
            </a:extLst>
          </p:cNvPr>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26311" name="Tijdelijke aanduiding voor dianummer 6">
            <a:extLst>
              <a:ext uri="{FF2B5EF4-FFF2-40B4-BE49-F238E27FC236}">
                <a16:creationId xmlns:a16="http://schemas.microsoft.com/office/drawing/2014/main" id="{040D0B33-AA60-4EE8-BC60-99924EEF4183}"/>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C961C60-D0CE-434E-855B-D587356FEC7E}"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985003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Tijdelijke aanduiding voor dia-afbeelding 1">
            <a:extLst>
              <a:ext uri="{FF2B5EF4-FFF2-40B4-BE49-F238E27FC236}">
                <a16:creationId xmlns:a16="http://schemas.microsoft.com/office/drawing/2014/main" id="{5583E42B-099E-4489-BC9C-3075A52861F6}"/>
              </a:ext>
            </a:extLst>
          </p:cNvPr>
          <p:cNvSpPr>
            <a:spLocks noGrp="1" noRot="1" noChangeAspect="1" noChangeArrowheads="1" noTextEdit="1"/>
          </p:cNvSpPr>
          <p:nvPr>
            <p:ph type="sldImg"/>
          </p:nvPr>
        </p:nvSpPr>
        <p:spPr>
          <a:ln/>
        </p:spPr>
      </p:sp>
      <p:sp>
        <p:nvSpPr>
          <p:cNvPr id="216067" name="Tijdelijke aanduiding voor notities 2">
            <a:extLst>
              <a:ext uri="{FF2B5EF4-FFF2-40B4-BE49-F238E27FC236}">
                <a16:creationId xmlns:a16="http://schemas.microsoft.com/office/drawing/2014/main" id="{B821C42C-6526-4E59-BD6D-39CFCEFF9A7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dirty="0">
              <a:latin typeface="Arial" panose="020B0604020202020204" pitchFamily="34" charset="0"/>
            </a:endParaRPr>
          </a:p>
        </p:txBody>
      </p:sp>
      <p:sp>
        <p:nvSpPr>
          <p:cNvPr id="216068" name="Tijdelijke aanduiding voor koptekst 3">
            <a:extLst>
              <a:ext uri="{FF2B5EF4-FFF2-40B4-BE49-F238E27FC236}">
                <a16:creationId xmlns:a16="http://schemas.microsoft.com/office/drawing/2014/main" id="{522BFDAB-F2E9-4638-A9CE-BA2A7D4186E6}"/>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16069" name="Tijdelijke aanduiding voor datum 4">
            <a:extLst>
              <a:ext uri="{FF2B5EF4-FFF2-40B4-BE49-F238E27FC236}">
                <a16:creationId xmlns:a16="http://schemas.microsoft.com/office/drawing/2014/main" id="{F7C0D04A-CC9C-49CA-9424-4973C96BA731}"/>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16070" name="Tijdelijke aanduiding voor voettekst 5">
            <a:extLst>
              <a:ext uri="{FF2B5EF4-FFF2-40B4-BE49-F238E27FC236}">
                <a16:creationId xmlns:a16="http://schemas.microsoft.com/office/drawing/2014/main" id="{A3A89970-5589-4AFB-AA9C-029EB830DC92}"/>
              </a:ext>
            </a:extLst>
          </p:cNvPr>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16071" name="Tijdelijke aanduiding voor dianummer 6">
            <a:extLst>
              <a:ext uri="{FF2B5EF4-FFF2-40B4-BE49-F238E27FC236}">
                <a16:creationId xmlns:a16="http://schemas.microsoft.com/office/drawing/2014/main" id="{AC7A9B70-E1C8-4C42-97D3-FFFC08C068E5}"/>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18D42AA-5803-42E9-BBB6-2130E441E100}"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7236939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a:extLst>
              <a:ext uri="{FF2B5EF4-FFF2-40B4-BE49-F238E27FC236}">
                <a16:creationId xmlns:a16="http://schemas.microsoft.com/office/drawing/2014/main" id="{65F56EC1-9F8F-4DC5-A92D-CEA56503E1D5}"/>
              </a:ext>
            </a:extLst>
          </p:cNvPr>
          <p:cNvSpPr>
            <a:spLocks noGrp="1" noRot="1" noChangeAspect="1" noChangeArrowheads="1" noTextEdit="1"/>
          </p:cNvSpPr>
          <p:nvPr>
            <p:ph type="sldImg"/>
          </p:nvPr>
        </p:nvSpPr>
        <p:spPr>
          <a:ln/>
        </p:spPr>
      </p:sp>
      <p:sp>
        <p:nvSpPr>
          <p:cNvPr id="201731" name="Notes Placeholder 2">
            <a:extLst>
              <a:ext uri="{FF2B5EF4-FFF2-40B4-BE49-F238E27FC236}">
                <a16:creationId xmlns:a16="http://schemas.microsoft.com/office/drawing/2014/main" id="{B0989DBE-DE4A-4A96-B65C-7817B1A3F2B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dirty="0">
                <a:latin typeface="Arial" panose="020B0604020202020204" pitchFamily="34" charset="0"/>
              </a:rPr>
              <a:t>Hier</a:t>
            </a:r>
            <a:r>
              <a:rPr lang="nl-NL" altLang="nl-NL" baseline="0" dirty="0">
                <a:latin typeface="Arial" panose="020B0604020202020204" pitchFamily="34" charset="0"/>
              </a:rPr>
              <a:t>uit blijkt hoe moeilijk het is om goede vragen te maken.</a:t>
            </a:r>
          </a:p>
          <a:p>
            <a:endParaRPr lang="nl-NL" altLang="nl-NL" baseline="0" dirty="0">
              <a:latin typeface="Arial" panose="020B0604020202020204" pitchFamily="34" charset="0"/>
            </a:endParaRPr>
          </a:p>
          <a:p>
            <a:r>
              <a:rPr lang="nl-NL" altLang="nl-NL" baseline="0" dirty="0">
                <a:latin typeface="Arial" panose="020B0604020202020204" pitchFamily="34" charset="0"/>
              </a:rPr>
              <a:t>De antwoorden kunnen diverse dingen betekenen:</a:t>
            </a:r>
          </a:p>
          <a:p>
            <a:pPr marL="171450" indent="-171450">
              <a:buFontTx/>
              <a:buChar char="-"/>
            </a:pPr>
            <a:r>
              <a:rPr lang="nl-NL" altLang="nl-NL" baseline="0" dirty="0">
                <a:latin typeface="Arial" panose="020B0604020202020204" pitchFamily="34" charset="0"/>
              </a:rPr>
              <a:t>Het antwoord kan aangeven welk deel van de collega’s de meerwaarde van de HBO-VGG onderkent.</a:t>
            </a:r>
          </a:p>
          <a:p>
            <a:pPr marL="171450" indent="-171450">
              <a:buFontTx/>
              <a:buChar char="-"/>
            </a:pPr>
            <a:r>
              <a:rPr lang="nl-NL" altLang="nl-NL" baseline="0" dirty="0">
                <a:latin typeface="Arial" panose="020B0604020202020204" pitchFamily="34" charset="0"/>
              </a:rPr>
              <a:t>Het antwoord kan aangeven in welke mate de collega’s de meerwaarde van de HBO-VGG onderkennen.</a:t>
            </a:r>
          </a:p>
          <a:p>
            <a:pPr marL="171450" indent="-171450">
              <a:buFontTx/>
              <a:buChar char="-"/>
            </a:pPr>
            <a:r>
              <a:rPr lang="nl-NL" altLang="nl-NL" baseline="0" dirty="0">
                <a:latin typeface="Arial" panose="020B0604020202020204" pitchFamily="34" charset="0"/>
              </a:rPr>
              <a:t>Het antwoord kan aangeven in welke mate de collega’s vinden dat de HBO-VGG meerwaarde heeft.</a:t>
            </a:r>
            <a:endParaRPr lang="nl-NL" altLang="nl-NL" dirty="0">
              <a:latin typeface="Arial" panose="020B0604020202020204" pitchFamily="34" charset="0"/>
            </a:endParaRPr>
          </a:p>
        </p:txBody>
      </p:sp>
      <p:sp>
        <p:nvSpPr>
          <p:cNvPr id="201732" name="Header Placeholder 3">
            <a:extLst>
              <a:ext uri="{FF2B5EF4-FFF2-40B4-BE49-F238E27FC236}">
                <a16:creationId xmlns:a16="http://schemas.microsoft.com/office/drawing/2014/main" id="{8736FB09-2D3B-4896-A98E-A0C5A1CA89D4}"/>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01733" name="Date Placeholder 4">
            <a:extLst>
              <a:ext uri="{FF2B5EF4-FFF2-40B4-BE49-F238E27FC236}">
                <a16:creationId xmlns:a16="http://schemas.microsoft.com/office/drawing/2014/main" id="{59FF23BE-483E-47F5-BB4E-91F0C347A65F}"/>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01734" name="Footer Placeholder 5">
            <a:extLst>
              <a:ext uri="{FF2B5EF4-FFF2-40B4-BE49-F238E27FC236}">
                <a16:creationId xmlns:a16="http://schemas.microsoft.com/office/drawing/2014/main" id="{01FD65BC-000D-44F4-B3C2-7E997E7A9A13}"/>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01735" name="Slide Number Placeholder 6">
            <a:extLst>
              <a:ext uri="{FF2B5EF4-FFF2-40B4-BE49-F238E27FC236}">
                <a16:creationId xmlns:a16="http://schemas.microsoft.com/office/drawing/2014/main" id="{CFF1941D-F6C7-4D14-BA78-D47D70DBB52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CC2D079-BE21-42ED-9A8A-B217BFEFEE9B}"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922381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a:extLst>
              <a:ext uri="{FF2B5EF4-FFF2-40B4-BE49-F238E27FC236}">
                <a16:creationId xmlns:a16="http://schemas.microsoft.com/office/drawing/2014/main" id="{65F56EC1-9F8F-4DC5-A92D-CEA56503E1D5}"/>
              </a:ext>
            </a:extLst>
          </p:cNvPr>
          <p:cNvSpPr>
            <a:spLocks noGrp="1" noRot="1" noChangeAspect="1" noChangeArrowheads="1" noTextEdit="1"/>
          </p:cNvSpPr>
          <p:nvPr>
            <p:ph type="sldImg"/>
          </p:nvPr>
        </p:nvSpPr>
        <p:spPr>
          <a:ln/>
        </p:spPr>
      </p:sp>
      <p:sp>
        <p:nvSpPr>
          <p:cNvPr id="201731" name="Notes Placeholder 2">
            <a:extLst>
              <a:ext uri="{FF2B5EF4-FFF2-40B4-BE49-F238E27FC236}">
                <a16:creationId xmlns:a16="http://schemas.microsoft.com/office/drawing/2014/main" id="{B0989DBE-DE4A-4A96-B65C-7817B1A3F2B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dirty="0">
              <a:latin typeface="Arial" panose="020B0604020202020204" pitchFamily="34" charset="0"/>
            </a:endParaRPr>
          </a:p>
        </p:txBody>
      </p:sp>
      <p:sp>
        <p:nvSpPr>
          <p:cNvPr id="201732" name="Header Placeholder 3">
            <a:extLst>
              <a:ext uri="{FF2B5EF4-FFF2-40B4-BE49-F238E27FC236}">
                <a16:creationId xmlns:a16="http://schemas.microsoft.com/office/drawing/2014/main" id="{8736FB09-2D3B-4896-A98E-A0C5A1CA89D4}"/>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01733" name="Date Placeholder 4">
            <a:extLst>
              <a:ext uri="{FF2B5EF4-FFF2-40B4-BE49-F238E27FC236}">
                <a16:creationId xmlns:a16="http://schemas.microsoft.com/office/drawing/2014/main" id="{59FF23BE-483E-47F5-BB4E-91F0C347A65F}"/>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01734" name="Footer Placeholder 5">
            <a:extLst>
              <a:ext uri="{FF2B5EF4-FFF2-40B4-BE49-F238E27FC236}">
                <a16:creationId xmlns:a16="http://schemas.microsoft.com/office/drawing/2014/main" id="{01FD65BC-000D-44F4-B3C2-7E997E7A9A13}"/>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01735" name="Slide Number Placeholder 6">
            <a:extLst>
              <a:ext uri="{FF2B5EF4-FFF2-40B4-BE49-F238E27FC236}">
                <a16:creationId xmlns:a16="http://schemas.microsoft.com/office/drawing/2014/main" id="{CFF1941D-F6C7-4D14-BA78-D47D70DBB52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CC2D079-BE21-42ED-9A8A-B217BFEFEE9B}"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3600925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a:extLst>
              <a:ext uri="{FF2B5EF4-FFF2-40B4-BE49-F238E27FC236}">
                <a16:creationId xmlns:a16="http://schemas.microsoft.com/office/drawing/2014/main" id="{65F56EC1-9F8F-4DC5-A92D-CEA56503E1D5}"/>
              </a:ext>
            </a:extLst>
          </p:cNvPr>
          <p:cNvSpPr>
            <a:spLocks noGrp="1" noRot="1" noChangeAspect="1" noChangeArrowheads="1" noTextEdit="1"/>
          </p:cNvSpPr>
          <p:nvPr>
            <p:ph type="sldImg"/>
          </p:nvPr>
        </p:nvSpPr>
        <p:spPr>
          <a:ln/>
        </p:spPr>
      </p:sp>
      <p:sp>
        <p:nvSpPr>
          <p:cNvPr id="201731" name="Notes Placeholder 2">
            <a:extLst>
              <a:ext uri="{FF2B5EF4-FFF2-40B4-BE49-F238E27FC236}">
                <a16:creationId xmlns:a16="http://schemas.microsoft.com/office/drawing/2014/main" id="{B0989DBE-DE4A-4A96-B65C-7817B1A3F2B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dirty="0">
              <a:latin typeface="Arial" panose="020B0604020202020204" pitchFamily="34" charset="0"/>
            </a:endParaRPr>
          </a:p>
        </p:txBody>
      </p:sp>
      <p:sp>
        <p:nvSpPr>
          <p:cNvPr id="201732" name="Header Placeholder 3">
            <a:extLst>
              <a:ext uri="{FF2B5EF4-FFF2-40B4-BE49-F238E27FC236}">
                <a16:creationId xmlns:a16="http://schemas.microsoft.com/office/drawing/2014/main" id="{8736FB09-2D3B-4896-A98E-A0C5A1CA89D4}"/>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01733" name="Date Placeholder 4">
            <a:extLst>
              <a:ext uri="{FF2B5EF4-FFF2-40B4-BE49-F238E27FC236}">
                <a16:creationId xmlns:a16="http://schemas.microsoft.com/office/drawing/2014/main" id="{59FF23BE-483E-47F5-BB4E-91F0C347A65F}"/>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01734" name="Footer Placeholder 5">
            <a:extLst>
              <a:ext uri="{FF2B5EF4-FFF2-40B4-BE49-F238E27FC236}">
                <a16:creationId xmlns:a16="http://schemas.microsoft.com/office/drawing/2014/main" id="{01FD65BC-000D-44F4-B3C2-7E997E7A9A13}"/>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01735" name="Slide Number Placeholder 6">
            <a:extLst>
              <a:ext uri="{FF2B5EF4-FFF2-40B4-BE49-F238E27FC236}">
                <a16:creationId xmlns:a16="http://schemas.microsoft.com/office/drawing/2014/main" id="{CFF1941D-F6C7-4D14-BA78-D47D70DBB52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CC2D079-BE21-42ED-9A8A-B217BFEFEE9B}"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7255208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a:extLst>
              <a:ext uri="{FF2B5EF4-FFF2-40B4-BE49-F238E27FC236}">
                <a16:creationId xmlns:a16="http://schemas.microsoft.com/office/drawing/2014/main" id="{65F56EC1-9F8F-4DC5-A92D-CEA56503E1D5}"/>
              </a:ext>
            </a:extLst>
          </p:cNvPr>
          <p:cNvSpPr>
            <a:spLocks noGrp="1" noRot="1" noChangeAspect="1" noChangeArrowheads="1" noTextEdit="1"/>
          </p:cNvSpPr>
          <p:nvPr>
            <p:ph type="sldImg"/>
          </p:nvPr>
        </p:nvSpPr>
        <p:spPr>
          <a:ln/>
        </p:spPr>
      </p:sp>
      <p:sp>
        <p:nvSpPr>
          <p:cNvPr id="201731" name="Notes Placeholder 2">
            <a:extLst>
              <a:ext uri="{FF2B5EF4-FFF2-40B4-BE49-F238E27FC236}">
                <a16:creationId xmlns:a16="http://schemas.microsoft.com/office/drawing/2014/main" id="{B0989DBE-DE4A-4A96-B65C-7817B1A3F2B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dirty="0">
              <a:latin typeface="Arial" panose="020B0604020202020204" pitchFamily="34" charset="0"/>
            </a:endParaRPr>
          </a:p>
        </p:txBody>
      </p:sp>
      <p:sp>
        <p:nvSpPr>
          <p:cNvPr id="201732" name="Header Placeholder 3">
            <a:extLst>
              <a:ext uri="{FF2B5EF4-FFF2-40B4-BE49-F238E27FC236}">
                <a16:creationId xmlns:a16="http://schemas.microsoft.com/office/drawing/2014/main" id="{8736FB09-2D3B-4896-A98E-A0C5A1CA89D4}"/>
              </a:ext>
            </a:extLst>
          </p:cNvPr>
          <p:cNvSpPr>
            <a:spLocks noGrp="1" noChangeArrowheads="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01733" name="Date Placeholder 4">
            <a:extLst>
              <a:ext uri="{FF2B5EF4-FFF2-40B4-BE49-F238E27FC236}">
                <a16:creationId xmlns:a16="http://schemas.microsoft.com/office/drawing/2014/main" id="{59FF23BE-483E-47F5-BB4E-91F0C347A65F}"/>
              </a:ext>
            </a:extLst>
          </p:cNvPr>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01734" name="Footer Placeholder 5">
            <a:extLst>
              <a:ext uri="{FF2B5EF4-FFF2-40B4-BE49-F238E27FC236}">
                <a16:creationId xmlns:a16="http://schemas.microsoft.com/office/drawing/2014/main" id="{01FD65BC-000D-44F4-B3C2-7E997E7A9A13}"/>
              </a:ext>
            </a:extLst>
          </p:cNvPr>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01735" name="Slide Number Placeholder 6">
            <a:extLst>
              <a:ext uri="{FF2B5EF4-FFF2-40B4-BE49-F238E27FC236}">
                <a16:creationId xmlns:a16="http://schemas.microsoft.com/office/drawing/2014/main" id="{CFF1941D-F6C7-4D14-BA78-D47D70DBB52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CC2D079-BE21-42ED-9A8A-B217BFEFEE9B}"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10058739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Tijdelijke aanduiding voor dia-afbeelding 1">
            <a:extLst>
              <a:ext uri="{FF2B5EF4-FFF2-40B4-BE49-F238E27FC236}">
                <a16:creationId xmlns:a16="http://schemas.microsoft.com/office/drawing/2014/main" id="{DF928D35-5A14-4FC9-9D52-8A83409F8F9A}"/>
              </a:ext>
            </a:extLst>
          </p:cNvPr>
          <p:cNvSpPr>
            <a:spLocks noGrp="1" noRot="1" noChangeAspect="1" noChangeArrowheads="1" noTextEdit="1"/>
          </p:cNvSpPr>
          <p:nvPr>
            <p:ph type="sldImg"/>
          </p:nvPr>
        </p:nvSpPr>
        <p:spPr>
          <a:ln/>
        </p:spPr>
      </p:sp>
      <p:sp>
        <p:nvSpPr>
          <p:cNvPr id="228355" name="Tijdelijke aanduiding voor notities 2">
            <a:extLst>
              <a:ext uri="{FF2B5EF4-FFF2-40B4-BE49-F238E27FC236}">
                <a16:creationId xmlns:a16="http://schemas.microsoft.com/office/drawing/2014/main" id="{6B477735-6541-4231-B0B4-5C2F5624F8EF}"/>
              </a:ext>
            </a:extLst>
          </p:cNvPr>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nl-NL" altLang="nl-NL">
                <a:latin typeface="Arial" panose="020B0604020202020204" pitchFamily="34" charset="0"/>
              </a:rPr>
              <a:t>https://pixabay.com/en/balance-swing-equality-measurement-2108024/</a:t>
            </a:r>
          </a:p>
          <a:p>
            <a:r>
              <a:rPr lang="nl-NL" altLang="nl-NL">
                <a:latin typeface="Arial" panose="020B0604020202020204" pitchFamily="34" charset="0"/>
              </a:rPr>
              <a:t>Mediamodifier</a:t>
            </a:r>
          </a:p>
        </p:txBody>
      </p:sp>
      <p:sp>
        <p:nvSpPr>
          <p:cNvPr id="228356" name="Tijdelijke aanduiding voor dianummer 3">
            <a:extLst>
              <a:ext uri="{FF2B5EF4-FFF2-40B4-BE49-F238E27FC236}">
                <a16:creationId xmlns:a16="http://schemas.microsoft.com/office/drawing/2014/main" id="{799E73DB-1DAA-4D38-BC95-EBE035CE1CF5}"/>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F153E4F-30EE-4468-A56B-72A732FB0081}"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28357" name="Tijdelijke aanduiding voor koptekst 2">
            <a:extLst>
              <a:ext uri="{FF2B5EF4-FFF2-40B4-BE49-F238E27FC236}">
                <a16:creationId xmlns:a16="http://schemas.microsoft.com/office/drawing/2014/main" id="{B1B5511D-89A2-4881-BB1E-BEC2EE2C562C}"/>
              </a:ext>
            </a:extLst>
          </p:cNvPr>
          <p:cNvSpPr>
            <a:spLocks noGrp="1"/>
          </p:cNvSpPr>
          <p:nvPr>
            <p:ph type="hdr" sz="quarter"/>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MANP-1, 2012/2013</a:t>
            </a:r>
          </a:p>
        </p:txBody>
      </p:sp>
      <p:sp>
        <p:nvSpPr>
          <p:cNvPr id="228358" name="Tijdelijke aanduiding voor voettekst 3">
            <a:extLst>
              <a:ext uri="{FF2B5EF4-FFF2-40B4-BE49-F238E27FC236}">
                <a16:creationId xmlns:a16="http://schemas.microsoft.com/office/drawing/2014/main" id="{508D1DD6-A4ED-48D5-BFD6-4CAB44CB4963}"/>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19 februari 2013</a:t>
            </a:r>
          </a:p>
        </p:txBody>
      </p:sp>
      <p:sp>
        <p:nvSpPr>
          <p:cNvPr id="228359" name="Tijdelijke aanduiding voor datum 4">
            <a:extLst>
              <a:ext uri="{FF2B5EF4-FFF2-40B4-BE49-F238E27FC236}">
                <a16:creationId xmlns:a16="http://schemas.microsoft.com/office/drawing/2014/main" id="{CE816CAA-607E-43A8-BDAA-378BB96AD247}"/>
              </a:ext>
            </a:extLst>
          </p:cNvPr>
          <p:cNvSpPr>
            <a:spLocks noGrp="1"/>
          </p:cNvSpPr>
          <p:nvPr>
            <p:ph type="dt" sz="quarter"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8836099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ijdelijke aanduiding voor dia-afbeelding 1">
            <a:extLst>
              <a:ext uri="{FF2B5EF4-FFF2-40B4-BE49-F238E27FC236}">
                <a16:creationId xmlns:a16="http://schemas.microsoft.com/office/drawing/2014/main" id="{3F1BB0CC-1BC5-4F20-BA01-5BACBC3A7718}"/>
              </a:ext>
            </a:extLst>
          </p:cNvPr>
          <p:cNvSpPr>
            <a:spLocks noGrp="1" noRot="1" noChangeAspect="1" noChangeArrowheads="1" noTextEdit="1"/>
          </p:cNvSpPr>
          <p:nvPr>
            <p:ph type="sldImg"/>
          </p:nvPr>
        </p:nvSpPr>
        <p:spPr>
          <a:ln/>
        </p:spPr>
      </p:sp>
      <p:sp>
        <p:nvSpPr>
          <p:cNvPr id="238595" name="Tijdelijke aanduiding voor notities 2">
            <a:extLst>
              <a:ext uri="{FF2B5EF4-FFF2-40B4-BE49-F238E27FC236}">
                <a16:creationId xmlns:a16="http://schemas.microsoft.com/office/drawing/2014/main" id="{817026FD-79B9-44A7-9B4D-A2CD68144DC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sz="1000">
              <a:latin typeface="Arial" panose="020B0604020202020204" pitchFamily="34" charset="0"/>
            </a:endParaRPr>
          </a:p>
        </p:txBody>
      </p:sp>
      <p:sp>
        <p:nvSpPr>
          <p:cNvPr id="238596" name="Tijdelijke aanduiding voor koptekst 3">
            <a:extLst>
              <a:ext uri="{FF2B5EF4-FFF2-40B4-BE49-F238E27FC236}">
                <a16:creationId xmlns:a16="http://schemas.microsoft.com/office/drawing/2014/main" id="{BCF51CF8-FD36-486C-9014-F3F04FB73941}"/>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38597" name="Tijdelijke aanduiding voor datum 4">
            <a:extLst>
              <a:ext uri="{FF2B5EF4-FFF2-40B4-BE49-F238E27FC236}">
                <a16:creationId xmlns:a16="http://schemas.microsoft.com/office/drawing/2014/main" id="{F71700D8-B700-4E7B-8F49-8BC4866AF2A7}"/>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38598" name="Tijdelijke aanduiding voor voettekst 5">
            <a:extLst>
              <a:ext uri="{FF2B5EF4-FFF2-40B4-BE49-F238E27FC236}">
                <a16:creationId xmlns:a16="http://schemas.microsoft.com/office/drawing/2014/main" id="{368B99CF-737A-4F28-9711-E6CF29D2AFEA}"/>
              </a:ext>
            </a:extLst>
          </p:cNvPr>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38599" name="Tijdelijke aanduiding voor dianummer 6">
            <a:extLst>
              <a:ext uri="{FF2B5EF4-FFF2-40B4-BE49-F238E27FC236}">
                <a16:creationId xmlns:a16="http://schemas.microsoft.com/office/drawing/2014/main" id="{D4518C02-8871-45CB-A72E-DBDD2294D5A8}"/>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792A97F-31D1-4A17-A99A-4449DB3B929C}"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5075049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Tijdelijke aanduiding voor dia-afbeelding 1">
            <a:extLst>
              <a:ext uri="{FF2B5EF4-FFF2-40B4-BE49-F238E27FC236}">
                <a16:creationId xmlns:a16="http://schemas.microsoft.com/office/drawing/2014/main" id="{52C3B881-FD87-469E-93B0-B31907C1DFC1}"/>
              </a:ext>
            </a:extLst>
          </p:cNvPr>
          <p:cNvSpPr>
            <a:spLocks noGrp="1" noRot="1" noChangeAspect="1" noChangeArrowheads="1" noTextEdit="1"/>
          </p:cNvSpPr>
          <p:nvPr>
            <p:ph type="sldImg"/>
          </p:nvPr>
        </p:nvSpPr>
        <p:spPr>
          <a:ln/>
        </p:spPr>
      </p:sp>
      <p:sp>
        <p:nvSpPr>
          <p:cNvPr id="236547" name="Tijdelijke aanduiding voor notities 2">
            <a:extLst>
              <a:ext uri="{FF2B5EF4-FFF2-40B4-BE49-F238E27FC236}">
                <a16:creationId xmlns:a16="http://schemas.microsoft.com/office/drawing/2014/main" id="{89E2B766-758C-4D49-A965-FD73A7D9A89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sz="1000">
              <a:latin typeface="Arial" panose="020B0604020202020204" pitchFamily="34" charset="0"/>
            </a:endParaRPr>
          </a:p>
        </p:txBody>
      </p:sp>
      <p:sp>
        <p:nvSpPr>
          <p:cNvPr id="236548" name="Tijdelijke aanduiding voor koptekst 3">
            <a:extLst>
              <a:ext uri="{FF2B5EF4-FFF2-40B4-BE49-F238E27FC236}">
                <a16:creationId xmlns:a16="http://schemas.microsoft.com/office/drawing/2014/main" id="{E9502888-8C44-4206-9431-BD2F043A17FA}"/>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36549" name="Tijdelijke aanduiding voor datum 4">
            <a:extLst>
              <a:ext uri="{FF2B5EF4-FFF2-40B4-BE49-F238E27FC236}">
                <a16:creationId xmlns:a16="http://schemas.microsoft.com/office/drawing/2014/main" id="{B21A44A1-2467-406D-ADD2-D6391EB06EA3}"/>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36550" name="Tijdelijke aanduiding voor voettekst 5">
            <a:extLst>
              <a:ext uri="{FF2B5EF4-FFF2-40B4-BE49-F238E27FC236}">
                <a16:creationId xmlns:a16="http://schemas.microsoft.com/office/drawing/2014/main" id="{7491F4F5-AC0A-436F-A1FD-7223CBE53692}"/>
              </a:ext>
            </a:extLst>
          </p:cNvPr>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36551" name="Tijdelijke aanduiding voor dianummer 6">
            <a:extLst>
              <a:ext uri="{FF2B5EF4-FFF2-40B4-BE49-F238E27FC236}">
                <a16:creationId xmlns:a16="http://schemas.microsoft.com/office/drawing/2014/main" id="{08157821-0C4E-4436-8FD5-BA6898A9665F}"/>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7E3A657-1DB2-4B8D-9CAE-A7C180A4D9E7}"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5638301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Tijdelijke aanduiding voor dia-afbeelding 1">
            <a:extLst>
              <a:ext uri="{FF2B5EF4-FFF2-40B4-BE49-F238E27FC236}">
                <a16:creationId xmlns:a16="http://schemas.microsoft.com/office/drawing/2014/main" id="{3F1BB0CC-1BC5-4F20-BA01-5BACBC3A7718}"/>
              </a:ext>
            </a:extLst>
          </p:cNvPr>
          <p:cNvSpPr>
            <a:spLocks noGrp="1" noRot="1" noChangeAspect="1" noChangeArrowheads="1" noTextEdit="1"/>
          </p:cNvSpPr>
          <p:nvPr>
            <p:ph type="sldImg"/>
          </p:nvPr>
        </p:nvSpPr>
        <p:spPr>
          <a:ln/>
        </p:spPr>
      </p:sp>
      <p:sp>
        <p:nvSpPr>
          <p:cNvPr id="238595" name="Tijdelijke aanduiding voor notities 2">
            <a:extLst>
              <a:ext uri="{FF2B5EF4-FFF2-40B4-BE49-F238E27FC236}">
                <a16:creationId xmlns:a16="http://schemas.microsoft.com/office/drawing/2014/main" id="{817026FD-79B9-44A7-9B4D-A2CD68144DC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sz="1000">
              <a:latin typeface="Arial" panose="020B0604020202020204" pitchFamily="34" charset="0"/>
            </a:endParaRPr>
          </a:p>
        </p:txBody>
      </p:sp>
      <p:sp>
        <p:nvSpPr>
          <p:cNvPr id="238596" name="Tijdelijke aanduiding voor koptekst 3">
            <a:extLst>
              <a:ext uri="{FF2B5EF4-FFF2-40B4-BE49-F238E27FC236}">
                <a16:creationId xmlns:a16="http://schemas.microsoft.com/office/drawing/2014/main" id="{BCF51CF8-FD36-486C-9014-F3F04FB73941}"/>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38597" name="Tijdelijke aanduiding voor datum 4">
            <a:extLst>
              <a:ext uri="{FF2B5EF4-FFF2-40B4-BE49-F238E27FC236}">
                <a16:creationId xmlns:a16="http://schemas.microsoft.com/office/drawing/2014/main" id="{F71700D8-B700-4E7B-8F49-8BC4866AF2A7}"/>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38598" name="Tijdelijke aanduiding voor voettekst 5">
            <a:extLst>
              <a:ext uri="{FF2B5EF4-FFF2-40B4-BE49-F238E27FC236}">
                <a16:creationId xmlns:a16="http://schemas.microsoft.com/office/drawing/2014/main" id="{368B99CF-737A-4F28-9711-E6CF29D2AFEA}"/>
              </a:ext>
            </a:extLst>
          </p:cNvPr>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38599" name="Tijdelijke aanduiding voor dianummer 6">
            <a:extLst>
              <a:ext uri="{FF2B5EF4-FFF2-40B4-BE49-F238E27FC236}">
                <a16:creationId xmlns:a16="http://schemas.microsoft.com/office/drawing/2014/main" id="{D4518C02-8871-45CB-A72E-DBDD2294D5A8}"/>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792A97F-31D1-4A17-A99A-4449DB3B929C}"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2061691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Tijdelijke aanduiding voor dia-afbeelding 1">
            <a:extLst>
              <a:ext uri="{FF2B5EF4-FFF2-40B4-BE49-F238E27FC236}">
                <a16:creationId xmlns:a16="http://schemas.microsoft.com/office/drawing/2014/main" id="{F19DFB2A-EE07-4D7B-B85B-D43AA7B3CD36}"/>
              </a:ext>
            </a:extLst>
          </p:cNvPr>
          <p:cNvSpPr>
            <a:spLocks noGrp="1" noRot="1" noChangeAspect="1" noChangeArrowheads="1" noTextEdit="1"/>
          </p:cNvSpPr>
          <p:nvPr>
            <p:ph type="sldImg"/>
          </p:nvPr>
        </p:nvSpPr>
        <p:spPr>
          <a:ln/>
        </p:spPr>
      </p:sp>
      <p:sp>
        <p:nvSpPr>
          <p:cNvPr id="240643" name="Tijdelijke aanduiding voor notities 2">
            <a:extLst>
              <a:ext uri="{FF2B5EF4-FFF2-40B4-BE49-F238E27FC236}">
                <a16:creationId xmlns:a16="http://schemas.microsoft.com/office/drawing/2014/main" id="{FD566A96-CB44-4873-A4AC-EF2E30487D6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sz="1000">
              <a:latin typeface="Arial" panose="020B0604020202020204" pitchFamily="34" charset="0"/>
            </a:endParaRPr>
          </a:p>
        </p:txBody>
      </p:sp>
      <p:sp>
        <p:nvSpPr>
          <p:cNvPr id="240644" name="Tijdelijke aanduiding voor koptekst 3">
            <a:extLst>
              <a:ext uri="{FF2B5EF4-FFF2-40B4-BE49-F238E27FC236}">
                <a16:creationId xmlns:a16="http://schemas.microsoft.com/office/drawing/2014/main" id="{033973E0-F538-47FC-9B82-C33BA1E7986D}"/>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40645" name="Tijdelijke aanduiding voor datum 4">
            <a:extLst>
              <a:ext uri="{FF2B5EF4-FFF2-40B4-BE49-F238E27FC236}">
                <a16:creationId xmlns:a16="http://schemas.microsoft.com/office/drawing/2014/main" id="{B9B99822-D4B0-4212-A3CC-AE4417A231FB}"/>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40646" name="Tijdelijke aanduiding voor voettekst 5">
            <a:extLst>
              <a:ext uri="{FF2B5EF4-FFF2-40B4-BE49-F238E27FC236}">
                <a16:creationId xmlns:a16="http://schemas.microsoft.com/office/drawing/2014/main" id="{53959C1E-FFD5-4378-9AE7-0CF8512C405D}"/>
              </a:ext>
            </a:extLst>
          </p:cNvPr>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40647" name="Tijdelijke aanduiding voor dianummer 6">
            <a:extLst>
              <a:ext uri="{FF2B5EF4-FFF2-40B4-BE49-F238E27FC236}">
                <a16:creationId xmlns:a16="http://schemas.microsoft.com/office/drawing/2014/main" id="{9B225922-9443-488E-8AAD-DD0EA6E03745}"/>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9903029-6D4C-47AD-9446-95ED5796A6D2}"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7973528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Tijdelijke aanduiding voor dia-afbeelding 1">
            <a:extLst>
              <a:ext uri="{FF2B5EF4-FFF2-40B4-BE49-F238E27FC236}">
                <a16:creationId xmlns:a16="http://schemas.microsoft.com/office/drawing/2014/main" id="{907A189D-098E-4F2F-A5F8-54F37BFC1B70}"/>
              </a:ext>
            </a:extLst>
          </p:cNvPr>
          <p:cNvSpPr>
            <a:spLocks noGrp="1" noRot="1" noChangeAspect="1" noChangeArrowheads="1" noTextEdit="1"/>
          </p:cNvSpPr>
          <p:nvPr>
            <p:ph type="sldImg"/>
          </p:nvPr>
        </p:nvSpPr>
        <p:spPr>
          <a:ln/>
        </p:spPr>
      </p:sp>
      <p:sp>
        <p:nvSpPr>
          <p:cNvPr id="224259" name="Tijdelijke aanduiding voor notities 2">
            <a:extLst>
              <a:ext uri="{FF2B5EF4-FFF2-40B4-BE49-F238E27FC236}">
                <a16:creationId xmlns:a16="http://schemas.microsoft.com/office/drawing/2014/main" id="{DE989150-98CE-482F-83DB-DEE681F65C0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a:latin typeface="Arial" panose="020B0604020202020204" pitchFamily="34" charset="0"/>
              </a:rPr>
              <a:t>https://www.ntvg.nl/artikelen/dwalingen-de-methodologie-xxxviii-veelvoorkomende-misverstanden-rond-standaarddeviaties-en/volledig</a:t>
            </a:r>
          </a:p>
        </p:txBody>
      </p:sp>
      <p:sp>
        <p:nvSpPr>
          <p:cNvPr id="224260" name="Tijdelijke aanduiding voor koptekst 3">
            <a:extLst>
              <a:ext uri="{FF2B5EF4-FFF2-40B4-BE49-F238E27FC236}">
                <a16:creationId xmlns:a16="http://schemas.microsoft.com/office/drawing/2014/main" id="{656EB1F1-373F-4E8E-8B2C-4EE3AE88AE57}"/>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24261" name="Tijdelijke aanduiding voor datum 4">
            <a:extLst>
              <a:ext uri="{FF2B5EF4-FFF2-40B4-BE49-F238E27FC236}">
                <a16:creationId xmlns:a16="http://schemas.microsoft.com/office/drawing/2014/main" id="{C41D471C-A3C8-46B9-B4A5-90A4F712C9C2}"/>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24262" name="Tijdelijke aanduiding voor voettekst 5">
            <a:extLst>
              <a:ext uri="{FF2B5EF4-FFF2-40B4-BE49-F238E27FC236}">
                <a16:creationId xmlns:a16="http://schemas.microsoft.com/office/drawing/2014/main" id="{B46B140F-2742-4A88-9BAE-E8FFE1F32B6F}"/>
              </a:ext>
            </a:extLst>
          </p:cNvPr>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24263" name="Tijdelijke aanduiding voor dianummer 6">
            <a:extLst>
              <a:ext uri="{FF2B5EF4-FFF2-40B4-BE49-F238E27FC236}">
                <a16:creationId xmlns:a16="http://schemas.microsoft.com/office/drawing/2014/main" id="{6ED776C4-E14A-4988-BEAB-8079D8F425F0}"/>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7556936-7B72-4B34-847C-00BB570399D1}"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8434396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Tijdelijke aanduiding voor dia-afbeelding 1">
            <a:extLst>
              <a:ext uri="{FF2B5EF4-FFF2-40B4-BE49-F238E27FC236}">
                <a16:creationId xmlns:a16="http://schemas.microsoft.com/office/drawing/2014/main" id="{137D0810-DB2A-4752-BD21-9A732EC8459C}"/>
              </a:ext>
            </a:extLst>
          </p:cNvPr>
          <p:cNvSpPr>
            <a:spLocks noGrp="1" noRot="1" noChangeAspect="1" noChangeArrowheads="1" noTextEdit="1"/>
          </p:cNvSpPr>
          <p:nvPr>
            <p:ph type="sldImg"/>
          </p:nvPr>
        </p:nvSpPr>
        <p:spPr>
          <a:ln/>
        </p:spPr>
      </p:sp>
      <p:sp>
        <p:nvSpPr>
          <p:cNvPr id="242691" name="Tijdelijke aanduiding voor notities 2">
            <a:extLst>
              <a:ext uri="{FF2B5EF4-FFF2-40B4-BE49-F238E27FC236}">
                <a16:creationId xmlns:a16="http://schemas.microsoft.com/office/drawing/2014/main" id="{872E3CDB-1932-4205-A0EC-29CEB78DCB4D}"/>
              </a:ext>
            </a:extLst>
          </p:cNvPr>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nl-NL" altLang="nl-NL">
              <a:latin typeface="Arial" panose="020B0604020202020204" pitchFamily="34" charset="0"/>
            </a:endParaRPr>
          </a:p>
        </p:txBody>
      </p:sp>
      <p:sp>
        <p:nvSpPr>
          <p:cNvPr id="242692" name="Tijdelijke aanduiding voor dianummer 3">
            <a:extLst>
              <a:ext uri="{FF2B5EF4-FFF2-40B4-BE49-F238E27FC236}">
                <a16:creationId xmlns:a16="http://schemas.microsoft.com/office/drawing/2014/main" id="{7EEB7299-C490-4CB4-8997-D94B45A2362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232D56E-7400-47FD-AF1E-D750E505FF20}"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42693" name="Tijdelijke aanduiding voor koptekst 2">
            <a:extLst>
              <a:ext uri="{FF2B5EF4-FFF2-40B4-BE49-F238E27FC236}">
                <a16:creationId xmlns:a16="http://schemas.microsoft.com/office/drawing/2014/main" id="{41E299E0-8057-4F05-A0C4-87ABE46BA8D3}"/>
              </a:ext>
            </a:extLst>
          </p:cNvPr>
          <p:cNvSpPr>
            <a:spLocks noGrp="1"/>
          </p:cNvSpPr>
          <p:nvPr>
            <p:ph type="hdr" sz="quarter"/>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MANP-1, 2012/2013</a:t>
            </a:r>
          </a:p>
        </p:txBody>
      </p:sp>
      <p:sp>
        <p:nvSpPr>
          <p:cNvPr id="242694" name="Tijdelijke aanduiding voor voettekst 3">
            <a:extLst>
              <a:ext uri="{FF2B5EF4-FFF2-40B4-BE49-F238E27FC236}">
                <a16:creationId xmlns:a16="http://schemas.microsoft.com/office/drawing/2014/main" id="{7E872F4D-A985-4D84-AB4D-3638BF82A7FB}"/>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19 februari 2013</a:t>
            </a:r>
          </a:p>
        </p:txBody>
      </p:sp>
      <p:sp>
        <p:nvSpPr>
          <p:cNvPr id="242695" name="Tijdelijke aanduiding voor datum 4">
            <a:extLst>
              <a:ext uri="{FF2B5EF4-FFF2-40B4-BE49-F238E27FC236}">
                <a16:creationId xmlns:a16="http://schemas.microsoft.com/office/drawing/2014/main" id="{836B1DE6-A91E-4687-864D-8D4BF664C607}"/>
              </a:ext>
            </a:extLst>
          </p:cNvPr>
          <p:cNvSpPr>
            <a:spLocks noGrp="1"/>
          </p:cNvSpPr>
          <p:nvPr>
            <p:ph type="dt" sz="quarter"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677863" indent="-260350">
              <a:defRPr sz="2400" b="1">
                <a:solidFill>
                  <a:schemeClr val="tx1"/>
                </a:solidFill>
                <a:latin typeface="Arial" panose="020B0604020202020204" pitchFamily="34" charset="0"/>
                <a:ea typeface="MS PGothic" panose="020B0600070205080204" pitchFamily="34" charset="-128"/>
              </a:defRPr>
            </a:lvl2pPr>
            <a:lvl3pPr marL="1044575" indent="-207963">
              <a:defRPr sz="2400" b="1">
                <a:solidFill>
                  <a:schemeClr val="tx1"/>
                </a:solidFill>
                <a:latin typeface="Arial" panose="020B0604020202020204" pitchFamily="34" charset="0"/>
                <a:ea typeface="MS PGothic" panose="020B0600070205080204" pitchFamily="34" charset="-128"/>
              </a:defRPr>
            </a:lvl3pPr>
            <a:lvl4pPr marL="1462088" indent="-207963">
              <a:defRPr sz="2400" b="1">
                <a:solidFill>
                  <a:schemeClr val="tx1"/>
                </a:solidFill>
                <a:latin typeface="Arial" panose="020B0604020202020204" pitchFamily="34" charset="0"/>
                <a:ea typeface="MS PGothic" panose="020B0600070205080204" pitchFamily="34" charset="-128"/>
              </a:defRPr>
            </a:lvl4pPr>
            <a:lvl5pPr marL="1881188" indent="-207963">
              <a:defRPr sz="2400" b="1">
                <a:solidFill>
                  <a:schemeClr val="tx1"/>
                </a:solidFill>
                <a:latin typeface="Arial" panose="020B0604020202020204" pitchFamily="34" charset="0"/>
                <a:ea typeface="MS PGothic" panose="020B0600070205080204" pitchFamily="34" charset="-128"/>
              </a:defRPr>
            </a:lvl5pPr>
            <a:lvl6pPr marL="23383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7955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2527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09988" indent="-20796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0277563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Image Placeholder 1">
            <a:extLst>
              <a:ext uri="{FF2B5EF4-FFF2-40B4-BE49-F238E27FC236}">
                <a16:creationId xmlns:a16="http://schemas.microsoft.com/office/drawing/2014/main" id="{9A314B0E-90A2-4A51-A9F7-95DC26FE25FE}"/>
              </a:ext>
            </a:extLst>
          </p:cNvPr>
          <p:cNvSpPr>
            <a:spLocks noGrp="1" noRot="1" noChangeAspect="1" noChangeArrowheads="1" noTextEdit="1"/>
          </p:cNvSpPr>
          <p:nvPr>
            <p:ph type="sldImg"/>
          </p:nvPr>
        </p:nvSpPr>
        <p:spPr>
          <a:ln/>
        </p:spPr>
      </p:sp>
      <p:sp>
        <p:nvSpPr>
          <p:cNvPr id="244739" name="Notes Placeholder 2">
            <a:extLst>
              <a:ext uri="{FF2B5EF4-FFF2-40B4-BE49-F238E27FC236}">
                <a16:creationId xmlns:a16="http://schemas.microsoft.com/office/drawing/2014/main" id="{609CF666-3A33-4529-8CB2-42E1C3B88E8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ltLang="nl-NL">
                <a:latin typeface="Arial" panose="020B0604020202020204" pitchFamily="34" charset="0"/>
              </a:rPr>
              <a:t>Statistical Package for the Social Sciences</a:t>
            </a:r>
          </a:p>
          <a:p>
            <a:endParaRPr lang="nl-NL" altLang="nl-NL">
              <a:latin typeface="Arial" panose="020B0604020202020204" pitchFamily="34" charset="0"/>
            </a:endParaRPr>
          </a:p>
        </p:txBody>
      </p:sp>
      <p:sp>
        <p:nvSpPr>
          <p:cNvPr id="244740" name="Header Placeholder 3">
            <a:extLst>
              <a:ext uri="{FF2B5EF4-FFF2-40B4-BE49-F238E27FC236}">
                <a16:creationId xmlns:a16="http://schemas.microsoft.com/office/drawing/2014/main" id="{38D6CF63-CA93-40E9-9573-A92F1D409097}"/>
              </a:ext>
            </a:extLst>
          </p:cNvPr>
          <p:cNvSpPr>
            <a:spLocks noGrp="1"/>
          </p:cNvSpPr>
          <p:nvPr>
            <p:ph type="hdr"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Hbo-v, jaar 3, 2013-2014</a:t>
            </a:r>
          </a:p>
        </p:txBody>
      </p:sp>
      <p:sp>
        <p:nvSpPr>
          <p:cNvPr id="244741" name="Date Placeholder 4">
            <a:extLst>
              <a:ext uri="{FF2B5EF4-FFF2-40B4-BE49-F238E27FC236}">
                <a16:creationId xmlns:a16="http://schemas.microsoft.com/office/drawing/2014/main" id="{6C7719B3-ECF6-4C85-A7C4-F9B204178C8C}"/>
              </a:ext>
            </a:extLst>
          </p:cNvPr>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Doelgroep- en contextanalyse</a:t>
            </a:r>
          </a:p>
        </p:txBody>
      </p:sp>
      <p:sp>
        <p:nvSpPr>
          <p:cNvPr id="244742" name="Footer Placeholder 5">
            <a:extLst>
              <a:ext uri="{FF2B5EF4-FFF2-40B4-BE49-F238E27FC236}">
                <a16:creationId xmlns:a16="http://schemas.microsoft.com/office/drawing/2014/main" id="{6BCA8420-9486-47F2-95DD-2D4BD4B93192}"/>
              </a:ext>
            </a:extLst>
          </p:cNvPr>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29 november 2013</a:t>
            </a:r>
          </a:p>
        </p:txBody>
      </p:sp>
      <p:sp>
        <p:nvSpPr>
          <p:cNvPr id="244743" name="Slide Number Placeholder 6">
            <a:extLst>
              <a:ext uri="{FF2B5EF4-FFF2-40B4-BE49-F238E27FC236}">
                <a16:creationId xmlns:a16="http://schemas.microsoft.com/office/drawing/2014/main" id="{812BAF95-56E5-4B29-BB42-F75C9E1C3F77}"/>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Arial" panose="020B0604020202020204" pitchFamily="34" charset="0"/>
                <a:ea typeface="MS PGothic" panose="020B0600070205080204" pitchFamily="34" charset="-128"/>
              </a:defRPr>
            </a:lvl1pPr>
            <a:lvl2pPr marL="708025" indent="-271463">
              <a:defRPr sz="2400" b="1">
                <a:solidFill>
                  <a:schemeClr val="tx1"/>
                </a:solidFill>
                <a:latin typeface="Arial" panose="020B0604020202020204" pitchFamily="34" charset="0"/>
                <a:ea typeface="MS PGothic" panose="020B0600070205080204" pitchFamily="34" charset="-128"/>
              </a:defRPr>
            </a:lvl2pPr>
            <a:lvl3pPr marL="1090613" indent="-217488">
              <a:defRPr sz="2400" b="1">
                <a:solidFill>
                  <a:schemeClr val="tx1"/>
                </a:solidFill>
                <a:latin typeface="Arial" panose="020B0604020202020204" pitchFamily="34" charset="0"/>
                <a:ea typeface="MS PGothic" panose="020B0600070205080204" pitchFamily="34" charset="-128"/>
              </a:defRPr>
            </a:lvl3pPr>
            <a:lvl4pPr marL="1525588" indent="-217488">
              <a:defRPr sz="2400" b="1">
                <a:solidFill>
                  <a:schemeClr val="tx1"/>
                </a:solidFill>
                <a:latin typeface="Arial" panose="020B0604020202020204" pitchFamily="34" charset="0"/>
                <a:ea typeface="MS PGothic" panose="020B0600070205080204" pitchFamily="34" charset="-128"/>
              </a:defRPr>
            </a:lvl4pPr>
            <a:lvl5pPr marL="1962150" indent="-217488">
              <a:defRPr sz="2400" b="1">
                <a:solidFill>
                  <a:schemeClr val="tx1"/>
                </a:solidFill>
                <a:latin typeface="Arial" panose="020B0604020202020204" pitchFamily="34" charset="0"/>
                <a:ea typeface="MS PGothic" panose="020B0600070205080204" pitchFamily="34" charset="-128"/>
              </a:defRPr>
            </a:lvl5pPr>
            <a:lvl6pPr marL="24193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8765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3337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790950" indent="-217488"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4343505-6A9B-4178-9478-1CFE74346E89}" type="slidenum">
              <a:rPr kumimoji="0" lang="en-US" altLang="nl-NL" sz="11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altLang="nl-NL" sz="11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155154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0B6B6A1B-5F17-4AB1-93C0-D7FBC075F2F6}"/>
              </a:ext>
            </a:extLst>
          </p:cNvPr>
          <p:cNvSpPr txBox="1">
            <a:spLocks noChangeArrowheads="1"/>
          </p:cNvSpPr>
          <p:nvPr userDrawn="1"/>
        </p:nvSpPr>
        <p:spPr bwMode="auto">
          <a:xfrm>
            <a:off x="5851525" y="4862513"/>
            <a:ext cx="184150" cy="461962"/>
          </a:xfrm>
          <a:prstGeom prst="rect">
            <a:avLst/>
          </a:prstGeom>
          <a:noFill/>
          <a:ln>
            <a:noFill/>
          </a:ln>
          <a:extLst>
            <a:ext uri="{909E8E84-426E-40dd-AFC4-6F175D3DCCD1}"/>
            <a:ext uri="{91240B29-F687-4f45-9708-019B960494DF}"/>
          </a:extLst>
        </p:spPr>
        <p:txBody>
          <a:bodyPr wrap="none">
            <a:spAutoFit/>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a:defRPr/>
            </a:pPr>
            <a:endParaRPr lang="nl-NL"/>
          </a:p>
        </p:txBody>
      </p:sp>
      <p:sp>
        <p:nvSpPr>
          <p:cNvPr id="2" name="Titel 1"/>
          <p:cNvSpPr>
            <a:spLocks noGrp="1"/>
          </p:cNvSpPr>
          <p:nvPr>
            <p:ph type="title"/>
          </p:nvPr>
        </p:nvSpPr>
        <p:spPr>
          <a:xfrm>
            <a:off x="0" y="4725144"/>
            <a:ext cx="9144000" cy="720080"/>
          </a:xfrm>
          <a:prstGeom prst="rect">
            <a:avLst/>
          </a:prstGeom>
        </p:spPr>
        <p:txBody>
          <a:bodyPr anchor="b"/>
          <a:lstStyle>
            <a:lvl1pPr algn="ctr">
              <a:defRPr sz="3600" b="1">
                <a:solidFill>
                  <a:srgbClr val="CC0033"/>
                </a:solidFill>
                <a:latin typeface="Verdana"/>
                <a:cs typeface="Verdana"/>
              </a:defRPr>
            </a:lvl1pPr>
          </a:lstStyle>
          <a:p>
            <a:r>
              <a:rPr lang="nl-NL" dirty="0"/>
              <a:t>Titelstijl van model bewerken</a:t>
            </a:r>
          </a:p>
        </p:txBody>
      </p:sp>
      <p:sp>
        <p:nvSpPr>
          <p:cNvPr id="4" name="Tijdelijke aanduiding voor tekst 3"/>
          <p:cNvSpPr>
            <a:spLocks noGrp="1"/>
          </p:cNvSpPr>
          <p:nvPr>
            <p:ph type="body" sz="half" idx="2"/>
          </p:nvPr>
        </p:nvSpPr>
        <p:spPr>
          <a:xfrm>
            <a:off x="395536" y="6080351"/>
            <a:ext cx="3816424" cy="688230"/>
          </a:xfrm>
          <a:prstGeom prst="rect">
            <a:avLst/>
          </a:prstGeom>
        </p:spPr>
        <p:txBody>
          <a:bodyPr/>
          <a:lstStyle>
            <a:lvl1pPr marL="0" indent="0">
              <a:buNone/>
              <a:defRPr sz="1400">
                <a:solidFill>
                  <a:schemeClr val="bg1"/>
                </a:solidFill>
                <a:latin typeface="Verdana"/>
                <a:cs typeface="Verdan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a:p>
            <a:pPr lvl="1"/>
            <a:r>
              <a:rPr lang="nl-NL"/>
              <a:t>Tweede niveau</a:t>
            </a:r>
          </a:p>
        </p:txBody>
      </p:sp>
      <p:sp>
        <p:nvSpPr>
          <p:cNvPr id="10" name="Tijdelijke aanduiding voor afbeelding 2"/>
          <p:cNvSpPr>
            <a:spLocks noGrp="1"/>
          </p:cNvSpPr>
          <p:nvPr>
            <p:ph type="pic" idx="1"/>
          </p:nvPr>
        </p:nvSpPr>
        <p:spPr>
          <a:xfrm>
            <a:off x="0" y="0"/>
            <a:ext cx="9144000" cy="45091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a:t>Sleep de afbeelding naar de tijdelijke aanduiding of klik op het pictogram als u een afbeelding wilt toevoegen</a:t>
            </a:r>
          </a:p>
        </p:txBody>
      </p:sp>
    </p:spTree>
    <p:extLst>
      <p:ext uri="{BB962C8B-B14F-4D97-AF65-F5344CB8AC3E}">
        <p14:creationId xmlns:p14="http://schemas.microsoft.com/office/powerpoint/2010/main" val="1387393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fbeelding met bijschrift">
    <p:spTree>
      <p:nvGrpSpPr>
        <p:cNvPr id="1" name=""/>
        <p:cNvGrpSpPr/>
        <p:nvPr/>
      </p:nvGrpSpPr>
      <p:grpSpPr>
        <a:xfrm>
          <a:off x="0" y="0"/>
          <a:ext cx="0" cy="0"/>
          <a:chOff x="0" y="0"/>
          <a:chExt cx="0" cy="0"/>
        </a:xfrm>
      </p:grpSpPr>
      <p:sp>
        <p:nvSpPr>
          <p:cNvPr id="3" name="Tijdelijke aanduiding voor afbeelding 2"/>
          <p:cNvSpPr>
            <a:spLocks noGrp="1"/>
          </p:cNvSpPr>
          <p:nvPr>
            <p:ph type="pic" idx="1"/>
          </p:nvPr>
        </p:nvSpPr>
        <p:spPr>
          <a:xfrm>
            <a:off x="0" y="0"/>
            <a:ext cx="9144000" cy="45091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a:t>Sleep de afbeelding naar de tijdelijke aanduiding of klik op het pictogram als u een afbeelding wilt toevoegen</a:t>
            </a:r>
          </a:p>
        </p:txBody>
      </p:sp>
      <p:sp>
        <p:nvSpPr>
          <p:cNvPr id="4" name="Tijdelijke aanduiding voor titel 1"/>
          <p:cNvSpPr>
            <a:spLocks noGrp="1"/>
          </p:cNvSpPr>
          <p:nvPr>
            <p:ph type="title"/>
          </p:nvPr>
        </p:nvSpPr>
        <p:spPr bwMode="auto">
          <a:xfrm>
            <a:off x="0" y="5129978"/>
            <a:ext cx="9144000" cy="1728021"/>
          </a:xfrm>
          <a:prstGeom prst="rect">
            <a:avLst/>
          </a:prstGeom>
          <a:noFill/>
          <a:ln>
            <a:noFill/>
          </a:ln>
          <a:extLst>
            <a:ext uri="{909E8E84-426E-40dd-AFC4-6F175D3DCCD1}"/>
            <a:ext uri="{91240B29-F687-4f45-9708-019B960494DF}"/>
          </a:extLst>
        </p:spPr>
        <p:txBody>
          <a:bodyPr/>
          <a:lstStyle/>
          <a:p>
            <a:pPr lvl="0"/>
            <a:r>
              <a:rPr lang="nl-NL" dirty="0"/>
              <a:t>Titelstijl van model bewerken</a:t>
            </a:r>
          </a:p>
        </p:txBody>
      </p:sp>
    </p:spTree>
    <p:extLst>
      <p:ext uri="{BB962C8B-B14F-4D97-AF65-F5344CB8AC3E}">
        <p14:creationId xmlns:p14="http://schemas.microsoft.com/office/powerpoint/2010/main" val="3202986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90872" y="1600200"/>
            <a:ext cx="8157592" cy="4133850"/>
          </a:xfrm>
        </p:spPr>
        <p:txBody>
          <a:bodyPr/>
          <a:lstStyle>
            <a:lvl2pPr>
              <a:defRPr sz="1600"/>
            </a:lvl2pPr>
            <a:lvl3pPr>
              <a:defRPr sz="1400"/>
            </a:lvl3pPr>
            <a:lvl4pPr>
              <a:defRPr sz="1400"/>
            </a:lvl4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p:txBody>
      </p:sp>
      <p:sp>
        <p:nvSpPr>
          <p:cNvPr id="4" name="Titel 1"/>
          <p:cNvSpPr>
            <a:spLocks noGrp="1"/>
          </p:cNvSpPr>
          <p:nvPr>
            <p:ph type="title"/>
          </p:nvPr>
        </p:nvSpPr>
        <p:spPr>
          <a:xfrm>
            <a:off x="611385" y="0"/>
            <a:ext cx="7993063" cy="1143000"/>
          </a:xfrm>
          <a:prstGeom prst="rect">
            <a:avLst/>
          </a:prstGeom>
        </p:spPr>
        <p:txBody>
          <a:bodyPr/>
          <a:lstStyle/>
          <a:p>
            <a:r>
              <a:rPr lang="nl-NL" dirty="0"/>
              <a:t>Klik om de stijl te bewerken</a:t>
            </a:r>
          </a:p>
        </p:txBody>
      </p:sp>
    </p:spTree>
    <p:extLst>
      <p:ext uri="{BB962C8B-B14F-4D97-AF65-F5344CB8AC3E}">
        <p14:creationId xmlns:p14="http://schemas.microsoft.com/office/powerpoint/2010/main" val="1539610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pic>
        <p:nvPicPr>
          <p:cNvPr id="5" name="Afbeelding 6" descr="stippellijn.jpg">
            <a:extLst>
              <a:ext uri="{FF2B5EF4-FFF2-40B4-BE49-F238E27FC236}">
                <a16:creationId xmlns:a16="http://schemas.microsoft.com/office/drawing/2014/main" id="{9141D3E9-FA39-456F-B352-97F3C77062B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0" y="1341438"/>
            <a:ext cx="38100"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inhoud 2"/>
          <p:cNvSpPr>
            <a:spLocks noGrp="1"/>
          </p:cNvSpPr>
          <p:nvPr>
            <p:ph sz="half" idx="1"/>
          </p:nvPr>
        </p:nvSpPr>
        <p:spPr>
          <a:xfrm>
            <a:off x="611560" y="1600200"/>
            <a:ext cx="3816424" cy="4525963"/>
          </a:xfrm>
        </p:spPr>
        <p:txBody>
          <a:bodyPr>
            <a:normAutofit/>
          </a:bodyPr>
          <a:lstStyle>
            <a:lvl1pPr>
              <a:defRPr sz="1800"/>
            </a:lvl1pPr>
            <a:lvl2pPr>
              <a:defRPr sz="1600"/>
            </a:lvl2pPr>
            <a:lvl3pPr>
              <a:defRPr sz="1400"/>
            </a:lvl3pPr>
            <a:lvl4pPr>
              <a:defRPr sz="1400"/>
            </a:lvl4pPr>
            <a:lvl5pPr>
              <a:defRPr sz="1800"/>
            </a:lvl5pPr>
            <a:lvl6pPr>
              <a:defRPr sz="1800"/>
            </a:lvl6pPr>
            <a:lvl7pPr>
              <a:defRPr sz="1800"/>
            </a:lvl7pPr>
            <a:lvl8pPr>
              <a:defRPr sz="1800"/>
            </a:lvl8pPr>
            <a:lvl9pPr>
              <a:defRPr sz="1800"/>
            </a:lvl9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p:txBody>
      </p:sp>
      <p:sp>
        <p:nvSpPr>
          <p:cNvPr id="4" name="Tijdelijke aanduiding voor inhoud 3"/>
          <p:cNvSpPr>
            <a:spLocks noGrp="1"/>
          </p:cNvSpPr>
          <p:nvPr>
            <p:ph sz="half" idx="2"/>
          </p:nvPr>
        </p:nvSpPr>
        <p:spPr>
          <a:xfrm>
            <a:off x="4716016" y="1600200"/>
            <a:ext cx="3816424" cy="4525963"/>
          </a:xfrm>
        </p:spPr>
        <p:txBody>
          <a:bodyPr>
            <a:normAutofit/>
          </a:bodyPr>
          <a:lstStyle>
            <a:lvl1pPr>
              <a:defRPr sz="1800"/>
            </a:lvl1pPr>
            <a:lvl2pPr>
              <a:defRPr sz="1600"/>
            </a:lvl2pPr>
            <a:lvl3pPr>
              <a:defRPr sz="1400"/>
            </a:lvl3pPr>
            <a:lvl4pPr>
              <a:defRPr sz="1400"/>
            </a:lvl4pPr>
            <a:lvl5pPr>
              <a:defRPr sz="1800"/>
            </a:lvl5pPr>
            <a:lvl6pPr>
              <a:defRPr sz="1800"/>
            </a:lvl6pPr>
            <a:lvl7pPr>
              <a:defRPr sz="1800"/>
            </a:lvl7pPr>
            <a:lvl8pPr>
              <a:defRPr sz="1800"/>
            </a:lvl8pPr>
            <a:lvl9pPr>
              <a:defRPr sz="1800"/>
            </a:lvl9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p:txBody>
      </p:sp>
      <p:sp>
        <p:nvSpPr>
          <p:cNvPr id="6" name="Titel 1"/>
          <p:cNvSpPr>
            <a:spLocks noGrp="1"/>
          </p:cNvSpPr>
          <p:nvPr>
            <p:ph type="title"/>
          </p:nvPr>
        </p:nvSpPr>
        <p:spPr>
          <a:xfrm>
            <a:off x="611385" y="0"/>
            <a:ext cx="7993063" cy="1143000"/>
          </a:xfrm>
          <a:prstGeom prst="rect">
            <a:avLst/>
          </a:prstGeom>
        </p:spPr>
        <p:txBody>
          <a:bodyPr/>
          <a:lstStyle/>
          <a:p>
            <a:r>
              <a:rPr lang="nl-NL" dirty="0"/>
              <a:t>Klik om de stijl te bewerken</a:t>
            </a:r>
          </a:p>
        </p:txBody>
      </p:sp>
    </p:spTree>
    <p:extLst>
      <p:ext uri="{BB962C8B-B14F-4D97-AF65-F5344CB8AC3E}">
        <p14:creationId xmlns:p14="http://schemas.microsoft.com/office/powerpoint/2010/main" val="4054105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971600" y="1700808"/>
            <a:ext cx="7272808" cy="3024336"/>
          </a:xfrm>
          <a:prstGeom prst="rect">
            <a:avLst/>
          </a:prstGeom>
        </p:spPr>
        <p:txBody>
          <a:bodyPr>
            <a:normAutofit/>
          </a:bodyPr>
          <a:lstStyle>
            <a:lvl1pPr marL="0" indent="0">
              <a:buNone/>
              <a:defRPr sz="2600" b="0">
                <a:solidFill>
                  <a:schemeClr val="bg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om de tekststijl van het model te bewerken</a:t>
            </a:r>
          </a:p>
        </p:txBody>
      </p:sp>
      <p:sp>
        <p:nvSpPr>
          <p:cNvPr id="8" name="Tijdelijke aanduiding voor tekst 3"/>
          <p:cNvSpPr>
            <a:spLocks noGrp="1"/>
          </p:cNvSpPr>
          <p:nvPr>
            <p:ph type="body" sz="half" idx="13"/>
          </p:nvPr>
        </p:nvSpPr>
        <p:spPr>
          <a:xfrm>
            <a:off x="971600" y="4941168"/>
            <a:ext cx="7272808" cy="446190"/>
          </a:xfrm>
          <a:prstGeom prst="rect">
            <a:avLst/>
          </a:prstGeom>
        </p:spPr>
        <p:txBody>
          <a:bodyPr>
            <a:normAutofit/>
          </a:bodyPr>
          <a:lstStyle>
            <a:lvl1pPr marL="0" indent="0">
              <a:buNone/>
              <a:defRPr sz="1400" b="0" baseline="0">
                <a:solidFill>
                  <a:schemeClr val="bg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om de tekststijl van het model te bewerken</a:t>
            </a:r>
          </a:p>
        </p:txBody>
      </p:sp>
    </p:spTree>
    <p:extLst>
      <p:ext uri="{BB962C8B-B14F-4D97-AF65-F5344CB8AC3E}">
        <p14:creationId xmlns:p14="http://schemas.microsoft.com/office/powerpoint/2010/main" val="1571351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90872" y="1600200"/>
            <a:ext cx="8157592" cy="4133850"/>
          </a:xfrm>
        </p:spPr>
        <p:txBody>
          <a:bodyPr/>
          <a:lstStyle>
            <a:lvl2pPr>
              <a:defRPr sz="1600"/>
            </a:lvl2pPr>
            <a:lvl3pPr>
              <a:defRPr sz="1400"/>
            </a:lvl3pPr>
            <a:lvl4pPr>
              <a:defRPr sz="1400"/>
            </a:lvl4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p:txBody>
      </p:sp>
      <p:sp>
        <p:nvSpPr>
          <p:cNvPr id="4" name="Titel 1"/>
          <p:cNvSpPr>
            <a:spLocks noGrp="1"/>
          </p:cNvSpPr>
          <p:nvPr>
            <p:ph type="title"/>
          </p:nvPr>
        </p:nvSpPr>
        <p:spPr>
          <a:xfrm>
            <a:off x="611385" y="0"/>
            <a:ext cx="7993063" cy="1143000"/>
          </a:xfrm>
          <a:prstGeom prst="rect">
            <a:avLst/>
          </a:prstGeom>
        </p:spPr>
        <p:txBody>
          <a:bodyPr/>
          <a:lstStyle/>
          <a:p>
            <a:r>
              <a:rPr lang="nl-NL" dirty="0"/>
              <a:t>Klik om de stijl te bewerken</a:t>
            </a:r>
          </a:p>
        </p:txBody>
      </p:sp>
    </p:spTree>
    <p:extLst>
      <p:ext uri="{BB962C8B-B14F-4D97-AF65-F5344CB8AC3E}">
        <p14:creationId xmlns:p14="http://schemas.microsoft.com/office/powerpoint/2010/main" val="99967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pic>
        <p:nvPicPr>
          <p:cNvPr id="5" name="Afbeelding 6" descr="stippellijn.jpg">
            <a:extLst>
              <a:ext uri="{FF2B5EF4-FFF2-40B4-BE49-F238E27FC236}">
                <a16:creationId xmlns:a16="http://schemas.microsoft.com/office/drawing/2014/main" id="{68A2E6FF-220F-4904-B701-2C8436D4802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0" y="1341438"/>
            <a:ext cx="38100"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inhoud 2"/>
          <p:cNvSpPr>
            <a:spLocks noGrp="1"/>
          </p:cNvSpPr>
          <p:nvPr>
            <p:ph sz="half" idx="1"/>
          </p:nvPr>
        </p:nvSpPr>
        <p:spPr>
          <a:xfrm>
            <a:off x="611560" y="1600200"/>
            <a:ext cx="3816424" cy="4525963"/>
          </a:xfrm>
        </p:spPr>
        <p:txBody>
          <a:bodyPr>
            <a:normAutofit/>
          </a:bodyPr>
          <a:lstStyle>
            <a:lvl1pPr>
              <a:defRPr sz="1800"/>
            </a:lvl1pPr>
            <a:lvl2pPr>
              <a:defRPr sz="1600"/>
            </a:lvl2pPr>
            <a:lvl3pPr>
              <a:defRPr sz="1400"/>
            </a:lvl3pPr>
            <a:lvl4pPr>
              <a:defRPr sz="1400"/>
            </a:lvl4pPr>
            <a:lvl5pPr>
              <a:defRPr sz="1800"/>
            </a:lvl5pPr>
            <a:lvl6pPr>
              <a:defRPr sz="1800"/>
            </a:lvl6pPr>
            <a:lvl7pPr>
              <a:defRPr sz="1800"/>
            </a:lvl7pPr>
            <a:lvl8pPr>
              <a:defRPr sz="1800"/>
            </a:lvl8pPr>
            <a:lvl9pPr>
              <a:defRPr sz="1800"/>
            </a:lvl9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p:txBody>
      </p:sp>
      <p:sp>
        <p:nvSpPr>
          <p:cNvPr id="4" name="Tijdelijke aanduiding voor inhoud 3"/>
          <p:cNvSpPr>
            <a:spLocks noGrp="1"/>
          </p:cNvSpPr>
          <p:nvPr>
            <p:ph sz="half" idx="2"/>
          </p:nvPr>
        </p:nvSpPr>
        <p:spPr>
          <a:xfrm>
            <a:off x="4716016" y="1600200"/>
            <a:ext cx="3816424" cy="4525963"/>
          </a:xfrm>
        </p:spPr>
        <p:txBody>
          <a:bodyPr>
            <a:normAutofit/>
          </a:bodyPr>
          <a:lstStyle>
            <a:lvl1pPr>
              <a:defRPr sz="1800"/>
            </a:lvl1pPr>
            <a:lvl2pPr>
              <a:defRPr sz="1600"/>
            </a:lvl2pPr>
            <a:lvl3pPr>
              <a:defRPr sz="1400"/>
            </a:lvl3pPr>
            <a:lvl4pPr>
              <a:defRPr sz="1400"/>
            </a:lvl4pPr>
            <a:lvl5pPr>
              <a:defRPr sz="1800"/>
            </a:lvl5pPr>
            <a:lvl6pPr>
              <a:defRPr sz="1800"/>
            </a:lvl6pPr>
            <a:lvl7pPr>
              <a:defRPr sz="1800"/>
            </a:lvl7pPr>
            <a:lvl8pPr>
              <a:defRPr sz="1800"/>
            </a:lvl8pPr>
            <a:lvl9pPr>
              <a:defRPr sz="1800"/>
            </a:lvl9p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p:txBody>
      </p:sp>
      <p:sp>
        <p:nvSpPr>
          <p:cNvPr id="6" name="Titel 1"/>
          <p:cNvSpPr>
            <a:spLocks noGrp="1"/>
          </p:cNvSpPr>
          <p:nvPr>
            <p:ph type="title"/>
          </p:nvPr>
        </p:nvSpPr>
        <p:spPr>
          <a:xfrm>
            <a:off x="611385" y="0"/>
            <a:ext cx="7993063" cy="1143000"/>
          </a:xfrm>
          <a:prstGeom prst="rect">
            <a:avLst/>
          </a:prstGeom>
        </p:spPr>
        <p:txBody>
          <a:bodyPr/>
          <a:lstStyle/>
          <a:p>
            <a:r>
              <a:rPr lang="nl-NL" dirty="0"/>
              <a:t>Klik om de stijl te bewerken</a:t>
            </a:r>
          </a:p>
        </p:txBody>
      </p:sp>
    </p:spTree>
    <p:extLst>
      <p:ext uri="{BB962C8B-B14F-4D97-AF65-F5344CB8AC3E}">
        <p14:creationId xmlns:p14="http://schemas.microsoft.com/office/powerpoint/2010/main" val="2950208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971600" y="1700808"/>
            <a:ext cx="7272808" cy="3024336"/>
          </a:xfrm>
          <a:prstGeom prst="rect">
            <a:avLst/>
          </a:prstGeom>
        </p:spPr>
        <p:txBody>
          <a:bodyPr>
            <a:normAutofit/>
          </a:bodyPr>
          <a:lstStyle>
            <a:lvl1pPr marL="0" indent="0">
              <a:buNone/>
              <a:defRPr sz="2600" b="0">
                <a:solidFill>
                  <a:schemeClr val="bg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om de tekststijl van het model te bewerken</a:t>
            </a:r>
          </a:p>
        </p:txBody>
      </p:sp>
      <p:sp>
        <p:nvSpPr>
          <p:cNvPr id="8" name="Tijdelijke aanduiding voor tekst 3"/>
          <p:cNvSpPr>
            <a:spLocks noGrp="1"/>
          </p:cNvSpPr>
          <p:nvPr>
            <p:ph type="body" sz="half" idx="13"/>
          </p:nvPr>
        </p:nvSpPr>
        <p:spPr>
          <a:xfrm>
            <a:off x="971600" y="4941168"/>
            <a:ext cx="7272808" cy="446190"/>
          </a:xfrm>
          <a:prstGeom prst="rect">
            <a:avLst/>
          </a:prstGeom>
        </p:spPr>
        <p:txBody>
          <a:bodyPr>
            <a:normAutofit/>
          </a:bodyPr>
          <a:lstStyle>
            <a:lvl1pPr marL="0" indent="0">
              <a:buNone/>
              <a:defRPr sz="1400" b="0" baseline="0">
                <a:solidFill>
                  <a:schemeClr val="bg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om de tekststijl van het model te bewerken</a:t>
            </a:r>
          </a:p>
        </p:txBody>
      </p:sp>
    </p:spTree>
    <p:extLst>
      <p:ext uri="{BB962C8B-B14F-4D97-AF65-F5344CB8AC3E}">
        <p14:creationId xmlns:p14="http://schemas.microsoft.com/office/powerpoint/2010/main" val="727151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3">
            <a:extLst>
              <a:ext uri="{FF2B5EF4-FFF2-40B4-BE49-F238E27FC236}">
                <a16:creationId xmlns:a16="http://schemas.microsoft.com/office/drawing/2014/main" id="{BA9391B5-1140-4B22-97AF-063803EB45BB}"/>
              </a:ext>
            </a:extLst>
          </p:cNvPr>
          <p:cNvSpPr>
            <a:spLocks noGrp="1"/>
          </p:cNvSpPr>
          <p:nvPr>
            <p:ph type="dt" sz="half" idx="10"/>
          </p:nvPr>
        </p:nvSpPr>
        <p:spPr>
          <a:xfrm>
            <a:off x="0" y="0"/>
            <a:ext cx="0" cy="0"/>
          </a:xfrm>
        </p:spPr>
        <p:txBody>
          <a:bodyPr/>
          <a:lstStyle>
            <a:lvl1pPr>
              <a:defRPr/>
            </a:lvl1pPr>
          </a:lstStyle>
          <a:p>
            <a:pPr>
              <a:defRPr/>
            </a:pPr>
            <a:fld id="{9EE1FAEB-E154-4364-88E6-A160B14E34E1}" type="datetime1">
              <a:rPr lang="nl-NL" altLang="nl-NL"/>
              <a:pPr>
                <a:defRPr/>
              </a:pPr>
              <a:t>10-9-2019</a:t>
            </a:fld>
            <a:endParaRPr lang="nl-NL" altLang="nl-NL"/>
          </a:p>
        </p:txBody>
      </p:sp>
      <p:sp>
        <p:nvSpPr>
          <p:cNvPr id="3" name="Tijdelijke aanduiding voor voettekst 4">
            <a:extLst>
              <a:ext uri="{FF2B5EF4-FFF2-40B4-BE49-F238E27FC236}">
                <a16:creationId xmlns:a16="http://schemas.microsoft.com/office/drawing/2014/main" id="{3088D807-0369-420A-9725-23E7D6C4FE4B}"/>
              </a:ext>
            </a:extLst>
          </p:cNvPr>
          <p:cNvSpPr>
            <a:spLocks noGrp="1"/>
          </p:cNvSpPr>
          <p:nvPr>
            <p:ph type="ftr" sz="quarter" idx="11"/>
          </p:nvPr>
        </p:nvSpPr>
        <p:spPr>
          <a:xfrm>
            <a:off x="0" y="0"/>
            <a:ext cx="0" cy="0"/>
          </a:xfrm>
        </p:spPr>
        <p:txBody>
          <a:bodyPr/>
          <a:lstStyle>
            <a:lvl1pPr>
              <a:defRPr/>
            </a:lvl1pPr>
          </a:lstStyle>
          <a:p>
            <a:pPr>
              <a:defRPr/>
            </a:pPr>
            <a:endParaRPr lang="nl-NL" altLang="nl-NL"/>
          </a:p>
        </p:txBody>
      </p:sp>
      <p:sp>
        <p:nvSpPr>
          <p:cNvPr id="4" name="Tijdelijke aanduiding voor dianummer 5">
            <a:extLst>
              <a:ext uri="{FF2B5EF4-FFF2-40B4-BE49-F238E27FC236}">
                <a16:creationId xmlns:a16="http://schemas.microsoft.com/office/drawing/2014/main" id="{3A904FA2-B58C-4EA9-8592-C5DDF20089EC}"/>
              </a:ext>
            </a:extLst>
          </p:cNvPr>
          <p:cNvSpPr>
            <a:spLocks noGrp="1"/>
          </p:cNvSpPr>
          <p:nvPr>
            <p:ph type="sldNum" sz="quarter" idx="12"/>
          </p:nvPr>
        </p:nvSpPr>
        <p:spPr>
          <a:xfrm>
            <a:off x="0" y="0"/>
            <a:ext cx="0" cy="0"/>
          </a:xfrm>
        </p:spPr>
        <p:txBody>
          <a:bodyPr/>
          <a:lstStyle>
            <a:lvl1pPr>
              <a:defRPr/>
            </a:lvl1pPr>
          </a:lstStyle>
          <a:p>
            <a:pPr>
              <a:defRPr/>
            </a:pPr>
            <a:fld id="{F1A40068-EC05-4C0D-BF2B-7794060091E8}" type="slidenum">
              <a:rPr lang="nl-NL" altLang="nl-NL"/>
              <a:pPr>
                <a:defRPr/>
              </a:pPr>
              <a:t>‹#›</a:t>
            </a:fld>
            <a:endParaRPr lang="nl-NL" altLang="nl-NL"/>
          </a:p>
        </p:txBody>
      </p:sp>
    </p:spTree>
    <p:extLst>
      <p:ext uri="{BB962C8B-B14F-4D97-AF65-F5344CB8AC3E}">
        <p14:creationId xmlns:p14="http://schemas.microsoft.com/office/powerpoint/2010/main" val="1412899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idx="1"/>
          </p:nvPr>
        </p:nvSpPr>
        <p:spPr>
          <a:xfrm>
            <a:off x="1908175" y="2133600"/>
            <a:ext cx="6624638" cy="36004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62685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971600" y="1700808"/>
            <a:ext cx="7272808" cy="3024336"/>
          </a:xfrm>
          <a:prstGeom prst="rect">
            <a:avLst/>
          </a:prstGeom>
        </p:spPr>
        <p:txBody>
          <a:bodyPr>
            <a:normAutofit/>
          </a:bodyPr>
          <a:lstStyle>
            <a:lvl1pPr marL="0" indent="0">
              <a:buNone/>
              <a:defRPr sz="2600" b="0">
                <a:solidFill>
                  <a:schemeClr val="bg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om de tekststijl van het model te bewerken</a:t>
            </a:r>
          </a:p>
        </p:txBody>
      </p:sp>
      <p:sp>
        <p:nvSpPr>
          <p:cNvPr id="8" name="Tijdelijke aanduiding voor tekst 3"/>
          <p:cNvSpPr>
            <a:spLocks noGrp="1"/>
          </p:cNvSpPr>
          <p:nvPr>
            <p:ph type="body" sz="half" idx="13"/>
          </p:nvPr>
        </p:nvSpPr>
        <p:spPr>
          <a:xfrm>
            <a:off x="971600" y="4941168"/>
            <a:ext cx="7272808" cy="446190"/>
          </a:xfrm>
          <a:prstGeom prst="rect">
            <a:avLst/>
          </a:prstGeom>
        </p:spPr>
        <p:txBody>
          <a:bodyPr>
            <a:normAutofit/>
          </a:bodyPr>
          <a:lstStyle>
            <a:lvl1pPr marL="0" indent="0">
              <a:buNone/>
              <a:defRPr sz="1400" b="0" baseline="0">
                <a:solidFill>
                  <a:schemeClr val="bg1"/>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om de tekststijl van het model te bewerken</a:t>
            </a:r>
          </a:p>
        </p:txBody>
      </p:sp>
    </p:spTree>
    <p:extLst>
      <p:ext uri="{BB962C8B-B14F-4D97-AF65-F5344CB8AC3E}">
        <p14:creationId xmlns:p14="http://schemas.microsoft.com/office/powerpoint/2010/main" val="1690437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572A02A3-5B6A-41FA-A2EB-036F25D8290F}"/>
              </a:ext>
            </a:extLst>
          </p:cNvPr>
          <p:cNvSpPr>
            <a:spLocks noGrp="1"/>
          </p:cNvSpPr>
          <p:nvPr>
            <p:ph type="dt" sz="half" idx="10"/>
          </p:nvPr>
        </p:nvSpPr>
        <p:spPr>
          <a:xfrm>
            <a:off x="0" y="0"/>
            <a:ext cx="0" cy="0"/>
          </a:xfrm>
        </p:spPr>
        <p:txBody>
          <a:bodyPr/>
          <a:lstStyle>
            <a:lvl1pPr>
              <a:defRPr/>
            </a:lvl1pPr>
          </a:lstStyle>
          <a:p>
            <a:pPr>
              <a:defRPr/>
            </a:pPr>
            <a:fld id="{3089F73A-CA70-4327-8F9B-8573D6E9DEFD}" type="datetimeFigureOut">
              <a:rPr lang="nl-NL"/>
              <a:pPr>
                <a:defRPr/>
              </a:pPr>
              <a:t>10-9-2019</a:t>
            </a:fld>
            <a:endParaRPr lang="nl-NL"/>
          </a:p>
        </p:txBody>
      </p:sp>
      <p:sp>
        <p:nvSpPr>
          <p:cNvPr id="4" name="Footer Placeholder 3">
            <a:extLst>
              <a:ext uri="{FF2B5EF4-FFF2-40B4-BE49-F238E27FC236}">
                <a16:creationId xmlns:a16="http://schemas.microsoft.com/office/drawing/2014/main" id="{9928BCB0-A235-4D4B-A8E6-A8369201623A}"/>
              </a:ext>
            </a:extLst>
          </p:cNvPr>
          <p:cNvSpPr>
            <a:spLocks noGrp="1"/>
          </p:cNvSpPr>
          <p:nvPr>
            <p:ph type="ftr" sz="quarter" idx="11"/>
          </p:nvPr>
        </p:nvSpPr>
        <p:spPr>
          <a:xfrm>
            <a:off x="0" y="0"/>
            <a:ext cx="0" cy="0"/>
          </a:xfrm>
        </p:spPr>
        <p:txBody>
          <a:bodyPr/>
          <a:lstStyle>
            <a:lvl1pPr>
              <a:defRPr/>
            </a:lvl1pPr>
          </a:lstStyle>
          <a:p>
            <a:pPr>
              <a:defRPr/>
            </a:pPr>
            <a:endParaRPr lang="nl-NL"/>
          </a:p>
        </p:txBody>
      </p:sp>
      <p:sp>
        <p:nvSpPr>
          <p:cNvPr id="5" name="Slide Number Placeholder 4">
            <a:extLst>
              <a:ext uri="{FF2B5EF4-FFF2-40B4-BE49-F238E27FC236}">
                <a16:creationId xmlns:a16="http://schemas.microsoft.com/office/drawing/2014/main" id="{7730045F-7274-4FE3-AE00-93A21E5B9B0A}"/>
              </a:ext>
            </a:extLst>
          </p:cNvPr>
          <p:cNvSpPr>
            <a:spLocks noGrp="1"/>
          </p:cNvSpPr>
          <p:nvPr>
            <p:ph type="sldNum" sz="quarter" idx="12"/>
          </p:nvPr>
        </p:nvSpPr>
        <p:spPr>
          <a:xfrm>
            <a:off x="0" y="0"/>
            <a:ext cx="0" cy="0"/>
          </a:xfrm>
        </p:spPr>
        <p:txBody>
          <a:bodyPr/>
          <a:lstStyle>
            <a:lvl1pPr>
              <a:defRPr/>
            </a:lvl1pPr>
          </a:lstStyle>
          <a:p>
            <a:pPr>
              <a:defRPr/>
            </a:pPr>
            <a:fld id="{B0E31025-476F-4975-B1D9-3D02CF0247D3}" type="slidenum">
              <a:rPr lang="nl-NL"/>
              <a:pPr>
                <a:defRPr/>
              </a:pPr>
              <a:t>‹#›</a:t>
            </a:fld>
            <a:endParaRPr lang="nl-NL"/>
          </a:p>
        </p:txBody>
      </p:sp>
    </p:spTree>
    <p:extLst>
      <p:ext uri="{BB962C8B-B14F-4D97-AF65-F5344CB8AC3E}">
        <p14:creationId xmlns:p14="http://schemas.microsoft.com/office/powerpoint/2010/main" val="2082567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Afbeelding met bijschrift">
    <p:spTree>
      <p:nvGrpSpPr>
        <p:cNvPr id="1" name=""/>
        <p:cNvGrpSpPr/>
        <p:nvPr/>
      </p:nvGrpSpPr>
      <p:grpSpPr>
        <a:xfrm>
          <a:off x="0" y="0"/>
          <a:ext cx="0" cy="0"/>
          <a:chOff x="0" y="0"/>
          <a:chExt cx="0" cy="0"/>
        </a:xfrm>
      </p:grpSpPr>
      <p:sp>
        <p:nvSpPr>
          <p:cNvPr id="4" name="Tekstvak 2">
            <a:extLst>
              <a:ext uri="{FF2B5EF4-FFF2-40B4-BE49-F238E27FC236}">
                <a16:creationId xmlns:a16="http://schemas.microsoft.com/office/drawing/2014/main" id="{0E0423EB-F72D-42E6-AF9E-588F858DFDDB}"/>
              </a:ext>
            </a:extLst>
          </p:cNvPr>
          <p:cNvSpPr txBox="1">
            <a:spLocks noChangeArrowheads="1"/>
          </p:cNvSpPr>
          <p:nvPr userDrawn="1"/>
        </p:nvSpPr>
        <p:spPr bwMode="auto">
          <a:xfrm>
            <a:off x="5851525" y="4862513"/>
            <a:ext cx="184150" cy="461962"/>
          </a:xfrm>
          <a:prstGeom prst="rect">
            <a:avLst/>
          </a:prstGeom>
          <a:noFill/>
          <a:ln>
            <a:noFill/>
          </a:ln>
          <a:extLst/>
        </p:spPr>
        <p:txBody>
          <a:bodyPr wrap="none">
            <a:spAutoFit/>
          </a:bodyPr>
          <a:lstStyle>
            <a:lvl1pPr>
              <a:defRPr sz="2400" b="1">
                <a:solidFill>
                  <a:schemeClr val="tx1"/>
                </a:solidFill>
                <a:latin typeface="Arial" pitchFamily="34" charset="0"/>
                <a:ea typeface="ＭＳ Ｐゴシック" pitchFamily="34" charset="-128"/>
              </a:defRPr>
            </a:lvl1pPr>
            <a:lvl2pPr marL="742950" indent="-285750">
              <a:defRPr sz="2400" b="1">
                <a:solidFill>
                  <a:schemeClr val="tx1"/>
                </a:solidFill>
                <a:latin typeface="Arial" pitchFamily="34" charset="0"/>
                <a:ea typeface="ＭＳ Ｐゴシック" pitchFamily="34" charset="-128"/>
              </a:defRPr>
            </a:lvl2pPr>
            <a:lvl3pPr marL="1143000" indent="-228600">
              <a:defRPr sz="2400" b="1">
                <a:solidFill>
                  <a:schemeClr val="tx1"/>
                </a:solidFill>
                <a:latin typeface="Arial" pitchFamily="34" charset="0"/>
                <a:ea typeface="ＭＳ Ｐゴシック" pitchFamily="34" charset="-128"/>
              </a:defRPr>
            </a:lvl3pPr>
            <a:lvl4pPr marL="1600200" indent="-228600">
              <a:defRPr sz="2400" b="1">
                <a:solidFill>
                  <a:schemeClr val="tx1"/>
                </a:solidFill>
                <a:latin typeface="Arial" pitchFamily="34" charset="0"/>
                <a:ea typeface="ＭＳ Ｐゴシック" pitchFamily="34" charset="-128"/>
              </a:defRPr>
            </a:lvl4pPr>
            <a:lvl5pPr marL="2057400" indent="-22860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a:defRPr/>
            </a:pPr>
            <a:endParaRPr lang="nl-NL"/>
          </a:p>
        </p:txBody>
      </p:sp>
      <p:sp>
        <p:nvSpPr>
          <p:cNvPr id="2" name="Titel 1"/>
          <p:cNvSpPr>
            <a:spLocks noGrp="1"/>
          </p:cNvSpPr>
          <p:nvPr>
            <p:ph type="title"/>
          </p:nvPr>
        </p:nvSpPr>
        <p:spPr>
          <a:xfrm>
            <a:off x="395536" y="3068960"/>
            <a:ext cx="2880320" cy="936104"/>
          </a:xfrm>
          <a:prstGeom prst="rect">
            <a:avLst/>
          </a:prstGeom>
        </p:spPr>
        <p:txBody>
          <a:bodyPr anchor="b"/>
          <a:lstStyle>
            <a:lvl1pPr algn="l">
              <a:defRPr sz="2400" b="0" i="0" cap="all" baseline="0">
                <a:solidFill>
                  <a:schemeClr val="bg1"/>
                </a:solidFill>
                <a:latin typeface="Arial"/>
                <a:cs typeface="Arial"/>
              </a:defRPr>
            </a:lvl1pPr>
          </a:lstStyle>
          <a:p>
            <a:r>
              <a:rPr lang="nl-NL" dirty="0"/>
              <a:t>Titelstijl van model bewerken</a:t>
            </a:r>
          </a:p>
        </p:txBody>
      </p:sp>
      <p:sp>
        <p:nvSpPr>
          <p:cNvPr id="8" name="Tijdelijke aanduiding voor tekst 3"/>
          <p:cNvSpPr>
            <a:spLocks noGrp="1"/>
          </p:cNvSpPr>
          <p:nvPr>
            <p:ph type="body" sz="half" idx="10"/>
          </p:nvPr>
        </p:nvSpPr>
        <p:spPr>
          <a:xfrm>
            <a:off x="395536" y="6021288"/>
            <a:ext cx="3816424" cy="760238"/>
          </a:xfrm>
          <a:prstGeom prst="rect">
            <a:avLst/>
          </a:prstGeom>
        </p:spPr>
        <p:txBody>
          <a:bodyPr/>
          <a:lstStyle>
            <a:lvl1pPr marL="0" indent="0">
              <a:buNone/>
              <a:defRPr sz="1400">
                <a:solidFill>
                  <a:srgbClr val="CC0033"/>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om de tekststijl van het model te bewerken</a:t>
            </a:r>
          </a:p>
          <a:p>
            <a:pPr lvl="1"/>
            <a:r>
              <a:rPr lang="nl-NL" dirty="0"/>
              <a:t>Tweede niveau</a:t>
            </a:r>
          </a:p>
        </p:txBody>
      </p:sp>
    </p:spTree>
    <p:extLst>
      <p:ext uri="{BB962C8B-B14F-4D97-AF65-F5344CB8AC3E}">
        <p14:creationId xmlns:p14="http://schemas.microsoft.com/office/powerpoint/2010/main" val="2989995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Afbeelding met bijschrift">
    <p:spTree>
      <p:nvGrpSpPr>
        <p:cNvPr id="1" name=""/>
        <p:cNvGrpSpPr/>
        <p:nvPr/>
      </p:nvGrpSpPr>
      <p:grpSpPr>
        <a:xfrm>
          <a:off x="0" y="0"/>
          <a:ext cx="0" cy="0"/>
          <a:chOff x="0" y="0"/>
          <a:chExt cx="0" cy="0"/>
        </a:xfrm>
      </p:grpSpPr>
      <p:sp>
        <p:nvSpPr>
          <p:cNvPr id="4" name="Tekstvak 2">
            <a:extLst>
              <a:ext uri="{FF2B5EF4-FFF2-40B4-BE49-F238E27FC236}">
                <a16:creationId xmlns:a16="http://schemas.microsoft.com/office/drawing/2014/main" id="{086393CD-D4F7-42CA-8991-A026A06D9B75}"/>
              </a:ext>
            </a:extLst>
          </p:cNvPr>
          <p:cNvSpPr txBox="1">
            <a:spLocks noChangeArrowheads="1"/>
          </p:cNvSpPr>
          <p:nvPr userDrawn="1"/>
        </p:nvSpPr>
        <p:spPr bwMode="auto">
          <a:xfrm>
            <a:off x="5851525" y="4862513"/>
            <a:ext cx="184150" cy="461962"/>
          </a:xfrm>
          <a:prstGeom prst="rect">
            <a:avLst/>
          </a:prstGeom>
          <a:noFill/>
          <a:ln>
            <a:noFill/>
          </a:ln>
          <a:extLst/>
        </p:spPr>
        <p:txBody>
          <a:bodyPr wrap="none">
            <a:spAutoFit/>
          </a:bodyPr>
          <a:lstStyle>
            <a:lvl1pPr>
              <a:defRPr sz="2400" b="1">
                <a:solidFill>
                  <a:schemeClr val="tx1"/>
                </a:solidFill>
                <a:latin typeface="Arial" pitchFamily="34" charset="0"/>
                <a:ea typeface="ＭＳ Ｐゴシック" pitchFamily="34" charset="-128"/>
              </a:defRPr>
            </a:lvl1pPr>
            <a:lvl2pPr marL="742950" indent="-285750">
              <a:defRPr sz="2400" b="1">
                <a:solidFill>
                  <a:schemeClr val="tx1"/>
                </a:solidFill>
                <a:latin typeface="Arial" pitchFamily="34" charset="0"/>
                <a:ea typeface="ＭＳ Ｐゴシック" pitchFamily="34" charset="-128"/>
              </a:defRPr>
            </a:lvl2pPr>
            <a:lvl3pPr marL="1143000" indent="-228600">
              <a:defRPr sz="2400" b="1">
                <a:solidFill>
                  <a:schemeClr val="tx1"/>
                </a:solidFill>
                <a:latin typeface="Arial" pitchFamily="34" charset="0"/>
                <a:ea typeface="ＭＳ Ｐゴシック" pitchFamily="34" charset="-128"/>
              </a:defRPr>
            </a:lvl3pPr>
            <a:lvl4pPr marL="1600200" indent="-228600">
              <a:defRPr sz="2400" b="1">
                <a:solidFill>
                  <a:schemeClr val="tx1"/>
                </a:solidFill>
                <a:latin typeface="Arial" pitchFamily="34" charset="0"/>
                <a:ea typeface="ＭＳ Ｐゴシック" pitchFamily="34" charset="-128"/>
              </a:defRPr>
            </a:lvl4pPr>
            <a:lvl5pPr marL="2057400" indent="-22860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a:defRPr/>
            </a:pPr>
            <a:endParaRPr lang="nl-NL"/>
          </a:p>
        </p:txBody>
      </p:sp>
      <p:sp>
        <p:nvSpPr>
          <p:cNvPr id="2" name="Titel 1"/>
          <p:cNvSpPr>
            <a:spLocks noGrp="1"/>
          </p:cNvSpPr>
          <p:nvPr>
            <p:ph type="title"/>
          </p:nvPr>
        </p:nvSpPr>
        <p:spPr>
          <a:xfrm>
            <a:off x="395536" y="3068960"/>
            <a:ext cx="2880320" cy="936104"/>
          </a:xfrm>
          <a:prstGeom prst="rect">
            <a:avLst/>
          </a:prstGeom>
        </p:spPr>
        <p:txBody>
          <a:bodyPr anchor="b"/>
          <a:lstStyle>
            <a:lvl1pPr algn="l">
              <a:defRPr sz="2400" b="0" i="0" cap="all" baseline="0">
                <a:solidFill>
                  <a:schemeClr val="bg1"/>
                </a:solidFill>
                <a:latin typeface="Arial"/>
                <a:cs typeface="Arial"/>
              </a:defRPr>
            </a:lvl1pPr>
          </a:lstStyle>
          <a:p>
            <a:r>
              <a:rPr lang="nl-NL" dirty="0"/>
              <a:t>Titelstijl van model bewerken</a:t>
            </a:r>
          </a:p>
        </p:txBody>
      </p:sp>
      <p:sp>
        <p:nvSpPr>
          <p:cNvPr id="8" name="Tijdelijke aanduiding voor tekst 3"/>
          <p:cNvSpPr>
            <a:spLocks noGrp="1"/>
          </p:cNvSpPr>
          <p:nvPr>
            <p:ph type="body" sz="half" idx="10"/>
          </p:nvPr>
        </p:nvSpPr>
        <p:spPr>
          <a:xfrm>
            <a:off x="395536" y="6021288"/>
            <a:ext cx="3816424" cy="760238"/>
          </a:xfrm>
          <a:prstGeom prst="rect">
            <a:avLst/>
          </a:prstGeom>
        </p:spPr>
        <p:txBody>
          <a:bodyPr/>
          <a:lstStyle>
            <a:lvl1pPr marL="0" indent="0">
              <a:buNone/>
              <a:defRPr sz="1400">
                <a:solidFill>
                  <a:srgbClr val="CC0033"/>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om de tekststijl van het model te bewerken</a:t>
            </a:r>
          </a:p>
          <a:p>
            <a:pPr lvl="1"/>
            <a:r>
              <a:rPr lang="nl-NL" dirty="0"/>
              <a:t>Tweede niveau</a:t>
            </a:r>
          </a:p>
        </p:txBody>
      </p:sp>
    </p:spTree>
    <p:extLst>
      <p:ext uri="{BB962C8B-B14F-4D97-AF65-F5344CB8AC3E}">
        <p14:creationId xmlns:p14="http://schemas.microsoft.com/office/powerpoint/2010/main" val="15469232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1908175" y="773113"/>
            <a:ext cx="6624638" cy="1143000"/>
          </a:xfrm>
        </p:spPr>
        <p:txBody>
          <a:bodyPr/>
          <a:lstStyle/>
          <a:p>
            <a:r>
              <a:rPr lang="nl-NL"/>
              <a:t>Klik om de stijl te bewerken</a:t>
            </a:r>
          </a:p>
        </p:txBody>
      </p:sp>
      <p:sp>
        <p:nvSpPr>
          <p:cNvPr id="3" name="Tijdelijke aanduiding voor tabel 2"/>
          <p:cNvSpPr>
            <a:spLocks noGrp="1"/>
          </p:cNvSpPr>
          <p:nvPr>
            <p:ph type="tbl" idx="1"/>
          </p:nvPr>
        </p:nvSpPr>
        <p:spPr>
          <a:xfrm>
            <a:off x="1908175" y="2133600"/>
            <a:ext cx="6624638" cy="3600450"/>
          </a:xfrm>
        </p:spPr>
        <p:txBody>
          <a:bodyPr/>
          <a:lstStyle/>
          <a:p>
            <a:pPr lvl="0"/>
            <a:endParaRPr lang="nl-NL" noProof="0"/>
          </a:p>
        </p:txBody>
      </p:sp>
    </p:spTree>
    <p:extLst>
      <p:ext uri="{BB962C8B-B14F-4D97-AF65-F5344CB8AC3E}">
        <p14:creationId xmlns:p14="http://schemas.microsoft.com/office/powerpoint/2010/main" val="49804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1908175" y="773113"/>
            <a:ext cx="6624638" cy="1143000"/>
          </a:xfrm>
        </p:spPr>
        <p:txBody>
          <a:bodyPr/>
          <a:lstStyle/>
          <a:p>
            <a:r>
              <a:rPr lang="nl-NL"/>
              <a:t>Klik om de stijl te bewerken</a:t>
            </a:r>
          </a:p>
        </p:txBody>
      </p:sp>
      <p:sp>
        <p:nvSpPr>
          <p:cNvPr id="3" name="Tijdelijke aanduiding voor tekst 2"/>
          <p:cNvSpPr>
            <a:spLocks noGrp="1"/>
          </p:cNvSpPr>
          <p:nvPr>
            <p:ph type="body" sz="half" idx="1"/>
          </p:nvPr>
        </p:nvSpPr>
        <p:spPr>
          <a:xfrm>
            <a:off x="1908175" y="2133600"/>
            <a:ext cx="3235325" cy="36004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5295900" y="2133600"/>
            <a:ext cx="3236913" cy="360045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9836478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Afbeelding met bijschrift">
    <p:spTree>
      <p:nvGrpSpPr>
        <p:cNvPr id="1" name=""/>
        <p:cNvGrpSpPr/>
        <p:nvPr/>
      </p:nvGrpSpPr>
      <p:grpSpPr>
        <a:xfrm>
          <a:off x="0" y="0"/>
          <a:ext cx="0" cy="0"/>
          <a:chOff x="0" y="0"/>
          <a:chExt cx="0" cy="0"/>
        </a:xfrm>
      </p:grpSpPr>
      <p:sp>
        <p:nvSpPr>
          <p:cNvPr id="3" name="Tijdelijke aanduiding voor afbeelding 2"/>
          <p:cNvSpPr>
            <a:spLocks noGrp="1"/>
          </p:cNvSpPr>
          <p:nvPr>
            <p:ph type="pic" idx="1"/>
          </p:nvPr>
        </p:nvSpPr>
        <p:spPr>
          <a:xfrm>
            <a:off x="0" y="0"/>
            <a:ext cx="9144000" cy="45091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dirty="0"/>
              <a:t>Sleep de afbeelding naar de tijdelijke aanduiding of klik op het pictogram als u een afbeelding wilt toevoegen</a:t>
            </a:r>
          </a:p>
        </p:txBody>
      </p:sp>
      <p:sp>
        <p:nvSpPr>
          <p:cNvPr id="4" name="Tijdelijke aanduiding voor titel 1"/>
          <p:cNvSpPr>
            <a:spLocks noGrp="1"/>
          </p:cNvSpPr>
          <p:nvPr>
            <p:ph type="title"/>
          </p:nvPr>
        </p:nvSpPr>
        <p:spPr bwMode="auto">
          <a:xfrm>
            <a:off x="0" y="5129978"/>
            <a:ext cx="9144000" cy="1728021"/>
          </a:xfrm>
          <a:prstGeom prst="rect">
            <a:avLst/>
          </a:prstGeom>
          <a:noFill/>
          <a:ln>
            <a:noFill/>
          </a:ln>
          <a:extLst>
            <a:ext uri="{909E8E84-426E-40dd-AFC4-6F175D3DCCD1}"/>
            <a:ext uri="{91240B29-F687-4f45-9708-019B960494DF}"/>
          </a:extLst>
        </p:spPr>
        <p:txBody>
          <a:bodyPr/>
          <a:lstStyle/>
          <a:p>
            <a:pPr lvl="0"/>
            <a:r>
              <a:rPr lang="nl-NL" dirty="0"/>
              <a:t>Titelstijl van model bewerken</a:t>
            </a:r>
          </a:p>
        </p:txBody>
      </p:sp>
    </p:spTree>
    <p:extLst>
      <p:ext uri="{BB962C8B-B14F-4D97-AF65-F5344CB8AC3E}">
        <p14:creationId xmlns:p14="http://schemas.microsoft.com/office/powerpoint/2010/main" val="855702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539750" y="0"/>
            <a:ext cx="7993063" cy="1143000"/>
          </a:xfrm>
          <a:prstGeom prst="rect">
            <a:avLst/>
          </a:prstGeom>
        </p:spPr>
        <p:txBody>
          <a:bodyPr/>
          <a:lstStyle/>
          <a:p>
            <a:r>
              <a:rPr lang="nl-NL" dirty="0"/>
              <a:t>Klik om de stijl te bewerken</a:t>
            </a:r>
          </a:p>
        </p:txBody>
      </p:sp>
      <p:sp>
        <p:nvSpPr>
          <p:cNvPr id="4" name="Content Placeholder 3"/>
          <p:cNvSpPr>
            <a:spLocks noGrp="1" noChangeArrowheads="1"/>
          </p:cNvSpPr>
          <p:nvPr>
            <p:ph idx="1"/>
          </p:nvPr>
        </p:nvSpPr>
        <p:spPr bwMode="auto">
          <a:xfrm>
            <a:off x="539750" y="1471612"/>
            <a:ext cx="8015288" cy="3973611"/>
          </a:xfrm>
          <a:prstGeom prst="rect">
            <a:avLst/>
          </a:prstGeom>
          <a:noFill/>
          <a:ln>
            <a:noFill/>
          </a:ln>
          <a:effectLst/>
          <a:extLst>
            <a:ext uri="{909E8E84-426E-40dd-AFC4-6F175D3DCCD1}"/>
            <a:ext uri="{91240B29-F687-4f45-9708-019B960494DF}"/>
            <a:ext uri="{AF507438-7753-43e0-B8FC-AC1667EBCBE1}"/>
          </a:extLst>
        </p:spPr>
        <p:txBody>
          <a:bodyPr/>
          <a:lstStyle/>
          <a:p>
            <a:pPr lvl="0"/>
            <a:endParaRPr lang="en-US" noProof="0" dirty="0"/>
          </a:p>
        </p:txBody>
      </p:sp>
    </p:spTree>
    <p:extLst>
      <p:ext uri="{BB962C8B-B14F-4D97-AF65-F5344CB8AC3E}">
        <p14:creationId xmlns:p14="http://schemas.microsoft.com/office/powerpoint/2010/main" val="12007247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jpe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6.pn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image" Target="../media/image8.jpeg"/><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5.xml"/><Relationship Id="rId1" Type="http://schemas.openxmlformats.org/officeDocument/2006/relationships/slideLayout" Target="../slideLayouts/slideLayout17.xml"/><Relationship Id="rId4" Type="http://schemas.openxmlformats.org/officeDocument/2006/relationships/image" Target="../media/image5.jpe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6.xml"/><Relationship Id="rId1" Type="http://schemas.openxmlformats.org/officeDocument/2006/relationships/slideLayout" Target="../slideLayouts/slideLayout18.xml"/><Relationship Id="rId5" Type="http://schemas.openxmlformats.org/officeDocument/2006/relationships/image" Target="../media/image10.jpeg"/><Relationship Id="rId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Afbeelding 2" descr="Footer-hoofdpagina.png">
            <a:extLst>
              <a:ext uri="{FF2B5EF4-FFF2-40B4-BE49-F238E27FC236}">
                <a16:creationId xmlns:a16="http://schemas.microsoft.com/office/drawing/2014/main" id="{0B5C2A7D-524C-440C-A23E-49F26742EDC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711825"/>
            <a:ext cx="91440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Afbeelding 2" descr="HR_LOGO_rechtsonder_CMYK_wit.eps">
            <a:extLst>
              <a:ext uri="{FF2B5EF4-FFF2-40B4-BE49-F238E27FC236}">
                <a16:creationId xmlns:a16="http://schemas.microsoft.com/office/drawing/2014/main" id="{55716BBE-C5DC-41D9-895E-CE172D96F5A0}"/>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243888" y="5976938"/>
            <a:ext cx="601662"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Afbeelding 3" descr="HR_OJ_CMYK_wit.eps">
            <a:extLst>
              <a:ext uri="{FF2B5EF4-FFF2-40B4-BE49-F238E27FC236}">
                <a16:creationId xmlns:a16="http://schemas.microsoft.com/office/drawing/2014/main" id="{E9BC0391-722D-4D65-A03B-13A13C2F57C2}"/>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588125" y="6337300"/>
            <a:ext cx="14446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8124956"/>
      </p:ext>
    </p:extLst>
  </p:cSld>
  <p:clrMap bg1="lt1" tx1="dk1" bg2="lt2" tx2="dk2" accent1="accent1" accent2="accent2" accent3="accent3" accent4="accent4" accent5="accent5" accent6="accent6" hlink="hlink" folHlink="folHlink"/>
  <p:sldLayoutIdLst>
    <p:sldLayoutId id="2147483673" r:id="rId1"/>
  </p:sldLayoutIdLst>
  <p:txStyles>
    <p:titleStyle>
      <a:lvl1pPr algn="ctr" defTabSz="457200" rtl="0" eaLnBrk="0" fontAlgn="base" hangingPunct="0">
        <a:spcBef>
          <a:spcPct val="0"/>
        </a:spcBef>
        <a:spcAft>
          <a:spcPct val="0"/>
        </a:spcAft>
        <a:defRPr sz="4400" kern="1200">
          <a:solidFill>
            <a:schemeClr val="tx1"/>
          </a:solidFill>
          <a:latin typeface="+mj-lt"/>
          <a:ea typeface="ヒラギノ角ゴ Pro W3" charset="0"/>
          <a:cs typeface="ヒラギノ角ゴ Pro W3" charset="0"/>
        </a:defRPr>
      </a:lvl1pPr>
      <a:lvl2pPr algn="ctr" defTabSz="457200" rtl="0" eaLnBrk="0" fontAlgn="base" hangingPunct="0">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0" fontAlgn="base" hangingPunct="0">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0" fontAlgn="base" hangingPunct="0">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0" fontAlgn="base" hangingPunct="0">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fontAlgn="base">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fontAlgn="base">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fontAlgn="base">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fontAlgn="base">
        <a:spcBef>
          <a:spcPct val="0"/>
        </a:spcBef>
        <a:spcAft>
          <a:spcPct val="0"/>
        </a:spcAft>
        <a:defRPr sz="4400">
          <a:solidFill>
            <a:schemeClr val="tx1"/>
          </a:solidFill>
          <a:latin typeface="Calibri" charset="0"/>
          <a:ea typeface="ヒラギノ角ゴ Pro W3" charset="0"/>
          <a:cs typeface="ヒラギノ角ゴ Pro W3"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ヒラギノ角ゴ Pro W3" charset="0"/>
          <a:cs typeface="ヒラギノ角ゴ Pro W3"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ヒラギノ角ゴ Pro W3" charset="0"/>
          <a:cs typeface="ヒラギノ角ゴ Pro W3"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ヒラギノ角ゴ Pro W3" charset="0"/>
          <a:cs typeface="ヒラギノ角ゴ Pro W3"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ヒラギノ角ゴ Pro W3" charset="0"/>
          <a:cs typeface="ヒラギノ角ゴ Pro W3"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ヒラギノ角ゴ Pro W3" charset="0"/>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Afbeelding 2" descr="footer-hoofdstukken.png">
            <a:extLst>
              <a:ext uri="{FF2B5EF4-FFF2-40B4-BE49-F238E27FC236}">
                <a16:creationId xmlns:a16="http://schemas.microsoft.com/office/drawing/2014/main" id="{CB14A2F9-EC5C-4F88-BC15-503782EB480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508500"/>
            <a:ext cx="91440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jdelijke aanduiding voor titel 1">
            <a:extLst>
              <a:ext uri="{FF2B5EF4-FFF2-40B4-BE49-F238E27FC236}">
                <a16:creationId xmlns:a16="http://schemas.microsoft.com/office/drawing/2014/main" id="{481AA4D6-B92F-48BA-BDE3-139BFEA2DA9E}"/>
              </a:ext>
            </a:extLst>
          </p:cNvPr>
          <p:cNvSpPr>
            <a:spLocks noGrp="1"/>
          </p:cNvSpPr>
          <p:nvPr>
            <p:ph type="title"/>
          </p:nvPr>
        </p:nvSpPr>
        <p:spPr bwMode="auto">
          <a:xfrm>
            <a:off x="0" y="5129213"/>
            <a:ext cx="9144000"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NL"/>
              <a:t>Hoofdstuk titel</a:t>
            </a:r>
            <a:endParaRPr lang="nl-NL" altLang="nl-NL"/>
          </a:p>
        </p:txBody>
      </p:sp>
    </p:spTree>
    <p:extLst>
      <p:ext uri="{BB962C8B-B14F-4D97-AF65-F5344CB8AC3E}">
        <p14:creationId xmlns:p14="http://schemas.microsoft.com/office/powerpoint/2010/main" val="530424275"/>
      </p:ext>
    </p:extLst>
  </p:cSld>
  <p:clrMap bg1="lt1" tx1="dk1" bg2="lt2" tx2="dk2" accent1="accent1" accent2="accent2" accent3="accent3" accent4="accent4" accent5="accent5" accent6="accent6" hlink="hlink" folHlink="folHlink"/>
  <p:sldLayoutIdLst>
    <p:sldLayoutId id="2147483822" r:id="rId1"/>
  </p:sldLayoutIdLst>
  <p:txStyles>
    <p:titleStyle>
      <a:lvl1pPr algn="ctr" rtl="0" eaLnBrk="0" fontAlgn="base" hangingPunct="0">
        <a:spcBef>
          <a:spcPct val="0"/>
        </a:spcBef>
        <a:spcAft>
          <a:spcPct val="0"/>
        </a:spcAft>
        <a:defRPr sz="3600" b="1">
          <a:solidFill>
            <a:srgbClr val="CC0033"/>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3600" b="1">
          <a:solidFill>
            <a:srgbClr val="CC0033"/>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3600" b="1">
          <a:solidFill>
            <a:srgbClr val="CC0033"/>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3600" b="1">
          <a:solidFill>
            <a:srgbClr val="CC0033"/>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3600" b="1">
          <a:solidFill>
            <a:srgbClr val="CC0033"/>
          </a:solidFill>
          <a:latin typeface="Verdana" pitchFamily="34" charset="0"/>
          <a:ea typeface="MS PGothic" panose="020B0600070205080204" pitchFamily="34" charset="-128"/>
          <a:cs typeface="ＭＳ Ｐゴシック" charset="0"/>
        </a:defRPr>
      </a:lvl5pPr>
      <a:lvl6pPr marL="457200" algn="l" rtl="0" fontAlgn="base">
        <a:spcBef>
          <a:spcPct val="0"/>
        </a:spcBef>
        <a:spcAft>
          <a:spcPct val="0"/>
        </a:spcAft>
        <a:defRPr sz="2600" b="1">
          <a:solidFill>
            <a:schemeClr val="tx2"/>
          </a:solidFill>
          <a:latin typeface="Verdana" pitchFamily="34" charset="0"/>
          <a:ea typeface="ＭＳ Ｐゴシック" pitchFamily="-48" charset="-128"/>
        </a:defRPr>
      </a:lvl6pPr>
      <a:lvl7pPr marL="914400" algn="l" rtl="0" fontAlgn="base">
        <a:spcBef>
          <a:spcPct val="0"/>
        </a:spcBef>
        <a:spcAft>
          <a:spcPct val="0"/>
        </a:spcAft>
        <a:defRPr sz="2600" b="1">
          <a:solidFill>
            <a:schemeClr val="tx2"/>
          </a:solidFill>
          <a:latin typeface="Verdana" pitchFamily="34" charset="0"/>
          <a:ea typeface="ＭＳ Ｐゴシック" pitchFamily="-48" charset="-128"/>
        </a:defRPr>
      </a:lvl7pPr>
      <a:lvl8pPr marL="1371600" algn="l" rtl="0" fontAlgn="base">
        <a:spcBef>
          <a:spcPct val="0"/>
        </a:spcBef>
        <a:spcAft>
          <a:spcPct val="0"/>
        </a:spcAft>
        <a:defRPr sz="2600" b="1">
          <a:solidFill>
            <a:schemeClr val="tx2"/>
          </a:solidFill>
          <a:latin typeface="Verdana" pitchFamily="34" charset="0"/>
          <a:ea typeface="ＭＳ Ｐゴシック" pitchFamily="-48" charset="-128"/>
        </a:defRPr>
      </a:lvl8pPr>
      <a:lvl9pPr marL="1828800" algn="l" rtl="0" fontAlgn="base">
        <a:spcBef>
          <a:spcPct val="0"/>
        </a:spcBef>
        <a:spcAft>
          <a:spcPct val="0"/>
        </a:spcAft>
        <a:defRPr sz="2600" b="1">
          <a:solidFill>
            <a:schemeClr val="tx2"/>
          </a:solidFill>
          <a:latin typeface="Verdana" pitchFamily="34" charset="0"/>
          <a:ea typeface="ＭＳ Ｐゴシック" pitchFamily="-48" charset="-128"/>
        </a:defRPr>
      </a:lvl9pPr>
    </p:titleStyle>
    <p:bodyStyle>
      <a:lvl1pPr marL="542925" indent="-542925" algn="l" rtl="0" eaLnBrk="0" fontAlgn="base" hangingPunct="0">
        <a:spcBef>
          <a:spcPct val="20000"/>
        </a:spcBef>
        <a:spcAft>
          <a:spcPct val="0"/>
        </a:spcAft>
        <a:buClr>
          <a:srgbClr val="CE0044"/>
        </a:buClr>
        <a:buSzPct val="120000"/>
        <a:buFont typeface="Arial" panose="020B0604020202020204" pitchFamily="34" charset="0"/>
        <a:buBlip>
          <a:blip r:embed="rId4"/>
        </a:buBlip>
        <a:defRPr sz="2000">
          <a:solidFill>
            <a:schemeClr val="tx1"/>
          </a:solidFill>
          <a:latin typeface="+mn-lt"/>
          <a:ea typeface="MS PGothic" panose="020B0600070205080204" pitchFamily="34" charset="-128"/>
          <a:cs typeface="ＭＳ Ｐゴシック" charset="0"/>
        </a:defRPr>
      </a:lvl1pPr>
      <a:lvl2pPr marL="922338" indent="-200025" algn="l" rtl="0" eaLnBrk="0" fontAlgn="base" hangingPunct="0">
        <a:spcBef>
          <a:spcPct val="20000"/>
        </a:spcBef>
        <a:spcAft>
          <a:spcPct val="0"/>
        </a:spcAft>
        <a:buClr>
          <a:srgbClr val="CE0044"/>
        </a:buClr>
        <a:buSzPct val="120000"/>
        <a:buFont typeface="Arial" panose="020B0604020202020204" pitchFamily="34" charset="0"/>
        <a:buBlip>
          <a:blip r:embed="rId4"/>
        </a:buBlip>
        <a:defRPr>
          <a:solidFill>
            <a:schemeClr val="tx1"/>
          </a:solidFill>
          <a:latin typeface="+mn-lt"/>
          <a:ea typeface="MS PGothic" panose="020B0600070205080204" pitchFamily="34" charset="-128"/>
          <a:cs typeface="ＭＳ Ｐゴシック" charset="0"/>
        </a:defRPr>
      </a:lvl2pPr>
      <a:lvl3pPr marL="1101725" indent="-187325" algn="l" rtl="0" eaLnBrk="0" fontAlgn="base" hangingPunct="0">
        <a:spcBef>
          <a:spcPct val="20000"/>
        </a:spcBef>
        <a:spcAft>
          <a:spcPct val="0"/>
        </a:spcAft>
        <a:buClr>
          <a:srgbClr val="CE0044"/>
        </a:buClr>
        <a:buSzPct val="120000"/>
        <a:buFont typeface="Arial" panose="020B0604020202020204" pitchFamily="34" charset="0"/>
        <a:defRPr sz="1600">
          <a:solidFill>
            <a:schemeClr val="tx1"/>
          </a:solidFill>
          <a:latin typeface="+mn-lt"/>
          <a:ea typeface="MS PGothic" panose="020B0600070205080204" pitchFamily="34" charset="-128"/>
          <a:cs typeface="ＭＳ Ｐゴシック" charset="0"/>
        </a:defRPr>
      </a:lvl3pPr>
      <a:lvl4pPr marL="1738313" indent="-228600" algn="l" rtl="0" eaLnBrk="0" fontAlgn="base" hangingPunct="0">
        <a:spcBef>
          <a:spcPct val="20000"/>
        </a:spcBef>
        <a:spcAft>
          <a:spcPct val="0"/>
        </a:spcAft>
        <a:buChar char="–"/>
        <a:defRPr sz="1600">
          <a:solidFill>
            <a:schemeClr val="tx1"/>
          </a:solidFill>
          <a:latin typeface="Arial" charset="0"/>
          <a:ea typeface="MS PGothic" panose="020B0600070205080204" pitchFamily="34" charset="-128"/>
          <a:cs typeface="ＭＳ Ｐゴシック" charset="0"/>
        </a:defRPr>
      </a:lvl4pPr>
      <a:lvl5pPr marL="2146300" indent="-228600" algn="l" rtl="0" eaLnBrk="0" fontAlgn="base" hangingPunct="0">
        <a:spcBef>
          <a:spcPct val="20000"/>
        </a:spcBef>
        <a:spcAft>
          <a:spcPct val="0"/>
        </a:spcAft>
        <a:buChar char="»"/>
        <a:defRPr sz="1600">
          <a:solidFill>
            <a:schemeClr val="tx1"/>
          </a:solidFill>
          <a:latin typeface="Arial" charset="0"/>
          <a:ea typeface="MS PGothic" panose="020B0600070205080204" pitchFamily="34" charset="-128"/>
          <a:cs typeface="ＭＳ Ｐゴシック" charset="0"/>
        </a:defRPr>
      </a:lvl5pPr>
      <a:lvl6pPr marL="2603500" indent="-228600" algn="l" rtl="0" fontAlgn="base">
        <a:spcBef>
          <a:spcPct val="20000"/>
        </a:spcBef>
        <a:spcAft>
          <a:spcPct val="0"/>
        </a:spcAft>
        <a:buChar char="»"/>
        <a:defRPr sz="1600">
          <a:solidFill>
            <a:schemeClr val="tx1"/>
          </a:solidFill>
          <a:latin typeface="Arial" charset="0"/>
          <a:ea typeface="+mn-ea"/>
        </a:defRPr>
      </a:lvl6pPr>
      <a:lvl7pPr marL="3060700" indent="-228600" algn="l" rtl="0" fontAlgn="base">
        <a:spcBef>
          <a:spcPct val="20000"/>
        </a:spcBef>
        <a:spcAft>
          <a:spcPct val="0"/>
        </a:spcAft>
        <a:buChar char="»"/>
        <a:defRPr sz="1600">
          <a:solidFill>
            <a:schemeClr val="tx1"/>
          </a:solidFill>
          <a:latin typeface="Arial" charset="0"/>
          <a:ea typeface="+mn-ea"/>
        </a:defRPr>
      </a:lvl7pPr>
      <a:lvl8pPr marL="3517900" indent="-228600" algn="l" rtl="0" fontAlgn="base">
        <a:spcBef>
          <a:spcPct val="20000"/>
        </a:spcBef>
        <a:spcAft>
          <a:spcPct val="0"/>
        </a:spcAft>
        <a:buChar char="»"/>
        <a:defRPr sz="1600">
          <a:solidFill>
            <a:schemeClr val="tx1"/>
          </a:solidFill>
          <a:latin typeface="Arial" charset="0"/>
          <a:ea typeface="+mn-ea"/>
        </a:defRPr>
      </a:lvl8pPr>
      <a:lvl9pPr marL="3975100" indent="-228600" algn="l" rtl="0" fontAlgn="base">
        <a:spcBef>
          <a:spcPct val="20000"/>
        </a:spcBef>
        <a:spcAft>
          <a:spcPct val="0"/>
        </a:spcAft>
        <a:buChar char="»"/>
        <a:defRPr sz="1600">
          <a:solidFill>
            <a:schemeClr val="tx1"/>
          </a:solidFill>
          <a:latin typeface="Arial" charset="0"/>
          <a:ea typeface="+mn-ea"/>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458" name="Afbeelding 6" descr="header_rood.png">
            <a:extLst>
              <a:ext uri="{FF2B5EF4-FFF2-40B4-BE49-F238E27FC236}">
                <a16:creationId xmlns:a16="http://schemas.microsoft.com/office/drawing/2014/main" id="{C1147163-52EF-4C2E-8F89-F9C9B1933AE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0"/>
            <a:ext cx="9144000" cy="12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ijdelijke aanduiding voor tekst 2">
            <a:extLst>
              <a:ext uri="{FF2B5EF4-FFF2-40B4-BE49-F238E27FC236}">
                <a16:creationId xmlns:a16="http://schemas.microsoft.com/office/drawing/2014/main" id="{E9B40FB8-0C1C-40A4-BC10-00FB096F6A90}"/>
              </a:ext>
            </a:extLst>
          </p:cNvPr>
          <p:cNvSpPr>
            <a:spLocks noGrp="1"/>
          </p:cNvSpPr>
          <p:nvPr>
            <p:ph type="body" idx="1"/>
          </p:nvPr>
        </p:nvSpPr>
        <p:spPr bwMode="auto">
          <a:xfrm>
            <a:off x="519113" y="1600200"/>
            <a:ext cx="8085137"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Klik om de tekststijl van het model te bewerken</a:t>
            </a:r>
          </a:p>
          <a:p>
            <a:pPr lvl="1"/>
            <a:r>
              <a:rPr lang="nl-NL" altLang="nl-NL"/>
              <a:t>Tweede niveau</a:t>
            </a:r>
          </a:p>
          <a:p>
            <a:pPr lvl="2"/>
            <a:r>
              <a:rPr lang="nl-NL" altLang="nl-NL"/>
              <a:t>Derde niveau</a:t>
            </a:r>
          </a:p>
          <a:p>
            <a:pPr lvl="3"/>
            <a:r>
              <a:rPr lang="nl-NL" altLang="nl-NL"/>
              <a:t>Vierde niveau</a:t>
            </a:r>
          </a:p>
        </p:txBody>
      </p:sp>
      <p:sp>
        <p:nvSpPr>
          <p:cNvPr id="19460" name="Tijdelijke aanduiding voor titel 1">
            <a:extLst>
              <a:ext uri="{FF2B5EF4-FFF2-40B4-BE49-F238E27FC236}">
                <a16:creationId xmlns:a16="http://schemas.microsoft.com/office/drawing/2014/main" id="{823A7061-E810-47AE-98C0-341AAEC650B1}"/>
              </a:ext>
            </a:extLst>
          </p:cNvPr>
          <p:cNvSpPr>
            <a:spLocks noGrp="1"/>
          </p:cNvSpPr>
          <p:nvPr>
            <p:ph type="title"/>
          </p:nvPr>
        </p:nvSpPr>
        <p:spPr bwMode="auto">
          <a:xfrm>
            <a:off x="590550" y="0"/>
            <a:ext cx="82296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Titelstijl van model bewerken</a:t>
            </a:r>
          </a:p>
        </p:txBody>
      </p:sp>
      <p:pic>
        <p:nvPicPr>
          <p:cNvPr id="19461" name="Afbeelding 5" descr="HR_LOGO_rechtsonder_WEB_rood.png">
            <a:extLst>
              <a:ext uri="{FF2B5EF4-FFF2-40B4-BE49-F238E27FC236}">
                <a16:creationId xmlns:a16="http://schemas.microsoft.com/office/drawing/2014/main" id="{CECE2B2A-CCC6-4A63-A35D-60231C82698E}"/>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8243888" y="5949950"/>
            <a:ext cx="669925"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1514646"/>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Lst>
  <p:txStyles>
    <p:titleStyle>
      <a:lvl1pPr algn="l" defTabSz="457200" rtl="0" eaLnBrk="0" fontAlgn="base" hangingPunct="0">
        <a:spcBef>
          <a:spcPct val="0"/>
        </a:spcBef>
        <a:spcAft>
          <a:spcPct val="0"/>
        </a:spcAft>
        <a:defRPr sz="2600" b="1" kern="1200">
          <a:solidFill>
            <a:srgbClr val="FFFFFF"/>
          </a:solidFill>
          <a:latin typeface="Verdana"/>
          <a:ea typeface="ヒラギノ角ゴ Pro W3" charset="0"/>
          <a:cs typeface="Verdana"/>
        </a:defRPr>
      </a:lvl1pPr>
      <a:lvl2pPr algn="l" defTabSz="457200" rtl="0" eaLnBrk="0" fontAlgn="base" hangingPunct="0">
        <a:spcBef>
          <a:spcPct val="0"/>
        </a:spcBef>
        <a:spcAft>
          <a:spcPct val="0"/>
        </a:spcAft>
        <a:defRPr sz="2600" b="1">
          <a:solidFill>
            <a:srgbClr val="FFFFFF"/>
          </a:solidFill>
          <a:latin typeface="Verdana" charset="0"/>
          <a:ea typeface="ヒラギノ角ゴ Pro W3" charset="0"/>
          <a:cs typeface="Verdana" pitchFamily="34" charset="0"/>
        </a:defRPr>
      </a:lvl2pPr>
      <a:lvl3pPr algn="l" defTabSz="457200" rtl="0" eaLnBrk="0" fontAlgn="base" hangingPunct="0">
        <a:spcBef>
          <a:spcPct val="0"/>
        </a:spcBef>
        <a:spcAft>
          <a:spcPct val="0"/>
        </a:spcAft>
        <a:defRPr sz="2600" b="1">
          <a:solidFill>
            <a:srgbClr val="FFFFFF"/>
          </a:solidFill>
          <a:latin typeface="Verdana" charset="0"/>
          <a:ea typeface="ヒラギノ角ゴ Pro W3" charset="0"/>
          <a:cs typeface="Verdana" pitchFamily="34" charset="0"/>
        </a:defRPr>
      </a:lvl3pPr>
      <a:lvl4pPr algn="l" defTabSz="457200" rtl="0" eaLnBrk="0" fontAlgn="base" hangingPunct="0">
        <a:spcBef>
          <a:spcPct val="0"/>
        </a:spcBef>
        <a:spcAft>
          <a:spcPct val="0"/>
        </a:spcAft>
        <a:defRPr sz="2600" b="1">
          <a:solidFill>
            <a:srgbClr val="FFFFFF"/>
          </a:solidFill>
          <a:latin typeface="Verdana" charset="0"/>
          <a:ea typeface="ヒラギノ角ゴ Pro W3" charset="0"/>
          <a:cs typeface="Verdana" pitchFamily="34" charset="0"/>
        </a:defRPr>
      </a:lvl4pPr>
      <a:lvl5pPr algn="l" defTabSz="457200" rtl="0" eaLnBrk="0" fontAlgn="base" hangingPunct="0">
        <a:spcBef>
          <a:spcPct val="0"/>
        </a:spcBef>
        <a:spcAft>
          <a:spcPct val="0"/>
        </a:spcAft>
        <a:defRPr sz="2600" b="1">
          <a:solidFill>
            <a:srgbClr val="FFFFFF"/>
          </a:solidFill>
          <a:latin typeface="Verdana" charset="0"/>
          <a:ea typeface="ヒラギノ角ゴ Pro W3" charset="0"/>
          <a:cs typeface="Verdana"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fontAlgn="base">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fontAlgn="base">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fontAlgn="base">
        <a:spcBef>
          <a:spcPct val="0"/>
        </a:spcBef>
        <a:spcAft>
          <a:spcPct val="0"/>
        </a:spcAft>
        <a:defRPr sz="4400">
          <a:solidFill>
            <a:schemeClr val="tx1"/>
          </a:solidFill>
          <a:latin typeface="Calibri" charset="0"/>
          <a:ea typeface="ヒラギノ角ゴ Pro W3" charset="0"/>
          <a:cs typeface="ヒラギノ角ゴ Pro W3" charset="0"/>
        </a:defRPr>
      </a:lvl9pPr>
    </p:titleStyle>
    <p:bodyStyle>
      <a:lvl1pPr marL="285750" indent="-285750" algn="l" defTabSz="457200" rtl="0" eaLnBrk="0" fontAlgn="base" hangingPunct="0">
        <a:spcBef>
          <a:spcPct val="20000"/>
        </a:spcBef>
        <a:spcAft>
          <a:spcPct val="0"/>
        </a:spcAft>
        <a:buSzPct val="90000"/>
        <a:buBlip>
          <a:blip r:embed="rId7"/>
        </a:buBlip>
        <a:defRPr kern="1200">
          <a:solidFill>
            <a:schemeClr val="tx1"/>
          </a:solidFill>
          <a:latin typeface="Verdana"/>
          <a:ea typeface="ヒラギノ角ゴ Pro W3" charset="0"/>
          <a:cs typeface="Verdana"/>
        </a:defRPr>
      </a:lvl1pPr>
      <a:lvl2pPr marL="742950" indent="-285750" algn="l" defTabSz="457200" rtl="0" eaLnBrk="0" fontAlgn="base" hangingPunct="0">
        <a:spcBef>
          <a:spcPct val="20000"/>
        </a:spcBef>
        <a:spcAft>
          <a:spcPct val="0"/>
        </a:spcAft>
        <a:buSzPct val="90000"/>
        <a:buBlip>
          <a:blip r:embed="rId7"/>
        </a:buBlip>
        <a:defRPr sz="1600" kern="1200">
          <a:solidFill>
            <a:schemeClr val="tx1"/>
          </a:solidFill>
          <a:latin typeface="Verdana"/>
          <a:ea typeface="ヒラギノ角ゴ Pro W3" charset="0"/>
          <a:cs typeface="Verdana"/>
        </a:defRPr>
      </a:lvl2pPr>
      <a:lvl3pPr marL="1200150" indent="-285750" algn="l" defTabSz="457200" rtl="0" eaLnBrk="0" fontAlgn="base" hangingPunct="0">
        <a:spcBef>
          <a:spcPct val="20000"/>
        </a:spcBef>
        <a:spcAft>
          <a:spcPct val="0"/>
        </a:spcAft>
        <a:buSzPct val="90000"/>
        <a:buBlip>
          <a:blip r:embed="rId7"/>
        </a:buBlip>
        <a:defRPr sz="1400" kern="1200">
          <a:solidFill>
            <a:schemeClr val="tx1"/>
          </a:solidFill>
          <a:latin typeface="Verdana"/>
          <a:ea typeface="ヒラギノ角ゴ Pro W3" charset="0"/>
          <a:cs typeface="Verdana"/>
        </a:defRPr>
      </a:lvl3pPr>
      <a:lvl4pPr marL="1657350" indent="-285750" algn="l" defTabSz="457200" rtl="0" eaLnBrk="0" fontAlgn="base" hangingPunct="0">
        <a:spcBef>
          <a:spcPct val="20000"/>
        </a:spcBef>
        <a:spcAft>
          <a:spcPct val="0"/>
        </a:spcAft>
        <a:buSzPct val="90000"/>
        <a:buBlip>
          <a:blip r:embed="rId7"/>
        </a:buBlip>
        <a:defRPr sz="1400" kern="1200">
          <a:solidFill>
            <a:schemeClr val="tx1"/>
          </a:solidFill>
          <a:latin typeface="Verdana"/>
          <a:ea typeface="ヒラギノ角ゴ Pro W3" charset="0"/>
          <a:cs typeface="Verdana"/>
        </a:defRPr>
      </a:lvl4pPr>
      <a:lvl5pPr marL="2114550" indent="-285750" algn="l" defTabSz="457200" rtl="0" eaLnBrk="0" fontAlgn="base" hangingPunct="0">
        <a:spcBef>
          <a:spcPct val="20000"/>
        </a:spcBef>
        <a:spcAft>
          <a:spcPct val="0"/>
        </a:spcAft>
        <a:buFont typeface="Lucida Grande"/>
        <a:buChar char="▸"/>
        <a:defRPr kern="1200">
          <a:solidFill>
            <a:schemeClr val="tx1"/>
          </a:solidFill>
          <a:latin typeface="Verdana"/>
          <a:ea typeface="ヒラギノ角ゴ Pro W3" charset="0"/>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Afbeelding 6" descr="header_rood.png">
            <a:extLst>
              <a:ext uri="{FF2B5EF4-FFF2-40B4-BE49-F238E27FC236}">
                <a16:creationId xmlns:a16="http://schemas.microsoft.com/office/drawing/2014/main" id="{7F28C0EB-F53F-42D6-8E75-97186C85C27B}"/>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2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ijdelijke aanduiding voor tekst 2">
            <a:extLst>
              <a:ext uri="{FF2B5EF4-FFF2-40B4-BE49-F238E27FC236}">
                <a16:creationId xmlns:a16="http://schemas.microsoft.com/office/drawing/2014/main" id="{38350F73-C6EF-4361-9021-A1C2537E58CA}"/>
              </a:ext>
            </a:extLst>
          </p:cNvPr>
          <p:cNvSpPr>
            <a:spLocks noGrp="1"/>
          </p:cNvSpPr>
          <p:nvPr>
            <p:ph type="body" idx="1"/>
          </p:nvPr>
        </p:nvSpPr>
        <p:spPr bwMode="auto">
          <a:xfrm>
            <a:off x="519113" y="1600200"/>
            <a:ext cx="8085137"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Klik om de tekststijl van het model te bewerken</a:t>
            </a:r>
          </a:p>
          <a:p>
            <a:pPr lvl="1"/>
            <a:r>
              <a:rPr lang="nl-NL" altLang="nl-NL"/>
              <a:t>Tweede niveau</a:t>
            </a:r>
          </a:p>
          <a:p>
            <a:pPr lvl="2"/>
            <a:r>
              <a:rPr lang="nl-NL" altLang="nl-NL"/>
              <a:t>Derde niveau</a:t>
            </a:r>
          </a:p>
          <a:p>
            <a:pPr lvl="3"/>
            <a:r>
              <a:rPr lang="nl-NL" altLang="nl-NL"/>
              <a:t>Vierde niveau</a:t>
            </a:r>
          </a:p>
        </p:txBody>
      </p:sp>
      <p:sp>
        <p:nvSpPr>
          <p:cNvPr id="6148" name="Tijdelijke aanduiding voor titel 1">
            <a:extLst>
              <a:ext uri="{FF2B5EF4-FFF2-40B4-BE49-F238E27FC236}">
                <a16:creationId xmlns:a16="http://schemas.microsoft.com/office/drawing/2014/main" id="{E4B45D78-0175-438A-9963-783BD3A0FAB1}"/>
              </a:ext>
            </a:extLst>
          </p:cNvPr>
          <p:cNvSpPr>
            <a:spLocks noGrp="1"/>
          </p:cNvSpPr>
          <p:nvPr>
            <p:ph type="title"/>
          </p:nvPr>
        </p:nvSpPr>
        <p:spPr bwMode="auto">
          <a:xfrm>
            <a:off x="590550" y="0"/>
            <a:ext cx="82296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Titelstijl van model bewerken</a:t>
            </a:r>
          </a:p>
        </p:txBody>
      </p:sp>
      <p:pic>
        <p:nvPicPr>
          <p:cNvPr id="6149" name="Afbeelding 5" descr="HR_LOGO_rechtsonder_WEB_rood.png">
            <a:extLst>
              <a:ext uri="{FF2B5EF4-FFF2-40B4-BE49-F238E27FC236}">
                <a16:creationId xmlns:a16="http://schemas.microsoft.com/office/drawing/2014/main" id="{C33D44C1-37F2-46B0-A6E7-4CE6B7DB49E2}"/>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243888" y="5949950"/>
            <a:ext cx="669925"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3496956"/>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txStyles>
    <p:titleStyle>
      <a:lvl1pPr algn="l" defTabSz="457200" rtl="0" eaLnBrk="0" fontAlgn="base" hangingPunct="0">
        <a:spcBef>
          <a:spcPct val="0"/>
        </a:spcBef>
        <a:spcAft>
          <a:spcPct val="0"/>
        </a:spcAft>
        <a:defRPr sz="2600" b="1" kern="1200">
          <a:solidFill>
            <a:srgbClr val="FFFFFF"/>
          </a:solidFill>
          <a:latin typeface="Verdana"/>
          <a:ea typeface="ヒラギノ角ゴ Pro W3" charset="0"/>
          <a:cs typeface="Verdana"/>
        </a:defRPr>
      </a:lvl1pPr>
      <a:lvl2pPr algn="l" defTabSz="457200" rtl="0" eaLnBrk="0" fontAlgn="base" hangingPunct="0">
        <a:spcBef>
          <a:spcPct val="0"/>
        </a:spcBef>
        <a:spcAft>
          <a:spcPct val="0"/>
        </a:spcAft>
        <a:defRPr sz="2600" b="1">
          <a:solidFill>
            <a:srgbClr val="FFFFFF"/>
          </a:solidFill>
          <a:latin typeface="Verdana" charset="0"/>
          <a:ea typeface="ヒラギノ角ゴ Pro W3" charset="0"/>
          <a:cs typeface="Verdana" pitchFamily="34" charset="0"/>
        </a:defRPr>
      </a:lvl2pPr>
      <a:lvl3pPr algn="l" defTabSz="457200" rtl="0" eaLnBrk="0" fontAlgn="base" hangingPunct="0">
        <a:spcBef>
          <a:spcPct val="0"/>
        </a:spcBef>
        <a:spcAft>
          <a:spcPct val="0"/>
        </a:spcAft>
        <a:defRPr sz="2600" b="1">
          <a:solidFill>
            <a:srgbClr val="FFFFFF"/>
          </a:solidFill>
          <a:latin typeface="Verdana" charset="0"/>
          <a:ea typeface="ヒラギノ角ゴ Pro W3" charset="0"/>
          <a:cs typeface="Verdana" pitchFamily="34" charset="0"/>
        </a:defRPr>
      </a:lvl3pPr>
      <a:lvl4pPr algn="l" defTabSz="457200" rtl="0" eaLnBrk="0" fontAlgn="base" hangingPunct="0">
        <a:spcBef>
          <a:spcPct val="0"/>
        </a:spcBef>
        <a:spcAft>
          <a:spcPct val="0"/>
        </a:spcAft>
        <a:defRPr sz="2600" b="1">
          <a:solidFill>
            <a:srgbClr val="FFFFFF"/>
          </a:solidFill>
          <a:latin typeface="Verdana" charset="0"/>
          <a:ea typeface="ヒラギノ角ゴ Pro W3" charset="0"/>
          <a:cs typeface="Verdana" pitchFamily="34" charset="0"/>
        </a:defRPr>
      </a:lvl4pPr>
      <a:lvl5pPr algn="l" defTabSz="457200" rtl="0" eaLnBrk="0" fontAlgn="base" hangingPunct="0">
        <a:spcBef>
          <a:spcPct val="0"/>
        </a:spcBef>
        <a:spcAft>
          <a:spcPct val="0"/>
        </a:spcAft>
        <a:defRPr sz="2600" b="1">
          <a:solidFill>
            <a:srgbClr val="FFFFFF"/>
          </a:solidFill>
          <a:latin typeface="Verdana" charset="0"/>
          <a:ea typeface="ヒラギノ角ゴ Pro W3" charset="0"/>
          <a:cs typeface="Verdana"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fontAlgn="base">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fontAlgn="base">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fontAlgn="base">
        <a:spcBef>
          <a:spcPct val="0"/>
        </a:spcBef>
        <a:spcAft>
          <a:spcPct val="0"/>
        </a:spcAft>
        <a:defRPr sz="4400">
          <a:solidFill>
            <a:schemeClr val="tx1"/>
          </a:solidFill>
          <a:latin typeface="Calibri" charset="0"/>
          <a:ea typeface="ヒラギノ角ゴ Pro W3" charset="0"/>
          <a:cs typeface="ヒラギノ角ゴ Pro W3" charset="0"/>
        </a:defRPr>
      </a:lvl9pPr>
    </p:titleStyle>
    <p:bodyStyle>
      <a:lvl1pPr marL="285750" indent="-285750" algn="l" defTabSz="457200" rtl="0" eaLnBrk="0" fontAlgn="base" hangingPunct="0">
        <a:spcBef>
          <a:spcPct val="20000"/>
        </a:spcBef>
        <a:spcAft>
          <a:spcPct val="0"/>
        </a:spcAft>
        <a:buSzPct val="90000"/>
        <a:buBlip>
          <a:blip r:embed="rId15"/>
        </a:buBlip>
        <a:defRPr kern="1200">
          <a:solidFill>
            <a:schemeClr val="tx1"/>
          </a:solidFill>
          <a:latin typeface="Verdana"/>
          <a:ea typeface="ヒラギノ角ゴ Pro W3" charset="0"/>
          <a:cs typeface="Verdana"/>
        </a:defRPr>
      </a:lvl1pPr>
      <a:lvl2pPr marL="742950" indent="-285750" algn="l" defTabSz="457200" rtl="0" eaLnBrk="0" fontAlgn="base" hangingPunct="0">
        <a:spcBef>
          <a:spcPct val="20000"/>
        </a:spcBef>
        <a:spcAft>
          <a:spcPct val="0"/>
        </a:spcAft>
        <a:buSzPct val="90000"/>
        <a:buBlip>
          <a:blip r:embed="rId15"/>
        </a:buBlip>
        <a:defRPr sz="1600" kern="1200">
          <a:solidFill>
            <a:schemeClr val="tx1"/>
          </a:solidFill>
          <a:latin typeface="Verdana"/>
          <a:ea typeface="ヒラギノ角ゴ Pro W3" charset="0"/>
          <a:cs typeface="Verdana"/>
        </a:defRPr>
      </a:lvl2pPr>
      <a:lvl3pPr marL="1200150" indent="-285750" algn="l" defTabSz="457200" rtl="0" eaLnBrk="0" fontAlgn="base" hangingPunct="0">
        <a:spcBef>
          <a:spcPct val="20000"/>
        </a:spcBef>
        <a:spcAft>
          <a:spcPct val="0"/>
        </a:spcAft>
        <a:buSzPct val="90000"/>
        <a:buBlip>
          <a:blip r:embed="rId15"/>
        </a:buBlip>
        <a:defRPr sz="1400" kern="1200">
          <a:solidFill>
            <a:schemeClr val="tx1"/>
          </a:solidFill>
          <a:latin typeface="Verdana"/>
          <a:ea typeface="ヒラギノ角ゴ Pro W3" charset="0"/>
          <a:cs typeface="Verdana"/>
        </a:defRPr>
      </a:lvl3pPr>
      <a:lvl4pPr marL="1657350" indent="-285750" algn="l" defTabSz="457200" rtl="0" eaLnBrk="0" fontAlgn="base" hangingPunct="0">
        <a:spcBef>
          <a:spcPct val="20000"/>
        </a:spcBef>
        <a:spcAft>
          <a:spcPct val="0"/>
        </a:spcAft>
        <a:buSzPct val="90000"/>
        <a:buBlip>
          <a:blip r:embed="rId15"/>
        </a:buBlip>
        <a:defRPr sz="1400" kern="1200">
          <a:solidFill>
            <a:schemeClr val="tx1"/>
          </a:solidFill>
          <a:latin typeface="Verdana"/>
          <a:ea typeface="ヒラギノ角ゴ Pro W3" charset="0"/>
          <a:cs typeface="Verdana"/>
        </a:defRPr>
      </a:lvl4pPr>
      <a:lvl5pPr marL="2114550" indent="-285750" algn="l" defTabSz="457200" rtl="0" eaLnBrk="0" fontAlgn="base" hangingPunct="0">
        <a:spcBef>
          <a:spcPct val="20000"/>
        </a:spcBef>
        <a:spcAft>
          <a:spcPct val="0"/>
        </a:spcAft>
        <a:buFont typeface="Lucida Grande"/>
        <a:buChar char="▸"/>
        <a:defRPr kern="1200">
          <a:solidFill>
            <a:schemeClr val="tx1"/>
          </a:solidFill>
          <a:latin typeface="Verdana"/>
          <a:ea typeface="ヒラギノ角ゴ Pro W3" charset="0"/>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7410" name="Afbeelding 2" descr="footer-hoofdstukken.png">
            <a:extLst>
              <a:ext uri="{FF2B5EF4-FFF2-40B4-BE49-F238E27FC236}">
                <a16:creationId xmlns:a16="http://schemas.microsoft.com/office/drawing/2014/main" id="{8E2C44DD-DA85-4599-8A38-8E1CD0D88D6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508500"/>
            <a:ext cx="91440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ijdelijke aanduiding voor titel 1">
            <a:extLst>
              <a:ext uri="{FF2B5EF4-FFF2-40B4-BE49-F238E27FC236}">
                <a16:creationId xmlns:a16="http://schemas.microsoft.com/office/drawing/2014/main" id="{74B01C43-7EB9-4F48-8BB4-4C21CFF28578}"/>
              </a:ext>
            </a:extLst>
          </p:cNvPr>
          <p:cNvSpPr>
            <a:spLocks noGrp="1"/>
          </p:cNvSpPr>
          <p:nvPr>
            <p:ph type="title"/>
          </p:nvPr>
        </p:nvSpPr>
        <p:spPr bwMode="auto">
          <a:xfrm>
            <a:off x="0" y="5129213"/>
            <a:ext cx="9144000"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NL"/>
              <a:t>Hoofdstuk titel</a:t>
            </a:r>
            <a:endParaRPr lang="nl-NL" altLang="nl-NL"/>
          </a:p>
        </p:txBody>
      </p:sp>
    </p:spTree>
    <p:extLst>
      <p:ext uri="{BB962C8B-B14F-4D97-AF65-F5344CB8AC3E}">
        <p14:creationId xmlns:p14="http://schemas.microsoft.com/office/powerpoint/2010/main" val="1711324037"/>
      </p:ext>
    </p:extLst>
  </p:cSld>
  <p:clrMap bg1="lt1" tx1="dk1" bg2="lt2" tx2="dk2" accent1="accent1" accent2="accent2" accent3="accent3" accent4="accent4" accent5="accent5" accent6="accent6" hlink="hlink" folHlink="folHlink"/>
  <p:sldLayoutIdLst>
    <p:sldLayoutId id="2147483840" r:id="rId1"/>
  </p:sldLayoutIdLst>
  <p:txStyles>
    <p:titleStyle>
      <a:lvl1pPr algn="ctr" rtl="0" eaLnBrk="0" fontAlgn="base" hangingPunct="0">
        <a:spcBef>
          <a:spcPct val="0"/>
        </a:spcBef>
        <a:spcAft>
          <a:spcPct val="0"/>
        </a:spcAft>
        <a:defRPr sz="3600" b="1">
          <a:solidFill>
            <a:srgbClr val="CC0033"/>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3600" b="1">
          <a:solidFill>
            <a:srgbClr val="CC0033"/>
          </a:solidFill>
          <a:latin typeface="Verdana" pitchFamily="34" charset="0"/>
          <a:ea typeface="MS PGothic" panose="020B0600070205080204" pitchFamily="34" charset="-128"/>
          <a:cs typeface="ＭＳ Ｐゴシック" charset="0"/>
        </a:defRPr>
      </a:lvl2pPr>
      <a:lvl3pPr algn="ctr" rtl="0" eaLnBrk="0" fontAlgn="base" hangingPunct="0">
        <a:spcBef>
          <a:spcPct val="0"/>
        </a:spcBef>
        <a:spcAft>
          <a:spcPct val="0"/>
        </a:spcAft>
        <a:defRPr sz="3600" b="1">
          <a:solidFill>
            <a:srgbClr val="CC0033"/>
          </a:solidFill>
          <a:latin typeface="Verdana" pitchFamily="34" charset="0"/>
          <a:ea typeface="MS PGothic" panose="020B0600070205080204" pitchFamily="34" charset="-128"/>
          <a:cs typeface="ＭＳ Ｐゴシック" charset="0"/>
        </a:defRPr>
      </a:lvl3pPr>
      <a:lvl4pPr algn="ctr" rtl="0" eaLnBrk="0" fontAlgn="base" hangingPunct="0">
        <a:spcBef>
          <a:spcPct val="0"/>
        </a:spcBef>
        <a:spcAft>
          <a:spcPct val="0"/>
        </a:spcAft>
        <a:defRPr sz="3600" b="1">
          <a:solidFill>
            <a:srgbClr val="CC0033"/>
          </a:solidFill>
          <a:latin typeface="Verdana" pitchFamily="34" charset="0"/>
          <a:ea typeface="MS PGothic" panose="020B0600070205080204" pitchFamily="34" charset="-128"/>
          <a:cs typeface="ＭＳ Ｐゴシック" charset="0"/>
        </a:defRPr>
      </a:lvl4pPr>
      <a:lvl5pPr algn="ctr" rtl="0" eaLnBrk="0" fontAlgn="base" hangingPunct="0">
        <a:spcBef>
          <a:spcPct val="0"/>
        </a:spcBef>
        <a:spcAft>
          <a:spcPct val="0"/>
        </a:spcAft>
        <a:defRPr sz="3600" b="1">
          <a:solidFill>
            <a:srgbClr val="CC0033"/>
          </a:solidFill>
          <a:latin typeface="Verdana" pitchFamily="34" charset="0"/>
          <a:ea typeface="MS PGothic" panose="020B0600070205080204" pitchFamily="34" charset="-128"/>
          <a:cs typeface="ＭＳ Ｐゴシック" charset="0"/>
        </a:defRPr>
      </a:lvl5pPr>
      <a:lvl6pPr marL="457200" algn="l" rtl="0" fontAlgn="base">
        <a:spcBef>
          <a:spcPct val="0"/>
        </a:spcBef>
        <a:spcAft>
          <a:spcPct val="0"/>
        </a:spcAft>
        <a:defRPr sz="2600" b="1">
          <a:solidFill>
            <a:schemeClr val="tx2"/>
          </a:solidFill>
          <a:latin typeface="Verdana" pitchFamily="34" charset="0"/>
          <a:ea typeface="ＭＳ Ｐゴシック" pitchFamily="-48" charset="-128"/>
        </a:defRPr>
      </a:lvl6pPr>
      <a:lvl7pPr marL="914400" algn="l" rtl="0" fontAlgn="base">
        <a:spcBef>
          <a:spcPct val="0"/>
        </a:spcBef>
        <a:spcAft>
          <a:spcPct val="0"/>
        </a:spcAft>
        <a:defRPr sz="2600" b="1">
          <a:solidFill>
            <a:schemeClr val="tx2"/>
          </a:solidFill>
          <a:latin typeface="Verdana" pitchFamily="34" charset="0"/>
          <a:ea typeface="ＭＳ Ｐゴシック" pitchFamily="-48" charset="-128"/>
        </a:defRPr>
      </a:lvl7pPr>
      <a:lvl8pPr marL="1371600" algn="l" rtl="0" fontAlgn="base">
        <a:spcBef>
          <a:spcPct val="0"/>
        </a:spcBef>
        <a:spcAft>
          <a:spcPct val="0"/>
        </a:spcAft>
        <a:defRPr sz="2600" b="1">
          <a:solidFill>
            <a:schemeClr val="tx2"/>
          </a:solidFill>
          <a:latin typeface="Verdana" pitchFamily="34" charset="0"/>
          <a:ea typeface="ＭＳ Ｐゴシック" pitchFamily="-48" charset="-128"/>
        </a:defRPr>
      </a:lvl8pPr>
      <a:lvl9pPr marL="1828800" algn="l" rtl="0" fontAlgn="base">
        <a:spcBef>
          <a:spcPct val="0"/>
        </a:spcBef>
        <a:spcAft>
          <a:spcPct val="0"/>
        </a:spcAft>
        <a:defRPr sz="2600" b="1">
          <a:solidFill>
            <a:schemeClr val="tx2"/>
          </a:solidFill>
          <a:latin typeface="Verdana" pitchFamily="34" charset="0"/>
          <a:ea typeface="ＭＳ Ｐゴシック" pitchFamily="-48" charset="-128"/>
        </a:defRPr>
      </a:lvl9pPr>
    </p:titleStyle>
    <p:bodyStyle>
      <a:lvl1pPr marL="542925" indent="-542925" algn="l" rtl="0" eaLnBrk="0" fontAlgn="base" hangingPunct="0">
        <a:spcBef>
          <a:spcPct val="20000"/>
        </a:spcBef>
        <a:spcAft>
          <a:spcPct val="0"/>
        </a:spcAft>
        <a:buClr>
          <a:srgbClr val="CE0044"/>
        </a:buClr>
        <a:buSzPct val="120000"/>
        <a:buFont typeface="Arial" panose="020B0604020202020204" pitchFamily="34" charset="0"/>
        <a:buBlip>
          <a:blip r:embed="rId4"/>
        </a:buBlip>
        <a:defRPr sz="2000">
          <a:solidFill>
            <a:schemeClr val="tx1"/>
          </a:solidFill>
          <a:latin typeface="+mn-lt"/>
          <a:ea typeface="MS PGothic" panose="020B0600070205080204" pitchFamily="34" charset="-128"/>
          <a:cs typeface="ＭＳ Ｐゴシック" charset="0"/>
        </a:defRPr>
      </a:lvl1pPr>
      <a:lvl2pPr marL="922338" indent="-200025" algn="l" rtl="0" eaLnBrk="0" fontAlgn="base" hangingPunct="0">
        <a:spcBef>
          <a:spcPct val="20000"/>
        </a:spcBef>
        <a:spcAft>
          <a:spcPct val="0"/>
        </a:spcAft>
        <a:buClr>
          <a:srgbClr val="CE0044"/>
        </a:buClr>
        <a:buSzPct val="120000"/>
        <a:buFont typeface="Arial" panose="020B0604020202020204" pitchFamily="34" charset="0"/>
        <a:buBlip>
          <a:blip r:embed="rId4"/>
        </a:buBlip>
        <a:defRPr>
          <a:solidFill>
            <a:schemeClr val="tx1"/>
          </a:solidFill>
          <a:latin typeface="+mn-lt"/>
          <a:ea typeface="MS PGothic" panose="020B0600070205080204" pitchFamily="34" charset="-128"/>
          <a:cs typeface="ＭＳ Ｐゴシック" charset="0"/>
        </a:defRPr>
      </a:lvl2pPr>
      <a:lvl3pPr marL="1101725" indent="-187325" algn="l" rtl="0" eaLnBrk="0" fontAlgn="base" hangingPunct="0">
        <a:spcBef>
          <a:spcPct val="20000"/>
        </a:spcBef>
        <a:spcAft>
          <a:spcPct val="0"/>
        </a:spcAft>
        <a:buClr>
          <a:srgbClr val="CE0044"/>
        </a:buClr>
        <a:buSzPct val="120000"/>
        <a:buFont typeface="Arial" panose="020B0604020202020204" pitchFamily="34" charset="0"/>
        <a:defRPr sz="1600">
          <a:solidFill>
            <a:schemeClr val="tx1"/>
          </a:solidFill>
          <a:latin typeface="+mn-lt"/>
          <a:ea typeface="MS PGothic" panose="020B0600070205080204" pitchFamily="34" charset="-128"/>
          <a:cs typeface="ＭＳ Ｐゴシック" charset="0"/>
        </a:defRPr>
      </a:lvl3pPr>
      <a:lvl4pPr marL="1738313" indent="-228600" algn="l" rtl="0" eaLnBrk="0" fontAlgn="base" hangingPunct="0">
        <a:spcBef>
          <a:spcPct val="20000"/>
        </a:spcBef>
        <a:spcAft>
          <a:spcPct val="0"/>
        </a:spcAft>
        <a:buChar char="–"/>
        <a:defRPr sz="1600">
          <a:solidFill>
            <a:schemeClr val="tx1"/>
          </a:solidFill>
          <a:latin typeface="Arial" charset="0"/>
          <a:ea typeface="MS PGothic" panose="020B0600070205080204" pitchFamily="34" charset="-128"/>
          <a:cs typeface="ＭＳ Ｐゴシック" charset="0"/>
        </a:defRPr>
      </a:lvl4pPr>
      <a:lvl5pPr marL="2146300" indent="-228600" algn="l" rtl="0" eaLnBrk="0" fontAlgn="base" hangingPunct="0">
        <a:spcBef>
          <a:spcPct val="20000"/>
        </a:spcBef>
        <a:spcAft>
          <a:spcPct val="0"/>
        </a:spcAft>
        <a:buChar char="»"/>
        <a:defRPr sz="1600">
          <a:solidFill>
            <a:schemeClr val="tx1"/>
          </a:solidFill>
          <a:latin typeface="Arial" charset="0"/>
          <a:ea typeface="MS PGothic" panose="020B0600070205080204" pitchFamily="34" charset="-128"/>
          <a:cs typeface="ＭＳ Ｐゴシック" charset="0"/>
        </a:defRPr>
      </a:lvl5pPr>
      <a:lvl6pPr marL="2603500" indent="-228600" algn="l" rtl="0" fontAlgn="base">
        <a:spcBef>
          <a:spcPct val="20000"/>
        </a:spcBef>
        <a:spcAft>
          <a:spcPct val="0"/>
        </a:spcAft>
        <a:buChar char="»"/>
        <a:defRPr sz="1600">
          <a:solidFill>
            <a:schemeClr val="tx1"/>
          </a:solidFill>
          <a:latin typeface="Arial" charset="0"/>
          <a:ea typeface="+mn-ea"/>
        </a:defRPr>
      </a:lvl6pPr>
      <a:lvl7pPr marL="3060700" indent="-228600" algn="l" rtl="0" fontAlgn="base">
        <a:spcBef>
          <a:spcPct val="20000"/>
        </a:spcBef>
        <a:spcAft>
          <a:spcPct val="0"/>
        </a:spcAft>
        <a:buChar char="»"/>
        <a:defRPr sz="1600">
          <a:solidFill>
            <a:schemeClr val="tx1"/>
          </a:solidFill>
          <a:latin typeface="Arial" charset="0"/>
          <a:ea typeface="+mn-ea"/>
        </a:defRPr>
      </a:lvl7pPr>
      <a:lvl8pPr marL="3517900" indent="-228600" algn="l" rtl="0" fontAlgn="base">
        <a:spcBef>
          <a:spcPct val="20000"/>
        </a:spcBef>
        <a:spcAft>
          <a:spcPct val="0"/>
        </a:spcAft>
        <a:buChar char="»"/>
        <a:defRPr sz="1600">
          <a:solidFill>
            <a:schemeClr val="tx1"/>
          </a:solidFill>
          <a:latin typeface="Arial" charset="0"/>
          <a:ea typeface="+mn-ea"/>
        </a:defRPr>
      </a:lvl8pPr>
      <a:lvl9pPr marL="3975100" indent="-228600" algn="l" rtl="0" fontAlgn="base">
        <a:spcBef>
          <a:spcPct val="20000"/>
        </a:spcBef>
        <a:spcAft>
          <a:spcPct val="0"/>
        </a:spcAft>
        <a:buChar char="»"/>
        <a:defRPr sz="1600">
          <a:solidFill>
            <a:schemeClr val="tx1"/>
          </a:solidFill>
          <a:latin typeface="Arial" charset="0"/>
          <a:ea typeface="+mn-ea"/>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8434" name="Afbeelding 5" descr="header_rood.png">
            <a:extLst>
              <a:ext uri="{FF2B5EF4-FFF2-40B4-BE49-F238E27FC236}">
                <a16:creationId xmlns:a16="http://schemas.microsoft.com/office/drawing/2014/main" id="{5567A52A-A62E-48BF-AB8C-D0D7E3AE47E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12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Afbeelding 4" descr="HR_LOGO_rechtsonder_WEB_rood.png">
            <a:extLst>
              <a:ext uri="{FF2B5EF4-FFF2-40B4-BE49-F238E27FC236}">
                <a16:creationId xmlns:a16="http://schemas.microsoft.com/office/drawing/2014/main" id="{FD0B8263-8C48-49E6-B315-2B84CCD54AF6}"/>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243888" y="5949950"/>
            <a:ext cx="669925"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ijdelijke aanduiding voor titel 1">
            <a:extLst>
              <a:ext uri="{FF2B5EF4-FFF2-40B4-BE49-F238E27FC236}">
                <a16:creationId xmlns:a16="http://schemas.microsoft.com/office/drawing/2014/main" id="{8AAF64F4-DB0F-428E-B348-1C39E399618E}"/>
              </a:ext>
            </a:extLst>
          </p:cNvPr>
          <p:cNvSpPr>
            <a:spLocks noGrp="1"/>
          </p:cNvSpPr>
          <p:nvPr>
            <p:ph type="title"/>
          </p:nvPr>
        </p:nvSpPr>
        <p:spPr bwMode="auto">
          <a:xfrm>
            <a:off x="590550" y="0"/>
            <a:ext cx="8229600"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NL"/>
              <a:t>Titelstijl van model bewerken</a:t>
            </a:r>
          </a:p>
        </p:txBody>
      </p:sp>
    </p:spTree>
    <p:extLst>
      <p:ext uri="{BB962C8B-B14F-4D97-AF65-F5344CB8AC3E}">
        <p14:creationId xmlns:p14="http://schemas.microsoft.com/office/powerpoint/2010/main" val="2011326393"/>
      </p:ext>
    </p:extLst>
  </p:cSld>
  <p:clrMap bg1="lt1" tx1="dk1" bg2="lt2" tx2="dk2" accent1="accent1" accent2="accent2" accent3="accent3" accent4="accent4" accent5="accent5" accent6="accent6" hlink="hlink" folHlink="folHlink"/>
  <p:sldLayoutIdLst>
    <p:sldLayoutId id="2147483842" r:id="rId1"/>
  </p:sldLayoutIdLst>
  <p:txStyles>
    <p:titleStyle>
      <a:lvl1pPr algn="l" rtl="0" eaLnBrk="0" fontAlgn="base" hangingPunct="0">
        <a:spcBef>
          <a:spcPct val="0"/>
        </a:spcBef>
        <a:spcAft>
          <a:spcPct val="0"/>
        </a:spcAft>
        <a:defRPr sz="2600" b="1">
          <a:solidFill>
            <a:schemeClr val="bg1"/>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2600" b="1">
          <a:solidFill>
            <a:schemeClr val="bg1"/>
          </a:solidFill>
          <a:latin typeface="Verdana" pitchFamily="34" charset="0"/>
          <a:ea typeface="MS PGothic" panose="020B0600070205080204" pitchFamily="34" charset="-128"/>
          <a:cs typeface="ＭＳ Ｐゴシック" charset="0"/>
        </a:defRPr>
      </a:lvl2pPr>
      <a:lvl3pPr algn="l" rtl="0" eaLnBrk="0" fontAlgn="base" hangingPunct="0">
        <a:spcBef>
          <a:spcPct val="0"/>
        </a:spcBef>
        <a:spcAft>
          <a:spcPct val="0"/>
        </a:spcAft>
        <a:defRPr sz="2600" b="1">
          <a:solidFill>
            <a:schemeClr val="bg1"/>
          </a:solidFill>
          <a:latin typeface="Verdana" pitchFamily="34" charset="0"/>
          <a:ea typeface="MS PGothic" panose="020B0600070205080204" pitchFamily="34" charset="-128"/>
          <a:cs typeface="ＭＳ Ｐゴシック" charset="0"/>
        </a:defRPr>
      </a:lvl3pPr>
      <a:lvl4pPr algn="l" rtl="0" eaLnBrk="0" fontAlgn="base" hangingPunct="0">
        <a:spcBef>
          <a:spcPct val="0"/>
        </a:spcBef>
        <a:spcAft>
          <a:spcPct val="0"/>
        </a:spcAft>
        <a:defRPr sz="2600" b="1">
          <a:solidFill>
            <a:schemeClr val="bg1"/>
          </a:solidFill>
          <a:latin typeface="Verdana" pitchFamily="34" charset="0"/>
          <a:ea typeface="MS PGothic" panose="020B0600070205080204" pitchFamily="34" charset="-128"/>
          <a:cs typeface="ＭＳ Ｐゴシック" charset="0"/>
        </a:defRPr>
      </a:lvl4pPr>
      <a:lvl5pPr algn="l" rtl="0" eaLnBrk="0" fontAlgn="base" hangingPunct="0">
        <a:spcBef>
          <a:spcPct val="0"/>
        </a:spcBef>
        <a:spcAft>
          <a:spcPct val="0"/>
        </a:spcAft>
        <a:defRPr sz="2600" b="1">
          <a:solidFill>
            <a:schemeClr val="bg1"/>
          </a:solidFill>
          <a:latin typeface="Verdana" pitchFamily="34" charset="0"/>
          <a:ea typeface="MS PGothic" panose="020B0600070205080204" pitchFamily="34" charset="-128"/>
          <a:cs typeface="ＭＳ Ｐゴシック" charset="0"/>
        </a:defRPr>
      </a:lvl5pPr>
      <a:lvl6pPr marL="457200" algn="l" rtl="0" fontAlgn="base">
        <a:spcBef>
          <a:spcPct val="0"/>
        </a:spcBef>
        <a:spcAft>
          <a:spcPct val="0"/>
        </a:spcAft>
        <a:defRPr sz="2600" b="1">
          <a:solidFill>
            <a:schemeClr val="tx2"/>
          </a:solidFill>
          <a:latin typeface="Verdana" pitchFamily="34" charset="0"/>
          <a:ea typeface="ＭＳ Ｐゴシック" pitchFamily="-48" charset="-128"/>
        </a:defRPr>
      </a:lvl6pPr>
      <a:lvl7pPr marL="914400" algn="l" rtl="0" fontAlgn="base">
        <a:spcBef>
          <a:spcPct val="0"/>
        </a:spcBef>
        <a:spcAft>
          <a:spcPct val="0"/>
        </a:spcAft>
        <a:defRPr sz="2600" b="1">
          <a:solidFill>
            <a:schemeClr val="tx2"/>
          </a:solidFill>
          <a:latin typeface="Verdana" pitchFamily="34" charset="0"/>
          <a:ea typeface="ＭＳ Ｐゴシック" pitchFamily="-48" charset="-128"/>
        </a:defRPr>
      </a:lvl7pPr>
      <a:lvl8pPr marL="1371600" algn="l" rtl="0" fontAlgn="base">
        <a:spcBef>
          <a:spcPct val="0"/>
        </a:spcBef>
        <a:spcAft>
          <a:spcPct val="0"/>
        </a:spcAft>
        <a:defRPr sz="2600" b="1">
          <a:solidFill>
            <a:schemeClr val="tx2"/>
          </a:solidFill>
          <a:latin typeface="Verdana" pitchFamily="34" charset="0"/>
          <a:ea typeface="ＭＳ Ｐゴシック" pitchFamily="-48" charset="-128"/>
        </a:defRPr>
      </a:lvl8pPr>
      <a:lvl9pPr marL="1828800" algn="l" rtl="0" fontAlgn="base">
        <a:spcBef>
          <a:spcPct val="0"/>
        </a:spcBef>
        <a:spcAft>
          <a:spcPct val="0"/>
        </a:spcAft>
        <a:defRPr sz="2600" b="1">
          <a:solidFill>
            <a:schemeClr val="tx2"/>
          </a:solidFill>
          <a:latin typeface="Verdana" pitchFamily="34" charset="0"/>
          <a:ea typeface="ＭＳ Ｐゴシック" pitchFamily="-48" charset="-128"/>
        </a:defRPr>
      </a:lvl9pPr>
    </p:titleStyle>
    <p:bodyStyle>
      <a:lvl1pPr marL="342900" indent="-342900" algn="l" rtl="0" eaLnBrk="0" fontAlgn="base" hangingPunct="0">
        <a:spcBef>
          <a:spcPct val="20000"/>
        </a:spcBef>
        <a:spcAft>
          <a:spcPct val="0"/>
        </a:spcAft>
        <a:buClr>
          <a:srgbClr val="CE0044"/>
        </a:buClr>
        <a:buSzPct val="120000"/>
        <a:buFont typeface="Arial" panose="020B0604020202020204" pitchFamily="34" charset="0"/>
        <a:defRPr sz="2800">
          <a:solidFill>
            <a:schemeClr val="tx1"/>
          </a:solidFill>
          <a:latin typeface="+mn-lt"/>
          <a:ea typeface="MS PGothic" panose="020B0600070205080204" pitchFamily="34" charset="-128"/>
          <a:cs typeface="ＭＳ Ｐゴシック" charset="0"/>
        </a:defRPr>
      </a:lvl1pPr>
      <a:lvl2pPr marL="922338" indent="-200025" algn="l" rtl="0" eaLnBrk="0" fontAlgn="base" hangingPunct="0">
        <a:spcBef>
          <a:spcPct val="20000"/>
        </a:spcBef>
        <a:spcAft>
          <a:spcPct val="0"/>
        </a:spcAft>
        <a:buClr>
          <a:srgbClr val="CE0044"/>
        </a:buClr>
        <a:buSzPct val="120000"/>
        <a:buFont typeface="Arial" panose="020B0604020202020204" pitchFamily="34" charset="0"/>
        <a:buBlip>
          <a:blip r:embed="rId5"/>
        </a:buBlip>
        <a:defRPr>
          <a:solidFill>
            <a:schemeClr val="tx1"/>
          </a:solidFill>
          <a:latin typeface="+mn-lt"/>
          <a:ea typeface="MS PGothic" panose="020B0600070205080204" pitchFamily="34" charset="-128"/>
          <a:cs typeface="ＭＳ Ｐゴシック" charset="0"/>
        </a:defRPr>
      </a:lvl2pPr>
      <a:lvl3pPr marL="1330325" indent="-228600" algn="l" rtl="0" eaLnBrk="0" fontAlgn="base" hangingPunct="0">
        <a:spcBef>
          <a:spcPct val="20000"/>
        </a:spcBef>
        <a:spcAft>
          <a:spcPct val="0"/>
        </a:spcAft>
        <a:buClr>
          <a:srgbClr val="CE0044"/>
        </a:buClr>
        <a:buSzPct val="120000"/>
        <a:buFont typeface="Arial" panose="020B0604020202020204" pitchFamily="34" charset="0"/>
        <a:buBlip>
          <a:blip r:embed="rId5"/>
        </a:buBlip>
        <a:defRPr sz="1600">
          <a:solidFill>
            <a:schemeClr val="tx1"/>
          </a:solidFill>
          <a:latin typeface="+mn-lt"/>
          <a:ea typeface="MS PGothic" panose="020B0600070205080204" pitchFamily="34" charset="-128"/>
          <a:cs typeface="ＭＳ Ｐゴシック" charset="0"/>
        </a:defRPr>
      </a:lvl3pPr>
      <a:lvl4pPr marL="1738313" indent="-228600" algn="l" rtl="0" eaLnBrk="0" fontAlgn="base" hangingPunct="0">
        <a:spcBef>
          <a:spcPct val="20000"/>
        </a:spcBef>
        <a:spcAft>
          <a:spcPct val="0"/>
        </a:spcAft>
        <a:buChar char="–"/>
        <a:defRPr sz="1600">
          <a:solidFill>
            <a:schemeClr val="tx1"/>
          </a:solidFill>
          <a:latin typeface="Arial" charset="0"/>
          <a:ea typeface="MS PGothic" panose="020B0600070205080204" pitchFamily="34" charset="-128"/>
          <a:cs typeface="ＭＳ Ｐゴシック" charset="0"/>
        </a:defRPr>
      </a:lvl4pPr>
      <a:lvl5pPr marL="2146300" indent="-228600" algn="l" rtl="0" eaLnBrk="0" fontAlgn="base" hangingPunct="0">
        <a:spcBef>
          <a:spcPct val="20000"/>
        </a:spcBef>
        <a:spcAft>
          <a:spcPct val="0"/>
        </a:spcAft>
        <a:buChar char="»"/>
        <a:defRPr sz="1600">
          <a:solidFill>
            <a:schemeClr val="tx1"/>
          </a:solidFill>
          <a:latin typeface="Arial" charset="0"/>
          <a:ea typeface="MS PGothic" panose="020B0600070205080204" pitchFamily="34" charset="-128"/>
          <a:cs typeface="ＭＳ Ｐゴシック" charset="0"/>
        </a:defRPr>
      </a:lvl5pPr>
      <a:lvl6pPr marL="2603500" indent="-228600" algn="l" rtl="0" fontAlgn="base">
        <a:spcBef>
          <a:spcPct val="20000"/>
        </a:spcBef>
        <a:spcAft>
          <a:spcPct val="0"/>
        </a:spcAft>
        <a:buChar char="»"/>
        <a:defRPr sz="1600">
          <a:solidFill>
            <a:schemeClr val="tx1"/>
          </a:solidFill>
          <a:latin typeface="Arial" charset="0"/>
          <a:ea typeface="+mn-ea"/>
        </a:defRPr>
      </a:lvl6pPr>
      <a:lvl7pPr marL="3060700" indent="-228600" algn="l" rtl="0" fontAlgn="base">
        <a:spcBef>
          <a:spcPct val="20000"/>
        </a:spcBef>
        <a:spcAft>
          <a:spcPct val="0"/>
        </a:spcAft>
        <a:buChar char="»"/>
        <a:defRPr sz="1600">
          <a:solidFill>
            <a:schemeClr val="tx1"/>
          </a:solidFill>
          <a:latin typeface="Arial" charset="0"/>
          <a:ea typeface="+mn-ea"/>
        </a:defRPr>
      </a:lvl7pPr>
      <a:lvl8pPr marL="3517900" indent="-228600" algn="l" rtl="0" fontAlgn="base">
        <a:spcBef>
          <a:spcPct val="20000"/>
        </a:spcBef>
        <a:spcAft>
          <a:spcPct val="0"/>
        </a:spcAft>
        <a:buChar char="»"/>
        <a:defRPr sz="1600">
          <a:solidFill>
            <a:schemeClr val="tx1"/>
          </a:solidFill>
          <a:latin typeface="Arial" charset="0"/>
          <a:ea typeface="+mn-ea"/>
        </a:defRPr>
      </a:lvl8pPr>
      <a:lvl9pPr marL="3975100" indent="-228600" algn="l" rtl="0" fontAlgn="base">
        <a:spcBef>
          <a:spcPct val="20000"/>
        </a:spcBef>
        <a:spcAft>
          <a:spcPct val="0"/>
        </a:spcAft>
        <a:buChar char="»"/>
        <a:defRPr sz="1600">
          <a:solidFill>
            <a:schemeClr val="tx1"/>
          </a:solidFill>
          <a:latin typeface="Arial" charset="0"/>
          <a:ea typeface="+mn-ea"/>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7.emf"/><Relationship Id="rId4" Type="http://schemas.openxmlformats.org/officeDocument/2006/relationships/image" Target="../media/image16.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el 1">
            <a:extLst>
              <a:ext uri="{FF2B5EF4-FFF2-40B4-BE49-F238E27FC236}">
                <a16:creationId xmlns:a16="http://schemas.microsoft.com/office/drawing/2014/main" id="{D3CBCF23-4417-4523-9B07-05EF2889D7EC}"/>
              </a:ext>
            </a:extLst>
          </p:cNvPr>
          <p:cNvSpPr>
            <a:spLocks noGrp="1"/>
          </p:cNvSpPr>
          <p:nvPr>
            <p:ph type="title"/>
          </p:nvPr>
        </p:nvSpPr>
        <p:spPr bwMode="auto">
          <a:xfrm>
            <a:off x="0" y="4724400"/>
            <a:ext cx="9144000"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eaLnBrk="1" hangingPunct="1"/>
            <a:r>
              <a:rPr lang="nl-NL" altLang="nl-NL">
                <a:latin typeface="Open Sans" panose="020B0606030504020204" pitchFamily="34" charset="0"/>
                <a:ea typeface="ヒラギノ角ゴ Pro W3" charset="-128"/>
              </a:rPr>
              <a:t>Afstuderen Praktijkonderzoek</a:t>
            </a:r>
            <a:endParaRPr lang="nl-NL" altLang="nl-NL" sz="2800">
              <a:latin typeface="Open Sans" panose="020B0606030504020204" pitchFamily="34" charset="0"/>
              <a:ea typeface="ヒラギノ角ゴ Pro W3" charset="-128"/>
            </a:endParaRPr>
          </a:p>
        </p:txBody>
      </p:sp>
      <p:sp>
        <p:nvSpPr>
          <p:cNvPr id="54275" name="Tijdelijke aanduiding voor tekst 1">
            <a:extLst>
              <a:ext uri="{FF2B5EF4-FFF2-40B4-BE49-F238E27FC236}">
                <a16:creationId xmlns:a16="http://schemas.microsoft.com/office/drawing/2014/main" id="{28BB82A4-30A1-4EF7-BC63-D936927B54AE}"/>
              </a:ext>
            </a:extLst>
          </p:cNvPr>
          <p:cNvSpPr>
            <a:spLocks noGrp="1"/>
          </p:cNvSpPr>
          <p:nvPr>
            <p:ph type="body" sz="half" idx="2"/>
          </p:nvPr>
        </p:nvSpPr>
        <p:spPr bwMode="auto">
          <a:xfrm>
            <a:off x="395288" y="6080125"/>
            <a:ext cx="3816350" cy="688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nl-NL" sz="1600">
                <a:latin typeface="Open Sans" panose="020B0606030504020204" pitchFamily="34" charset="0"/>
                <a:ea typeface="ヒラギノ角ゴ Pro W3" charset="-128"/>
              </a:rPr>
              <a:t>Afstuderen Praktijkonderzoek</a:t>
            </a:r>
          </a:p>
          <a:p>
            <a:r>
              <a:rPr lang="en-US" altLang="nl-NL" sz="1600">
                <a:latin typeface="Open Sans" panose="020B0606030504020204" pitchFamily="34" charset="0"/>
                <a:ea typeface="ヒラギノ角ゴ Pro W3" charset="-128"/>
              </a:rPr>
              <a:t>Herziening najaar 2018, versie 1.0</a:t>
            </a:r>
            <a:endParaRPr lang="nl-NL" altLang="nl-NL" sz="1600">
              <a:latin typeface="Open Sans" panose="020B0606030504020204" pitchFamily="34" charset="0"/>
              <a:ea typeface="ヒラギノ角ゴ Pro W3" charset="-128"/>
            </a:endParaRPr>
          </a:p>
        </p:txBody>
      </p:sp>
      <p:pic>
        <p:nvPicPr>
          <p:cNvPr id="54276" name="Picture 2">
            <a:extLst>
              <a:ext uri="{FF2B5EF4-FFF2-40B4-BE49-F238E27FC236}">
                <a16:creationId xmlns:a16="http://schemas.microsoft.com/office/drawing/2014/main" id="{BCF34A4A-E926-416E-8521-F9F5B9F0B2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3813" y="360363"/>
            <a:ext cx="6556375" cy="436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itel 2">
            <a:extLst>
              <a:ext uri="{FF2B5EF4-FFF2-40B4-BE49-F238E27FC236}">
                <a16:creationId xmlns:a16="http://schemas.microsoft.com/office/drawing/2014/main" id="{35BDFF85-2831-4996-9800-1E616BA96FAC}"/>
              </a:ext>
            </a:extLst>
          </p:cNvPr>
          <p:cNvSpPr>
            <a:spLocks noGrp="1"/>
          </p:cNvSpPr>
          <p:nvPr>
            <p:ph type="title"/>
          </p:nvPr>
        </p:nvSpPr>
        <p:spPr>
          <a:xfrm>
            <a:off x="0" y="5129213"/>
            <a:ext cx="9144000" cy="1728787"/>
          </a:xfrm>
        </p:spPr>
        <p:txBody>
          <a:bodyPr/>
          <a:lstStyle/>
          <a:p>
            <a:r>
              <a:rPr lang="en-US" altLang="nl-NL" dirty="0" err="1">
                <a:latin typeface="Open Sans" panose="020B0606030504020204" pitchFamily="34" charset="0"/>
                <a:ea typeface="Open Sans" panose="020B0606030504020204" pitchFamily="34" charset="0"/>
                <a:cs typeface="Open Sans" panose="020B0606030504020204" pitchFamily="34" charset="0"/>
              </a:rPr>
              <a:t>Kwantitatieve</a:t>
            </a:r>
            <a:r>
              <a:rPr lang="en-US" altLang="nl-NL" dirty="0">
                <a:latin typeface="Open Sans" panose="020B0606030504020204" pitchFamily="34" charset="0"/>
                <a:ea typeface="Open Sans" panose="020B0606030504020204" pitchFamily="34" charset="0"/>
                <a:cs typeface="Open Sans" panose="020B0606030504020204" pitchFamily="34" charset="0"/>
              </a:rPr>
              <a:t> data-</a:t>
            </a:r>
            <a:r>
              <a:rPr lang="en-US" altLang="nl-NL" dirty="0" err="1">
                <a:latin typeface="Open Sans" panose="020B0606030504020204" pitchFamily="34" charset="0"/>
                <a:ea typeface="Open Sans" panose="020B0606030504020204" pitchFamily="34" charset="0"/>
                <a:cs typeface="Open Sans" panose="020B0606030504020204" pitchFamily="34" charset="0"/>
              </a:rPr>
              <a:t>analyse</a:t>
            </a:r>
            <a:br>
              <a:rPr lang="en-US" altLang="nl-NL" dirty="0">
                <a:latin typeface="Open Sans" panose="020B0606030504020204" pitchFamily="34" charset="0"/>
                <a:ea typeface="Open Sans" panose="020B0606030504020204" pitchFamily="34" charset="0"/>
                <a:cs typeface="Open Sans" panose="020B0606030504020204" pitchFamily="34" charset="0"/>
              </a:rPr>
            </a:br>
            <a:r>
              <a:rPr lang="en-US" altLang="nl-NL" dirty="0">
                <a:latin typeface="Open Sans" panose="020B0606030504020204" pitchFamily="34" charset="0"/>
                <a:ea typeface="Open Sans" panose="020B0606030504020204" pitchFamily="34" charset="0"/>
                <a:cs typeface="Open Sans" panose="020B0606030504020204" pitchFamily="34" charset="0"/>
              </a:rPr>
              <a:t>(</a:t>
            </a:r>
            <a:r>
              <a:rPr lang="en-US" altLang="nl-NL" dirty="0" err="1">
                <a:latin typeface="Open Sans" panose="020B0606030504020204" pitchFamily="34" charset="0"/>
                <a:ea typeface="Open Sans" panose="020B0606030504020204" pitchFamily="34" charset="0"/>
                <a:cs typeface="Open Sans" panose="020B0606030504020204" pitchFamily="34" charset="0"/>
              </a:rPr>
              <a:t>plenair</a:t>
            </a:r>
            <a:r>
              <a:rPr lang="en-US" altLang="nl-NL" dirty="0">
                <a:latin typeface="Open Sans" panose="020B0606030504020204" pitchFamily="34" charset="0"/>
                <a:ea typeface="Open Sans" panose="020B0606030504020204" pitchFamily="34" charset="0"/>
                <a:cs typeface="Open Sans" panose="020B0606030504020204" pitchFamily="34" charset="0"/>
              </a:rPr>
              <a:t>)</a:t>
            </a:r>
            <a:endParaRPr lang="nl-NL" altLang="nl-NL" dirty="0">
              <a:latin typeface="Open Sans" panose="020B0606030504020204" pitchFamily="34" charset="0"/>
              <a:ea typeface="Open Sans" panose="020B0606030504020204" pitchFamily="34" charset="0"/>
              <a:cs typeface="Open Sans" panose="020B0606030504020204" pitchFamily="34" charset="0"/>
            </a:endParaRPr>
          </a:p>
        </p:txBody>
      </p:sp>
      <p:pic>
        <p:nvPicPr>
          <p:cNvPr id="183299" name="Picture 1">
            <a:extLst>
              <a:ext uri="{FF2B5EF4-FFF2-40B4-BE49-F238E27FC236}">
                <a16:creationId xmlns:a16="http://schemas.microsoft.com/office/drawing/2014/main" id="{511541EE-B9D1-4B05-B504-B5C7357804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84438" y="692150"/>
            <a:ext cx="4003675" cy="34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700BED-A961-48A4-9F19-7023EA6C43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2728" y="2314575"/>
            <a:ext cx="5275421" cy="4543425"/>
          </a:xfrm>
          <a:prstGeom prst="rect">
            <a:avLst/>
          </a:prstGeom>
        </p:spPr>
      </p:pic>
      <p:sp>
        <p:nvSpPr>
          <p:cNvPr id="189442" name="Title 4">
            <a:extLst>
              <a:ext uri="{FF2B5EF4-FFF2-40B4-BE49-F238E27FC236}">
                <a16:creationId xmlns:a16="http://schemas.microsoft.com/office/drawing/2014/main" id="{34523151-E6A6-4BFF-9726-70A0E104B29B}"/>
              </a:ext>
            </a:extLst>
          </p:cNvPr>
          <p:cNvSpPr>
            <a:spLocks noGrp="1"/>
          </p:cNvSpPr>
          <p:nvPr>
            <p:ph type="title"/>
          </p:nvPr>
        </p:nvSpPr>
        <p:spPr>
          <a:xfrm>
            <a:off x="439738" y="0"/>
            <a:ext cx="7993062" cy="1143000"/>
          </a:xfrm>
        </p:spPr>
        <p:txBody>
          <a:bodyPr/>
          <a:lstStyle/>
          <a:p>
            <a:r>
              <a:rPr lang="nl-NL" altLang="nl-NL" dirty="0">
                <a:latin typeface="Open Sans" panose="020B0606030504020204" pitchFamily="34" charset="0"/>
                <a:ea typeface="Open Sans" panose="020B0606030504020204" pitchFamily="34" charset="0"/>
                <a:cs typeface="Open Sans" panose="020B0606030504020204" pitchFamily="34" charset="0"/>
              </a:rPr>
              <a:t>Doel</a:t>
            </a:r>
          </a:p>
        </p:txBody>
      </p:sp>
      <p:sp>
        <p:nvSpPr>
          <p:cNvPr id="6" name="Content Placeholder 5">
            <a:extLst>
              <a:ext uri="{FF2B5EF4-FFF2-40B4-BE49-F238E27FC236}">
                <a16:creationId xmlns:a16="http://schemas.microsoft.com/office/drawing/2014/main" id="{B9D2F64A-6E7B-44D8-89C3-FFBDC5839D46}"/>
              </a:ext>
            </a:extLst>
          </p:cNvPr>
          <p:cNvSpPr>
            <a:spLocks noGrp="1"/>
          </p:cNvSpPr>
          <p:nvPr>
            <p:ph idx="1"/>
          </p:nvPr>
        </p:nvSpPr>
        <p:spPr>
          <a:xfrm>
            <a:off x="517525" y="1989138"/>
            <a:ext cx="8015288" cy="935037"/>
          </a:xfrm>
        </p:spPr>
        <p:txBody>
          <a:bodyPr/>
          <a:lstStyle/>
          <a:p>
            <a:pPr marL="0" indent="0" eaLnBrk="1" hangingPunct="1">
              <a:buNone/>
              <a:defRPr/>
            </a:pPr>
            <a:r>
              <a:rPr lang="nl-NL" altLang="en-US" sz="2400" dirty="0">
                <a:latin typeface="Open Sans" panose="020B0606030504020204" pitchFamily="34" charset="0"/>
                <a:ea typeface="Open Sans" panose="020B0606030504020204" pitchFamily="34" charset="0"/>
                <a:cs typeface="Open Sans" panose="020B0606030504020204" pitchFamily="34" charset="0"/>
              </a:rPr>
              <a:t>Bekend raken met het verwerken van kwantitatieve gegevens.</a:t>
            </a:r>
          </a:p>
        </p:txBody>
      </p:sp>
      <p:sp>
        <p:nvSpPr>
          <p:cNvPr id="7" name="Content Placeholder 5">
            <a:extLst>
              <a:ext uri="{FF2B5EF4-FFF2-40B4-BE49-F238E27FC236}">
                <a16:creationId xmlns:a16="http://schemas.microsoft.com/office/drawing/2014/main" id="{08E12823-E2FF-41C1-BD7C-9E7D42DB3D66}"/>
              </a:ext>
            </a:extLst>
          </p:cNvPr>
          <p:cNvSpPr txBox="1">
            <a:spLocks/>
          </p:cNvSpPr>
          <p:nvPr/>
        </p:nvSpPr>
        <p:spPr bwMode="auto">
          <a:xfrm>
            <a:off x="599517" y="3302794"/>
            <a:ext cx="3417094"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5750" indent="-285750" algn="l" defTabSz="457200" rtl="0" eaLnBrk="0" fontAlgn="base" hangingPunct="0">
              <a:spcBef>
                <a:spcPct val="20000"/>
              </a:spcBef>
              <a:spcAft>
                <a:spcPct val="0"/>
              </a:spcAft>
              <a:buSzPct val="90000"/>
              <a:buBlip>
                <a:blip r:embed="rId4"/>
              </a:buBlip>
              <a:defRPr kern="1200">
                <a:solidFill>
                  <a:schemeClr val="tx1"/>
                </a:solidFill>
                <a:latin typeface="Verdana"/>
                <a:ea typeface="ヒラギノ角ゴ Pro W3" charset="0"/>
                <a:cs typeface="Verdana"/>
              </a:defRPr>
            </a:lvl1pPr>
            <a:lvl2pPr marL="742950" indent="-285750" algn="l" defTabSz="457200" rtl="0" eaLnBrk="0" fontAlgn="base" hangingPunct="0">
              <a:spcBef>
                <a:spcPct val="20000"/>
              </a:spcBef>
              <a:spcAft>
                <a:spcPct val="0"/>
              </a:spcAft>
              <a:buSzPct val="90000"/>
              <a:buBlip>
                <a:blip r:embed="rId4"/>
              </a:buBlip>
              <a:defRPr sz="1600" kern="1200">
                <a:solidFill>
                  <a:schemeClr val="tx1"/>
                </a:solidFill>
                <a:latin typeface="Verdana"/>
                <a:ea typeface="ヒラギノ角ゴ Pro W3" charset="0"/>
                <a:cs typeface="Verdana"/>
              </a:defRPr>
            </a:lvl2pPr>
            <a:lvl3pPr marL="1200150" indent="-285750" algn="l" defTabSz="457200" rtl="0" eaLnBrk="0" fontAlgn="base" hangingPunct="0">
              <a:spcBef>
                <a:spcPct val="20000"/>
              </a:spcBef>
              <a:spcAft>
                <a:spcPct val="0"/>
              </a:spcAft>
              <a:buSzPct val="90000"/>
              <a:buBlip>
                <a:blip r:embed="rId4"/>
              </a:buBlip>
              <a:defRPr sz="1400" kern="1200">
                <a:solidFill>
                  <a:schemeClr val="tx1"/>
                </a:solidFill>
                <a:latin typeface="Verdana"/>
                <a:ea typeface="ヒラギノ角ゴ Pro W3" charset="0"/>
                <a:cs typeface="Verdana"/>
              </a:defRPr>
            </a:lvl3pPr>
            <a:lvl4pPr marL="1657350" indent="-285750" algn="l" defTabSz="457200" rtl="0" eaLnBrk="0" fontAlgn="base" hangingPunct="0">
              <a:spcBef>
                <a:spcPct val="20000"/>
              </a:spcBef>
              <a:spcAft>
                <a:spcPct val="0"/>
              </a:spcAft>
              <a:buSzPct val="90000"/>
              <a:buBlip>
                <a:blip r:embed="rId4"/>
              </a:buBlip>
              <a:defRPr sz="1400" kern="1200">
                <a:solidFill>
                  <a:schemeClr val="tx1"/>
                </a:solidFill>
                <a:latin typeface="Verdana"/>
                <a:ea typeface="ヒラギノ角ゴ Pro W3" charset="0"/>
                <a:cs typeface="Verdana"/>
              </a:defRPr>
            </a:lvl4pPr>
            <a:lvl5pPr marL="2114550" indent="-285750" algn="l" defTabSz="457200" rtl="0" eaLnBrk="0" fontAlgn="base" hangingPunct="0">
              <a:spcBef>
                <a:spcPct val="20000"/>
              </a:spcBef>
              <a:spcAft>
                <a:spcPct val="0"/>
              </a:spcAft>
              <a:buFont typeface="Lucida Grande"/>
              <a:buChar char="▸"/>
              <a:defRPr kern="1200">
                <a:solidFill>
                  <a:schemeClr val="tx1"/>
                </a:solidFill>
                <a:latin typeface="Verdana"/>
                <a:ea typeface="ヒラギノ角ゴ Pro W3" charset="0"/>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Tx/>
              <a:buNone/>
              <a:defRPr/>
            </a:pPr>
            <a:r>
              <a:rPr lang="nl-NL" altLang="en-US" sz="3600" dirty="0">
                <a:solidFill>
                  <a:srgbClr val="C00000"/>
                </a:solidFill>
                <a:latin typeface="Bahnschrift Light Condensed" panose="020B0502040204020203" pitchFamily="34" charset="0"/>
                <a:ea typeface="Open Sans" panose="020B0606030504020204" pitchFamily="34" charset="0"/>
                <a:cs typeface="Open Sans" panose="020B0606030504020204" pitchFamily="34" charset="0"/>
              </a:rPr>
              <a:t>En nee, statistiek is niet 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Titel 1">
            <a:extLst>
              <a:ext uri="{FF2B5EF4-FFF2-40B4-BE49-F238E27FC236}">
                <a16:creationId xmlns:a16="http://schemas.microsoft.com/office/drawing/2014/main" id="{B07C7FE2-B475-4E7C-B945-86C20C70C4B0}"/>
              </a:ext>
            </a:extLst>
          </p:cNvPr>
          <p:cNvSpPr>
            <a:spLocks noGrp="1"/>
          </p:cNvSpPr>
          <p:nvPr>
            <p:ph type="title"/>
          </p:nvPr>
        </p:nvSpPr>
        <p:spPr>
          <a:xfrm>
            <a:off x="477838" y="0"/>
            <a:ext cx="8323262" cy="1143000"/>
          </a:xfrm>
        </p:spPr>
        <p:txBody>
          <a:bodyPr/>
          <a:lstStyle/>
          <a:p>
            <a:r>
              <a:rPr lang="en-US" altLang="nl-NL" b="0" dirty="0" err="1">
                <a:latin typeface="Open Sans" panose="020B0606030504020204" pitchFamily="34" charset="0"/>
                <a:ea typeface="ヒラギノ角ゴ Pro W3" charset="-128"/>
                <a:cs typeface="Verdana" panose="020B0604030504040204" pitchFamily="34" charset="0"/>
              </a:rPr>
              <a:t>Lesdoelen</a:t>
            </a:r>
            <a:endParaRPr lang="nl-NL" altLang="nl-NL" b="0" dirty="0">
              <a:latin typeface="Open Sans" panose="020B0606030504020204" pitchFamily="34" charset="0"/>
              <a:ea typeface="ヒラギノ角ゴ Pro W3" charset="-128"/>
              <a:cs typeface="Verdana" panose="020B0604030504040204" pitchFamily="34" charset="0"/>
            </a:endParaRPr>
          </a:p>
        </p:txBody>
      </p:sp>
      <p:sp>
        <p:nvSpPr>
          <p:cNvPr id="6" name="Tijdelijke aanduiding voor inhoud 2">
            <a:extLst>
              <a:ext uri="{FF2B5EF4-FFF2-40B4-BE49-F238E27FC236}">
                <a16:creationId xmlns:a16="http://schemas.microsoft.com/office/drawing/2014/main" id="{740449DF-AC7A-40CC-978A-D688D34522A2}"/>
              </a:ext>
            </a:extLst>
          </p:cNvPr>
          <p:cNvSpPr>
            <a:spLocks noGrp="1"/>
          </p:cNvSpPr>
          <p:nvPr>
            <p:ph idx="1"/>
          </p:nvPr>
        </p:nvSpPr>
        <p:spPr>
          <a:xfrm>
            <a:off x="611188" y="1700213"/>
            <a:ext cx="7921625" cy="4264025"/>
          </a:xfrm>
        </p:spPr>
        <p:txBody>
          <a:bodyPr/>
          <a:lstStyle/>
          <a:p>
            <a:pPr marL="0" indent="0" eaLnBrk="1" hangingPunct="1">
              <a:lnSpc>
                <a:spcPct val="90000"/>
              </a:lnSpc>
              <a:spcBef>
                <a:spcPct val="0"/>
              </a:spcBef>
              <a:buFontTx/>
              <a:buNone/>
              <a:defRPr/>
            </a:pPr>
            <a:r>
              <a:rPr lang="en-US" sz="2400" dirty="0">
                <a:latin typeface="Open Sans"/>
              </a:rPr>
              <a:t>De student:</a:t>
            </a:r>
          </a:p>
          <a:p>
            <a:pPr eaLnBrk="1" hangingPunct="1">
              <a:lnSpc>
                <a:spcPct val="90000"/>
              </a:lnSpc>
              <a:spcBef>
                <a:spcPct val="0"/>
              </a:spcBef>
              <a:buFont typeface="Arial" panose="020B0604020202020204" pitchFamily="34" charset="0"/>
              <a:buChar char="•"/>
              <a:defRPr/>
            </a:pPr>
            <a:r>
              <a:rPr lang="nl-NL" sz="2400" dirty="0">
                <a:latin typeface="Open Sans"/>
              </a:rPr>
              <a:t>kan eenvoudige statistische resultaten in </a:t>
            </a:r>
            <a:r>
              <a:rPr lang="nl-NL" sz="2400" dirty="0" err="1">
                <a:latin typeface="Open Sans"/>
              </a:rPr>
              <a:t>onderzoeksartikelen</a:t>
            </a:r>
            <a:r>
              <a:rPr lang="nl-NL" sz="2400" dirty="0">
                <a:latin typeface="Open Sans"/>
              </a:rPr>
              <a:t> interpreteren;</a:t>
            </a:r>
          </a:p>
          <a:p>
            <a:pPr eaLnBrk="1" hangingPunct="1">
              <a:lnSpc>
                <a:spcPct val="90000"/>
              </a:lnSpc>
              <a:spcBef>
                <a:spcPct val="0"/>
              </a:spcBef>
              <a:buFont typeface="Arial" panose="020B0604020202020204" pitchFamily="34" charset="0"/>
              <a:buChar char="•"/>
              <a:defRPr/>
            </a:pPr>
            <a:r>
              <a:rPr lang="nl-NL" sz="2400" dirty="0">
                <a:latin typeface="Open Sans"/>
              </a:rPr>
              <a:t>weet hoe hij/zij in SPSS of Excel een databestand kan maken;</a:t>
            </a:r>
          </a:p>
          <a:p>
            <a:pPr eaLnBrk="1" hangingPunct="1">
              <a:lnSpc>
                <a:spcPct val="90000"/>
              </a:lnSpc>
              <a:spcBef>
                <a:spcPct val="0"/>
              </a:spcBef>
              <a:buFont typeface="Arial" panose="020B0604020202020204" pitchFamily="34" charset="0"/>
              <a:buChar char="•"/>
              <a:defRPr/>
            </a:pPr>
            <a:r>
              <a:rPr lang="nl-NL" sz="2400" dirty="0">
                <a:latin typeface="Open Sans"/>
              </a:rPr>
              <a:t>weet hoe hij/zij eenvoudige statistische berekeningen kan uitvoeren;</a:t>
            </a:r>
          </a:p>
          <a:p>
            <a:pPr eaLnBrk="1" hangingPunct="1">
              <a:lnSpc>
                <a:spcPct val="90000"/>
              </a:lnSpc>
              <a:spcBef>
                <a:spcPct val="0"/>
              </a:spcBef>
              <a:buFont typeface="Arial" panose="020B0604020202020204" pitchFamily="34" charset="0"/>
              <a:buChar char="•"/>
              <a:defRPr/>
            </a:pPr>
            <a:r>
              <a:rPr lang="nl-NL" sz="2400" dirty="0">
                <a:latin typeface="Open Sans"/>
              </a:rPr>
              <a:t>weet hoe hij/zij bij het analyseren van kwantitatieve data gebruik kan maken van SPSS (voorkeur) of Excel.</a:t>
            </a:r>
            <a:endParaRPr lang="en-US" sz="2400" dirty="0">
              <a:latin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3">
            <a:extLst>
              <a:ext uri="{FF2B5EF4-FFF2-40B4-BE49-F238E27FC236}">
                <a16:creationId xmlns:a16="http://schemas.microsoft.com/office/drawing/2014/main" id="{9A96C0C0-D88F-49B3-92FD-727E06A620A2}"/>
              </a:ext>
            </a:extLst>
          </p:cNvPr>
          <p:cNvSpPr>
            <a:spLocks noGrp="1"/>
          </p:cNvSpPr>
          <p:nvPr>
            <p:ph idx="1"/>
          </p:nvPr>
        </p:nvSpPr>
        <p:spPr>
          <a:xfrm>
            <a:off x="703263" y="1784350"/>
            <a:ext cx="8015287" cy="3973513"/>
          </a:xfrm>
        </p:spPr>
        <p:txBody>
          <a:bodyPr/>
          <a:lstStyle/>
          <a:p>
            <a:pPr marL="361950" indent="-361950" eaLnBrk="1" hangingPunct="1">
              <a:buFont typeface="Arial" panose="020B0604020202020204" pitchFamily="34" charset="0"/>
              <a:buAutoNum type="arabicPeriod"/>
            </a:pPr>
            <a:r>
              <a:rPr lang="en-GB" altLang="en-US" sz="2400" dirty="0" err="1">
                <a:latin typeface="Open Sans" panose="020B0606030504020204" pitchFamily="34" charset="0"/>
                <a:ea typeface="Open Sans" panose="020B0606030504020204" pitchFamily="34" charset="0"/>
                <a:cs typeface="Open Sans" panose="020B0606030504020204" pitchFamily="34" charset="0"/>
              </a:rPr>
              <a:t>Bedenk</a:t>
            </a:r>
            <a:r>
              <a:rPr lang="en-GB" altLang="en-US" sz="2400" dirty="0">
                <a:latin typeface="Open Sans" panose="020B0606030504020204" pitchFamily="34" charset="0"/>
                <a:ea typeface="Open Sans" panose="020B0606030504020204" pitchFamily="34" charset="0"/>
                <a:cs typeface="Open Sans" panose="020B0606030504020204" pitchFamily="34" charset="0"/>
              </a:rPr>
              <a:t> van </a:t>
            </a:r>
            <a:r>
              <a:rPr lang="en-GB" altLang="en-US" sz="2400" dirty="0" err="1">
                <a:latin typeface="Open Sans" panose="020B0606030504020204" pitchFamily="34" charset="0"/>
                <a:ea typeface="Open Sans" panose="020B0606030504020204" pitchFamily="34" charset="0"/>
                <a:cs typeface="Open Sans" panose="020B0606030504020204" pitchFamily="34" charset="0"/>
              </a:rPr>
              <a:t>tevoren</a:t>
            </a:r>
            <a:r>
              <a:rPr lang="en-GB" altLang="en-US" sz="2400" dirty="0">
                <a:latin typeface="Open Sans" panose="020B0606030504020204" pitchFamily="34" charset="0"/>
                <a:ea typeface="Open Sans" panose="020B0606030504020204" pitchFamily="34" charset="0"/>
                <a:cs typeface="Open Sans" panose="020B0606030504020204" pitchFamily="34" charset="0"/>
              </a:rPr>
              <a:t> </a:t>
            </a:r>
            <a:r>
              <a:rPr lang="en-GB" altLang="en-US" sz="2400" b="1" dirty="0" err="1">
                <a:latin typeface="Open Sans" panose="020B0606030504020204" pitchFamily="34" charset="0"/>
                <a:ea typeface="Open Sans" panose="020B0606030504020204" pitchFamily="34" charset="0"/>
                <a:cs typeface="Open Sans" panose="020B0606030504020204" pitchFamily="34" charset="0"/>
              </a:rPr>
              <a:t>welke</a:t>
            </a:r>
            <a:r>
              <a:rPr lang="en-GB" altLang="en-US" sz="2400" dirty="0">
                <a:latin typeface="Open Sans" panose="020B0606030504020204" pitchFamily="34" charset="0"/>
                <a:ea typeface="Open Sans" panose="020B0606030504020204" pitchFamily="34" charset="0"/>
                <a:cs typeface="Open Sans" panose="020B0606030504020204" pitchFamily="34" charset="0"/>
              </a:rPr>
              <a:t> </a:t>
            </a:r>
            <a:r>
              <a:rPr lang="en-GB" altLang="en-US" sz="2400" dirty="0" err="1">
                <a:latin typeface="Open Sans" panose="020B0606030504020204" pitchFamily="34" charset="0"/>
                <a:ea typeface="Open Sans" panose="020B0606030504020204" pitchFamily="34" charset="0"/>
                <a:cs typeface="Open Sans" panose="020B0606030504020204" pitchFamily="34" charset="0"/>
              </a:rPr>
              <a:t>resultaten</a:t>
            </a:r>
            <a:r>
              <a:rPr lang="en-GB" altLang="en-US" sz="2400" dirty="0">
                <a:latin typeface="Open Sans" panose="020B0606030504020204" pitchFamily="34" charset="0"/>
                <a:ea typeface="Open Sans" panose="020B0606030504020204" pitchFamily="34" charset="0"/>
                <a:cs typeface="Open Sans" panose="020B0606030504020204" pitchFamily="34" charset="0"/>
              </a:rPr>
              <a:t> je </a:t>
            </a:r>
            <a:r>
              <a:rPr lang="en-GB" altLang="en-US" sz="2400" dirty="0" err="1">
                <a:latin typeface="Open Sans" panose="020B0606030504020204" pitchFamily="34" charset="0"/>
                <a:ea typeface="Open Sans" panose="020B0606030504020204" pitchFamily="34" charset="0"/>
                <a:cs typeface="Open Sans" panose="020B0606030504020204" pitchFamily="34" charset="0"/>
              </a:rPr>
              <a:t>uit</a:t>
            </a:r>
            <a:r>
              <a:rPr lang="en-GB" altLang="en-US" sz="2400" dirty="0">
                <a:latin typeface="Open Sans" panose="020B0606030504020204" pitchFamily="34" charset="0"/>
                <a:ea typeface="Open Sans" panose="020B0606030504020204" pitchFamily="34" charset="0"/>
                <a:cs typeface="Open Sans" panose="020B0606030504020204" pitchFamily="34" charset="0"/>
              </a:rPr>
              <a:t> je </a:t>
            </a:r>
            <a:r>
              <a:rPr lang="en-GB" altLang="en-US" sz="2400" dirty="0" err="1">
                <a:latin typeface="Open Sans" panose="020B0606030504020204" pitchFamily="34" charset="0"/>
                <a:ea typeface="Open Sans" panose="020B0606030504020204" pitchFamily="34" charset="0"/>
                <a:cs typeface="Open Sans" panose="020B0606030504020204" pitchFamily="34" charset="0"/>
              </a:rPr>
              <a:t>gegevens</a:t>
            </a:r>
            <a:r>
              <a:rPr lang="en-GB" altLang="en-US" sz="2400" dirty="0">
                <a:latin typeface="Open Sans" panose="020B0606030504020204" pitchFamily="34" charset="0"/>
                <a:ea typeface="Open Sans" panose="020B0606030504020204" pitchFamily="34" charset="0"/>
                <a:cs typeface="Open Sans" panose="020B0606030504020204" pitchFamily="34" charset="0"/>
              </a:rPr>
              <a:t> wilt </a:t>
            </a:r>
            <a:r>
              <a:rPr lang="en-GB" altLang="en-US" sz="2400" dirty="0" err="1">
                <a:latin typeface="Open Sans" panose="020B0606030504020204" pitchFamily="34" charset="0"/>
                <a:ea typeface="Open Sans" panose="020B0606030504020204" pitchFamily="34" charset="0"/>
                <a:cs typeface="Open Sans" panose="020B0606030504020204" pitchFamily="34" charset="0"/>
              </a:rPr>
              <a:t>halen</a:t>
            </a:r>
            <a:r>
              <a:rPr lang="en-GB" altLang="en-US" sz="2400" dirty="0">
                <a:latin typeface="Open Sans" panose="020B0606030504020204" pitchFamily="34" charset="0"/>
                <a:ea typeface="Open Sans" panose="020B0606030504020204" pitchFamily="34" charset="0"/>
                <a:cs typeface="Open Sans" panose="020B0606030504020204" pitchFamily="34" charset="0"/>
              </a:rPr>
              <a:t> (</a:t>
            </a:r>
            <a:r>
              <a:rPr lang="en-GB" altLang="en-US" sz="2400" dirty="0" err="1">
                <a:latin typeface="Open Sans" panose="020B0606030504020204" pitchFamily="34" charset="0"/>
                <a:ea typeface="Open Sans" panose="020B0606030504020204" pitchFamily="34" charset="0"/>
                <a:cs typeface="Open Sans" panose="020B0606030504020204" pitchFamily="34" charset="0"/>
              </a:rPr>
              <a:t>en</a:t>
            </a:r>
            <a:r>
              <a:rPr lang="en-GB" altLang="en-US" sz="2400" dirty="0">
                <a:latin typeface="Open Sans" panose="020B0606030504020204" pitchFamily="34" charset="0"/>
                <a:ea typeface="Open Sans" panose="020B0606030504020204" pitchFamily="34" charset="0"/>
                <a:cs typeface="Open Sans" panose="020B0606030504020204" pitchFamily="34" charset="0"/>
              </a:rPr>
              <a:t> </a:t>
            </a:r>
            <a:r>
              <a:rPr lang="en-GB" altLang="en-US" sz="2400" b="1" dirty="0">
                <a:latin typeface="Open Sans" panose="020B0606030504020204" pitchFamily="34" charset="0"/>
                <a:ea typeface="Open Sans" panose="020B0606030504020204" pitchFamily="34" charset="0"/>
                <a:cs typeface="Open Sans" panose="020B0606030504020204" pitchFamily="34" charset="0"/>
              </a:rPr>
              <a:t>hoe</a:t>
            </a:r>
            <a:r>
              <a:rPr lang="en-GB" altLang="en-US" sz="2400" dirty="0">
                <a:latin typeface="Open Sans" panose="020B0606030504020204" pitchFamily="34" charset="0"/>
                <a:ea typeface="Open Sans" panose="020B0606030504020204" pitchFamily="34" charset="0"/>
                <a:cs typeface="Open Sans" panose="020B0606030504020204" pitchFamily="34" charset="0"/>
              </a:rPr>
              <a:t>).</a:t>
            </a:r>
          </a:p>
          <a:p>
            <a:pPr marL="361950" indent="-361950" eaLnBrk="1" hangingPunct="1">
              <a:buFont typeface="Arial" panose="020B0604020202020204" pitchFamily="34" charset="0"/>
              <a:buAutoNum type="arabicPeriod"/>
            </a:pPr>
            <a:r>
              <a:rPr lang="en-GB" altLang="en-US" sz="2400" dirty="0" err="1">
                <a:latin typeface="Open Sans" panose="020B0606030504020204" pitchFamily="34" charset="0"/>
                <a:ea typeface="Open Sans" panose="020B0606030504020204" pitchFamily="34" charset="0"/>
                <a:cs typeface="Open Sans" panose="020B0606030504020204" pitchFamily="34" charset="0"/>
              </a:rPr>
              <a:t>Bedenk</a:t>
            </a:r>
            <a:r>
              <a:rPr lang="en-GB" altLang="en-US" sz="2400" dirty="0">
                <a:latin typeface="Open Sans" panose="020B0606030504020204" pitchFamily="34" charset="0"/>
                <a:ea typeface="Open Sans" panose="020B0606030504020204" pitchFamily="34" charset="0"/>
                <a:cs typeface="Open Sans" panose="020B0606030504020204" pitchFamily="34" charset="0"/>
              </a:rPr>
              <a:t> van </a:t>
            </a:r>
            <a:r>
              <a:rPr lang="en-GB" altLang="en-US" sz="2400" dirty="0" err="1">
                <a:latin typeface="Open Sans" panose="020B0606030504020204" pitchFamily="34" charset="0"/>
                <a:ea typeface="Open Sans" panose="020B0606030504020204" pitchFamily="34" charset="0"/>
                <a:cs typeface="Open Sans" panose="020B0606030504020204" pitchFamily="34" charset="0"/>
              </a:rPr>
              <a:t>tevoren</a:t>
            </a:r>
            <a:r>
              <a:rPr lang="en-GB" altLang="en-US" sz="2400" dirty="0">
                <a:latin typeface="Open Sans" panose="020B0606030504020204" pitchFamily="34" charset="0"/>
                <a:ea typeface="Open Sans" panose="020B0606030504020204" pitchFamily="34" charset="0"/>
                <a:cs typeface="Open Sans" panose="020B0606030504020204" pitchFamily="34" charset="0"/>
              </a:rPr>
              <a:t> hoe je </a:t>
            </a:r>
            <a:r>
              <a:rPr lang="en-GB" altLang="en-US" sz="2400" dirty="0" err="1">
                <a:latin typeface="Open Sans" panose="020B0606030504020204" pitchFamily="34" charset="0"/>
                <a:ea typeface="Open Sans" panose="020B0606030504020204" pitchFamily="34" charset="0"/>
                <a:cs typeface="Open Sans" panose="020B0606030504020204" pitchFamily="34" charset="0"/>
              </a:rPr>
              <a:t>je</a:t>
            </a:r>
            <a:r>
              <a:rPr lang="en-GB" altLang="en-US" sz="2400" dirty="0">
                <a:latin typeface="Open Sans" panose="020B0606030504020204" pitchFamily="34" charset="0"/>
                <a:ea typeface="Open Sans" panose="020B0606030504020204" pitchFamily="34" charset="0"/>
                <a:cs typeface="Open Sans" panose="020B0606030504020204" pitchFamily="34" charset="0"/>
              </a:rPr>
              <a:t> </a:t>
            </a:r>
            <a:r>
              <a:rPr lang="en-GB" altLang="en-US" sz="2400" dirty="0" err="1">
                <a:latin typeface="Open Sans" panose="020B0606030504020204" pitchFamily="34" charset="0"/>
                <a:ea typeface="Open Sans" panose="020B0606030504020204" pitchFamily="34" charset="0"/>
                <a:cs typeface="Open Sans" panose="020B0606030504020204" pitchFamily="34" charset="0"/>
              </a:rPr>
              <a:t>resultaten</a:t>
            </a:r>
            <a:r>
              <a:rPr lang="en-GB" altLang="en-US" sz="2400" dirty="0">
                <a:latin typeface="Open Sans" panose="020B0606030504020204" pitchFamily="34" charset="0"/>
                <a:ea typeface="Open Sans" panose="020B0606030504020204" pitchFamily="34" charset="0"/>
                <a:cs typeface="Open Sans" panose="020B0606030504020204" pitchFamily="34" charset="0"/>
              </a:rPr>
              <a:t> wilt </a:t>
            </a:r>
            <a:r>
              <a:rPr lang="en-GB" altLang="en-US" sz="2400" b="1" dirty="0" err="1">
                <a:latin typeface="Open Sans" panose="020B0606030504020204" pitchFamily="34" charset="0"/>
                <a:ea typeface="Open Sans" panose="020B0606030504020204" pitchFamily="34" charset="0"/>
                <a:cs typeface="Open Sans" panose="020B0606030504020204" pitchFamily="34" charset="0"/>
              </a:rPr>
              <a:t>weergeven</a:t>
            </a:r>
            <a:r>
              <a:rPr lang="en-GB" altLang="en-US" sz="2400" dirty="0">
                <a:latin typeface="Open Sans" panose="020B0606030504020204" pitchFamily="34" charset="0"/>
                <a:ea typeface="Open Sans" panose="020B0606030504020204" pitchFamily="34" charset="0"/>
                <a:cs typeface="Open Sans" panose="020B0606030504020204" pitchFamily="34" charset="0"/>
              </a:rPr>
              <a:t>.</a:t>
            </a:r>
          </a:p>
          <a:p>
            <a:pPr marL="361950" indent="-361950" eaLnBrk="1" hangingPunct="1">
              <a:buFont typeface="Arial" panose="020B0604020202020204" pitchFamily="34" charset="0"/>
              <a:buAutoNum type="arabicPeriod"/>
            </a:pPr>
            <a:r>
              <a:rPr lang="nl-NL" altLang="zh-CN" sz="2400" dirty="0">
                <a:latin typeface="Open Sans" panose="020B0606030504020204" pitchFamily="34" charset="0"/>
                <a:ea typeface="Open Sans" panose="020B0606030504020204" pitchFamily="34" charset="0"/>
                <a:cs typeface="Open Sans" panose="020B0606030504020204" pitchFamily="34" charset="0"/>
              </a:rPr>
              <a:t>Zorg voor een (unieke) nummering van de vragenlijsten.</a:t>
            </a:r>
          </a:p>
          <a:p>
            <a:pPr marL="361950" indent="-361950" eaLnBrk="1" hangingPunct="1">
              <a:buFont typeface="Arial" panose="020B0604020202020204" pitchFamily="34" charset="0"/>
              <a:buAutoNum type="arabicPeriod"/>
            </a:pPr>
            <a:r>
              <a:rPr lang="nl-NL" altLang="zh-CN" sz="2400" dirty="0">
                <a:latin typeface="Open Sans" panose="020B0606030504020204" pitchFamily="34" charset="0"/>
                <a:ea typeface="Open Sans" panose="020B0606030504020204" pitchFamily="34" charset="0"/>
                <a:cs typeface="Open Sans" panose="020B0606030504020204" pitchFamily="34" charset="0"/>
              </a:rPr>
              <a:t>Zorg ervoor dat alle gegevens steeds op dezelfde manier en consequent worden ingevoerd.</a:t>
            </a:r>
          </a:p>
          <a:p>
            <a:pPr marL="361950" indent="-361950" eaLnBrk="1" hangingPunct="1">
              <a:buFont typeface="Arial" panose="020B0604020202020204" pitchFamily="34" charset="0"/>
              <a:buAutoNum type="arabicPeriod"/>
            </a:pPr>
            <a:r>
              <a:rPr lang="nl-NL" altLang="zh-CN" sz="2400" dirty="0">
                <a:latin typeface="Open Sans" panose="020B0606030504020204" pitchFamily="34" charset="0"/>
                <a:ea typeface="Open Sans" panose="020B0606030504020204" pitchFamily="34" charset="0"/>
                <a:cs typeface="Open Sans" panose="020B0606030504020204" pitchFamily="34" charset="0"/>
              </a:rPr>
              <a:t>(als je SPSS gebruikt</a:t>
            </a:r>
            <a:r>
              <a:rPr lang="nl-NL" altLang="zh-CN" sz="2400" dirty="0">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t>
            </a:r>
            <a:r>
              <a:rPr lang="nl-NL" altLang="zh-CN" sz="2400" dirty="0">
                <a:latin typeface="Open Sans" panose="020B0606030504020204" pitchFamily="34" charset="0"/>
                <a:ea typeface="Open Sans" panose="020B0606030504020204" pitchFamily="34" charset="0"/>
                <a:cs typeface="Open Sans" panose="020B0606030504020204" pitchFamily="34" charset="0"/>
              </a:rPr>
              <a:t>Maak een code- of invoerboek.</a:t>
            </a:r>
          </a:p>
        </p:txBody>
      </p:sp>
      <p:sp>
        <p:nvSpPr>
          <p:cNvPr id="187395" name="Titel 1">
            <a:extLst>
              <a:ext uri="{FF2B5EF4-FFF2-40B4-BE49-F238E27FC236}">
                <a16:creationId xmlns:a16="http://schemas.microsoft.com/office/drawing/2014/main" id="{2AB8C165-0408-43B4-80E2-58AD97CF9D9E}"/>
              </a:ext>
            </a:extLst>
          </p:cNvPr>
          <p:cNvSpPr>
            <a:spLocks noGrp="1"/>
          </p:cNvSpPr>
          <p:nvPr>
            <p:ph type="title"/>
          </p:nvPr>
        </p:nvSpPr>
        <p:spPr>
          <a:xfrm>
            <a:off x="496888" y="0"/>
            <a:ext cx="7993062" cy="1143000"/>
          </a:xfrm>
        </p:spPr>
        <p:txBody>
          <a:bodyPr/>
          <a:lstStyle/>
          <a:p>
            <a:r>
              <a:rPr lang="nl-NL" altLang="nl-NL" sz="2400" dirty="0">
                <a:latin typeface="Open Sans" panose="020B0606030504020204"/>
                <a:ea typeface="ヒラギノ角ゴ Pro W3" charset="-128"/>
                <a:cs typeface="Verdana" panose="020B0604030504040204" pitchFamily="34" charset="0"/>
              </a:rPr>
              <a:t>Aandachtspunten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3">
            <a:extLst>
              <a:ext uri="{FF2B5EF4-FFF2-40B4-BE49-F238E27FC236}">
                <a16:creationId xmlns:a16="http://schemas.microsoft.com/office/drawing/2014/main" id="{9A96C0C0-D88F-49B3-92FD-727E06A620A2}"/>
              </a:ext>
            </a:extLst>
          </p:cNvPr>
          <p:cNvSpPr>
            <a:spLocks noGrp="1"/>
          </p:cNvSpPr>
          <p:nvPr>
            <p:ph idx="1"/>
          </p:nvPr>
        </p:nvSpPr>
        <p:spPr>
          <a:xfrm>
            <a:off x="588963" y="1565986"/>
            <a:ext cx="8015287" cy="3973513"/>
          </a:xfrm>
        </p:spPr>
        <p:txBody>
          <a:bodyPr/>
          <a:lstStyle/>
          <a:p>
            <a:pPr marL="273050" indent="-273050" eaLnBrk="1" hangingPunct="1">
              <a:buNone/>
            </a:pPr>
            <a:r>
              <a:rPr lang="nl-NL" altLang="zh-CN" sz="2000" dirty="0">
                <a:latin typeface="Open Sans" panose="020B0606030504020204" pitchFamily="34" charset="0"/>
                <a:ea typeface="Open Sans" panose="020B0606030504020204" pitchFamily="34" charset="0"/>
                <a:cs typeface="Open Sans" panose="020B0606030504020204" pitchFamily="34" charset="0"/>
              </a:rPr>
              <a:t>Kwantitatief deelonderzoek met behulp van digitale vragenlijst.</a:t>
            </a:r>
          </a:p>
          <a:p>
            <a:pPr marL="273050" indent="-273050" eaLnBrk="1" hangingPunct="1">
              <a:buNone/>
            </a:pPr>
            <a:r>
              <a:rPr lang="nl-NL" altLang="zh-CN" sz="2000" dirty="0">
                <a:latin typeface="Open Sans" panose="020B0606030504020204" pitchFamily="34" charset="0"/>
                <a:ea typeface="Open Sans" panose="020B0606030504020204" pitchFamily="34" charset="0"/>
                <a:cs typeface="Open Sans" panose="020B0606030504020204" pitchFamily="34" charset="0"/>
              </a:rPr>
              <a:t>Doelpopulatie: HBO-VGG of hiervoor in opleiding.</a:t>
            </a:r>
          </a:p>
          <a:p>
            <a:pPr marL="273050" indent="-273050" eaLnBrk="1" hangingPunct="1">
              <a:buNone/>
            </a:pPr>
            <a:r>
              <a:rPr lang="nl-NL" altLang="zh-CN" sz="2000" dirty="0">
                <a:latin typeface="Open Sans" panose="020B0606030504020204" pitchFamily="34" charset="0"/>
                <a:ea typeface="Open Sans" panose="020B0606030504020204" pitchFamily="34" charset="0"/>
                <a:cs typeface="Open Sans" panose="020B0606030504020204" pitchFamily="34" charset="0"/>
              </a:rPr>
              <a:t>Drie centrale vraagstellingen, onder andere: In hoeverre kunnen HBO-verpleegkundigen Gerontologie-Geriatrie de zeven beroepsrollen beschreven in het competentieprofiel HBO-VGG vorm geven in de praktijk?</a:t>
            </a:r>
          </a:p>
          <a:p>
            <a:pPr marL="273050" indent="-273050" eaLnBrk="1" hangingPunct="1">
              <a:buNone/>
            </a:pPr>
            <a:endParaRPr lang="nl-NL" altLang="zh-CN" sz="2000" dirty="0">
              <a:latin typeface="Open Sans" panose="020B0606030504020204" pitchFamily="34" charset="0"/>
              <a:ea typeface="Open Sans" panose="020B0606030504020204" pitchFamily="34" charset="0"/>
              <a:cs typeface="Open Sans" panose="020B0606030504020204" pitchFamily="34" charset="0"/>
            </a:endParaRPr>
          </a:p>
          <a:p>
            <a:pPr marL="273050" indent="-273050" eaLnBrk="1" hangingPunct="1">
              <a:buNone/>
            </a:pPr>
            <a:endParaRPr lang="nl-NL" altLang="zh-CN" sz="2000" dirty="0">
              <a:latin typeface="Open Sans" panose="020B0606030504020204" pitchFamily="34" charset="0"/>
              <a:ea typeface="Open Sans" panose="020B0606030504020204" pitchFamily="34" charset="0"/>
              <a:cs typeface="Open Sans" panose="020B0606030504020204" pitchFamily="34" charset="0"/>
            </a:endParaRPr>
          </a:p>
          <a:p>
            <a:pPr marL="273050" indent="-273050" eaLnBrk="1" hangingPunct="1">
              <a:buNone/>
            </a:pPr>
            <a:r>
              <a:rPr lang="nl-NL" altLang="zh-CN"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Gobbens, R.J.J., Huizenga, P., Finnema, E.J., &amp; Goumans, M.J.B.M. (2014). </a:t>
            </a:r>
            <a:r>
              <a:rPr lang="nl-NL" altLang="zh-CN" sz="2000" i="1" dirty="0">
                <a:solidFill>
                  <a:srgbClr val="0070C0"/>
                </a:solidFill>
                <a:latin typeface="Open Sans" panose="020B0606030504020204" pitchFamily="34" charset="0"/>
                <a:ea typeface="Open Sans" panose="020B0606030504020204" pitchFamily="34" charset="0"/>
                <a:cs typeface="Open Sans" panose="020B0606030504020204" pitchFamily="34" charset="0"/>
              </a:rPr>
              <a:t>HBO-Verpleegkundige Gerontologie-Geriatrie: Een relevante actor in de toekomstige gezondheidszorg</a:t>
            </a:r>
            <a:r>
              <a:rPr lang="nl-NL" altLang="zh-CN"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 Rotterdam: Kenniscentrum Zorginnovatie, Hogeschool Rotterdam.</a:t>
            </a:r>
          </a:p>
        </p:txBody>
      </p:sp>
      <p:sp>
        <p:nvSpPr>
          <p:cNvPr id="187395" name="Titel 1">
            <a:extLst>
              <a:ext uri="{FF2B5EF4-FFF2-40B4-BE49-F238E27FC236}">
                <a16:creationId xmlns:a16="http://schemas.microsoft.com/office/drawing/2014/main" id="{2AB8C165-0408-43B4-80E2-58AD97CF9D9E}"/>
              </a:ext>
            </a:extLst>
          </p:cNvPr>
          <p:cNvSpPr>
            <a:spLocks noGrp="1"/>
          </p:cNvSpPr>
          <p:nvPr>
            <p:ph type="title"/>
          </p:nvPr>
        </p:nvSpPr>
        <p:spPr>
          <a:xfrm>
            <a:off x="515938" y="0"/>
            <a:ext cx="7993062" cy="1143000"/>
          </a:xfrm>
        </p:spPr>
        <p:txBody>
          <a:bodyPr/>
          <a:lstStyle/>
          <a:p>
            <a:r>
              <a:rPr lang="nl-NL" altLang="nl-NL" sz="2400" dirty="0">
                <a:latin typeface="Open Sans" panose="020B0606030504020204"/>
                <a:ea typeface="ヒラギノ角ゴ Pro W3" charset="-128"/>
                <a:cs typeface="Verdana" panose="020B0604030504040204" pitchFamily="34" charset="0"/>
              </a:rPr>
              <a:t>Gebruikt voorbeeld: onderzoek naar HBO-VGG</a:t>
            </a:r>
          </a:p>
        </p:txBody>
      </p:sp>
    </p:spTree>
    <p:extLst>
      <p:ext uri="{BB962C8B-B14F-4D97-AF65-F5344CB8AC3E}">
        <p14:creationId xmlns:p14="http://schemas.microsoft.com/office/powerpoint/2010/main" val="1335664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Titel 2">
            <a:extLst>
              <a:ext uri="{FF2B5EF4-FFF2-40B4-BE49-F238E27FC236}">
                <a16:creationId xmlns:a16="http://schemas.microsoft.com/office/drawing/2014/main" id="{44E81AD0-F7F6-404E-AEF3-47DBBE72336E}"/>
              </a:ext>
            </a:extLst>
          </p:cNvPr>
          <p:cNvSpPr>
            <a:spLocks noGrp="1"/>
          </p:cNvSpPr>
          <p:nvPr>
            <p:ph type="title"/>
          </p:nvPr>
        </p:nvSpPr>
        <p:spPr>
          <a:xfrm>
            <a:off x="0" y="5129213"/>
            <a:ext cx="9144000" cy="1728787"/>
          </a:xfrm>
        </p:spPr>
        <p:txBody>
          <a:bodyPr/>
          <a:lstStyle/>
          <a:p>
            <a:r>
              <a:rPr lang="en-US" altLang="nl-NL">
                <a:latin typeface="Open Sans" panose="020B0606030504020204" pitchFamily="34" charset="0"/>
              </a:rPr>
              <a:t>Beschrijvende statistiek</a:t>
            </a:r>
            <a:endParaRPr lang="nl-NL" altLang="nl-NL">
              <a:latin typeface="Open Sans" panose="020B0606030504020204" pitchFamily="34" charset="0"/>
            </a:endParaRPr>
          </a:p>
        </p:txBody>
      </p:sp>
      <p:pic>
        <p:nvPicPr>
          <p:cNvPr id="210947" name="Afbeelding 1">
            <a:extLst>
              <a:ext uri="{FF2B5EF4-FFF2-40B4-BE49-F238E27FC236}">
                <a16:creationId xmlns:a16="http://schemas.microsoft.com/office/drawing/2014/main" id="{3D0AFDB8-DC37-4229-8774-7016923945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8" y="-1539875"/>
            <a:ext cx="9144001"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itle 4">
            <a:extLst>
              <a:ext uri="{FF2B5EF4-FFF2-40B4-BE49-F238E27FC236}">
                <a16:creationId xmlns:a16="http://schemas.microsoft.com/office/drawing/2014/main" id="{C729A01E-04E8-4C6D-88D8-13C2471A61CE}"/>
              </a:ext>
            </a:extLst>
          </p:cNvPr>
          <p:cNvSpPr>
            <a:spLocks noGrp="1"/>
          </p:cNvSpPr>
          <p:nvPr>
            <p:ph type="title"/>
          </p:nvPr>
        </p:nvSpPr>
        <p:spPr>
          <a:xfrm>
            <a:off x="515938" y="0"/>
            <a:ext cx="7993062" cy="1143000"/>
          </a:xfrm>
        </p:spPr>
        <p:txBody>
          <a:bodyPr/>
          <a:lstStyle/>
          <a:p>
            <a:r>
              <a:rPr lang="nl-NL" altLang="en-US" sz="2400" dirty="0">
                <a:latin typeface="Open Sans" panose="020B0606030504020204" pitchFamily="34" charset="0"/>
                <a:ea typeface="Open Sans" panose="020B0606030504020204" pitchFamily="34" charset="0"/>
                <a:cs typeface="Open Sans" panose="020B0606030504020204" pitchFamily="34" charset="0"/>
              </a:rPr>
              <a:t>Kwantitatieve data-analyse</a:t>
            </a:r>
            <a:endParaRPr lang="nl-NL" altLang="nl-NL"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Content Placeholder 5">
            <a:extLst>
              <a:ext uri="{FF2B5EF4-FFF2-40B4-BE49-F238E27FC236}">
                <a16:creationId xmlns:a16="http://schemas.microsoft.com/office/drawing/2014/main" id="{AE571980-2E86-4219-ACFA-439B767DB65D}"/>
              </a:ext>
            </a:extLst>
          </p:cNvPr>
          <p:cNvSpPr>
            <a:spLocks noGrp="1"/>
          </p:cNvSpPr>
          <p:nvPr>
            <p:ph idx="1"/>
          </p:nvPr>
        </p:nvSpPr>
        <p:spPr>
          <a:xfrm>
            <a:off x="704850" y="1700213"/>
            <a:ext cx="8094663" cy="3973512"/>
          </a:xfrm>
        </p:spPr>
        <p:txBody>
          <a:bodyPr/>
          <a:lstStyle/>
          <a:p>
            <a:pPr marL="0" indent="0" eaLnBrk="1" hangingPunct="1">
              <a:lnSpc>
                <a:spcPct val="80000"/>
              </a:lnSpc>
              <a:buNone/>
              <a:tabLst>
                <a:tab pos="361950" algn="l"/>
              </a:tabLst>
              <a:defRPr/>
            </a:pPr>
            <a:r>
              <a:rPr lang="nl-NL" altLang="en-US" sz="2400" dirty="0">
                <a:latin typeface="Open Sans" panose="020B0606030504020204" pitchFamily="34" charset="0"/>
                <a:ea typeface="Open Sans" panose="020B0606030504020204" pitchFamily="34" charset="0"/>
                <a:cs typeface="Open Sans" panose="020B0606030504020204" pitchFamily="34" charset="0"/>
              </a:rPr>
              <a:t>Welke berekeningen worden uitgevoerd hangt af van</a:t>
            </a:r>
          </a:p>
          <a:p>
            <a:pPr marL="0" indent="0" eaLnBrk="1" hangingPunct="1">
              <a:lnSpc>
                <a:spcPct val="80000"/>
              </a:lnSpc>
              <a:buFont typeface="Wingdings" panose="05000000000000000000" pitchFamily="2" charset="2"/>
              <a:buChar char="§"/>
              <a:tabLst>
                <a:tab pos="361950" algn="l"/>
              </a:tabLst>
              <a:defRPr/>
            </a:pPr>
            <a:r>
              <a:rPr lang="nl-NL" altLang="en-US" sz="2400" dirty="0">
                <a:latin typeface="Open Sans" panose="020B0606030504020204" pitchFamily="34" charset="0"/>
                <a:ea typeface="Open Sans" panose="020B0606030504020204" pitchFamily="34" charset="0"/>
                <a:cs typeface="Open Sans" panose="020B0606030504020204" pitchFamily="34" charset="0"/>
              </a:rPr>
              <a:t>	de vraagstelling</a:t>
            </a:r>
          </a:p>
          <a:p>
            <a:pPr marL="0" indent="0" eaLnBrk="1" hangingPunct="1">
              <a:lnSpc>
                <a:spcPct val="80000"/>
              </a:lnSpc>
              <a:buFont typeface="Wingdings" panose="05000000000000000000" pitchFamily="2" charset="2"/>
              <a:buChar char="§"/>
              <a:tabLst>
                <a:tab pos="361950" algn="l"/>
              </a:tabLst>
              <a:defRPr/>
            </a:pPr>
            <a:r>
              <a:rPr lang="nl-NL" altLang="en-US" sz="2400" dirty="0">
                <a:latin typeface="Open Sans" panose="020B0606030504020204" pitchFamily="34" charset="0"/>
                <a:ea typeface="Open Sans" panose="020B0606030504020204" pitchFamily="34" charset="0"/>
                <a:cs typeface="Open Sans" panose="020B0606030504020204" pitchFamily="34" charset="0"/>
              </a:rPr>
              <a:t>	het type variabele (ofwel het meetniveau)</a:t>
            </a:r>
            <a:endParaRPr lang="en-GB" altLang="en-US" sz="2400" dirty="0">
              <a:latin typeface="Open Sans" panose="020B0606030504020204" pitchFamily="34" charset="0"/>
              <a:ea typeface="Open Sans" panose="020B0606030504020204" pitchFamily="34" charset="0"/>
              <a:cs typeface="Open Sans" panose="020B0606030504020204" pitchFamily="34" charset="0"/>
            </a:endParaRPr>
          </a:p>
          <a:p>
            <a:pPr marL="0" indent="0" eaLnBrk="1" hangingPunct="1">
              <a:lnSpc>
                <a:spcPct val="80000"/>
              </a:lnSpc>
              <a:tabLst>
                <a:tab pos="361950" algn="l"/>
              </a:tabLst>
              <a:defRPr/>
            </a:pPr>
            <a:endParaRPr lang="nl-NL" altLang="en-US" sz="2400" dirty="0">
              <a:latin typeface="Open Sans" panose="020B0606030504020204" pitchFamily="34" charset="0"/>
              <a:ea typeface="Open Sans" panose="020B0606030504020204" pitchFamily="34" charset="0"/>
              <a:cs typeface="Open Sans" panose="020B0606030504020204" pitchFamily="34" charset="0"/>
            </a:endParaRPr>
          </a:p>
          <a:p>
            <a:pPr marL="457200" lvl="1" indent="0" eaLnBrk="1" hangingPunct="1">
              <a:lnSpc>
                <a:spcPct val="80000"/>
              </a:lnSpc>
              <a:buNone/>
              <a:tabLst>
                <a:tab pos="361950" algn="l"/>
              </a:tabLst>
              <a:defRPr/>
            </a:pPr>
            <a:r>
              <a:rPr lang="nl-NL" altLang="en-US" sz="2400" dirty="0">
                <a:latin typeface="Open Sans" panose="020B0606030504020204" pitchFamily="34" charset="0"/>
                <a:ea typeface="Open Sans" panose="020B0606030504020204" pitchFamily="34" charset="0"/>
                <a:cs typeface="Open Sans" panose="020B0606030504020204" pitchFamily="34" charset="0"/>
              </a:rPr>
              <a:t>Er zijn vier meetniveaus.</a:t>
            </a:r>
          </a:p>
          <a:p>
            <a:pPr marL="457200" lvl="1" indent="0" eaLnBrk="1" hangingPunct="1">
              <a:lnSpc>
                <a:spcPct val="80000"/>
              </a:lnSpc>
              <a:buNone/>
              <a:tabLst>
                <a:tab pos="361950" algn="l"/>
              </a:tabLst>
              <a:defRPr/>
            </a:pPr>
            <a:endParaRPr lang="nl-NL" altLang="en-US" sz="3600" dirty="0">
              <a:latin typeface="Open Sans" panose="020B0606030504020204" pitchFamily="34" charset="0"/>
              <a:ea typeface="Open Sans" panose="020B0606030504020204" pitchFamily="34" charset="0"/>
              <a:cs typeface="Open Sans" panose="020B0606030504020204" pitchFamily="34" charset="0"/>
            </a:endParaRPr>
          </a:p>
          <a:p>
            <a:pPr marL="457200" lvl="1" indent="0" eaLnBrk="1" hangingPunct="1">
              <a:lnSpc>
                <a:spcPct val="80000"/>
              </a:lnSpc>
              <a:buNone/>
              <a:tabLst>
                <a:tab pos="361950" algn="l"/>
              </a:tabLst>
              <a:defRPr/>
            </a:pPr>
            <a:r>
              <a:rPr lang="nl-NL" altLang="en-US" sz="2400" b="1" dirty="0">
                <a:latin typeface="Open Sans" panose="020B0606030504020204" pitchFamily="34" charset="0"/>
                <a:ea typeface="Open Sans" panose="020B0606030504020204" pitchFamily="34" charset="0"/>
                <a:cs typeface="Open Sans" panose="020B0606030504020204" pitchFamily="34" charset="0"/>
              </a:rPr>
              <a:t>Weet je nog welke?</a:t>
            </a:r>
          </a:p>
          <a:p>
            <a:pPr marL="0" indent="0" eaLnBrk="1" hangingPunct="1">
              <a:lnSpc>
                <a:spcPct val="80000"/>
              </a:lnSpc>
              <a:buFontTx/>
              <a:buNone/>
              <a:tabLst>
                <a:tab pos="361950" algn="l"/>
              </a:tabLst>
              <a:defRPr/>
            </a:pPr>
            <a:endParaRPr lang="nl-NL" altLang="en-US" sz="2400" dirty="0">
              <a:latin typeface="Open Sans" panose="020B0606030504020204" pitchFamily="34" charset="0"/>
              <a:ea typeface="Open Sans" panose="020B0606030504020204" pitchFamily="34" charset="0"/>
              <a:cs typeface="Open Sans" panose="020B0606030504020204" pitchFamily="34" charset="0"/>
            </a:endParaRPr>
          </a:p>
          <a:p>
            <a:pPr marL="0" indent="0" eaLnBrk="1" hangingPunct="1">
              <a:lnSpc>
                <a:spcPct val="80000"/>
              </a:lnSpc>
              <a:buFontTx/>
              <a:buNone/>
              <a:tabLst>
                <a:tab pos="361950" algn="l"/>
              </a:tabLst>
              <a:defRPr/>
            </a:pPr>
            <a:r>
              <a:rPr lang="nl-NL" altLang="en-US" sz="2000" dirty="0">
                <a:latin typeface="Open Sans" panose="020B0606030504020204" pitchFamily="34" charset="0"/>
                <a:ea typeface="Open Sans" panose="020B0606030504020204" pitchFamily="34" charset="0"/>
                <a:cs typeface="Open Sans" panose="020B0606030504020204" pitchFamily="34" charset="0"/>
              </a:rPr>
              <a:t>Zie ook:</a:t>
            </a:r>
          </a:p>
          <a:p>
            <a:pPr marL="365125" indent="-365125" eaLnBrk="1" hangingPunct="1">
              <a:lnSpc>
                <a:spcPct val="80000"/>
              </a:lnSpc>
              <a:buFontTx/>
              <a:buNone/>
              <a:tabLst>
                <a:tab pos="361950" algn="l"/>
              </a:tabLst>
              <a:defRPr/>
            </a:pPr>
            <a:r>
              <a:rPr lang="nl-NL" altLang="en-US"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Baarda, D.B., &amp; Goede, M.P.M. de. (2001). Basisboek Methoden en Technieken. Groningen: Noordhoff Uitgevers.</a:t>
            </a:r>
          </a:p>
          <a:p>
            <a:pPr marL="365125" indent="-365125" eaLnBrk="1" hangingPunct="1">
              <a:lnSpc>
                <a:spcPct val="80000"/>
              </a:lnSpc>
              <a:buFontTx/>
              <a:buNone/>
              <a:tabLst>
                <a:tab pos="361950" algn="l"/>
              </a:tabLst>
              <a:defRPr/>
            </a:pPr>
            <a:r>
              <a:rPr lang="nl-NL" altLang="en-US" sz="2000" dirty="0">
                <a:latin typeface="Open Sans" panose="020B0606030504020204" pitchFamily="34" charset="0"/>
                <a:ea typeface="Open Sans" panose="020B0606030504020204" pitchFamily="34" charset="0"/>
                <a:cs typeface="Open Sans" panose="020B0606030504020204" pitchFamily="34" charset="0"/>
              </a:rPr>
              <a:t>	(en nieuwere drukken)</a:t>
            </a:r>
            <a:endParaRPr lang="en-GB" altLang="en-US" sz="2000" dirty="0">
              <a:latin typeface="Open Sans" panose="020B0606030504020204" pitchFamily="34" charset="0"/>
              <a:ea typeface="Open Sans" panose="020B0606030504020204" pitchFamily="34" charset="0"/>
              <a:cs typeface="Open Sans" panose="020B0606030504020204" pitchFamily="34" charset="0"/>
            </a:endParaRPr>
          </a:p>
          <a:p>
            <a:pPr>
              <a:defRPr/>
            </a:pPr>
            <a:endParaRPr lang="nl-NL" sz="24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Title 1">
            <a:extLst>
              <a:ext uri="{FF2B5EF4-FFF2-40B4-BE49-F238E27FC236}">
                <a16:creationId xmlns:a16="http://schemas.microsoft.com/office/drawing/2014/main" id="{F77B0227-5985-4020-B74C-94A7A0DB935D}"/>
              </a:ext>
            </a:extLst>
          </p:cNvPr>
          <p:cNvSpPr>
            <a:spLocks noGrp="1"/>
          </p:cNvSpPr>
          <p:nvPr>
            <p:ph type="title"/>
          </p:nvPr>
        </p:nvSpPr>
        <p:spPr/>
        <p:txBody>
          <a:bodyPr/>
          <a:lstStyle/>
          <a:p>
            <a:r>
              <a:rPr lang="nl-NL" altLang="nl-NL" sz="2400" dirty="0">
                <a:latin typeface="Open Sans" panose="020B0606030504020204" pitchFamily="34" charset="0"/>
              </a:rPr>
              <a:t>Typen variabelen/ meetniveaus (1)</a:t>
            </a:r>
          </a:p>
        </p:txBody>
      </p:sp>
      <p:sp>
        <p:nvSpPr>
          <p:cNvPr id="3" name="Content Placeholder 2">
            <a:extLst>
              <a:ext uri="{FF2B5EF4-FFF2-40B4-BE49-F238E27FC236}">
                <a16:creationId xmlns:a16="http://schemas.microsoft.com/office/drawing/2014/main" id="{F153A2BB-F080-4E3C-921D-F5824D1EA43E}"/>
              </a:ext>
            </a:extLst>
          </p:cNvPr>
          <p:cNvSpPr>
            <a:spLocks noGrp="1"/>
          </p:cNvSpPr>
          <p:nvPr>
            <p:ph idx="1"/>
          </p:nvPr>
        </p:nvSpPr>
        <p:spPr>
          <a:xfrm>
            <a:off x="541338" y="1484313"/>
            <a:ext cx="8281987" cy="3973512"/>
          </a:xfrm>
        </p:spPr>
        <p:txBody>
          <a:bodyPr/>
          <a:lstStyle/>
          <a:p>
            <a:pPr marL="0" indent="0">
              <a:defRPr/>
            </a:pPr>
            <a:r>
              <a:rPr lang="nl-NL" sz="2000" b="1" dirty="0">
                <a:solidFill>
                  <a:srgbClr val="CC0033"/>
                </a:solidFill>
                <a:latin typeface="Open Sans" panose="020B0606030504020204" pitchFamily="34" charset="0"/>
                <a:ea typeface="Open Sans" panose="020B0606030504020204" pitchFamily="34" charset="0"/>
                <a:cs typeface="Open Sans" panose="020B0606030504020204" pitchFamily="34" charset="0"/>
              </a:rPr>
              <a:t>Nominaal</a:t>
            </a:r>
            <a:r>
              <a:rPr lang="nl-NL" sz="2000" dirty="0">
                <a:solidFill>
                  <a:srgbClr val="CC0033"/>
                </a:solidFill>
                <a:latin typeface="Open Sans" panose="020B0606030504020204" pitchFamily="34" charset="0"/>
                <a:ea typeface="Open Sans" panose="020B0606030504020204" pitchFamily="34" charset="0"/>
                <a:cs typeface="Open Sans" panose="020B0606030504020204" pitchFamily="34" charset="0"/>
              </a:rPr>
              <a:t> </a:t>
            </a:r>
            <a:r>
              <a:rPr lang="nl-NL" sz="2000" dirty="0">
                <a:latin typeface="Open Sans" panose="020B0606030504020204" pitchFamily="34" charset="0"/>
                <a:ea typeface="Open Sans" panose="020B0606030504020204" pitchFamily="34" charset="0"/>
                <a:cs typeface="Open Sans" panose="020B0606030504020204" pitchFamily="34" charset="0"/>
              </a:rPr>
              <a:t>(bij antwoordcategorieën geen sprake van ‘meer’ of ‘minder’ (geen hiërarchie))</a:t>
            </a:r>
          </a:p>
          <a:p>
            <a:pPr marL="0" indent="0">
              <a:defRPr/>
            </a:pPr>
            <a:endParaRPr lang="nl-NL" sz="105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pPr marL="0" indent="0">
              <a:spcBef>
                <a:spcPts val="0"/>
              </a:spcBef>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Tot welke godsdienst, kerkgenootschap of levensbeschouwelijke groepering rekent u zichzelf?</a:t>
            </a:r>
          </a:p>
          <a:p>
            <a:pPr marL="365125" lvl="1" indent="0">
              <a:spcBef>
                <a:spcPts val="0"/>
              </a:spcBef>
              <a:buFont typeface="Arial" panose="020B0604020202020204" pitchFamily="34" charset="0"/>
              <a:buNone/>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Rooms-Katholiek (RK) </a:t>
            </a:r>
          </a:p>
          <a:p>
            <a:pPr marL="365125" lvl="1" indent="0">
              <a:spcBef>
                <a:spcPts val="0"/>
              </a:spcBef>
              <a:buFont typeface="Arial" panose="020B0604020202020204" pitchFamily="34" charset="0"/>
              <a:buNone/>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Protestantse kerken in Nederland </a:t>
            </a:r>
          </a:p>
          <a:p>
            <a:pPr marL="365125" lvl="1" indent="0">
              <a:spcBef>
                <a:spcPts val="0"/>
              </a:spcBef>
              <a:buFont typeface="Arial" panose="020B0604020202020204" pitchFamily="34" charset="0"/>
              <a:buNone/>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Andere Protestante kerken </a:t>
            </a:r>
          </a:p>
          <a:p>
            <a:pPr marL="365125" lvl="1" indent="0">
              <a:spcBef>
                <a:spcPts val="0"/>
              </a:spcBef>
              <a:buFont typeface="Arial" panose="020B0604020202020204" pitchFamily="34" charset="0"/>
              <a:buNone/>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Hindoe </a:t>
            </a:r>
          </a:p>
          <a:p>
            <a:pPr marL="365125" lvl="1" indent="0">
              <a:spcBef>
                <a:spcPts val="0"/>
              </a:spcBef>
              <a:buFont typeface="Arial" panose="020B0604020202020204" pitchFamily="34" charset="0"/>
              <a:buNone/>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Islamitisch </a:t>
            </a:r>
          </a:p>
          <a:p>
            <a:pPr marL="365125" lvl="1" indent="0">
              <a:spcBef>
                <a:spcPts val="0"/>
              </a:spcBef>
              <a:buFont typeface="Arial" panose="020B0604020202020204" pitchFamily="34" charset="0"/>
              <a:buNone/>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Anders, nl. ....</a:t>
            </a:r>
            <a:endPar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pPr>
              <a:defRPr/>
            </a:pPr>
            <a:endParaRPr lang="nl-NL" sz="9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1"/>
          <p:cNvSpPr/>
          <p:nvPr/>
        </p:nvSpPr>
        <p:spPr>
          <a:xfrm>
            <a:off x="3873500" y="4480262"/>
            <a:ext cx="3822700" cy="1323439"/>
          </a:xfrm>
          <a:prstGeom prst="rect">
            <a:avLst/>
          </a:prstGeom>
          <a:solidFill>
            <a:schemeClr val="accent2"/>
          </a:solidFill>
        </p:spPr>
        <p:txBody>
          <a:bodyPr wrap="square">
            <a:spAutoFit/>
          </a:bodyPr>
          <a:lstStyle/>
          <a:p>
            <a:pPr>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Statistische mogelijkheden: </a:t>
            </a:r>
          </a:p>
          <a:p>
            <a:pPr marL="457200" indent="-457200">
              <a:buFont typeface="Arial" panose="020B0604020202020204" pitchFamily="34" charset="0"/>
              <a:buChar char="•"/>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tellen (aantallen en percentages); </a:t>
            </a:r>
          </a:p>
          <a:p>
            <a:pPr marL="457200" indent="-457200">
              <a:buFont typeface="Arial" panose="020B0604020202020204" pitchFamily="34" charset="0"/>
              <a:buChar char="•"/>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modus.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el 1">
            <a:extLst>
              <a:ext uri="{FF2B5EF4-FFF2-40B4-BE49-F238E27FC236}">
                <a16:creationId xmlns:a16="http://schemas.microsoft.com/office/drawing/2014/main" id="{0E84ACB3-496B-44B0-BECD-C17618F58FFE}"/>
              </a:ext>
            </a:extLst>
          </p:cNvPr>
          <p:cNvSpPr>
            <a:spLocks noGrp="1"/>
          </p:cNvSpPr>
          <p:nvPr>
            <p:ph type="title"/>
          </p:nvPr>
        </p:nvSpPr>
        <p:spPr>
          <a:xfrm>
            <a:off x="496888" y="0"/>
            <a:ext cx="7993062" cy="1143000"/>
          </a:xfrm>
        </p:spPr>
        <p:txBody>
          <a:bodyPr/>
          <a:lstStyle/>
          <a:p>
            <a:r>
              <a:rPr lang="nl-NL" altLang="nl-NL" sz="2400" dirty="0">
                <a:solidFill>
                  <a:schemeClr val="bg1"/>
                </a:solidFill>
                <a:latin typeface="Open Sans" panose="020B0606030504020204" pitchFamily="34" charset="0"/>
                <a:ea typeface="ヒラギノ角ゴ Pro W3" charset="-128"/>
                <a:cs typeface="Verdana" panose="020B0604030504040204" pitchFamily="34" charset="0"/>
              </a:rPr>
              <a:t>Voorbeeld – Achtergrondkenmerken (Vragenlijst HBO-VGG)</a:t>
            </a:r>
          </a:p>
        </p:txBody>
      </p:sp>
      <p:sp>
        <p:nvSpPr>
          <p:cNvPr id="4" name="Content Placeholder 3">
            <a:extLst>
              <a:ext uri="{FF2B5EF4-FFF2-40B4-BE49-F238E27FC236}">
                <a16:creationId xmlns:a16="http://schemas.microsoft.com/office/drawing/2014/main" id="{6492FADD-98B8-4A41-A28C-CA09B7C3F5DD}"/>
              </a:ext>
            </a:extLst>
          </p:cNvPr>
          <p:cNvSpPr>
            <a:spLocks noGrp="1"/>
          </p:cNvSpPr>
          <p:nvPr>
            <p:ph idx="1"/>
          </p:nvPr>
        </p:nvSpPr>
        <p:spPr/>
        <p:txBody>
          <a:bodyPr/>
          <a:lstStyle/>
          <a:p>
            <a:endParaRPr lang="nl-NL"/>
          </a:p>
        </p:txBody>
      </p:sp>
      <p:pic>
        <p:nvPicPr>
          <p:cNvPr id="5" name="Picture 4">
            <a:extLst>
              <a:ext uri="{FF2B5EF4-FFF2-40B4-BE49-F238E27FC236}">
                <a16:creationId xmlns:a16="http://schemas.microsoft.com/office/drawing/2014/main" id="{C6CC4887-D8F1-4D9F-A8BD-74435CE9A33E}"/>
              </a:ext>
            </a:extLst>
          </p:cNvPr>
          <p:cNvPicPr>
            <a:picLocks noChangeAspect="1"/>
          </p:cNvPicPr>
          <p:nvPr/>
        </p:nvPicPr>
        <p:blipFill>
          <a:blip r:embed="rId3"/>
          <a:stretch>
            <a:fillRect/>
          </a:stretch>
        </p:blipFill>
        <p:spPr>
          <a:xfrm>
            <a:off x="245099" y="1400175"/>
            <a:ext cx="7389171" cy="10448925"/>
          </a:xfrm>
          <a:prstGeom prst="rect">
            <a:avLst/>
          </a:prstGeom>
          <a:ln>
            <a:solidFill>
              <a:schemeClr val="bg1">
                <a:lumMod val="50000"/>
              </a:schemeClr>
            </a:solidFill>
          </a:ln>
        </p:spPr>
      </p:pic>
      <p:pic>
        <p:nvPicPr>
          <p:cNvPr id="6" name="Picture 5">
            <a:extLst>
              <a:ext uri="{FF2B5EF4-FFF2-40B4-BE49-F238E27FC236}">
                <a16:creationId xmlns:a16="http://schemas.microsoft.com/office/drawing/2014/main" id="{DDDCA8E4-0368-4503-9CEC-F465C218B679}"/>
              </a:ext>
            </a:extLst>
          </p:cNvPr>
          <p:cNvPicPr>
            <a:picLocks noChangeAspect="1"/>
          </p:cNvPicPr>
          <p:nvPr/>
        </p:nvPicPr>
        <p:blipFill>
          <a:blip r:embed="rId4"/>
          <a:stretch>
            <a:fillRect/>
          </a:stretch>
        </p:blipFill>
        <p:spPr>
          <a:xfrm>
            <a:off x="3358289" y="1519952"/>
            <a:ext cx="9243507" cy="894366"/>
          </a:xfrm>
          <a:prstGeom prst="rect">
            <a:avLst/>
          </a:prstGeom>
          <a:ln>
            <a:solidFill>
              <a:schemeClr val="bg1">
                <a:lumMod val="50000"/>
              </a:schemeClr>
            </a:solidFill>
          </a:ln>
        </p:spPr>
      </p:pic>
      <p:pic>
        <p:nvPicPr>
          <p:cNvPr id="7" name="Picture 6">
            <a:extLst>
              <a:ext uri="{FF2B5EF4-FFF2-40B4-BE49-F238E27FC236}">
                <a16:creationId xmlns:a16="http://schemas.microsoft.com/office/drawing/2014/main" id="{B706D931-7D44-41D4-A4F3-177F3E87F008}"/>
              </a:ext>
            </a:extLst>
          </p:cNvPr>
          <p:cNvPicPr>
            <a:picLocks noChangeAspect="1"/>
          </p:cNvPicPr>
          <p:nvPr/>
        </p:nvPicPr>
        <p:blipFill>
          <a:blip r:embed="rId5"/>
          <a:stretch>
            <a:fillRect/>
          </a:stretch>
        </p:blipFill>
        <p:spPr>
          <a:xfrm>
            <a:off x="3333869" y="2614343"/>
            <a:ext cx="9458473" cy="1824508"/>
          </a:xfrm>
          <a:prstGeom prst="rect">
            <a:avLst/>
          </a:prstGeom>
          <a:ln>
            <a:solidFill>
              <a:schemeClr val="bg1">
                <a:lumMod val="50000"/>
              </a:schemeClr>
            </a:solidFill>
          </a:ln>
        </p:spPr>
      </p:pic>
    </p:spTree>
    <p:extLst>
      <p:ext uri="{BB962C8B-B14F-4D97-AF65-F5344CB8AC3E}">
        <p14:creationId xmlns:p14="http://schemas.microsoft.com/office/powerpoint/2010/main" val="2420931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el 1">
            <a:extLst>
              <a:ext uri="{FF2B5EF4-FFF2-40B4-BE49-F238E27FC236}">
                <a16:creationId xmlns:a16="http://schemas.microsoft.com/office/drawing/2014/main" id="{0E84ACB3-496B-44B0-BECD-C17618F58FFE}"/>
              </a:ext>
            </a:extLst>
          </p:cNvPr>
          <p:cNvSpPr>
            <a:spLocks noGrp="1"/>
          </p:cNvSpPr>
          <p:nvPr>
            <p:ph type="title"/>
          </p:nvPr>
        </p:nvSpPr>
        <p:spPr>
          <a:xfrm>
            <a:off x="519748" y="0"/>
            <a:ext cx="7993062" cy="1143000"/>
          </a:xfrm>
        </p:spPr>
        <p:txBody>
          <a:bodyPr/>
          <a:lstStyle/>
          <a:p>
            <a:r>
              <a:rPr lang="nl-NL" altLang="nl-NL" sz="2400" dirty="0">
                <a:solidFill>
                  <a:schemeClr val="bg1"/>
                </a:solidFill>
                <a:latin typeface="Open Sans" panose="020B0606030504020204" pitchFamily="34" charset="0"/>
                <a:ea typeface="ヒラギノ角ゴ Pro W3" charset="-128"/>
                <a:cs typeface="Verdana" panose="020B0604030504040204" pitchFamily="34" charset="0"/>
              </a:rPr>
              <a:t>Databestand (fictief)</a:t>
            </a:r>
          </a:p>
        </p:txBody>
      </p:sp>
      <p:graphicFrame>
        <p:nvGraphicFramePr>
          <p:cNvPr id="2" name="Content Placeholder 1">
            <a:extLst>
              <a:ext uri="{FF2B5EF4-FFF2-40B4-BE49-F238E27FC236}">
                <a16:creationId xmlns:a16="http://schemas.microsoft.com/office/drawing/2014/main" id="{7F6F0578-FBB8-4A52-9CB0-EBFB2CC68BD0}"/>
              </a:ext>
            </a:extLst>
          </p:cNvPr>
          <p:cNvGraphicFramePr>
            <a:graphicFrameLocks noGrp="1"/>
          </p:cNvGraphicFramePr>
          <p:nvPr>
            <p:ph idx="1"/>
            <p:extLst>
              <p:ext uri="{D42A27DB-BD31-4B8C-83A1-F6EECF244321}">
                <p14:modId xmlns:p14="http://schemas.microsoft.com/office/powerpoint/2010/main" val="1618325544"/>
              </p:ext>
            </p:extLst>
          </p:nvPr>
        </p:nvGraphicFramePr>
        <p:xfrm>
          <a:off x="519748" y="1420341"/>
          <a:ext cx="8886825" cy="3313071"/>
        </p:xfrm>
        <a:graphic>
          <a:graphicData uri="http://schemas.openxmlformats.org/drawingml/2006/table">
            <a:tbl>
              <a:tblPr firstRow="1" bandRow="1">
                <a:tableStyleId>{5940675A-B579-460E-94D1-54222C63F5DA}</a:tableStyleId>
              </a:tblPr>
              <a:tblGrid>
                <a:gridCol w="1019175">
                  <a:extLst>
                    <a:ext uri="{9D8B030D-6E8A-4147-A177-3AD203B41FA5}">
                      <a16:colId xmlns:a16="http://schemas.microsoft.com/office/drawing/2014/main" val="2222282940"/>
                    </a:ext>
                  </a:extLst>
                </a:gridCol>
                <a:gridCol w="1581150">
                  <a:extLst>
                    <a:ext uri="{9D8B030D-6E8A-4147-A177-3AD203B41FA5}">
                      <a16:colId xmlns:a16="http://schemas.microsoft.com/office/drawing/2014/main" val="794409463"/>
                    </a:ext>
                  </a:extLst>
                </a:gridCol>
                <a:gridCol w="1419225">
                  <a:extLst>
                    <a:ext uri="{9D8B030D-6E8A-4147-A177-3AD203B41FA5}">
                      <a16:colId xmlns:a16="http://schemas.microsoft.com/office/drawing/2014/main" val="3281001438"/>
                    </a:ext>
                  </a:extLst>
                </a:gridCol>
                <a:gridCol w="1743075">
                  <a:extLst>
                    <a:ext uri="{9D8B030D-6E8A-4147-A177-3AD203B41FA5}">
                      <a16:colId xmlns:a16="http://schemas.microsoft.com/office/drawing/2014/main" val="147730463"/>
                    </a:ext>
                  </a:extLst>
                </a:gridCol>
                <a:gridCol w="3124200">
                  <a:extLst>
                    <a:ext uri="{9D8B030D-6E8A-4147-A177-3AD203B41FA5}">
                      <a16:colId xmlns:a16="http://schemas.microsoft.com/office/drawing/2014/main" val="1331306836"/>
                    </a:ext>
                  </a:extLst>
                </a:gridCol>
              </a:tblGrid>
              <a:tr h="368119">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CODE</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03_GESLACHT</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04_GEBJR</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05_FUNCTIE</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06_FUNCTIENIVEAU</a:t>
                      </a:r>
                    </a:p>
                  </a:txBody>
                  <a:tcPr>
                    <a:solidFill>
                      <a:schemeClr val="bg1"/>
                    </a:solidFill>
                  </a:tcPr>
                </a:tc>
                <a:extLst>
                  <a:ext uri="{0D108BD9-81ED-4DB2-BD59-A6C34878D82A}">
                    <a16:rowId xmlns:a16="http://schemas.microsoft.com/office/drawing/2014/main" val="1739690549"/>
                  </a:ext>
                </a:extLst>
              </a:tr>
              <a:tr h="368119">
                <a:tc>
                  <a:txBody>
                    <a:bodyPr/>
                    <a:lstStyle/>
                    <a:p>
                      <a:r>
                        <a:rPr lang="nl-NL" sz="1600" b="0" dirty="0">
                          <a:latin typeface="Open Sans" panose="020B0606030504020204" pitchFamily="34" charset="0"/>
                          <a:ea typeface="Open Sans" panose="020B0606030504020204" pitchFamily="34" charset="0"/>
                          <a:cs typeface="Open Sans" panose="020B0606030504020204" pitchFamily="34" charset="0"/>
                        </a:rPr>
                        <a:t>A085</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1983</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a:t>
                      </a:r>
                    </a:p>
                  </a:txBody>
                  <a:tcPr>
                    <a:solidFill>
                      <a:schemeClr val="bg1"/>
                    </a:solidFill>
                  </a:tcPr>
                </a:tc>
                <a:extLst>
                  <a:ext uri="{0D108BD9-81ED-4DB2-BD59-A6C34878D82A}">
                    <a16:rowId xmlns:a16="http://schemas.microsoft.com/office/drawing/2014/main" val="2075013739"/>
                  </a:ext>
                </a:extLst>
              </a:tr>
              <a:tr h="36811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1600" b="0" dirty="0">
                          <a:latin typeface="Open Sans" panose="020B0606030504020204" pitchFamily="34" charset="0"/>
                          <a:ea typeface="Open Sans" panose="020B0606030504020204" pitchFamily="34" charset="0"/>
                          <a:cs typeface="Open Sans" panose="020B0606030504020204" pitchFamily="34" charset="0"/>
                        </a:rPr>
                        <a:t>B384</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1992</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2</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2</a:t>
                      </a:r>
                    </a:p>
                  </a:txBody>
                  <a:tcPr>
                    <a:solidFill>
                      <a:schemeClr val="bg1"/>
                    </a:solidFill>
                  </a:tcPr>
                </a:tc>
                <a:extLst>
                  <a:ext uri="{0D108BD9-81ED-4DB2-BD59-A6C34878D82A}">
                    <a16:rowId xmlns:a16="http://schemas.microsoft.com/office/drawing/2014/main" val="28548642"/>
                  </a:ext>
                </a:extLst>
              </a:tr>
              <a:tr h="368119">
                <a:tc>
                  <a:txBody>
                    <a:bodyPr/>
                    <a:lstStyle/>
                    <a:p>
                      <a:r>
                        <a:rPr lang="nl-NL" sz="1600" b="0" dirty="0">
                          <a:latin typeface="Open Sans" panose="020B0606030504020204" pitchFamily="34" charset="0"/>
                          <a:ea typeface="Open Sans" panose="020B0606030504020204" pitchFamily="34" charset="0"/>
                          <a:cs typeface="Open Sans" panose="020B0606030504020204" pitchFamily="34" charset="0"/>
                        </a:rPr>
                        <a:t>A313</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1964</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a:t>
                      </a:r>
                    </a:p>
                  </a:txBody>
                  <a:tcPr>
                    <a:solidFill>
                      <a:schemeClr val="bg1"/>
                    </a:solidFill>
                  </a:tcPr>
                </a:tc>
                <a:extLst>
                  <a:ext uri="{0D108BD9-81ED-4DB2-BD59-A6C34878D82A}">
                    <a16:rowId xmlns:a16="http://schemas.microsoft.com/office/drawing/2014/main" val="3645719943"/>
                  </a:ext>
                </a:extLst>
              </a:tr>
              <a:tr h="368119">
                <a:tc>
                  <a:txBody>
                    <a:bodyPr/>
                    <a:lstStyle/>
                    <a:p>
                      <a:r>
                        <a:rPr lang="nl-NL" sz="1600" b="0" dirty="0">
                          <a:latin typeface="Open Sans" panose="020B0606030504020204" pitchFamily="34" charset="0"/>
                          <a:ea typeface="Open Sans" panose="020B0606030504020204" pitchFamily="34" charset="0"/>
                          <a:cs typeface="Open Sans" panose="020B0606030504020204" pitchFamily="34" charset="0"/>
                        </a:rPr>
                        <a:t>3Z84</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2</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1959</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a:t>
                      </a:r>
                    </a:p>
                  </a:txBody>
                  <a:tcPr>
                    <a:solidFill>
                      <a:schemeClr val="bg1"/>
                    </a:solidFill>
                  </a:tcPr>
                </a:tc>
                <a:extLst>
                  <a:ext uri="{0D108BD9-81ED-4DB2-BD59-A6C34878D82A}">
                    <a16:rowId xmlns:a16="http://schemas.microsoft.com/office/drawing/2014/main" val="1194143657"/>
                  </a:ext>
                </a:extLst>
              </a:tr>
              <a:tr h="368119">
                <a:tc>
                  <a:txBody>
                    <a:bodyPr/>
                    <a:lstStyle/>
                    <a:p>
                      <a:r>
                        <a:rPr lang="nl-NL" sz="1600" b="0" dirty="0">
                          <a:latin typeface="Open Sans" panose="020B0606030504020204" pitchFamily="34" charset="0"/>
                          <a:ea typeface="Open Sans" panose="020B0606030504020204" pitchFamily="34" charset="0"/>
                          <a:cs typeface="Open Sans" panose="020B0606030504020204" pitchFamily="34" charset="0"/>
                        </a:rPr>
                        <a:t>00P8</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1987</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2</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a:t>
                      </a:r>
                    </a:p>
                  </a:txBody>
                  <a:tcPr>
                    <a:solidFill>
                      <a:schemeClr val="bg1"/>
                    </a:solidFill>
                  </a:tcPr>
                </a:tc>
                <a:extLst>
                  <a:ext uri="{0D108BD9-81ED-4DB2-BD59-A6C34878D82A}">
                    <a16:rowId xmlns:a16="http://schemas.microsoft.com/office/drawing/2014/main" val="1648423914"/>
                  </a:ext>
                </a:extLst>
              </a:tr>
              <a:tr h="368119">
                <a:tc>
                  <a:txBody>
                    <a:bodyPr/>
                    <a:lstStyle/>
                    <a:p>
                      <a:r>
                        <a:rPr lang="nl-NL" sz="1600" b="0" dirty="0">
                          <a:latin typeface="Open Sans" panose="020B0606030504020204" pitchFamily="34" charset="0"/>
                          <a:ea typeface="Open Sans" panose="020B0606030504020204" pitchFamily="34" charset="0"/>
                          <a:cs typeface="Open Sans" panose="020B0606030504020204" pitchFamily="34" charset="0"/>
                        </a:rPr>
                        <a:t>V222</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1990</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3</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a:t>
                      </a:r>
                    </a:p>
                  </a:txBody>
                  <a:tcPr>
                    <a:solidFill>
                      <a:schemeClr val="bg1"/>
                    </a:solidFill>
                  </a:tcPr>
                </a:tc>
                <a:extLst>
                  <a:ext uri="{0D108BD9-81ED-4DB2-BD59-A6C34878D82A}">
                    <a16:rowId xmlns:a16="http://schemas.microsoft.com/office/drawing/2014/main" val="376545820"/>
                  </a:ext>
                </a:extLst>
              </a:tr>
              <a:tr h="368119">
                <a:tc>
                  <a:txBody>
                    <a:bodyPr/>
                    <a:lstStyle/>
                    <a:p>
                      <a:r>
                        <a:rPr lang="nl-NL" sz="1600" b="0" dirty="0">
                          <a:latin typeface="Open Sans" panose="020B0606030504020204" pitchFamily="34" charset="0"/>
                          <a:ea typeface="Open Sans" panose="020B0606030504020204" pitchFamily="34" charset="0"/>
                          <a:cs typeface="Open Sans" panose="020B0606030504020204" pitchFamily="34" charset="0"/>
                        </a:rPr>
                        <a:t>.</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a:t>
                      </a:r>
                    </a:p>
                  </a:txBody>
                  <a:tcPr>
                    <a:solidFill>
                      <a:schemeClr val="bg1"/>
                    </a:solidFill>
                  </a:tcPr>
                </a:tc>
                <a:extLst>
                  <a:ext uri="{0D108BD9-81ED-4DB2-BD59-A6C34878D82A}">
                    <a16:rowId xmlns:a16="http://schemas.microsoft.com/office/drawing/2014/main" val="10007"/>
                  </a:ext>
                </a:extLst>
              </a:tr>
              <a:tr h="368119">
                <a:tc>
                  <a:txBody>
                    <a:bodyPr/>
                    <a:lstStyle/>
                    <a:p>
                      <a:r>
                        <a:rPr lang="nl-NL" sz="1600" b="0" dirty="0">
                          <a:latin typeface="Open Sans" panose="020B0606030504020204" pitchFamily="34" charset="0"/>
                          <a:ea typeface="Open Sans" panose="020B0606030504020204" pitchFamily="34" charset="0"/>
                          <a:cs typeface="Open Sans" panose="020B0606030504020204" pitchFamily="34" charset="0"/>
                        </a:rPr>
                        <a:t>.</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a:t>
                      </a:r>
                    </a:p>
                  </a:txBody>
                  <a:tcPr>
                    <a:solidFill>
                      <a:schemeClr val="bg1"/>
                    </a:solidFill>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a:t>
                      </a:r>
                    </a:p>
                  </a:txBody>
                  <a:tcPr>
                    <a:solidFill>
                      <a:schemeClr val="bg1"/>
                    </a:solidFill>
                  </a:tcPr>
                </a:tc>
                <a:extLst>
                  <a:ext uri="{0D108BD9-81ED-4DB2-BD59-A6C34878D82A}">
                    <a16:rowId xmlns:a16="http://schemas.microsoft.com/office/drawing/2014/main" val="10008"/>
                  </a:ext>
                </a:extLst>
              </a:tr>
            </a:tbl>
          </a:graphicData>
        </a:graphic>
      </p:graphicFrame>
      <p:sp>
        <p:nvSpPr>
          <p:cNvPr id="3" name="TextBox 2">
            <a:extLst>
              <a:ext uri="{FF2B5EF4-FFF2-40B4-BE49-F238E27FC236}">
                <a16:creationId xmlns:a16="http://schemas.microsoft.com/office/drawing/2014/main" id="{3A2487AA-5EB1-4C1F-8E3B-F13DACF132DB}"/>
              </a:ext>
            </a:extLst>
          </p:cNvPr>
          <p:cNvSpPr txBox="1"/>
          <p:nvPr/>
        </p:nvSpPr>
        <p:spPr>
          <a:xfrm>
            <a:off x="519748" y="4733412"/>
            <a:ext cx="7725092" cy="2308324"/>
          </a:xfrm>
          <a:prstGeom prst="rect">
            <a:avLst/>
          </a:prstGeom>
          <a:noFill/>
        </p:spPr>
        <p:txBody>
          <a:bodyPr wrap="square" rtlCol="0">
            <a:spAutoFit/>
          </a:bodyPr>
          <a:lstStyle/>
          <a:p>
            <a:r>
              <a:rPr lang="nl-NL" dirty="0">
                <a:solidFill>
                  <a:srgbClr val="C00000"/>
                </a:solidFill>
                <a:latin typeface="Open Sans" panose="020B0606030504020204" pitchFamily="34" charset="0"/>
                <a:ea typeface="Open Sans" panose="020B0606030504020204" pitchFamily="34" charset="0"/>
                <a:cs typeface="Open Sans" panose="020B0606030504020204" pitchFamily="34" charset="0"/>
              </a:rPr>
              <a:t>CODE</a:t>
            </a:r>
            <a:r>
              <a:rPr lang="nl-NL" b="1" dirty="0">
                <a:latin typeface="Open Sans" panose="020B0606030504020204" pitchFamily="34" charset="0"/>
                <a:ea typeface="Open Sans" panose="020B0606030504020204" pitchFamily="34" charset="0"/>
                <a:cs typeface="Open Sans" panose="020B0606030504020204" pitchFamily="34" charset="0"/>
              </a:rPr>
              <a:t>: </a:t>
            </a:r>
            <a:r>
              <a:rPr lang="nl-NL" dirty="0">
                <a:latin typeface="Open Sans" panose="020B0606030504020204" pitchFamily="34" charset="0"/>
                <a:ea typeface="Open Sans" panose="020B0606030504020204" pitchFamily="34" charset="0"/>
                <a:cs typeface="Open Sans" panose="020B0606030504020204" pitchFamily="34" charset="0"/>
              </a:rPr>
              <a:t>Elke vragenlijst (ofwel elke respondent) krijgt een nummer of code; dit mag ook 1, 2, 3, enz. zijn. </a:t>
            </a:r>
            <a:r>
              <a:rPr lang="nl-NL" dirty="0">
                <a:solidFill>
                  <a:srgbClr val="C00000"/>
                </a:solidFill>
                <a:latin typeface="Open Sans" panose="020B0606030504020204" pitchFamily="34" charset="0"/>
                <a:ea typeface="Open Sans" panose="020B0606030504020204" pitchFamily="34" charset="0"/>
                <a:cs typeface="Open Sans" panose="020B0606030504020204" pitchFamily="34" charset="0"/>
              </a:rPr>
              <a:t>03_GESLACHT</a:t>
            </a:r>
            <a:r>
              <a:rPr lang="nl-NL" dirty="0">
                <a:latin typeface="Open Sans" panose="020B0606030504020204" pitchFamily="34" charset="0"/>
                <a:ea typeface="Open Sans" panose="020B0606030504020204" pitchFamily="34" charset="0"/>
                <a:cs typeface="Open Sans" panose="020B0606030504020204" pitchFamily="34" charset="0"/>
              </a:rPr>
              <a:t>: hier staat het antwoord op vraag 3. Voor het gemak zijn hier getallen ingevuld (1=vrouw; 2=man), maar hiermee gaan we niet echt rekenen. We tellen hooguit de enen (de vrouwen) en de tweeën (de mannen).</a:t>
            </a:r>
          </a:p>
          <a:p>
            <a:r>
              <a:rPr lang="nl-NL" dirty="0">
                <a:solidFill>
                  <a:srgbClr val="C00000"/>
                </a:solidFill>
                <a:latin typeface="Open Sans" panose="020B0606030504020204" pitchFamily="34" charset="0"/>
                <a:ea typeface="Open Sans" panose="020B0606030504020204" pitchFamily="34" charset="0"/>
                <a:cs typeface="Open Sans" panose="020B0606030504020204" pitchFamily="34" charset="0"/>
              </a:rPr>
              <a:t>04_GEBJR</a:t>
            </a:r>
            <a:r>
              <a:rPr lang="nl-NL" dirty="0">
                <a:latin typeface="Open Sans" panose="020B0606030504020204" pitchFamily="34" charset="0"/>
                <a:ea typeface="Open Sans" panose="020B0606030504020204" pitchFamily="34" charset="0"/>
                <a:cs typeface="Open Sans" panose="020B0606030504020204" pitchFamily="34" charset="0"/>
              </a:rPr>
              <a:t>: antwoorden op vraag 4; </a:t>
            </a:r>
            <a:r>
              <a:rPr lang="nl-NL" dirty="0">
                <a:solidFill>
                  <a:srgbClr val="C00000"/>
                </a:solidFill>
                <a:latin typeface="Open Sans" panose="020B0606030504020204" pitchFamily="34" charset="0"/>
                <a:ea typeface="Open Sans" panose="020B0606030504020204" pitchFamily="34" charset="0"/>
                <a:cs typeface="Open Sans" panose="020B0606030504020204" pitchFamily="34" charset="0"/>
              </a:rPr>
              <a:t>05_FUNCTIE</a:t>
            </a:r>
            <a:r>
              <a:rPr lang="nl-NL" dirty="0">
                <a:latin typeface="Open Sans" panose="020B0606030504020204" pitchFamily="34" charset="0"/>
                <a:ea typeface="Open Sans" panose="020B0606030504020204" pitchFamily="34" charset="0"/>
                <a:cs typeface="Open Sans" panose="020B0606030504020204" pitchFamily="34" charset="0"/>
              </a:rPr>
              <a:t>: antwoord op vraag 5., met 1=verpleegkundige, 2=wijkverpleegkundige, etc.</a:t>
            </a:r>
          </a:p>
          <a:p>
            <a:endParaRPr lang="nl-NL"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18546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9F650A04-DFDD-4433-B5A5-7371969BA367}"/>
              </a:ext>
            </a:extLst>
          </p:cNvPr>
          <p:cNvSpPr>
            <a:spLocks noGrp="1"/>
          </p:cNvSpPr>
          <p:nvPr>
            <p:ph type="title"/>
          </p:nvPr>
        </p:nvSpPr>
        <p:spPr>
          <a:xfrm>
            <a:off x="457200" y="46038"/>
            <a:ext cx="8229600" cy="993775"/>
          </a:xfrm>
        </p:spPr>
        <p:txBody>
          <a:bodyPr/>
          <a:lstStyle/>
          <a:p>
            <a:r>
              <a:rPr lang="nl-NL" altLang="nl-NL" sz="2400" b="0" dirty="0">
                <a:latin typeface="Open Sans" panose="020B0606030504020204" pitchFamily="34" charset="0"/>
                <a:ea typeface="ヒラギノ角ゴ Pro W3" charset="-128"/>
                <a:cs typeface="Verdana" panose="020B0604030504040204" pitchFamily="34" charset="0"/>
              </a:rPr>
              <a:t>Beschrijvende statistiek: rechte tellingen </a:t>
            </a:r>
            <a:br>
              <a:rPr lang="nl-NL" altLang="nl-NL" sz="2400" b="0" dirty="0">
                <a:latin typeface="Open Sans" panose="020B0606030504020204" pitchFamily="34" charset="0"/>
                <a:ea typeface="ヒラギノ角ゴ Pro W3" charset="-128"/>
                <a:cs typeface="Verdana" panose="020B0604030504040204" pitchFamily="34" charset="0"/>
              </a:rPr>
            </a:br>
            <a:r>
              <a:rPr lang="nl-NL" altLang="nl-NL" sz="2400" b="0" dirty="0">
                <a:latin typeface="Open Sans" panose="020B0606030504020204" pitchFamily="34" charset="0"/>
                <a:ea typeface="ヒラギノ角ゴ Pro W3" charset="-128"/>
                <a:cs typeface="Verdana" panose="020B0604030504040204" pitchFamily="34" charset="0"/>
              </a:rPr>
              <a:t>Aantallen (N) en percentages (%)</a:t>
            </a:r>
          </a:p>
        </p:txBody>
      </p:sp>
      <p:sp>
        <p:nvSpPr>
          <p:cNvPr id="212995" name="Rectangle 2">
            <a:extLst>
              <a:ext uri="{FF2B5EF4-FFF2-40B4-BE49-F238E27FC236}">
                <a16:creationId xmlns:a16="http://schemas.microsoft.com/office/drawing/2014/main" id="{E3903CE6-9A1D-4DE3-9D50-5541897219B9}"/>
              </a:ext>
            </a:extLst>
          </p:cNvPr>
          <p:cNvSpPr>
            <a:spLocks noChangeArrowheads="1"/>
          </p:cNvSpPr>
          <p:nvPr/>
        </p:nvSpPr>
        <p:spPr bwMode="auto">
          <a:xfrm>
            <a:off x="6371262" y="2819772"/>
            <a:ext cx="252889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800" b="0" i="0" u="none" strike="noStrike" kern="1200" cap="none" spc="0" normalizeH="0" baseline="0" noProof="0" dirty="0">
                <a:ln>
                  <a:noFill/>
                </a:ln>
                <a:solidFill>
                  <a:srgbClr val="558ED5"/>
                </a:solidFill>
                <a:effectLst/>
                <a:uLnTx/>
                <a:uFillTx/>
                <a:latin typeface="Open Sans" panose="020B0606030504020204"/>
              </a:rPr>
              <a:t>Met SPSS kunnen N en % heel gemakkelijk worden</a:t>
            </a:r>
            <a:r>
              <a:rPr kumimoji="0" lang="nl-NL" altLang="nl-NL" sz="1800" b="0" i="0" u="none" strike="noStrike" kern="1200" cap="none" spc="0" normalizeH="0" noProof="0" dirty="0">
                <a:ln>
                  <a:noFill/>
                </a:ln>
                <a:solidFill>
                  <a:srgbClr val="558ED5"/>
                </a:solidFill>
                <a:effectLst/>
                <a:uLnTx/>
                <a:uFillTx/>
                <a:latin typeface="Open Sans" panose="020B0606030504020204"/>
              </a:rPr>
              <a:t> berekend m.b.v. </a:t>
            </a:r>
            <a:r>
              <a:rPr kumimoji="0" lang="nl-NL" altLang="nl-NL" sz="1800" b="0" i="0" u="none" strike="noStrike" kern="1200" cap="none" spc="0" normalizeH="0" baseline="0" noProof="0" dirty="0">
                <a:ln>
                  <a:noFill/>
                </a:ln>
                <a:solidFill>
                  <a:srgbClr val="558ED5"/>
                </a:solidFill>
                <a:effectLst/>
                <a:uLnTx/>
                <a:uFillTx/>
                <a:latin typeface="Open Sans" panose="020B0606030504020204"/>
              </a:rPr>
              <a:t>Analyze – Descriptive Statistics – Frequencies.</a:t>
            </a:r>
          </a:p>
        </p:txBody>
      </p:sp>
      <p:graphicFrame>
        <p:nvGraphicFramePr>
          <p:cNvPr id="2" name="Table 1">
            <a:extLst>
              <a:ext uri="{FF2B5EF4-FFF2-40B4-BE49-F238E27FC236}">
                <a16:creationId xmlns:a16="http://schemas.microsoft.com/office/drawing/2014/main" id="{0AE3E959-C775-494E-9FE8-696BE27AF1D0}"/>
              </a:ext>
            </a:extLst>
          </p:cNvPr>
          <p:cNvGraphicFramePr>
            <a:graphicFrameLocks noGrp="1"/>
          </p:cNvGraphicFramePr>
          <p:nvPr>
            <p:extLst>
              <p:ext uri="{D42A27DB-BD31-4B8C-83A1-F6EECF244321}">
                <p14:modId xmlns:p14="http://schemas.microsoft.com/office/powerpoint/2010/main" val="3015427653"/>
              </p:ext>
            </p:extLst>
          </p:nvPr>
        </p:nvGraphicFramePr>
        <p:xfrm>
          <a:off x="523730" y="1893350"/>
          <a:ext cx="5471140" cy="3695263"/>
        </p:xfrm>
        <a:graphic>
          <a:graphicData uri="http://schemas.openxmlformats.org/drawingml/2006/table">
            <a:tbl>
              <a:tblPr firstRow="1" bandRow="1">
                <a:tableStyleId>{69012ECD-51FC-41F1-AA8D-1B2483CD663E}</a:tableStyleId>
              </a:tblPr>
              <a:tblGrid>
                <a:gridCol w="3651865">
                  <a:extLst>
                    <a:ext uri="{9D8B030D-6E8A-4147-A177-3AD203B41FA5}">
                      <a16:colId xmlns:a16="http://schemas.microsoft.com/office/drawing/2014/main" val="3331102359"/>
                    </a:ext>
                  </a:extLst>
                </a:gridCol>
                <a:gridCol w="1038225">
                  <a:extLst>
                    <a:ext uri="{9D8B030D-6E8A-4147-A177-3AD203B41FA5}">
                      <a16:colId xmlns:a16="http://schemas.microsoft.com/office/drawing/2014/main" val="3692587432"/>
                    </a:ext>
                  </a:extLst>
                </a:gridCol>
                <a:gridCol w="781050">
                  <a:extLst>
                    <a:ext uri="{9D8B030D-6E8A-4147-A177-3AD203B41FA5}">
                      <a16:colId xmlns:a16="http://schemas.microsoft.com/office/drawing/2014/main" val="361940763"/>
                    </a:ext>
                  </a:extLst>
                </a:gridCol>
              </a:tblGrid>
              <a:tr h="342463">
                <a:tc>
                  <a:txBody>
                    <a:bodyPr/>
                    <a:lstStyle/>
                    <a:p>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nl-NL" sz="1600" dirty="0"/>
                        <a:t>N</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nl-NL" sz="1600" dirty="0"/>
                        <a:t>(%)</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2564033615"/>
                  </a:ext>
                </a:extLst>
              </a:tr>
              <a:tr h="268492">
                <a:tc>
                  <a:txBody>
                    <a:bodyPr/>
                    <a:lstStyle/>
                    <a:p>
                      <a:r>
                        <a:rPr lang="nl-NL" sz="1600" dirty="0"/>
                        <a:t>Geslacht</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nl-NL" sz="160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37803743"/>
                  </a:ext>
                </a:extLst>
              </a:tr>
              <a:tr h="268492">
                <a:tc>
                  <a:txBody>
                    <a:bodyPr/>
                    <a:lstStyle/>
                    <a:p>
                      <a:r>
                        <a:rPr lang="nl-NL" sz="1600" dirty="0"/>
                        <a:t>	Vrouw</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nl-NL" sz="1600" dirty="0">
                          <a:latin typeface="Open Sans" panose="020B0606030504020204" pitchFamily="34" charset="0"/>
                          <a:ea typeface="Open Sans" panose="020B0606030504020204" pitchFamily="34" charset="0"/>
                          <a:cs typeface="Open Sans" panose="020B0606030504020204" pitchFamily="34" charset="0"/>
                        </a:rPr>
                        <a:t>101</a:t>
                      </a:r>
                    </a:p>
                  </a:txBody>
                  <a:tcPr/>
                </a:tc>
                <a:tc>
                  <a:txBody>
                    <a:bodyPr/>
                    <a:lstStyle/>
                    <a:p>
                      <a:r>
                        <a:rPr lang="nl-NL" sz="1600" dirty="0"/>
                        <a:t>(95)</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165028691"/>
                  </a:ext>
                </a:extLst>
              </a:tr>
              <a:tr h="268492">
                <a:tc>
                  <a:txBody>
                    <a:bodyPr/>
                    <a:lstStyle/>
                    <a:p>
                      <a:r>
                        <a:rPr lang="nl-NL" sz="1600" dirty="0"/>
                        <a:t>	Man</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nl-NL" sz="1600" dirty="0">
                          <a:latin typeface="Open Sans" panose="020B0606030504020204" pitchFamily="34" charset="0"/>
                          <a:ea typeface="Open Sans" panose="020B0606030504020204" pitchFamily="34" charset="0"/>
                          <a:cs typeface="Open Sans" panose="020B0606030504020204" pitchFamily="34" charset="0"/>
                        </a:rPr>
                        <a:t>5</a:t>
                      </a:r>
                    </a:p>
                  </a:txBody>
                  <a:tcPr/>
                </a:tc>
                <a:tc>
                  <a:txBody>
                    <a:bodyPr/>
                    <a:lstStyle/>
                    <a:p>
                      <a:r>
                        <a:rPr lang="nl-NL" sz="1600" dirty="0"/>
                        <a:t>(5)</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409279738"/>
                  </a:ext>
                </a:extLst>
              </a:tr>
              <a:tr h="268492">
                <a:tc>
                  <a:txBody>
                    <a:bodyPr/>
                    <a:lstStyle/>
                    <a:p>
                      <a:r>
                        <a:rPr lang="nl-NL" sz="1600" dirty="0"/>
                        <a:t>Huidige functie</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680152068"/>
                  </a:ext>
                </a:extLst>
              </a:tr>
              <a:tr h="268492">
                <a:tc>
                  <a:txBody>
                    <a:bodyPr/>
                    <a:lstStyle/>
                    <a:p>
                      <a:r>
                        <a:rPr lang="nl-NL" sz="1600" dirty="0"/>
                        <a:t>	Verpleegkundige</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nl-NL" sz="1600" dirty="0">
                          <a:latin typeface="Open Sans" panose="020B0606030504020204" pitchFamily="34" charset="0"/>
                          <a:ea typeface="Open Sans" panose="020B0606030504020204" pitchFamily="34" charset="0"/>
                          <a:cs typeface="Open Sans" panose="020B0606030504020204" pitchFamily="34" charset="0"/>
                        </a:rPr>
                        <a:t>13</a:t>
                      </a:r>
                    </a:p>
                  </a:txBody>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(12)</a:t>
                      </a:r>
                    </a:p>
                  </a:txBody>
                  <a:tcPr/>
                </a:tc>
                <a:extLst>
                  <a:ext uri="{0D108BD9-81ED-4DB2-BD59-A6C34878D82A}">
                    <a16:rowId xmlns:a16="http://schemas.microsoft.com/office/drawing/2014/main" val="2185666020"/>
                  </a:ext>
                </a:extLst>
              </a:tr>
              <a:tr h="268492">
                <a:tc>
                  <a:txBody>
                    <a:bodyPr/>
                    <a:lstStyle/>
                    <a:p>
                      <a:r>
                        <a:rPr lang="nl-NL" sz="1600" dirty="0"/>
                        <a:t>	Wijkverpleegkundige</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nl-NL" sz="1600" dirty="0">
                          <a:latin typeface="Open Sans" panose="020B0606030504020204" pitchFamily="34" charset="0"/>
                          <a:ea typeface="Open Sans" panose="020B0606030504020204" pitchFamily="34" charset="0"/>
                          <a:cs typeface="Open Sans" panose="020B0606030504020204" pitchFamily="34" charset="0"/>
                        </a:rPr>
                        <a:t>51</a:t>
                      </a:r>
                    </a:p>
                  </a:txBody>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(48)</a:t>
                      </a:r>
                    </a:p>
                  </a:txBody>
                  <a:tcPr/>
                </a:tc>
                <a:extLst>
                  <a:ext uri="{0D108BD9-81ED-4DB2-BD59-A6C34878D82A}">
                    <a16:rowId xmlns:a16="http://schemas.microsoft.com/office/drawing/2014/main" val="1696936128"/>
                  </a:ext>
                </a:extLst>
              </a:tr>
              <a:tr h="268492">
                <a:tc>
                  <a:txBody>
                    <a:bodyPr/>
                    <a:lstStyle/>
                    <a:p>
                      <a:r>
                        <a:rPr lang="nl-NL" sz="1600" dirty="0"/>
                        <a:t>	Verpleegkundige in de wijk</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nl-NL" sz="1600" dirty="0">
                          <a:latin typeface="Open Sans" panose="020B0606030504020204" pitchFamily="34" charset="0"/>
                          <a:ea typeface="Open Sans" panose="020B0606030504020204" pitchFamily="34" charset="0"/>
                          <a:cs typeface="Open Sans" panose="020B0606030504020204" pitchFamily="34" charset="0"/>
                        </a:rPr>
                        <a:t>22</a:t>
                      </a:r>
                    </a:p>
                  </a:txBody>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(21)</a:t>
                      </a:r>
                    </a:p>
                  </a:txBody>
                  <a:tcPr/>
                </a:tc>
                <a:extLst>
                  <a:ext uri="{0D108BD9-81ED-4DB2-BD59-A6C34878D82A}">
                    <a16:rowId xmlns:a16="http://schemas.microsoft.com/office/drawing/2014/main" val="3622780095"/>
                  </a:ext>
                </a:extLst>
              </a:tr>
              <a:tr h="268492">
                <a:tc>
                  <a:txBody>
                    <a:bodyPr/>
                    <a:lstStyle/>
                    <a:p>
                      <a:r>
                        <a:rPr lang="nl-NL" sz="1600" dirty="0"/>
                        <a:t>	Anders</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nl-NL" sz="1600" dirty="0">
                          <a:latin typeface="Open Sans" panose="020B0606030504020204" pitchFamily="34" charset="0"/>
                          <a:ea typeface="Open Sans" panose="020B0606030504020204" pitchFamily="34" charset="0"/>
                          <a:cs typeface="Open Sans" panose="020B0606030504020204" pitchFamily="34" charset="0"/>
                        </a:rPr>
                        <a:t>20</a:t>
                      </a:r>
                    </a:p>
                  </a:txBody>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(19)</a:t>
                      </a:r>
                    </a:p>
                  </a:txBody>
                  <a:tcPr/>
                </a:tc>
                <a:extLst>
                  <a:ext uri="{0D108BD9-81ED-4DB2-BD59-A6C34878D82A}">
                    <a16:rowId xmlns:a16="http://schemas.microsoft.com/office/drawing/2014/main" val="1122494649"/>
                  </a:ext>
                </a:extLst>
              </a:tr>
              <a:tr h="268492">
                <a:tc>
                  <a:txBody>
                    <a:bodyPr/>
                    <a:lstStyle/>
                    <a:p>
                      <a:r>
                        <a:rPr lang="nl-NL" sz="1600" dirty="0"/>
                        <a:t>Functieniveau</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2495152787"/>
                  </a:ext>
                </a:extLst>
              </a:tr>
              <a:tr h="268492">
                <a:tc>
                  <a:txBody>
                    <a:bodyPr/>
                    <a:lstStyle/>
                    <a:p>
                      <a:r>
                        <a:rPr lang="nl-NL" sz="1600" dirty="0"/>
                        <a:t>	----</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2905936861"/>
                  </a:ext>
                </a:extLst>
              </a:tr>
            </a:tbl>
          </a:graphicData>
        </a:graphic>
      </p:graphicFrame>
      <p:sp>
        <p:nvSpPr>
          <p:cNvPr id="3" name="TextBox 2">
            <a:extLst>
              <a:ext uri="{FF2B5EF4-FFF2-40B4-BE49-F238E27FC236}">
                <a16:creationId xmlns:a16="http://schemas.microsoft.com/office/drawing/2014/main" id="{80D04AF9-C705-45E4-A3F0-688B09BA7B74}"/>
              </a:ext>
            </a:extLst>
          </p:cNvPr>
          <p:cNvSpPr txBox="1"/>
          <p:nvPr/>
        </p:nvSpPr>
        <p:spPr>
          <a:xfrm>
            <a:off x="457200" y="1488789"/>
            <a:ext cx="5537670" cy="400110"/>
          </a:xfrm>
          <a:prstGeom prst="rect">
            <a:avLst/>
          </a:prstGeom>
          <a:noFill/>
        </p:spPr>
        <p:txBody>
          <a:bodyPr wrap="none" rtlCol="0">
            <a:spAutoFit/>
          </a:bodyPr>
          <a:lstStyle/>
          <a:p>
            <a:r>
              <a:rPr lang="nl-NL" sz="2000" b="1" dirty="0">
                <a:latin typeface="Open Sans" panose="020B0606030504020204" pitchFamily="34" charset="0"/>
                <a:ea typeface="Open Sans" panose="020B0606030504020204" pitchFamily="34" charset="0"/>
                <a:cs typeface="Open Sans" panose="020B0606030504020204" pitchFamily="34" charset="0"/>
              </a:rPr>
              <a:t>Tabel 1 Achtergrondkenmerken van de HBO-VGG (n=106)</a:t>
            </a:r>
          </a:p>
        </p:txBody>
      </p:sp>
      <p:sp>
        <p:nvSpPr>
          <p:cNvPr id="5" name="Rectangle 4"/>
          <p:cNvSpPr/>
          <p:nvPr/>
        </p:nvSpPr>
        <p:spPr>
          <a:xfrm>
            <a:off x="6371262" y="1888899"/>
            <a:ext cx="1828811" cy="830997"/>
          </a:xfrm>
          <a:prstGeom prst="rect">
            <a:avLst/>
          </a:prstGeom>
        </p:spPr>
        <p:txBody>
          <a:bodyPr wrap="square">
            <a:spAutoFit/>
          </a:bodyPr>
          <a:lstStyle/>
          <a:p>
            <a:r>
              <a:rPr lang="nl-NL" sz="1600" dirty="0">
                <a:latin typeface="Open Sans" panose="020B0606030504020204" pitchFamily="34" charset="0"/>
                <a:ea typeface="Open Sans" panose="020B0606030504020204" pitchFamily="34" charset="0"/>
                <a:cs typeface="Open Sans" panose="020B0606030504020204" pitchFamily="34" charset="0"/>
              </a:rPr>
              <a:t>(cijfers in tabel zijn grotendeels fictief)</a:t>
            </a:r>
            <a:endParaRPr lang="nl-NL" sz="1600" dirty="0"/>
          </a:p>
        </p:txBody>
      </p:sp>
      <p:sp>
        <p:nvSpPr>
          <p:cNvPr id="6" name="Rectangle 5"/>
          <p:cNvSpPr/>
          <p:nvPr/>
        </p:nvSpPr>
        <p:spPr>
          <a:xfrm>
            <a:off x="523729" y="5688489"/>
            <a:ext cx="7372495" cy="923330"/>
          </a:xfrm>
          <a:prstGeom prst="rect">
            <a:avLst/>
          </a:prstGeom>
        </p:spPr>
        <p:txBody>
          <a:bodyPr wrap="square">
            <a:spAutoFit/>
          </a:bodyPr>
          <a:lstStyle/>
          <a:p>
            <a:pPr lvl="0" defTabSz="914400" eaLnBrk="0" fontAlgn="base" hangingPunct="0">
              <a:spcBef>
                <a:spcPct val="0"/>
              </a:spcBef>
              <a:spcAft>
                <a:spcPct val="0"/>
              </a:spcAft>
              <a:defRPr/>
            </a:pPr>
            <a:r>
              <a:rPr lang="nl-NL" altLang="nl-NL" dirty="0">
                <a:solidFill>
                  <a:srgbClr val="558ED5"/>
                </a:solidFill>
                <a:latin typeface="Open Sans" panose="020B0606030504020204"/>
                <a:ea typeface="MS PGothic" panose="020B0600070205080204" pitchFamily="34" charset="-128"/>
              </a:rPr>
              <a:t>Zijn de data ingevoerd in Excel, dan is de berekening ingewikkelder. De opdracht om te tellen is als volgt: =AANTAL.ALS(begincel:eindcel;waarde_die_moet_worden_geteld)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itle 1">
            <a:extLst>
              <a:ext uri="{FF2B5EF4-FFF2-40B4-BE49-F238E27FC236}">
                <a16:creationId xmlns:a16="http://schemas.microsoft.com/office/drawing/2014/main" id="{DBE5D5F3-1171-45DB-A3C3-FFDE2AE6FC76}"/>
              </a:ext>
            </a:extLst>
          </p:cNvPr>
          <p:cNvSpPr>
            <a:spLocks noGrp="1"/>
          </p:cNvSpPr>
          <p:nvPr>
            <p:ph type="title"/>
          </p:nvPr>
        </p:nvSpPr>
        <p:spPr>
          <a:xfrm>
            <a:off x="517525" y="0"/>
            <a:ext cx="7993063" cy="1143000"/>
          </a:xfrm>
        </p:spPr>
        <p:txBody>
          <a:bodyPr/>
          <a:lstStyle/>
          <a:p>
            <a:r>
              <a:rPr lang="nl-NL" altLang="nl-NL" sz="2400" dirty="0">
                <a:latin typeface="Open Sans" panose="020B0606030504020204" pitchFamily="34" charset="0"/>
                <a:ea typeface="Open Sans" panose="020B0606030504020204" pitchFamily="34" charset="0"/>
                <a:cs typeface="Open Sans" panose="020B0606030504020204" pitchFamily="34" charset="0"/>
              </a:rPr>
              <a:t>Typen variabelen/ meetniveaus (2)</a:t>
            </a:r>
          </a:p>
        </p:txBody>
      </p:sp>
      <p:sp>
        <p:nvSpPr>
          <p:cNvPr id="3" name="Content Placeholder 2">
            <a:extLst>
              <a:ext uri="{FF2B5EF4-FFF2-40B4-BE49-F238E27FC236}">
                <a16:creationId xmlns:a16="http://schemas.microsoft.com/office/drawing/2014/main" id="{D943D738-2559-4635-B859-986681BAA4A8}"/>
              </a:ext>
            </a:extLst>
          </p:cNvPr>
          <p:cNvSpPr>
            <a:spLocks noGrp="1"/>
          </p:cNvSpPr>
          <p:nvPr>
            <p:ph idx="1"/>
          </p:nvPr>
        </p:nvSpPr>
        <p:spPr>
          <a:xfrm>
            <a:off x="517525" y="1474788"/>
            <a:ext cx="8015288" cy="3973512"/>
          </a:xfrm>
        </p:spPr>
        <p:txBody>
          <a:bodyPr/>
          <a:lstStyle/>
          <a:p>
            <a:pPr marL="0" indent="0">
              <a:defRPr/>
            </a:pPr>
            <a:r>
              <a:rPr lang="nl-NL" sz="2000" b="1" dirty="0">
                <a:solidFill>
                  <a:srgbClr val="CC0033"/>
                </a:solidFill>
                <a:latin typeface="Open Sans" panose="020B0606030504020204" pitchFamily="34" charset="0"/>
                <a:ea typeface="Open Sans" panose="020B0606030504020204" pitchFamily="34" charset="0"/>
                <a:cs typeface="Open Sans" panose="020B0606030504020204" pitchFamily="34" charset="0"/>
              </a:rPr>
              <a:t>Ordinaal</a:t>
            </a:r>
            <a:r>
              <a:rPr lang="nl-NL" sz="2000" dirty="0">
                <a:solidFill>
                  <a:srgbClr val="CC0033"/>
                </a:solidFill>
                <a:latin typeface="Open Sans" panose="020B0606030504020204" pitchFamily="34" charset="0"/>
                <a:ea typeface="Open Sans" panose="020B0606030504020204" pitchFamily="34" charset="0"/>
                <a:cs typeface="Open Sans" panose="020B0606030504020204" pitchFamily="34" charset="0"/>
              </a:rPr>
              <a:t> </a:t>
            </a:r>
            <a:r>
              <a:rPr lang="nl-NL" sz="2000" dirty="0">
                <a:latin typeface="Open Sans" panose="020B0606030504020204" pitchFamily="34" charset="0"/>
                <a:ea typeface="Open Sans" panose="020B0606030504020204" pitchFamily="34" charset="0"/>
                <a:cs typeface="Open Sans" panose="020B0606030504020204" pitchFamily="34" charset="0"/>
              </a:rPr>
              <a:t>(hiërarchie in antwoordcategorieën (volgorde); afstand tussen categorieën niet uit te drukken in een getal)</a:t>
            </a:r>
          </a:p>
          <a:p>
            <a:pPr marL="0" indent="0">
              <a:defRPr/>
            </a:pPr>
            <a:endParaRPr lang="nl-NL" sz="1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pPr marL="0" indent="0">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Wat is uw netto gezinsinkomen per maand?</a:t>
            </a:r>
          </a:p>
          <a:p>
            <a:pPr marL="365125" lvl="1" indent="0">
              <a:buFont typeface="Arial" panose="020B0604020202020204" pitchFamily="34" charset="0"/>
              <a:buNone/>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Minder dan 1.000 euro </a:t>
            </a:r>
          </a:p>
          <a:p>
            <a:pPr marL="365125" lvl="1" indent="0">
              <a:buFont typeface="Arial" panose="020B0604020202020204" pitchFamily="34" charset="0"/>
              <a:buNone/>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Van 1.000 tot 1.500 euro </a:t>
            </a:r>
          </a:p>
          <a:p>
            <a:pPr marL="365125" lvl="1" indent="0">
              <a:buFont typeface="Arial" panose="020B0604020202020204" pitchFamily="34" charset="0"/>
              <a:buNone/>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Van 1.500 tot 2.000 euro </a:t>
            </a:r>
          </a:p>
          <a:p>
            <a:pPr marL="365125" lvl="1" indent="0">
              <a:buFont typeface="Arial" panose="020B0604020202020204" pitchFamily="34" charset="0"/>
              <a:buNone/>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Meer dan 2.000 euro</a:t>
            </a:r>
            <a:endPar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p:cNvSpPr/>
          <p:nvPr/>
        </p:nvSpPr>
        <p:spPr>
          <a:xfrm>
            <a:off x="3532505" y="4456649"/>
            <a:ext cx="3496945" cy="1631216"/>
          </a:xfrm>
          <a:prstGeom prst="rect">
            <a:avLst/>
          </a:prstGeom>
          <a:solidFill>
            <a:schemeClr val="accent2"/>
          </a:solidFill>
        </p:spPr>
        <p:txBody>
          <a:bodyPr wrap="square">
            <a:spAutoFit/>
          </a:bodyPr>
          <a:lstStyle/>
          <a:p>
            <a:pPr>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Statistische mogelijkheden: </a:t>
            </a:r>
          </a:p>
          <a:p>
            <a:pPr marL="457200" indent="-457200">
              <a:buAutoNum type="arabicPeriod"/>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tellen (aantallen en percentages); </a:t>
            </a:r>
          </a:p>
          <a:p>
            <a:pPr marL="457200" indent="-457200">
              <a:buAutoNum type="arabicPeriod"/>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modus;</a:t>
            </a:r>
          </a:p>
          <a:p>
            <a:pPr marL="457200" indent="-457200">
              <a:buAutoNum type="arabicPeriod"/>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mediaan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el 1">
            <a:extLst>
              <a:ext uri="{FF2B5EF4-FFF2-40B4-BE49-F238E27FC236}">
                <a16:creationId xmlns:a16="http://schemas.microsoft.com/office/drawing/2014/main" id="{0E84ACB3-496B-44B0-BECD-C17618F58FFE}"/>
              </a:ext>
            </a:extLst>
          </p:cNvPr>
          <p:cNvSpPr>
            <a:spLocks noGrp="1"/>
          </p:cNvSpPr>
          <p:nvPr>
            <p:ph type="title"/>
          </p:nvPr>
        </p:nvSpPr>
        <p:spPr>
          <a:xfrm>
            <a:off x="477438" y="0"/>
            <a:ext cx="7993062" cy="1143000"/>
          </a:xfrm>
        </p:spPr>
        <p:txBody>
          <a:bodyPr/>
          <a:lstStyle/>
          <a:p>
            <a:r>
              <a:rPr lang="nl-NL" altLang="nl-NL" sz="2400" dirty="0">
                <a:solidFill>
                  <a:schemeClr val="bg1"/>
                </a:solidFill>
                <a:latin typeface="Open Sans" panose="020B0606030504020204" pitchFamily="34" charset="0"/>
                <a:ea typeface="ヒラギノ角ゴ Pro W3" charset="-128"/>
                <a:cs typeface="Verdana" panose="020B0604030504040204" pitchFamily="34" charset="0"/>
              </a:rPr>
              <a:t>Voorbeeld – Meerwaarde HBO-VGG (Vragenlijst HBO-VGG)</a:t>
            </a:r>
          </a:p>
        </p:txBody>
      </p:sp>
      <p:pic>
        <p:nvPicPr>
          <p:cNvPr id="2" name="Picture 1"/>
          <p:cNvPicPr>
            <a:picLocks noChangeAspect="1"/>
          </p:cNvPicPr>
          <p:nvPr/>
        </p:nvPicPr>
        <p:blipFill>
          <a:blip r:embed="rId3"/>
          <a:stretch>
            <a:fillRect/>
          </a:stretch>
        </p:blipFill>
        <p:spPr>
          <a:xfrm>
            <a:off x="384727" y="1437482"/>
            <a:ext cx="8085773" cy="2178993"/>
          </a:xfrm>
          <a:prstGeom prst="rect">
            <a:avLst/>
          </a:prstGeom>
          <a:ln>
            <a:solidFill>
              <a:schemeClr val="bg1">
                <a:lumMod val="50000"/>
              </a:schemeClr>
            </a:solidFill>
          </a:ln>
        </p:spPr>
      </p:pic>
      <p:sp>
        <p:nvSpPr>
          <p:cNvPr id="11" name="TextBox 10">
            <a:extLst>
              <a:ext uri="{FF2B5EF4-FFF2-40B4-BE49-F238E27FC236}">
                <a16:creationId xmlns:a16="http://schemas.microsoft.com/office/drawing/2014/main" id="{3A2487AA-5EB1-4C1F-8E3B-F13DACF132DB}"/>
              </a:ext>
            </a:extLst>
          </p:cNvPr>
          <p:cNvSpPr txBox="1"/>
          <p:nvPr/>
        </p:nvSpPr>
        <p:spPr>
          <a:xfrm>
            <a:off x="384727" y="4031720"/>
            <a:ext cx="7725092" cy="3170099"/>
          </a:xfrm>
          <a:prstGeom prst="rect">
            <a:avLst/>
          </a:prstGeom>
          <a:noFill/>
        </p:spPr>
        <p:txBody>
          <a:bodyPr wrap="square" rtlCol="0">
            <a:spAutoFit/>
          </a:bodyPr>
          <a:lstStyle/>
          <a:p>
            <a:r>
              <a:rPr lang="nl-NL" sz="2000" dirty="0">
                <a:latin typeface="Open Sans" panose="020B0606030504020204" pitchFamily="34" charset="0"/>
                <a:ea typeface="Open Sans" panose="020B0606030504020204" pitchFamily="34" charset="0"/>
                <a:cs typeface="Open Sans" panose="020B0606030504020204" pitchFamily="34" charset="0"/>
              </a:rPr>
              <a:t>Tussen twee haakjes: kijk nog eens kritisch naar deze vraag en de bijbehorende antwoordalternatieven.</a:t>
            </a:r>
          </a:p>
          <a:p>
            <a:endParaRPr lang="nl-NL" sz="2000" dirty="0">
              <a:latin typeface="Open Sans" panose="020B0606030504020204" pitchFamily="34" charset="0"/>
              <a:ea typeface="Open Sans" panose="020B0606030504020204" pitchFamily="34" charset="0"/>
              <a:cs typeface="Open Sans" panose="020B0606030504020204" pitchFamily="34" charset="0"/>
            </a:endParaRPr>
          </a:p>
          <a:p>
            <a:r>
              <a:rPr lang="nl-NL" sz="2000" dirty="0">
                <a:latin typeface="Open Sans" panose="020B0606030504020204" pitchFamily="34" charset="0"/>
                <a:ea typeface="Open Sans" panose="020B0606030504020204" pitchFamily="34" charset="0"/>
                <a:cs typeface="Open Sans" panose="020B0606030504020204" pitchFamily="34" charset="0"/>
              </a:rPr>
              <a:t>Wat betekent het als de respondent bijvoorbeeld ‘Helemaal niet’ heeft aangekruist?</a:t>
            </a:r>
          </a:p>
          <a:p>
            <a:endParaRPr lang="nl-NL" sz="2000" dirty="0">
              <a:latin typeface="Open Sans" panose="020B0606030504020204" pitchFamily="34" charset="0"/>
              <a:ea typeface="Open Sans" panose="020B0606030504020204" pitchFamily="34" charset="0"/>
              <a:cs typeface="Open Sans" panose="020B0606030504020204" pitchFamily="34" charset="0"/>
            </a:endParaRPr>
          </a:p>
          <a:p>
            <a:r>
              <a:rPr lang="nl-NL" sz="2000" dirty="0">
                <a:latin typeface="Open Sans" panose="020B0606030504020204" pitchFamily="34" charset="0"/>
                <a:ea typeface="Open Sans" panose="020B0606030504020204" pitchFamily="34" charset="0"/>
                <a:cs typeface="Open Sans" panose="020B0606030504020204" pitchFamily="34" charset="0"/>
              </a:rPr>
              <a:t>Hoe had de onderzoeker deze vraag duidelijker kunnen stellen?</a:t>
            </a:r>
          </a:p>
          <a:p>
            <a:endParaRPr lang="nl-NL" sz="2000" dirty="0">
              <a:latin typeface="Open Sans" panose="020B0606030504020204" pitchFamily="34" charset="0"/>
              <a:ea typeface="Open Sans" panose="020B0606030504020204" pitchFamily="34" charset="0"/>
              <a:cs typeface="Open Sans" panose="020B0606030504020204" pitchFamily="34" charset="0"/>
            </a:endParaRPr>
          </a:p>
          <a:p>
            <a:endParaRPr lang="nl-NL" sz="2000" dirty="0">
              <a:latin typeface="Open Sans" panose="020B0606030504020204" pitchFamily="34" charset="0"/>
              <a:ea typeface="Open Sans" panose="020B0606030504020204" pitchFamily="34" charset="0"/>
              <a:cs typeface="Open Sans" panose="020B0606030504020204" pitchFamily="34" charset="0"/>
            </a:endParaRPr>
          </a:p>
          <a:p>
            <a:endParaRPr lang="nl-NL" sz="20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el 1">
            <a:extLst>
              <a:ext uri="{FF2B5EF4-FFF2-40B4-BE49-F238E27FC236}">
                <a16:creationId xmlns:a16="http://schemas.microsoft.com/office/drawing/2014/main" id="{0E84ACB3-496B-44B0-BECD-C17618F58FFE}"/>
              </a:ext>
            </a:extLst>
          </p:cNvPr>
          <p:cNvSpPr>
            <a:spLocks noGrp="1"/>
          </p:cNvSpPr>
          <p:nvPr>
            <p:ph type="title"/>
          </p:nvPr>
        </p:nvSpPr>
        <p:spPr>
          <a:xfrm>
            <a:off x="490060" y="0"/>
            <a:ext cx="7993062" cy="1143000"/>
          </a:xfrm>
        </p:spPr>
        <p:txBody>
          <a:bodyPr/>
          <a:lstStyle/>
          <a:p>
            <a:r>
              <a:rPr lang="nl-NL" altLang="nl-NL" sz="2400" dirty="0">
                <a:solidFill>
                  <a:schemeClr val="bg1"/>
                </a:solidFill>
                <a:latin typeface="Open Sans" panose="020B0606030504020204" pitchFamily="34" charset="0"/>
                <a:ea typeface="ヒラギノ角ゴ Pro W3" charset="-128"/>
                <a:cs typeface="Verdana" panose="020B0604030504040204" pitchFamily="34" charset="0"/>
              </a:rPr>
              <a:t>Voorbeeld – Meerwaarde HBO-VGG (vervolg)</a:t>
            </a:r>
          </a:p>
        </p:txBody>
      </p:sp>
      <p:graphicFrame>
        <p:nvGraphicFramePr>
          <p:cNvPr id="9" name="Table 8">
            <a:extLst>
              <a:ext uri="{FF2B5EF4-FFF2-40B4-BE49-F238E27FC236}">
                <a16:creationId xmlns:a16="http://schemas.microsoft.com/office/drawing/2014/main" id="{0AE3E959-C775-494E-9FE8-696BE27AF1D0}"/>
              </a:ext>
            </a:extLst>
          </p:cNvPr>
          <p:cNvGraphicFramePr>
            <a:graphicFrameLocks noGrp="1"/>
          </p:cNvGraphicFramePr>
          <p:nvPr>
            <p:extLst>
              <p:ext uri="{D42A27DB-BD31-4B8C-83A1-F6EECF244321}">
                <p14:modId xmlns:p14="http://schemas.microsoft.com/office/powerpoint/2010/main" val="2442615064"/>
              </p:ext>
            </p:extLst>
          </p:nvPr>
        </p:nvGraphicFramePr>
        <p:xfrm>
          <a:off x="490060" y="2028097"/>
          <a:ext cx="5471140" cy="2354143"/>
        </p:xfrm>
        <a:graphic>
          <a:graphicData uri="http://schemas.openxmlformats.org/drawingml/2006/table">
            <a:tbl>
              <a:tblPr firstRow="1" bandRow="1">
                <a:tableStyleId>{69012ECD-51FC-41F1-AA8D-1B2483CD663E}</a:tableStyleId>
              </a:tblPr>
              <a:tblGrid>
                <a:gridCol w="3651865">
                  <a:extLst>
                    <a:ext uri="{9D8B030D-6E8A-4147-A177-3AD203B41FA5}">
                      <a16:colId xmlns:a16="http://schemas.microsoft.com/office/drawing/2014/main" val="3331102359"/>
                    </a:ext>
                  </a:extLst>
                </a:gridCol>
                <a:gridCol w="1038225">
                  <a:extLst>
                    <a:ext uri="{9D8B030D-6E8A-4147-A177-3AD203B41FA5}">
                      <a16:colId xmlns:a16="http://schemas.microsoft.com/office/drawing/2014/main" val="3692587432"/>
                    </a:ext>
                  </a:extLst>
                </a:gridCol>
                <a:gridCol w="781050">
                  <a:extLst>
                    <a:ext uri="{9D8B030D-6E8A-4147-A177-3AD203B41FA5}">
                      <a16:colId xmlns:a16="http://schemas.microsoft.com/office/drawing/2014/main" val="361940763"/>
                    </a:ext>
                  </a:extLst>
                </a:gridCol>
              </a:tblGrid>
              <a:tr h="342463">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Meerwaarde</a:t>
                      </a:r>
                    </a:p>
                  </a:txBody>
                  <a:tcPr/>
                </a:tc>
                <a:tc>
                  <a:txBody>
                    <a:bodyPr/>
                    <a:lstStyle/>
                    <a:p>
                      <a:pPr algn="r"/>
                      <a:r>
                        <a:rPr lang="nl-NL" sz="1600" dirty="0"/>
                        <a:t>N</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r>
                        <a:rPr lang="nl-NL" sz="1600" dirty="0"/>
                        <a:t>(%)</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2564033615"/>
                  </a:ext>
                </a:extLst>
              </a:tr>
              <a:tr h="268492">
                <a:tc>
                  <a:txBody>
                    <a:bodyPr/>
                    <a:lstStyle/>
                    <a:p>
                      <a:r>
                        <a:rPr lang="nl-NL" sz="1600" dirty="0"/>
                        <a:t>Helemaal</a:t>
                      </a:r>
                      <a:r>
                        <a:rPr lang="nl-NL" sz="1600" baseline="0" dirty="0"/>
                        <a:t> niet</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nl-NL" sz="1600"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(3)</a:t>
                      </a:r>
                    </a:p>
                  </a:txBody>
                  <a:tcPr/>
                </a:tc>
                <a:extLst>
                  <a:ext uri="{0D108BD9-81ED-4DB2-BD59-A6C34878D82A}">
                    <a16:rowId xmlns:a16="http://schemas.microsoft.com/office/drawing/2014/main" val="37803743"/>
                  </a:ext>
                </a:extLst>
              </a:tr>
              <a:tr h="268492">
                <a:tc>
                  <a:txBody>
                    <a:bodyPr/>
                    <a:lstStyle/>
                    <a:p>
                      <a:r>
                        <a:rPr lang="nl-NL" sz="1600" dirty="0"/>
                        <a:t>Nauwelijks</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nl-NL" sz="1600" dirty="0">
                          <a:latin typeface="Open Sans" panose="020B0606030504020204" pitchFamily="34" charset="0"/>
                          <a:ea typeface="Open Sans" panose="020B0606030504020204" pitchFamily="34" charset="0"/>
                          <a:cs typeface="Open Sans" panose="020B0606030504020204" pitchFamily="34" charset="0"/>
                        </a:rPr>
                        <a:t>7</a:t>
                      </a:r>
                    </a:p>
                  </a:txBody>
                  <a:tcPr/>
                </a:tc>
                <a:tc>
                  <a:txBody>
                    <a:bodyPr/>
                    <a:lstStyle/>
                    <a:p>
                      <a:r>
                        <a:rPr lang="nl-NL" sz="1600" dirty="0"/>
                        <a:t>(7)</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4165028691"/>
                  </a:ext>
                </a:extLst>
              </a:tr>
              <a:tr h="268492">
                <a:tc>
                  <a:txBody>
                    <a:bodyPr/>
                    <a:lstStyle/>
                    <a:p>
                      <a:r>
                        <a:rPr lang="nl-NL" sz="1600" dirty="0"/>
                        <a:t>Voldoende</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nl-NL" sz="1600" dirty="0">
                          <a:latin typeface="Open Sans" panose="020B0606030504020204" pitchFamily="34" charset="0"/>
                          <a:ea typeface="Open Sans" panose="020B0606030504020204" pitchFamily="34" charset="0"/>
                          <a:cs typeface="Open Sans" panose="020B0606030504020204" pitchFamily="34" charset="0"/>
                        </a:rPr>
                        <a:t>47</a:t>
                      </a:r>
                    </a:p>
                  </a:txBody>
                  <a:tcPr/>
                </a:tc>
                <a:tc>
                  <a:txBody>
                    <a:bodyPr/>
                    <a:lstStyle/>
                    <a:p>
                      <a:r>
                        <a:rPr lang="nl-NL" sz="1600" dirty="0"/>
                        <a:t>(44)</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409279738"/>
                  </a:ext>
                </a:extLst>
              </a:tr>
              <a:tr h="268492">
                <a:tc>
                  <a:txBody>
                    <a:bodyPr/>
                    <a:lstStyle/>
                    <a:p>
                      <a:r>
                        <a:rPr lang="nl-NL" sz="1600" dirty="0"/>
                        <a:t>In hoge mate</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nl-NL" sz="1600" dirty="0">
                          <a:latin typeface="Open Sans" panose="020B0606030504020204" pitchFamily="34" charset="0"/>
                          <a:ea typeface="Open Sans" panose="020B0606030504020204" pitchFamily="34" charset="0"/>
                          <a:cs typeface="Open Sans" panose="020B0606030504020204" pitchFamily="34" charset="0"/>
                        </a:rPr>
                        <a:t>46</a:t>
                      </a:r>
                    </a:p>
                  </a:txBody>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(43)</a:t>
                      </a:r>
                    </a:p>
                  </a:txBody>
                  <a:tcPr/>
                </a:tc>
                <a:extLst>
                  <a:ext uri="{0D108BD9-81ED-4DB2-BD59-A6C34878D82A}">
                    <a16:rowId xmlns:a16="http://schemas.microsoft.com/office/drawing/2014/main" val="1680152068"/>
                  </a:ext>
                </a:extLst>
              </a:tr>
              <a:tr h="268492">
                <a:tc>
                  <a:txBody>
                    <a:bodyPr/>
                    <a:lstStyle/>
                    <a:p>
                      <a:r>
                        <a:rPr lang="nl-NL" sz="1600" dirty="0"/>
                        <a:t>In zeer hoge</a:t>
                      </a:r>
                      <a:r>
                        <a:rPr lang="nl-NL" sz="1600" baseline="0" dirty="0"/>
                        <a:t> mate</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nl-NL" sz="1600" dirty="0">
                          <a:latin typeface="Open Sans" panose="020B0606030504020204" pitchFamily="34" charset="0"/>
                          <a:ea typeface="Open Sans" panose="020B0606030504020204" pitchFamily="34" charset="0"/>
                          <a:cs typeface="Open Sans" panose="020B0606030504020204" pitchFamily="34" charset="0"/>
                        </a:rPr>
                        <a:t>3</a:t>
                      </a:r>
                    </a:p>
                  </a:txBody>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(3)</a:t>
                      </a:r>
                    </a:p>
                  </a:txBody>
                  <a:tcPr/>
                </a:tc>
                <a:extLst>
                  <a:ext uri="{0D108BD9-81ED-4DB2-BD59-A6C34878D82A}">
                    <a16:rowId xmlns:a16="http://schemas.microsoft.com/office/drawing/2014/main" val="2185666020"/>
                  </a:ext>
                </a:extLst>
              </a:tr>
              <a:tr h="268492">
                <a:tc>
                  <a:txBody>
                    <a:bodyPr/>
                    <a:lstStyle/>
                    <a:p>
                      <a:r>
                        <a:rPr lang="nl-NL" sz="1600" dirty="0"/>
                        <a:t>Totaal</a:t>
                      </a:r>
                      <a:endParaRPr lang="nl-NL" sz="1600" dirty="0">
                        <a:latin typeface="Open Sans" panose="020B0606030504020204" pitchFamily="34" charset="0"/>
                        <a:ea typeface="Open Sans" panose="020B0606030504020204" pitchFamily="34" charset="0"/>
                        <a:cs typeface="Open Sans" panose="020B0606030504020204" pitchFamily="34" charset="0"/>
                      </a:endParaRPr>
                    </a:p>
                  </a:txBody>
                  <a:tcPr/>
                </a:tc>
                <a:tc>
                  <a:txBody>
                    <a:bodyPr/>
                    <a:lstStyle/>
                    <a:p>
                      <a:pPr algn="r"/>
                      <a:r>
                        <a:rPr lang="nl-NL" sz="1600" dirty="0">
                          <a:latin typeface="Open Sans" panose="020B0606030504020204" pitchFamily="34" charset="0"/>
                          <a:ea typeface="Open Sans" panose="020B0606030504020204" pitchFamily="34" charset="0"/>
                          <a:cs typeface="Open Sans" panose="020B0606030504020204" pitchFamily="34" charset="0"/>
                        </a:rPr>
                        <a:t>106</a:t>
                      </a:r>
                    </a:p>
                  </a:txBody>
                  <a:tcPr/>
                </a:tc>
                <a:tc>
                  <a:txBody>
                    <a:bodyPr/>
                    <a:lstStyle/>
                    <a:p>
                      <a:r>
                        <a:rPr lang="nl-NL" sz="1600" dirty="0">
                          <a:latin typeface="Open Sans" panose="020B0606030504020204" pitchFamily="34" charset="0"/>
                          <a:ea typeface="Open Sans" panose="020B0606030504020204" pitchFamily="34" charset="0"/>
                          <a:cs typeface="Open Sans" panose="020B0606030504020204" pitchFamily="34" charset="0"/>
                        </a:rPr>
                        <a:t>(100)</a:t>
                      </a:r>
                    </a:p>
                  </a:txBody>
                  <a:tcPr/>
                </a:tc>
                <a:extLst>
                  <a:ext uri="{0D108BD9-81ED-4DB2-BD59-A6C34878D82A}">
                    <a16:rowId xmlns:a16="http://schemas.microsoft.com/office/drawing/2014/main" val="1696936128"/>
                  </a:ext>
                </a:extLst>
              </a:tr>
            </a:tbl>
          </a:graphicData>
        </a:graphic>
      </p:graphicFrame>
      <p:sp>
        <p:nvSpPr>
          <p:cNvPr id="10" name="TextBox 9">
            <a:extLst>
              <a:ext uri="{FF2B5EF4-FFF2-40B4-BE49-F238E27FC236}">
                <a16:creationId xmlns:a16="http://schemas.microsoft.com/office/drawing/2014/main" id="{80D04AF9-C705-45E4-A3F0-688B09BA7B74}"/>
              </a:ext>
            </a:extLst>
          </p:cNvPr>
          <p:cNvSpPr txBox="1"/>
          <p:nvPr/>
        </p:nvSpPr>
        <p:spPr>
          <a:xfrm>
            <a:off x="383380" y="1548758"/>
            <a:ext cx="6168227" cy="400110"/>
          </a:xfrm>
          <a:prstGeom prst="rect">
            <a:avLst/>
          </a:prstGeom>
          <a:noFill/>
        </p:spPr>
        <p:txBody>
          <a:bodyPr wrap="none" rtlCol="0">
            <a:spAutoFit/>
          </a:bodyPr>
          <a:lstStyle/>
          <a:p>
            <a:r>
              <a:rPr lang="nl-NL" sz="2000" b="1" dirty="0">
                <a:latin typeface="Open Sans" panose="020B0606030504020204" pitchFamily="34" charset="0"/>
                <a:ea typeface="Open Sans" panose="020B0606030504020204" pitchFamily="34" charset="0"/>
                <a:cs typeface="Open Sans" panose="020B0606030504020204" pitchFamily="34" charset="0"/>
              </a:rPr>
              <a:t>Tabel 2 Meerwaarde van de HBO-VGG volgens collega’s (n=106)</a:t>
            </a:r>
          </a:p>
        </p:txBody>
      </p:sp>
      <p:sp>
        <p:nvSpPr>
          <p:cNvPr id="11" name="TextBox 10">
            <a:extLst>
              <a:ext uri="{FF2B5EF4-FFF2-40B4-BE49-F238E27FC236}">
                <a16:creationId xmlns:a16="http://schemas.microsoft.com/office/drawing/2014/main" id="{3A2487AA-5EB1-4C1F-8E3B-F13DACF132DB}"/>
              </a:ext>
            </a:extLst>
          </p:cNvPr>
          <p:cNvSpPr txBox="1"/>
          <p:nvPr/>
        </p:nvSpPr>
        <p:spPr>
          <a:xfrm>
            <a:off x="490060" y="4592921"/>
            <a:ext cx="7725092" cy="2985433"/>
          </a:xfrm>
          <a:prstGeom prst="rect">
            <a:avLst/>
          </a:prstGeom>
          <a:noFill/>
        </p:spPr>
        <p:txBody>
          <a:bodyPr wrap="square" rtlCol="0">
            <a:spAutoFit/>
          </a:bodyPr>
          <a:lstStyle/>
          <a:p>
            <a:r>
              <a:rPr lang="nl-NL" sz="2000" dirty="0">
                <a:latin typeface="Open Sans" panose="020B0606030504020204" pitchFamily="34" charset="0"/>
                <a:ea typeface="Open Sans" panose="020B0606030504020204" pitchFamily="34" charset="0"/>
                <a:cs typeface="Open Sans" panose="020B0606030504020204" pitchFamily="34" charset="0"/>
              </a:rPr>
              <a:t>Percentages worden op dezelfde manier berekend als bij een nominale variabele.</a:t>
            </a:r>
          </a:p>
          <a:p>
            <a:endParaRPr lang="nl-NL" sz="2000" dirty="0">
              <a:latin typeface="Open Sans" panose="020B0606030504020204" pitchFamily="34" charset="0"/>
              <a:ea typeface="Open Sans" panose="020B0606030504020204" pitchFamily="34" charset="0"/>
              <a:cs typeface="Open Sans" panose="020B0606030504020204" pitchFamily="34" charset="0"/>
            </a:endParaRPr>
          </a:p>
          <a:p>
            <a:r>
              <a:rPr lang="nl-NL" sz="2000" dirty="0">
                <a:latin typeface="Open Sans" panose="020B0606030504020204" pitchFamily="34" charset="0"/>
                <a:ea typeface="Open Sans" panose="020B0606030504020204" pitchFamily="34" charset="0"/>
                <a:cs typeface="Open Sans" panose="020B0606030504020204" pitchFamily="34" charset="0"/>
              </a:rPr>
              <a:t>Mediaan: ‘Voldoende’.</a:t>
            </a:r>
          </a:p>
          <a:p>
            <a:endParaRPr lang="nl-NL" sz="2000" dirty="0">
              <a:latin typeface="Open Sans" panose="020B0606030504020204" pitchFamily="34" charset="0"/>
              <a:ea typeface="Open Sans" panose="020B0606030504020204" pitchFamily="34" charset="0"/>
              <a:cs typeface="Open Sans" panose="020B0606030504020204" pitchFamily="34" charset="0"/>
            </a:endParaRPr>
          </a:p>
          <a:p>
            <a:r>
              <a:rPr lang="nl-NL" sz="2800" dirty="0">
                <a:latin typeface="Open Sans" panose="020B0606030504020204" pitchFamily="34" charset="0"/>
                <a:ea typeface="Open Sans" panose="020B0606030504020204" pitchFamily="34" charset="0"/>
                <a:cs typeface="Open Sans" panose="020B0606030504020204" pitchFamily="34" charset="0"/>
              </a:rPr>
              <a:t>Wat is de modus?</a:t>
            </a:r>
          </a:p>
          <a:p>
            <a:endParaRPr lang="nl-NL" sz="2000" dirty="0">
              <a:latin typeface="Open Sans" panose="020B0606030504020204" pitchFamily="34" charset="0"/>
              <a:ea typeface="Open Sans" panose="020B0606030504020204" pitchFamily="34" charset="0"/>
              <a:cs typeface="Open Sans" panose="020B0606030504020204" pitchFamily="34" charset="0"/>
            </a:endParaRPr>
          </a:p>
          <a:p>
            <a:r>
              <a:rPr lang="nl-NL" sz="2000" dirty="0">
                <a:latin typeface="Open Sans" panose="020B0606030504020204" pitchFamily="34" charset="0"/>
                <a:ea typeface="Open Sans" panose="020B0606030504020204" pitchFamily="34" charset="0"/>
                <a:cs typeface="Open Sans" panose="020B0606030504020204" pitchFamily="34" charset="0"/>
              </a:rPr>
              <a:t> </a:t>
            </a:r>
          </a:p>
          <a:p>
            <a:endParaRPr lang="nl-NL" sz="20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p:cNvSpPr/>
          <p:nvPr/>
        </p:nvSpPr>
        <p:spPr>
          <a:xfrm>
            <a:off x="6386341" y="2028097"/>
            <a:ext cx="1828811" cy="646331"/>
          </a:xfrm>
          <a:prstGeom prst="rect">
            <a:avLst/>
          </a:prstGeom>
        </p:spPr>
        <p:txBody>
          <a:bodyPr wrap="square">
            <a:spAutoFit/>
          </a:bodyPr>
          <a:lstStyle/>
          <a:p>
            <a:r>
              <a:rPr lang="nl-NL" dirty="0">
                <a:latin typeface="Open Sans" panose="020B0606030504020204" pitchFamily="34" charset="0"/>
                <a:ea typeface="Open Sans" panose="020B0606030504020204" pitchFamily="34" charset="0"/>
                <a:cs typeface="Open Sans" panose="020B0606030504020204" pitchFamily="34" charset="0"/>
              </a:rPr>
              <a:t>(cijfers in tabel zijn grotendeels fictief)</a:t>
            </a:r>
            <a:endParaRPr lang="nl-NL" dirty="0"/>
          </a:p>
        </p:txBody>
      </p:sp>
    </p:spTree>
    <p:extLst>
      <p:ext uri="{BB962C8B-B14F-4D97-AF65-F5344CB8AC3E}">
        <p14:creationId xmlns:p14="http://schemas.microsoft.com/office/powerpoint/2010/main" val="3462007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itle 1">
            <a:extLst>
              <a:ext uri="{FF2B5EF4-FFF2-40B4-BE49-F238E27FC236}">
                <a16:creationId xmlns:a16="http://schemas.microsoft.com/office/drawing/2014/main" id="{ECA5843B-2C54-43B8-B443-6A3363B5E958}"/>
              </a:ext>
            </a:extLst>
          </p:cNvPr>
          <p:cNvSpPr>
            <a:spLocks noGrp="1"/>
          </p:cNvSpPr>
          <p:nvPr>
            <p:ph type="title"/>
          </p:nvPr>
        </p:nvSpPr>
        <p:spPr>
          <a:xfrm>
            <a:off x="473075" y="0"/>
            <a:ext cx="7993063" cy="1143000"/>
          </a:xfrm>
        </p:spPr>
        <p:txBody>
          <a:bodyPr/>
          <a:lstStyle/>
          <a:p>
            <a:r>
              <a:rPr lang="nl-NL" altLang="nl-NL" sz="2400" dirty="0">
                <a:latin typeface="Open Sans" panose="020B0606030504020204" pitchFamily="34" charset="0"/>
              </a:rPr>
              <a:t>Typen variabelen/ meetniveaus (3)</a:t>
            </a:r>
          </a:p>
        </p:txBody>
      </p:sp>
      <p:sp>
        <p:nvSpPr>
          <p:cNvPr id="40963" name="Content Placeholder 2">
            <a:extLst>
              <a:ext uri="{FF2B5EF4-FFF2-40B4-BE49-F238E27FC236}">
                <a16:creationId xmlns:a16="http://schemas.microsoft.com/office/drawing/2014/main" id="{2AE5427B-6634-461F-9B6B-9E3960789891}"/>
              </a:ext>
            </a:extLst>
          </p:cNvPr>
          <p:cNvSpPr>
            <a:spLocks noGrp="1"/>
          </p:cNvSpPr>
          <p:nvPr>
            <p:ph idx="1"/>
          </p:nvPr>
        </p:nvSpPr>
        <p:spPr>
          <a:xfrm>
            <a:off x="539750" y="1471613"/>
            <a:ext cx="8015288" cy="48371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defRPr/>
            </a:pPr>
            <a:r>
              <a:rPr lang="nl-NL" altLang="nl-NL" sz="2000" b="1" dirty="0">
                <a:solidFill>
                  <a:srgbClr val="CC0033"/>
                </a:solidFill>
                <a:latin typeface="Open Sans" panose="020B0606030504020204" pitchFamily="34" charset="0"/>
                <a:ea typeface="Open Sans" panose="020B0606030504020204" pitchFamily="34" charset="0"/>
                <a:cs typeface="Open Sans" panose="020B0606030504020204" pitchFamily="34" charset="0"/>
              </a:rPr>
              <a:t>Interval- </a:t>
            </a:r>
            <a:r>
              <a:rPr lang="nl-NL" altLang="nl-NL" sz="2000" b="1" dirty="0">
                <a:latin typeface="Open Sans" panose="020B0606030504020204" pitchFamily="34" charset="0"/>
                <a:ea typeface="Open Sans" panose="020B0606030504020204" pitchFamily="34" charset="0"/>
                <a:cs typeface="Open Sans" panose="020B0606030504020204" pitchFamily="34" charset="0"/>
              </a:rPr>
              <a:t>/</a:t>
            </a:r>
            <a:r>
              <a:rPr lang="nl-NL" altLang="nl-NL" sz="2000" b="1" dirty="0">
                <a:solidFill>
                  <a:srgbClr val="CC0033"/>
                </a:solidFill>
                <a:latin typeface="Open Sans" panose="020B0606030504020204" pitchFamily="34" charset="0"/>
                <a:ea typeface="Open Sans" panose="020B0606030504020204" pitchFamily="34" charset="0"/>
                <a:cs typeface="Open Sans" panose="020B0606030504020204" pitchFamily="34" charset="0"/>
              </a:rPr>
              <a:t>rationiveau</a:t>
            </a:r>
            <a:r>
              <a:rPr lang="nl-NL" altLang="nl-NL" sz="2000" dirty="0">
                <a:latin typeface="Open Sans" panose="020B0606030504020204" pitchFamily="34" charset="0"/>
                <a:ea typeface="Open Sans" panose="020B0606030504020204" pitchFamily="34" charset="0"/>
                <a:cs typeface="Open Sans" panose="020B0606030504020204" pitchFamily="34" charset="0"/>
              </a:rPr>
              <a:t> (afstand tussen categorieën uit te drukken in een getal)</a:t>
            </a:r>
          </a:p>
          <a:p>
            <a:pPr marL="0" indent="0">
              <a:defRPr/>
            </a:pPr>
            <a:endParaRPr lang="nl-NL" altLang="nl-NL" sz="2000" dirty="0">
              <a:latin typeface="Open Sans" panose="020B0606030504020204" pitchFamily="34" charset="0"/>
              <a:ea typeface="Open Sans" panose="020B0606030504020204" pitchFamily="34" charset="0"/>
              <a:cs typeface="Open Sans" panose="020B0606030504020204" pitchFamily="34" charset="0"/>
            </a:endParaRPr>
          </a:p>
          <a:p>
            <a:pPr marL="0" indent="0">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Wat is uw huidige gewicht?</a:t>
            </a:r>
          </a:p>
          <a:p>
            <a:pPr marL="365125" lvl="1" indent="0">
              <a:buFont typeface="Arial" panose="020B0604020202020204" pitchFamily="34" charset="0"/>
              <a:buNone/>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kilo</a:t>
            </a:r>
          </a:p>
          <a:p>
            <a:pPr marL="0" indent="0">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rPr>
              <a:t>Hoeveel glazen alcohol drinkt u gemiddeld per week?</a:t>
            </a:r>
          </a:p>
          <a:p>
            <a:pPr marL="365125" lvl="1" indent="0">
              <a:buFont typeface="Arial" panose="020B0604020202020204" pitchFamily="34" charset="0"/>
              <a:buNone/>
              <a:defRPr/>
            </a:pPr>
            <a:r>
              <a:rPr lang="nl-NL" sz="2000" dirty="0">
                <a:solidFill>
                  <a:srgbClr val="0070C0"/>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glazen</a:t>
            </a:r>
            <a:endParaRPr lang="nl-NL" altLang="nl-NL" sz="20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p:cNvSpPr/>
          <p:nvPr/>
        </p:nvSpPr>
        <p:spPr>
          <a:xfrm>
            <a:off x="4020185" y="3890169"/>
            <a:ext cx="3618865" cy="2554545"/>
          </a:xfrm>
          <a:prstGeom prst="rect">
            <a:avLst/>
          </a:prstGeom>
          <a:solidFill>
            <a:schemeClr val="accent2"/>
          </a:solidFill>
        </p:spPr>
        <p:txBody>
          <a:bodyPr wrap="square">
            <a:spAutoFit/>
          </a:bodyPr>
          <a:lstStyle/>
          <a:p>
            <a:pPr>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Statistische mogelijkheden: </a:t>
            </a:r>
          </a:p>
          <a:p>
            <a:pPr marL="457200" indent="-457200">
              <a:buFont typeface="Arial" panose="020B0604020202020204" pitchFamily="34" charset="0"/>
              <a:buChar char="•"/>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tellen (aantallen en percentages); </a:t>
            </a:r>
          </a:p>
          <a:p>
            <a:pPr marL="457200" indent="-457200">
              <a:buFont typeface="Arial" panose="020B0604020202020204" pitchFamily="34" charset="0"/>
              <a:buChar char="•"/>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modus;</a:t>
            </a:r>
          </a:p>
          <a:p>
            <a:pPr marL="457200" indent="-457200">
              <a:buFont typeface="Arial" panose="020B0604020202020204" pitchFamily="34" charset="0"/>
              <a:buChar char="•"/>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mediaan;</a:t>
            </a:r>
          </a:p>
          <a:p>
            <a:pPr marL="457200" indent="-457200">
              <a:buFont typeface="Arial" panose="020B0604020202020204" pitchFamily="34" charset="0"/>
              <a:buChar char="•"/>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gemiddelde;</a:t>
            </a:r>
          </a:p>
          <a:p>
            <a:pPr marL="457200" indent="-457200">
              <a:buFont typeface="Arial" panose="020B0604020202020204" pitchFamily="34" charset="0"/>
              <a:buChar char="•"/>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standaardafwijking;</a:t>
            </a:r>
          </a:p>
          <a:p>
            <a:pPr marL="457200" indent="-457200">
              <a:buFont typeface="Arial" panose="020B0604020202020204" pitchFamily="34" charset="0"/>
              <a:buChar char="•"/>
              <a:defRPr/>
            </a:pPr>
            <a:r>
              <a:rPr lang="nl-NL"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andere spreidingsmaten.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04744B86-38D2-4204-B589-2EA85D36F7B0}"/>
              </a:ext>
            </a:extLst>
          </p:cNvPr>
          <p:cNvSpPr>
            <a:spLocks noGrp="1"/>
          </p:cNvSpPr>
          <p:nvPr>
            <p:ph idx="1"/>
          </p:nvPr>
        </p:nvSpPr>
        <p:spPr/>
        <p:txBody>
          <a:bodyPr/>
          <a:lstStyle/>
          <a:p>
            <a:pPr marL="0" indent="0">
              <a:buFontTx/>
              <a:buNone/>
              <a:defRPr/>
            </a:pPr>
            <a:r>
              <a:rPr lang="nl-NL" sz="2000" dirty="0">
                <a:latin typeface="Open Sans" panose="020B0606030504020204" pitchFamily="34" charset="0"/>
                <a:ea typeface="Open Sans" panose="020B0606030504020204" pitchFamily="34" charset="0"/>
                <a:cs typeface="Open Sans" panose="020B0606030504020204" pitchFamily="34" charset="0"/>
              </a:rPr>
              <a:t>(feitelijk ordinaal meetniveau, maar vaak beschouwd als variabele op ratio-/intervalniveau)</a:t>
            </a:r>
          </a:p>
          <a:p>
            <a:pPr>
              <a:defRPr/>
            </a:pPr>
            <a:endParaRPr lang="nl-NL" sz="2000" dirty="0">
              <a:latin typeface="Open Sans" panose="020B0606030504020204" pitchFamily="34" charset="0"/>
              <a:ea typeface="Open Sans" panose="020B0606030504020204" pitchFamily="34" charset="0"/>
              <a:cs typeface="Open Sans" panose="020B0606030504020204" pitchFamily="34" charset="0"/>
            </a:endParaRPr>
          </a:p>
          <a:p>
            <a:pPr marL="0" indent="0">
              <a:buFontTx/>
              <a:buNone/>
              <a:defRPr/>
            </a:pPr>
            <a:r>
              <a:rPr lang="nl-NL" sz="2000" dirty="0">
                <a:solidFill>
                  <a:schemeClr val="tx2">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In hoeverre bent u het eens met de volgende stelling:</a:t>
            </a:r>
          </a:p>
          <a:p>
            <a:pPr marL="0" indent="0">
              <a:buFontTx/>
              <a:buNone/>
              <a:defRPr/>
            </a:pPr>
            <a:r>
              <a:rPr lang="nl-NL" sz="2000" dirty="0">
                <a:solidFill>
                  <a:schemeClr val="tx2">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Het sluiten van zorginstellingen is noodzakelijk.</a:t>
            </a:r>
          </a:p>
          <a:p>
            <a:pPr>
              <a:defRPr/>
            </a:pPr>
            <a:endParaRPr lang="nl-NL" sz="2000" dirty="0">
              <a:solidFill>
                <a:schemeClr val="tx2">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indent="0">
              <a:buFontTx/>
              <a:buNone/>
              <a:defRPr/>
            </a:pPr>
            <a:r>
              <a:rPr lang="nl-NL" sz="2000" dirty="0">
                <a:solidFill>
                  <a:schemeClr val="tx2">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O helemaal oneens </a:t>
            </a:r>
            <a:r>
              <a:rPr lang="nl-NL" sz="2000" b="1" dirty="0">
                <a:latin typeface="Open Sans" panose="020B0606030504020204" pitchFamily="34" charset="0"/>
                <a:ea typeface="Open Sans" panose="020B0606030504020204" pitchFamily="34" charset="0"/>
                <a:cs typeface="Open Sans" panose="020B0606030504020204" pitchFamily="34" charset="0"/>
              </a:rPr>
              <a:t>=1</a:t>
            </a:r>
          </a:p>
          <a:p>
            <a:pPr marL="0" indent="0">
              <a:buFontTx/>
              <a:buNone/>
              <a:defRPr/>
            </a:pPr>
            <a:r>
              <a:rPr lang="nl-NL" sz="2000" dirty="0">
                <a:solidFill>
                  <a:schemeClr val="tx2">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O beetje oneens </a:t>
            </a:r>
            <a:r>
              <a:rPr lang="nl-NL" sz="2000" b="1" dirty="0">
                <a:latin typeface="Open Sans" panose="020B0606030504020204" pitchFamily="34" charset="0"/>
                <a:ea typeface="Open Sans" panose="020B0606030504020204" pitchFamily="34" charset="0"/>
                <a:cs typeface="Open Sans" panose="020B0606030504020204" pitchFamily="34" charset="0"/>
              </a:rPr>
              <a:t>=2</a:t>
            </a:r>
            <a:endParaRPr lang="nl-NL" sz="2000" dirty="0">
              <a:solidFill>
                <a:schemeClr val="tx2">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indent="0">
              <a:buFontTx/>
              <a:buNone/>
              <a:defRPr/>
            </a:pPr>
            <a:r>
              <a:rPr lang="nl-NL" sz="2000" dirty="0">
                <a:solidFill>
                  <a:schemeClr val="tx2">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O niet oneens of eens</a:t>
            </a:r>
            <a:r>
              <a:rPr lang="nl-NL" sz="2000" b="1" dirty="0">
                <a:latin typeface="Open Sans" panose="020B0606030504020204" pitchFamily="34" charset="0"/>
                <a:ea typeface="Open Sans" panose="020B0606030504020204" pitchFamily="34" charset="0"/>
                <a:cs typeface="Open Sans" panose="020B0606030504020204" pitchFamily="34" charset="0"/>
              </a:rPr>
              <a:t> =3</a:t>
            </a:r>
            <a:endParaRPr lang="nl-NL" sz="2000" dirty="0">
              <a:solidFill>
                <a:schemeClr val="tx2">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indent="0">
              <a:buFontTx/>
              <a:buNone/>
              <a:defRPr/>
            </a:pPr>
            <a:r>
              <a:rPr lang="nl-NL" sz="2000" dirty="0">
                <a:solidFill>
                  <a:schemeClr val="tx2">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O beetje mee eens </a:t>
            </a:r>
            <a:r>
              <a:rPr lang="nl-NL" sz="2000" b="1" dirty="0">
                <a:latin typeface="Open Sans" panose="020B0606030504020204" pitchFamily="34" charset="0"/>
                <a:ea typeface="Open Sans" panose="020B0606030504020204" pitchFamily="34" charset="0"/>
                <a:cs typeface="Open Sans" panose="020B0606030504020204" pitchFamily="34" charset="0"/>
              </a:rPr>
              <a:t>=4</a:t>
            </a:r>
            <a:endParaRPr lang="nl-NL" sz="2000" dirty="0">
              <a:solidFill>
                <a:schemeClr val="tx2">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indent="0">
              <a:buFontTx/>
              <a:buNone/>
              <a:defRPr/>
            </a:pPr>
            <a:r>
              <a:rPr lang="nl-NL" sz="2000" dirty="0">
                <a:solidFill>
                  <a:schemeClr val="tx2">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O helemaal mee eens </a:t>
            </a:r>
            <a:r>
              <a:rPr lang="nl-NL" sz="2000" b="1" dirty="0">
                <a:latin typeface="Open Sans" panose="020B0606030504020204" pitchFamily="34" charset="0"/>
                <a:ea typeface="Open Sans" panose="020B0606030504020204" pitchFamily="34" charset="0"/>
                <a:cs typeface="Open Sans" panose="020B0606030504020204" pitchFamily="34" charset="0"/>
              </a:rPr>
              <a:t>=5</a:t>
            </a:r>
            <a:endParaRPr lang="nl-NL" sz="2000" dirty="0">
              <a:solidFill>
                <a:schemeClr val="tx2">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8898" name="Titel 1">
            <a:extLst>
              <a:ext uri="{FF2B5EF4-FFF2-40B4-BE49-F238E27FC236}">
                <a16:creationId xmlns:a16="http://schemas.microsoft.com/office/drawing/2014/main" id="{8A0E94D7-B0B2-4ABB-8CF6-113DE72100AC}"/>
              </a:ext>
            </a:extLst>
          </p:cNvPr>
          <p:cNvSpPr>
            <a:spLocks noGrp="1"/>
          </p:cNvSpPr>
          <p:nvPr>
            <p:ph type="title"/>
          </p:nvPr>
        </p:nvSpPr>
        <p:spPr>
          <a:xfrm>
            <a:off x="516135" y="323849"/>
            <a:ext cx="7993063" cy="809625"/>
          </a:xfrm>
        </p:spPr>
        <p:txBody>
          <a:bodyPr anchor="t"/>
          <a:lstStyle/>
          <a:p>
            <a:r>
              <a:rPr lang="nl-NL" altLang="nl-NL" sz="2400" b="0" dirty="0">
                <a:solidFill>
                  <a:schemeClr val="bg1"/>
                </a:solidFill>
                <a:latin typeface="Open Sans" panose="020B0606030504020204" pitchFamily="34" charset="0"/>
                <a:ea typeface="ヒラギノ角ゴ Pro W3" charset="-128"/>
                <a:cs typeface="Verdana" panose="020B0604030504040204" pitchFamily="34" charset="0"/>
              </a:rPr>
              <a:t>Likertschaal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a:extLst>
              <a:ext uri="{FF2B5EF4-FFF2-40B4-BE49-F238E27FC236}">
                <a16:creationId xmlns:a16="http://schemas.microsoft.com/office/drawing/2014/main" id="{9110FBB9-6BB6-4CA0-8EED-27037EDD4273}"/>
              </a:ext>
            </a:extLst>
          </p:cNvPr>
          <p:cNvSpPr>
            <a:spLocks noGrp="1"/>
          </p:cNvSpPr>
          <p:nvPr>
            <p:ph type="title"/>
          </p:nvPr>
        </p:nvSpPr>
        <p:spPr>
          <a:xfrm>
            <a:off x="463550" y="128588"/>
            <a:ext cx="8229600" cy="993775"/>
          </a:xfrm>
        </p:spPr>
        <p:txBody>
          <a:bodyPr/>
          <a:lstStyle/>
          <a:p>
            <a:r>
              <a:rPr lang="nl-NL" altLang="nl-NL" sz="2400" b="0" dirty="0">
                <a:latin typeface="Open Sans" panose="020B0606030504020204" pitchFamily="34" charset="0"/>
                <a:ea typeface="ヒラギノ角ゴ Pro W3" charset="-128"/>
                <a:cs typeface="Verdana" panose="020B0604030504040204" pitchFamily="34" charset="0"/>
              </a:rPr>
              <a:t>Centrummaten</a:t>
            </a:r>
          </a:p>
        </p:txBody>
      </p:sp>
      <p:graphicFrame>
        <p:nvGraphicFramePr>
          <p:cNvPr id="5" name="Tabel 5">
            <a:extLst>
              <a:ext uri="{FF2B5EF4-FFF2-40B4-BE49-F238E27FC236}">
                <a16:creationId xmlns:a16="http://schemas.microsoft.com/office/drawing/2014/main" id="{2D5A79F8-6C66-4940-91D1-1407317E7B45}"/>
              </a:ext>
            </a:extLst>
          </p:cNvPr>
          <p:cNvGraphicFramePr>
            <a:graphicFrameLocks noGrp="1"/>
          </p:cNvGraphicFramePr>
          <p:nvPr>
            <p:extLst>
              <p:ext uri="{D42A27DB-BD31-4B8C-83A1-F6EECF244321}">
                <p14:modId xmlns:p14="http://schemas.microsoft.com/office/powerpoint/2010/main" val="298744723"/>
              </p:ext>
            </p:extLst>
          </p:nvPr>
        </p:nvGraphicFramePr>
        <p:xfrm>
          <a:off x="539750" y="1651379"/>
          <a:ext cx="2232025" cy="2357120"/>
        </p:xfrm>
        <a:graphic>
          <a:graphicData uri="http://schemas.openxmlformats.org/drawingml/2006/table">
            <a:tbl>
              <a:tblPr/>
              <a:tblGrid>
                <a:gridCol w="2232025">
                  <a:extLst>
                    <a:ext uri="{9D8B030D-6E8A-4147-A177-3AD203B41FA5}">
                      <a16:colId xmlns:a16="http://schemas.microsoft.com/office/drawing/2014/main" val="20000"/>
                    </a:ext>
                  </a:extLst>
                </a:gridCol>
              </a:tblGrid>
              <a:tr h="2033517">
                <a:tc>
                  <a:txBody>
                    <a:bodyPr/>
                    <a:lstStyle>
                      <a:lvl1pPr>
                        <a:spcBef>
                          <a:spcPct val="20000"/>
                        </a:spcBef>
                        <a:buSzPct val="90000"/>
                        <a:defRPr sz="1600">
                          <a:solidFill>
                            <a:schemeClr val="tx1"/>
                          </a:solidFill>
                          <a:latin typeface="Verdana" panose="020B0604030504040204" pitchFamily="34" charset="0"/>
                          <a:ea typeface="ヒラギノ角ゴ Pro W3" charset="-128"/>
                        </a:defRPr>
                      </a:lvl1pPr>
                      <a:lvl2pPr marL="742950" indent="-285750">
                        <a:spcBef>
                          <a:spcPct val="20000"/>
                        </a:spcBef>
                        <a:buSzPct val="90000"/>
                        <a:defRPr sz="1400">
                          <a:solidFill>
                            <a:schemeClr val="tx1"/>
                          </a:solidFill>
                          <a:latin typeface="Verdana" panose="020B0604030504040204" pitchFamily="34" charset="0"/>
                          <a:ea typeface="ヒラギノ角ゴ Pro W3" charset="-128"/>
                        </a:defRPr>
                      </a:lvl2pPr>
                      <a:lvl3pPr marL="1143000" indent="-228600">
                        <a:spcBef>
                          <a:spcPct val="20000"/>
                        </a:spcBef>
                        <a:buSzPct val="90000"/>
                        <a:defRPr sz="1200">
                          <a:solidFill>
                            <a:schemeClr val="tx1"/>
                          </a:solidFill>
                          <a:latin typeface="Verdana" panose="020B0604030504040204" pitchFamily="34" charset="0"/>
                          <a:ea typeface="ヒラギノ角ゴ Pro W3" charset="-128"/>
                        </a:defRPr>
                      </a:lvl3pPr>
                      <a:lvl4pPr marL="1600200" indent="-228600">
                        <a:spcBef>
                          <a:spcPct val="20000"/>
                        </a:spcBef>
                        <a:buSzPct val="90000"/>
                        <a:defRPr sz="1200">
                          <a:solidFill>
                            <a:schemeClr val="tx1"/>
                          </a:solidFill>
                          <a:latin typeface="Verdana" panose="020B0604030504040204" pitchFamily="34" charset="0"/>
                          <a:ea typeface="ヒラギノ角ゴ Pro W3" charset="-128"/>
                        </a:defRPr>
                      </a:lvl4pPr>
                      <a:lvl5pPr marL="2057400" indent="-228600">
                        <a:spcBef>
                          <a:spcPct val="20000"/>
                        </a:spcBef>
                        <a:buFont typeface="Lucida Grande" charset="0"/>
                        <a:defRPr sz="1600">
                          <a:solidFill>
                            <a:schemeClr val="tx1"/>
                          </a:solidFill>
                          <a:latin typeface="Verdana" panose="020B0604030504040204" pitchFamily="34" charset="0"/>
                          <a:ea typeface="ヒラギノ角ゴ Pro W3" charset="-128"/>
                        </a:defRPr>
                      </a:lvl5pPr>
                      <a:lvl6pPr marL="25146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6pPr>
                      <a:lvl7pPr marL="29718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7pPr>
                      <a:lvl8pPr marL="34290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8pPr>
                      <a:lvl9pPr marL="38862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9pPr>
                    </a:lstStyle>
                    <a:p>
                      <a:pPr marL="0" marR="0" lvl="1"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400" b="1" i="0" u="none" strike="noStrike" cap="none" normalizeH="0" baseline="0" dirty="0">
                          <a:ln>
                            <a:noFill/>
                          </a:ln>
                          <a:solidFill>
                            <a:schemeClr val="tx1"/>
                          </a:solidFill>
                          <a:effectLst/>
                          <a:latin typeface="Open Sans"/>
                          <a:ea typeface="ＭＳ Ｐゴシック" panose="020B0600070205080204" pitchFamily="34" charset="-128"/>
                          <a:sym typeface="Wingdings" panose="05000000000000000000" pitchFamily="2" charset="2"/>
                        </a:rPr>
                        <a:t>Modus</a:t>
                      </a:r>
                      <a:endParaRPr kumimoji="0" lang="nl-NL" altLang="nl-NL" sz="2400" b="0" i="0" u="none" strike="noStrike" cap="none" normalizeH="0" baseline="0" dirty="0">
                        <a:ln>
                          <a:noFill/>
                        </a:ln>
                        <a:solidFill>
                          <a:schemeClr val="tx1"/>
                        </a:solidFill>
                        <a:effectLst/>
                        <a:latin typeface="Open Sans"/>
                        <a:ea typeface="ＭＳ Ｐゴシック" panose="020B0600070205080204" pitchFamily="34" charset="-128"/>
                        <a:sym typeface="Wingdings" panose="05000000000000000000" pitchFamily="2" charset="2"/>
                      </a:endParaRPr>
                    </a:p>
                    <a:p>
                      <a:pPr marL="0" marR="0" lvl="1"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endParaRPr kumimoji="0" lang="nl-NL" altLang="nl-NL" sz="2400" b="0" i="0" u="none" strike="noStrike" cap="none" normalizeH="0" baseline="0" dirty="0">
                        <a:ln>
                          <a:noFill/>
                        </a:ln>
                        <a:solidFill>
                          <a:schemeClr val="tx1"/>
                        </a:solidFill>
                        <a:effectLst/>
                        <a:latin typeface="Open Sans"/>
                        <a:ea typeface="ＭＳ Ｐゴシック" panose="020B0600070205080204" pitchFamily="34" charset="-128"/>
                        <a:sym typeface="Wingdings" panose="05000000000000000000" pitchFamily="2" charset="2"/>
                      </a:endParaRPr>
                    </a:p>
                    <a:p>
                      <a:pPr marL="0" marR="0" lvl="1"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400" b="1" i="0" u="none" strike="noStrike" cap="none" normalizeH="0" baseline="0" dirty="0">
                          <a:ln>
                            <a:noFill/>
                          </a:ln>
                          <a:solidFill>
                            <a:schemeClr val="tx1"/>
                          </a:solidFill>
                          <a:effectLst/>
                          <a:latin typeface="Open Sans"/>
                          <a:ea typeface="ＭＳ Ｐゴシック" panose="020B0600070205080204" pitchFamily="34" charset="-128"/>
                          <a:sym typeface="Wingdings" panose="05000000000000000000" pitchFamily="2" charset="2"/>
                        </a:rPr>
                        <a:t>Mediaan</a:t>
                      </a:r>
                      <a:endParaRPr kumimoji="0" lang="nl-NL" altLang="nl-NL" sz="2400" b="0" i="0" u="none" strike="noStrike" cap="none" normalizeH="0" baseline="0" dirty="0">
                        <a:ln>
                          <a:noFill/>
                        </a:ln>
                        <a:solidFill>
                          <a:schemeClr val="tx1"/>
                        </a:solidFill>
                        <a:effectLst/>
                        <a:latin typeface="Open Sans"/>
                        <a:ea typeface="ＭＳ Ｐゴシック" panose="020B0600070205080204" pitchFamily="34" charset="-128"/>
                        <a:sym typeface="Wingdings" panose="05000000000000000000" pitchFamily="2" charset="2"/>
                      </a:endParaRPr>
                    </a:p>
                    <a:p>
                      <a:pPr marL="0" marR="0" lvl="1"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endParaRPr kumimoji="0" lang="nl-NL" altLang="nl-NL" sz="2400" b="0" i="0" u="none" strike="noStrike" cap="none" normalizeH="0" baseline="0" dirty="0">
                        <a:ln>
                          <a:noFill/>
                        </a:ln>
                        <a:solidFill>
                          <a:schemeClr val="tx1"/>
                        </a:solidFill>
                        <a:effectLst/>
                        <a:latin typeface="Open Sans"/>
                        <a:ea typeface="ＭＳ Ｐゴシック" panose="020B0600070205080204" pitchFamily="34" charset="-128"/>
                        <a:sym typeface="Wingdings" panose="05000000000000000000" pitchFamily="2" charset="2"/>
                      </a:endParaRPr>
                    </a:p>
                    <a:p>
                      <a:pPr marL="0" marR="0" lvl="1"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400" b="1" i="0" u="none" strike="noStrike" cap="none" normalizeH="0" baseline="0" dirty="0">
                          <a:ln>
                            <a:noFill/>
                          </a:ln>
                          <a:solidFill>
                            <a:schemeClr val="tx1"/>
                          </a:solidFill>
                          <a:effectLst/>
                          <a:latin typeface="Open Sans"/>
                          <a:ea typeface="ＭＳ Ｐゴシック" panose="020B0600070205080204" pitchFamily="34" charset="-128"/>
                          <a:sym typeface="Wingdings" panose="05000000000000000000" pitchFamily="2" charset="2"/>
                        </a:rPr>
                        <a:t>Gemiddelde</a:t>
                      </a:r>
                      <a:endParaRPr kumimoji="0" lang="nl-NL" altLang="nl-NL" sz="1600" b="0" i="0" u="none" strike="noStrike" cap="none" normalizeH="0" baseline="0" dirty="0">
                        <a:ln>
                          <a:noFill/>
                        </a:ln>
                        <a:solidFill>
                          <a:schemeClr val="tx1"/>
                        </a:solidFill>
                        <a:effectLst/>
                        <a:latin typeface="Open Sans"/>
                        <a:ea typeface="ＭＳ Ｐゴシック" panose="020B0600070205080204" pitchFamily="34" charset="-128"/>
                      </a:endParaRPr>
                    </a:p>
                    <a:p>
                      <a:pPr marL="1085850" marR="0" lvl="1" indent="-342900" algn="l" defTabSz="914400" rtl="0" eaLnBrk="1" fontAlgn="base" latinLnBrk="0" hangingPunct="1">
                        <a:lnSpc>
                          <a:spcPct val="100000"/>
                        </a:lnSpc>
                        <a:spcBef>
                          <a:spcPts val="200"/>
                        </a:spcBef>
                        <a:spcAft>
                          <a:spcPts val="200"/>
                        </a:spcAft>
                        <a:buClrTx/>
                        <a:buSzTx/>
                        <a:buFont typeface="Arial" panose="020B0604020202020204" pitchFamily="34" charset="0"/>
                        <a:buChar char="•"/>
                        <a:tabLst/>
                      </a:pPr>
                      <a:endParaRPr kumimoji="0" lang="nl-NL" altLang="nl-NL" sz="1800" b="0" i="0" u="none" strike="noStrike" cap="none" normalizeH="0" baseline="0" dirty="0">
                        <a:ln>
                          <a:noFill/>
                        </a:ln>
                        <a:solidFill>
                          <a:schemeClr val="tx1"/>
                        </a:solidFill>
                        <a:effectLst/>
                        <a:latin typeface="Open Sans"/>
                        <a:ea typeface="ＭＳ Ｐゴシック" panose="020B0600070205080204" pitchFamily="34" charset="-128"/>
                      </a:endParaRPr>
                    </a:p>
                  </a:txBody>
                  <a:tcPr marL="68589" marR="68589"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 name="Rectangle 1"/>
          <p:cNvSpPr/>
          <p:nvPr/>
        </p:nvSpPr>
        <p:spPr>
          <a:xfrm>
            <a:off x="4005026" y="1651379"/>
            <a:ext cx="4310299" cy="3344505"/>
          </a:xfrm>
          <a:prstGeom prst="rect">
            <a:avLst/>
          </a:prstGeom>
          <a:ln>
            <a:solidFill>
              <a:schemeClr val="bg1">
                <a:lumMod val="50000"/>
              </a:schemeClr>
            </a:solidFill>
          </a:ln>
        </p:spPr>
        <p:txBody>
          <a:bodyPr wrap="square">
            <a:spAutoFit/>
          </a:bodyPr>
          <a:lstStyle/>
          <a:p>
            <a:pPr lvl="0" defTabSz="914400" fontAlgn="base">
              <a:spcBef>
                <a:spcPts val="200"/>
              </a:spcBef>
              <a:spcAft>
                <a:spcPts val="200"/>
              </a:spcAft>
            </a:pPr>
            <a:r>
              <a:rPr lang="en-US" b="1" dirty="0" err="1">
                <a:latin typeface="Open Sans"/>
              </a:rPr>
              <a:t>Voorbeeld</a:t>
            </a:r>
            <a:r>
              <a:rPr lang="en-US" b="1" dirty="0">
                <a:latin typeface="Open Sans"/>
              </a:rPr>
              <a:t>:</a:t>
            </a:r>
          </a:p>
          <a:p>
            <a:pPr lvl="0" defTabSz="914400" fontAlgn="base">
              <a:spcBef>
                <a:spcPts val="200"/>
              </a:spcBef>
              <a:spcAft>
                <a:spcPts val="200"/>
              </a:spcAft>
            </a:pPr>
            <a:endParaRPr lang="en-US" dirty="0">
              <a:latin typeface="Open Sans"/>
            </a:endParaRPr>
          </a:p>
          <a:p>
            <a:pPr lvl="0" defTabSz="914400" fontAlgn="base">
              <a:spcBef>
                <a:spcPts val="200"/>
              </a:spcBef>
              <a:spcAft>
                <a:spcPts val="200"/>
              </a:spcAft>
            </a:pPr>
            <a:r>
              <a:rPr lang="en-US" dirty="0">
                <a:latin typeface="Open Sans"/>
              </a:rPr>
              <a:t>“The overall mean consultation length was 9.3 minutes, the median was 6.0 minutes and the mode was 3.0 minutes.”</a:t>
            </a:r>
          </a:p>
          <a:p>
            <a:pPr lvl="0" defTabSz="914400" fontAlgn="base">
              <a:spcBef>
                <a:spcPts val="200"/>
              </a:spcBef>
              <a:spcAft>
                <a:spcPts val="200"/>
              </a:spcAft>
            </a:pPr>
            <a:endParaRPr lang="en-US" dirty="0">
              <a:latin typeface="Open Sans"/>
            </a:endParaRPr>
          </a:p>
          <a:p>
            <a:pPr marL="542925" lvl="0" indent="-542925" defTabSz="914400" fontAlgn="base">
              <a:spcBef>
                <a:spcPts val="200"/>
              </a:spcBef>
              <a:spcAft>
                <a:spcPts val="200"/>
              </a:spcAft>
            </a:pPr>
            <a:r>
              <a:rPr lang="en-US" dirty="0" err="1">
                <a:solidFill>
                  <a:srgbClr val="0070C0"/>
                </a:solidFill>
                <a:latin typeface="Open Sans" panose="020B0606030504020204"/>
              </a:rPr>
              <a:t>Voo</a:t>
            </a:r>
            <a:r>
              <a:rPr lang="en-US" dirty="0">
                <a:solidFill>
                  <a:srgbClr val="0070C0"/>
                </a:solidFill>
                <a:latin typeface="Open Sans" panose="020B0606030504020204"/>
              </a:rPr>
              <a:t>, Y.O. (1999). Consultation length and case mix in a general practice clinic. </a:t>
            </a:r>
            <a:r>
              <a:rPr lang="en-US" i="1" dirty="0">
                <a:solidFill>
                  <a:srgbClr val="0070C0"/>
                </a:solidFill>
                <a:latin typeface="Open Sans" panose="020B0606030504020204"/>
              </a:rPr>
              <a:t>Singapore Medical Journal, 40</a:t>
            </a:r>
            <a:r>
              <a:rPr lang="en-US" dirty="0">
                <a:solidFill>
                  <a:srgbClr val="0070C0"/>
                </a:solidFill>
                <a:latin typeface="Open Sans" panose="020B0606030504020204"/>
              </a:rPr>
              <a:t>(1), 13-17.</a:t>
            </a:r>
            <a:endParaRPr lang="nl-NL" altLang="nl-NL" dirty="0">
              <a:solidFill>
                <a:srgbClr val="0070C0"/>
              </a:solidFill>
              <a:latin typeface="Open Sans" panose="020B0606030504020204"/>
              <a:ea typeface="ＭＳ Ｐゴシック" panose="020B0600070205080204" pitchFamily="34" charset="-128"/>
            </a:endParaRPr>
          </a:p>
        </p:txBody>
      </p:sp>
      <p:sp>
        <p:nvSpPr>
          <p:cNvPr id="6" name="Rectangle 2">
            <a:extLst>
              <a:ext uri="{FF2B5EF4-FFF2-40B4-BE49-F238E27FC236}">
                <a16:creationId xmlns:a16="http://schemas.microsoft.com/office/drawing/2014/main" id="{E3903CE6-9A1D-4DE3-9D50-5541897219B9}"/>
              </a:ext>
            </a:extLst>
          </p:cNvPr>
          <p:cNvSpPr>
            <a:spLocks noChangeArrowheads="1"/>
          </p:cNvSpPr>
          <p:nvPr/>
        </p:nvSpPr>
        <p:spPr bwMode="auto">
          <a:xfrm>
            <a:off x="539750" y="5524900"/>
            <a:ext cx="715858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2000" b="0" i="0" u="none" strike="noStrike" kern="1200" cap="none" spc="0" normalizeH="0" baseline="0" noProof="0" dirty="0">
                <a:ln>
                  <a:noFill/>
                </a:ln>
                <a:solidFill>
                  <a:srgbClr val="558ED5"/>
                </a:solidFill>
                <a:effectLst/>
                <a:uLnTx/>
                <a:uFillTx/>
                <a:latin typeface="Open Sans" panose="020B0606030504020204"/>
              </a:rPr>
              <a:t>SPSS: Analyze – Descriptive Statistics – Frequencies, en dan bij </a:t>
            </a:r>
            <a:r>
              <a:rPr lang="nl-NL" altLang="nl-NL" sz="2000" b="0" i="1" dirty="0">
                <a:solidFill>
                  <a:srgbClr val="558ED5"/>
                </a:solidFill>
                <a:latin typeface="Open Sans" panose="020B0606030504020204"/>
              </a:rPr>
              <a:t>Central Tendency</a:t>
            </a:r>
            <a:r>
              <a:rPr lang="nl-NL" altLang="nl-NL" sz="2000" b="0" dirty="0">
                <a:solidFill>
                  <a:srgbClr val="558ED5"/>
                </a:solidFill>
                <a:latin typeface="Open Sans" panose="020B0606030504020204"/>
              </a:rPr>
              <a:t>  (onder de button </a:t>
            </a:r>
            <a:r>
              <a:rPr lang="nl-NL" altLang="nl-NL" sz="2000" b="0" i="1" dirty="0">
                <a:solidFill>
                  <a:srgbClr val="558ED5"/>
                </a:solidFill>
                <a:latin typeface="Open Sans" panose="020B0606030504020204"/>
              </a:rPr>
              <a:t>Statistics</a:t>
            </a:r>
            <a:r>
              <a:rPr lang="nl-NL" altLang="nl-NL" sz="2000" b="0" dirty="0">
                <a:solidFill>
                  <a:srgbClr val="558ED5"/>
                </a:solidFill>
                <a:latin typeface="Open Sans" panose="020B0606030504020204"/>
              </a:rPr>
              <a:t>) aankruisen: Mean – Median - Mode</a:t>
            </a:r>
            <a:r>
              <a:rPr kumimoji="0" lang="nl-NL" altLang="nl-NL" sz="2000" b="0" i="0" u="none" strike="noStrike" kern="1200" cap="none" spc="0" normalizeH="0" baseline="0" noProof="0" dirty="0">
                <a:ln>
                  <a:noFill/>
                </a:ln>
                <a:solidFill>
                  <a:srgbClr val="558ED5"/>
                </a:solidFill>
                <a:effectLst/>
                <a:uLnTx/>
                <a:uFillTx/>
                <a:latin typeface="Open Sans" panose="020B0606030504020204"/>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D82C5862-E061-431D-87DA-293E0623223E}"/>
              </a:ext>
            </a:extLst>
          </p:cNvPr>
          <p:cNvSpPr>
            <a:spLocks noGrp="1"/>
          </p:cNvSpPr>
          <p:nvPr>
            <p:ph type="title"/>
          </p:nvPr>
        </p:nvSpPr>
        <p:spPr>
          <a:xfrm>
            <a:off x="473075" y="100013"/>
            <a:ext cx="8229600" cy="993775"/>
          </a:xfrm>
        </p:spPr>
        <p:txBody>
          <a:bodyPr/>
          <a:lstStyle/>
          <a:p>
            <a:r>
              <a:rPr lang="nl-NL" altLang="nl-NL" sz="2400" b="0">
                <a:latin typeface="Open Sans" panose="020B0606030504020204" pitchFamily="34" charset="0"/>
                <a:ea typeface="ヒラギノ角ゴ Pro W3" charset="-128"/>
                <a:cs typeface="Verdana" panose="020B0604030504040204" pitchFamily="34" charset="0"/>
              </a:rPr>
              <a:t>Spreidingsmaten</a:t>
            </a:r>
          </a:p>
        </p:txBody>
      </p:sp>
      <p:graphicFrame>
        <p:nvGraphicFramePr>
          <p:cNvPr id="5" name="Tabel 5">
            <a:extLst>
              <a:ext uri="{FF2B5EF4-FFF2-40B4-BE49-F238E27FC236}">
                <a16:creationId xmlns:a16="http://schemas.microsoft.com/office/drawing/2014/main" id="{71D6DB07-25D1-4F49-8C73-28D5E23DA820}"/>
              </a:ext>
            </a:extLst>
          </p:cNvPr>
          <p:cNvGraphicFramePr>
            <a:graphicFrameLocks noGrp="1"/>
          </p:cNvGraphicFramePr>
          <p:nvPr>
            <p:extLst>
              <p:ext uri="{D42A27DB-BD31-4B8C-83A1-F6EECF244321}">
                <p14:modId xmlns:p14="http://schemas.microsoft.com/office/powerpoint/2010/main" val="1110650152"/>
              </p:ext>
            </p:extLst>
          </p:nvPr>
        </p:nvGraphicFramePr>
        <p:xfrm>
          <a:off x="539750" y="1635125"/>
          <a:ext cx="7556500" cy="5222875"/>
        </p:xfrm>
        <a:graphic>
          <a:graphicData uri="http://schemas.openxmlformats.org/drawingml/2006/table">
            <a:tbl>
              <a:tblPr/>
              <a:tblGrid>
                <a:gridCol w="7556500">
                  <a:extLst>
                    <a:ext uri="{9D8B030D-6E8A-4147-A177-3AD203B41FA5}">
                      <a16:colId xmlns:a16="http://schemas.microsoft.com/office/drawing/2014/main" val="20000"/>
                    </a:ext>
                  </a:extLst>
                </a:gridCol>
              </a:tblGrid>
              <a:tr h="5222875">
                <a:tc>
                  <a:txBody>
                    <a:bodyPr/>
                    <a:lstStyle>
                      <a:lvl1pPr>
                        <a:spcBef>
                          <a:spcPct val="20000"/>
                        </a:spcBef>
                        <a:buSzPct val="90000"/>
                        <a:defRPr sz="1600">
                          <a:solidFill>
                            <a:schemeClr val="tx1"/>
                          </a:solidFill>
                          <a:latin typeface="Verdana" panose="020B0604030504040204" pitchFamily="34" charset="0"/>
                          <a:ea typeface="ヒラギノ角ゴ Pro W3" charset="-128"/>
                        </a:defRPr>
                      </a:lvl1pPr>
                      <a:lvl2pPr marL="742950" indent="-285750">
                        <a:spcBef>
                          <a:spcPct val="20000"/>
                        </a:spcBef>
                        <a:buSzPct val="90000"/>
                        <a:defRPr sz="1400">
                          <a:solidFill>
                            <a:schemeClr val="tx1"/>
                          </a:solidFill>
                          <a:latin typeface="Verdana" panose="020B0604030504040204" pitchFamily="34" charset="0"/>
                          <a:ea typeface="ヒラギノ角ゴ Pro W3" charset="-128"/>
                        </a:defRPr>
                      </a:lvl2pPr>
                      <a:lvl3pPr marL="1143000" indent="-228600">
                        <a:spcBef>
                          <a:spcPct val="20000"/>
                        </a:spcBef>
                        <a:buSzPct val="90000"/>
                        <a:defRPr sz="1200">
                          <a:solidFill>
                            <a:schemeClr val="tx1"/>
                          </a:solidFill>
                          <a:latin typeface="Verdana" panose="020B0604030504040204" pitchFamily="34" charset="0"/>
                          <a:ea typeface="ヒラギノ角ゴ Pro W3" charset="-128"/>
                        </a:defRPr>
                      </a:lvl3pPr>
                      <a:lvl4pPr marL="1600200" indent="-228600">
                        <a:spcBef>
                          <a:spcPct val="20000"/>
                        </a:spcBef>
                        <a:buSzPct val="90000"/>
                        <a:defRPr sz="1200">
                          <a:solidFill>
                            <a:schemeClr val="tx1"/>
                          </a:solidFill>
                          <a:latin typeface="Verdana" panose="020B0604030504040204" pitchFamily="34" charset="0"/>
                          <a:ea typeface="ヒラギノ角ゴ Pro W3" charset="-128"/>
                        </a:defRPr>
                      </a:lvl4pPr>
                      <a:lvl5pPr marL="2057400" indent="-228600">
                        <a:spcBef>
                          <a:spcPct val="20000"/>
                        </a:spcBef>
                        <a:buFont typeface="Lucida Grande" charset="0"/>
                        <a:defRPr sz="1600">
                          <a:solidFill>
                            <a:schemeClr val="tx1"/>
                          </a:solidFill>
                          <a:latin typeface="Verdana" panose="020B0604030504040204" pitchFamily="34" charset="0"/>
                          <a:ea typeface="ヒラギノ角ゴ Pro W3" charset="-128"/>
                        </a:defRPr>
                      </a:lvl5pPr>
                      <a:lvl6pPr marL="25146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6pPr>
                      <a:lvl7pPr marL="29718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7pPr>
                      <a:lvl8pPr marL="34290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8pPr>
                      <a:lvl9pPr marL="38862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9pPr>
                    </a:lstStyle>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200" b="1" i="0" u="none" strike="noStrike" cap="none" normalizeH="0" baseline="0" dirty="0">
                          <a:ln>
                            <a:noFill/>
                          </a:ln>
                          <a:solidFill>
                            <a:schemeClr val="tx1"/>
                          </a:solidFill>
                          <a:effectLst/>
                          <a:latin typeface="Open Sans"/>
                          <a:ea typeface="ＭＳ Ｐゴシック" panose="020B0600070205080204" pitchFamily="34" charset="-128"/>
                          <a:sym typeface="Wingdings" panose="05000000000000000000" pitchFamily="2" charset="2"/>
                        </a:rPr>
                        <a:t>Standaardafwijking</a:t>
                      </a:r>
                      <a:r>
                        <a:rPr kumimoji="0" lang="nl-NL" altLang="nl-NL" sz="2200" b="0" i="0" u="none" strike="noStrike" cap="none" normalizeH="0" baseline="0" dirty="0">
                          <a:ln>
                            <a:noFill/>
                          </a:ln>
                          <a:solidFill>
                            <a:schemeClr val="tx1"/>
                          </a:solidFill>
                          <a:effectLst/>
                          <a:latin typeface="Open Sans"/>
                          <a:ea typeface="ＭＳ Ｐゴシック" panose="020B0600070205080204" pitchFamily="34" charset="-128"/>
                          <a:sym typeface="Wingdings" panose="05000000000000000000" pitchFamily="2" charset="2"/>
                        </a:rPr>
                        <a:t> (wortel uit de variantie)</a:t>
                      </a: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200" b="0" i="0" u="none" strike="noStrike" cap="none" normalizeH="0" baseline="0" dirty="0">
                          <a:ln>
                            <a:noFill/>
                          </a:ln>
                          <a:solidFill>
                            <a:schemeClr val="tx1"/>
                          </a:solidFill>
                          <a:effectLst/>
                          <a:latin typeface="Open Sans"/>
                          <a:ea typeface="ＭＳ Ｐゴシック" panose="020B0600070205080204" pitchFamily="34" charset="-128"/>
                          <a:sym typeface="Wingdings" panose="05000000000000000000" pitchFamily="2" charset="2"/>
                        </a:rPr>
                        <a:t>“Hoe groter de standaardafwijking, hoe breder de spreiding”</a:t>
                      </a: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200" b="0" i="0" u="none" strike="noStrike" cap="none" normalizeH="0" baseline="0" dirty="0">
                          <a:ln>
                            <a:noFill/>
                          </a:ln>
                          <a:solidFill>
                            <a:srgbClr val="0070C0"/>
                          </a:solidFill>
                          <a:effectLst/>
                          <a:latin typeface="Open Sans"/>
                          <a:ea typeface="ＭＳ Ｐゴシック" panose="020B0600070205080204" pitchFamily="34" charset="-128"/>
                          <a:sym typeface="Wingdings" panose="05000000000000000000" pitchFamily="2" charset="2"/>
                        </a:rPr>
                        <a:t>Vaak gebruikt in combinatie met het gemiddelde (zie ook volgende dia)</a:t>
                      </a:r>
                      <a:endParaRPr kumimoji="0" lang="nl-NL" altLang="nl-NL" sz="2200" b="1" i="0" u="none" strike="noStrike" cap="none" normalizeH="0" baseline="0" dirty="0">
                        <a:ln>
                          <a:noFill/>
                        </a:ln>
                        <a:solidFill>
                          <a:srgbClr val="0070C0"/>
                        </a:solidFill>
                        <a:effectLst/>
                        <a:latin typeface="Open Sans"/>
                        <a:ea typeface="ＭＳ Ｐゴシック" panose="020B0600070205080204" pitchFamily="34" charset="-128"/>
                      </a:endParaRP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endParaRPr kumimoji="0" lang="nl-NL" altLang="nl-NL" sz="1200" b="1" i="0" u="none" strike="noStrike" cap="none" normalizeH="0" baseline="0" dirty="0">
                        <a:ln>
                          <a:noFill/>
                        </a:ln>
                        <a:solidFill>
                          <a:schemeClr val="tx1"/>
                        </a:solidFill>
                        <a:effectLst/>
                        <a:latin typeface="Open Sans"/>
                        <a:ea typeface="ＭＳ Ｐゴシック" panose="020B0600070205080204" pitchFamily="34" charset="-128"/>
                        <a:sym typeface="Wingdings" panose="05000000000000000000" pitchFamily="2" charset="2"/>
                      </a:endParaRP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endParaRPr kumimoji="0" lang="nl-NL" altLang="nl-NL" sz="1200" b="1" i="0" u="none" strike="noStrike" cap="none" normalizeH="0" baseline="0" dirty="0">
                        <a:ln>
                          <a:noFill/>
                        </a:ln>
                        <a:solidFill>
                          <a:schemeClr val="tx1"/>
                        </a:solidFill>
                        <a:effectLst/>
                        <a:latin typeface="Open Sans"/>
                        <a:ea typeface="ＭＳ Ｐゴシック" panose="020B0600070205080204" pitchFamily="34" charset="-128"/>
                        <a:sym typeface="Wingdings" panose="05000000000000000000" pitchFamily="2" charset="2"/>
                      </a:endParaRP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000" b="0" i="0" u="none" strike="noStrike" cap="none" normalizeH="0" baseline="0" dirty="0">
                          <a:ln>
                            <a:noFill/>
                          </a:ln>
                          <a:solidFill>
                            <a:schemeClr val="bg1">
                              <a:lumMod val="50000"/>
                            </a:schemeClr>
                          </a:solidFill>
                          <a:effectLst/>
                          <a:latin typeface="Open Sans"/>
                          <a:ea typeface="ＭＳ Ｐゴシック" panose="020B0600070205080204" pitchFamily="34" charset="-128"/>
                          <a:sym typeface="Wingdings" panose="05000000000000000000" pitchFamily="2" charset="2"/>
                        </a:rPr>
                        <a:t>Minder vaak gebruikt:</a:t>
                      </a:r>
                    </a:p>
                    <a:p>
                      <a:pPr marL="342900" marR="0" lvl="0" indent="-342900" algn="l" defTabSz="914400" rtl="0" eaLnBrk="1" fontAlgn="base" latinLnBrk="0" hangingPunct="1">
                        <a:lnSpc>
                          <a:spcPct val="100000"/>
                        </a:lnSpc>
                        <a:spcBef>
                          <a:spcPts val="200"/>
                        </a:spcBef>
                        <a:spcAft>
                          <a:spcPts val="200"/>
                        </a:spcAft>
                        <a:buClrTx/>
                        <a:buSzTx/>
                        <a:buFont typeface="Arial" panose="020B0604020202020204" pitchFamily="34" charset="0"/>
                        <a:buChar char="•"/>
                        <a:tabLst/>
                      </a:pPr>
                      <a:r>
                        <a:rPr kumimoji="0" lang="nl-NL" altLang="nl-NL" sz="2000" b="1" i="0" u="none" strike="noStrike" cap="none" normalizeH="0" baseline="0" dirty="0">
                          <a:ln>
                            <a:noFill/>
                          </a:ln>
                          <a:solidFill>
                            <a:schemeClr val="bg1">
                              <a:lumMod val="50000"/>
                            </a:schemeClr>
                          </a:solidFill>
                          <a:effectLst/>
                          <a:latin typeface="Open Sans"/>
                          <a:ea typeface="ＭＳ Ｐゴシック" panose="020B0600070205080204" pitchFamily="34" charset="-128"/>
                          <a:sym typeface="Wingdings" panose="05000000000000000000" pitchFamily="2" charset="2"/>
                        </a:rPr>
                        <a:t>(Gemiddelde) afwijking van het gemiddelde</a:t>
                      </a:r>
                    </a:p>
                    <a:p>
                      <a:pPr marL="342900" marR="0" lvl="0" indent="-342900" algn="l" defTabSz="914400" rtl="0" eaLnBrk="1" fontAlgn="base" latinLnBrk="0" hangingPunct="1">
                        <a:lnSpc>
                          <a:spcPct val="100000"/>
                        </a:lnSpc>
                        <a:spcBef>
                          <a:spcPts val="200"/>
                        </a:spcBef>
                        <a:spcAft>
                          <a:spcPts val="200"/>
                        </a:spcAft>
                        <a:buClrTx/>
                        <a:buSzTx/>
                        <a:buFont typeface="Arial" panose="020B0604020202020204" pitchFamily="34" charset="0"/>
                        <a:buChar char="•"/>
                        <a:tabLst/>
                      </a:pPr>
                      <a:r>
                        <a:rPr kumimoji="0" lang="nl-NL" altLang="nl-NL" sz="2000" b="1" i="0" u="none" strike="noStrike" cap="none" normalizeH="0" baseline="0" dirty="0">
                          <a:ln>
                            <a:noFill/>
                          </a:ln>
                          <a:solidFill>
                            <a:schemeClr val="bg1">
                              <a:lumMod val="50000"/>
                            </a:schemeClr>
                          </a:solidFill>
                          <a:effectLst/>
                          <a:latin typeface="Open Sans"/>
                          <a:ea typeface="ＭＳ Ｐゴシック" panose="020B0600070205080204" pitchFamily="34" charset="-128"/>
                          <a:sym typeface="Wingdings" panose="05000000000000000000" pitchFamily="2" charset="2"/>
                        </a:rPr>
                        <a:t>Variantie</a:t>
                      </a:r>
                      <a:endParaRPr kumimoji="0" lang="nl-NL" altLang="nl-NL" sz="2000" b="0" i="0" u="none" strike="noStrike" cap="none" normalizeH="0" baseline="0" dirty="0">
                        <a:ln>
                          <a:noFill/>
                        </a:ln>
                        <a:solidFill>
                          <a:schemeClr val="bg1">
                            <a:lumMod val="50000"/>
                          </a:schemeClr>
                        </a:solidFill>
                        <a:effectLst/>
                        <a:latin typeface="Open Sans"/>
                        <a:ea typeface="ＭＳ Ｐゴシック" panose="020B0600070205080204" pitchFamily="34" charset="-128"/>
                        <a:sym typeface="Wingdings" panose="05000000000000000000" pitchFamily="2" charset="2"/>
                      </a:endParaRPr>
                    </a:p>
                    <a:p>
                      <a:pPr marL="806450" marR="0" lvl="1" indent="-446088" algn="l" defTabSz="914400" rtl="0" eaLnBrk="1" fontAlgn="base" latinLnBrk="0" hangingPunct="1">
                        <a:lnSpc>
                          <a:spcPct val="100000"/>
                        </a:lnSpc>
                        <a:spcBef>
                          <a:spcPts val="200"/>
                        </a:spcBef>
                        <a:spcAft>
                          <a:spcPts val="200"/>
                        </a:spcAft>
                        <a:buClrTx/>
                        <a:buSzTx/>
                        <a:buFont typeface="Arial" panose="020B0604020202020204" pitchFamily="34" charset="0"/>
                        <a:buChar char="•"/>
                        <a:tabLst/>
                      </a:pPr>
                      <a:r>
                        <a:rPr kumimoji="0" lang="nl-NL" altLang="nl-NL" sz="2000" b="0" i="0" u="none" strike="noStrike" cap="none" normalizeH="0" baseline="0" dirty="0">
                          <a:ln>
                            <a:noFill/>
                          </a:ln>
                          <a:solidFill>
                            <a:schemeClr val="bg1">
                              <a:lumMod val="50000"/>
                            </a:schemeClr>
                          </a:solidFill>
                          <a:effectLst/>
                          <a:latin typeface="Open Sans"/>
                          <a:ea typeface="ＭＳ Ｐゴシック" panose="020B0600070205080204" pitchFamily="34" charset="-128"/>
                          <a:sym typeface="Wingdings" panose="05000000000000000000" pitchFamily="2" charset="2"/>
                        </a:rPr>
                        <a:t>Lastig te interpreteren, want kwadraat.</a:t>
                      </a:r>
                    </a:p>
                    <a:p>
                      <a:pPr marL="806450" marR="0" lvl="1" indent="-446088" algn="l" defTabSz="914400" rtl="0" eaLnBrk="1" fontAlgn="base" latinLnBrk="0" hangingPunct="1">
                        <a:lnSpc>
                          <a:spcPct val="100000"/>
                        </a:lnSpc>
                        <a:spcBef>
                          <a:spcPts val="200"/>
                        </a:spcBef>
                        <a:spcAft>
                          <a:spcPts val="200"/>
                        </a:spcAft>
                        <a:buClrTx/>
                        <a:buSzTx/>
                        <a:buFont typeface="Arial" panose="020B0604020202020204" pitchFamily="34" charset="0"/>
                        <a:buChar char="•"/>
                        <a:tabLst/>
                      </a:pPr>
                      <a:r>
                        <a:rPr kumimoji="0" lang="nl-NL" altLang="nl-NL" sz="2000" b="0" i="0" u="none" strike="noStrike" cap="none" normalizeH="0" baseline="0" dirty="0">
                          <a:ln>
                            <a:noFill/>
                          </a:ln>
                          <a:solidFill>
                            <a:schemeClr val="bg1">
                              <a:lumMod val="50000"/>
                            </a:schemeClr>
                          </a:solidFill>
                          <a:effectLst/>
                          <a:latin typeface="Open Sans"/>
                          <a:ea typeface="ＭＳ Ｐゴシック" panose="020B0600070205080204" pitchFamily="34" charset="-128"/>
                          <a:sym typeface="Wingdings" panose="05000000000000000000" pitchFamily="2" charset="2"/>
                        </a:rPr>
                        <a:t>Is som van het kwadraat van alle afwijkingen van het gemiddelde, gedeeld door het totale aantal metingen minus 1 (n-1).</a:t>
                      </a:r>
                      <a:endParaRPr kumimoji="0" lang="nl-NL" altLang="nl-NL" sz="1800" b="0" i="0" u="none" strike="noStrike" cap="none" normalizeH="0" baseline="0" dirty="0">
                        <a:ln>
                          <a:noFill/>
                        </a:ln>
                        <a:solidFill>
                          <a:schemeClr val="bg1">
                            <a:lumMod val="50000"/>
                          </a:schemeClr>
                        </a:solidFill>
                        <a:effectLst/>
                        <a:latin typeface="Open Sans"/>
                        <a:ea typeface="ＭＳ Ｐゴシック" panose="020B0600070205080204" pitchFamily="34" charset="-128"/>
                      </a:endParaRPr>
                    </a:p>
                  </a:txBody>
                  <a:tcPr marL="68603" marR="68603"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a:extLst>
              <a:ext uri="{FF2B5EF4-FFF2-40B4-BE49-F238E27FC236}">
                <a16:creationId xmlns:a16="http://schemas.microsoft.com/office/drawing/2014/main" id="{C8B48EE5-102B-4CE5-9480-AD57829FCF3A}"/>
              </a:ext>
            </a:extLst>
          </p:cNvPr>
          <p:cNvSpPr>
            <a:spLocks noGrp="1"/>
          </p:cNvSpPr>
          <p:nvPr>
            <p:ph type="title"/>
          </p:nvPr>
        </p:nvSpPr>
        <p:spPr>
          <a:xfrm>
            <a:off x="539750" y="33338"/>
            <a:ext cx="8229600" cy="993775"/>
          </a:xfrm>
        </p:spPr>
        <p:txBody>
          <a:bodyPr/>
          <a:lstStyle/>
          <a:p>
            <a:r>
              <a:rPr lang="nl-NL" altLang="nl-NL" b="0">
                <a:latin typeface="Open Sans" panose="020B0606030504020204" pitchFamily="34" charset="0"/>
                <a:ea typeface="ヒラギノ角ゴ Pro W3" charset="-128"/>
                <a:cs typeface="Verdana" panose="020B0604030504040204" pitchFamily="34" charset="0"/>
              </a:rPr>
              <a:t>Standaarddeviatie bij een normale verdeling</a:t>
            </a:r>
          </a:p>
        </p:txBody>
      </p:sp>
      <p:pic>
        <p:nvPicPr>
          <p:cNvPr id="225283" name="Picture 1">
            <a:extLst>
              <a:ext uri="{FF2B5EF4-FFF2-40B4-BE49-F238E27FC236}">
                <a16:creationId xmlns:a16="http://schemas.microsoft.com/office/drawing/2014/main" id="{8577C06F-6D9B-431B-9F32-CB838BD220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3562350"/>
            <a:ext cx="7292975" cy="31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4" name="Rechthoek 1">
            <a:extLst>
              <a:ext uri="{FF2B5EF4-FFF2-40B4-BE49-F238E27FC236}">
                <a16:creationId xmlns:a16="http://schemas.microsoft.com/office/drawing/2014/main" id="{045A1375-2350-4E4B-9C4C-52DC0410F865}"/>
              </a:ext>
            </a:extLst>
          </p:cNvPr>
          <p:cNvSpPr>
            <a:spLocks noChangeArrowheads="1"/>
          </p:cNvSpPr>
          <p:nvPr/>
        </p:nvSpPr>
        <p:spPr bwMode="auto">
          <a:xfrm>
            <a:off x="539750" y="1443630"/>
            <a:ext cx="772636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altLang="nl-NL" sz="2000" b="0" i="0" u="none" strike="noStrike" kern="1200" cap="none" spc="0" normalizeH="0" baseline="0" noProof="0" dirty="0">
                <a:ln>
                  <a:noFill/>
                </a:ln>
                <a:solidFill>
                  <a:srgbClr val="000000"/>
                </a:solidFill>
                <a:effectLst/>
                <a:uLnTx/>
                <a:uFillTx/>
                <a:latin typeface="Open Sans" panose="020B0606030504020204" pitchFamily="34" charset="0"/>
                <a:ea typeface="MS PGothic" panose="020B0600070205080204" pitchFamily="34" charset="-128"/>
                <a:cs typeface="+mn-cs"/>
              </a:rPr>
              <a:t>68,27% van de metingen ligt tussen het gemiddelde min één keer de standaarddeviatie en plus één keer de standaarddeviatie;</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altLang="nl-NL" sz="2000" b="0" i="0" u="none" strike="noStrike" kern="1200" cap="none" spc="0" normalizeH="0" baseline="0" noProof="0" dirty="0">
                <a:ln>
                  <a:noFill/>
                </a:ln>
                <a:solidFill>
                  <a:srgbClr val="000000"/>
                </a:solidFill>
                <a:effectLst/>
                <a:uLnTx/>
                <a:uFillTx/>
                <a:latin typeface="Open Sans" panose="020B0606030504020204" pitchFamily="34" charset="0"/>
                <a:ea typeface="MS PGothic" panose="020B0600070205080204" pitchFamily="34" charset="-128"/>
                <a:cs typeface="+mn-cs"/>
              </a:rPr>
              <a:t>95,45% ligt tussen min en plus twee keer de standaarddeviatie;</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altLang="nl-NL" sz="2000" b="0" i="0" u="none" strike="noStrike" kern="1200" cap="none" spc="0" normalizeH="0" baseline="0" noProof="0" dirty="0">
                <a:ln>
                  <a:noFill/>
                </a:ln>
                <a:solidFill>
                  <a:srgbClr val="000000"/>
                </a:solidFill>
                <a:effectLst/>
                <a:uLnTx/>
                <a:uFillTx/>
                <a:latin typeface="Open Sans" panose="020B0606030504020204" pitchFamily="34" charset="0"/>
                <a:ea typeface="MS PGothic" panose="020B0600070205080204" pitchFamily="34" charset="-128"/>
                <a:cs typeface="+mn-cs"/>
              </a:rPr>
              <a:t>99,73% ligt tussen drie keer de standaarddeviatie.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id="{BB0168B1-E452-4B99-8D7B-3F2A9C358209}"/>
              </a:ext>
            </a:extLst>
          </p:cNvPr>
          <p:cNvSpPr>
            <a:spLocks noGrp="1"/>
          </p:cNvSpPr>
          <p:nvPr>
            <p:ph type="title"/>
          </p:nvPr>
        </p:nvSpPr>
        <p:spPr>
          <a:xfrm>
            <a:off x="511175" y="82550"/>
            <a:ext cx="8229600" cy="993775"/>
          </a:xfrm>
        </p:spPr>
        <p:txBody>
          <a:bodyPr/>
          <a:lstStyle/>
          <a:p>
            <a:r>
              <a:rPr lang="nl-NL" altLang="nl-NL" sz="2400" b="0" dirty="0">
                <a:latin typeface="Open Sans" panose="020B0606030504020204" pitchFamily="34" charset="0"/>
                <a:ea typeface="ヒラギノ角ゴ Pro W3" charset="-128"/>
                <a:cs typeface="Verdana" panose="020B0604030504040204" pitchFamily="34" charset="0"/>
              </a:rPr>
              <a:t>Tellen weinig zinvol bij variabelen op interval- of rationiveau</a:t>
            </a:r>
          </a:p>
        </p:txBody>
      </p:sp>
      <p:sp>
        <p:nvSpPr>
          <p:cNvPr id="215043" name="Rectangle 2">
            <a:extLst>
              <a:ext uri="{FF2B5EF4-FFF2-40B4-BE49-F238E27FC236}">
                <a16:creationId xmlns:a16="http://schemas.microsoft.com/office/drawing/2014/main" id="{236BE472-478A-4F7A-B7D4-058383B9011A}"/>
              </a:ext>
            </a:extLst>
          </p:cNvPr>
          <p:cNvSpPr>
            <a:spLocks noChangeArrowheads="1"/>
          </p:cNvSpPr>
          <p:nvPr/>
        </p:nvSpPr>
        <p:spPr bwMode="auto">
          <a:xfrm>
            <a:off x="501648" y="5833687"/>
            <a:ext cx="714692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800" b="0" i="0" u="none" strike="noStrike" kern="1200" cap="none" spc="0" normalizeH="0" baseline="0" noProof="0" dirty="0">
                <a:ln>
                  <a:noFill/>
                </a:ln>
                <a:solidFill>
                  <a:srgbClr val="558ED5"/>
                </a:solidFill>
                <a:effectLst/>
                <a:uLnTx/>
                <a:uFillTx/>
                <a:latin typeface="Open Sans" panose="020B0606030504020204"/>
              </a:rPr>
              <a:t>SPSS: via Transform – Recode into Different Variables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1800" b="0" i="0" u="none" strike="noStrike" kern="1200" cap="none" spc="0" normalizeH="0" baseline="0" noProof="0" dirty="0">
                <a:ln>
                  <a:noFill/>
                </a:ln>
                <a:solidFill>
                  <a:srgbClr val="558ED5"/>
                </a:solidFill>
                <a:effectLst/>
                <a:uLnTx/>
                <a:uFillTx/>
                <a:latin typeface="Open Sans" panose="020B0606030504020204"/>
              </a:rPr>
              <a:t>Excel: =AANTALLEN.ALS(begincel:eindcel; ”onderlimiet”; begincel:eindcel; ”bovenlimiet”)</a:t>
            </a:r>
          </a:p>
        </p:txBody>
      </p:sp>
      <p:sp>
        <p:nvSpPr>
          <p:cNvPr id="215044" name="Content Placeholder 2">
            <a:extLst>
              <a:ext uri="{FF2B5EF4-FFF2-40B4-BE49-F238E27FC236}">
                <a16:creationId xmlns:a16="http://schemas.microsoft.com/office/drawing/2014/main" id="{1CEE1252-0A07-4EDE-AEC4-B57A5856FD26}"/>
              </a:ext>
            </a:extLst>
          </p:cNvPr>
          <p:cNvSpPr>
            <a:spLocks noGrp="1"/>
          </p:cNvSpPr>
          <p:nvPr>
            <p:ph idx="1"/>
          </p:nvPr>
        </p:nvSpPr>
        <p:spPr>
          <a:xfrm>
            <a:off x="501648" y="1437069"/>
            <a:ext cx="4829175" cy="588962"/>
          </a:xfrm>
        </p:spPr>
        <p:txBody>
          <a:bodyPr/>
          <a:lstStyle/>
          <a:p>
            <a:pPr marL="0" indent="0">
              <a:buFontTx/>
              <a:buNone/>
            </a:pPr>
            <a:r>
              <a:rPr lang="nl-NL" altLang="nl-NL" sz="2000" dirty="0">
                <a:latin typeface="Open Sans" panose="020B0606030504020204"/>
                <a:ea typeface="ヒラギノ角ゴ Pro W3" charset="-128"/>
                <a:cs typeface="Verdana" panose="020B0604030504040204" pitchFamily="34" charset="0"/>
              </a:rPr>
              <a:t>Alternatief: data indelen in klassen (categorieën) </a:t>
            </a:r>
          </a:p>
          <a:p>
            <a:pPr marL="0" indent="0">
              <a:buFontTx/>
              <a:buNone/>
            </a:pPr>
            <a:endParaRPr lang="nl-NL" altLang="nl-NL" sz="2000" dirty="0">
              <a:latin typeface="Open Sans" panose="020B0606030504020204"/>
              <a:ea typeface="ヒラギノ角ゴ Pro W3" charset="-128"/>
              <a:cs typeface="Verdana" panose="020B0604030504040204" pitchFamily="34" charset="0"/>
            </a:endParaRPr>
          </a:p>
        </p:txBody>
      </p:sp>
      <p:pic>
        <p:nvPicPr>
          <p:cNvPr id="215045" name="Afbeelding 3">
            <a:extLst>
              <a:ext uri="{FF2B5EF4-FFF2-40B4-BE49-F238E27FC236}">
                <a16:creationId xmlns:a16="http://schemas.microsoft.com/office/drawing/2014/main" id="{66633934-041A-4743-9CAB-F340E01417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549" y="2159002"/>
            <a:ext cx="4905375" cy="30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el 6">
            <a:extLst>
              <a:ext uri="{FF2B5EF4-FFF2-40B4-BE49-F238E27FC236}">
                <a16:creationId xmlns:a16="http://schemas.microsoft.com/office/drawing/2014/main" id="{CCF5054E-B005-41F7-8380-ABC9F24991A2}"/>
              </a:ext>
            </a:extLst>
          </p:cNvPr>
          <p:cNvGraphicFramePr>
            <a:graphicFrameLocks noGrp="1"/>
          </p:cNvGraphicFramePr>
          <p:nvPr/>
        </p:nvGraphicFramePr>
        <p:xfrm>
          <a:off x="5932488" y="1620838"/>
          <a:ext cx="2808287" cy="4079878"/>
        </p:xfrm>
        <a:graphic>
          <a:graphicData uri="http://schemas.openxmlformats.org/drawingml/2006/table">
            <a:tbl>
              <a:tblPr firstRow="1" bandRow="1">
                <a:tableStyleId>{5C22544A-7EE6-4342-B048-85BDC9FD1C3A}</a:tableStyleId>
              </a:tblPr>
              <a:tblGrid>
                <a:gridCol w="1224125">
                  <a:extLst>
                    <a:ext uri="{9D8B030D-6E8A-4147-A177-3AD203B41FA5}">
                      <a16:colId xmlns:a16="http://schemas.microsoft.com/office/drawing/2014/main" val="20000"/>
                    </a:ext>
                  </a:extLst>
                </a:gridCol>
                <a:gridCol w="720074">
                  <a:extLst>
                    <a:ext uri="{9D8B030D-6E8A-4147-A177-3AD203B41FA5}">
                      <a16:colId xmlns:a16="http://schemas.microsoft.com/office/drawing/2014/main" val="20001"/>
                    </a:ext>
                  </a:extLst>
                </a:gridCol>
                <a:gridCol w="864088">
                  <a:extLst>
                    <a:ext uri="{9D8B030D-6E8A-4147-A177-3AD203B41FA5}">
                      <a16:colId xmlns:a16="http://schemas.microsoft.com/office/drawing/2014/main" val="20002"/>
                    </a:ext>
                  </a:extLst>
                </a:gridCol>
              </a:tblGrid>
              <a:tr h="370898">
                <a:tc>
                  <a:txBody>
                    <a:bodyPr/>
                    <a:lstStyle/>
                    <a:p>
                      <a:r>
                        <a:rPr lang="nl-NL" sz="1800" dirty="0"/>
                        <a:t>Leeftijd</a:t>
                      </a:r>
                    </a:p>
                  </a:txBody>
                  <a:tcPr marL="91439" marR="91439" marT="45727" marB="45727"/>
                </a:tc>
                <a:tc>
                  <a:txBody>
                    <a:bodyPr/>
                    <a:lstStyle/>
                    <a:p>
                      <a:pPr algn="r"/>
                      <a:r>
                        <a:rPr lang="nl-NL" sz="1800" dirty="0"/>
                        <a:t>N</a:t>
                      </a:r>
                    </a:p>
                  </a:txBody>
                  <a:tcPr marL="91439" marR="91439" marT="45727" marB="45727"/>
                </a:tc>
                <a:tc>
                  <a:txBody>
                    <a:bodyPr/>
                    <a:lstStyle/>
                    <a:p>
                      <a:r>
                        <a:rPr lang="nl-NL" sz="1800" dirty="0"/>
                        <a:t>(%)</a:t>
                      </a:r>
                    </a:p>
                  </a:txBody>
                  <a:tcPr marL="91439" marR="91439" marT="45727" marB="45727"/>
                </a:tc>
                <a:extLst>
                  <a:ext uri="{0D108BD9-81ED-4DB2-BD59-A6C34878D82A}">
                    <a16:rowId xmlns:a16="http://schemas.microsoft.com/office/drawing/2014/main" val="10000"/>
                  </a:ext>
                </a:extLst>
              </a:tr>
              <a:tr h="370898">
                <a:tc>
                  <a:txBody>
                    <a:bodyPr/>
                    <a:lstStyle/>
                    <a:p>
                      <a:r>
                        <a:rPr lang="nl-NL" sz="1800" dirty="0"/>
                        <a:t>10-19 jaar</a:t>
                      </a:r>
                    </a:p>
                  </a:txBody>
                  <a:tcPr marL="91439" marR="91439" marT="45727" marB="45727"/>
                </a:tc>
                <a:tc>
                  <a:txBody>
                    <a:bodyPr/>
                    <a:lstStyle/>
                    <a:p>
                      <a:pPr algn="r"/>
                      <a:r>
                        <a:rPr lang="nl-NL" sz="1800" dirty="0"/>
                        <a:t>-</a:t>
                      </a:r>
                    </a:p>
                  </a:txBody>
                  <a:tcPr marL="91439" marR="91439" marT="45727" marB="45727"/>
                </a:tc>
                <a:tc>
                  <a:txBody>
                    <a:bodyPr/>
                    <a:lstStyle/>
                    <a:p>
                      <a:r>
                        <a:rPr lang="nl-NL" sz="1800" dirty="0"/>
                        <a:t>-</a:t>
                      </a:r>
                    </a:p>
                  </a:txBody>
                  <a:tcPr marL="91439" marR="91439" marT="45727" marB="45727"/>
                </a:tc>
                <a:extLst>
                  <a:ext uri="{0D108BD9-81ED-4DB2-BD59-A6C34878D82A}">
                    <a16:rowId xmlns:a16="http://schemas.microsoft.com/office/drawing/2014/main" val="10001"/>
                  </a:ext>
                </a:extLst>
              </a:tr>
              <a:tr h="370898">
                <a:tc>
                  <a:txBody>
                    <a:bodyPr/>
                    <a:lstStyle/>
                    <a:p>
                      <a:r>
                        <a:rPr lang="nl-NL" sz="1800" dirty="0"/>
                        <a:t>20-29 jaar</a:t>
                      </a:r>
                    </a:p>
                  </a:txBody>
                  <a:tcPr marL="91439" marR="91439" marT="45727" marB="45727"/>
                </a:tc>
                <a:tc>
                  <a:txBody>
                    <a:bodyPr/>
                    <a:lstStyle/>
                    <a:p>
                      <a:pPr algn="r"/>
                      <a:r>
                        <a:rPr lang="nl-NL" sz="1800" dirty="0"/>
                        <a:t>1</a:t>
                      </a:r>
                    </a:p>
                  </a:txBody>
                  <a:tcPr marL="91439" marR="91439" marT="45727" marB="45727"/>
                </a:tc>
                <a:tc>
                  <a:txBody>
                    <a:bodyPr/>
                    <a:lstStyle/>
                    <a:p>
                      <a:r>
                        <a:rPr lang="nl-NL" sz="1800" dirty="0"/>
                        <a:t>(2,3)</a:t>
                      </a:r>
                    </a:p>
                  </a:txBody>
                  <a:tcPr marL="91439" marR="91439" marT="45727" marB="45727"/>
                </a:tc>
                <a:extLst>
                  <a:ext uri="{0D108BD9-81ED-4DB2-BD59-A6C34878D82A}">
                    <a16:rowId xmlns:a16="http://schemas.microsoft.com/office/drawing/2014/main" val="10002"/>
                  </a:ext>
                </a:extLst>
              </a:tr>
              <a:tr h="370898">
                <a:tc>
                  <a:txBody>
                    <a:bodyPr/>
                    <a:lstStyle/>
                    <a:p>
                      <a:r>
                        <a:rPr lang="nl-NL" sz="1800" dirty="0"/>
                        <a:t>30-39 jaar</a:t>
                      </a:r>
                    </a:p>
                  </a:txBody>
                  <a:tcPr marL="91439" marR="91439" marT="45727" marB="45727"/>
                </a:tc>
                <a:tc>
                  <a:txBody>
                    <a:bodyPr/>
                    <a:lstStyle/>
                    <a:p>
                      <a:pPr algn="r"/>
                      <a:r>
                        <a:rPr lang="nl-NL" sz="1800" dirty="0"/>
                        <a:t>3</a:t>
                      </a:r>
                    </a:p>
                  </a:txBody>
                  <a:tcPr marL="91439" marR="91439" marT="45727" marB="45727"/>
                </a:tc>
                <a:tc>
                  <a:txBody>
                    <a:bodyPr/>
                    <a:lstStyle/>
                    <a:p>
                      <a:r>
                        <a:rPr lang="nl-NL" sz="1800" dirty="0"/>
                        <a:t>(7,0)</a:t>
                      </a:r>
                    </a:p>
                  </a:txBody>
                  <a:tcPr marL="91439" marR="91439" marT="45727" marB="45727"/>
                </a:tc>
                <a:extLst>
                  <a:ext uri="{0D108BD9-81ED-4DB2-BD59-A6C34878D82A}">
                    <a16:rowId xmlns:a16="http://schemas.microsoft.com/office/drawing/2014/main" val="10003"/>
                  </a:ext>
                </a:extLst>
              </a:tr>
              <a:tr h="370898">
                <a:tc>
                  <a:txBody>
                    <a:bodyPr/>
                    <a:lstStyle/>
                    <a:p>
                      <a:r>
                        <a:rPr lang="nl-NL" sz="1800" dirty="0"/>
                        <a:t>40-49</a:t>
                      </a:r>
                      <a:r>
                        <a:rPr lang="nl-NL" sz="1800" baseline="0" dirty="0"/>
                        <a:t> jaar</a:t>
                      </a:r>
                      <a:endParaRPr lang="nl-NL" sz="1800" dirty="0"/>
                    </a:p>
                  </a:txBody>
                  <a:tcPr marL="91439" marR="91439" marT="45727" marB="45727"/>
                </a:tc>
                <a:tc>
                  <a:txBody>
                    <a:bodyPr/>
                    <a:lstStyle/>
                    <a:p>
                      <a:pPr algn="r"/>
                      <a:r>
                        <a:rPr lang="nl-NL" sz="1800" dirty="0"/>
                        <a:t>7</a:t>
                      </a:r>
                    </a:p>
                  </a:txBody>
                  <a:tcPr marL="91439" marR="91439" marT="45727" marB="45727"/>
                </a:tc>
                <a:tc>
                  <a:txBody>
                    <a:bodyPr/>
                    <a:lstStyle/>
                    <a:p>
                      <a:r>
                        <a:rPr lang="nl-NL" sz="1800" dirty="0"/>
                        <a:t>(16,3)</a:t>
                      </a:r>
                    </a:p>
                  </a:txBody>
                  <a:tcPr marL="91439" marR="91439" marT="45727" marB="45727"/>
                </a:tc>
                <a:extLst>
                  <a:ext uri="{0D108BD9-81ED-4DB2-BD59-A6C34878D82A}">
                    <a16:rowId xmlns:a16="http://schemas.microsoft.com/office/drawing/2014/main" val="10004"/>
                  </a:ext>
                </a:extLst>
              </a:tr>
              <a:tr h="370898">
                <a:tc>
                  <a:txBody>
                    <a:bodyPr/>
                    <a:lstStyle/>
                    <a:p>
                      <a:r>
                        <a:rPr lang="nl-NL" sz="1800" dirty="0"/>
                        <a:t>50-59 jaar</a:t>
                      </a:r>
                    </a:p>
                  </a:txBody>
                  <a:tcPr marL="91439" marR="91439" marT="45727" marB="45727"/>
                </a:tc>
                <a:tc>
                  <a:txBody>
                    <a:bodyPr/>
                    <a:lstStyle/>
                    <a:p>
                      <a:pPr algn="r"/>
                      <a:r>
                        <a:rPr lang="nl-NL" sz="1800" dirty="0"/>
                        <a:t>9</a:t>
                      </a:r>
                    </a:p>
                  </a:txBody>
                  <a:tcPr marL="91439" marR="91439" marT="45727" marB="45727"/>
                </a:tc>
                <a:tc>
                  <a:txBody>
                    <a:bodyPr/>
                    <a:lstStyle/>
                    <a:p>
                      <a:r>
                        <a:rPr lang="nl-NL" sz="1800" dirty="0"/>
                        <a:t>(20,9)</a:t>
                      </a:r>
                    </a:p>
                  </a:txBody>
                  <a:tcPr marL="91439" marR="91439" marT="45727" marB="45727"/>
                </a:tc>
                <a:extLst>
                  <a:ext uri="{0D108BD9-81ED-4DB2-BD59-A6C34878D82A}">
                    <a16:rowId xmlns:a16="http://schemas.microsoft.com/office/drawing/2014/main" val="10005"/>
                  </a:ext>
                </a:extLst>
              </a:tr>
              <a:tr h="370898">
                <a:tc>
                  <a:txBody>
                    <a:bodyPr/>
                    <a:lstStyle/>
                    <a:p>
                      <a:r>
                        <a:rPr lang="nl-NL" sz="1800" dirty="0"/>
                        <a:t>60-69</a:t>
                      </a:r>
                      <a:r>
                        <a:rPr lang="nl-NL" sz="1800" baseline="0" dirty="0"/>
                        <a:t> jaar</a:t>
                      </a:r>
                      <a:endParaRPr lang="nl-NL" sz="1800" dirty="0"/>
                    </a:p>
                  </a:txBody>
                  <a:tcPr marL="91439" marR="91439" marT="45727" marB="45727"/>
                </a:tc>
                <a:tc>
                  <a:txBody>
                    <a:bodyPr/>
                    <a:lstStyle/>
                    <a:p>
                      <a:pPr algn="r"/>
                      <a:r>
                        <a:rPr lang="nl-NL" sz="1800" dirty="0"/>
                        <a:t>12</a:t>
                      </a:r>
                    </a:p>
                  </a:txBody>
                  <a:tcPr marL="91439" marR="91439" marT="45727" marB="45727"/>
                </a:tc>
                <a:tc>
                  <a:txBody>
                    <a:bodyPr/>
                    <a:lstStyle/>
                    <a:p>
                      <a:r>
                        <a:rPr lang="nl-NL" sz="1800" dirty="0"/>
                        <a:t>(27,9)</a:t>
                      </a:r>
                    </a:p>
                  </a:txBody>
                  <a:tcPr marL="91439" marR="91439" marT="45727" marB="45727"/>
                </a:tc>
                <a:extLst>
                  <a:ext uri="{0D108BD9-81ED-4DB2-BD59-A6C34878D82A}">
                    <a16:rowId xmlns:a16="http://schemas.microsoft.com/office/drawing/2014/main" val="10006"/>
                  </a:ext>
                </a:extLst>
              </a:tr>
              <a:tr h="370898">
                <a:tc>
                  <a:txBody>
                    <a:bodyPr/>
                    <a:lstStyle/>
                    <a:p>
                      <a:r>
                        <a:rPr lang="nl-NL" sz="1800" dirty="0"/>
                        <a:t>70-79</a:t>
                      </a:r>
                      <a:r>
                        <a:rPr lang="nl-NL" sz="1800" baseline="0" dirty="0"/>
                        <a:t> jaar</a:t>
                      </a:r>
                      <a:endParaRPr lang="nl-NL" sz="1800" dirty="0"/>
                    </a:p>
                  </a:txBody>
                  <a:tcPr marL="91439" marR="91439" marT="45727" marB="45727"/>
                </a:tc>
                <a:tc>
                  <a:txBody>
                    <a:bodyPr/>
                    <a:lstStyle/>
                    <a:p>
                      <a:pPr algn="r"/>
                      <a:r>
                        <a:rPr lang="nl-NL" sz="1800" dirty="0"/>
                        <a:t>7</a:t>
                      </a:r>
                    </a:p>
                  </a:txBody>
                  <a:tcPr marL="91439" marR="91439" marT="45727" marB="45727"/>
                </a:tc>
                <a:tc>
                  <a:txBody>
                    <a:bodyPr/>
                    <a:lstStyle/>
                    <a:p>
                      <a:r>
                        <a:rPr lang="nl-NL" sz="1800" dirty="0"/>
                        <a:t>(16,3)</a:t>
                      </a:r>
                    </a:p>
                  </a:txBody>
                  <a:tcPr marL="91439" marR="91439" marT="45727" marB="45727"/>
                </a:tc>
                <a:extLst>
                  <a:ext uri="{0D108BD9-81ED-4DB2-BD59-A6C34878D82A}">
                    <a16:rowId xmlns:a16="http://schemas.microsoft.com/office/drawing/2014/main" val="10007"/>
                  </a:ext>
                </a:extLst>
              </a:tr>
              <a:tr h="370898">
                <a:tc>
                  <a:txBody>
                    <a:bodyPr/>
                    <a:lstStyle/>
                    <a:p>
                      <a:r>
                        <a:rPr lang="nl-NL" sz="1800" dirty="0"/>
                        <a:t>80-89 jaar</a:t>
                      </a:r>
                    </a:p>
                  </a:txBody>
                  <a:tcPr marL="91439" marR="91439" marT="45727" marB="45727"/>
                </a:tc>
                <a:tc>
                  <a:txBody>
                    <a:bodyPr/>
                    <a:lstStyle/>
                    <a:p>
                      <a:pPr algn="r"/>
                      <a:r>
                        <a:rPr lang="nl-NL" sz="1800" dirty="0"/>
                        <a:t>3</a:t>
                      </a:r>
                    </a:p>
                  </a:txBody>
                  <a:tcPr marL="91439" marR="91439" marT="45727" marB="45727"/>
                </a:tc>
                <a:tc>
                  <a:txBody>
                    <a:bodyPr/>
                    <a:lstStyle/>
                    <a:p>
                      <a:r>
                        <a:rPr lang="nl-NL" sz="1800" dirty="0"/>
                        <a:t>(7,0)</a:t>
                      </a:r>
                    </a:p>
                  </a:txBody>
                  <a:tcPr marL="91439" marR="91439" marT="45727" marB="45727"/>
                </a:tc>
                <a:extLst>
                  <a:ext uri="{0D108BD9-81ED-4DB2-BD59-A6C34878D82A}">
                    <a16:rowId xmlns:a16="http://schemas.microsoft.com/office/drawing/2014/main" val="10008"/>
                  </a:ext>
                </a:extLst>
              </a:tr>
              <a:tr h="370898">
                <a:tc>
                  <a:txBody>
                    <a:bodyPr/>
                    <a:lstStyle/>
                    <a:p>
                      <a:r>
                        <a:rPr lang="nl-NL" sz="1800" dirty="0"/>
                        <a:t>90-99</a:t>
                      </a:r>
                      <a:r>
                        <a:rPr lang="nl-NL" sz="1800" baseline="0" dirty="0"/>
                        <a:t> jaar</a:t>
                      </a:r>
                      <a:endParaRPr lang="nl-NL" sz="1800" dirty="0"/>
                    </a:p>
                  </a:txBody>
                  <a:tcPr marL="91439" marR="91439" marT="45727" marB="45727"/>
                </a:tc>
                <a:tc>
                  <a:txBody>
                    <a:bodyPr/>
                    <a:lstStyle/>
                    <a:p>
                      <a:pPr algn="r"/>
                      <a:r>
                        <a:rPr lang="nl-NL" sz="1800" dirty="0"/>
                        <a:t>1</a:t>
                      </a:r>
                    </a:p>
                  </a:txBody>
                  <a:tcPr marL="91439" marR="91439" marT="45727" marB="45727"/>
                </a:tc>
                <a:tc>
                  <a:txBody>
                    <a:bodyPr/>
                    <a:lstStyle/>
                    <a:p>
                      <a:r>
                        <a:rPr lang="nl-NL" sz="1800" dirty="0"/>
                        <a:t>(2,3)</a:t>
                      </a:r>
                    </a:p>
                  </a:txBody>
                  <a:tcPr marL="91439" marR="91439" marT="45727" marB="45727"/>
                </a:tc>
                <a:extLst>
                  <a:ext uri="{0D108BD9-81ED-4DB2-BD59-A6C34878D82A}">
                    <a16:rowId xmlns:a16="http://schemas.microsoft.com/office/drawing/2014/main" val="10009"/>
                  </a:ext>
                </a:extLst>
              </a:tr>
              <a:tr h="370898">
                <a:tc>
                  <a:txBody>
                    <a:bodyPr/>
                    <a:lstStyle/>
                    <a:p>
                      <a:r>
                        <a:rPr lang="nl-NL" sz="1800" dirty="0"/>
                        <a:t>Totaal</a:t>
                      </a:r>
                    </a:p>
                  </a:txBody>
                  <a:tcPr marL="91439" marR="91439" marT="45727" marB="45727"/>
                </a:tc>
                <a:tc>
                  <a:txBody>
                    <a:bodyPr/>
                    <a:lstStyle/>
                    <a:p>
                      <a:pPr algn="r"/>
                      <a:r>
                        <a:rPr lang="nl-NL" sz="1800" dirty="0"/>
                        <a:t>43</a:t>
                      </a:r>
                    </a:p>
                  </a:txBody>
                  <a:tcPr marL="91439" marR="91439" marT="45727" marB="45727"/>
                </a:tc>
                <a:tc>
                  <a:txBody>
                    <a:bodyPr/>
                    <a:lstStyle/>
                    <a:p>
                      <a:r>
                        <a:rPr lang="nl-NL" sz="1800" dirty="0"/>
                        <a:t>(100,0)</a:t>
                      </a:r>
                    </a:p>
                  </a:txBody>
                  <a:tcPr marL="91439" marR="91439" marT="45727" marB="45727"/>
                </a:tc>
                <a:extLst>
                  <a:ext uri="{0D108BD9-81ED-4DB2-BD59-A6C34878D82A}">
                    <a16:rowId xmlns:a16="http://schemas.microsoft.com/office/drawing/2014/main" val="10010"/>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el 1">
            <a:extLst>
              <a:ext uri="{FF2B5EF4-FFF2-40B4-BE49-F238E27FC236}">
                <a16:creationId xmlns:a16="http://schemas.microsoft.com/office/drawing/2014/main" id="{0E84ACB3-496B-44B0-BECD-C17618F58FFE}"/>
              </a:ext>
            </a:extLst>
          </p:cNvPr>
          <p:cNvSpPr>
            <a:spLocks noGrp="1"/>
          </p:cNvSpPr>
          <p:nvPr>
            <p:ph type="title"/>
          </p:nvPr>
        </p:nvSpPr>
        <p:spPr>
          <a:xfrm>
            <a:off x="477838" y="0"/>
            <a:ext cx="7993062" cy="1143000"/>
          </a:xfrm>
        </p:spPr>
        <p:txBody>
          <a:bodyPr/>
          <a:lstStyle/>
          <a:p>
            <a:r>
              <a:rPr lang="nl-NL" altLang="nl-NL" sz="2400" dirty="0">
                <a:solidFill>
                  <a:schemeClr val="bg1"/>
                </a:solidFill>
                <a:latin typeface="Open Sans" panose="020B0606030504020204" pitchFamily="34" charset="0"/>
                <a:ea typeface="ヒラギノ角ゴ Pro W3" charset="-128"/>
                <a:cs typeface="Verdana" panose="020B0604030504040204" pitchFamily="34" charset="0"/>
              </a:rPr>
              <a:t>Voorbeeld – Werkervaring (Vragenlijst HBO-VGG)</a:t>
            </a:r>
          </a:p>
        </p:txBody>
      </p:sp>
      <p:sp>
        <p:nvSpPr>
          <p:cNvPr id="11" name="TextBox 10">
            <a:extLst>
              <a:ext uri="{FF2B5EF4-FFF2-40B4-BE49-F238E27FC236}">
                <a16:creationId xmlns:a16="http://schemas.microsoft.com/office/drawing/2014/main" id="{3A2487AA-5EB1-4C1F-8E3B-F13DACF132DB}"/>
              </a:ext>
            </a:extLst>
          </p:cNvPr>
          <p:cNvSpPr txBox="1"/>
          <p:nvPr/>
        </p:nvSpPr>
        <p:spPr>
          <a:xfrm>
            <a:off x="594277" y="3784070"/>
            <a:ext cx="7725092" cy="1323439"/>
          </a:xfrm>
          <a:prstGeom prst="rect">
            <a:avLst/>
          </a:prstGeom>
          <a:noFill/>
        </p:spPr>
        <p:txBody>
          <a:bodyPr wrap="square" rtlCol="0">
            <a:spAutoFit/>
          </a:bodyPr>
          <a:lstStyle/>
          <a:p>
            <a:r>
              <a:rPr lang="nl-NL" sz="2000" dirty="0">
                <a:latin typeface="Open Sans" panose="020B0606030504020204"/>
              </a:rPr>
              <a:t>Uit het rapport van Gobbens et al. (2014):</a:t>
            </a:r>
          </a:p>
          <a:p>
            <a:r>
              <a:rPr lang="nl-NL" sz="2000" dirty="0">
                <a:latin typeface="Open Sans" panose="020B0606030504020204"/>
              </a:rPr>
              <a:t>“Het gemiddeld aantal jaren werkervaring bedroeg 10,9 jaar (SD = 9,6), dit aantal varieerde van 0 tot 37 jaar.” (p.11)</a:t>
            </a:r>
            <a:endParaRPr lang="nl-NL" sz="2000" dirty="0">
              <a:latin typeface="Open Sans" panose="020B0606030504020204"/>
              <a:ea typeface="Open Sans" panose="020B0606030504020204" pitchFamily="34" charset="0"/>
              <a:cs typeface="Open Sans" panose="020B0606030504020204" pitchFamily="34" charset="0"/>
            </a:endParaRPr>
          </a:p>
          <a:p>
            <a:endParaRPr lang="nl-NL"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p:cNvPicPr>
            <a:picLocks noChangeAspect="1"/>
          </p:cNvPicPr>
          <p:nvPr/>
        </p:nvPicPr>
        <p:blipFill>
          <a:blip r:embed="rId3"/>
          <a:stretch>
            <a:fillRect/>
          </a:stretch>
        </p:blipFill>
        <p:spPr>
          <a:xfrm>
            <a:off x="477838" y="1533738"/>
            <a:ext cx="8085137" cy="589645"/>
          </a:xfrm>
          <a:prstGeom prst="rect">
            <a:avLst/>
          </a:prstGeom>
          <a:ln>
            <a:solidFill>
              <a:schemeClr val="bg1">
                <a:lumMod val="50000"/>
              </a:schemeClr>
            </a:solidFill>
          </a:ln>
        </p:spPr>
      </p:pic>
    </p:spTree>
    <p:extLst>
      <p:ext uri="{BB962C8B-B14F-4D97-AF65-F5344CB8AC3E}">
        <p14:creationId xmlns:p14="http://schemas.microsoft.com/office/powerpoint/2010/main" val="2485060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el 1">
            <a:extLst>
              <a:ext uri="{FF2B5EF4-FFF2-40B4-BE49-F238E27FC236}">
                <a16:creationId xmlns:a16="http://schemas.microsoft.com/office/drawing/2014/main" id="{0E84ACB3-496B-44B0-BECD-C17618F58FFE}"/>
              </a:ext>
            </a:extLst>
          </p:cNvPr>
          <p:cNvSpPr>
            <a:spLocks noGrp="1"/>
          </p:cNvSpPr>
          <p:nvPr>
            <p:ph type="title"/>
          </p:nvPr>
        </p:nvSpPr>
        <p:spPr>
          <a:xfrm>
            <a:off x="502006" y="0"/>
            <a:ext cx="7993062" cy="1143000"/>
          </a:xfrm>
        </p:spPr>
        <p:txBody>
          <a:bodyPr/>
          <a:lstStyle/>
          <a:p>
            <a:r>
              <a:rPr lang="nl-NL" altLang="nl-NL" sz="2400" b="0" dirty="0">
                <a:solidFill>
                  <a:schemeClr val="bg1"/>
                </a:solidFill>
                <a:latin typeface="Open Sans" panose="020B0606030504020204" pitchFamily="34" charset="0"/>
                <a:ea typeface="ヒラギノ角ゴ Pro W3" charset="-128"/>
                <a:cs typeface="Verdana" panose="020B0604030504040204" pitchFamily="34" charset="0"/>
              </a:rPr>
              <a:t>Voorbeeld – Tevredenheid (Vragenlijst HBO-VGG)</a:t>
            </a:r>
          </a:p>
        </p:txBody>
      </p:sp>
      <p:pic>
        <p:nvPicPr>
          <p:cNvPr id="2" name="Picture 1"/>
          <p:cNvPicPr>
            <a:picLocks noChangeAspect="1"/>
          </p:cNvPicPr>
          <p:nvPr/>
        </p:nvPicPr>
        <p:blipFill>
          <a:blip r:embed="rId3"/>
          <a:stretch>
            <a:fillRect/>
          </a:stretch>
        </p:blipFill>
        <p:spPr>
          <a:xfrm>
            <a:off x="119867" y="3484853"/>
            <a:ext cx="8874007" cy="9213863"/>
          </a:xfrm>
          <a:prstGeom prst="rect">
            <a:avLst/>
          </a:prstGeom>
          <a:solidFill>
            <a:schemeClr val="bg1"/>
          </a:solidFill>
          <a:ln>
            <a:solidFill>
              <a:schemeClr val="bg1">
                <a:lumMod val="50000"/>
              </a:schemeClr>
            </a:solidFill>
          </a:ln>
        </p:spPr>
      </p:pic>
      <p:sp>
        <p:nvSpPr>
          <p:cNvPr id="4" name="Rectangle 3"/>
          <p:cNvSpPr/>
          <p:nvPr/>
        </p:nvSpPr>
        <p:spPr>
          <a:xfrm>
            <a:off x="502006" y="1327286"/>
            <a:ext cx="8109731" cy="2062103"/>
          </a:xfrm>
          <a:prstGeom prst="rect">
            <a:avLst/>
          </a:prstGeom>
          <a:solidFill>
            <a:schemeClr val="bg1"/>
          </a:solidFill>
        </p:spPr>
        <p:txBody>
          <a:bodyPr wrap="square">
            <a:spAutoFit/>
          </a:bodyPr>
          <a:lstStyle/>
          <a:p>
            <a:r>
              <a:rPr lang="nl-NL" sz="1600" dirty="0">
                <a:solidFill>
                  <a:srgbClr val="231F20"/>
                </a:solidFill>
                <a:latin typeface="Open Sans" panose="020B0606030504020204"/>
              </a:rPr>
              <a:t>“Voor het beoordelen van de medewerkerstevredenheid werd de Maastrichtse Arbeidssatisfactieschaal voor de Gezondheidszorg (MAS-GZ) gebruikt [...], </a:t>
            </a:r>
            <a:r>
              <a:rPr lang="nl-NL" sz="1600" dirty="0">
                <a:latin typeface="Open Sans" panose="020B0606030504020204"/>
              </a:rPr>
              <a:t>een gevalideerde schaal. De MAS-GZ bestaat uit de volgende zeven subschalen: tevredenheid met het afdelingshoofd, promotiemogelijkheden, kwaliteit van zorg, groeimogelijkheden, contacten met collega筑s, contacten met patiënten, en duidelijkheid over het werk. Elke subschaal bevat drie items. De antwoordcategoriën zijn: zeer ontevreden (1), ontevreden (2), neutraal (3), tevreden (4) en zeer tevreden (5).</a:t>
            </a:r>
            <a:r>
              <a:rPr lang="nl-NL" sz="1600" dirty="0">
                <a:solidFill>
                  <a:srgbClr val="231F20"/>
                </a:solidFill>
                <a:latin typeface="Open Sans" panose="020B0606030504020204"/>
              </a:rPr>
              <a:t>”</a:t>
            </a:r>
          </a:p>
        </p:txBody>
      </p:sp>
    </p:spTree>
    <p:extLst>
      <p:ext uri="{BB962C8B-B14F-4D97-AF65-F5344CB8AC3E}">
        <p14:creationId xmlns:p14="http://schemas.microsoft.com/office/powerpoint/2010/main" val="547782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el 1">
            <a:extLst>
              <a:ext uri="{FF2B5EF4-FFF2-40B4-BE49-F238E27FC236}">
                <a16:creationId xmlns:a16="http://schemas.microsoft.com/office/drawing/2014/main" id="{0E84ACB3-496B-44B0-BECD-C17618F58FFE}"/>
              </a:ext>
            </a:extLst>
          </p:cNvPr>
          <p:cNvSpPr>
            <a:spLocks noGrp="1"/>
          </p:cNvSpPr>
          <p:nvPr>
            <p:ph type="title"/>
          </p:nvPr>
        </p:nvSpPr>
        <p:spPr>
          <a:xfrm>
            <a:off x="484496" y="0"/>
            <a:ext cx="7993062" cy="1143000"/>
          </a:xfrm>
        </p:spPr>
        <p:txBody>
          <a:bodyPr/>
          <a:lstStyle/>
          <a:p>
            <a:r>
              <a:rPr lang="nl-NL" altLang="nl-NL" sz="2400" dirty="0">
                <a:solidFill>
                  <a:schemeClr val="bg1"/>
                </a:solidFill>
                <a:latin typeface="Open Sans" panose="020B0606030504020204" pitchFamily="34" charset="0"/>
                <a:ea typeface="ヒラギノ角ゴ Pro W3" charset="-128"/>
                <a:cs typeface="Verdana" panose="020B0604030504040204" pitchFamily="34" charset="0"/>
              </a:rPr>
              <a:t>Voorbeeld – Tevredenheid (vervolg)</a:t>
            </a:r>
          </a:p>
        </p:txBody>
      </p:sp>
      <p:pic>
        <p:nvPicPr>
          <p:cNvPr id="2" name="Picture 1"/>
          <p:cNvPicPr>
            <a:picLocks noChangeAspect="1"/>
          </p:cNvPicPr>
          <p:nvPr/>
        </p:nvPicPr>
        <p:blipFill>
          <a:blip r:embed="rId3"/>
          <a:stretch>
            <a:fillRect/>
          </a:stretch>
        </p:blipFill>
        <p:spPr>
          <a:xfrm>
            <a:off x="484496" y="1261565"/>
            <a:ext cx="7234407" cy="3883405"/>
          </a:xfrm>
          <a:prstGeom prst="rect">
            <a:avLst/>
          </a:prstGeom>
        </p:spPr>
      </p:pic>
      <p:sp>
        <p:nvSpPr>
          <p:cNvPr id="4" name="Rectangle 3"/>
          <p:cNvSpPr/>
          <p:nvPr/>
        </p:nvSpPr>
        <p:spPr>
          <a:xfrm>
            <a:off x="639763" y="5263535"/>
            <a:ext cx="7294728" cy="923330"/>
          </a:xfrm>
          <a:prstGeom prst="rect">
            <a:avLst/>
          </a:prstGeom>
        </p:spPr>
        <p:txBody>
          <a:bodyPr wrap="square">
            <a:spAutoFit/>
          </a:bodyPr>
          <a:lstStyle/>
          <a:p>
            <a:r>
              <a:rPr lang="nl-NL" dirty="0">
                <a:solidFill>
                  <a:srgbClr val="231F20"/>
                </a:solidFill>
                <a:latin typeface="Open Sans" panose="020B0606030504020204"/>
              </a:rPr>
              <a:t>“De gemiddelde score van de respondenten is: 3,7. Het meest tevreden zijn de HBO-VGG over de contacten met patiënten (4,1); het minst tevreden zijn zij over promotiemogelijkheden (3,2) (zie Tabel 4).”</a:t>
            </a:r>
            <a:endParaRPr lang="nl-NL" dirty="0">
              <a:latin typeface="Open Sans" panose="020B0606030504020204"/>
            </a:endParaRPr>
          </a:p>
        </p:txBody>
      </p:sp>
    </p:spTree>
    <p:extLst>
      <p:ext uri="{BB962C8B-B14F-4D97-AF65-F5344CB8AC3E}">
        <p14:creationId xmlns:p14="http://schemas.microsoft.com/office/powerpoint/2010/main" val="146831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el 1">
            <a:extLst>
              <a:ext uri="{FF2B5EF4-FFF2-40B4-BE49-F238E27FC236}">
                <a16:creationId xmlns:a16="http://schemas.microsoft.com/office/drawing/2014/main" id="{0E84ACB3-496B-44B0-BECD-C17618F58FFE}"/>
              </a:ext>
            </a:extLst>
          </p:cNvPr>
          <p:cNvSpPr>
            <a:spLocks noGrp="1"/>
          </p:cNvSpPr>
          <p:nvPr>
            <p:ph type="title"/>
          </p:nvPr>
        </p:nvSpPr>
        <p:spPr/>
        <p:txBody>
          <a:bodyPr/>
          <a:lstStyle/>
          <a:p>
            <a:r>
              <a:rPr lang="nl-NL" altLang="nl-NL" sz="2400" dirty="0">
                <a:solidFill>
                  <a:schemeClr val="bg1"/>
                </a:solidFill>
                <a:latin typeface="Open Sans" panose="020B0606030504020204" pitchFamily="34" charset="0"/>
                <a:ea typeface="ヒラギノ角ゴ Pro W3" charset="-128"/>
                <a:cs typeface="Verdana" panose="020B0604030504040204" pitchFamily="34" charset="0"/>
              </a:rPr>
              <a:t>Voorbeeld – Tevredenheid (vervolg)</a:t>
            </a:r>
          </a:p>
        </p:txBody>
      </p:sp>
      <p:graphicFrame>
        <p:nvGraphicFramePr>
          <p:cNvPr id="21" name="Content Placeholder 20"/>
          <p:cNvGraphicFramePr>
            <a:graphicFrameLocks noGrp="1"/>
          </p:cNvGraphicFramePr>
          <p:nvPr>
            <p:ph idx="1"/>
            <p:extLst>
              <p:ext uri="{D42A27DB-BD31-4B8C-83A1-F6EECF244321}">
                <p14:modId xmlns:p14="http://schemas.microsoft.com/office/powerpoint/2010/main" val="2573720650"/>
              </p:ext>
            </p:extLst>
          </p:nvPr>
        </p:nvGraphicFramePr>
        <p:xfrm>
          <a:off x="1089025" y="2442785"/>
          <a:ext cx="6624638" cy="360045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590550" y="1501160"/>
            <a:ext cx="7294728" cy="707886"/>
          </a:xfrm>
          <a:prstGeom prst="rect">
            <a:avLst/>
          </a:prstGeom>
        </p:spPr>
        <p:txBody>
          <a:bodyPr wrap="square">
            <a:spAutoFit/>
          </a:bodyPr>
          <a:lstStyle/>
          <a:p>
            <a:r>
              <a:rPr lang="nl-NL" sz="2000" dirty="0">
                <a:solidFill>
                  <a:srgbClr val="231F20"/>
                </a:solidFill>
                <a:latin typeface="Open Sans" panose="020B0606030504020204"/>
              </a:rPr>
              <a:t>Natuurlijk kun je ook de antwoorden op de afzonderlijke vragen van de MAS-CG verwerken in een (frequentie-)tabel, of er een figuur van maken.</a:t>
            </a:r>
            <a:endParaRPr lang="nl-NL" sz="2000" dirty="0">
              <a:latin typeface="Open Sans" panose="020B0606030504020204"/>
            </a:endParaRPr>
          </a:p>
        </p:txBody>
      </p:sp>
      <p:sp>
        <p:nvSpPr>
          <p:cNvPr id="22" name="Rectangle 21"/>
          <p:cNvSpPr/>
          <p:nvPr/>
        </p:nvSpPr>
        <p:spPr>
          <a:xfrm>
            <a:off x="717550" y="6038095"/>
            <a:ext cx="6657519" cy="338554"/>
          </a:xfrm>
          <a:prstGeom prst="rect">
            <a:avLst/>
          </a:prstGeom>
        </p:spPr>
        <p:txBody>
          <a:bodyPr wrap="square">
            <a:spAutoFit/>
          </a:bodyPr>
          <a:lstStyle/>
          <a:p>
            <a:r>
              <a:rPr lang="nl-NL" sz="1600" dirty="0">
                <a:solidFill>
                  <a:srgbClr val="231F20"/>
                </a:solidFill>
                <a:latin typeface="Open Sans" panose="020B0606030504020204"/>
              </a:rPr>
              <a:t>Figuur 1: De tevredenheid van HBO-VGG over de verschillende aspecten van hun werk</a:t>
            </a:r>
            <a:endParaRPr lang="nl-NL" sz="1600" dirty="0"/>
          </a:p>
        </p:txBody>
      </p:sp>
    </p:spTree>
    <p:extLst>
      <p:ext uri="{BB962C8B-B14F-4D97-AF65-F5344CB8AC3E}">
        <p14:creationId xmlns:p14="http://schemas.microsoft.com/office/powerpoint/2010/main" val="3219961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Titel 2">
            <a:extLst>
              <a:ext uri="{FF2B5EF4-FFF2-40B4-BE49-F238E27FC236}">
                <a16:creationId xmlns:a16="http://schemas.microsoft.com/office/drawing/2014/main" id="{21F3E575-9FAD-41D7-BF16-1E59125BA5A1}"/>
              </a:ext>
            </a:extLst>
          </p:cNvPr>
          <p:cNvSpPr>
            <a:spLocks noGrp="1"/>
          </p:cNvSpPr>
          <p:nvPr>
            <p:ph type="title"/>
          </p:nvPr>
        </p:nvSpPr>
        <p:spPr>
          <a:xfrm>
            <a:off x="0" y="5129213"/>
            <a:ext cx="9144000" cy="1728787"/>
          </a:xfrm>
        </p:spPr>
        <p:txBody>
          <a:bodyPr/>
          <a:lstStyle/>
          <a:p>
            <a:r>
              <a:rPr lang="en-US" altLang="nl-NL">
                <a:latin typeface="Open Sans" panose="020B0606030504020204" pitchFamily="34" charset="0"/>
              </a:rPr>
              <a:t>Verklarende statistiek</a:t>
            </a:r>
            <a:endParaRPr lang="nl-NL" altLang="nl-NL">
              <a:latin typeface="Open Sans" panose="020B0606030504020204" pitchFamily="34" charset="0"/>
            </a:endParaRPr>
          </a:p>
        </p:txBody>
      </p:sp>
      <p:pic>
        <p:nvPicPr>
          <p:cNvPr id="227331" name="Afbeelding 1">
            <a:extLst>
              <a:ext uri="{FF2B5EF4-FFF2-40B4-BE49-F238E27FC236}">
                <a16:creationId xmlns:a16="http://schemas.microsoft.com/office/drawing/2014/main" id="{19C4471A-EF2F-4424-B27D-65383CEDD54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63613"/>
            <a:ext cx="9144000" cy="548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a:extLst>
              <a:ext uri="{FF2B5EF4-FFF2-40B4-BE49-F238E27FC236}">
                <a16:creationId xmlns:a16="http://schemas.microsoft.com/office/drawing/2014/main" id="{47B9299F-FF7E-4681-832D-0D2CD8D27FBD}"/>
              </a:ext>
            </a:extLst>
          </p:cNvPr>
          <p:cNvSpPr>
            <a:spLocks noGrp="1"/>
          </p:cNvSpPr>
          <p:nvPr>
            <p:ph type="title"/>
          </p:nvPr>
        </p:nvSpPr>
        <p:spPr>
          <a:xfrm>
            <a:off x="468313" y="115888"/>
            <a:ext cx="8229600" cy="993775"/>
          </a:xfrm>
        </p:spPr>
        <p:txBody>
          <a:bodyPr/>
          <a:lstStyle/>
          <a:p>
            <a:r>
              <a:rPr lang="nl-NL" altLang="nl-NL" sz="2400" b="0" dirty="0">
                <a:latin typeface="Open Sans" panose="020B0606030504020204" pitchFamily="34" charset="0"/>
                <a:ea typeface="ヒラギノ角ゴ Pro W3" charset="-128"/>
                <a:cs typeface="Verdana" panose="020B0604030504040204" pitchFamily="34" charset="0"/>
              </a:rPr>
              <a:t>Verklarende statistiek</a:t>
            </a:r>
          </a:p>
        </p:txBody>
      </p:sp>
      <p:graphicFrame>
        <p:nvGraphicFramePr>
          <p:cNvPr id="5" name="Tabel 5">
            <a:extLst>
              <a:ext uri="{FF2B5EF4-FFF2-40B4-BE49-F238E27FC236}">
                <a16:creationId xmlns:a16="http://schemas.microsoft.com/office/drawing/2014/main" id="{D54FBACC-E628-475F-BFBF-5EB75B82FE69}"/>
              </a:ext>
            </a:extLst>
          </p:cNvPr>
          <p:cNvGraphicFramePr>
            <a:graphicFrameLocks noGrp="1"/>
          </p:cNvGraphicFramePr>
          <p:nvPr>
            <p:extLst>
              <p:ext uri="{D42A27DB-BD31-4B8C-83A1-F6EECF244321}">
                <p14:modId xmlns:p14="http://schemas.microsoft.com/office/powerpoint/2010/main" val="442411863"/>
              </p:ext>
            </p:extLst>
          </p:nvPr>
        </p:nvGraphicFramePr>
        <p:xfrm>
          <a:off x="468313" y="1589088"/>
          <a:ext cx="7868929" cy="6054725"/>
        </p:xfrm>
        <a:graphic>
          <a:graphicData uri="http://schemas.openxmlformats.org/drawingml/2006/table">
            <a:tbl>
              <a:tblPr/>
              <a:tblGrid>
                <a:gridCol w="7868929">
                  <a:extLst>
                    <a:ext uri="{9D8B030D-6E8A-4147-A177-3AD203B41FA5}">
                      <a16:colId xmlns:a16="http://schemas.microsoft.com/office/drawing/2014/main" val="20000"/>
                    </a:ext>
                  </a:extLst>
                </a:gridCol>
              </a:tblGrid>
              <a:tr h="6054725">
                <a:tc>
                  <a:txBody>
                    <a:bodyPr/>
                    <a:lstStyle>
                      <a:lvl1pPr>
                        <a:spcBef>
                          <a:spcPct val="20000"/>
                        </a:spcBef>
                        <a:buSzPct val="90000"/>
                        <a:defRPr sz="1600">
                          <a:solidFill>
                            <a:schemeClr val="tx1"/>
                          </a:solidFill>
                          <a:latin typeface="Verdana" panose="020B0604030504040204" pitchFamily="34" charset="0"/>
                          <a:ea typeface="ヒラギノ角ゴ Pro W3" charset="-128"/>
                        </a:defRPr>
                      </a:lvl1pPr>
                      <a:lvl2pPr marL="742950" indent="-285750">
                        <a:spcBef>
                          <a:spcPct val="20000"/>
                        </a:spcBef>
                        <a:buSzPct val="90000"/>
                        <a:defRPr sz="1400">
                          <a:solidFill>
                            <a:schemeClr val="tx1"/>
                          </a:solidFill>
                          <a:latin typeface="Verdana" panose="020B0604030504040204" pitchFamily="34" charset="0"/>
                          <a:ea typeface="ヒラギノ角ゴ Pro W3" charset="-128"/>
                        </a:defRPr>
                      </a:lvl2pPr>
                      <a:lvl3pPr marL="1143000" indent="-228600">
                        <a:spcBef>
                          <a:spcPct val="20000"/>
                        </a:spcBef>
                        <a:buSzPct val="90000"/>
                        <a:defRPr sz="1200">
                          <a:solidFill>
                            <a:schemeClr val="tx1"/>
                          </a:solidFill>
                          <a:latin typeface="Verdana" panose="020B0604030504040204" pitchFamily="34" charset="0"/>
                          <a:ea typeface="ヒラギノ角ゴ Pro W3" charset="-128"/>
                        </a:defRPr>
                      </a:lvl3pPr>
                      <a:lvl4pPr marL="1600200" indent="-228600">
                        <a:spcBef>
                          <a:spcPct val="20000"/>
                        </a:spcBef>
                        <a:buSzPct val="90000"/>
                        <a:defRPr sz="1200">
                          <a:solidFill>
                            <a:schemeClr val="tx1"/>
                          </a:solidFill>
                          <a:latin typeface="Verdana" panose="020B0604030504040204" pitchFamily="34" charset="0"/>
                          <a:ea typeface="ヒラギノ角ゴ Pro W3" charset="-128"/>
                        </a:defRPr>
                      </a:lvl4pPr>
                      <a:lvl5pPr marL="2057400" indent="-228600">
                        <a:spcBef>
                          <a:spcPct val="20000"/>
                        </a:spcBef>
                        <a:buFont typeface="Lucida Grande" charset="0"/>
                        <a:defRPr sz="1600">
                          <a:solidFill>
                            <a:schemeClr val="tx1"/>
                          </a:solidFill>
                          <a:latin typeface="Verdana" panose="020B0604030504040204" pitchFamily="34" charset="0"/>
                          <a:ea typeface="ヒラギノ角ゴ Pro W3" charset="-128"/>
                        </a:defRPr>
                      </a:lvl5pPr>
                      <a:lvl6pPr marL="25146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6pPr>
                      <a:lvl7pPr marL="29718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7pPr>
                      <a:lvl8pPr marL="34290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8pPr>
                      <a:lvl9pPr marL="38862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9pPr>
                    </a:lstStyle>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000" b="1" i="0" u="none" strike="noStrike" cap="none" normalizeH="0" baseline="0" dirty="0">
                          <a:ln>
                            <a:noFill/>
                          </a:ln>
                          <a:solidFill>
                            <a:schemeClr val="tx1"/>
                          </a:solidFill>
                          <a:effectLst/>
                          <a:latin typeface="Open Sans"/>
                          <a:ea typeface="ＭＳ Ｐゴシック" panose="020B0600070205080204" pitchFamily="34" charset="-128"/>
                        </a:rPr>
                        <a:t>Onderzoeken van:</a:t>
                      </a:r>
                      <a:endPar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endParaRPr>
                    </a:p>
                    <a:p>
                      <a:pPr marL="342900" marR="0" lvl="0" indent="-342900" algn="l" defTabSz="914400" rtl="0" eaLnBrk="1" fontAlgn="base" latinLnBrk="0" hangingPunct="1">
                        <a:lnSpc>
                          <a:spcPct val="100000"/>
                        </a:lnSpc>
                        <a:spcBef>
                          <a:spcPts val="200"/>
                        </a:spcBef>
                        <a:spcAft>
                          <a:spcPts val="200"/>
                        </a:spcAft>
                        <a:buClrTx/>
                        <a:buSzTx/>
                        <a:buFont typeface="Arial" panose="020B0604020202020204" pitchFamily="34" charset="0"/>
                        <a:buChar char="•"/>
                        <a:tabLst/>
                      </a:pP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verschillen</a:t>
                      </a:r>
                    </a:p>
                    <a:p>
                      <a:pPr marL="342900" marR="0" lvl="0" indent="-342900" algn="l" defTabSz="914400" rtl="0" eaLnBrk="1" fontAlgn="base" latinLnBrk="0" hangingPunct="1">
                        <a:lnSpc>
                          <a:spcPct val="100000"/>
                        </a:lnSpc>
                        <a:spcBef>
                          <a:spcPts val="200"/>
                        </a:spcBef>
                        <a:spcAft>
                          <a:spcPts val="200"/>
                        </a:spcAft>
                        <a:buClrTx/>
                        <a:buSzTx/>
                        <a:buFont typeface="Arial" panose="020B0604020202020204" pitchFamily="34" charset="0"/>
                        <a:buChar char="•"/>
                        <a:tabLst/>
                      </a:pP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verbanden (samenhang, associaties)</a:t>
                      </a:r>
                    </a:p>
                  </a:txBody>
                  <a:tcPr marL="68597" marR="6859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500015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904AA746-2D6E-4FA5-BBFF-106BE090082D}"/>
              </a:ext>
            </a:extLst>
          </p:cNvPr>
          <p:cNvSpPr>
            <a:spLocks noGrp="1"/>
          </p:cNvSpPr>
          <p:nvPr>
            <p:ph type="title"/>
          </p:nvPr>
        </p:nvSpPr>
        <p:spPr>
          <a:xfrm>
            <a:off x="506413" y="112702"/>
            <a:ext cx="8229600" cy="993775"/>
          </a:xfrm>
        </p:spPr>
        <p:txBody>
          <a:bodyPr/>
          <a:lstStyle/>
          <a:p>
            <a:r>
              <a:rPr lang="nl-NL" altLang="nl-NL" sz="2400" b="0" dirty="0">
                <a:latin typeface="Open Sans" panose="020B0606030504020204" pitchFamily="34" charset="0"/>
                <a:ea typeface="ヒラギノ角ゴ Pro W3" charset="-128"/>
                <a:cs typeface="Verdana" panose="020B0604030504040204" pitchFamily="34" charset="0"/>
              </a:rPr>
              <a:t>Toetsen van hypotheses</a:t>
            </a:r>
          </a:p>
        </p:txBody>
      </p:sp>
      <p:graphicFrame>
        <p:nvGraphicFramePr>
          <p:cNvPr id="5" name="Tabel 5">
            <a:extLst>
              <a:ext uri="{FF2B5EF4-FFF2-40B4-BE49-F238E27FC236}">
                <a16:creationId xmlns:a16="http://schemas.microsoft.com/office/drawing/2014/main" id="{91A50031-9677-4321-9654-D5D292BE13B4}"/>
              </a:ext>
            </a:extLst>
          </p:cNvPr>
          <p:cNvGraphicFramePr>
            <a:graphicFrameLocks noGrp="1"/>
          </p:cNvGraphicFramePr>
          <p:nvPr>
            <p:extLst>
              <p:ext uri="{D42A27DB-BD31-4B8C-83A1-F6EECF244321}">
                <p14:modId xmlns:p14="http://schemas.microsoft.com/office/powerpoint/2010/main" val="3897487344"/>
              </p:ext>
            </p:extLst>
          </p:nvPr>
        </p:nvGraphicFramePr>
        <p:xfrm>
          <a:off x="583157" y="1506182"/>
          <a:ext cx="8820150" cy="6054725"/>
        </p:xfrm>
        <a:graphic>
          <a:graphicData uri="http://schemas.openxmlformats.org/drawingml/2006/table">
            <a:tbl>
              <a:tblPr/>
              <a:tblGrid>
                <a:gridCol w="8820150">
                  <a:extLst>
                    <a:ext uri="{9D8B030D-6E8A-4147-A177-3AD203B41FA5}">
                      <a16:colId xmlns:a16="http://schemas.microsoft.com/office/drawing/2014/main" val="20000"/>
                    </a:ext>
                  </a:extLst>
                </a:gridCol>
              </a:tblGrid>
              <a:tr h="6054725">
                <a:tc>
                  <a:txBody>
                    <a:bodyPr/>
                    <a:lstStyle>
                      <a:lvl1pPr>
                        <a:spcBef>
                          <a:spcPct val="20000"/>
                        </a:spcBef>
                        <a:buSzPct val="90000"/>
                        <a:defRPr sz="1600">
                          <a:solidFill>
                            <a:schemeClr val="tx1"/>
                          </a:solidFill>
                          <a:latin typeface="Verdana" panose="020B0604030504040204" pitchFamily="34" charset="0"/>
                          <a:ea typeface="ヒラギノ角ゴ Pro W3" charset="-128"/>
                          <a:cs typeface="Verdana" panose="020B0604030504040204" pitchFamily="34" charset="0"/>
                        </a:defRPr>
                      </a:lvl1pPr>
                      <a:lvl2pPr marL="742950" indent="-285750">
                        <a:spcBef>
                          <a:spcPct val="20000"/>
                        </a:spcBef>
                        <a:buSzPct val="90000"/>
                        <a:defRPr sz="1400">
                          <a:solidFill>
                            <a:schemeClr val="tx1"/>
                          </a:solidFill>
                          <a:latin typeface="Verdana" panose="020B0604030504040204" pitchFamily="34" charset="0"/>
                          <a:ea typeface="ヒラギノ角ゴ Pro W3" charset="-128"/>
                          <a:cs typeface="Verdana" panose="020B0604030504040204" pitchFamily="34" charset="0"/>
                        </a:defRPr>
                      </a:lvl2pPr>
                      <a:lvl3pPr marL="1143000" indent="-228600">
                        <a:spcBef>
                          <a:spcPct val="20000"/>
                        </a:spcBef>
                        <a:buSzPct val="90000"/>
                        <a:defRPr sz="1200">
                          <a:solidFill>
                            <a:schemeClr val="tx1"/>
                          </a:solidFill>
                          <a:latin typeface="Verdana" panose="020B0604030504040204" pitchFamily="34" charset="0"/>
                          <a:ea typeface="ヒラギノ角ゴ Pro W3" charset="-128"/>
                          <a:cs typeface="Verdana" panose="020B0604030504040204" pitchFamily="34" charset="0"/>
                        </a:defRPr>
                      </a:lvl3pPr>
                      <a:lvl4pPr marL="1600200" indent="-228600">
                        <a:spcBef>
                          <a:spcPct val="20000"/>
                        </a:spcBef>
                        <a:buSzPct val="90000"/>
                        <a:defRPr sz="1200">
                          <a:solidFill>
                            <a:schemeClr val="tx1"/>
                          </a:solidFill>
                          <a:latin typeface="Verdana" panose="020B0604030504040204" pitchFamily="34" charset="0"/>
                          <a:ea typeface="ヒラギノ角ゴ Pro W3" charset="-128"/>
                          <a:cs typeface="Verdana" panose="020B0604030504040204" pitchFamily="34" charset="0"/>
                        </a:defRPr>
                      </a:lvl4pPr>
                      <a:lvl5pPr marL="2057400" indent="-228600">
                        <a:spcBef>
                          <a:spcPct val="20000"/>
                        </a:spcBef>
                        <a:buFont typeface="Lucida Grande" pitchFamily="126" charset="0"/>
                        <a:defRPr sz="1600">
                          <a:solidFill>
                            <a:schemeClr val="tx1"/>
                          </a:solidFill>
                          <a:latin typeface="Verdana" panose="020B0604030504040204" pitchFamily="34" charset="0"/>
                          <a:ea typeface="ヒラギノ角ゴ Pro W3" charset="-128"/>
                          <a:cs typeface="Verdana" panose="020B0604030504040204" pitchFamily="34" charset="0"/>
                        </a:defRPr>
                      </a:lvl5pPr>
                      <a:lvl6pPr marL="2514600" indent="-228600" eaLnBrk="0" fontAlgn="base" hangingPunct="0">
                        <a:spcBef>
                          <a:spcPct val="20000"/>
                        </a:spcBef>
                        <a:spcAft>
                          <a:spcPct val="0"/>
                        </a:spcAft>
                        <a:buFont typeface="Lucida Grande" pitchFamily="126" charset="0"/>
                        <a:defRPr sz="1600">
                          <a:solidFill>
                            <a:schemeClr val="tx1"/>
                          </a:solidFill>
                          <a:latin typeface="Verdana" panose="020B0604030504040204" pitchFamily="34" charset="0"/>
                          <a:ea typeface="ヒラギノ角ゴ Pro W3" charset="-128"/>
                          <a:cs typeface="Verdana" panose="020B0604030504040204" pitchFamily="34" charset="0"/>
                        </a:defRPr>
                      </a:lvl6pPr>
                      <a:lvl7pPr marL="2971800" indent="-228600" eaLnBrk="0" fontAlgn="base" hangingPunct="0">
                        <a:spcBef>
                          <a:spcPct val="20000"/>
                        </a:spcBef>
                        <a:spcAft>
                          <a:spcPct val="0"/>
                        </a:spcAft>
                        <a:buFont typeface="Lucida Grande" pitchFamily="126" charset="0"/>
                        <a:defRPr sz="1600">
                          <a:solidFill>
                            <a:schemeClr val="tx1"/>
                          </a:solidFill>
                          <a:latin typeface="Verdana" panose="020B0604030504040204" pitchFamily="34" charset="0"/>
                          <a:ea typeface="ヒラギノ角ゴ Pro W3" charset="-128"/>
                          <a:cs typeface="Verdana" panose="020B0604030504040204" pitchFamily="34" charset="0"/>
                        </a:defRPr>
                      </a:lvl7pPr>
                      <a:lvl8pPr marL="3429000" indent="-228600" eaLnBrk="0" fontAlgn="base" hangingPunct="0">
                        <a:spcBef>
                          <a:spcPct val="20000"/>
                        </a:spcBef>
                        <a:spcAft>
                          <a:spcPct val="0"/>
                        </a:spcAft>
                        <a:buFont typeface="Lucida Grande" pitchFamily="126" charset="0"/>
                        <a:defRPr sz="1600">
                          <a:solidFill>
                            <a:schemeClr val="tx1"/>
                          </a:solidFill>
                          <a:latin typeface="Verdana" panose="020B0604030504040204" pitchFamily="34" charset="0"/>
                          <a:ea typeface="ヒラギノ角ゴ Pro W3" charset="-128"/>
                          <a:cs typeface="Verdana" panose="020B0604030504040204" pitchFamily="34" charset="0"/>
                        </a:defRPr>
                      </a:lvl8pPr>
                      <a:lvl9pPr marL="3886200" indent="-228600" eaLnBrk="0" fontAlgn="base" hangingPunct="0">
                        <a:spcBef>
                          <a:spcPct val="20000"/>
                        </a:spcBef>
                        <a:spcAft>
                          <a:spcPct val="0"/>
                        </a:spcAft>
                        <a:buFont typeface="Lucida Grande" pitchFamily="126" charset="0"/>
                        <a:defRPr sz="1600">
                          <a:solidFill>
                            <a:schemeClr val="tx1"/>
                          </a:solidFill>
                          <a:latin typeface="Verdana" panose="020B0604030504040204" pitchFamily="34" charset="0"/>
                          <a:ea typeface="ヒラギノ角ゴ Pro W3" charset="-128"/>
                          <a:cs typeface="Verdana" panose="020B0604030504040204" pitchFamily="34" charset="0"/>
                        </a:defRPr>
                      </a:lvl9pPr>
                    </a:lstStyle>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400" b="1" i="0" u="none" strike="noStrike" cap="none" normalizeH="0" baseline="0" dirty="0">
                          <a:ln>
                            <a:noFill/>
                          </a:ln>
                          <a:solidFill>
                            <a:schemeClr val="tx1"/>
                          </a:solidFill>
                          <a:effectLst/>
                          <a:latin typeface="Open Sans"/>
                          <a:ea typeface="ＭＳ Ｐゴシック" panose="020B0600070205080204" pitchFamily="34" charset="-128"/>
                        </a:rPr>
                        <a:t>Hypothese</a:t>
                      </a:r>
                      <a:r>
                        <a:rPr kumimoji="0" lang="nl-NL" altLang="nl-NL" sz="2400" b="0" i="0" u="none" strike="noStrike" cap="none" normalizeH="0" baseline="0" dirty="0">
                          <a:ln>
                            <a:noFill/>
                          </a:ln>
                          <a:solidFill>
                            <a:schemeClr val="tx1"/>
                          </a:solidFill>
                          <a:effectLst/>
                          <a:latin typeface="Open Sans"/>
                          <a:ea typeface="ＭＳ Ｐゴシック" panose="020B0600070205080204" pitchFamily="34" charset="-128"/>
                        </a:rPr>
                        <a:t> (uitspraak over verschil of verband)</a:t>
                      </a: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endParaRPr kumimoji="0" lang="nl-NL" altLang="nl-NL" sz="800" b="0" i="0" u="none" strike="noStrike" cap="none" normalizeH="0" baseline="0" dirty="0">
                        <a:ln>
                          <a:noFill/>
                        </a:ln>
                        <a:solidFill>
                          <a:schemeClr val="tx1"/>
                        </a:solidFill>
                        <a:effectLst/>
                        <a:latin typeface="Open Sans"/>
                        <a:ea typeface="ＭＳ Ｐゴシック" panose="020B0600070205080204" pitchFamily="34" charset="-128"/>
                      </a:endParaRP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400" b="0" i="0" u="none" strike="noStrike" cap="none" normalizeH="0" baseline="0" dirty="0">
                          <a:ln>
                            <a:noFill/>
                          </a:ln>
                          <a:solidFill>
                            <a:schemeClr val="tx1"/>
                          </a:solidFill>
                          <a:effectLst/>
                          <a:latin typeface="Open Sans"/>
                          <a:ea typeface="ＭＳ Ｐゴシック" panose="020B0600070205080204" pitchFamily="34" charset="-128"/>
                        </a:rPr>
                        <a:t>Het gaat dan om vragen zoals:</a:t>
                      </a: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endParaRPr kumimoji="0" lang="nl-NL" altLang="nl-NL" sz="500" b="0" i="0" u="none" strike="noStrike" cap="none" normalizeH="0" baseline="0" dirty="0">
                        <a:ln>
                          <a:noFill/>
                        </a:ln>
                        <a:solidFill>
                          <a:schemeClr val="tx1"/>
                        </a:solidFill>
                        <a:effectLst/>
                        <a:latin typeface="Open Sans"/>
                        <a:ea typeface="ＭＳ Ｐゴシック" panose="020B0600070205080204" pitchFamily="34" charset="-128"/>
                      </a:endParaRPr>
                    </a:p>
                    <a:p>
                      <a:pPr marL="0" marR="0" lvl="0" indent="0" algn="l" defTabSz="914400" rtl="0" eaLnBrk="1" fontAlgn="base" latinLnBrk="0" hangingPunct="1">
                        <a:lnSpc>
                          <a:spcPts val="2200"/>
                        </a:lnSpc>
                        <a:spcBef>
                          <a:spcPct val="20000"/>
                        </a:spcBef>
                        <a:spcAft>
                          <a:spcPct val="0"/>
                        </a:spcAft>
                        <a:buClrTx/>
                        <a:buSzPct val="100000"/>
                        <a:buFont typeface="Lucida Grande" pitchFamily="126" charset="0"/>
                        <a:buChar char="▸"/>
                        <a:tabLst/>
                      </a:pPr>
                      <a:endParaRPr kumimoji="0" lang="nl-NL" altLang="nl-NL" sz="2400" b="0" i="1" u="none" strike="noStrike" cap="none" normalizeH="0" baseline="0" dirty="0">
                        <a:ln>
                          <a:noFill/>
                        </a:ln>
                        <a:solidFill>
                          <a:schemeClr val="tx1"/>
                        </a:solidFill>
                        <a:effectLst/>
                        <a:latin typeface="Open Sans"/>
                        <a:ea typeface="ヒラギノ角ゴ Pro W3" charset="-128"/>
                      </a:endParaRPr>
                    </a:p>
                    <a:p>
                      <a:pPr marL="457200" marR="0" lvl="0" indent="-457200" algn="l" defTabSz="914400" rtl="0" eaLnBrk="1" fontAlgn="base" latinLnBrk="0" hangingPunct="1">
                        <a:lnSpc>
                          <a:spcPts val="2200"/>
                        </a:lnSpc>
                        <a:spcBef>
                          <a:spcPct val="20000"/>
                        </a:spcBef>
                        <a:spcAft>
                          <a:spcPct val="0"/>
                        </a:spcAft>
                        <a:buClrTx/>
                        <a:buSzPct val="100000"/>
                        <a:buFont typeface="Arial" panose="020B0604020202020204" pitchFamily="34" charset="0"/>
                        <a:buChar char="•"/>
                        <a:tabLst/>
                      </a:pPr>
                      <a:endParaRPr kumimoji="0" lang="nl-NL" altLang="nl-NL" sz="2400" b="0" i="0" u="none" strike="noStrike" cap="none" normalizeH="0" baseline="0" dirty="0">
                        <a:ln>
                          <a:noFill/>
                        </a:ln>
                        <a:solidFill>
                          <a:schemeClr val="tx1"/>
                        </a:solidFill>
                        <a:effectLst/>
                        <a:latin typeface="Open Sans"/>
                        <a:ea typeface="ヒラギノ角ゴ Pro W3" charset="-128"/>
                      </a:endParaRP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endParaRPr kumimoji="0" lang="nl-NL" altLang="nl-NL" sz="2400" b="0" i="0" u="none" strike="noStrike" cap="none" normalizeH="0" baseline="0" dirty="0">
                        <a:ln>
                          <a:noFill/>
                        </a:ln>
                        <a:solidFill>
                          <a:schemeClr val="tx1"/>
                        </a:solidFill>
                        <a:effectLst/>
                        <a:latin typeface="Open Sans"/>
                        <a:ea typeface="ＭＳ Ｐゴシック" panose="020B0600070205080204" pitchFamily="34" charset="-128"/>
                      </a:endParaRPr>
                    </a:p>
                  </a:txBody>
                  <a:tcPr marL="68600" marR="6860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4141052178"/>
              </p:ext>
            </p:extLst>
          </p:nvPr>
        </p:nvGraphicFramePr>
        <p:xfrm>
          <a:off x="583157" y="2726235"/>
          <a:ext cx="7387988" cy="3441192"/>
        </p:xfrm>
        <a:graphic>
          <a:graphicData uri="http://schemas.openxmlformats.org/drawingml/2006/table">
            <a:tbl>
              <a:tblPr firstRow="1" bandRow="1">
                <a:tableStyleId>{2D5ABB26-0587-4C30-8999-92F81FD0307C}</a:tableStyleId>
              </a:tblPr>
              <a:tblGrid>
                <a:gridCol w="5095165">
                  <a:extLst>
                    <a:ext uri="{9D8B030D-6E8A-4147-A177-3AD203B41FA5}">
                      <a16:colId xmlns:a16="http://schemas.microsoft.com/office/drawing/2014/main" val="20000"/>
                    </a:ext>
                  </a:extLst>
                </a:gridCol>
                <a:gridCol w="2292823">
                  <a:extLst>
                    <a:ext uri="{9D8B030D-6E8A-4147-A177-3AD203B41FA5}">
                      <a16:colId xmlns:a16="http://schemas.microsoft.com/office/drawing/2014/main" val="20001"/>
                    </a:ext>
                  </a:extLst>
                </a:gridCol>
              </a:tblGrid>
              <a:tr h="370840">
                <a:tc>
                  <a:txBody>
                    <a:bodyPr/>
                    <a:lstStyle/>
                    <a:p>
                      <a:pPr marL="273050" marR="0" lvl="1" indent="0" algn="l" defTabSz="914400" rtl="0" eaLnBrk="1" fontAlgn="base" latinLnBrk="0" hangingPunct="1">
                        <a:lnSpc>
                          <a:spcPts val="2200"/>
                        </a:lnSpc>
                        <a:spcBef>
                          <a:spcPct val="20000"/>
                        </a:spcBef>
                        <a:spcAft>
                          <a:spcPct val="0"/>
                        </a:spcAft>
                        <a:buClrTx/>
                        <a:buSzPct val="100000"/>
                        <a:buFont typeface="Lucida Grande" pitchFamily="126" charset="0"/>
                        <a:buNone/>
                        <a:tabLst>
                          <a:tab pos="273050" algn="l"/>
                        </a:tabLst>
                      </a:pPr>
                      <a:endParaRPr kumimoji="0" lang="en-US" altLang="nl-NL" sz="1800" b="0" i="0" u="none" strike="noStrike" cap="none" normalizeH="0" baseline="0" dirty="0">
                        <a:ln>
                          <a:noFill/>
                        </a:ln>
                        <a:solidFill>
                          <a:schemeClr val="tx1"/>
                        </a:solidFill>
                        <a:effectLst/>
                        <a:latin typeface="Open Sans"/>
                        <a:ea typeface="ヒラギノ角ゴ Pro W3" charset="-128"/>
                      </a:endParaRPr>
                    </a:p>
                  </a:txBody>
                  <a:tcPr/>
                </a:tc>
                <a:tc>
                  <a:txBody>
                    <a:bodyPr/>
                    <a:lstStyle/>
                    <a:p>
                      <a:r>
                        <a:rPr lang="nl-NL" b="1" dirty="0">
                          <a:latin typeface="Open Sans" panose="020B0606030504020204"/>
                        </a:rPr>
                        <a:t>Toets</a:t>
                      </a:r>
                    </a:p>
                  </a:txBody>
                  <a:tcPr/>
                </a:tc>
                <a:extLst>
                  <a:ext uri="{0D108BD9-81ED-4DB2-BD59-A6C34878D82A}">
                    <a16:rowId xmlns:a16="http://schemas.microsoft.com/office/drawing/2014/main" val="10000"/>
                  </a:ext>
                </a:extLst>
              </a:tr>
              <a:tr h="370840">
                <a:tc>
                  <a:txBody>
                    <a:bodyPr/>
                    <a:lstStyle/>
                    <a:p>
                      <a:pPr marL="285750" marR="0" lvl="0" indent="-285750" algn="l" defTabSz="914400" rtl="0" eaLnBrk="1" fontAlgn="base" latinLnBrk="0" hangingPunct="1">
                        <a:lnSpc>
                          <a:spcPts val="2200"/>
                        </a:lnSpc>
                        <a:spcBef>
                          <a:spcPct val="20000"/>
                        </a:spcBef>
                        <a:spcAft>
                          <a:spcPct val="0"/>
                        </a:spcAft>
                        <a:buClrTx/>
                        <a:buSzPct val="100000"/>
                        <a:buFont typeface="Arial" panose="020B0604020202020204" pitchFamily="34" charset="0"/>
                        <a:buChar char="•"/>
                        <a:tabLst>
                          <a:tab pos="360363" algn="l"/>
                        </a:tabLst>
                      </a:pPr>
                      <a:r>
                        <a:rPr kumimoji="0" lang="nl-NL" altLang="nl-NL" sz="2000" b="0" i="0" u="none" strike="noStrike" cap="none" normalizeH="0" baseline="0" dirty="0">
                          <a:ln>
                            <a:noFill/>
                          </a:ln>
                          <a:solidFill>
                            <a:schemeClr val="tx1"/>
                          </a:solidFill>
                          <a:effectLst/>
                          <a:latin typeface="Open Sans"/>
                          <a:ea typeface="ヒラギノ角ゴ Pro W3" charset="-128"/>
                        </a:rPr>
                        <a:t>Is er een verschil tussen x en y?</a:t>
                      </a:r>
                    </a:p>
                    <a:p>
                      <a:pPr marL="273050" marR="0" lvl="1" indent="0" algn="l" defTabSz="914400" rtl="0" eaLnBrk="1" fontAlgn="base" latinLnBrk="0" hangingPunct="1">
                        <a:lnSpc>
                          <a:spcPts val="2200"/>
                        </a:lnSpc>
                        <a:spcBef>
                          <a:spcPct val="20000"/>
                        </a:spcBef>
                        <a:spcAft>
                          <a:spcPct val="0"/>
                        </a:spcAft>
                        <a:buClrTx/>
                        <a:buSzPct val="100000"/>
                        <a:buFont typeface="Lucida Grande" pitchFamily="126" charset="0"/>
                        <a:buNone/>
                        <a:tabLst>
                          <a:tab pos="273050" algn="l"/>
                        </a:tabLst>
                      </a:pPr>
                      <a:r>
                        <a:rPr kumimoji="0" lang="en-US" altLang="nl-NL" sz="1800" b="0" i="0" u="none" strike="noStrike" cap="none" normalizeH="0" baseline="0" dirty="0" err="1">
                          <a:ln>
                            <a:noFill/>
                          </a:ln>
                          <a:solidFill>
                            <a:srgbClr val="558ED5"/>
                          </a:solidFill>
                          <a:effectLst/>
                          <a:latin typeface="Open Sans"/>
                          <a:ea typeface="ヒラギノ角ゴ Pro W3" charset="-128"/>
                        </a:rPr>
                        <a:t>Zijn</a:t>
                      </a:r>
                      <a:r>
                        <a:rPr kumimoji="0" lang="en-US" altLang="nl-NL" sz="1800" b="0" i="0" u="none" strike="noStrike" cap="none" normalizeH="0" baseline="0" dirty="0">
                          <a:ln>
                            <a:noFill/>
                          </a:ln>
                          <a:solidFill>
                            <a:srgbClr val="558ED5"/>
                          </a:solidFill>
                          <a:effectLst/>
                          <a:latin typeface="Open Sans"/>
                          <a:ea typeface="ヒラギノ角ゴ Pro W3" charset="-128"/>
                        </a:rPr>
                        <a:t> </a:t>
                      </a:r>
                      <a:r>
                        <a:rPr kumimoji="0" lang="en-US" altLang="nl-NL" sz="1800" b="0" i="0" u="none" strike="noStrike" cap="none" normalizeH="0" baseline="0" dirty="0" err="1">
                          <a:ln>
                            <a:noFill/>
                          </a:ln>
                          <a:solidFill>
                            <a:srgbClr val="558ED5"/>
                          </a:solidFill>
                          <a:effectLst/>
                          <a:latin typeface="Open Sans"/>
                          <a:ea typeface="ヒラギノ角ゴ Pro W3" charset="-128"/>
                        </a:rPr>
                        <a:t>vrouwen</a:t>
                      </a:r>
                      <a:r>
                        <a:rPr kumimoji="0" lang="en-US" altLang="nl-NL" sz="1800" b="0" i="0" u="none" strike="noStrike" cap="none" normalizeH="0" baseline="0" dirty="0">
                          <a:ln>
                            <a:noFill/>
                          </a:ln>
                          <a:solidFill>
                            <a:srgbClr val="558ED5"/>
                          </a:solidFill>
                          <a:effectLst/>
                          <a:latin typeface="Open Sans"/>
                          <a:ea typeface="ヒラギノ角ゴ Pro W3" charset="-128"/>
                        </a:rPr>
                        <a:t> </a:t>
                      </a:r>
                      <a:r>
                        <a:rPr kumimoji="0" lang="en-US" altLang="nl-NL" sz="1800" b="0" i="0" u="none" strike="noStrike" cap="none" normalizeH="0" baseline="0" dirty="0" err="1">
                          <a:ln>
                            <a:noFill/>
                          </a:ln>
                          <a:solidFill>
                            <a:srgbClr val="558ED5"/>
                          </a:solidFill>
                          <a:effectLst/>
                          <a:latin typeface="Open Sans"/>
                          <a:ea typeface="ヒラギノ角ゴ Pro W3" charset="-128"/>
                        </a:rPr>
                        <a:t>gelukkiger</a:t>
                      </a:r>
                      <a:r>
                        <a:rPr kumimoji="0" lang="en-US" altLang="nl-NL" sz="1800" b="0" i="0" u="none" strike="noStrike" cap="none" normalizeH="0" baseline="0" dirty="0">
                          <a:ln>
                            <a:noFill/>
                          </a:ln>
                          <a:solidFill>
                            <a:srgbClr val="558ED5"/>
                          </a:solidFill>
                          <a:effectLst/>
                          <a:latin typeface="Open Sans"/>
                          <a:ea typeface="ヒラギノ角ゴ Pro W3" charset="-128"/>
                        </a:rPr>
                        <a:t> </a:t>
                      </a:r>
                      <a:r>
                        <a:rPr kumimoji="0" lang="en-US" altLang="nl-NL" sz="1800" b="0" i="0" u="none" strike="noStrike" cap="none" normalizeH="0" baseline="0" dirty="0" err="1">
                          <a:ln>
                            <a:noFill/>
                          </a:ln>
                          <a:solidFill>
                            <a:srgbClr val="558ED5"/>
                          </a:solidFill>
                          <a:effectLst/>
                          <a:latin typeface="Open Sans"/>
                          <a:ea typeface="ヒラギノ角ゴ Pro W3" charset="-128"/>
                        </a:rPr>
                        <a:t>dan</a:t>
                      </a:r>
                      <a:r>
                        <a:rPr kumimoji="0" lang="en-US" altLang="nl-NL" sz="1800" b="0" i="0" u="none" strike="noStrike" cap="none" normalizeH="0" baseline="0" dirty="0">
                          <a:ln>
                            <a:noFill/>
                          </a:ln>
                          <a:solidFill>
                            <a:srgbClr val="558ED5"/>
                          </a:solidFill>
                          <a:effectLst/>
                          <a:latin typeface="Open Sans"/>
                          <a:ea typeface="ヒラギノ角ゴ Pro W3" charset="-128"/>
                        </a:rPr>
                        <a:t> </a:t>
                      </a:r>
                      <a:r>
                        <a:rPr kumimoji="0" lang="en-US" altLang="nl-NL" sz="1800" b="0" i="0" u="none" strike="noStrike" cap="none" normalizeH="0" baseline="0" dirty="0" err="1">
                          <a:ln>
                            <a:noFill/>
                          </a:ln>
                          <a:solidFill>
                            <a:srgbClr val="558ED5"/>
                          </a:solidFill>
                          <a:effectLst/>
                          <a:latin typeface="Open Sans"/>
                          <a:ea typeface="ヒラギノ角ゴ Pro W3" charset="-128"/>
                        </a:rPr>
                        <a:t>mannen</a:t>
                      </a:r>
                      <a:r>
                        <a:rPr kumimoji="0" lang="en-US" altLang="nl-NL" sz="1800" b="0" i="0" u="none" strike="noStrike" cap="none" normalizeH="0" baseline="0" dirty="0">
                          <a:ln>
                            <a:noFill/>
                          </a:ln>
                          <a:solidFill>
                            <a:srgbClr val="558ED5"/>
                          </a:solidFill>
                          <a:effectLst/>
                          <a:latin typeface="Open Sans"/>
                          <a:ea typeface="ヒラギノ角ゴ Pro W3" charset="-128"/>
                        </a:rPr>
                        <a:t>?</a:t>
                      </a:r>
                      <a:r>
                        <a:rPr kumimoji="0" lang="en-US" altLang="nl-NL" sz="1800" b="0" i="0" u="none" strike="noStrike" cap="none" normalizeH="0" baseline="0" dirty="0">
                          <a:ln>
                            <a:noFill/>
                          </a:ln>
                          <a:solidFill>
                            <a:schemeClr val="tx1"/>
                          </a:solidFill>
                          <a:effectLst/>
                          <a:latin typeface="Open Sans"/>
                          <a:ea typeface="ヒラギノ角ゴ Pro W3" charset="-128"/>
                        </a:rPr>
                        <a:t>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nl-NL" sz="1800" b="0" i="0" u="none" strike="noStrike" cap="none" normalizeH="0" baseline="0" dirty="0">
                          <a:ln>
                            <a:noFill/>
                          </a:ln>
                          <a:solidFill>
                            <a:schemeClr val="tx1"/>
                          </a:solidFill>
                          <a:effectLst/>
                          <a:latin typeface="Open Sans"/>
                          <a:ea typeface="ヒラギノ角ゴ Pro W3" charset="-128"/>
                        </a:rPr>
                        <a:t>(t-</a:t>
                      </a:r>
                      <a:r>
                        <a:rPr kumimoji="0" lang="en-US" altLang="nl-NL" sz="1800" b="0" i="0" u="none" strike="noStrike" cap="none" normalizeH="0" baseline="0" dirty="0" err="1">
                          <a:ln>
                            <a:noFill/>
                          </a:ln>
                          <a:solidFill>
                            <a:schemeClr val="tx1"/>
                          </a:solidFill>
                          <a:effectLst/>
                          <a:latin typeface="Open Sans"/>
                          <a:ea typeface="ヒラギノ角ゴ Pro W3" charset="-128"/>
                        </a:rPr>
                        <a:t>toets</a:t>
                      </a:r>
                      <a:r>
                        <a:rPr kumimoji="0" lang="en-US" altLang="nl-NL" sz="1800" b="0" i="0" u="none" strike="noStrike" cap="none" normalizeH="0" baseline="0" dirty="0">
                          <a:ln>
                            <a:noFill/>
                          </a:ln>
                          <a:solidFill>
                            <a:schemeClr val="tx1"/>
                          </a:solidFill>
                          <a:effectLst/>
                          <a:latin typeface="Open Sans"/>
                          <a:ea typeface="ヒラギノ角ゴ Pro W3" charset="-128"/>
                        </a:rPr>
                        <a:t>, </a:t>
                      </a:r>
                      <a:r>
                        <a:rPr kumimoji="0" lang="en-US" altLang="nl-NL" sz="1800" b="0" i="0" u="none" strike="noStrike" cap="none" normalizeH="0" baseline="0" dirty="0" err="1">
                          <a:ln>
                            <a:noFill/>
                          </a:ln>
                          <a:solidFill>
                            <a:schemeClr val="tx1"/>
                          </a:solidFill>
                          <a:effectLst/>
                          <a:latin typeface="Open Sans"/>
                          <a:ea typeface="ヒラギノ角ゴ Pro W3" charset="-128"/>
                        </a:rPr>
                        <a:t>Anova</a:t>
                      </a:r>
                      <a:r>
                        <a:rPr kumimoji="0" lang="en-US" altLang="nl-NL" sz="1800" b="0" i="0" u="none" strike="noStrike" cap="none" normalizeH="0" baseline="0" dirty="0">
                          <a:ln>
                            <a:noFill/>
                          </a:ln>
                          <a:solidFill>
                            <a:schemeClr val="tx1"/>
                          </a:solidFill>
                          <a:effectLst/>
                          <a:latin typeface="Open Sans"/>
                          <a:ea typeface="ヒラギノ角ゴ Pro W3" charset="-128"/>
                        </a:rPr>
                        <a:t>)</a:t>
                      </a:r>
                    </a:p>
                    <a:p>
                      <a:endParaRPr lang="nl-NL" dirty="0"/>
                    </a:p>
                  </a:txBody>
                  <a:tcPr/>
                </a:tc>
                <a:extLst>
                  <a:ext uri="{0D108BD9-81ED-4DB2-BD59-A6C34878D82A}">
                    <a16:rowId xmlns:a16="http://schemas.microsoft.com/office/drawing/2014/main" val="10001"/>
                  </a:ext>
                </a:extLst>
              </a:tr>
              <a:tr h="370840">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altLang="nl-NL" sz="2000" b="0" i="0" u="none" strike="noStrike" cap="none" normalizeH="0" baseline="0" dirty="0">
                          <a:ln>
                            <a:noFill/>
                          </a:ln>
                          <a:solidFill>
                            <a:schemeClr val="tx1"/>
                          </a:solidFill>
                          <a:effectLst/>
                          <a:latin typeface="Open Sans"/>
                          <a:ea typeface="ヒラギノ角ゴ Pro W3" charset="-128"/>
                        </a:rPr>
                        <a:t>Hangt x samen met y? </a:t>
                      </a:r>
                    </a:p>
                  </a:txBody>
                  <a:tcPr/>
                </a:tc>
                <a:tc>
                  <a:txBody>
                    <a:bodyPr/>
                    <a:lstStyle/>
                    <a:p>
                      <a:endParaRPr lang="nl-NL"/>
                    </a:p>
                  </a:txBody>
                  <a:tcPr/>
                </a:tc>
                <a:extLst>
                  <a:ext uri="{0D108BD9-81ED-4DB2-BD59-A6C34878D82A}">
                    <a16:rowId xmlns:a16="http://schemas.microsoft.com/office/drawing/2014/main" val="10002"/>
                  </a:ext>
                </a:extLst>
              </a:tr>
              <a:tr h="370840">
                <a:tc>
                  <a:txBody>
                    <a:bodyPr/>
                    <a:lstStyle/>
                    <a:p>
                      <a:pPr marL="273050" marR="0" lvl="1" indent="0" algn="l" defTabSz="914400" rtl="0" eaLnBrk="1" fontAlgn="base" latinLnBrk="0" hangingPunct="1">
                        <a:lnSpc>
                          <a:spcPts val="2200"/>
                        </a:lnSpc>
                        <a:spcBef>
                          <a:spcPct val="20000"/>
                        </a:spcBef>
                        <a:spcAft>
                          <a:spcPct val="0"/>
                        </a:spcAft>
                        <a:buClrTx/>
                        <a:buSzPct val="100000"/>
                        <a:buFont typeface="Arial" panose="020B0604020202020204" pitchFamily="34" charset="0"/>
                        <a:buNone/>
                        <a:tabLst/>
                        <a:defRPr/>
                      </a:pPr>
                      <a:r>
                        <a:rPr kumimoji="0" lang="nl-NL" altLang="nl-NL" sz="1800" b="1" i="0" u="none" strike="noStrike" kern="1200" cap="none" spc="0" normalizeH="0" baseline="0" noProof="0" dirty="0">
                          <a:ln>
                            <a:noFill/>
                          </a:ln>
                          <a:solidFill>
                            <a:srgbClr val="000000"/>
                          </a:solidFill>
                          <a:effectLst/>
                          <a:uLnTx/>
                          <a:uFillTx/>
                          <a:latin typeface="Open Sans" panose="020B0606030504020204" pitchFamily="34" charset="0"/>
                          <a:ea typeface="MS PGothic" panose="020B0600070205080204" pitchFamily="34" charset="-128"/>
                          <a:cs typeface="Verdana" panose="020B0604030504040204" pitchFamily="34" charset="0"/>
                        </a:rPr>
                        <a:t>(twee nominale variabelen)</a:t>
                      </a:r>
                      <a:endParaRPr kumimoji="0" lang="nl-NL" altLang="nl-NL" sz="1800" b="0" i="0" u="none" strike="noStrike" cap="none" normalizeH="0" baseline="0" dirty="0">
                        <a:ln>
                          <a:noFill/>
                        </a:ln>
                        <a:solidFill>
                          <a:schemeClr val="tx1"/>
                        </a:solidFill>
                        <a:effectLst/>
                        <a:latin typeface="Open Sans"/>
                        <a:ea typeface="ヒラギノ角ゴ Pro W3" charset="-128"/>
                      </a:endParaRPr>
                    </a:p>
                    <a:p>
                      <a:pPr marL="266700" marR="0" lvl="0" indent="0" algn="l" defTabSz="914400" rtl="0" eaLnBrk="1" fontAlgn="base" latinLnBrk="0" hangingPunct="1">
                        <a:lnSpc>
                          <a:spcPts val="2200"/>
                        </a:lnSpc>
                        <a:spcBef>
                          <a:spcPct val="20000"/>
                        </a:spcBef>
                        <a:spcAft>
                          <a:spcPct val="0"/>
                        </a:spcAft>
                        <a:buClrTx/>
                        <a:buSzPct val="100000"/>
                        <a:buFont typeface="Lucida Grande" pitchFamily="126" charset="0"/>
                        <a:buNone/>
                        <a:tabLst/>
                      </a:pPr>
                      <a:r>
                        <a:rPr kumimoji="0" lang="en-US" altLang="nl-NL" sz="1800" b="0" i="0" u="none" strike="noStrike" cap="none" normalizeH="0" baseline="0" dirty="0" err="1">
                          <a:ln>
                            <a:noFill/>
                          </a:ln>
                          <a:solidFill>
                            <a:srgbClr val="558ED5"/>
                          </a:solidFill>
                          <a:effectLst/>
                          <a:latin typeface="Open Sans"/>
                          <a:ea typeface="ヒラギノ角ゴ Pro W3" charset="-128"/>
                        </a:rPr>
                        <a:t>Hangt</a:t>
                      </a:r>
                      <a:r>
                        <a:rPr kumimoji="0" lang="en-US" altLang="nl-NL" sz="1800" b="0" i="0" u="none" strike="noStrike" cap="none" normalizeH="0" baseline="0" dirty="0">
                          <a:ln>
                            <a:noFill/>
                          </a:ln>
                          <a:solidFill>
                            <a:srgbClr val="558ED5"/>
                          </a:solidFill>
                          <a:effectLst/>
                          <a:latin typeface="Open Sans"/>
                          <a:ea typeface="ヒラギノ角ゴ Pro W3" charset="-128"/>
                        </a:rPr>
                        <a:t> </a:t>
                      </a:r>
                      <a:r>
                        <a:rPr kumimoji="0" lang="en-US" altLang="nl-NL" sz="1800" b="0" i="0" u="none" strike="noStrike" cap="none" normalizeH="0" baseline="0" dirty="0" err="1">
                          <a:ln>
                            <a:noFill/>
                          </a:ln>
                          <a:solidFill>
                            <a:srgbClr val="558ED5"/>
                          </a:solidFill>
                          <a:effectLst/>
                          <a:latin typeface="Open Sans"/>
                          <a:ea typeface="ヒラギノ角ゴ Pro W3" charset="-128"/>
                        </a:rPr>
                        <a:t>sekse</a:t>
                      </a:r>
                      <a:r>
                        <a:rPr kumimoji="0" lang="en-US" altLang="nl-NL" sz="1800" b="0" i="0" u="none" strike="noStrike" cap="none" normalizeH="0" baseline="0" dirty="0">
                          <a:ln>
                            <a:noFill/>
                          </a:ln>
                          <a:solidFill>
                            <a:srgbClr val="558ED5"/>
                          </a:solidFill>
                          <a:effectLst/>
                          <a:latin typeface="Open Sans"/>
                          <a:ea typeface="ヒラギノ角ゴ Pro W3" charset="-128"/>
                        </a:rPr>
                        <a:t> </a:t>
                      </a:r>
                      <a:r>
                        <a:rPr kumimoji="0" lang="en-US" altLang="nl-NL" sz="1800" b="0" i="0" u="none" strike="noStrike" cap="none" normalizeH="0" baseline="0" dirty="0" err="1">
                          <a:ln>
                            <a:noFill/>
                          </a:ln>
                          <a:solidFill>
                            <a:srgbClr val="558ED5"/>
                          </a:solidFill>
                          <a:effectLst/>
                          <a:latin typeface="Open Sans"/>
                          <a:ea typeface="ヒラギノ角ゴ Pro W3" charset="-128"/>
                        </a:rPr>
                        <a:t>samen</a:t>
                      </a:r>
                      <a:r>
                        <a:rPr kumimoji="0" lang="en-US" altLang="nl-NL" sz="1800" b="0" i="0" u="none" strike="noStrike" cap="none" normalizeH="0" baseline="0" dirty="0">
                          <a:ln>
                            <a:noFill/>
                          </a:ln>
                          <a:solidFill>
                            <a:srgbClr val="558ED5"/>
                          </a:solidFill>
                          <a:effectLst/>
                          <a:latin typeface="Open Sans"/>
                          <a:ea typeface="ヒラギノ角ゴ Pro W3" charset="-128"/>
                        </a:rPr>
                        <a:t> met </a:t>
                      </a:r>
                      <a:r>
                        <a:rPr kumimoji="0" lang="en-US" altLang="nl-NL" sz="1800" b="0" i="0" u="none" strike="noStrike" cap="none" normalizeH="0" baseline="0" dirty="0" err="1">
                          <a:ln>
                            <a:noFill/>
                          </a:ln>
                          <a:solidFill>
                            <a:srgbClr val="558ED5"/>
                          </a:solidFill>
                          <a:effectLst/>
                          <a:latin typeface="Open Sans"/>
                          <a:ea typeface="ヒラギノ角ゴ Pro W3" charset="-128"/>
                        </a:rPr>
                        <a:t>voorkeur</a:t>
                      </a:r>
                      <a:r>
                        <a:rPr kumimoji="0" lang="en-US" altLang="nl-NL" sz="1800" b="0" i="0" u="none" strike="noStrike" cap="none" normalizeH="0" baseline="0" dirty="0">
                          <a:ln>
                            <a:noFill/>
                          </a:ln>
                          <a:solidFill>
                            <a:srgbClr val="558ED5"/>
                          </a:solidFill>
                          <a:effectLst/>
                          <a:latin typeface="Open Sans"/>
                          <a:ea typeface="ヒラギノ角ゴ Pro W3" charset="-128"/>
                        </a:rPr>
                        <a:t> </a:t>
                      </a:r>
                      <a:r>
                        <a:rPr kumimoji="0" lang="en-US" altLang="nl-NL" sz="1800" b="0" i="0" u="none" strike="noStrike" cap="none" normalizeH="0" baseline="0" dirty="0" err="1">
                          <a:ln>
                            <a:noFill/>
                          </a:ln>
                          <a:solidFill>
                            <a:srgbClr val="558ED5"/>
                          </a:solidFill>
                          <a:effectLst/>
                          <a:latin typeface="Open Sans"/>
                          <a:ea typeface="ヒラギノ角ゴ Pro W3" charset="-128"/>
                        </a:rPr>
                        <a:t>voor</a:t>
                      </a:r>
                      <a:r>
                        <a:rPr kumimoji="0" lang="en-US" altLang="nl-NL" sz="1800" b="0" i="0" u="none" strike="noStrike" cap="none" normalizeH="0" baseline="0" dirty="0">
                          <a:ln>
                            <a:noFill/>
                          </a:ln>
                          <a:solidFill>
                            <a:srgbClr val="558ED5"/>
                          </a:solidFill>
                          <a:effectLst/>
                          <a:latin typeface="Open Sans"/>
                          <a:ea typeface="ヒラギノ角ゴ Pro W3" charset="-128"/>
                        </a:rPr>
                        <a:t> </a:t>
                      </a:r>
                      <a:r>
                        <a:rPr kumimoji="0" lang="en-US" altLang="nl-NL" sz="1800" b="0" i="0" u="none" strike="noStrike" cap="none" normalizeH="0" baseline="0" dirty="0" err="1">
                          <a:ln>
                            <a:noFill/>
                          </a:ln>
                          <a:solidFill>
                            <a:srgbClr val="558ED5"/>
                          </a:solidFill>
                          <a:effectLst/>
                          <a:latin typeface="Open Sans"/>
                          <a:ea typeface="ヒラギノ角ゴ Pro W3" charset="-128"/>
                        </a:rPr>
                        <a:t>woonwerkverkeer</a:t>
                      </a:r>
                      <a:r>
                        <a:rPr kumimoji="0" lang="en-US" altLang="nl-NL" sz="1800" b="0" i="0" u="none" strike="noStrike" cap="none" normalizeH="0" baseline="0" dirty="0">
                          <a:ln>
                            <a:noFill/>
                          </a:ln>
                          <a:solidFill>
                            <a:srgbClr val="558ED5"/>
                          </a:solidFill>
                          <a:effectLst/>
                          <a:latin typeface="Open Sans"/>
                          <a:ea typeface="ヒラギノ角ゴ Pro W3" charset="-128"/>
                        </a:rPr>
                        <a:t>?</a:t>
                      </a:r>
                      <a:endParaRPr lang="nl-NL"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nl-NL" sz="1800" b="0" i="0" u="none" strike="noStrike" cap="none" normalizeH="0" baseline="0" dirty="0">
                          <a:ln>
                            <a:noFill/>
                          </a:ln>
                          <a:solidFill>
                            <a:schemeClr val="tx1"/>
                          </a:solidFill>
                          <a:effectLst/>
                          <a:latin typeface="Open Sans"/>
                          <a:ea typeface="ヒラギノ角ゴ Pro W3" charset="-128"/>
                        </a:rPr>
                        <a:t>(</a:t>
                      </a:r>
                      <a:r>
                        <a:rPr kumimoji="0" lang="en-US" altLang="nl-NL" sz="1800" b="0" i="0" u="none" strike="noStrike" cap="none" normalizeH="0" baseline="0" dirty="0" err="1">
                          <a:ln>
                            <a:noFill/>
                          </a:ln>
                          <a:solidFill>
                            <a:schemeClr val="tx1"/>
                          </a:solidFill>
                          <a:effectLst/>
                          <a:latin typeface="Open Sans"/>
                          <a:ea typeface="ヒラギノ角ゴ Pro W3" charset="-128"/>
                        </a:rPr>
                        <a:t>kruistabel</a:t>
                      </a:r>
                      <a:r>
                        <a:rPr kumimoji="0" lang="en-US" altLang="nl-NL" sz="1800" b="0" i="0" u="none" strike="noStrike" cap="none" normalizeH="0" baseline="0" dirty="0">
                          <a:ln>
                            <a:noFill/>
                          </a:ln>
                          <a:solidFill>
                            <a:schemeClr val="tx1"/>
                          </a:solidFill>
                          <a:effectLst/>
                          <a:latin typeface="Open Sans"/>
                          <a:ea typeface="ヒラギノ角ゴ Pro W3" charset="-128"/>
                        </a:rPr>
                        <a:t> met </a:t>
                      </a:r>
                      <a:r>
                        <a:rPr kumimoji="0" lang="en-US" altLang="nl-NL" sz="1800" b="0" i="0" u="none" strike="noStrike" cap="none" normalizeH="0" baseline="0" dirty="0" err="1">
                          <a:ln>
                            <a:noFill/>
                          </a:ln>
                          <a:solidFill>
                            <a:schemeClr val="tx1"/>
                          </a:solidFill>
                          <a:effectLst/>
                          <a:latin typeface="Open Sans"/>
                          <a:ea typeface="ヒラギノ角ゴ Pro W3" charset="-128"/>
                        </a:rPr>
                        <a:t>chikwadraattoets</a:t>
                      </a:r>
                      <a:r>
                        <a:rPr kumimoji="0" lang="en-US" altLang="nl-NL" sz="1800" b="0" i="0" u="none" strike="noStrike" cap="none" normalizeH="0" baseline="0" dirty="0">
                          <a:ln>
                            <a:noFill/>
                          </a:ln>
                          <a:solidFill>
                            <a:schemeClr val="tx1"/>
                          </a:solidFill>
                          <a:effectLst/>
                          <a:latin typeface="Open Sans"/>
                          <a:ea typeface="ヒラギノ角ゴ Pro W3" charset="-128"/>
                        </a:rPr>
                        <a:t>)</a:t>
                      </a:r>
                      <a:endParaRPr kumimoji="0" lang="nl-NL" altLang="nl-NL" sz="1800" b="0" i="0" u="none" strike="noStrike" cap="none" normalizeH="0" baseline="0" dirty="0">
                        <a:ln>
                          <a:noFill/>
                        </a:ln>
                        <a:solidFill>
                          <a:schemeClr val="tx1"/>
                        </a:solidFill>
                        <a:effectLst/>
                        <a:latin typeface="Open Sans"/>
                        <a:ea typeface="ヒラギノ角ゴ Pro W3" charset="-128"/>
                      </a:endParaRPr>
                    </a:p>
                    <a:p>
                      <a:endParaRPr lang="nl-NL" dirty="0"/>
                    </a:p>
                  </a:txBody>
                  <a:tcPr/>
                </a:tc>
                <a:extLst>
                  <a:ext uri="{0D108BD9-81ED-4DB2-BD59-A6C34878D82A}">
                    <a16:rowId xmlns:a16="http://schemas.microsoft.com/office/drawing/2014/main" val="10003"/>
                  </a:ext>
                </a:extLst>
              </a:tr>
              <a:tr h="370840">
                <a:tc>
                  <a:txBody>
                    <a:bodyPr/>
                    <a:lstStyle/>
                    <a:p>
                      <a:pPr marL="266700" marR="0" lvl="0" indent="0" algn="l" defTabSz="914400" rtl="0" eaLnBrk="1" fontAlgn="base" latinLnBrk="0" hangingPunct="1">
                        <a:lnSpc>
                          <a:spcPts val="2200"/>
                        </a:lnSpc>
                        <a:spcBef>
                          <a:spcPct val="20000"/>
                        </a:spcBef>
                        <a:spcAft>
                          <a:spcPct val="0"/>
                        </a:spcAft>
                        <a:buClrTx/>
                        <a:buSzPct val="100000"/>
                        <a:buFont typeface="Lucida Grande" pitchFamily="126" charset="0"/>
                        <a:buNone/>
                        <a:tabLst/>
                        <a:defRPr/>
                      </a:pPr>
                      <a:r>
                        <a:rPr kumimoji="0" lang="nl-NL" altLang="nl-NL" sz="1800" b="1" i="0" u="none" strike="noStrike" kern="1200" cap="none" spc="0" normalizeH="0" baseline="0" noProof="0" dirty="0">
                          <a:ln>
                            <a:noFill/>
                          </a:ln>
                          <a:solidFill>
                            <a:srgbClr val="000000"/>
                          </a:solidFill>
                          <a:effectLst/>
                          <a:uLnTx/>
                          <a:uFillTx/>
                          <a:latin typeface="Open Sans" panose="020B0606030504020204" pitchFamily="34" charset="0"/>
                          <a:ea typeface="MS PGothic" panose="020B0600070205080204" pitchFamily="34" charset="-128"/>
                          <a:cs typeface="Verdana" panose="020B0604030504040204" pitchFamily="34" charset="0"/>
                        </a:rPr>
                        <a:t>(twee ratio-variabelen)</a:t>
                      </a:r>
                      <a:endParaRPr kumimoji="0" lang="en-US" altLang="nl-NL" sz="1800" b="0" i="0" u="none" strike="noStrike" cap="none" normalizeH="0" baseline="0" dirty="0">
                        <a:ln>
                          <a:noFill/>
                        </a:ln>
                        <a:solidFill>
                          <a:srgbClr val="558ED5"/>
                        </a:solidFill>
                        <a:effectLst/>
                        <a:latin typeface="Open Sans"/>
                        <a:ea typeface="ヒラギノ角ゴ Pro W3" charset="-128"/>
                      </a:endParaRPr>
                    </a:p>
                    <a:p>
                      <a:pPr marL="266700" marR="0" lvl="0" indent="0" algn="l" defTabSz="914400" rtl="0" eaLnBrk="1" fontAlgn="base" latinLnBrk="0" hangingPunct="1">
                        <a:lnSpc>
                          <a:spcPts val="2200"/>
                        </a:lnSpc>
                        <a:spcBef>
                          <a:spcPct val="20000"/>
                        </a:spcBef>
                        <a:spcAft>
                          <a:spcPct val="0"/>
                        </a:spcAft>
                        <a:buClrTx/>
                        <a:buSzPct val="100000"/>
                        <a:buFont typeface="Lucida Grande" pitchFamily="126" charset="0"/>
                        <a:buNone/>
                        <a:tabLst>
                          <a:tab pos="266700" algn="l"/>
                        </a:tabLst>
                      </a:pPr>
                      <a:r>
                        <a:rPr kumimoji="0" lang="en-US" altLang="nl-NL" sz="1800" b="0" i="0" u="none" strike="noStrike" cap="none" normalizeH="0" baseline="0" dirty="0" err="1">
                          <a:ln>
                            <a:noFill/>
                          </a:ln>
                          <a:solidFill>
                            <a:srgbClr val="558ED5"/>
                          </a:solidFill>
                          <a:effectLst/>
                          <a:latin typeface="Open Sans"/>
                          <a:ea typeface="ヒラギノ角ゴ Pro W3" charset="-128"/>
                        </a:rPr>
                        <a:t>Hangt</a:t>
                      </a:r>
                      <a:r>
                        <a:rPr kumimoji="0" lang="en-US" altLang="nl-NL" sz="1800" b="0" i="0" u="none" strike="noStrike" cap="none" normalizeH="0" baseline="0" dirty="0">
                          <a:ln>
                            <a:noFill/>
                          </a:ln>
                          <a:solidFill>
                            <a:srgbClr val="558ED5"/>
                          </a:solidFill>
                          <a:effectLst/>
                          <a:latin typeface="Open Sans"/>
                          <a:ea typeface="ヒラギノ角ゴ Pro W3" charset="-128"/>
                        </a:rPr>
                        <a:t> je-</a:t>
                      </a:r>
                      <a:r>
                        <a:rPr kumimoji="0" lang="en-US" altLang="nl-NL" sz="1800" b="0" i="0" u="none" strike="noStrike" cap="none" normalizeH="0" baseline="0" dirty="0" err="1">
                          <a:ln>
                            <a:noFill/>
                          </a:ln>
                          <a:solidFill>
                            <a:srgbClr val="558ED5"/>
                          </a:solidFill>
                          <a:effectLst/>
                          <a:latin typeface="Open Sans"/>
                          <a:ea typeface="ヒラギノ角ゴ Pro W3" charset="-128"/>
                        </a:rPr>
                        <a:t>gelukkig</a:t>
                      </a:r>
                      <a:r>
                        <a:rPr kumimoji="0" lang="en-US" altLang="nl-NL" sz="1800" b="0" i="0" u="none" strike="noStrike" cap="none" normalizeH="0" baseline="0" dirty="0">
                          <a:ln>
                            <a:noFill/>
                          </a:ln>
                          <a:solidFill>
                            <a:srgbClr val="558ED5"/>
                          </a:solidFill>
                          <a:effectLst/>
                          <a:latin typeface="Open Sans"/>
                          <a:ea typeface="ヒラギノ角ゴ Pro W3" charset="-128"/>
                        </a:rPr>
                        <a:t>-</a:t>
                      </a:r>
                      <a:r>
                        <a:rPr kumimoji="0" lang="en-US" altLang="nl-NL" sz="1800" b="0" i="0" u="none" strike="noStrike" cap="none" normalizeH="0" baseline="0" dirty="0" err="1">
                          <a:ln>
                            <a:noFill/>
                          </a:ln>
                          <a:solidFill>
                            <a:srgbClr val="558ED5"/>
                          </a:solidFill>
                          <a:effectLst/>
                          <a:latin typeface="Open Sans"/>
                          <a:ea typeface="ヒラギノ角ゴ Pro W3" charset="-128"/>
                        </a:rPr>
                        <a:t>voelen</a:t>
                      </a:r>
                      <a:r>
                        <a:rPr kumimoji="0" lang="en-US" altLang="nl-NL" sz="1800" b="0" i="0" u="none" strike="noStrike" cap="none" normalizeH="0" baseline="0" dirty="0">
                          <a:ln>
                            <a:noFill/>
                          </a:ln>
                          <a:solidFill>
                            <a:srgbClr val="558ED5"/>
                          </a:solidFill>
                          <a:effectLst/>
                          <a:latin typeface="Open Sans"/>
                          <a:ea typeface="ヒラギノ角ゴ Pro W3" charset="-128"/>
                        </a:rPr>
                        <a:t> </a:t>
                      </a:r>
                      <a:r>
                        <a:rPr kumimoji="0" lang="en-US" altLang="nl-NL" sz="1800" b="0" i="0" u="none" strike="noStrike" cap="none" normalizeH="0" baseline="0" dirty="0" err="1">
                          <a:ln>
                            <a:noFill/>
                          </a:ln>
                          <a:solidFill>
                            <a:srgbClr val="558ED5"/>
                          </a:solidFill>
                          <a:effectLst/>
                          <a:latin typeface="Open Sans"/>
                          <a:ea typeface="ヒラギノ角ゴ Pro W3" charset="-128"/>
                        </a:rPr>
                        <a:t>samen</a:t>
                      </a:r>
                      <a:r>
                        <a:rPr kumimoji="0" lang="en-US" altLang="nl-NL" sz="1800" b="0" i="0" u="none" strike="noStrike" cap="none" normalizeH="0" baseline="0" dirty="0">
                          <a:ln>
                            <a:noFill/>
                          </a:ln>
                          <a:solidFill>
                            <a:srgbClr val="558ED5"/>
                          </a:solidFill>
                          <a:effectLst/>
                          <a:latin typeface="Open Sans"/>
                          <a:ea typeface="ヒラギノ角ゴ Pro W3" charset="-128"/>
                        </a:rPr>
                        <a:t> met </a:t>
                      </a:r>
                      <a:r>
                        <a:rPr kumimoji="0" lang="en-US" altLang="nl-NL" sz="1800" b="0" i="0" u="none" strike="noStrike" cap="none" normalizeH="0" baseline="0" dirty="0" err="1">
                          <a:ln>
                            <a:noFill/>
                          </a:ln>
                          <a:solidFill>
                            <a:srgbClr val="558ED5"/>
                          </a:solidFill>
                          <a:effectLst/>
                          <a:latin typeface="Open Sans"/>
                          <a:ea typeface="ヒラギノ角ゴ Pro W3" charset="-128"/>
                        </a:rPr>
                        <a:t>een</a:t>
                      </a:r>
                      <a:r>
                        <a:rPr kumimoji="0" lang="en-US" altLang="nl-NL" sz="1800" b="0" i="0" u="none" strike="noStrike" cap="none" normalizeH="0" baseline="0" dirty="0">
                          <a:ln>
                            <a:noFill/>
                          </a:ln>
                          <a:solidFill>
                            <a:srgbClr val="558ED5"/>
                          </a:solidFill>
                          <a:effectLst/>
                          <a:latin typeface="Open Sans"/>
                          <a:ea typeface="ヒラギノ角ゴ Pro W3" charset="-128"/>
                        </a:rPr>
                        <a:t> </a:t>
                      </a:r>
                      <a:r>
                        <a:rPr kumimoji="0" lang="en-US" altLang="nl-NL" sz="1800" b="0" i="0" u="none" strike="noStrike" cap="none" normalizeH="0" baseline="0" dirty="0" err="1">
                          <a:ln>
                            <a:noFill/>
                          </a:ln>
                          <a:solidFill>
                            <a:srgbClr val="558ED5"/>
                          </a:solidFill>
                          <a:effectLst/>
                          <a:latin typeface="Open Sans"/>
                          <a:ea typeface="ヒラギノ角ゴ Pro W3" charset="-128"/>
                        </a:rPr>
                        <a:t>gezonde</a:t>
                      </a:r>
                      <a:r>
                        <a:rPr kumimoji="0" lang="en-US" altLang="nl-NL" sz="1800" b="0" i="0" u="none" strike="noStrike" cap="none" normalizeH="0" baseline="0" dirty="0">
                          <a:ln>
                            <a:noFill/>
                          </a:ln>
                          <a:solidFill>
                            <a:srgbClr val="558ED5"/>
                          </a:solidFill>
                          <a:effectLst/>
                          <a:latin typeface="Open Sans"/>
                          <a:ea typeface="ヒラギノ角ゴ Pro W3" charset="-128"/>
                        </a:rPr>
                        <a:t> BMI?’</a:t>
                      </a:r>
                      <a:endParaRPr kumimoji="0" lang="en-US" altLang="nl-NL" sz="1800" b="0" i="1" u="none" strike="noStrike" cap="none" normalizeH="0" baseline="0" dirty="0">
                        <a:ln>
                          <a:noFill/>
                        </a:ln>
                        <a:solidFill>
                          <a:schemeClr val="tx1"/>
                        </a:solidFill>
                        <a:effectLst/>
                        <a:latin typeface="Open Sans"/>
                        <a:ea typeface="ヒラギノ角ゴ Pro W3" charset="-128"/>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nl-NL" sz="1800" b="0" i="0" u="none" strike="noStrike" cap="none" normalizeH="0" baseline="0" dirty="0">
                          <a:ln>
                            <a:noFill/>
                          </a:ln>
                          <a:solidFill>
                            <a:schemeClr val="tx1"/>
                          </a:solidFill>
                          <a:effectLst/>
                          <a:latin typeface="Open Sans"/>
                          <a:ea typeface="ヒラギノ角ゴ Pro W3" charset="-128"/>
                        </a:rPr>
                        <a:t>(</a:t>
                      </a:r>
                      <a:r>
                        <a:rPr kumimoji="0" lang="en-US" altLang="nl-NL" sz="1800" b="0" i="0" u="none" strike="noStrike" cap="none" normalizeH="0" baseline="0" dirty="0" err="1">
                          <a:ln>
                            <a:noFill/>
                          </a:ln>
                          <a:solidFill>
                            <a:schemeClr val="tx1"/>
                          </a:solidFill>
                          <a:effectLst/>
                          <a:latin typeface="Open Sans"/>
                          <a:ea typeface="ヒラギノ角ゴ Pro W3" charset="-128"/>
                        </a:rPr>
                        <a:t>correlatie</a:t>
                      </a:r>
                      <a:r>
                        <a:rPr kumimoji="0" lang="en-US" altLang="nl-NL" sz="1800" b="0" i="0" u="none" strike="noStrike" cap="none" normalizeH="0" baseline="0" dirty="0">
                          <a:ln>
                            <a:noFill/>
                          </a:ln>
                          <a:solidFill>
                            <a:schemeClr val="tx1"/>
                          </a:solidFill>
                          <a:effectLst/>
                          <a:latin typeface="Open Sans"/>
                          <a:ea typeface="ヒラギノ角ゴ Pro W3" charset="-128"/>
                        </a:rPr>
                        <a:t>)</a:t>
                      </a:r>
                      <a:endParaRPr kumimoji="0" lang="nl-NL" altLang="nl-NL" sz="1800" b="0" i="0" u="none" strike="noStrike" cap="none" normalizeH="0" baseline="0" dirty="0">
                        <a:ln>
                          <a:noFill/>
                        </a:ln>
                        <a:solidFill>
                          <a:schemeClr val="tx1"/>
                        </a:solidFill>
                        <a:effectLst/>
                        <a:latin typeface="Open Sans"/>
                        <a:ea typeface="ヒラギノ角ゴ Pro W3" charset="-128"/>
                      </a:endParaRPr>
                    </a:p>
                    <a:p>
                      <a:endParaRPr lang="nl-NL" dirty="0"/>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a:extLst>
              <a:ext uri="{FF2B5EF4-FFF2-40B4-BE49-F238E27FC236}">
                <a16:creationId xmlns:a16="http://schemas.microsoft.com/office/drawing/2014/main" id="{47B9299F-FF7E-4681-832D-0D2CD8D27FBD}"/>
              </a:ext>
            </a:extLst>
          </p:cNvPr>
          <p:cNvSpPr>
            <a:spLocks noGrp="1"/>
          </p:cNvSpPr>
          <p:nvPr>
            <p:ph type="title"/>
          </p:nvPr>
        </p:nvSpPr>
        <p:spPr>
          <a:xfrm>
            <a:off x="468313" y="115888"/>
            <a:ext cx="8229600" cy="993775"/>
          </a:xfrm>
        </p:spPr>
        <p:txBody>
          <a:bodyPr/>
          <a:lstStyle/>
          <a:p>
            <a:r>
              <a:rPr lang="nl-NL" altLang="nl-NL" sz="2400" b="0">
                <a:latin typeface="Open Sans" panose="020B0606030504020204" pitchFamily="34" charset="0"/>
                <a:ea typeface="ヒラギノ角ゴ Pro W3" charset="-128"/>
                <a:cs typeface="Verdana" panose="020B0604030504040204" pitchFamily="34" charset="0"/>
              </a:rPr>
              <a:t>(Verwerpen) van de nulhypothese</a:t>
            </a:r>
          </a:p>
        </p:txBody>
      </p:sp>
      <p:graphicFrame>
        <p:nvGraphicFramePr>
          <p:cNvPr id="5" name="Tabel 5">
            <a:extLst>
              <a:ext uri="{FF2B5EF4-FFF2-40B4-BE49-F238E27FC236}">
                <a16:creationId xmlns:a16="http://schemas.microsoft.com/office/drawing/2014/main" id="{D54FBACC-E628-475F-BFBF-5EB75B82FE69}"/>
              </a:ext>
            </a:extLst>
          </p:cNvPr>
          <p:cNvGraphicFramePr>
            <a:graphicFrameLocks noGrp="1"/>
          </p:cNvGraphicFramePr>
          <p:nvPr>
            <p:extLst>
              <p:ext uri="{D42A27DB-BD31-4B8C-83A1-F6EECF244321}">
                <p14:modId xmlns:p14="http://schemas.microsoft.com/office/powerpoint/2010/main" val="730833449"/>
              </p:ext>
            </p:extLst>
          </p:nvPr>
        </p:nvGraphicFramePr>
        <p:xfrm>
          <a:off x="468313" y="1541463"/>
          <a:ext cx="7868929" cy="6054725"/>
        </p:xfrm>
        <a:graphic>
          <a:graphicData uri="http://schemas.openxmlformats.org/drawingml/2006/table">
            <a:tbl>
              <a:tblPr/>
              <a:tblGrid>
                <a:gridCol w="7868929">
                  <a:extLst>
                    <a:ext uri="{9D8B030D-6E8A-4147-A177-3AD203B41FA5}">
                      <a16:colId xmlns:a16="http://schemas.microsoft.com/office/drawing/2014/main" val="20000"/>
                    </a:ext>
                  </a:extLst>
                </a:gridCol>
              </a:tblGrid>
              <a:tr h="6054725">
                <a:tc>
                  <a:txBody>
                    <a:bodyPr/>
                    <a:lstStyle>
                      <a:lvl1pPr>
                        <a:spcBef>
                          <a:spcPct val="20000"/>
                        </a:spcBef>
                        <a:buSzPct val="90000"/>
                        <a:defRPr sz="1600">
                          <a:solidFill>
                            <a:schemeClr val="tx1"/>
                          </a:solidFill>
                          <a:latin typeface="Verdana" panose="020B0604030504040204" pitchFamily="34" charset="0"/>
                          <a:ea typeface="ヒラギノ角ゴ Pro W3" charset="-128"/>
                        </a:defRPr>
                      </a:lvl1pPr>
                      <a:lvl2pPr marL="742950" indent="-285750">
                        <a:spcBef>
                          <a:spcPct val="20000"/>
                        </a:spcBef>
                        <a:buSzPct val="90000"/>
                        <a:defRPr sz="1400">
                          <a:solidFill>
                            <a:schemeClr val="tx1"/>
                          </a:solidFill>
                          <a:latin typeface="Verdana" panose="020B0604030504040204" pitchFamily="34" charset="0"/>
                          <a:ea typeface="ヒラギノ角ゴ Pro W3" charset="-128"/>
                        </a:defRPr>
                      </a:lvl2pPr>
                      <a:lvl3pPr marL="1143000" indent="-228600">
                        <a:spcBef>
                          <a:spcPct val="20000"/>
                        </a:spcBef>
                        <a:buSzPct val="90000"/>
                        <a:defRPr sz="1200">
                          <a:solidFill>
                            <a:schemeClr val="tx1"/>
                          </a:solidFill>
                          <a:latin typeface="Verdana" panose="020B0604030504040204" pitchFamily="34" charset="0"/>
                          <a:ea typeface="ヒラギノ角ゴ Pro W3" charset="-128"/>
                        </a:defRPr>
                      </a:lvl3pPr>
                      <a:lvl4pPr marL="1600200" indent="-228600">
                        <a:spcBef>
                          <a:spcPct val="20000"/>
                        </a:spcBef>
                        <a:buSzPct val="90000"/>
                        <a:defRPr sz="1200">
                          <a:solidFill>
                            <a:schemeClr val="tx1"/>
                          </a:solidFill>
                          <a:latin typeface="Verdana" panose="020B0604030504040204" pitchFamily="34" charset="0"/>
                          <a:ea typeface="ヒラギノ角ゴ Pro W3" charset="-128"/>
                        </a:defRPr>
                      </a:lvl4pPr>
                      <a:lvl5pPr marL="2057400" indent="-228600">
                        <a:spcBef>
                          <a:spcPct val="20000"/>
                        </a:spcBef>
                        <a:buFont typeface="Lucida Grande" charset="0"/>
                        <a:defRPr sz="1600">
                          <a:solidFill>
                            <a:schemeClr val="tx1"/>
                          </a:solidFill>
                          <a:latin typeface="Verdana" panose="020B0604030504040204" pitchFamily="34" charset="0"/>
                          <a:ea typeface="ヒラギノ角ゴ Pro W3" charset="-128"/>
                        </a:defRPr>
                      </a:lvl5pPr>
                      <a:lvl6pPr marL="25146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6pPr>
                      <a:lvl7pPr marL="29718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7pPr>
                      <a:lvl8pPr marL="34290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8pPr>
                      <a:lvl9pPr marL="38862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9pPr>
                    </a:lstStyle>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000" b="1" i="0" u="none" strike="noStrike" cap="none" normalizeH="0" baseline="0" dirty="0">
                          <a:ln>
                            <a:noFill/>
                          </a:ln>
                          <a:solidFill>
                            <a:schemeClr val="tx1"/>
                          </a:solidFill>
                          <a:effectLst/>
                          <a:latin typeface="Open Sans"/>
                          <a:ea typeface="ＭＳ Ｐゴシック" panose="020B0600070205080204" pitchFamily="34" charset="-128"/>
                        </a:rPr>
                        <a:t>Nulhypothese</a:t>
                      </a: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 er is géén verband of géén verschil.</a:t>
                      </a: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endPar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endParaRP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Deze nulhypothese wordt verworpen als de uitkomst van de statistische toets </a:t>
                      </a:r>
                      <a:r>
                        <a:rPr kumimoji="0" lang="nl-NL" altLang="nl-NL" sz="2000" b="0" i="1" u="none" strike="noStrike" cap="none" normalizeH="0" baseline="0" dirty="0">
                          <a:ln>
                            <a:noFill/>
                          </a:ln>
                          <a:solidFill>
                            <a:schemeClr val="tx1"/>
                          </a:solidFill>
                          <a:effectLst/>
                          <a:latin typeface="Open Sans"/>
                          <a:ea typeface="ＭＳ Ｐゴシック" panose="020B0600070205080204" pitchFamily="34" charset="-128"/>
                        </a:rPr>
                        <a:t>significant </a:t>
                      </a: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is (vaak wordt hierbij uitgegaan van een p-waarde &lt; 0,05).</a:t>
                      </a: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endPar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endParaRP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Dat wil zeggen: als een toets </a:t>
                      </a:r>
                      <a:r>
                        <a:rPr kumimoji="0" lang="nl-NL" altLang="nl-NL" sz="2000" b="0" i="1" u="none" strike="noStrike" cap="none" normalizeH="0" baseline="0" dirty="0">
                          <a:ln>
                            <a:noFill/>
                          </a:ln>
                          <a:solidFill>
                            <a:schemeClr val="tx1"/>
                          </a:solidFill>
                          <a:effectLst/>
                          <a:latin typeface="Open Sans"/>
                          <a:ea typeface="ＭＳ Ｐゴシック" panose="020B0600070205080204" pitchFamily="34" charset="-128"/>
                        </a:rPr>
                        <a:t>significant</a:t>
                      </a: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 is (p-waarde &lt; 0,05), dan mag je zeggen dat de uitkomst in de ene groep </a:t>
                      </a:r>
                      <a:r>
                        <a:rPr kumimoji="0" lang="nl-NL" altLang="nl-NL" sz="2000" b="0" i="0" u="sng" strike="noStrike" cap="none" normalizeH="0" baseline="0" dirty="0">
                          <a:ln>
                            <a:noFill/>
                          </a:ln>
                          <a:solidFill>
                            <a:schemeClr val="tx1"/>
                          </a:solidFill>
                          <a:effectLst/>
                          <a:latin typeface="Open Sans"/>
                          <a:ea typeface="ＭＳ Ｐゴシック" panose="020B0600070205080204" pitchFamily="34" charset="-128"/>
                        </a:rPr>
                        <a:t>statistisch significant</a:t>
                      </a: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 ‘anders’ (groter, kleiner) is dan in de andere groep, </a:t>
                      </a: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met andere woorden, </a:t>
                      </a: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er is 95% kans dat het gevonden verschil of het gevonden verband ook in de werkelijkheid bestaat.</a:t>
                      </a:r>
                    </a:p>
                  </a:txBody>
                  <a:tcPr marL="68597" marR="6859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a:extLst>
              <a:ext uri="{FF2B5EF4-FFF2-40B4-BE49-F238E27FC236}">
                <a16:creationId xmlns:a16="http://schemas.microsoft.com/office/drawing/2014/main" id="{4F8EB287-3DFA-4337-8E4E-C8518CB0DBCF}"/>
              </a:ext>
            </a:extLst>
          </p:cNvPr>
          <p:cNvSpPr>
            <a:spLocks noGrp="1"/>
          </p:cNvSpPr>
          <p:nvPr>
            <p:ph type="title"/>
          </p:nvPr>
        </p:nvSpPr>
        <p:spPr>
          <a:xfrm>
            <a:off x="468313" y="115888"/>
            <a:ext cx="8229600" cy="993775"/>
          </a:xfrm>
        </p:spPr>
        <p:txBody>
          <a:bodyPr/>
          <a:lstStyle/>
          <a:p>
            <a:r>
              <a:rPr lang="nl-NL" altLang="nl-NL" sz="2400" b="0">
                <a:latin typeface="Open Sans" panose="020B0606030504020204" pitchFamily="34" charset="0"/>
                <a:ea typeface="ヒラギノ角ゴ Pro W3" charset="-128"/>
                <a:cs typeface="Verdana" panose="020B0604030504040204" pitchFamily="34" charset="0"/>
              </a:rPr>
              <a:t>Welke toets?</a:t>
            </a:r>
          </a:p>
        </p:txBody>
      </p:sp>
      <p:graphicFrame>
        <p:nvGraphicFramePr>
          <p:cNvPr id="5" name="Tabel 5">
            <a:extLst>
              <a:ext uri="{FF2B5EF4-FFF2-40B4-BE49-F238E27FC236}">
                <a16:creationId xmlns:a16="http://schemas.microsoft.com/office/drawing/2014/main" id="{E7D22728-FE36-465B-A480-3A7B748EAFA1}"/>
              </a:ext>
            </a:extLst>
          </p:cNvPr>
          <p:cNvGraphicFramePr>
            <a:graphicFrameLocks noGrp="1"/>
          </p:cNvGraphicFramePr>
          <p:nvPr>
            <p:extLst>
              <p:ext uri="{D42A27DB-BD31-4B8C-83A1-F6EECF244321}">
                <p14:modId xmlns:p14="http://schemas.microsoft.com/office/powerpoint/2010/main" val="3153139971"/>
              </p:ext>
            </p:extLst>
          </p:nvPr>
        </p:nvGraphicFramePr>
        <p:xfrm>
          <a:off x="468313" y="1452563"/>
          <a:ext cx="7866062" cy="5516562"/>
        </p:xfrm>
        <a:graphic>
          <a:graphicData uri="http://schemas.openxmlformats.org/drawingml/2006/table">
            <a:tbl>
              <a:tblPr/>
              <a:tblGrid>
                <a:gridCol w="7866062">
                  <a:extLst>
                    <a:ext uri="{9D8B030D-6E8A-4147-A177-3AD203B41FA5}">
                      <a16:colId xmlns:a16="http://schemas.microsoft.com/office/drawing/2014/main" val="20000"/>
                    </a:ext>
                  </a:extLst>
                </a:gridCol>
              </a:tblGrid>
              <a:tr h="5516562">
                <a:tc>
                  <a:txBody>
                    <a:bodyPr/>
                    <a:lstStyle>
                      <a:lvl1pPr>
                        <a:spcBef>
                          <a:spcPct val="20000"/>
                        </a:spcBef>
                        <a:buSzPct val="90000"/>
                        <a:defRPr sz="1600">
                          <a:solidFill>
                            <a:schemeClr val="tx1"/>
                          </a:solidFill>
                          <a:latin typeface="Verdana" panose="020B0604030504040204" pitchFamily="34" charset="0"/>
                          <a:ea typeface="ヒラギノ角ゴ Pro W3" charset="-128"/>
                        </a:defRPr>
                      </a:lvl1pPr>
                      <a:lvl2pPr marL="742950" indent="-285750">
                        <a:spcBef>
                          <a:spcPct val="20000"/>
                        </a:spcBef>
                        <a:buSzPct val="90000"/>
                        <a:defRPr sz="1400">
                          <a:solidFill>
                            <a:schemeClr val="tx1"/>
                          </a:solidFill>
                          <a:latin typeface="Verdana" panose="020B0604030504040204" pitchFamily="34" charset="0"/>
                          <a:ea typeface="ヒラギノ角ゴ Pro W3" charset="-128"/>
                        </a:defRPr>
                      </a:lvl2pPr>
                      <a:lvl3pPr marL="1143000" indent="-228600">
                        <a:spcBef>
                          <a:spcPct val="20000"/>
                        </a:spcBef>
                        <a:buSzPct val="90000"/>
                        <a:defRPr sz="1200">
                          <a:solidFill>
                            <a:schemeClr val="tx1"/>
                          </a:solidFill>
                          <a:latin typeface="Verdana" panose="020B0604030504040204" pitchFamily="34" charset="0"/>
                          <a:ea typeface="ヒラギノ角ゴ Pro W3" charset="-128"/>
                        </a:defRPr>
                      </a:lvl3pPr>
                      <a:lvl4pPr marL="1600200" indent="-228600">
                        <a:spcBef>
                          <a:spcPct val="20000"/>
                        </a:spcBef>
                        <a:buSzPct val="90000"/>
                        <a:defRPr sz="1200">
                          <a:solidFill>
                            <a:schemeClr val="tx1"/>
                          </a:solidFill>
                          <a:latin typeface="Verdana" panose="020B0604030504040204" pitchFamily="34" charset="0"/>
                          <a:ea typeface="ヒラギノ角ゴ Pro W3" charset="-128"/>
                        </a:defRPr>
                      </a:lvl4pPr>
                      <a:lvl5pPr marL="2057400" indent="-228600">
                        <a:spcBef>
                          <a:spcPct val="20000"/>
                        </a:spcBef>
                        <a:buFont typeface="Lucida Grande" charset="0"/>
                        <a:defRPr sz="1600">
                          <a:solidFill>
                            <a:schemeClr val="tx1"/>
                          </a:solidFill>
                          <a:latin typeface="Verdana" panose="020B0604030504040204" pitchFamily="34" charset="0"/>
                          <a:ea typeface="ヒラギノ角ゴ Pro W3" charset="-128"/>
                        </a:defRPr>
                      </a:lvl5pPr>
                      <a:lvl6pPr marL="25146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6pPr>
                      <a:lvl7pPr marL="29718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7pPr>
                      <a:lvl8pPr marL="34290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8pPr>
                      <a:lvl9pPr marL="3886200" indent="-228600" eaLnBrk="0" fontAlgn="base" hangingPunct="0">
                        <a:spcBef>
                          <a:spcPct val="20000"/>
                        </a:spcBef>
                        <a:spcAft>
                          <a:spcPct val="0"/>
                        </a:spcAft>
                        <a:buFont typeface="Lucida Grande" charset="0"/>
                        <a:defRPr sz="1600">
                          <a:solidFill>
                            <a:schemeClr val="tx1"/>
                          </a:solidFill>
                          <a:latin typeface="Verdana" panose="020B0604030504040204" pitchFamily="34" charset="0"/>
                          <a:ea typeface="ヒラギノ角ゴ Pro W3" charset="-128"/>
                        </a:defRPr>
                      </a:lvl9pPr>
                    </a:lstStyle>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Onderscheid tussen </a:t>
                      </a:r>
                      <a:r>
                        <a:rPr kumimoji="0" lang="nl-NL" altLang="nl-NL" sz="2000" b="1" i="0" u="none" strike="noStrike" cap="none" normalizeH="0" baseline="0" dirty="0">
                          <a:ln>
                            <a:noFill/>
                          </a:ln>
                          <a:solidFill>
                            <a:srgbClr val="B10538"/>
                          </a:solidFill>
                          <a:effectLst/>
                          <a:latin typeface="Open Sans"/>
                          <a:ea typeface="ＭＳ Ｐゴシック" panose="020B0600070205080204" pitchFamily="34" charset="-128"/>
                        </a:rPr>
                        <a:t>parametrische</a:t>
                      </a: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 en </a:t>
                      </a:r>
                      <a:r>
                        <a:rPr kumimoji="0" lang="nl-NL" altLang="nl-NL" sz="2000" b="1" i="0" u="none" strike="noStrike" cap="none" normalizeH="0" baseline="0" dirty="0">
                          <a:ln>
                            <a:noFill/>
                          </a:ln>
                          <a:solidFill>
                            <a:srgbClr val="B10538"/>
                          </a:solidFill>
                          <a:effectLst/>
                          <a:latin typeface="Open Sans"/>
                          <a:ea typeface="ＭＳ Ｐゴシック" panose="020B0600070205080204" pitchFamily="34" charset="-128"/>
                        </a:rPr>
                        <a:t>non-parametrische</a:t>
                      </a: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 toetsen.</a:t>
                      </a: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endParaRPr kumimoji="0" lang="nl-NL" altLang="nl-NL" sz="2000" b="1" i="0" u="none" strike="noStrike" cap="none" normalizeH="0" baseline="0" dirty="0">
                        <a:ln>
                          <a:noFill/>
                        </a:ln>
                        <a:solidFill>
                          <a:schemeClr val="tx1"/>
                        </a:solidFill>
                        <a:effectLst/>
                        <a:latin typeface="Open Sans"/>
                        <a:ea typeface="ＭＳ Ｐゴシック" panose="020B0600070205080204" pitchFamily="34" charset="-128"/>
                      </a:endParaRPr>
                    </a:p>
                    <a:p>
                      <a:pPr marL="742950" marR="0" lvl="1"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Een</a:t>
                      </a:r>
                      <a:r>
                        <a:rPr kumimoji="0" lang="nl-NL" altLang="nl-NL" sz="2000" b="1" i="0" u="none" strike="noStrike" cap="none" normalizeH="0" baseline="0" dirty="0">
                          <a:ln>
                            <a:noFill/>
                          </a:ln>
                          <a:solidFill>
                            <a:schemeClr val="tx1"/>
                          </a:solidFill>
                          <a:effectLst/>
                          <a:latin typeface="Open Sans"/>
                          <a:ea typeface="ＭＳ Ｐゴシック" panose="020B0600070205080204" pitchFamily="34" charset="-128"/>
                        </a:rPr>
                        <a:t> </a:t>
                      </a: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parametrische toets kun je alleen gebruiken indien:</a:t>
                      </a:r>
                    </a:p>
                    <a:p>
                      <a:pPr marL="1085850" marR="0" lvl="1" indent="-342900" algn="l" defTabSz="914400" rtl="0" eaLnBrk="1" fontAlgn="base" latinLnBrk="0" hangingPunct="1">
                        <a:lnSpc>
                          <a:spcPct val="100000"/>
                        </a:lnSpc>
                        <a:spcBef>
                          <a:spcPts val="200"/>
                        </a:spcBef>
                        <a:spcAft>
                          <a:spcPts val="200"/>
                        </a:spcAft>
                        <a:buClrTx/>
                        <a:buSzTx/>
                        <a:buFont typeface="Arial" panose="020B0604020202020204" pitchFamily="34" charset="0"/>
                        <a:buChar char="•"/>
                        <a:tabLst/>
                      </a:pP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meting op minstens intervalniveau;</a:t>
                      </a:r>
                    </a:p>
                    <a:p>
                      <a:pPr marL="1085850" marR="0" lvl="1" indent="-342900" algn="l" defTabSz="914400" rtl="0" eaLnBrk="1" fontAlgn="base" latinLnBrk="0" hangingPunct="1">
                        <a:lnSpc>
                          <a:spcPct val="100000"/>
                        </a:lnSpc>
                        <a:spcBef>
                          <a:spcPts val="200"/>
                        </a:spcBef>
                        <a:spcAft>
                          <a:spcPts val="200"/>
                        </a:spcAft>
                        <a:buClrTx/>
                        <a:buSzTx/>
                        <a:buFont typeface="Arial" panose="020B0604020202020204" pitchFamily="34" charset="0"/>
                        <a:buChar char="•"/>
                        <a:tabLst/>
                      </a:pP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normale verdeling van de meting.</a:t>
                      </a:r>
                    </a:p>
                    <a:p>
                      <a:pPr marL="1085850" marR="0" lvl="1" indent="-342900" algn="l" defTabSz="914400" rtl="0" eaLnBrk="1" fontAlgn="base" latinLnBrk="0" hangingPunct="1">
                        <a:lnSpc>
                          <a:spcPct val="100000"/>
                        </a:lnSpc>
                        <a:spcBef>
                          <a:spcPts val="200"/>
                        </a:spcBef>
                        <a:spcAft>
                          <a:spcPts val="200"/>
                        </a:spcAft>
                        <a:buClrTx/>
                        <a:buSzTx/>
                        <a:buFont typeface="Arial" panose="020B0604020202020204" pitchFamily="34" charset="0"/>
                        <a:buChar char="•"/>
                        <a:tabLst/>
                      </a:pPr>
                      <a:endPar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endParaRPr>
                    </a:p>
                    <a:p>
                      <a:pPr marL="742950" marR="0" lvl="1"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Voorbeeld van een parametrische toets: t-toets.</a:t>
                      </a:r>
                    </a:p>
                    <a:p>
                      <a:pPr marL="342900" marR="0" lvl="0" indent="-342900" algn="l" defTabSz="914400" rtl="0" eaLnBrk="1" fontAlgn="base" latinLnBrk="0" hangingPunct="1">
                        <a:lnSpc>
                          <a:spcPct val="100000"/>
                        </a:lnSpc>
                        <a:spcBef>
                          <a:spcPts val="200"/>
                        </a:spcBef>
                        <a:spcAft>
                          <a:spcPts val="200"/>
                        </a:spcAft>
                        <a:buClrTx/>
                        <a:buSzTx/>
                        <a:buFont typeface="Arial" panose="020B0604020202020204" pitchFamily="34" charset="0"/>
                        <a:buChar char="•"/>
                        <a:tabLst/>
                      </a:pPr>
                      <a:endPar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endParaRP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In alle andere gevallen (dus beslist ook bij nominale en ordinale variabelen): keuze voor een non-parametrische toets.</a:t>
                      </a:r>
                    </a:p>
                    <a:p>
                      <a:pPr marL="0" marR="0" lvl="0"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endPar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endParaRPr>
                    </a:p>
                    <a:p>
                      <a:pPr marL="742950" marR="0" lvl="1" indent="0" algn="l" defTabSz="914400" rtl="0" eaLnBrk="1" fontAlgn="base" latinLnBrk="0" hangingPunct="1">
                        <a:lnSpc>
                          <a:spcPct val="100000"/>
                        </a:lnSpc>
                        <a:spcBef>
                          <a:spcPts val="200"/>
                        </a:spcBef>
                        <a:spcAft>
                          <a:spcPts val="200"/>
                        </a:spcAft>
                        <a:buClrTx/>
                        <a:buSzTx/>
                        <a:buFont typeface="Arial" panose="020B0604020202020204" pitchFamily="34" charset="0"/>
                        <a:buNone/>
                        <a:tabLst/>
                      </a:pPr>
                      <a:r>
                        <a:rPr kumimoji="0" lang="nl-NL" altLang="nl-NL" sz="2000" b="0" i="0" u="none" strike="noStrike" cap="none" normalizeH="0" baseline="0" dirty="0">
                          <a:ln>
                            <a:noFill/>
                          </a:ln>
                          <a:solidFill>
                            <a:schemeClr val="tx1"/>
                          </a:solidFill>
                          <a:effectLst/>
                          <a:latin typeface="Open Sans"/>
                          <a:ea typeface="ＭＳ Ｐゴシック" panose="020B0600070205080204" pitchFamily="34" charset="-128"/>
                        </a:rPr>
                        <a:t>Voorbeeld van een non-parametrische toets: chikwadraattoets.</a:t>
                      </a:r>
                    </a:p>
                  </a:txBody>
                  <a:tcPr marL="68597" marR="68597"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a:extLst>
              <a:ext uri="{FF2B5EF4-FFF2-40B4-BE49-F238E27FC236}">
                <a16:creationId xmlns:a16="http://schemas.microsoft.com/office/drawing/2014/main" id="{B3C79EBE-70AC-48E5-A6A3-367B51114E97}"/>
              </a:ext>
            </a:extLst>
          </p:cNvPr>
          <p:cNvSpPr>
            <a:spLocks noGrp="1"/>
          </p:cNvSpPr>
          <p:nvPr>
            <p:ph type="title"/>
          </p:nvPr>
        </p:nvSpPr>
        <p:spPr>
          <a:xfrm>
            <a:off x="534988" y="73819"/>
            <a:ext cx="8229600" cy="993775"/>
          </a:xfrm>
        </p:spPr>
        <p:txBody>
          <a:bodyPr/>
          <a:lstStyle/>
          <a:p>
            <a:r>
              <a:rPr lang="nl-NL" altLang="nl-NL" sz="2400" b="0">
                <a:latin typeface="Open Sans" panose="020B0606030504020204" pitchFamily="34" charset="0"/>
                <a:ea typeface="ヒラギノ角ゴ Pro W3" charset="-128"/>
                <a:cs typeface="Verdana" panose="020B0604030504040204" pitchFamily="34" charset="0"/>
              </a:rPr>
              <a:t>Verdeling metingen op interval- of rationiveau</a:t>
            </a:r>
          </a:p>
        </p:txBody>
      </p:sp>
      <p:sp>
        <p:nvSpPr>
          <p:cNvPr id="3" name="Rectangle 2">
            <a:extLst>
              <a:ext uri="{FF2B5EF4-FFF2-40B4-BE49-F238E27FC236}">
                <a16:creationId xmlns:a16="http://schemas.microsoft.com/office/drawing/2014/main" id="{6DC1AEDE-D7A1-4B54-B5E7-2BCC38DA0142}"/>
              </a:ext>
            </a:extLst>
          </p:cNvPr>
          <p:cNvSpPr/>
          <p:nvPr/>
        </p:nvSpPr>
        <p:spPr>
          <a:xfrm>
            <a:off x="350838" y="1571625"/>
            <a:ext cx="3384550" cy="3170099"/>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sz="2000" b="0" i="0" u="none" strike="noStrike" kern="1200" cap="none" spc="0" normalizeH="0" baseline="0" noProof="0" dirty="0">
                <a:ln>
                  <a:noFill/>
                </a:ln>
                <a:solidFill>
                  <a:prstClr val="black"/>
                </a:solidFill>
                <a:effectLst/>
                <a:uLnTx/>
                <a:uFillTx/>
                <a:latin typeface="Open Sans"/>
                <a:ea typeface="ＭＳ Ｐゴシック" panose="020B0600070205080204" pitchFamily="34" charset="-128"/>
                <a:cs typeface="+mn-cs"/>
              </a:rPr>
              <a:t>Normale verdeling?</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latin typeface="Open Sans"/>
                <a:ea typeface="ＭＳ Ｐゴシック" panose="020B0600070205080204" pitchFamily="34" charset="-128"/>
                <a:cs typeface="+mn-cs"/>
              </a:rPr>
              <a:t>unimodaal (er is één piek);</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latin typeface="Open Sans"/>
                <a:ea typeface="ＭＳ Ｐゴシック" panose="020B0600070205080204" pitchFamily="34" charset="-128"/>
                <a:cs typeface="+mn-cs"/>
              </a:rPr>
              <a:t>niet scheef (het gemiddelde ligt in het midden van de schaal);</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000" b="0" i="0" u="none" strike="noStrike" kern="1200" cap="none" spc="0" normalizeH="0" baseline="0" noProof="0" dirty="0">
                <a:ln>
                  <a:noFill/>
                </a:ln>
                <a:solidFill>
                  <a:prstClr val="black"/>
                </a:solidFill>
                <a:effectLst/>
                <a:uLnTx/>
                <a:uFillTx/>
                <a:latin typeface="Open Sans"/>
                <a:ea typeface="ＭＳ Ｐゴシック" panose="020B0600070205080204" pitchFamily="34" charset="-128"/>
                <a:cs typeface="+mn-cs"/>
              </a:rPr>
              <a:t>niet te plat noch te piekerig (de verdeling heeft dan een klokvorm).</a:t>
            </a:r>
          </a:p>
        </p:txBody>
      </p:sp>
      <p:pic>
        <p:nvPicPr>
          <p:cNvPr id="223236" name="Picture 5">
            <a:extLst>
              <a:ext uri="{FF2B5EF4-FFF2-40B4-BE49-F238E27FC236}">
                <a16:creationId xmlns:a16="http://schemas.microsoft.com/office/drawing/2014/main" id="{8CAD3693-A941-42AE-8876-CE50B8ABEEF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5388" y="1557338"/>
            <a:ext cx="5033962" cy="416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3237" name="Tekstvak 3">
            <a:extLst>
              <a:ext uri="{FF2B5EF4-FFF2-40B4-BE49-F238E27FC236}">
                <a16:creationId xmlns:a16="http://schemas.microsoft.com/office/drawing/2014/main" id="{4C57EEE5-A47D-47D2-81C8-AD0F5BB10A32}"/>
              </a:ext>
            </a:extLst>
          </p:cNvPr>
          <p:cNvSpPr txBox="1">
            <a:spLocks noChangeArrowheads="1"/>
          </p:cNvSpPr>
          <p:nvPr/>
        </p:nvSpPr>
        <p:spPr bwMode="auto">
          <a:xfrm>
            <a:off x="534988" y="5916613"/>
            <a:ext cx="72659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NL" altLang="nl-NL" sz="2000" b="1" i="0" u="none" strike="noStrike" kern="1200" cap="none" spc="0" normalizeH="0" baseline="0" noProof="0">
                <a:ln>
                  <a:noFill/>
                </a:ln>
                <a:solidFill>
                  <a:srgbClr val="000000"/>
                </a:solidFill>
                <a:effectLst/>
                <a:uLnTx/>
                <a:uFillTx/>
                <a:latin typeface="Open Sans" panose="020B0606030504020204" pitchFamily="34" charset="0"/>
                <a:ea typeface="MS PGothic" panose="020B0600070205080204" pitchFamily="34" charset="-128"/>
                <a:cs typeface="+mn-cs"/>
              </a:rPr>
              <a:t>(ook van belang voor de keuze van een eventuele statistische toets)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Titel 2">
            <a:extLst>
              <a:ext uri="{FF2B5EF4-FFF2-40B4-BE49-F238E27FC236}">
                <a16:creationId xmlns:a16="http://schemas.microsoft.com/office/drawing/2014/main" id="{1C8A0853-834F-4EC1-B255-6356A4FE81FA}"/>
              </a:ext>
            </a:extLst>
          </p:cNvPr>
          <p:cNvSpPr>
            <a:spLocks noGrp="1"/>
          </p:cNvSpPr>
          <p:nvPr>
            <p:ph type="title"/>
          </p:nvPr>
        </p:nvSpPr>
        <p:spPr>
          <a:xfrm>
            <a:off x="0" y="5129213"/>
            <a:ext cx="9144000" cy="1728787"/>
          </a:xfrm>
        </p:spPr>
        <p:txBody>
          <a:bodyPr/>
          <a:lstStyle/>
          <a:p>
            <a:r>
              <a:rPr lang="en-US" altLang="nl-NL">
                <a:latin typeface="Open Sans" panose="020B0606030504020204" pitchFamily="34" charset="0"/>
              </a:rPr>
              <a:t>Hulpprogramma’s: SPSS of Excel</a:t>
            </a:r>
            <a:endParaRPr lang="nl-NL" altLang="nl-NL">
              <a:latin typeface="Open Sans" panose="020B0606030504020204" pitchFamily="34" charset="0"/>
            </a:endParaRPr>
          </a:p>
        </p:txBody>
      </p:sp>
      <p:pic>
        <p:nvPicPr>
          <p:cNvPr id="241667" name="Afbeelding 1">
            <a:extLst>
              <a:ext uri="{FF2B5EF4-FFF2-40B4-BE49-F238E27FC236}">
                <a16:creationId xmlns:a16="http://schemas.microsoft.com/office/drawing/2014/main" id="{A0464A8F-DC5F-4651-AA8C-4F0AD14949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7025" y="260350"/>
            <a:ext cx="8489950"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a:extLst>
              <a:ext uri="{FF2B5EF4-FFF2-40B4-BE49-F238E27FC236}">
                <a16:creationId xmlns:a16="http://schemas.microsoft.com/office/drawing/2014/main" id="{843C9D47-ED61-491E-8B22-6F1D4C0B2C74}"/>
              </a:ext>
            </a:extLst>
          </p:cNvPr>
          <p:cNvSpPr>
            <a:spLocks noGrp="1"/>
          </p:cNvSpPr>
          <p:nvPr>
            <p:ph type="title"/>
          </p:nvPr>
        </p:nvSpPr>
        <p:spPr>
          <a:xfrm>
            <a:off x="458788" y="0"/>
            <a:ext cx="8229600" cy="1143000"/>
          </a:xfrm>
        </p:spPr>
        <p:txBody>
          <a:bodyPr/>
          <a:lstStyle/>
          <a:p>
            <a:r>
              <a:rPr lang="en-GB" altLang="nl-NL" sz="2400" b="0" dirty="0">
                <a:latin typeface="Open Sans" panose="020B0606030504020204" pitchFamily="34" charset="0"/>
                <a:ea typeface="ヒラギノ角ゴ Pro W3" charset="-128"/>
                <a:cs typeface="Verdana" panose="020B0604030504040204" pitchFamily="34" charset="0"/>
              </a:rPr>
              <a:t>SPSS of Excel?</a:t>
            </a:r>
          </a:p>
        </p:txBody>
      </p:sp>
      <p:sp>
        <p:nvSpPr>
          <p:cNvPr id="243715" name="Rectangle 3">
            <a:extLst>
              <a:ext uri="{FF2B5EF4-FFF2-40B4-BE49-F238E27FC236}">
                <a16:creationId xmlns:a16="http://schemas.microsoft.com/office/drawing/2014/main" id="{66AB613D-E466-41FB-A14F-B3C4C4C5E111}"/>
              </a:ext>
            </a:extLst>
          </p:cNvPr>
          <p:cNvSpPr>
            <a:spLocks noGrp="1"/>
          </p:cNvSpPr>
          <p:nvPr>
            <p:ph type="body" idx="1"/>
          </p:nvPr>
        </p:nvSpPr>
        <p:spPr>
          <a:xfrm>
            <a:off x="458788" y="1484313"/>
            <a:ext cx="8229600" cy="3849687"/>
          </a:xfrm>
        </p:spPr>
        <p:txBody>
          <a:bodyPr/>
          <a:lstStyle/>
          <a:p>
            <a:pPr>
              <a:buFontTx/>
              <a:buChar char="•"/>
            </a:pPr>
            <a:r>
              <a:rPr lang="nl-NL" altLang="nl-NL" sz="2400" dirty="0">
                <a:latin typeface="Open Sans" panose="020B0606030504020204" pitchFamily="34" charset="0"/>
                <a:ea typeface="ヒラギノ角ゴ Pro W3" charset="-128"/>
                <a:cs typeface="Verdana" panose="020B0604030504040204" pitchFamily="34" charset="0"/>
              </a:rPr>
              <a:t>overeenkomst: beide spreadsheets</a:t>
            </a:r>
          </a:p>
          <a:p>
            <a:pPr>
              <a:buFontTx/>
              <a:buChar char="•"/>
            </a:pPr>
            <a:r>
              <a:rPr lang="nl-NL" altLang="nl-NL" sz="2400" dirty="0">
                <a:latin typeface="Open Sans" panose="020B0606030504020204" pitchFamily="34" charset="0"/>
                <a:ea typeface="ヒラギノ角ゴ Pro W3" charset="-128"/>
                <a:cs typeface="Verdana" panose="020B0604030504040204" pitchFamily="34" charset="0"/>
              </a:rPr>
              <a:t>Voordelen SPSS: </a:t>
            </a:r>
          </a:p>
          <a:p>
            <a:pPr lvl="1">
              <a:buFontTx/>
              <a:buChar char="•"/>
            </a:pPr>
            <a:r>
              <a:rPr lang="nl-NL" altLang="nl-NL" sz="2000" dirty="0">
                <a:latin typeface="Open Sans" panose="020B0606030504020204" pitchFamily="34" charset="0"/>
                <a:ea typeface="ヒラギノ角ゴ Pro W3" charset="-128"/>
                <a:cs typeface="Verdana" panose="020B0604030504040204" pitchFamily="34" charset="0"/>
              </a:rPr>
              <a:t>meer (statistische) mogelijkheden;</a:t>
            </a:r>
          </a:p>
          <a:p>
            <a:pPr lvl="1">
              <a:buFontTx/>
              <a:buChar char="•"/>
            </a:pPr>
            <a:r>
              <a:rPr lang="nl-NL" altLang="nl-NL" sz="2000" dirty="0">
                <a:latin typeface="Open Sans" panose="020B0606030504020204" pitchFamily="34" charset="0"/>
                <a:ea typeface="ヒラギノ角ゴ Pro W3" charset="-128"/>
                <a:cs typeface="Verdana" panose="020B0604030504040204" pitchFamily="34" charset="0"/>
              </a:rPr>
              <a:t>gemakkelijker menu;</a:t>
            </a:r>
          </a:p>
          <a:p>
            <a:pPr lvl="1">
              <a:buFontTx/>
              <a:buChar char="•"/>
            </a:pPr>
            <a:r>
              <a:rPr lang="nl-NL" altLang="nl-NL" sz="2000" dirty="0">
                <a:latin typeface="Open Sans" panose="020B0606030504020204" pitchFamily="34" charset="0"/>
                <a:ea typeface="ヒラギノ角ゴ Pro W3" charset="-128"/>
                <a:cs typeface="Verdana" panose="020B0604030504040204" pitchFamily="34" charset="0"/>
              </a:rPr>
              <a:t>“codeboek”</a:t>
            </a:r>
          </a:p>
          <a:p>
            <a:pPr lvl="1">
              <a:buFontTx/>
              <a:buChar char="•"/>
            </a:pPr>
            <a:r>
              <a:rPr lang="nl-NL" altLang="nl-NL" sz="2000" dirty="0">
                <a:latin typeface="Open Sans" panose="020B0606030504020204" pitchFamily="34" charset="0"/>
                <a:ea typeface="ヒラギノ角ゴ Pro W3" charset="-128"/>
                <a:cs typeface="Verdana" panose="020B0604030504040204" pitchFamily="34" charset="0"/>
              </a:rPr>
              <a:t>(gratis) beschikbaar via netwerk HR; goedkoop aan te schaffen via Surfspot (onderwijsprijs IBM SPSS Statistics 25: € 10)</a:t>
            </a:r>
          </a:p>
          <a:p>
            <a:pPr>
              <a:buFontTx/>
              <a:buChar char="•"/>
            </a:pPr>
            <a:r>
              <a:rPr lang="nl-NL" altLang="nl-NL" sz="2400" dirty="0">
                <a:latin typeface="Open Sans" panose="020B0606030504020204" pitchFamily="34" charset="0"/>
                <a:ea typeface="ヒラギノ角ゴ Pro W3" charset="-128"/>
                <a:cs typeface="Verdana" panose="020B0604030504040204" pitchFamily="34" charset="0"/>
              </a:rPr>
              <a:t>Voordelen Excel:</a:t>
            </a:r>
          </a:p>
          <a:p>
            <a:pPr lvl="1">
              <a:buFontTx/>
              <a:buChar char="•"/>
            </a:pPr>
            <a:r>
              <a:rPr lang="nl-NL" altLang="nl-NL" sz="2000" dirty="0">
                <a:latin typeface="Open Sans" panose="020B0606030504020204" pitchFamily="34" charset="0"/>
                <a:ea typeface="ヒラギノ角ゴ Pro W3" charset="-128"/>
                <a:cs typeface="Verdana" panose="020B0604030504040204" pitchFamily="34" charset="0"/>
              </a:rPr>
              <a:t>mooiere figuren</a:t>
            </a:r>
          </a:p>
          <a:p>
            <a:pPr lvl="1">
              <a:buFontTx/>
              <a:buChar char="•"/>
            </a:pPr>
            <a:r>
              <a:rPr lang="nl-NL" altLang="nl-NL" sz="2000" dirty="0">
                <a:latin typeface="Open Sans" panose="020B0606030504020204" pitchFamily="34" charset="0"/>
                <a:ea typeface="ヒラギノ角ゴ Pro W3" charset="-128"/>
                <a:cs typeface="Verdana" panose="020B0604030504040204" pitchFamily="34" charset="0"/>
              </a:rPr>
              <a:t>(gratis) beschikbaar via Microsoft Office</a:t>
            </a:r>
            <a:endParaRPr lang="nl-NL" altLang="nl-NL" sz="2400" dirty="0">
              <a:latin typeface="Open Sans" panose="020B0606030504020204" pitchFamily="34" charset="0"/>
              <a:ea typeface="ヒラギノ角ゴ Pro W3" charset="-128"/>
              <a:cs typeface="Verdana" panose="020B0604030504040204" pitchFamily="34" charset="0"/>
            </a:endParaRPr>
          </a:p>
        </p:txBody>
      </p:sp>
    </p:spTree>
  </p:cSld>
  <p:clrMapOvr>
    <a:masterClrMapping/>
  </p:clrMapOvr>
</p:sld>
</file>

<file path=ppt/theme/theme1.xml><?xml version="1.0" encoding="utf-8"?>
<a:theme xmlns:a="http://schemas.openxmlformats.org/drawingml/2006/main" name="Aangepast ontwerp">
  <a:themeElements>
    <a:clrScheme name="Aangepast 2">
      <a:dk1>
        <a:srgbClr val="000066"/>
      </a:dk1>
      <a:lt1>
        <a:srgbClr val="FFFFFF"/>
      </a:lt1>
      <a:dk2>
        <a:srgbClr val="000000"/>
      </a:dk2>
      <a:lt2>
        <a:srgbClr val="808080"/>
      </a:lt2>
      <a:accent1>
        <a:srgbClr val="000066"/>
      </a:accent1>
      <a:accent2>
        <a:srgbClr val="CC0033"/>
      </a:accent2>
      <a:accent3>
        <a:srgbClr val="FBCC19"/>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4_hoofdstuk pagina">
  <a:themeElements>
    <a:clrScheme name="HR 1">
      <a:dk1>
        <a:srgbClr val="000066"/>
      </a:dk1>
      <a:lt1>
        <a:srgbClr val="FFFFFF"/>
      </a:lt1>
      <a:dk2>
        <a:srgbClr val="000000"/>
      </a:dk2>
      <a:lt2>
        <a:srgbClr val="808080"/>
      </a:lt2>
      <a:accent1>
        <a:srgbClr val="000066"/>
      </a:accent1>
      <a:accent2>
        <a:srgbClr val="B10538"/>
      </a:accent2>
      <a:accent3>
        <a:srgbClr val="FBCC19"/>
      </a:accent3>
      <a:accent4>
        <a:srgbClr val="000000"/>
      </a:accent4>
      <a:accent5>
        <a:srgbClr val="DAEDEF"/>
      </a:accent5>
      <a:accent6>
        <a:srgbClr val="2D2D8A"/>
      </a:accent6>
      <a:hlink>
        <a:srgbClr val="009999"/>
      </a:hlink>
      <a:folHlink>
        <a:srgbClr val="99CC00"/>
      </a:folHlink>
    </a:clrScheme>
    <a:fontScheme name="1_Lege presentatie">
      <a:majorFont>
        <a:latin typeface="Verdana"/>
        <a:ea typeface="ＭＳ Ｐゴシック"/>
        <a:cs typeface=""/>
      </a:majorFont>
      <a:minorFont>
        <a:latin typeface="Verdana"/>
        <a:ea typeface="ＭＳ Ｐゴシック"/>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1_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Lege presentat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Lege presentat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Lege presentat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Lege presentat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Lege presentat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Lege presentati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Lege presentat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Lege presentat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Lege presentat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Lege presentat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Lege presentat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ronde bullets pagin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1_ronde bullets pagin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5_hoofdstuk pagina">
  <a:themeElements>
    <a:clrScheme name="HR 1">
      <a:dk1>
        <a:srgbClr val="000066"/>
      </a:dk1>
      <a:lt1>
        <a:srgbClr val="FFFFFF"/>
      </a:lt1>
      <a:dk2>
        <a:srgbClr val="000000"/>
      </a:dk2>
      <a:lt2>
        <a:srgbClr val="808080"/>
      </a:lt2>
      <a:accent1>
        <a:srgbClr val="000066"/>
      </a:accent1>
      <a:accent2>
        <a:srgbClr val="B10538"/>
      </a:accent2>
      <a:accent3>
        <a:srgbClr val="FBCC19"/>
      </a:accent3>
      <a:accent4>
        <a:srgbClr val="000000"/>
      </a:accent4>
      <a:accent5>
        <a:srgbClr val="DAEDEF"/>
      </a:accent5>
      <a:accent6>
        <a:srgbClr val="2D2D8A"/>
      </a:accent6>
      <a:hlink>
        <a:srgbClr val="009999"/>
      </a:hlink>
      <a:folHlink>
        <a:srgbClr val="99CC00"/>
      </a:folHlink>
    </a:clrScheme>
    <a:fontScheme name="1_Lege presentatie">
      <a:majorFont>
        <a:latin typeface="Verdana"/>
        <a:ea typeface="ＭＳ Ｐゴシック"/>
        <a:cs typeface=""/>
      </a:majorFont>
      <a:minorFont>
        <a:latin typeface="Verdana"/>
        <a:ea typeface="ＭＳ Ｐゴシック"/>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1_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Lege presentat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Lege presentat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Lege presentat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Lege presentat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Lege presentat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Lege presentati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Lege presentat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Lege presentat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Lege presentat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Lege presentat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Lege presentat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tekst pagina">
  <a:themeElements>
    <a:clrScheme name="3_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Lege presentatie">
      <a:majorFont>
        <a:latin typeface="Verdana"/>
        <a:ea typeface="ＭＳ Ｐゴシック"/>
        <a:cs typeface=""/>
      </a:majorFont>
      <a:minorFont>
        <a:latin typeface="Verdana"/>
        <a:ea typeface="ＭＳ Ｐゴシック"/>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3_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Lege presentat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Lege presentat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Lege presentat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Lege presentat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Lege presentat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Lege presentati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Lege presentat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Lege presentat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Lege presentat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Lege presentat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Lege presentat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6640</TotalTime>
  <Words>2807</Words>
  <Application>Microsoft Office PowerPoint</Application>
  <PresentationFormat>On-screen Show (4:3)</PresentationFormat>
  <Paragraphs>517</Paragraphs>
  <Slides>33</Slides>
  <Notes>33</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33</vt:i4>
      </vt:variant>
    </vt:vector>
  </HeadingPairs>
  <TitlesOfParts>
    <vt:vector size="46" baseType="lpstr">
      <vt:lpstr>Arial</vt:lpstr>
      <vt:lpstr>Bahnschrift Light Condensed</vt:lpstr>
      <vt:lpstr>Calibri</vt:lpstr>
      <vt:lpstr>Lucida Grande</vt:lpstr>
      <vt:lpstr>Open Sans</vt:lpstr>
      <vt:lpstr>Verdana</vt:lpstr>
      <vt:lpstr>Wingdings</vt:lpstr>
      <vt:lpstr>Aangepast ontwerp</vt:lpstr>
      <vt:lpstr>4_hoofdstuk pagina</vt:lpstr>
      <vt:lpstr>10_ronde bullets pagina</vt:lpstr>
      <vt:lpstr>11_ronde bullets pagina</vt:lpstr>
      <vt:lpstr>5_hoofdstuk pagina</vt:lpstr>
      <vt:lpstr>4_tekst pagina</vt:lpstr>
      <vt:lpstr>Afstuderen Praktijkonderzoek</vt:lpstr>
      <vt:lpstr>Kwantitatieve data-analyse (plenair)</vt:lpstr>
      <vt:lpstr>Doel</vt:lpstr>
      <vt:lpstr>Lesdoelen</vt:lpstr>
      <vt:lpstr>Aandachtspunten</vt:lpstr>
      <vt:lpstr>Gebruikt voorbeeld: onderzoek naar HBO-VGG</vt:lpstr>
      <vt:lpstr>Beschrijvende statistiek</vt:lpstr>
      <vt:lpstr>Kwantitatieve data-analyse</vt:lpstr>
      <vt:lpstr>Typen variabelen/ meetniveaus (1)</vt:lpstr>
      <vt:lpstr>Voorbeeld – Achtergrondkenmerken (Vragenlijst HBO-VGG)</vt:lpstr>
      <vt:lpstr>Databestand (fictief)</vt:lpstr>
      <vt:lpstr>Beschrijvende statistiek: rechte tellingen  Aantallen (N) en percentages (%)</vt:lpstr>
      <vt:lpstr>Typen variabelen/ meetniveaus (2)</vt:lpstr>
      <vt:lpstr>Voorbeeld – Meerwaarde HBO-VGG (Vragenlijst HBO-VGG)</vt:lpstr>
      <vt:lpstr>Voorbeeld – Meerwaarde HBO-VGG (vervolg)</vt:lpstr>
      <vt:lpstr>Typen variabelen/ meetniveaus (3)</vt:lpstr>
      <vt:lpstr>Likertschaal</vt:lpstr>
      <vt:lpstr>Centrummaten</vt:lpstr>
      <vt:lpstr>Spreidingsmaten</vt:lpstr>
      <vt:lpstr>Standaarddeviatie bij een normale verdeling</vt:lpstr>
      <vt:lpstr>Tellen weinig zinvol bij variabelen op interval- of rationiveau</vt:lpstr>
      <vt:lpstr>Voorbeeld – Werkervaring (Vragenlijst HBO-VGG)</vt:lpstr>
      <vt:lpstr>Voorbeeld – Tevredenheid (Vragenlijst HBO-VGG)</vt:lpstr>
      <vt:lpstr>Voorbeeld – Tevredenheid (vervolg)</vt:lpstr>
      <vt:lpstr>Voorbeeld – Tevredenheid (vervolg)</vt:lpstr>
      <vt:lpstr>Verklarende statistiek</vt:lpstr>
      <vt:lpstr>Verklarende statistiek</vt:lpstr>
      <vt:lpstr>Toetsen van hypotheses</vt:lpstr>
      <vt:lpstr>(Verwerpen) van de nulhypothese</vt:lpstr>
      <vt:lpstr>Welke toets?</vt:lpstr>
      <vt:lpstr>Verdeling metingen op interval- of rationiveau</vt:lpstr>
      <vt:lpstr>Hulpprogramma’s: SPSS of Excel</vt:lpstr>
      <vt:lpstr>SPSS of Excel?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Groenewoud, J.H. (Hanny)</dc:creator>
  <cp:lastModifiedBy>Groenewoud, J.H. (Hanny)</cp:lastModifiedBy>
  <cp:revision>260</cp:revision>
  <cp:lastPrinted>2019-04-02T09:42:49Z</cp:lastPrinted>
  <dcterms:created xsi:type="dcterms:W3CDTF">2019-03-05T13:40:22Z</dcterms:created>
  <dcterms:modified xsi:type="dcterms:W3CDTF">2019-09-10T12:23:19Z</dcterms:modified>
</cp:coreProperties>
</file>