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
  </p:notesMasterIdLst>
  <p:sldIdLst>
    <p:sldId id="256" r:id="rId2"/>
    <p:sldId id="257" r:id="rId3"/>
    <p:sldId id="259" r:id="rId4"/>
    <p:sldId id="265" r:id="rId5"/>
    <p:sldId id="258" r:id="rId6"/>
    <p:sldId id="260" r:id="rId7"/>
    <p:sldId id="263" r:id="rId8"/>
    <p:sldId id="261" r:id="rId9"/>
    <p:sldId id="262" r:id="rId10"/>
    <p:sldId id="266" r:id="rId11"/>
    <p:sldId id="301" r:id="rId12"/>
    <p:sldId id="302" r:id="rId13"/>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7901" autoAdjust="0"/>
  </p:normalViewPr>
  <p:slideViewPr>
    <p:cSldViewPr snapToGrid="0">
      <p:cViewPr varScale="1">
        <p:scale>
          <a:sx n="90" d="100"/>
          <a:sy n="90" d="100"/>
        </p:scale>
        <p:origin x="133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D5DA8C-BE5F-482F-A141-2F7964477F7C}" type="datetimeFigureOut">
              <a:rPr lang="nl-NL" smtClean="0"/>
              <a:t>20-1-2020</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4AE5CD-2F61-474D-ADA8-F420735EC1DD}" type="slidenum">
              <a:rPr lang="nl-NL" smtClean="0"/>
              <a:t>‹nr.›</a:t>
            </a:fld>
            <a:endParaRPr lang="nl-NL"/>
          </a:p>
        </p:txBody>
      </p:sp>
    </p:spTree>
    <p:extLst>
      <p:ext uri="{BB962C8B-B14F-4D97-AF65-F5344CB8AC3E}">
        <p14:creationId xmlns:p14="http://schemas.microsoft.com/office/powerpoint/2010/main" val="14138236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mijn.bsl.nl/preventie-binnen-de-verpleegkundige-beroepsuitoefening/15796204?fulltextView=true#Tab2"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ggd.amsterdam.nl/beleid-onderzoek/gezondheidsmonitors/gezond-wel/preventie/"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verpleegkundige beweegt zich in een maatschappij en zorgsector, waarin het denken in termen van zorg en ziekte verschuift naar denken in gedrag en gezondheid. De verpleegkundige draagt bij aan het bevorderen van gezondheid van mensen door het ondersteunen van hun zelfmanagement. Waar mogelijk betrekt de verpleegkundige de naasten en/of mantelzorg actief, waar mantelzorg ontbreekt legt zij contact met of initieert zij een sociaal netwerk rondom de patiënt Zij houdt daarbij rekening met de fysieke (leef)omgeving, sociale relaties, cultuur en leefstijl. Daarnaast richt zij zich op de omgeving van de patiënt, op groepen </a:t>
            </a:r>
            <a:r>
              <a:rPr lang="nl-NL" dirty="0" err="1"/>
              <a:t>patienten</a:t>
            </a:r>
            <a:r>
              <a:rPr lang="nl-NL" dirty="0"/>
              <a:t> en op andere professionals of instanties, of gemeenten. De verpleegkundige benadert mensen met hoge risico’s op gezondheidsproblemen actief. Zij beïnvloedt de leefstijl en gezond gedrag van burgers en patiënten, in de context waarin zij werkt. Kennis: - Heeft kennis van epidemiologie. - Heeft kennis van preventie en gezondheidsvoorlichting, gezondheids- en gedragsdeterminanten. - Heeft kennis van de principes van zelfmanagement, leefstijlen, gedrag en manieren van gedragsbeïnvloeding. - Is bekend met manieren waarop gezond gedrag gestimuleerd kan worden. - Is op de hoogte van culturen en cultuurgebonden opvattingen van gezondheid en cultuurgebonden gezondheidsproblemen. Vaardigheden en attitude: - Kan gegevens verzamelen in brede context, gericht op </a:t>
            </a:r>
            <a:r>
              <a:rPr lang="nl-NL" dirty="0" err="1"/>
              <a:t>vroegsignalering</a:t>
            </a:r>
            <a:r>
              <a:rPr lang="nl-NL" dirty="0"/>
              <a:t> en risicobeoordeling. - Kan interventies uitvoeren inzake individuele en collectieve preventie en gezondheidsvoorlichting. - Heeft vaardigheden op het gebied van </a:t>
            </a:r>
            <a:r>
              <a:rPr lang="nl-NL" dirty="0" err="1"/>
              <a:t>outreachende</a:t>
            </a:r>
            <a:r>
              <a:rPr lang="nl-NL" dirty="0"/>
              <a:t> zorg en bemoeizorg. - Is in staat het sociaal netwerk rond een patiënt te versterken. - Toont respect voor de opvattingen van patiënten en hun naasten over gezondheid en ziekte - Houdt rekening met persoonlijke factoren, wensen en behoeften van groepen mensen, patiënten en hun naasten. - Kan meedenken met beleidsmakers en voorstellen doen voor noodzakelijke programma’s. - Kan participeren in individuele en collectieve / groepsgerichte preventie. </a:t>
            </a:r>
          </a:p>
        </p:txBody>
      </p:sp>
      <p:sp>
        <p:nvSpPr>
          <p:cNvPr id="4" name="Tijdelijke aanduiding voor dianummer 3"/>
          <p:cNvSpPr>
            <a:spLocks noGrp="1"/>
          </p:cNvSpPr>
          <p:nvPr>
            <p:ph type="sldNum" sz="quarter" idx="10"/>
          </p:nvPr>
        </p:nvSpPr>
        <p:spPr/>
        <p:txBody>
          <a:bodyPr/>
          <a:lstStyle/>
          <a:p>
            <a:fld id="{084AE5CD-2F61-474D-ADA8-F420735EC1DD}" type="slidenum">
              <a:rPr lang="nl-NL" smtClean="0"/>
              <a:t>4</a:t>
            </a:fld>
            <a:endParaRPr lang="nl-NL"/>
          </a:p>
        </p:txBody>
      </p:sp>
    </p:spTree>
    <p:extLst>
      <p:ext uri="{BB962C8B-B14F-4D97-AF65-F5344CB8AC3E}">
        <p14:creationId xmlns:p14="http://schemas.microsoft.com/office/powerpoint/2010/main" val="4816986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Valoorzaken uit de video:</a:t>
            </a:r>
          </a:p>
          <a:p>
            <a:r>
              <a:rPr lang="nl-NL" dirty="0"/>
              <a:t>-huis staat te vol</a:t>
            </a:r>
          </a:p>
          <a:p>
            <a:r>
              <a:rPr lang="nl-NL" dirty="0"/>
              <a:t>-slecht zicht</a:t>
            </a:r>
          </a:p>
          <a:p>
            <a:r>
              <a:rPr lang="nl-NL" dirty="0"/>
              <a:t>-verleerde hulpmiddelen</a:t>
            </a:r>
          </a:p>
          <a:p>
            <a:r>
              <a:rPr lang="nl-NL" dirty="0"/>
              <a:t>-polyfarmacie</a:t>
            </a:r>
          </a:p>
          <a:p>
            <a:r>
              <a:rPr lang="nl-NL" dirty="0"/>
              <a:t>-tekort aan </a:t>
            </a:r>
            <a:r>
              <a:rPr lang="nl-NL" dirty="0" err="1"/>
              <a:t>vt</a:t>
            </a:r>
            <a:r>
              <a:rPr lang="nl-NL" dirty="0"/>
              <a:t> d: goed voor de balans, spieren en botten</a:t>
            </a:r>
          </a:p>
          <a:p>
            <a:r>
              <a:rPr lang="nl-NL" dirty="0"/>
              <a:t>-Te weinig beweging: bijvoorbeeld door valangst</a:t>
            </a:r>
          </a:p>
          <a:p>
            <a:r>
              <a:rPr lang="nl-NL" dirty="0"/>
              <a:t>-combinatie van bovenstaande factoren</a:t>
            </a:r>
          </a:p>
          <a:p>
            <a:endParaRPr lang="nl-NL" dirty="0"/>
          </a:p>
          <a:p>
            <a:r>
              <a:rPr lang="nl-NL" dirty="0"/>
              <a:t>Preventieve maatregelen:</a:t>
            </a:r>
          </a:p>
          <a:p>
            <a:r>
              <a:rPr lang="nl-NL" dirty="0"/>
              <a:t>-Ga samen na waarom de client is gevallen</a:t>
            </a:r>
          </a:p>
          <a:p>
            <a:r>
              <a:rPr lang="nl-NL" dirty="0"/>
              <a:t>-wat kan de client doen om het een volgende keer te voorkomen? </a:t>
            </a:r>
          </a:p>
          <a:p>
            <a:r>
              <a:rPr lang="nl-NL" dirty="0"/>
              <a:t>-Wat past het beste bij de client?</a:t>
            </a:r>
          </a:p>
          <a:p>
            <a:endParaRPr lang="nl-NL" dirty="0"/>
          </a:p>
          <a:p>
            <a:r>
              <a:rPr lang="nl-NL" dirty="0"/>
              <a:t>-meer bewegen (met juiste hulpmiddel)</a:t>
            </a:r>
          </a:p>
          <a:p>
            <a:r>
              <a:rPr lang="nl-NL" dirty="0"/>
              <a:t>-experts inschakelen (HA kan medicatie aanpassen, fysio voor evenwichtsoefeningen)</a:t>
            </a:r>
          </a:p>
          <a:p>
            <a:r>
              <a:rPr lang="nl-NL" dirty="0"/>
              <a:t>-Stimuleer de client zoveel mogelijk zelf te blijven doen</a:t>
            </a:r>
          </a:p>
        </p:txBody>
      </p:sp>
      <p:sp>
        <p:nvSpPr>
          <p:cNvPr id="4" name="Tijdelijke aanduiding voor dianummer 3"/>
          <p:cNvSpPr>
            <a:spLocks noGrp="1"/>
          </p:cNvSpPr>
          <p:nvPr>
            <p:ph type="sldNum" sz="quarter" idx="10"/>
          </p:nvPr>
        </p:nvSpPr>
        <p:spPr/>
        <p:txBody>
          <a:bodyPr/>
          <a:lstStyle/>
          <a:p>
            <a:fld id="{084AE5CD-2F61-474D-ADA8-F420735EC1DD}" type="slidenum">
              <a:rPr lang="nl-NL" smtClean="0"/>
              <a:t>5</a:t>
            </a:fld>
            <a:endParaRPr lang="nl-NL"/>
          </a:p>
        </p:txBody>
      </p:sp>
    </p:spTree>
    <p:extLst>
      <p:ext uri="{BB962C8B-B14F-4D97-AF65-F5344CB8AC3E}">
        <p14:creationId xmlns:p14="http://schemas.microsoft.com/office/powerpoint/2010/main" val="1761017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lgn="l">
              <a:buFont typeface="Arial" panose="020B0604020202020204" pitchFamily="34" charset="0"/>
              <a:buNone/>
            </a:pPr>
            <a:r>
              <a:rPr lang="nl-NL" sz="1200" b="0" i="0" kern="1200" dirty="0">
                <a:solidFill>
                  <a:schemeClr val="tx1"/>
                </a:solidFill>
                <a:effectLst/>
                <a:latin typeface="+mn-lt"/>
                <a:ea typeface="+mn-ea"/>
                <a:cs typeface="+mn-cs"/>
              </a:rPr>
              <a:t>B) </a:t>
            </a:r>
            <a:r>
              <a:rPr lang="nl-NL" sz="1200" kern="1200" dirty="0">
                <a:solidFill>
                  <a:schemeClr val="tx1"/>
                </a:solidFill>
                <a:effectLst/>
                <a:latin typeface="+mn-lt"/>
                <a:ea typeface="+mn-ea"/>
                <a:cs typeface="+mn-cs"/>
              </a:rPr>
              <a:t>Zoek op internet naar concrete maatregelen (inclusief</a:t>
            </a:r>
            <a:r>
              <a:rPr lang="nl-NL" sz="1200" kern="1200" baseline="0" dirty="0">
                <a:solidFill>
                  <a:schemeClr val="tx1"/>
                </a:solidFill>
                <a:effectLst/>
                <a:latin typeface="+mn-lt"/>
                <a:ea typeface="+mn-ea"/>
                <a:cs typeface="+mn-cs"/>
              </a:rPr>
              <a:t> </a:t>
            </a:r>
            <a:r>
              <a:rPr lang="nl-NL" sz="1200" kern="1200" dirty="0">
                <a:solidFill>
                  <a:schemeClr val="tx1"/>
                </a:solidFill>
                <a:effectLst/>
                <a:latin typeface="+mn-lt"/>
                <a:ea typeface="+mn-ea"/>
                <a:cs typeface="+mn-cs"/>
              </a:rPr>
              <a:t>technologische)</a:t>
            </a:r>
            <a:r>
              <a:rPr lang="nl-NL" sz="1200" kern="1200" baseline="0" dirty="0">
                <a:solidFill>
                  <a:schemeClr val="tx1"/>
                </a:solidFill>
                <a:effectLst/>
                <a:latin typeface="+mn-lt"/>
                <a:ea typeface="+mn-ea"/>
                <a:cs typeface="+mn-cs"/>
              </a:rPr>
              <a:t> om vallen in de thuissituatie te voorkomen. </a:t>
            </a:r>
            <a:endParaRPr lang="nl-NL" sz="1200" kern="1200" dirty="0">
              <a:solidFill>
                <a:schemeClr val="tx1"/>
              </a:solidFill>
              <a:effectLst/>
              <a:latin typeface="+mn-lt"/>
              <a:ea typeface="+mn-ea"/>
              <a:cs typeface="+mn-cs"/>
            </a:endParaRPr>
          </a:p>
          <a:p>
            <a:endParaRPr lang="nl-NL" sz="1200" b="0" i="0" kern="1200" dirty="0">
              <a:solidFill>
                <a:schemeClr val="tx1"/>
              </a:solidFill>
              <a:effectLst/>
              <a:latin typeface="+mn-lt"/>
              <a:ea typeface="+mn-ea"/>
              <a:cs typeface="+mn-cs"/>
            </a:endParaRPr>
          </a:p>
          <a:p>
            <a:r>
              <a:rPr lang="nl-NL" sz="1200" b="0" i="0" kern="1200" dirty="0">
                <a:solidFill>
                  <a:schemeClr val="tx1"/>
                </a:solidFill>
                <a:effectLst/>
                <a:latin typeface="+mn-lt"/>
                <a:ea typeface="+mn-ea"/>
                <a:cs typeface="+mn-cs"/>
              </a:rPr>
              <a:t>C) Plaats de informatie die je bij de vorige opdracht hebt gevonden in de matrix: wat valt onder voorlichting, wat onder voorzieningen en wat onder regulering (voorschriften)? Neem dit mee naar de les.</a:t>
            </a:r>
            <a:endParaRPr lang="nl-NL" dirty="0"/>
          </a:p>
        </p:txBody>
      </p:sp>
      <p:sp>
        <p:nvSpPr>
          <p:cNvPr id="4" name="Tijdelijke aanduiding voor dianummer 3"/>
          <p:cNvSpPr>
            <a:spLocks noGrp="1"/>
          </p:cNvSpPr>
          <p:nvPr>
            <p:ph type="sldNum" sz="quarter" idx="10"/>
          </p:nvPr>
        </p:nvSpPr>
        <p:spPr/>
        <p:txBody>
          <a:bodyPr/>
          <a:lstStyle/>
          <a:p>
            <a:fld id="{084AE5CD-2F61-474D-ADA8-F420735EC1DD}" type="slidenum">
              <a:rPr lang="nl-NL" smtClean="0"/>
              <a:t>7</a:t>
            </a:fld>
            <a:endParaRPr lang="nl-NL"/>
          </a:p>
        </p:txBody>
      </p:sp>
    </p:spTree>
    <p:extLst>
      <p:ext uri="{BB962C8B-B14F-4D97-AF65-F5344CB8AC3E}">
        <p14:creationId xmlns:p14="http://schemas.microsoft.com/office/powerpoint/2010/main" val="2638675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kern="1200" dirty="0">
                <a:solidFill>
                  <a:schemeClr val="tx1"/>
                </a:solidFill>
                <a:effectLst/>
                <a:latin typeface="+mn-lt"/>
                <a:ea typeface="+mn-ea"/>
                <a:cs typeface="+mn-cs"/>
              </a:rPr>
              <a:t>De doelen en middelen van gezondheidsbevordering kunnen overzichtelijk worden weergegeven in een matrix. </a:t>
            </a:r>
          </a:p>
          <a:p>
            <a:r>
              <a:rPr lang="nl-NL" sz="1200" b="0" i="0" kern="1200" dirty="0">
                <a:solidFill>
                  <a:schemeClr val="tx1"/>
                </a:solidFill>
                <a:effectLst/>
                <a:latin typeface="+mn-lt"/>
                <a:ea typeface="+mn-ea"/>
                <a:cs typeface="+mn-cs"/>
              </a:rPr>
              <a:t>De doelen van gezondheidsbevordering zijn het reduceren van risico’s door universele, primaire preventie, selectieve, geïndiceerde en secundaire preventie en </a:t>
            </a:r>
            <a:r>
              <a:rPr lang="nl-NL" sz="1200" b="0" i="0" kern="1200" dirty="0" err="1">
                <a:solidFill>
                  <a:schemeClr val="tx1"/>
                </a:solidFill>
                <a:effectLst/>
                <a:latin typeface="+mn-lt"/>
                <a:ea typeface="+mn-ea"/>
                <a:cs typeface="+mn-cs"/>
              </a:rPr>
              <a:t>zorggerelateerde</a:t>
            </a:r>
            <a:r>
              <a:rPr lang="nl-NL" sz="1200" b="0" i="0" kern="1200" dirty="0">
                <a:solidFill>
                  <a:schemeClr val="tx1"/>
                </a:solidFill>
                <a:effectLst/>
                <a:latin typeface="+mn-lt"/>
                <a:ea typeface="+mn-ea"/>
                <a:cs typeface="+mn-cs"/>
              </a:rPr>
              <a:t>, tertiaire preventie. </a:t>
            </a:r>
          </a:p>
          <a:p>
            <a:r>
              <a:rPr lang="nl-NL" sz="1200" b="0" i="0" kern="1200" dirty="0">
                <a:solidFill>
                  <a:schemeClr val="tx1"/>
                </a:solidFill>
                <a:effectLst/>
                <a:latin typeface="+mn-lt"/>
                <a:ea typeface="+mn-ea"/>
                <a:cs typeface="+mn-cs"/>
              </a:rPr>
              <a:t>Het belangrijkste middel voor verpleegkundigen om de doelen van gezondheidsbevordering te bereiken, is gezondheidsvoorlichting. Andere middelen zijn de beschikbaarheid van voorzieningen en regulering (zie tab. </a:t>
            </a:r>
            <a:r>
              <a:rPr lang="nl-NL" sz="1200" b="0" i="0" u="none" strike="noStrike" kern="1200" dirty="0">
                <a:solidFill>
                  <a:schemeClr val="tx1"/>
                </a:solidFill>
                <a:effectLst/>
                <a:latin typeface="+mn-lt"/>
                <a:ea typeface="+mn-ea"/>
                <a:cs typeface="+mn-cs"/>
                <a:hlinkClick r:id="rId3"/>
              </a:rPr>
              <a:t>3.2</a:t>
            </a:r>
            <a:r>
              <a:rPr lang="nl-NL" sz="1200" b="0" i="0" kern="1200" dirty="0">
                <a:solidFill>
                  <a:schemeClr val="tx1"/>
                </a:solidFill>
                <a:effectLst/>
                <a:latin typeface="+mn-lt"/>
                <a:ea typeface="+mn-ea"/>
                <a:cs typeface="+mn-cs"/>
              </a:rPr>
              <a:t>).</a:t>
            </a:r>
          </a:p>
          <a:p>
            <a:endParaRPr lang="nl-NL" sz="1200" b="0" i="0" kern="1200" dirty="0">
              <a:solidFill>
                <a:schemeClr val="tx1"/>
              </a:solidFill>
              <a:effectLst/>
              <a:latin typeface="+mn-lt"/>
              <a:ea typeface="+mn-ea"/>
              <a:cs typeface="+mn-cs"/>
            </a:endParaRPr>
          </a:p>
          <a:p>
            <a:r>
              <a:rPr lang="nl-NL" sz="1200" b="0" i="0" kern="1200" dirty="0">
                <a:solidFill>
                  <a:schemeClr val="tx1"/>
                </a:solidFill>
                <a:effectLst/>
                <a:latin typeface="+mn-lt"/>
                <a:ea typeface="+mn-ea"/>
                <a:cs typeface="+mn-cs"/>
              </a:rPr>
              <a:t>Verschil tussen selectieve en geïndiceerde preventie:</a:t>
            </a:r>
          </a:p>
          <a:p>
            <a:r>
              <a:rPr lang="nl-NL" sz="1200" b="0" i="0" kern="1200" dirty="0">
                <a:solidFill>
                  <a:schemeClr val="tx1"/>
                </a:solidFill>
                <a:effectLst/>
                <a:latin typeface="+mn-lt"/>
                <a:ea typeface="+mn-ea"/>
                <a:cs typeface="+mn-cs"/>
              </a:rPr>
              <a:t>• Selectieve preventie heeft tot doel specifieke (hoog)risicogroepen te identificeren en gerichte preventieprogramma’s uit te voeren zodat de gezondheid wordt bevorderd.</a:t>
            </a:r>
            <a:r>
              <a:rPr lang="nl-NL" dirty="0"/>
              <a:t/>
            </a:r>
            <a:br>
              <a:rPr lang="nl-NL" dirty="0"/>
            </a:br>
            <a:r>
              <a:rPr lang="nl-NL" sz="1200" b="0" i="0" kern="1200" dirty="0">
                <a:solidFill>
                  <a:schemeClr val="tx1"/>
                </a:solidFill>
                <a:effectLst/>
                <a:latin typeface="+mn-lt"/>
                <a:ea typeface="+mn-ea"/>
                <a:cs typeface="+mn-cs"/>
              </a:rPr>
              <a:t>• Geïndiceerde preventie heeft tot doel het ontstaan van ziekte of verdere gezondheidsschade te voorkomen door een interventie of een behandeling bij een individu met een verhoogd risico of beginnende klachten. </a:t>
            </a:r>
          </a:p>
          <a:p>
            <a:r>
              <a:rPr lang="nl-NL" dirty="0">
                <a:hlinkClick r:id="rId4"/>
              </a:rPr>
              <a:t>https://www.ggd.amsterdam.nl/beleid-onderzoek/gezondheidsmonitors/gezond-wel/preventie</a:t>
            </a:r>
            <a:r>
              <a:rPr lang="nl-NL" dirty="0" smtClean="0">
                <a:hlinkClick r:id="rId4"/>
              </a:rPr>
              <a:t>/</a:t>
            </a:r>
            <a:endParaRPr lang="nl-NL" dirty="0" smtClean="0"/>
          </a:p>
          <a:p>
            <a:endParaRPr lang="en-US" dirty="0" smtClean="0"/>
          </a:p>
          <a:p>
            <a:endParaRPr lang="nl-NL" dirty="0"/>
          </a:p>
        </p:txBody>
      </p:sp>
      <p:sp>
        <p:nvSpPr>
          <p:cNvPr id="4" name="Tijdelijke aanduiding voor dianummer 3"/>
          <p:cNvSpPr>
            <a:spLocks noGrp="1"/>
          </p:cNvSpPr>
          <p:nvPr>
            <p:ph type="sldNum" sz="quarter" idx="5"/>
          </p:nvPr>
        </p:nvSpPr>
        <p:spPr/>
        <p:txBody>
          <a:bodyPr/>
          <a:lstStyle/>
          <a:p>
            <a:fld id="{084AE5CD-2F61-474D-ADA8-F420735EC1DD}" type="slidenum">
              <a:rPr lang="nl-NL" smtClean="0"/>
              <a:t>8</a:t>
            </a:fld>
            <a:endParaRPr lang="nl-NL"/>
          </a:p>
        </p:txBody>
      </p:sp>
    </p:spTree>
    <p:extLst>
      <p:ext uri="{BB962C8B-B14F-4D97-AF65-F5344CB8AC3E}">
        <p14:creationId xmlns:p14="http://schemas.microsoft.com/office/powerpoint/2010/main" val="20568223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Denk aan preventie in zowel de thuissituatie, als in het ziekenhuis</a:t>
            </a:r>
          </a:p>
          <a:p>
            <a:endParaRPr lang="nl-NL" dirty="0"/>
          </a:p>
          <a:p>
            <a:r>
              <a:rPr lang="nl-NL" dirty="0"/>
              <a:t>Bespreek dit in tweetallen</a:t>
            </a:r>
          </a:p>
          <a:p>
            <a:endParaRPr lang="nl-NL" dirty="0"/>
          </a:p>
          <a:p>
            <a:r>
              <a:rPr lang="nl-NL" dirty="0"/>
              <a:t>Plenair bespreken</a:t>
            </a:r>
          </a:p>
        </p:txBody>
      </p:sp>
      <p:sp>
        <p:nvSpPr>
          <p:cNvPr id="4" name="Tijdelijke aanduiding voor dianummer 3"/>
          <p:cNvSpPr>
            <a:spLocks noGrp="1"/>
          </p:cNvSpPr>
          <p:nvPr>
            <p:ph type="sldNum" sz="quarter" idx="10"/>
          </p:nvPr>
        </p:nvSpPr>
        <p:spPr/>
        <p:txBody>
          <a:bodyPr/>
          <a:lstStyle/>
          <a:p>
            <a:fld id="{084AE5CD-2F61-474D-ADA8-F420735EC1DD}" type="slidenum">
              <a:rPr lang="nl-NL" smtClean="0"/>
              <a:t>9</a:t>
            </a:fld>
            <a:endParaRPr lang="nl-NL"/>
          </a:p>
        </p:txBody>
      </p:sp>
    </p:spTree>
    <p:extLst>
      <p:ext uri="{BB962C8B-B14F-4D97-AF65-F5344CB8AC3E}">
        <p14:creationId xmlns:p14="http://schemas.microsoft.com/office/powerpoint/2010/main" val="8458503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dia">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7B1E01E7-48D6-40A1-B2AC-0BE7B982918E}"/>
              </a:ext>
            </a:extLst>
          </p:cNvPr>
          <p:cNvSpPr/>
          <p:nvPr/>
        </p:nvSpPr>
        <p:spPr>
          <a:xfrm>
            <a:off x="6" y="0"/>
            <a:ext cx="8137445"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dirty="0"/>
          </a:p>
        </p:txBody>
      </p:sp>
      <p:sp>
        <p:nvSpPr>
          <p:cNvPr id="9" name="Tijdelijke aanduiding voor inhoud 8">
            <a:extLst>
              <a:ext uri="{FF2B5EF4-FFF2-40B4-BE49-F238E27FC236}">
                <a16:creationId xmlns:a16="http://schemas.microsoft.com/office/drawing/2014/main" id="{3C9A01A2-4DCB-4FDC-8D81-7D09D89C545F}"/>
              </a:ext>
            </a:extLst>
          </p:cNvPr>
          <p:cNvSpPr>
            <a:spLocks noGrp="1"/>
          </p:cNvSpPr>
          <p:nvPr>
            <p:ph sz="quarter" idx="10"/>
          </p:nvPr>
        </p:nvSpPr>
        <p:spPr>
          <a:xfrm>
            <a:off x="8137451" y="0"/>
            <a:ext cx="4054549" cy="6858000"/>
          </a:xfrm>
          <a:solidFill>
            <a:schemeClr val="bg1"/>
          </a:solidFill>
        </p:spPr>
        <p:txBody>
          <a:bodyPr lIns="360000" tIns="792000">
            <a:normAutofit/>
          </a:bodyPr>
          <a:lstStyle>
            <a:lvl1pPr>
              <a:defRPr sz="1600"/>
            </a:lvl1pPr>
          </a:lstStyle>
          <a:p>
            <a:pPr lvl="0"/>
            <a:r>
              <a:rPr lang="en-US" smtClean="0"/>
              <a:t>Edit Master text styles</a:t>
            </a:r>
          </a:p>
        </p:txBody>
      </p:sp>
      <p:sp>
        <p:nvSpPr>
          <p:cNvPr id="2" name="Titel 1">
            <a:extLst>
              <a:ext uri="{FF2B5EF4-FFF2-40B4-BE49-F238E27FC236}">
                <a16:creationId xmlns:a16="http://schemas.microsoft.com/office/drawing/2014/main" id="{3C7E7368-D515-4D42-B8E1-977B351AB0D7}"/>
              </a:ext>
            </a:extLst>
          </p:cNvPr>
          <p:cNvSpPr>
            <a:spLocks noGrp="1"/>
          </p:cNvSpPr>
          <p:nvPr>
            <p:ph type="ctrTitle"/>
          </p:nvPr>
        </p:nvSpPr>
        <p:spPr>
          <a:xfrm>
            <a:off x="411126" y="1796144"/>
            <a:ext cx="7244316" cy="3456341"/>
          </a:xfrm>
        </p:spPr>
        <p:txBody>
          <a:bodyPr anchor="t" anchorCtr="0"/>
          <a:lstStyle>
            <a:lvl1pPr algn="l">
              <a:defRPr sz="6000">
                <a:solidFill>
                  <a:schemeClr val="bg1"/>
                </a:solidFill>
              </a:defRPr>
            </a:lvl1pPr>
          </a:lstStyle>
          <a:p>
            <a:r>
              <a:rPr lang="en-US" smtClean="0"/>
              <a:t>Click to edit Master title style</a:t>
            </a:r>
            <a:endParaRPr lang="nl-NL" dirty="0"/>
          </a:p>
        </p:txBody>
      </p:sp>
      <p:sp>
        <p:nvSpPr>
          <p:cNvPr id="3" name="Ondertitel 2">
            <a:extLst>
              <a:ext uri="{FF2B5EF4-FFF2-40B4-BE49-F238E27FC236}">
                <a16:creationId xmlns:a16="http://schemas.microsoft.com/office/drawing/2014/main" id="{5C86E2FA-4FEA-40D1-B8DA-4B1D5A0D93DB}"/>
              </a:ext>
            </a:extLst>
          </p:cNvPr>
          <p:cNvSpPr>
            <a:spLocks noGrp="1"/>
          </p:cNvSpPr>
          <p:nvPr>
            <p:ph type="subTitle" idx="1"/>
          </p:nvPr>
        </p:nvSpPr>
        <p:spPr>
          <a:xfrm>
            <a:off x="411125" y="792001"/>
            <a:ext cx="7244316" cy="733647"/>
          </a:xfrm>
        </p:spPr>
        <p:txBody>
          <a:bodyPr>
            <a:normAutofit/>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nl-NL" dirty="0"/>
          </a:p>
        </p:txBody>
      </p:sp>
      <p:pic>
        <p:nvPicPr>
          <p:cNvPr id="13" name="Afbeelding 12">
            <a:extLst>
              <a:ext uri="{FF2B5EF4-FFF2-40B4-BE49-F238E27FC236}">
                <a16:creationId xmlns:a16="http://schemas.microsoft.com/office/drawing/2014/main" id="{43513369-5699-4CCE-93DA-0A9354F633C5}"/>
              </a:ext>
            </a:extLst>
          </p:cNvPr>
          <p:cNvPicPr>
            <a:picLocks noChangeAspect="1"/>
          </p:cNvPicPr>
          <p:nvPr/>
        </p:nvPicPr>
        <p:blipFill>
          <a:blip r:embed="rId2"/>
          <a:stretch>
            <a:fillRect/>
          </a:stretch>
        </p:blipFill>
        <p:spPr>
          <a:xfrm>
            <a:off x="324000" y="5443051"/>
            <a:ext cx="2416626" cy="881095"/>
          </a:xfrm>
          <a:prstGeom prst="rect">
            <a:avLst/>
          </a:prstGeom>
        </p:spPr>
      </p:pic>
    </p:spTree>
    <p:extLst>
      <p:ext uri="{BB962C8B-B14F-4D97-AF65-F5344CB8AC3E}">
        <p14:creationId xmlns:p14="http://schemas.microsoft.com/office/powerpoint/2010/main" val="1042567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el en object">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D9800953-537F-479C-A9FE-2E8F626BACCD}"/>
              </a:ext>
            </a:extLst>
          </p:cNvPr>
          <p:cNvSpPr>
            <a:spLocks noGrp="1"/>
          </p:cNvSpPr>
          <p:nvPr>
            <p:ph idx="1" hasCustomPrompt="1"/>
          </p:nvPr>
        </p:nvSpPr>
        <p:spPr>
          <a:xfrm>
            <a:off x="4040373" y="0"/>
            <a:ext cx="8151628" cy="6858000"/>
          </a:xfrm>
          <a:solidFill>
            <a:schemeClr val="bg1"/>
          </a:solidFill>
        </p:spPr>
        <p:txBody>
          <a:bodyPr lIns="432000" tIns="792000"/>
          <a:lstStyle>
            <a:lvl1pPr>
              <a:defRPr sz="1600"/>
            </a:lvl1pPr>
          </a:lstStyle>
          <a:p>
            <a:pPr lvl="0"/>
            <a:r>
              <a:rPr lang="nl-NL" dirty="0"/>
              <a:t>Klik om stijl te bewerken</a:t>
            </a:r>
          </a:p>
        </p:txBody>
      </p:sp>
      <p:sp>
        <p:nvSpPr>
          <p:cNvPr id="2" name="Titel 1">
            <a:extLst>
              <a:ext uri="{FF2B5EF4-FFF2-40B4-BE49-F238E27FC236}">
                <a16:creationId xmlns:a16="http://schemas.microsoft.com/office/drawing/2014/main" id="{FEF2DBF4-41D5-44FE-80A0-4858618714B5}"/>
              </a:ext>
            </a:extLst>
          </p:cNvPr>
          <p:cNvSpPr>
            <a:spLocks noGrp="1"/>
          </p:cNvSpPr>
          <p:nvPr>
            <p:ph type="title"/>
          </p:nvPr>
        </p:nvSpPr>
        <p:spPr>
          <a:xfrm>
            <a:off x="324000" y="792000"/>
            <a:ext cx="3270100" cy="1301860"/>
          </a:xfrm>
        </p:spPr>
        <p:txBody>
          <a:bodyPr anchor="t" anchorCtr="0"/>
          <a:lstStyle>
            <a:lvl1pPr>
              <a:defRPr sz="2400">
                <a:solidFill>
                  <a:schemeClr val="bg1"/>
                </a:solidFill>
              </a:defRPr>
            </a:lvl1pPr>
          </a:lstStyle>
          <a:p>
            <a:r>
              <a:rPr lang="en-US" smtClean="0"/>
              <a:t>Click to edit Master title style</a:t>
            </a:r>
            <a:endParaRPr lang="nl-NL" dirty="0"/>
          </a:p>
        </p:txBody>
      </p:sp>
      <p:sp>
        <p:nvSpPr>
          <p:cNvPr id="7" name="Tijdelijke aanduiding voor tekst 6">
            <a:extLst>
              <a:ext uri="{FF2B5EF4-FFF2-40B4-BE49-F238E27FC236}">
                <a16:creationId xmlns:a16="http://schemas.microsoft.com/office/drawing/2014/main" id="{98EC8A20-6983-4311-9ACB-A2CEE97541E4}"/>
              </a:ext>
            </a:extLst>
          </p:cNvPr>
          <p:cNvSpPr>
            <a:spLocks noGrp="1"/>
          </p:cNvSpPr>
          <p:nvPr>
            <p:ph type="body" sz="quarter" idx="10"/>
          </p:nvPr>
        </p:nvSpPr>
        <p:spPr>
          <a:xfrm>
            <a:off x="324000" y="2073275"/>
            <a:ext cx="3270100" cy="3594100"/>
          </a:xfrm>
        </p:spPr>
        <p:txBody>
          <a:bodyPr>
            <a:normAutofit/>
          </a:bodyPr>
          <a:lstStyle>
            <a:lvl1pPr>
              <a:defRPr sz="1600"/>
            </a:lvl1pPr>
            <a:lvl2pPr>
              <a:defRPr sz="1600"/>
            </a:lvl2pPr>
            <a:lvl3pPr>
              <a:defRPr sz="1600"/>
            </a:lvl3pPr>
            <a:lvl4pPr>
              <a:defRPr sz="1600"/>
            </a:lvl4pPr>
            <a:lvl5pPr>
              <a:defRPr sz="1600"/>
            </a:lvl5pPr>
          </a:lstStyle>
          <a:p>
            <a:pPr lvl="0"/>
            <a:r>
              <a:rPr lang="en-US" smtClean="0"/>
              <a:t>Edit Master text styles</a:t>
            </a:r>
          </a:p>
        </p:txBody>
      </p:sp>
    </p:spTree>
    <p:extLst>
      <p:ext uri="{BB962C8B-B14F-4D97-AF65-F5344CB8AC3E}">
        <p14:creationId xmlns:p14="http://schemas.microsoft.com/office/powerpoint/2010/main" val="3598633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ekop">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5A2F99AB-32A0-423C-977A-DB29AAAED147}"/>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pic>
        <p:nvPicPr>
          <p:cNvPr id="12" name="Afbeelding 11">
            <a:extLst>
              <a:ext uri="{FF2B5EF4-FFF2-40B4-BE49-F238E27FC236}">
                <a16:creationId xmlns:a16="http://schemas.microsoft.com/office/drawing/2014/main" id="{82D7232F-6567-4478-A980-A756C72F99B5}"/>
              </a:ext>
            </a:extLst>
          </p:cNvPr>
          <p:cNvPicPr>
            <a:picLocks noChangeAspect="1"/>
          </p:cNvPicPr>
          <p:nvPr/>
        </p:nvPicPr>
        <p:blipFill>
          <a:blip r:embed="rId2"/>
          <a:stretch>
            <a:fillRect/>
          </a:stretch>
        </p:blipFill>
        <p:spPr>
          <a:xfrm>
            <a:off x="324000" y="5968800"/>
            <a:ext cx="1384385" cy="504742"/>
          </a:xfrm>
          <a:prstGeom prst="rect">
            <a:avLst/>
          </a:prstGeom>
        </p:spPr>
      </p:pic>
      <p:sp>
        <p:nvSpPr>
          <p:cNvPr id="2" name="Titel 1">
            <a:extLst>
              <a:ext uri="{FF2B5EF4-FFF2-40B4-BE49-F238E27FC236}">
                <a16:creationId xmlns:a16="http://schemas.microsoft.com/office/drawing/2014/main" id="{9B1726F7-A1D1-4F7D-A6A9-F4BE37A8413B}"/>
              </a:ext>
            </a:extLst>
          </p:cNvPr>
          <p:cNvSpPr>
            <a:spLocks noGrp="1"/>
          </p:cNvSpPr>
          <p:nvPr>
            <p:ph type="title"/>
          </p:nvPr>
        </p:nvSpPr>
        <p:spPr>
          <a:xfrm>
            <a:off x="540000" y="500284"/>
            <a:ext cx="11096477" cy="1435507"/>
          </a:xfrm>
        </p:spPr>
        <p:txBody>
          <a:bodyPr/>
          <a:lstStyle>
            <a:lvl1pPr>
              <a:defRPr>
                <a:solidFill>
                  <a:srgbClr val="009C82"/>
                </a:solidFill>
              </a:defRPr>
            </a:lvl1pPr>
          </a:lstStyle>
          <a:p>
            <a:r>
              <a:rPr lang="en-US" smtClean="0"/>
              <a:t>Click to edit Master title style</a:t>
            </a:r>
            <a:endParaRPr lang="nl-NL" dirty="0"/>
          </a:p>
        </p:txBody>
      </p:sp>
      <p:sp>
        <p:nvSpPr>
          <p:cNvPr id="4" name="Tijdelijke aanduiding voor tekst 3">
            <a:extLst>
              <a:ext uri="{FF2B5EF4-FFF2-40B4-BE49-F238E27FC236}">
                <a16:creationId xmlns:a16="http://schemas.microsoft.com/office/drawing/2014/main" id="{901B3125-4D60-4C8B-8468-32E19AAC1687}"/>
              </a:ext>
            </a:extLst>
          </p:cNvPr>
          <p:cNvSpPr>
            <a:spLocks noGrp="1"/>
          </p:cNvSpPr>
          <p:nvPr>
            <p:ph type="body" sz="quarter" idx="10"/>
          </p:nvPr>
        </p:nvSpPr>
        <p:spPr>
          <a:xfrm>
            <a:off x="540000" y="2520001"/>
            <a:ext cx="11080750" cy="306434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Tree>
    <p:extLst>
      <p:ext uri="{BB962C8B-B14F-4D97-AF65-F5344CB8AC3E}">
        <p14:creationId xmlns:p14="http://schemas.microsoft.com/office/powerpoint/2010/main" val="1322462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lleen titel">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3DB79D8F-AE8E-4A30-96E9-94F7431F2CDE}"/>
              </a:ext>
            </a:extLst>
          </p:cNvPr>
          <p:cNvSpPr/>
          <p:nvPr/>
        </p:nvSpPr>
        <p:spPr>
          <a:xfrm>
            <a:off x="0" y="0"/>
            <a:ext cx="121920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pic>
        <p:nvPicPr>
          <p:cNvPr id="12" name="Afbeelding 11">
            <a:extLst>
              <a:ext uri="{FF2B5EF4-FFF2-40B4-BE49-F238E27FC236}">
                <a16:creationId xmlns:a16="http://schemas.microsoft.com/office/drawing/2014/main" id="{F59E5169-77CD-422C-B61A-44FA12564C5A}"/>
              </a:ext>
            </a:extLst>
          </p:cNvPr>
          <p:cNvPicPr>
            <a:picLocks noChangeAspect="1"/>
          </p:cNvPicPr>
          <p:nvPr/>
        </p:nvPicPr>
        <p:blipFill>
          <a:blip r:embed="rId2"/>
          <a:stretch>
            <a:fillRect/>
          </a:stretch>
        </p:blipFill>
        <p:spPr>
          <a:xfrm>
            <a:off x="324000" y="5970195"/>
            <a:ext cx="1384385" cy="504743"/>
          </a:xfrm>
          <a:prstGeom prst="rect">
            <a:avLst/>
          </a:prstGeom>
        </p:spPr>
      </p:pic>
      <p:sp>
        <p:nvSpPr>
          <p:cNvPr id="2" name="Titel 1">
            <a:extLst>
              <a:ext uri="{FF2B5EF4-FFF2-40B4-BE49-F238E27FC236}">
                <a16:creationId xmlns:a16="http://schemas.microsoft.com/office/drawing/2014/main" id="{C814A899-67D6-40BC-8EE2-7F21AD2D624C}"/>
              </a:ext>
            </a:extLst>
          </p:cNvPr>
          <p:cNvSpPr>
            <a:spLocks noGrp="1"/>
          </p:cNvSpPr>
          <p:nvPr>
            <p:ph type="title"/>
          </p:nvPr>
        </p:nvSpPr>
        <p:spPr>
          <a:xfrm>
            <a:off x="540000" y="540000"/>
            <a:ext cx="11142324" cy="1435507"/>
          </a:xfrm>
        </p:spPr>
        <p:txBody>
          <a:bodyPr/>
          <a:lstStyle>
            <a:lvl1pPr>
              <a:defRPr>
                <a:solidFill>
                  <a:schemeClr val="bg1"/>
                </a:solidFill>
              </a:defRPr>
            </a:lvl1pPr>
          </a:lstStyle>
          <a:p>
            <a:r>
              <a:rPr lang="en-US" smtClean="0"/>
              <a:t>Click to edit Master title style</a:t>
            </a:r>
            <a:endParaRPr lang="nl-NL" dirty="0"/>
          </a:p>
        </p:txBody>
      </p:sp>
      <p:sp>
        <p:nvSpPr>
          <p:cNvPr id="4" name="Tijdelijke aanduiding voor tekst 3">
            <a:extLst>
              <a:ext uri="{FF2B5EF4-FFF2-40B4-BE49-F238E27FC236}">
                <a16:creationId xmlns:a16="http://schemas.microsoft.com/office/drawing/2014/main" id="{D237381A-A174-44E9-B0E4-503D67E36DC3}"/>
              </a:ext>
            </a:extLst>
          </p:cNvPr>
          <p:cNvSpPr>
            <a:spLocks noGrp="1"/>
          </p:cNvSpPr>
          <p:nvPr>
            <p:ph type="body" sz="quarter" idx="10"/>
          </p:nvPr>
        </p:nvSpPr>
        <p:spPr>
          <a:xfrm>
            <a:off x="540000" y="2520000"/>
            <a:ext cx="11142324" cy="315106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Tree>
    <p:extLst>
      <p:ext uri="{BB962C8B-B14F-4D97-AF65-F5344CB8AC3E}">
        <p14:creationId xmlns:p14="http://schemas.microsoft.com/office/powerpoint/2010/main" val="2131452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Vergelijking">
    <p:bg>
      <p:bgPr>
        <a:solidFill>
          <a:schemeClr val="bg1"/>
        </a:solidFill>
        <a:effectLst/>
      </p:bgPr>
    </p:bg>
    <p:spTree>
      <p:nvGrpSpPr>
        <p:cNvPr id="1" name=""/>
        <p:cNvGrpSpPr/>
        <p:nvPr/>
      </p:nvGrpSpPr>
      <p:grpSpPr>
        <a:xfrm>
          <a:off x="0" y="0"/>
          <a:ext cx="0" cy="0"/>
          <a:chOff x="0" y="0"/>
          <a:chExt cx="0" cy="0"/>
        </a:xfrm>
      </p:grpSpPr>
      <p:sp>
        <p:nvSpPr>
          <p:cNvPr id="14" name="Rechthoek 13">
            <a:extLst>
              <a:ext uri="{FF2B5EF4-FFF2-40B4-BE49-F238E27FC236}">
                <a16:creationId xmlns:a16="http://schemas.microsoft.com/office/drawing/2014/main" id="{F23B92BB-44D8-46B6-BDA8-521E79490E07}"/>
              </a:ext>
            </a:extLst>
          </p:cNvPr>
          <p:cNvSpPr/>
          <p:nvPr/>
        </p:nvSpPr>
        <p:spPr>
          <a:xfrm>
            <a:off x="-20332" y="0"/>
            <a:ext cx="406131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13" name="Rechthoek 12">
            <a:extLst>
              <a:ext uri="{FF2B5EF4-FFF2-40B4-BE49-F238E27FC236}">
                <a16:creationId xmlns:a16="http://schemas.microsoft.com/office/drawing/2014/main" id="{2D6DC362-A895-44B7-80D2-E78CBF1263FC}"/>
              </a:ext>
            </a:extLst>
          </p:cNvPr>
          <p:cNvSpPr/>
          <p:nvPr/>
        </p:nvSpPr>
        <p:spPr>
          <a:xfrm>
            <a:off x="4061312" y="0"/>
            <a:ext cx="8130688"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dirty="0"/>
          </a:p>
        </p:txBody>
      </p:sp>
      <p:sp>
        <p:nvSpPr>
          <p:cNvPr id="2" name="Titel 1">
            <a:extLst>
              <a:ext uri="{FF2B5EF4-FFF2-40B4-BE49-F238E27FC236}">
                <a16:creationId xmlns:a16="http://schemas.microsoft.com/office/drawing/2014/main" id="{01A6F622-BCE1-4329-92E3-2A18615AACE3}"/>
              </a:ext>
            </a:extLst>
          </p:cNvPr>
          <p:cNvSpPr>
            <a:spLocks noGrp="1"/>
          </p:cNvSpPr>
          <p:nvPr>
            <p:ph type="title"/>
          </p:nvPr>
        </p:nvSpPr>
        <p:spPr>
          <a:xfrm>
            <a:off x="-40664" y="0"/>
            <a:ext cx="4101977" cy="6858000"/>
          </a:xfrm>
          <a:noFill/>
        </p:spPr>
        <p:txBody>
          <a:bodyPr lIns="360000" tIns="792000" rIns="324000" bIns="720000" anchor="t" anchorCtr="0"/>
          <a:lstStyle>
            <a:lvl1pPr>
              <a:defRPr sz="3000"/>
            </a:lvl1pPr>
          </a:lstStyle>
          <a:p>
            <a:r>
              <a:rPr lang="en-US" smtClean="0"/>
              <a:t>Click to edit Master title style</a:t>
            </a:r>
            <a:endParaRPr lang="nl-NL" dirty="0"/>
          </a:p>
        </p:txBody>
      </p:sp>
      <p:sp>
        <p:nvSpPr>
          <p:cNvPr id="3" name="Tijdelijke aanduiding voor tekst 2">
            <a:extLst>
              <a:ext uri="{FF2B5EF4-FFF2-40B4-BE49-F238E27FC236}">
                <a16:creationId xmlns:a16="http://schemas.microsoft.com/office/drawing/2014/main" id="{A8B08D5F-DC48-4007-B3E4-76BA25C21676}"/>
              </a:ext>
            </a:extLst>
          </p:cNvPr>
          <p:cNvSpPr>
            <a:spLocks noGrp="1"/>
          </p:cNvSpPr>
          <p:nvPr>
            <p:ph type="body" idx="1"/>
          </p:nvPr>
        </p:nvSpPr>
        <p:spPr>
          <a:xfrm>
            <a:off x="5040001" y="792000"/>
            <a:ext cx="6228281" cy="823912"/>
          </a:xfrm>
        </p:spPr>
        <p:txBody>
          <a:bodyPr anchor="b">
            <a:noAutofit/>
          </a:bodyPr>
          <a:lstStyle>
            <a:lvl1pPr marL="0" indent="0">
              <a:buNone/>
              <a:defRPr sz="3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Tijdelijke aanduiding voor inhoud 5">
            <a:extLst>
              <a:ext uri="{FF2B5EF4-FFF2-40B4-BE49-F238E27FC236}">
                <a16:creationId xmlns:a16="http://schemas.microsoft.com/office/drawing/2014/main" id="{B272948D-E268-4603-88B2-2B415D950BF4}"/>
              </a:ext>
            </a:extLst>
          </p:cNvPr>
          <p:cNvSpPr>
            <a:spLocks noGrp="1"/>
          </p:cNvSpPr>
          <p:nvPr>
            <p:ph sz="quarter" idx="4"/>
          </p:nvPr>
        </p:nvSpPr>
        <p:spPr>
          <a:xfrm>
            <a:off x="5097620" y="1992086"/>
            <a:ext cx="6228281" cy="3767914"/>
          </a:xfrm>
        </p:spPr>
        <p:txBody>
          <a:bodyPr/>
          <a:lstStyle>
            <a:lvl1pPr marL="0" indent="0" algn="l">
              <a:buFont typeface="Arial" panose="020B0604020202020204" pitchFamily="34" charset="0"/>
              <a:buNone/>
              <a:defRPr>
                <a:solidFill>
                  <a:schemeClr val="bg1"/>
                </a:solidFill>
              </a:defRPr>
            </a:lvl1pPr>
            <a:lvl2pPr marL="457200" indent="0" algn="l">
              <a:buFont typeface="Arial" panose="020B0604020202020204" pitchFamily="34" charset="0"/>
              <a:buNone/>
              <a:defRPr>
                <a:solidFill>
                  <a:schemeClr val="bg1"/>
                </a:solidFill>
              </a:defRPr>
            </a:lvl2pPr>
            <a:lvl3pPr marL="914400" indent="0" algn="l">
              <a:buFont typeface="Arial" panose="020B0604020202020204" pitchFamily="34" charset="0"/>
              <a:buNone/>
              <a:defRPr>
                <a:solidFill>
                  <a:schemeClr val="bg1"/>
                </a:solidFill>
              </a:defRPr>
            </a:lvl3pPr>
            <a:lvl4pPr marL="1371600" indent="0" algn="l">
              <a:buFont typeface="Arial" panose="020B0604020202020204" pitchFamily="34" charset="0"/>
              <a:buNone/>
              <a:defRPr>
                <a:solidFill>
                  <a:schemeClr val="bg1"/>
                </a:solidFill>
              </a:defRPr>
            </a:lvl4pPr>
            <a:lvl5pPr marL="1828800" indent="0" algn="l">
              <a:buFont typeface="Arial" panose="020B0604020202020204" pitchFamily="34" charset="0"/>
              <a:buNone/>
              <a:defRPr>
                <a:solidFill>
                  <a:schemeClr val="bg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pic>
        <p:nvPicPr>
          <p:cNvPr id="9" name="Afbeelding 8">
            <a:extLst>
              <a:ext uri="{FF2B5EF4-FFF2-40B4-BE49-F238E27FC236}">
                <a16:creationId xmlns:a16="http://schemas.microsoft.com/office/drawing/2014/main" id="{D6DC7D93-812A-44EF-8162-A5D520F00F19}"/>
              </a:ext>
            </a:extLst>
          </p:cNvPr>
          <p:cNvPicPr>
            <a:picLocks noChangeAspect="1"/>
          </p:cNvPicPr>
          <p:nvPr/>
        </p:nvPicPr>
        <p:blipFill>
          <a:blip r:embed="rId2"/>
          <a:stretch>
            <a:fillRect/>
          </a:stretch>
        </p:blipFill>
        <p:spPr>
          <a:xfrm>
            <a:off x="324000" y="5968800"/>
            <a:ext cx="1384385" cy="504742"/>
          </a:xfrm>
          <a:prstGeom prst="rect">
            <a:avLst/>
          </a:prstGeom>
        </p:spPr>
      </p:pic>
    </p:spTree>
    <p:extLst>
      <p:ext uri="{BB962C8B-B14F-4D97-AF65-F5344CB8AC3E}">
        <p14:creationId xmlns:p14="http://schemas.microsoft.com/office/powerpoint/2010/main" val="340283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eeg">
    <p:spTree>
      <p:nvGrpSpPr>
        <p:cNvPr id="1" name=""/>
        <p:cNvGrpSpPr/>
        <p:nvPr/>
      </p:nvGrpSpPr>
      <p:grpSpPr>
        <a:xfrm>
          <a:off x="0" y="0"/>
          <a:ext cx="0" cy="0"/>
          <a:chOff x="0" y="0"/>
          <a:chExt cx="0" cy="0"/>
        </a:xfrm>
      </p:grpSpPr>
      <p:sp>
        <p:nvSpPr>
          <p:cNvPr id="14" name="Rechthoek 13">
            <a:extLst>
              <a:ext uri="{FF2B5EF4-FFF2-40B4-BE49-F238E27FC236}">
                <a16:creationId xmlns:a16="http://schemas.microsoft.com/office/drawing/2014/main" id="{05889135-4F9D-431D-93FA-F18A2E0B61A4}"/>
              </a:ext>
            </a:extLst>
          </p:cNvPr>
          <p:cNvSpPr/>
          <p:nvPr/>
        </p:nvSpPr>
        <p:spPr>
          <a:xfrm>
            <a:off x="0" y="0"/>
            <a:ext cx="4080933"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13" name="Rechthoek 12">
            <a:extLst>
              <a:ext uri="{FF2B5EF4-FFF2-40B4-BE49-F238E27FC236}">
                <a16:creationId xmlns:a16="http://schemas.microsoft.com/office/drawing/2014/main" id="{208A81FD-CC7F-44B7-A3C2-1BA8D56EC811}"/>
              </a:ext>
            </a:extLst>
          </p:cNvPr>
          <p:cNvSpPr/>
          <p:nvPr/>
        </p:nvSpPr>
        <p:spPr>
          <a:xfrm>
            <a:off x="4080933" y="0"/>
            <a:ext cx="811106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9" name="Titel 8">
            <a:extLst>
              <a:ext uri="{FF2B5EF4-FFF2-40B4-BE49-F238E27FC236}">
                <a16:creationId xmlns:a16="http://schemas.microsoft.com/office/drawing/2014/main" id="{C5FD37BF-9F19-45B6-A05D-C37E48EA6A4B}"/>
              </a:ext>
            </a:extLst>
          </p:cNvPr>
          <p:cNvSpPr>
            <a:spLocks noGrp="1"/>
          </p:cNvSpPr>
          <p:nvPr>
            <p:ph type="title"/>
          </p:nvPr>
        </p:nvSpPr>
        <p:spPr>
          <a:xfrm>
            <a:off x="-1" y="-146"/>
            <a:ext cx="4081444" cy="6858000"/>
          </a:xfrm>
          <a:noFill/>
        </p:spPr>
        <p:txBody>
          <a:bodyPr lIns="360000" tIns="792000" rIns="324000" bIns="720000" anchor="t" anchorCtr="0"/>
          <a:lstStyle>
            <a:lvl1pPr>
              <a:defRPr sz="3000"/>
            </a:lvl1pPr>
          </a:lstStyle>
          <a:p>
            <a:r>
              <a:rPr lang="en-US" smtClean="0"/>
              <a:t>Click to edit Master title style</a:t>
            </a:r>
            <a:endParaRPr lang="nl-NL" dirty="0"/>
          </a:p>
        </p:txBody>
      </p:sp>
      <p:sp>
        <p:nvSpPr>
          <p:cNvPr id="12" name="Tijdelijke aanduiding voor inhoud 11">
            <a:extLst>
              <a:ext uri="{FF2B5EF4-FFF2-40B4-BE49-F238E27FC236}">
                <a16:creationId xmlns:a16="http://schemas.microsoft.com/office/drawing/2014/main" id="{294A9EF1-75FD-43E4-AE75-300DEE25DA65}"/>
              </a:ext>
            </a:extLst>
          </p:cNvPr>
          <p:cNvSpPr>
            <a:spLocks noGrp="1"/>
          </p:cNvSpPr>
          <p:nvPr>
            <p:ph sz="quarter" idx="11"/>
          </p:nvPr>
        </p:nvSpPr>
        <p:spPr>
          <a:xfrm>
            <a:off x="4080933" y="0"/>
            <a:ext cx="8111067" cy="6878638"/>
          </a:xfrm>
        </p:spPr>
        <p:txBody>
          <a:bodyPr lIns="360000" tIns="792000" rIns="324000" bIns="720000"/>
          <a:lstStyle>
            <a:lvl1pPr>
              <a:defRPr>
                <a:solidFill>
                  <a:srgbClr val="009C82"/>
                </a:solidFill>
              </a:defRPr>
            </a:lvl1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pic>
        <p:nvPicPr>
          <p:cNvPr id="15" name="Afbeelding 14">
            <a:extLst>
              <a:ext uri="{FF2B5EF4-FFF2-40B4-BE49-F238E27FC236}">
                <a16:creationId xmlns:a16="http://schemas.microsoft.com/office/drawing/2014/main" id="{6659DCAD-DB1A-4352-8836-E929632DDE72}"/>
              </a:ext>
            </a:extLst>
          </p:cNvPr>
          <p:cNvPicPr>
            <a:picLocks noChangeAspect="1"/>
          </p:cNvPicPr>
          <p:nvPr/>
        </p:nvPicPr>
        <p:blipFill>
          <a:blip r:embed="rId2"/>
          <a:stretch>
            <a:fillRect/>
          </a:stretch>
        </p:blipFill>
        <p:spPr>
          <a:xfrm>
            <a:off x="324000" y="5970195"/>
            <a:ext cx="1384385" cy="504743"/>
          </a:xfrm>
          <a:prstGeom prst="rect">
            <a:avLst/>
          </a:prstGeom>
        </p:spPr>
      </p:pic>
    </p:spTree>
    <p:extLst>
      <p:ext uri="{BB962C8B-B14F-4D97-AF65-F5344CB8AC3E}">
        <p14:creationId xmlns:p14="http://schemas.microsoft.com/office/powerpoint/2010/main" val="670585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Inhoud met bijschrift">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902D0237-9C24-46F9-989F-B21C10B9B3DC}"/>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3" name="Tijdelijke aanduiding voor inhoud 2">
            <a:extLst>
              <a:ext uri="{FF2B5EF4-FFF2-40B4-BE49-F238E27FC236}">
                <a16:creationId xmlns:a16="http://schemas.microsoft.com/office/drawing/2014/main" id="{ED959F1A-F72D-4CF6-A029-14E0DB166AD6}"/>
              </a:ext>
            </a:extLst>
          </p:cNvPr>
          <p:cNvSpPr>
            <a:spLocks noGrp="1"/>
          </p:cNvSpPr>
          <p:nvPr>
            <p:ph idx="1"/>
          </p:nvPr>
        </p:nvSpPr>
        <p:spPr>
          <a:xfrm>
            <a:off x="1" y="0"/>
            <a:ext cx="8111065" cy="6858000"/>
          </a:xfrm>
          <a:noFill/>
        </p:spPr>
        <p:txBody>
          <a:bodyPr lIns="612000" tIns="1404000" rIns="828000" bIns="720000"/>
          <a:lstStyle>
            <a:lvl1pPr>
              <a:defRPr sz="3200">
                <a:solidFill>
                  <a:srgbClr val="009C82"/>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pic>
        <p:nvPicPr>
          <p:cNvPr id="7" name="Afbeelding 6">
            <a:extLst>
              <a:ext uri="{FF2B5EF4-FFF2-40B4-BE49-F238E27FC236}">
                <a16:creationId xmlns:a16="http://schemas.microsoft.com/office/drawing/2014/main" id="{669C65DB-15A3-40B1-BBEC-ED2A1BA17333}"/>
              </a:ext>
            </a:extLst>
          </p:cNvPr>
          <p:cNvPicPr>
            <a:picLocks noChangeAspect="1"/>
          </p:cNvPicPr>
          <p:nvPr/>
        </p:nvPicPr>
        <p:blipFill>
          <a:blip r:embed="rId2"/>
          <a:stretch>
            <a:fillRect/>
          </a:stretch>
        </p:blipFill>
        <p:spPr>
          <a:xfrm>
            <a:off x="324000" y="324000"/>
            <a:ext cx="1384385" cy="504742"/>
          </a:xfrm>
          <a:prstGeom prst="rect">
            <a:avLst/>
          </a:prstGeom>
        </p:spPr>
      </p:pic>
      <p:sp>
        <p:nvSpPr>
          <p:cNvPr id="8" name="Rechthoek 7">
            <a:extLst>
              <a:ext uri="{FF2B5EF4-FFF2-40B4-BE49-F238E27FC236}">
                <a16:creationId xmlns:a16="http://schemas.microsoft.com/office/drawing/2014/main" id="{6878B443-A221-472B-9B31-D2923602B620}"/>
              </a:ext>
            </a:extLst>
          </p:cNvPr>
          <p:cNvSpPr/>
          <p:nvPr/>
        </p:nvSpPr>
        <p:spPr>
          <a:xfrm>
            <a:off x="8111066" y="0"/>
            <a:ext cx="4080933"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5" name="Titel 4">
            <a:extLst>
              <a:ext uri="{FF2B5EF4-FFF2-40B4-BE49-F238E27FC236}">
                <a16:creationId xmlns:a16="http://schemas.microsoft.com/office/drawing/2014/main" id="{3BC222D1-C306-4567-A343-C722A1158F2B}"/>
              </a:ext>
            </a:extLst>
          </p:cNvPr>
          <p:cNvSpPr>
            <a:spLocks noGrp="1"/>
          </p:cNvSpPr>
          <p:nvPr>
            <p:ph type="title"/>
          </p:nvPr>
        </p:nvSpPr>
        <p:spPr>
          <a:xfrm>
            <a:off x="8435064" y="828742"/>
            <a:ext cx="3432935" cy="4318445"/>
          </a:xfrm>
        </p:spPr>
        <p:txBody>
          <a:bodyPr anchor="t" anchorCtr="0"/>
          <a:lstStyle>
            <a:lvl1pPr>
              <a:defRPr sz="3000">
                <a:solidFill>
                  <a:schemeClr val="bg1"/>
                </a:solidFill>
              </a:defRPr>
            </a:lvl1pPr>
          </a:lstStyle>
          <a:p>
            <a:r>
              <a:rPr lang="en-US" smtClean="0"/>
              <a:t>Click to edit Master title style</a:t>
            </a:r>
            <a:endParaRPr lang="nl-NL" dirty="0"/>
          </a:p>
        </p:txBody>
      </p:sp>
    </p:spTree>
    <p:extLst>
      <p:ext uri="{BB962C8B-B14F-4D97-AF65-F5344CB8AC3E}">
        <p14:creationId xmlns:p14="http://schemas.microsoft.com/office/powerpoint/2010/main" val="4124616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fbeelding met bijschrift">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D56FCA5F-563C-4963-A6C6-ACB86FD6731A}"/>
              </a:ext>
            </a:extLst>
          </p:cNvPr>
          <p:cNvSpPr/>
          <p:nvPr/>
        </p:nvSpPr>
        <p:spPr>
          <a:xfrm>
            <a:off x="0" y="0"/>
            <a:ext cx="81280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2" name="Titel 1">
            <a:extLst>
              <a:ext uri="{FF2B5EF4-FFF2-40B4-BE49-F238E27FC236}">
                <a16:creationId xmlns:a16="http://schemas.microsoft.com/office/drawing/2014/main" id="{8892A113-690F-4A70-A450-6B634995DCCF}"/>
              </a:ext>
            </a:extLst>
          </p:cNvPr>
          <p:cNvSpPr>
            <a:spLocks noGrp="1"/>
          </p:cNvSpPr>
          <p:nvPr>
            <p:ph type="title"/>
          </p:nvPr>
        </p:nvSpPr>
        <p:spPr>
          <a:xfrm>
            <a:off x="0" y="-1"/>
            <a:ext cx="8128000" cy="6857999"/>
          </a:xfrm>
          <a:noFill/>
        </p:spPr>
        <p:txBody>
          <a:bodyPr lIns="612000" tIns="1440000" rIns="828000" bIns="720000" anchor="t" anchorCtr="0"/>
          <a:lstStyle>
            <a:lvl1pPr>
              <a:defRPr sz="3000">
                <a:solidFill>
                  <a:schemeClr val="bg1"/>
                </a:solidFill>
              </a:defRPr>
            </a:lvl1pPr>
          </a:lstStyle>
          <a:p>
            <a:r>
              <a:rPr lang="en-US" smtClean="0"/>
              <a:t>Click to edit Master title style</a:t>
            </a:r>
            <a:endParaRPr lang="nl-NL" dirty="0"/>
          </a:p>
        </p:txBody>
      </p:sp>
      <p:sp>
        <p:nvSpPr>
          <p:cNvPr id="3" name="Tijdelijke aanduiding voor afbeelding 2">
            <a:extLst>
              <a:ext uri="{FF2B5EF4-FFF2-40B4-BE49-F238E27FC236}">
                <a16:creationId xmlns:a16="http://schemas.microsoft.com/office/drawing/2014/main" id="{93351474-BA6D-40FF-AD94-E36000AB4453}"/>
              </a:ext>
            </a:extLst>
          </p:cNvPr>
          <p:cNvSpPr>
            <a:spLocks noGrp="1"/>
          </p:cNvSpPr>
          <p:nvPr>
            <p:ph type="pic" idx="1"/>
          </p:nvPr>
        </p:nvSpPr>
        <p:spPr>
          <a:xfrm>
            <a:off x="8128000" y="-3"/>
            <a:ext cx="406400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nl-NL" dirty="0"/>
          </a:p>
        </p:txBody>
      </p:sp>
      <p:pic>
        <p:nvPicPr>
          <p:cNvPr id="7" name="Afbeelding 6">
            <a:extLst>
              <a:ext uri="{FF2B5EF4-FFF2-40B4-BE49-F238E27FC236}">
                <a16:creationId xmlns:a16="http://schemas.microsoft.com/office/drawing/2014/main" id="{9BAC8430-1514-4873-ABE5-EA31EA5A0695}"/>
              </a:ext>
            </a:extLst>
          </p:cNvPr>
          <p:cNvPicPr>
            <a:picLocks noChangeAspect="1"/>
          </p:cNvPicPr>
          <p:nvPr/>
        </p:nvPicPr>
        <p:blipFill>
          <a:blip r:embed="rId2"/>
          <a:stretch>
            <a:fillRect/>
          </a:stretch>
        </p:blipFill>
        <p:spPr>
          <a:xfrm>
            <a:off x="324000" y="324000"/>
            <a:ext cx="1384385" cy="504743"/>
          </a:xfrm>
          <a:prstGeom prst="rect">
            <a:avLst/>
          </a:prstGeom>
        </p:spPr>
      </p:pic>
    </p:spTree>
    <p:extLst>
      <p:ext uri="{BB962C8B-B14F-4D97-AF65-F5344CB8AC3E}">
        <p14:creationId xmlns:p14="http://schemas.microsoft.com/office/powerpoint/2010/main" val="3505763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el en verticale tekst">
    <p:spTree>
      <p:nvGrpSpPr>
        <p:cNvPr id="1" name=""/>
        <p:cNvGrpSpPr/>
        <p:nvPr/>
      </p:nvGrpSpPr>
      <p:grpSpPr>
        <a:xfrm>
          <a:off x="0" y="0"/>
          <a:ext cx="0" cy="0"/>
          <a:chOff x="0" y="0"/>
          <a:chExt cx="0" cy="0"/>
        </a:xfrm>
      </p:grpSpPr>
      <p:sp>
        <p:nvSpPr>
          <p:cNvPr id="12" name="Rechthoek 11">
            <a:extLst>
              <a:ext uri="{FF2B5EF4-FFF2-40B4-BE49-F238E27FC236}">
                <a16:creationId xmlns:a16="http://schemas.microsoft.com/office/drawing/2014/main" id="{2D64C1C9-6779-4C2B-8929-B830AA9CB137}"/>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pic>
        <p:nvPicPr>
          <p:cNvPr id="3" name="Afbeelding 2">
            <a:extLst>
              <a:ext uri="{FF2B5EF4-FFF2-40B4-BE49-F238E27FC236}">
                <a16:creationId xmlns:a16="http://schemas.microsoft.com/office/drawing/2014/main" id="{AEB84E45-4AEA-4831-9B87-14B3517136B9}"/>
              </a:ext>
            </a:extLst>
          </p:cNvPr>
          <p:cNvPicPr>
            <a:picLocks noChangeAspect="1"/>
          </p:cNvPicPr>
          <p:nvPr/>
        </p:nvPicPr>
        <p:blipFill>
          <a:blip r:embed="rId2"/>
          <a:stretch>
            <a:fillRect/>
          </a:stretch>
        </p:blipFill>
        <p:spPr>
          <a:xfrm>
            <a:off x="324000" y="324000"/>
            <a:ext cx="1384385" cy="504742"/>
          </a:xfrm>
          <a:prstGeom prst="rect">
            <a:avLst/>
          </a:prstGeom>
        </p:spPr>
      </p:pic>
    </p:spTree>
    <p:extLst>
      <p:ext uri="{BB962C8B-B14F-4D97-AF65-F5344CB8AC3E}">
        <p14:creationId xmlns:p14="http://schemas.microsoft.com/office/powerpoint/2010/main" val="2524100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Verticale titel en tekst">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9EE0B92A-A73A-4C1F-A960-EBEE0651E7E5}"/>
              </a:ext>
            </a:extLst>
          </p:cNvPr>
          <p:cNvSpPr/>
          <p:nvPr/>
        </p:nvSpPr>
        <p:spPr>
          <a:xfrm>
            <a:off x="0" y="0"/>
            <a:ext cx="121920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pic>
        <p:nvPicPr>
          <p:cNvPr id="3" name="Afbeelding 2">
            <a:extLst>
              <a:ext uri="{FF2B5EF4-FFF2-40B4-BE49-F238E27FC236}">
                <a16:creationId xmlns:a16="http://schemas.microsoft.com/office/drawing/2014/main" id="{EC08955C-C1E9-4B08-A66E-790BD8E5EB55}"/>
              </a:ext>
            </a:extLst>
          </p:cNvPr>
          <p:cNvPicPr>
            <a:picLocks noChangeAspect="1"/>
          </p:cNvPicPr>
          <p:nvPr/>
        </p:nvPicPr>
        <p:blipFill>
          <a:blip r:embed="rId2"/>
          <a:stretch>
            <a:fillRect/>
          </a:stretch>
        </p:blipFill>
        <p:spPr>
          <a:xfrm>
            <a:off x="324000" y="324000"/>
            <a:ext cx="1384385" cy="504743"/>
          </a:xfrm>
          <a:prstGeom prst="rect">
            <a:avLst/>
          </a:prstGeom>
        </p:spPr>
      </p:pic>
    </p:spTree>
    <p:extLst>
      <p:ext uri="{BB962C8B-B14F-4D97-AF65-F5344CB8AC3E}">
        <p14:creationId xmlns:p14="http://schemas.microsoft.com/office/powerpoint/2010/main" val="642128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1_Titeldia">
    <p:spTree>
      <p:nvGrpSpPr>
        <p:cNvPr id="1" name=""/>
        <p:cNvGrpSpPr/>
        <p:nvPr/>
      </p:nvGrpSpPr>
      <p:grpSpPr>
        <a:xfrm>
          <a:off x="0" y="0"/>
          <a:ext cx="0" cy="0"/>
          <a:chOff x="0" y="0"/>
          <a:chExt cx="0" cy="0"/>
        </a:xfrm>
      </p:grpSpPr>
      <p:sp>
        <p:nvSpPr>
          <p:cNvPr id="2" name="Titel 1"/>
          <p:cNvSpPr>
            <a:spLocks noGrp="1"/>
          </p:cNvSpPr>
          <p:nvPr>
            <p:ph type="ctrTitle"/>
          </p:nvPr>
        </p:nvSpPr>
        <p:spPr>
          <a:xfrm>
            <a:off x="2255573" y="3573016"/>
            <a:ext cx="6624736" cy="1080120"/>
          </a:xfrm>
        </p:spPr>
        <p:txBody>
          <a:bodyPr>
            <a:noAutofit/>
          </a:bodyPr>
          <a:lstStyle>
            <a:lvl1pPr algn="l">
              <a:defRPr sz="3600" b="1">
                <a:solidFill>
                  <a:schemeClr val="bg1"/>
                </a:solidFill>
                <a:latin typeface="Lucida Sans Unicode" pitchFamily="34" charset="0"/>
                <a:cs typeface="Lucida Sans Unicode" pitchFamily="34" charset="0"/>
              </a:defRPr>
            </a:lvl1pPr>
          </a:lstStyle>
          <a:p>
            <a:r>
              <a:rPr lang="en-US"/>
              <a:t>Click to edit Master title style</a:t>
            </a:r>
            <a:endParaRPr lang="en-US" dirty="0"/>
          </a:p>
        </p:txBody>
      </p:sp>
      <p:sp>
        <p:nvSpPr>
          <p:cNvPr id="3" name="Ondertitel 2"/>
          <p:cNvSpPr>
            <a:spLocks noGrp="1"/>
          </p:cNvSpPr>
          <p:nvPr>
            <p:ph type="subTitle" idx="1"/>
          </p:nvPr>
        </p:nvSpPr>
        <p:spPr>
          <a:xfrm>
            <a:off x="2255573" y="4581128"/>
            <a:ext cx="6614187" cy="1296144"/>
          </a:xfrm>
        </p:spPr>
        <p:txBody>
          <a:bodyPr>
            <a:normAutofit/>
          </a:bodyPr>
          <a:lstStyle>
            <a:lvl1pPr marL="0" indent="0" algn="l">
              <a:buNone/>
              <a:defRPr sz="2800" i="1">
                <a:solidFill>
                  <a:schemeClr val="bg1"/>
                </a:solidFill>
                <a:latin typeface="Lucida Sans Unicode" pitchFamily="34" charset="0"/>
                <a:cs typeface="Lucida Sans Unicode"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2047924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3791744" y="274638"/>
            <a:ext cx="7790656" cy="1143000"/>
          </a:xfrm>
        </p:spPr>
        <p:txBody>
          <a:bodyPr>
            <a:normAutofit/>
          </a:bodyPr>
          <a:lstStyle>
            <a:lvl1pPr>
              <a:defRPr sz="3200">
                <a:solidFill>
                  <a:schemeClr val="bg1"/>
                </a:solidFill>
                <a:latin typeface="Lucida Sans Unicode" pitchFamily="34" charset="0"/>
                <a:cs typeface="Lucida Sans Unicode" pitchFamily="34" charset="0"/>
              </a:defRPr>
            </a:lvl1pPr>
          </a:lstStyle>
          <a:p>
            <a:r>
              <a:rPr lang="en-US"/>
              <a:t>Click to edit Master title style</a:t>
            </a:r>
            <a:endParaRPr lang="en-US" dirty="0"/>
          </a:p>
        </p:txBody>
      </p:sp>
      <p:sp>
        <p:nvSpPr>
          <p:cNvPr id="3" name="Tijdelijke aanduiding voor inhoud 2"/>
          <p:cNvSpPr>
            <a:spLocks noGrp="1"/>
          </p:cNvSpPr>
          <p:nvPr>
            <p:ph idx="1"/>
          </p:nvPr>
        </p:nvSpPr>
        <p:spPr>
          <a:xfrm>
            <a:off x="623392" y="1600201"/>
            <a:ext cx="10959008" cy="4525963"/>
          </a:xfrm>
        </p:spPr>
        <p:txBody>
          <a:bodyPr/>
          <a:lstStyle>
            <a:lvl1pPr>
              <a:defRPr sz="2800">
                <a:latin typeface="Lucida Sans Unicode" pitchFamily="34" charset="0"/>
                <a:cs typeface="Lucida Sans Unicode" pitchFamily="34" charset="0"/>
              </a:defRPr>
            </a:lvl1pPr>
            <a:lvl2pPr>
              <a:defRPr sz="2400">
                <a:latin typeface="Lucida Sans Unicode" pitchFamily="34" charset="0"/>
                <a:cs typeface="Lucida Sans Unicode" pitchFamily="34" charset="0"/>
              </a:defRPr>
            </a:lvl2pPr>
            <a:lvl3pPr>
              <a:defRPr sz="2400">
                <a:latin typeface="Lucida Sans Unicode" pitchFamily="34" charset="0"/>
                <a:cs typeface="Lucida Sans Unicode" pitchFamily="34" charset="0"/>
              </a:defRPr>
            </a:lvl3pPr>
            <a:lvl4pPr>
              <a:defRPr sz="2000">
                <a:latin typeface="Lucida Sans Unicode" pitchFamily="34" charset="0"/>
                <a:cs typeface="Lucida Sans Unicode" pitchFamily="34" charset="0"/>
              </a:defRPr>
            </a:lvl4pPr>
            <a:lvl5pPr>
              <a:defRPr sz="2000">
                <a:latin typeface="Lucida Sans Unicode" pitchFamily="34" charset="0"/>
                <a:cs typeface="Lucida Sans Unicode"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jdelijke aanduiding voor dianummer 5"/>
          <p:cNvSpPr>
            <a:spLocks noGrp="1"/>
          </p:cNvSpPr>
          <p:nvPr>
            <p:ph type="sldNum" sz="quarter" idx="12"/>
          </p:nvPr>
        </p:nvSpPr>
        <p:spPr>
          <a:xfrm>
            <a:off x="10608501" y="6356351"/>
            <a:ext cx="973899" cy="365125"/>
          </a:xfrm>
          <a:prstGeom prst="rect">
            <a:avLst/>
          </a:prstGeom>
        </p:spPr>
        <p:txBody>
          <a:bodyPr/>
          <a:lstStyle/>
          <a:p>
            <a:fld id="{DFA964B6-55B0-46F7-A454-F2FAE286390A}" type="slidenum">
              <a:rPr lang="nl-NL" smtClean="0"/>
              <a:t>‹nr.›</a:t>
            </a:fld>
            <a:endParaRPr lang="nl-NL"/>
          </a:p>
        </p:txBody>
      </p:sp>
    </p:spTree>
    <p:extLst>
      <p:ext uri="{BB962C8B-B14F-4D97-AF65-F5344CB8AC3E}">
        <p14:creationId xmlns:p14="http://schemas.microsoft.com/office/powerpoint/2010/main" val="37333281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cSld name="1_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Tijdelijke aanduiding voor datum 3"/>
          <p:cNvSpPr>
            <a:spLocks noGrp="1"/>
          </p:cNvSpPr>
          <p:nvPr>
            <p:ph type="dt" sz="half" idx="10"/>
          </p:nvPr>
        </p:nvSpPr>
        <p:spPr>
          <a:xfrm>
            <a:off x="609600" y="6356351"/>
            <a:ext cx="2844800" cy="365125"/>
          </a:xfrm>
          <a:prstGeom prst="rect">
            <a:avLst/>
          </a:prstGeom>
        </p:spPr>
        <p:txBody>
          <a:bodyPr/>
          <a:lstStyle/>
          <a:p>
            <a:fld id="{E9C47EC1-2AFB-4BDB-816A-EF11B3FF96C9}" type="datetimeFigureOut">
              <a:rPr lang="nl-NL" smtClean="0"/>
              <a:t>20-1-2020</a:t>
            </a:fld>
            <a:endParaRPr lang="nl-NL"/>
          </a:p>
        </p:txBody>
      </p:sp>
      <p:sp>
        <p:nvSpPr>
          <p:cNvPr id="5" name="Tijdelijke aanduiding voor voettekst 4"/>
          <p:cNvSpPr>
            <a:spLocks noGrp="1"/>
          </p:cNvSpPr>
          <p:nvPr>
            <p:ph type="ftr" sz="quarter" idx="11"/>
          </p:nvPr>
        </p:nvSpPr>
        <p:spPr>
          <a:xfrm>
            <a:off x="4165600" y="6356351"/>
            <a:ext cx="3860800" cy="365125"/>
          </a:xfrm>
          <a:prstGeom prst="rect">
            <a:avLst/>
          </a:prstGeom>
        </p:spPr>
        <p:txBody>
          <a:bodyPr/>
          <a:lstStyle/>
          <a:p>
            <a:endParaRPr lang="nl-NL"/>
          </a:p>
        </p:txBody>
      </p:sp>
      <p:sp>
        <p:nvSpPr>
          <p:cNvPr id="7" name="Tijdelijke aanduiding voor dianummer 5"/>
          <p:cNvSpPr>
            <a:spLocks noGrp="1"/>
          </p:cNvSpPr>
          <p:nvPr>
            <p:ph type="sldNum" sz="quarter" idx="12"/>
          </p:nvPr>
        </p:nvSpPr>
        <p:spPr>
          <a:xfrm>
            <a:off x="10608501" y="6356351"/>
            <a:ext cx="973899" cy="365125"/>
          </a:xfrm>
          <a:prstGeom prst="rect">
            <a:avLst/>
          </a:prstGeom>
        </p:spPr>
        <p:txBody>
          <a:bodyPr/>
          <a:lstStyle/>
          <a:p>
            <a:fld id="{DFA964B6-55B0-46F7-A454-F2FAE286390A}" type="slidenum">
              <a:rPr lang="nl-NL" smtClean="0"/>
              <a:t>‹nr.›</a:t>
            </a:fld>
            <a:endParaRPr lang="nl-NL"/>
          </a:p>
        </p:txBody>
      </p:sp>
    </p:spTree>
    <p:extLst>
      <p:ext uri="{BB962C8B-B14F-4D97-AF65-F5344CB8AC3E}">
        <p14:creationId xmlns:p14="http://schemas.microsoft.com/office/powerpoint/2010/main" val="2611550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335AE316-A033-42C3-91B9-BB69790144E1}"/>
              </a:ext>
            </a:extLst>
          </p:cNvPr>
          <p:cNvSpPr/>
          <p:nvPr/>
        </p:nvSpPr>
        <p:spPr>
          <a:xfrm>
            <a:off x="5" y="0"/>
            <a:ext cx="40608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dirty="0"/>
          </a:p>
        </p:txBody>
      </p:sp>
      <p:sp>
        <p:nvSpPr>
          <p:cNvPr id="2" name="Tijdelijke aanduiding voor titel 1">
            <a:extLst>
              <a:ext uri="{FF2B5EF4-FFF2-40B4-BE49-F238E27FC236}">
                <a16:creationId xmlns:a16="http://schemas.microsoft.com/office/drawing/2014/main" id="{F5331E97-3ECC-4AF2-98AB-D57122C85F3A}"/>
              </a:ext>
            </a:extLst>
          </p:cNvPr>
          <p:cNvSpPr>
            <a:spLocks noGrp="1"/>
          </p:cNvSpPr>
          <p:nvPr>
            <p:ph type="title"/>
          </p:nvPr>
        </p:nvSpPr>
        <p:spPr>
          <a:xfrm>
            <a:off x="4692501" y="500284"/>
            <a:ext cx="6661297" cy="1435507"/>
          </a:xfrm>
          <a:prstGeom prst="rect">
            <a:avLst/>
          </a:prstGeom>
        </p:spPr>
        <p:txBody>
          <a:bodyPr vert="horz" lIns="91440" tIns="45720" rIns="91440" bIns="45720" rtlCol="0" anchor="ctr">
            <a:noAutofit/>
          </a:bodyPr>
          <a:lstStyle/>
          <a:p>
            <a:r>
              <a:rPr lang="nl-NL" dirty="0"/>
              <a:t>Formaat </a:t>
            </a:r>
            <a:br>
              <a:rPr lang="nl-NL" dirty="0"/>
            </a:br>
            <a:r>
              <a:rPr lang="nl-NL" dirty="0"/>
              <a:t>16:9 NL</a:t>
            </a:r>
          </a:p>
        </p:txBody>
      </p:sp>
      <p:sp>
        <p:nvSpPr>
          <p:cNvPr id="3" name="Tijdelijke aanduiding voor tekst 2">
            <a:extLst>
              <a:ext uri="{FF2B5EF4-FFF2-40B4-BE49-F238E27FC236}">
                <a16:creationId xmlns:a16="http://schemas.microsoft.com/office/drawing/2014/main" id="{72391E4F-156B-48E6-81C2-3447F3936994}"/>
              </a:ext>
            </a:extLst>
          </p:cNvPr>
          <p:cNvSpPr>
            <a:spLocks noGrp="1"/>
          </p:cNvSpPr>
          <p:nvPr>
            <p:ph type="body" idx="1"/>
          </p:nvPr>
        </p:nvSpPr>
        <p:spPr>
          <a:xfrm>
            <a:off x="4692500" y="2006379"/>
            <a:ext cx="6661299" cy="4351338"/>
          </a:xfrm>
          <a:prstGeom prst="rect">
            <a:avLst/>
          </a:prstGeom>
        </p:spPr>
        <p:txBody>
          <a:bodyPr vert="horz" lIns="91440" tIns="45720" rIns="91440" bIns="45720" rtlCol="0">
            <a:normAutofit/>
          </a:bodyPr>
          <a:lstStyle/>
          <a:p>
            <a:pPr lvl="0"/>
            <a:r>
              <a:rPr lang="nl-NL" dirty="0"/>
              <a:t>Tekststijl van het model bewerken</a:t>
            </a:r>
          </a:p>
        </p:txBody>
      </p:sp>
      <p:pic>
        <p:nvPicPr>
          <p:cNvPr id="14" name="Afbeelding 13">
            <a:extLst>
              <a:ext uri="{FF2B5EF4-FFF2-40B4-BE49-F238E27FC236}">
                <a16:creationId xmlns:a16="http://schemas.microsoft.com/office/drawing/2014/main" id="{00CFFBB0-A4A8-48C7-A271-8455A1541367}"/>
              </a:ext>
            </a:extLst>
          </p:cNvPr>
          <p:cNvPicPr>
            <a:picLocks noChangeAspect="1"/>
          </p:cNvPicPr>
          <p:nvPr/>
        </p:nvPicPr>
        <p:blipFill>
          <a:blip r:embed="rId15"/>
          <a:stretch>
            <a:fillRect/>
          </a:stretch>
        </p:blipFill>
        <p:spPr>
          <a:xfrm>
            <a:off x="324000" y="5473804"/>
            <a:ext cx="2416626" cy="881095"/>
          </a:xfrm>
          <a:prstGeom prst="rect">
            <a:avLst/>
          </a:prstGeom>
        </p:spPr>
      </p:pic>
    </p:spTree>
    <p:extLst>
      <p:ext uri="{BB962C8B-B14F-4D97-AF65-F5344CB8AC3E}">
        <p14:creationId xmlns:p14="http://schemas.microsoft.com/office/powerpoint/2010/main" val="30465789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l" defTabSz="914400" rtl="0" eaLnBrk="1" latinLnBrk="0" hangingPunct="1">
        <a:lnSpc>
          <a:spcPct val="90000"/>
        </a:lnSpc>
        <a:spcBef>
          <a:spcPct val="0"/>
        </a:spcBef>
        <a:buNone/>
        <a:defRPr sz="6000" b="1"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Tx/>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Tx/>
        <a:buNone/>
        <a:defRPr sz="2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Tx/>
        <a:buNone/>
        <a:defRPr sz="20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Tx/>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Tx/>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3572539" y="2111117"/>
            <a:ext cx="6624638" cy="1079500"/>
          </a:xfrm>
        </p:spPr>
        <p:txBody>
          <a:bodyPr/>
          <a:lstStyle/>
          <a:p>
            <a:r>
              <a:rPr lang="nl-NL" dirty="0"/>
              <a:t>G&amp;P </a:t>
            </a:r>
            <a:r>
              <a:rPr lang="nl-NL" dirty="0" smtClean="0"/>
              <a:t/>
            </a:r>
            <a:br>
              <a:rPr lang="nl-NL" dirty="0" smtClean="0"/>
            </a:br>
            <a:r>
              <a:rPr lang="nl-NL" dirty="0" smtClean="0"/>
              <a:t>Werkcollege, les 1.4 </a:t>
            </a:r>
            <a:endParaRPr lang="nl-NL" dirty="0"/>
          </a:p>
        </p:txBody>
      </p:sp>
      <p:sp>
        <p:nvSpPr>
          <p:cNvPr id="3" name="Subtitle 2"/>
          <p:cNvSpPr>
            <a:spLocks noGrp="1"/>
          </p:cNvSpPr>
          <p:nvPr>
            <p:ph type="subTitle" idx="4294967295"/>
          </p:nvPr>
        </p:nvSpPr>
        <p:spPr>
          <a:xfrm>
            <a:off x="3862388" y="4497388"/>
            <a:ext cx="8329612" cy="1296987"/>
          </a:xfrm>
        </p:spPr>
        <p:txBody>
          <a:bodyPr/>
          <a:lstStyle/>
          <a:p>
            <a:r>
              <a:rPr lang="nl-NL" dirty="0"/>
              <a:t>Gezondheid bevorderen op 3 manieren</a:t>
            </a:r>
          </a:p>
          <a:p>
            <a:r>
              <a:rPr lang="nl-NL" dirty="0" smtClean="0"/>
              <a:t>Naam docent</a:t>
            </a:r>
            <a:r>
              <a:rPr lang="nl-NL" dirty="0"/>
              <a:t>	</a:t>
            </a:r>
          </a:p>
        </p:txBody>
      </p:sp>
    </p:spTree>
    <p:extLst>
      <p:ext uri="{BB962C8B-B14F-4D97-AF65-F5344CB8AC3E}">
        <p14:creationId xmlns:p14="http://schemas.microsoft.com/office/powerpoint/2010/main" val="25241052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6284" y="285270"/>
            <a:ext cx="7790656" cy="1143000"/>
          </a:xfrm>
        </p:spPr>
        <p:txBody>
          <a:bodyPr/>
          <a:lstStyle/>
          <a:p>
            <a:r>
              <a:rPr lang="nl-NL" dirty="0"/>
              <a:t>Leerdoelen 	</a:t>
            </a:r>
          </a:p>
        </p:txBody>
      </p:sp>
      <p:sp>
        <p:nvSpPr>
          <p:cNvPr id="3" name="Content Placeholder 2"/>
          <p:cNvSpPr>
            <a:spLocks noGrp="1"/>
          </p:cNvSpPr>
          <p:nvPr>
            <p:ph idx="1"/>
          </p:nvPr>
        </p:nvSpPr>
        <p:spPr/>
        <p:txBody>
          <a:bodyPr/>
          <a:lstStyle/>
          <a:p>
            <a:r>
              <a:rPr lang="nl-NL" dirty="0"/>
              <a:t>Uitleggen hoe de doelen en middelen van preventie gerangschikt worden in de matrix voor gezondheidsbevordering </a:t>
            </a:r>
          </a:p>
          <a:p>
            <a:r>
              <a:rPr lang="nl-NL" dirty="0"/>
              <a:t>Verwoorden wat de HBO-verpleegkundige en andere disciplines doen aan valpreventie bij ouderen</a:t>
            </a:r>
          </a:p>
          <a:p>
            <a:r>
              <a:rPr lang="nl-NL" dirty="0"/>
              <a:t>(Technologische) preventiemiddelen ordenen in de matrix voor gezondheidsbevordering</a:t>
            </a:r>
          </a:p>
        </p:txBody>
      </p:sp>
    </p:spTree>
    <p:extLst>
      <p:ext uri="{BB962C8B-B14F-4D97-AF65-F5344CB8AC3E}">
        <p14:creationId xmlns:p14="http://schemas.microsoft.com/office/powerpoint/2010/main" val="4132803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2"/>
          <a:srcRect l="14889" t="33016" r="61349" b="49365"/>
          <a:stretch/>
        </p:blipFill>
        <p:spPr>
          <a:xfrm>
            <a:off x="3791744" y="227819"/>
            <a:ext cx="7737122" cy="1721083"/>
          </a:xfrm>
          <a:prstGeom prst="rect">
            <a:avLst/>
          </a:prstGeom>
        </p:spPr>
      </p:pic>
      <p:pic>
        <p:nvPicPr>
          <p:cNvPr id="4" name="Content Placeholder 3"/>
          <p:cNvPicPr>
            <a:picLocks noGrp="1" noChangeAspect="1"/>
          </p:cNvPicPr>
          <p:nvPr>
            <p:ph idx="1"/>
          </p:nvPr>
        </p:nvPicPr>
        <p:blipFill rotWithShape="1">
          <a:blip r:embed="rId3"/>
          <a:srcRect l="13043" t="27988" r="62976" b="35089"/>
          <a:stretch/>
        </p:blipFill>
        <p:spPr>
          <a:xfrm>
            <a:off x="544707" y="2098516"/>
            <a:ext cx="4904287" cy="2265357"/>
          </a:xfrm>
          <a:prstGeom prst="rect">
            <a:avLst/>
          </a:prstGeom>
        </p:spPr>
      </p:pic>
      <p:sp>
        <p:nvSpPr>
          <p:cNvPr id="5" name="Oval 4"/>
          <p:cNvSpPr/>
          <p:nvPr/>
        </p:nvSpPr>
        <p:spPr>
          <a:xfrm>
            <a:off x="1093235" y="2698730"/>
            <a:ext cx="4213056" cy="105571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7" name="Picture 6"/>
          <p:cNvPicPr>
            <a:picLocks noChangeAspect="1"/>
          </p:cNvPicPr>
          <p:nvPr/>
        </p:nvPicPr>
        <p:blipFill rotWithShape="1">
          <a:blip r:embed="rId4"/>
          <a:srcRect l="15411" t="39468" r="62560" b="16860"/>
          <a:stretch/>
        </p:blipFill>
        <p:spPr>
          <a:xfrm>
            <a:off x="5602779" y="2295368"/>
            <a:ext cx="5288378" cy="3145193"/>
          </a:xfrm>
          <a:prstGeom prst="rect">
            <a:avLst/>
          </a:prstGeom>
        </p:spPr>
      </p:pic>
      <p:sp>
        <p:nvSpPr>
          <p:cNvPr id="8" name="Oval 7"/>
          <p:cNvSpPr/>
          <p:nvPr/>
        </p:nvSpPr>
        <p:spPr>
          <a:xfrm>
            <a:off x="5997522" y="2590146"/>
            <a:ext cx="4539938" cy="88025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9" name="Content Placeholder 3"/>
          <p:cNvPicPr>
            <a:picLocks noChangeAspect="1"/>
          </p:cNvPicPr>
          <p:nvPr/>
        </p:nvPicPr>
        <p:blipFill rotWithShape="1">
          <a:blip r:embed="rId5"/>
          <a:srcRect l="14869" t="48217" r="60992" b="18506"/>
          <a:stretch/>
        </p:blipFill>
        <p:spPr>
          <a:xfrm>
            <a:off x="3791744" y="3819599"/>
            <a:ext cx="5657056" cy="2339649"/>
          </a:xfrm>
          <a:prstGeom prst="rect">
            <a:avLst/>
          </a:prstGeom>
        </p:spPr>
      </p:pic>
      <p:sp>
        <p:nvSpPr>
          <p:cNvPr id="10" name="Oval 9"/>
          <p:cNvSpPr/>
          <p:nvPr/>
        </p:nvSpPr>
        <p:spPr>
          <a:xfrm>
            <a:off x="4077367" y="4038181"/>
            <a:ext cx="4734123" cy="111316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694089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7B74B0-107A-467A-B643-80A239B305C9}"/>
              </a:ext>
            </a:extLst>
          </p:cNvPr>
          <p:cNvSpPr>
            <a:spLocks noGrp="1"/>
          </p:cNvSpPr>
          <p:nvPr>
            <p:ph type="title"/>
          </p:nvPr>
        </p:nvSpPr>
        <p:spPr/>
        <p:txBody>
          <a:bodyPr/>
          <a:lstStyle/>
          <a:p>
            <a:endParaRPr lang="nl-NL" dirty="0"/>
          </a:p>
        </p:txBody>
      </p:sp>
      <p:sp>
        <p:nvSpPr>
          <p:cNvPr id="3" name="Tijdelijke aanduiding voor inhoud 2">
            <a:extLst>
              <a:ext uri="{FF2B5EF4-FFF2-40B4-BE49-F238E27FC236}">
                <a16:creationId xmlns:a16="http://schemas.microsoft.com/office/drawing/2014/main" id="{40395AD7-E4AC-4D23-A46B-A8F21BC90CC7}"/>
              </a:ext>
            </a:extLst>
          </p:cNvPr>
          <p:cNvSpPr>
            <a:spLocks noGrp="1"/>
          </p:cNvSpPr>
          <p:nvPr>
            <p:ph idx="1"/>
          </p:nvPr>
        </p:nvSpPr>
        <p:spPr/>
        <p:txBody>
          <a:bodyPr>
            <a:normAutofit/>
          </a:bodyPr>
          <a:lstStyle/>
          <a:p>
            <a:endParaRPr lang="nl-NL" dirty="0"/>
          </a:p>
          <a:p>
            <a:endParaRPr lang="nl-NL" dirty="0"/>
          </a:p>
          <a:p>
            <a:r>
              <a:rPr lang="nl-NL" sz="2400" i="1" dirty="0"/>
              <a:t>De verpleegkundige draagt bij aan het bevorderen van gezondheid van mensen door het ondersteunen van hun zelfmanagement</a:t>
            </a:r>
          </a:p>
          <a:p>
            <a:r>
              <a:rPr lang="nl-NL" sz="2400" i="1" dirty="0"/>
              <a:t>De verpleegkundige benadert mensen met hoge risico’s op gezondheidsproblemen actief. Zij beïnvloedt de leefstijl en gezond gedrag van burgers en patiënten, in de context waarin zij werkt</a:t>
            </a:r>
          </a:p>
          <a:p>
            <a:r>
              <a:rPr lang="nl-NL" sz="2400" i="1" dirty="0"/>
              <a:t>Heeft kennis van de principes van zelfmanagement, leefstijlen, gedrag en manieren van gedragsbeïnvloeding.</a:t>
            </a:r>
          </a:p>
          <a:p>
            <a:r>
              <a:rPr lang="nl-NL" sz="2400" b="1" i="1" dirty="0"/>
              <a:t>Is bekend met manieren waarop gezond gedrag gestimuleerd kan worden</a:t>
            </a:r>
          </a:p>
        </p:txBody>
      </p:sp>
      <p:pic>
        <p:nvPicPr>
          <p:cNvPr id="4" name="Picture 10">
            <a:extLst>
              <a:ext uri="{FF2B5EF4-FFF2-40B4-BE49-F238E27FC236}">
                <a16:creationId xmlns:a16="http://schemas.microsoft.com/office/drawing/2014/main" id="{EA740FAA-58A1-4911-897A-6D085051BE0D}"/>
              </a:ext>
            </a:extLst>
          </p:cNvPr>
          <p:cNvPicPr>
            <a:picLocks noChangeAspect="1"/>
          </p:cNvPicPr>
          <p:nvPr/>
        </p:nvPicPr>
        <p:blipFill rotWithShape="1">
          <a:blip r:embed="rId3"/>
          <a:srcRect l="14889" t="33016" r="61349" b="49365"/>
          <a:stretch/>
        </p:blipFill>
        <p:spPr>
          <a:xfrm>
            <a:off x="3845278" y="274638"/>
            <a:ext cx="7737122" cy="1721083"/>
          </a:xfrm>
          <a:prstGeom prst="rect">
            <a:avLst/>
          </a:prstGeom>
        </p:spPr>
      </p:pic>
    </p:spTree>
    <p:extLst>
      <p:ext uri="{BB962C8B-B14F-4D97-AF65-F5344CB8AC3E}">
        <p14:creationId xmlns:p14="http://schemas.microsoft.com/office/powerpoint/2010/main" val="1578252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8312"/>
            <a:ext cx="7790656" cy="1143000"/>
          </a:xfrm>
        </p:spPr>
        <p:txBody>
          <a:bodyPr/>
          <a:lstStyle/>
          <a:p>
            <a:r>
              <a:rPr lang="nl-NL" dirty="0" smtClean="0"/>
              <a:t>Voorbereidings-</a:t>
            </a:r>
            <a:br>
              <a:rPr lang="nl-NL" dirty="0" smtClean="0"/>
            </a:br>
            <a:r>
              <a:rPr lang="nl-NL" dirty="0" smtClean="0"/>
              <a:t>opdracht </a:t>
            </a:r>
            <a:r>
              <a:rPr lang="nl-NL" dirty="0"/>
              <a:t>a </a:t>
            </a:r>
          </a:p>
        </p:txBody>
      </p:sp>
      <p:sp>
        <p:nvSpPr>
          <p:cNvPr id="5" name="TextBox 4"/>
          <p:cNvSpPr txBox="1"/>
          <p:nvPr/>
        </p:nvSpPr>
        <p:spPr>
          <a:xfrm>
            <a:off x="4227829" y="3049418"/>
            <a:ext cx="9019307" cy="1200329"/>
          </a:xfrm>
          <a:prstGeom prst="rect">
            <a:avLst/>
          </a:prstGeom>
          <a:noFill/>
        </p:spPr>
        <p:txBody>
          <a:bodyPr wrap="square" rtlCol="0">
            <a:spAutoFit/>
          </a:bodyPr>
          <a:lstStyle/>
          <a:p>
            <a:pPr marL="342900" indent="-342900">
              <a:buAutoNum type="arabicParenR"/>
            </a:pPr>
            <a:r>
              <a:rPr lang="nl-NL" sz="2400" dirty="0"/>
              <a:t>Wat zijn de oorzaken van vallen bij ouderen?</a:t>
            </a:r>
          </a:p>
          <a:p>
            <a:pPr marL="342900" indent="-342900">
              <a:buAutoNum type="arabicParenR"/>
            </a:pPr>
            <a:r>
              <a:rPr lang="nl-NL" sz="2400" dirty="0"/>
              <a:t>Hoe kunnen we vallen bij ouderen voorkomen?</a:t>
            </a:r>
          </a:p>
          <a:p>
            <a:pPr marL="342900" indent="-342900">
              <a:buAutoNum type="arabicParenR"/>
            </a:pPr>
            <a:r>
              <a:rPr lang="nl-NL" sz="2400" dirty="0"/>
              <a:t>Wat doet de verpleegkundige in de video met preventie? </a:t>
            </a:r>
          </a:p>
        </p:txBody>
      </p:sp>
      <p:sp>
        <p:nvSpPr>
          <p:cNvPr id="3" name="Tijdelijke aanduiding voor inhoud 2"/>
          <p:cNvSpPr>
            <a:spLocks noGrp="1"/>
          </p:cNvSpPr>
          <p:nvPr>
            <p:ph idx="1"/>
          </p:nvPr>
        </p:nvSpPr>
        <p:spPr>
          <a:xfrm>
            <a:off x="1048694" y="1142051"/>
            <a:ext cx="10959008" cy="4525963"/>
          </a:xfrm>
        </p:spPr>
        <p:txBody>
          <a:bodyPr/>
          <a:lstStyle/>
          <a:p>
            <a:endParaRPr lang="nl-NL" dirty="0"/>
          </a:p>
        </p:txBody>
      </p:sp>
    </p:spTree>
    <p:extLst>
      <p:ext uri="{BB962C8B-B14F-4D97-AF65-F5344CB8AC3E}">
        <p14:creationId xmlns:p14="http://schemas.microsoft.com/office/powerpoint/2010/main" val="2075910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307" y="178945"/>
            <a:ext cx="7790656" cy="1143000"/>
          </a:xfrm>
        </p:spPr>
        <p:txBody>
          <a:bodyPr/>
          <a:lstStyle/>
          <a:p>
            <a:r>
              <a:rPr lang="nl-NL" dirty="0" smtClean="0"/>
              <a:t>Voorbereidings-</a:t>
            </a:r>
            <a:br>
              <a:rPr lang="nl-NL" dirty="0" smtClean="0"/>
            </a:br>
            <a:r>
              <a:rPr lang="nl-NL" dirty="0" smtClean="0"/>
              <a:t>opdracht </a:t>
            </a:r>
            <a:r>
              <a:rPr lang="nl-NL" dirty="0"/>
              <a:t>b</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510238775"/>
              </p:ext>
            </p:extLst>
          </p:nvPr>
        </p:nvGraphicFramePr>
        <p:xfrm>
          <a:off x="692944" y="1814094"/>
          <a:ext cx="11055712" cy="1427870"/>
        </p:xfrm>
        <a:graphic>
          <a:graphicData uri="http://schemas.openxmlformats.org/drawingml/2006/table">
            <a:tbl>
              <a:tblPr/>
              <a:tblGrid>
                <a:gridCol w="11055712">
                  <a:extLst>
                    <a:ext uri="{9D8B030D-6E8A-4147-A177-3AD203B41FA5}">
                      <a16:colId xmlns:a16="http://schemas.microsoft.com/office/drawing/2014/main" val="2191449269"/>
                    </a:ext>
                  </a:extLst>
                </a:gridCol>
              </a:tblGrid>
              <a:tr h="1427870">
                <a:tc>
                  <a:txBody>
                    <a:bodyPr/>
                    <a:lstStyle/>
                    <a:p>
                      <a:pPr marL="342900" indent="-342900" algn="l">
                        <a:buFont typeface="Arial" panose="020B0604020202020204" pitchFamily="34" charset="0"/>
                        <a:buChar char="•"/>
                      </a:pPr>
                      <a:r>
                        <a:rPr lang="nl-NL" sz="2800" dirty="0">
                          <a:effectLst/>
                          <a:latin typeface="+mj-lt"/>
                        </a:rPr>
                        <a:t>Zoek op internet naar concrete maatregelen (inclusief</a:t>
                      </a:r>
                      <a:r>
                        <a:rPr lang="nl-NL" sz="2800" baseline="0" dirty="0">
                          <a:effectLst/>
                          <a:latin typeface="+mj-lt"/>
                        </a:rPr>
                        <a:t> </a:t>
                      </a:r>
                      <a:endParaRPr lang="nl-NL" sz="2800" dirty="0">
                        <a:effectLst/>
                        <a:latin typeface="+mj-lt"/>
                      </a:endParaRPr>
                    </a:p>
                    <a:p>
                      <a:pPr marL="0" indent="0" algn="l">
                        <a:buFont typeface="Arial" panose="020B0604020202020204" pitchFamily="34" charset="0"/>
                        <a:buNone/>
                      </a:pPr>
                      <a:r>
                        <a:rPr lang="nl-NL" sz="2800" dirty="0">
                          <a:effectLst/>
                          <a:latin typeface="+mj-lt"/>
                        </a:rPr>
                        <a:t>   technologische)</a:t>
                      </a:r>
                      <a:r>
                        <a:rPr lang="nl-NL" sz="2800" baseline="0" dirty="0">
                          <a:effectLst/>
                          <a:latin typeface="+mj-lt"/>
                        </a:rPr>
                        <a:t> om vallen in de thuissituatie te voorkomen. </a:t>
                      </a:r>
                      <a:endParaRPr lang="nl-NL" sz="2800" dirty="0">
                        <a:effectLst/>
                        <a:latin typeface="+mj-lt"/>
                      </a:endParaRPr>
                    </a:p>
                  </a:txBody>
                  <a:tcPr>
                    <a:lnL>
                      <a:noFill/>
                    </a:lnL>
                    <a:lnR>
                      <a:noFill/>
                    </a:lnR>
                    <a:lnT>
                      <a:noFill/>
                    </a:lnT>
                    <a:lnB>
                      <a:noFill/>
                    </a:lnB>
                    <a:solidFill>
                      <a:srgbClr val="FFFFFF"/>
                    </a:solidFill>
                  </a:tcPr>
                </a:tc>
                <a:extLst>
                  <a:ext uri="{0D108BD9-81ED-4DB2-BD59-A6C34878D82A}">
                    <a16:rowId xmlns:a16="http://schemas.microsoft.com/office/drawing/2014/main" val="1958049032"/>
                  </a:ext>
                </a:extLst>
              </a:tr>
            </a:tbl>
          </a:graphicData>
        </a:graphic>
      </p:graphicFrame>
    </p:spTree>
    <p:extLst>
      <p:ext uri="{BB962C8B-B14F-4D97-AF65-F5344CB8AC3E}">
        <p14:creationId xmlns:p14="http://schemas.microsoft.com/office/powerpoint/2010/main" val="2067645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367" y="242741"/>
            <a:ext cx="7790656" cy="1143000"/>
          </a:xfrm>
        </p:spPr>
        <p:txBody>
          <a:bodyPr/>
          <a:lstStyle/>
          <a:p>
            <a:r>
              <a:rPr lang="nl-NL" dirty="0"/>
              <a:t>Invullen matrix </a:t>
            </a:r>
          </a:p>
        </p:txBody>
      </p:sp>
      <p:sp>
        <p:nvSpPr>
          <p:cNvPr id="3" name="Content Placeholder 2"/>
          <p:cNvSpPr>
            <a:spLocks noGrp="1"/>
          </p:cNvSpPr>
          <p:nvPr>
            <p:ph idx="1"/>
          </p:nvPr>
        </p:nvSpPr>
        <p:spPr>
          <a:xfrm>
            <a:off x="623392" y="2057399"/>
            <a:ext cx="10959008" cy="4525963"/>
          </a:xfrm>
        </p:spPr>
        <p:txBody>
          <a:bodyPr/>
          <a:lstStyle/>
          <a:p>
            <a:r>
              <a:rPr lang="nl-NL" dirty="0"/>
              <a:t>Lees de casus door</a:t>
            </a:r>
          </a:p>
          <a:p>
            <a:r>
              <a:rPr lang="nl-NL" dirty="0"/>
              <a:t>Werk voorbereidingsopdracht C in groepjes uit</a:t>
            </a:r>
          </a:p>
          <a:p>
            <a:r>
              <a:rPr lang="nl-NL" dirty="0"/>
              <a:t>Vul alle maatregelen en interventies in, in de matrix voor gezondheid bevordering</a:t>
            </a:r>
          </a:p>
          <a:p>
            <a:endParaRPr lang="nl-NL" dirty="0"/>
          </a:p>
          <a:p>
            <a:endParaRPr lang="nl-NL" dirty="0"/>
          </a:p>
          <a:p>
            <a:endParaRPr lang="nl-NL" dirty="0"/>
          </a:p>
          <a:p>
            <a:pPr marL="457200" lvl="1" indent="0">
              <a:buNone/>
            </a:pPr>
            <a:endParaRPr lang="nl-NL" dirty="0"/>
          </a:p>
        </p:txBody>
      </p:sp>
    </p:spTree>
    <p:extLst>
      <p:ext uri="{BB962C8B-B14F-4D97-AF65-F5344CB8AC3E}">
        <p14:creationId xmlns:p14="http://schemas.microsoft.com/office/powerpoint/2010/main" val="1957008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539" y="178945"/>
            <a:ext cx="7869381" cy="1143000"/>
          </a:xfrm>
        </p:spPr>
        <p:txBody>
          <a:bodyPr/>
          <a:lstStyle/>
          <a:p>
            <a:r>
              <a:rPr lang="nl-NL" dirty="0"/>
              <a:t>Invullen matrix </a:t>
            </a:r>
          </a:p>
        </p:txBody>
      </p:sp>
      <p:graphicFrame>
        <p:nvGraphicFramePr>
          <p:cNvPr id="4" name="Table 3"/>
          <p:cNvGraphicFramePr>
            <a:graphicFrameLocks noGrp="1"/>
          </p:cNvGraphicFramePr>
          <p:nvPr>
            <p:extLst>
              <p:ext uri="{D42A27DB-BD31-4B8C-83A1-F6EECF244321}">
                <p14:modId xmlns:p14="http://schemas.microsoft.com/office/powerpoint/2010/main" val="2442645347"/>
              </p:ext>
            </p:extLst>
          </p:nvPr>
        </p:nvGraphicFramePr>
        <p:xfrm>
          <a:off x="318660" y="1573875"/>
          <a:ext cx="11748652" cy="5264727"/>
        </p:xfrm>
        <a:graphic>
          <a:graphicData uri="http://schemas.openxmlformats.org/drawingml/2006/table">
            <a:tbl>
              <a:tblPr firstRow="1" bandRow="1">
                <a:tableStyleId>{5940675A-B579-460E-94D1-54222C63F5DA}</a:tableStyleId>
              </a:tblPr>
              <a:tblGrid>
                <a:gridCol w="2729344">
                  <a:extLst>
                    <a:ext uri="{9D8B030D-6E8A-4147-A177-3AD203B41FA5}">
                      <a16:colId xmlns:a16="http://schemas.microsoft.com/office/drawing/2014/main" val="1615150750"/>
                    </a:ext>
                  </a:extLst>
                </a:gridCol>
                <a:gridCol w="3006436">
                  <a:extLst>
                    <a:ext uri="{9D8B030D-6E8A-4147-A177-3AD203B41FA5}">
                      <a16:colId xmlns:a16="http://schemas.microsoft.com/office/drawing/2014/main" val="3434298919"/>
                    </a:ext>
                  </a:extLst>
                </a:gridCol>
                <a:gridCol w="3006436">
                  <a:extLst>
                    <a:ext uri="{9D8B030D-6E8A-4147-A177-3AD203B41FA5}">
                      <a16:colId xmlns:a16="http://schemas.microsoft.com/office/drawing/2014/main" val="3248381585"/>
                    </a:ext>
                  </a:extLst>
                </a:gridCol>
                <a:gridCol w="3006436">
                  <a:extLst>
                    <a:ext uri="{9D8B030D-6E8A-4147-A177-3AD203B41FA5}">
                      <a16:colId xmlns:a16="http://schemas.microsoft.com/office/drawing/2014/main" val="3375612255"/>
                    </a:ext>
                  </a:extLst>
                </a:gridCol>
              </a:tblGrid>
              <a:tr h="601287">
                <a:tc>
                  <a:txBody>
                    <a:bodyPr/>
                    <a:lstStyle/>
                    <a:p>
                      <a:endParaRPr lang="nl-NL" sz="1600" dirty="0"/>
                    </a:p>
                  </a:txBody>
                  <a:tcPr/>
                </a:tc>
                <a:tc>
                  <a:txBody>
                    <a:bodyPr/>
                    <a:lstStyle/>
                    <a:p>
                      <a:r>
                        <a:rPr lang="nl-NL" sz="1600" dirty="0"/>
                        <a:t>Primaire</a:t>
                      </a:r>
                      <a:r>
                        <a:rPr lang="nl-NL" sz="1600" baseline="0" dirty="0"/>
                        <a:t> preventie</a:t>
                      </a:r>
                      <a:endParaRPr lang="nl-NL" sz="1600" dirty="0"/>
                    </a:p>
                  </a:txBody>
                  <a:tcPr/>
                </a:tc>
                <a:tc>
                  <a:txBody>
                    <a:bodyPr/>
                    <a:lstStyle/>
                    <a:p>
                      <a:r>
                        <a:rPr lang="nl-NL" sz="1600" dirty="0"/>
                        <a:t>Secundaire</a:t>
                      </a:r>
                      <a:r>
                        <a:rPr lang="nl-NL" sz="1600" baseline="0" dirty="0"/>
                        <a:t> preventie (zowel selectief als geïndiceerd) </a:t>
                      </a:r>
                      <a:endParaRPr lang="nl-NL" sz="1600" dirty="0"/>
                    </a:p>
                  </a:txBody>
                  <a:tcPr/>
                </a:tc>
                <a:tc>
                  <a:txBody>
                    <a:bodyPr/>
                    <a:lstStyle/>
                    <a:p>
                      <a:r>
                        <a:rPr lang="nl-NL" sz="1600" dirty="0"/>
                        <a:t>Tertiaire preventie </a:t>
                      </a:r>
                    </a:p>
                  </a:txBody>
                  <a:tcPr/>
                </a:tc>
                <a:extLst>
                  <a:ext uri="{0D108BD9-81ED-4DB2-BD59-A6C34878D82A}">
                    <a16:rowId xmlns:a16="http://schemas.microsoft.com/office/drawing/2014/main" val="2530242865"/>
                  </a:ext>
                </a:extLst>
              </a:tr>
              <a:tr h="1310640">
                <a:tc>
                  <a:txBody>
                    <a:bodyPr/>
                    <a:lstStyle/>
                    <a:p>
                      <a:r>
                        <a:rPr lang="nl-NL" sz="1600" dirty="0"/>
                        <a:t>Gezondheidsvoorlichting</a:t>
                      </a:r>
                    </a:p>
                    <a:p>
                      <a:endParaRPr lang="nl-NL" sz="1600" dirty="0"/>
                    </a:p>
                    <a:p>
                      <a:endParaRPr lang="nl-NL" sz="1600" dirty="0"/>
                    </a:p>
                    <a:p>
                      <a:endParaRPr lang="nl-NL" sz="1600" dirty="0"/>
                    </a:p>
                    <a:p>
                      <a:endParaRPr lang="nl-NL" sz="1600" dirty="0"/>
                    </a:p>
                    <a:p>
                      <a:endParaRPr lang="nl-NL" sz="1600" dirty="0"/>
                    </a:p>
                  </a:txBody>
                  <a:tcPr/>
                </a:tc>
                <a:tc>
                  <a:txBody>
                    <a:bodyPr/>
                    <a:lstStyle/>
                    <a:p>
                      <a:endParaRPr lang="nl-NL" sz="1600" dirty="0"/>
                    </a:p>
                  </a:txBody>
                  <a:tcPr/>
                </a:tc>
                <a:tc>
                  <a:txBody>
                    <a:bodyPr/>
                    <a:lstStyle/>
                    <a:p>
                      <a:endParaRPr lang="nl-NL" sz="1600" dirty="0"/>
                    </a:p>
                  </a:txBody>
                  <a:tcPr/>
                </a:tc>
                <a:tc>
                  <a:txBody>
                    <a:bodyPr/>
                    <a:lstStyle/>
                    <a:p>
                      <a:endParaRPr lang="nl-NL" sz="1600" dirty="0"/>
                    </a:p>
                  </a:txBody>
                  <a:tcPr/>
                </a:tc>
                <a:extLst>
                  <a:ext uri="{0D108BD9-81ED-4DB2-BD59-A6C34878D82A}">
                    <a16:rowId xmlns:a16="http://schemas.microsoft.com/office/drawing/2014/main" val="1013874386"/>
                  </a:ext>
                </a:extLst>
              </a:tr>
              <a:tr h="1310640">
                <a:tc>
                  <a:txBody>
                    <a:bodyPr/>
                    <a:lstStyle/>
                    <a:p>
                      <a:r>
                        <a:rPr lang="nl-NL" sz="1600" dirty="0"/>
                        <a:t>Voorzieningen</a:t>
                      </a:r>
                      <a:r>
                        <a:rPr lang="nl-NL" sz="1600" baseline="0" dirty="0"/>
                        <a:t> </a:t>
                      </a:r>
                    </a:p>
                    <a:p>
                      <a:endParaRPr lang="nl-NL" sz="1600" baseline="0" dirty="0"/>
                    </a:p>
                    <a:p>
                      <a:endParaRPr lang="nl-NL" sz="1600" baseline="0" dirty="0"/>
                    </a:p>
                    <a:p>
                      <a:endParaRPr lang="nl-NL" sz="1600" baseline="0" dirty="0"/>
                    </a:p>
                    <a:p>
                      <a:endParaRPr lang="nl-NL" sz="1600" baseline="0" dirty="0"/>
                    </a:p>
                    <a:p>
                      <a:endParaRPr lang="nl-NL" sz="1600" baseline="0" dirty="0"/>
                    </a:p>
                  </a:txBody>
                  <a:tcPr/>
                </a:tc>
                <a:tc>
                  <a:txBody>
                    <a:bodyPr/>
                    <a:lstStyle/>
                    <a:p>
                      <a:endParaRPr lang="nl-NL" sz="1600" dirty="0"/>
                    </a:p>
                  </a:txBody>
                  <a:tcPr/>
                </a:tc>
                <a:tc>
                  <a:txBody>
                    <a:bodyPr/>
                    <a:lstStyle/>
                    <a:p>
                      <a:endParaRPr lang="nl-NL" sz="1600" dirty="0"/>
                    </a:p>
                  </a:txBody>
                  <a:tcPr/>
                </a:tc>
                <a:tc>
                  <a:txBody>
                    <a:bodyPr/>
                    <a:lstStyle/>
                    <a:p>
                      <a:endParaRPr lang="nl-NL" sz="1600" dirty="0"/>
                    </a:p>
                  </a:txBody>
                  <a:tcPr/>
                </a:tc>
                <a:extLst>
                  <a:ext uri="{0D108BD9-81ED-4DB2-BD59-A6C34878D82A}">
                    <a16:rowId xmlns:a16="http://schemas.microsoft.com/office/drawing/2014/main" val="2999459178"/>
                  </a:ext>
                </a:extLst>
              </a:tr>
              <a:tr h="1310640">
                <a:tc>
                  <a:txBody>
                    <a:bodyPr/>
                    <a:lstStyle/>
                    <a:p>
                      <a:r>
                        <a:rPr lang="nl-NL" sz="1600" dirty="0"/>
                        <a:t>Regulering</a:t>
                      </a:r>
                      <a:r>
                        <a:rPr lang="nl-NL" sz="1600" baseline="0" dirty="0"/>
                        <a:t> </a:t>
                      </a:r>
                    </a:p>
                    <a:p>
                      <a:endParaRPr lang="nl-NL" sz="1600" baseline="0" dirty="0"/>
                    </a:p>
                    <a:p>
                      <a:endParaRPr lang="nl-NL" sz="1600" baseline="0" dirty="0"/>
                    </a:p>
                    <a:p>
                      <a:endParaRPr lang="nl-NL" sz="1600" baseline="0" dirty="0"/>
                    </a:p>
                    <a:p>
                      <a:endParaRPr lang="nl-NL" sz="1600" baseline="0" dirty="0"/>
                    </a:p>
                    <a:p>
                      <a:endParaRPr lang="nl-NL" sz="1600" baseline="0" dirty="0"/>
                    </a:p>
                  </a:txBody>
                  <a:tcPr/>
                </a:tc>
                <a:tc>
                  <a:txBody>
                    <a:bodyPr/>
                    <a:lstStyle/>
                    <a:p>
                      <a:endParaRPr lang="nl-NL" sz="1600" dirty="0"/>
                    </a:p>
                  </a:txBody>
                  <a:tcPr/>
                </a:tc>
                <a:tc>
                  <a:txBody>
                    <a:bodyPr/>
                    <a:lstStyle/>
                    <a:p>
                      <a:endParaRPr lang="nl-NL" sz="1600" dirty="0"/>
                    </a:p>
                  </a:txBody>
                  <a:tcPr/>
                </a:tc>
                <a:tc>
                  <a:txBody>
                    <a:bodyPr/>
                    <a:lstStyle/>
                    <a:p>
                      <a:endParaRPr lang="nl-NL" sz="1600" dirty="0"/>
                    </a:p>
                  </a:txBody>
                  <a:tcPr/>
                </a:tc>
                <a:extLst>
                  <a:ext uri="{0D108BD9-81ED-4DB2-BD59-A6C34878D82A}">
                    <a16:rowId xmlns:a16="http://schemas.microsoft.com/office/drawing/2014/main" val="4049738144"/>
                  </a:ext>
                </a:extLst>
              </a:tr>
            </a:tbl>
          </a:graphicData>
        </a:graphic>
      </p:graphicFrame>
    </p:spTree>
    <p:extLst>
      <p:ext uri="{BB962C8B-B14F-4D97-AF65-F5344CB8AC3E}">
        <p14:creationId xmlns:p14="http://schemas.microsoft.com/office/powerpoint/2010/main" val="1165844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9837" y="189577"/>
            <a:ext cx="7790656" cy="1143000"/>
          </a:xfrm>
        </p:spPr>
        <p:txBody>
          <a:bodyPr/>
          <a:lstStyle/>
          <a:p>
            <a:r>
              <a:rPr lang="nl-NL" dirty="0"/>
              <a:t>Casus: </a:t>
            </a:r>
            <a:r>
              <a:rPr lang="nl-NL" dirty="0" err="1"/>
              <a:t>dhr</a:t>
            </a:r>
            <a:r>
              <a:rPr lang="nl-NL" dirty="0"/>
              <a:t> </a:t>
            </a:r>
            <a:r>
              <a:rPr lang="nl-NL" dirty="0" err="1"/>
              <a:t>Amir</a:t>
            </a:r>
            <a:r>
              <a:rPr lang="nl-NL" dirty="0"/>
              <a:t> </a:t>
            </a:r>
            <a:r>
              <a:rPr lang="nl-NL" dirty="0" smtClean="0"/>
              <a:t/>
            </a:r>
            <a:br>
              <a:rPr lang="nl-NL" dirty="0" smtClean="0"/>
            </a:br>
            <a:r>
              <a:rPr lang="nl-NL" dirty="0" smtClean="0"/>
              <a:t>(</a:t>
            </a:r>
            <a:r>
              <a:rPr lang="nl-NL" dirty="0"/>
              <a:t>15 min)</a:t>
            </a:r>
          </a:p>
        </p:txBody>
      </p:sp>
      <p:sp>
        <p:nvSpPr>
          <p:cNvPr id="3" name="Content Placeholder 2"/>
          <p:cNvSpPr>
            <a:spLocks noGrp="1"/>
          </p:cNvSpPr>
          <p:nvPr>
            <p:ph idx="1"/>
          </p:nvPr>
        </p:nvSpPr>
        <p:spPr>
          <a:xfrm>
            <a:off x="623392" y="1866901"/>
            <a:ext cx="10959008" cy="4525963"/>
          </a:xfrm>
        </p:spPr>
        <p:txBody>
          <a:bodyPr>
            <a:normAutofit/>
          </a:bodyPr>
          <a:lstStyle/>
          <a:p>
            <a:pPr marL="0" indent="0">
              <a:buNone/>
            </a:pPr>
            <a:r>
              <a:rPr lang="nl-NL" dirty="0"/>
              <a:t>Wat te doen als het gaat om een niet Westerse zorgvrager die op straat gevallen is, door de ambulance naar de spoedeisende hulp wordt gebracht, geen Nederlands spreekt en doodsbang is?</a:t>
            </a:r>
          </a:p>
          <a:p>
            <a:r>
              <a:rPr lang="nl-NL" dirty="0"/>
              <a:t>Hoe ga jij hier als verpleegkundige mee om? </a:t>
            </a:r>
          </a:p>
          <a:p>
            <a:r>
              <a:rPr lang="nl-NL" dirty="0"/>
              <a:t>Wat als deze zorgvrager weer terug naar huis gaat? </a:t>
            </a:r>
          </a:p>
          <a:p>
            <a:r>
              <a:rPr lang="nl-NL" dirty="0"/>
              <a:t>Zet je andere voorzieningen en/of hulpmiddelen in? </a:t>
            </a:r>
          </a:p>
        </p:txBody>
      </p:sp>
    </p:spTree>
    <p:extLst>
      <p:ext uri="{BB962C8B-B14F-4D97-AF65-F5344CB8AC3E}">
        <p14:creationId xmlns:p14="http://schemas.microsoft.com/office/powerpoint/2010/main" val="3464443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734" y="104517"/>
            <a:ext cx="7790656" cy="1143000"/>
          </a:xfrm>
        </p:spPr>
        <p:txBody>
          <a:bodyPr/>
          <a:lstStyle/>
          <a:p>
            <a:r>
              <a:rPr lang="nl-NL" dirty="0"/>
              <a:t>Leerdoelen </a:t>
            </a:r>
            <a:r>
              <a:rPr lang="nl-NL" dirty="0" smtClean="0"/>
              <a:t/>
            </a:r>
            <a:br>
              <a:rPr lang="nl-NL" dirty="0" smtClean="0"/>
            </a:br>
            <a:r>
              <a:rPr lang="nl-NL" dirty="0" smtClean="0"/>
              <a:t>behaald</a:t>
            </a:r>
            <a:r>
              <a:rPr lang="nl-NL" dirty="0"/>
              <a:t>?	</a:t>
            </a:r>
          </a:p>
        </p:txBody>
      </p:sp>
      <p:sp>
        <p:nvSpPr>
          <p:cNvPr id="3" name="Content Placeholder 2"/>
          <p:cNvSpPr>
            <a:spLocks noGrp="1"/>
          </p:cNvSpPr>
          <p:nvPr>
            <p:ph idx="1"/>
          </p:nvPr>
        </p:nvSpPr>
        <p:spPr/>
        <p:txBody>
          <a:bodyPr/>
          <a:lstStyle/>
          <a:p>
            <a:r>
              <a:rPr lang="nl-NL" dirty="0"/>
              <a:t>Uitleggen hoe de doelen en middelen van preventie gerangschikt worden in de matrix voor gezondheidsbevordering </a:t>
            </a:r>
          </a:p>
          <a:p>
            <a:r>
              <a:rPr lang="nl-NL" dirty="0"/>
              <a:t>Verwoorden wat de HBO-verpleegkundige en andere disciplines doen aan valpreventie bij ouderen</a:t>
            </a:r>
          </a:p>
          <a:p>
            <a:r>
              <a:rPr lang="nl-NL" dirty="0"/>
              <a:t>(Technologische) preventiemiddelen ordenen in de matrix voor gezondheidsbevordering</a:t>
            </a:r>
          </a:p>
        </p:txBody>
      </p:sp>
    </p:spTree>
    <p:extLst>
      <p:ext uri="{BB962C8B-B14F-4D97-AF65-F5344CB8AC3E}">
        <p14:creationId xmlns:p14="http://schemas.microsoft.com/office/powerpoint/2010/main" val="25283643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E23F1-EC89-4DFC-A525-9A945732CF72}"/>
              </a:ext>
            </a:extLst>
          </p:cNvPr>
          <p:cNvSpPr>
            <a:spLocks noGrp="1"/>
          </p:cNvSpPr>
          <p:nvPr>
            <p:ph type="title"/>
          </p:nvPr>
        </p:nvSpPr>
        <p:spPr/>
        <p:txBody>
          <a:bodyPr>
            <a:normAutofit fontScale="90000"/>
          </a:bodyPr>
          <a:lstStyle/>
          <a:p>
            <a:r>
              <a:rPr lang="nl-NL" dirty="0" err="1">
                <a:solidFill>
                  <a:schemeClr val="tx1"/>
                </a:solidFill>
              </a:rPr>
              <a:t>Intervention</a:t>
            </a:r>
            <a:r>
              <a:rPr lang="nl-NL" dirty="0">
                <a:solidFill>
                  <a:schemeClr val="tx1"/>
                </a:solidFill>
              </a:rPr>
              <a:t> </a:t>
            </a:r>
            <a:r>
              <a:rPr lang="nl-NL" dirty="0" err="1">
                <a:solidFill>
                  <a:schemeClr val="tx1"/>
                </a:solidFill>
              </a:rPr>
              <a:t>mapping</a:t>
            </a:r>
            <a:r>
              <a:rPr lang="nl-NL" dirty="0">
                <a:solidFill>
                  <a:schemeClr val="tx1"/>
                </a:solidFill>
              </a:rPr>
              <a:t> en individuele voorlichting in de </a:t>
            </a:r>
            <a:r>
              <a:rPr lang="nl-NL" dirty="0" smtClean="0">
                <a:solidFill>
                  <a:schemeClr val="tx1"/>
                </a:solidFill>
              </a:rPr>
              <a:t>thuissituatie</a:t>
            </a:r>
            <a:endParaRPr lang="nl-NL" dirty="0"/>
          </a:p>
        </p:txBody>
      </p:sp>
      <p:sp>
        <p:nvSpPr>
          <p:cNvPr id="3" name="Tijdelijke aanduiding voor tekst 2">
            <a:extLst>
              <a:ext uri="{FF2B5EF4-FFF2-40B4-BE49-F238E27FC236}">
                <a16:creationId xmlns:a16="http://schemas.microsoft.com/office/drawing/2014/main" id="{F159B3F2-7B89-46AF-82F7-09473C9F292F}"/>
              </a:ext>
            </a:extLst>
          </p:cNvPr>
          <p:cNvSpPr>
            <a:spLocks noGrp="1"/>
          </p:cNvSpPr>
          <p:nvPr>
            <p:ph type="body" idx="1"/>
          </p:nvPr>
        </p:nvSpPr>
        <p:spPr/>
        <p:txBody>
          <a:bodyPr/>
          <a:lstStyle/>
          <a:p>
            <a:r>
              <a:rPr lang="nl-NL" dirty="0">
                <a:solidFill>
                  <a:schemeClr val="tx1"/>
                </a:solidFill>
              </a:rPr>
              <a:t>Volgende keer les 1.5</a:t>
            </a:r>
          </a:p>
        </p:txBody>
      </p:sp>
    </p:spTree>
    <p:extLst>
      <p:ext uri="{BB962C8B-B14F-4D97-AF65-F5344CB8AC3E}">
        <p14:creationId xmlns:p14="http://schemas.microsoft.com/office/powerpoint/2010/main" val="38571426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E6DB7E-4D0D-4CEB-BE00-0F3EBFAA4A18}"/>
              </a:ext>
            </a:extLst>
          </p:cNvPr>
          <p:cNvSpPr>
            <a:spLocks noGrp="1"/>
          </p:cNvSpPr>
          <p:nvPr>
            <p:ph type="title"/>
          </p:nvPr>
        </p:nvSpPr>
        <p:spPr/>
        <p:txBody>
          <a:bodyPr>
            <a:normAutofit fontScale="90000"/>
          </a:bodyPr>
          <a:lstStyle/>
          <a:p>
            <a:r>
              <a:rPr lang="nl-NL" sz="2200" dirty="0">
                <a:solidFill>
                  <a:schemeClr val="tx1"/>
                </a:solidFill>
              </a:rPr>
              <a:t>Sassen, B.(2018). </a:t>
            </a:r>
            <a:r>
              <a:rPr lang="nl-NL" sz="2200" i="1" dirty="0">
                <a:solidFill>
                  <a:schemeClr val="tx1"/>
                </a:solidFill>
              </a:rPr>
              <a:t>Gezondheidsbevordering en zelfmanagement door verpleegkundigen en verpleegkundig specialisten.</a:t>
            </a:r>
            <a:r>
              <a:rPr lang="nl-NL" sz="2200" dirty="0">
                <a:solidFill>
                  <a:schemeClr val="tx1"/>
                </a:solidFill>
              </a:rPr>
              <a:t> Amsterdam: Reed Business </a:t>
            </a:r>
            <a:r>
              <a:rPr lang="nl-NL" sz="2200" dirty="0" err="1">
                <a:solidFill>
                  <a:schemeClr val="tx1"/>
                </a:solidFill>
              </a:rPr>
              <a:t>Education</a:t>
            </a:r>
            <a:r>
              <a:rPr lang="nl-NL" dirty="0"/>
              <a:t/>
            </a:r>
            <a:br>
              <a:rPr lang="nl-NL" dirty="0"/>
            </a:br>
            <a:endParaRPr lang="nl-NL" dirty="0"/>
          </a:p>
        </p:txBody>
      </p:sp>
      <p:sp>
        <p:nvSpPr>
          <p:cNvPr id="3" name="Tijdelijke aanduiding voor tekst 2">
            <a:extLst>
              <a:ext uri="{FF2B5EF4-FFF2-40B4-BE49-F238E27FC236}">
                <a16:creationId xmlns:a16="http://schemas.microsoft.com/office/drawing/2014/main" id="{81AEB190-C0AF-426D-B235-D239171D9F2C}"/>
              </a:ext>
            </a:extLst>
          </p:cNvPr>
          <p:cNvSpPr>
            <a:spLocks noGrp="1"/>
          </p:cNvSpPr>
          <p:nvPr>
            <p:ph type="body" idx="1"/>
          </p:nvPr>
        </p:nvSpPr>
        <p:spPr/>
        <p:txBody>
          <a:bodyPr/>
          <a:lstStyle/>
          <a:p>
            <a:r>
              <a:rPr lang="nl-NL" dirty="0">
                <a:solidFill>
                  <a:schemeClr val="tx1"/>
                </a:solidFill>
              </a:rPr>
              <a:t>Bron:</a:t>
            </a:r>
          </a:p>
        </p:txBody>
      </p:sp>
    </p:spTree>
    <p:extLst>
      <p:ext uri="{BB962C8B-B14F-4D97-AF65-F5344CB8AC3E}">
        <p14:creationId xmlns:p14="http://schemas.microsoft.com/office/powerpoint/2010/main" val="3102089518"/>
      </p:ext>
    </p:extLst>
  </p:cSld>
  <p:clrMapOvr>
    <a:masterClrMapping/>
  </p:clrMapOvr>
</p:sld>
</file>

<file path=ppt/theme/theme1.xml><?xml version="1.0" encoding="utf-8"?>
<a:theme xmlns:a="http://schemas.openxmlformats.org/drawingml/2006/main" name="_16_9 NL">
  <a:themeElements>
    <a:clrScheme name="Aangepast 1">
      <a:dk1>
        <a:sysClr val="windowText" lastClr="000000"/>
      </a:dk1>
      <a:lt1>
        <a:sysClr val="window" lastClr="FFFFFF"/>
      </a:lt1>
      <a:dk2>
        <a:srgbClr val="44546A"/>
      </a:dk2>
      <a:lt2>
        <a:srgbClr val="E7E6E6"/>
      </a:lt2>
      <a:accent1>
        <a:srgbClr val="009C82"/>
      </a:accent1>
      <a:accent2>
        <a:srgbClr val="CE154F"/>
      </a:accent2>
      <a:accent3>
        <a:srgbClr val="BABABA"/>
      </a:accent3>
      <a:accent4>
        <a:srgbClr val="0090B3"/>
      </a:accent4>
      <a:accent5>
        <a:srgbClr val="66C4B4"/>
      </a:accent5>
      <a:accent6>
        <a:srgbClr val="33B09B"/>
      </a:accent6>
      <a:hlink>
        <a:srgbClr val="009C82"/>
      </a:hlink>
      <a:folHlink>
        <a:srgbClr val="009C8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16_9 NL" id="{382A9702-0D07-454F-9B79-A808D99FC387}" vid="{CA9F744B-A9EB-4CD7-8D75-F10091E2E1D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_16_9 NL</Template>
  <TotalTime>0</TotalTime>
  <Words>840</Words>
  <Application>Microsoft Office PowerPoint</Application>
  <PresentationFormat>Breedbeeld</PresentationFormat>
  <Paragraphs>93</Paragraphs>
  <Slides>12</Slides>
  <Notes>5</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12</vt:i4>
      </vt:variant>
    </vt:vector>
  </HeadingPairs>
  <TitlesOfParts>
    <vt:vector size="16" baseType="lpstr">
      <vt:lpstr>Arial</vt:lpstr>
      <vt:lpstr>Calibri</vt:lpstr>
      <vt:lpstr>Lucida Sans Unicode</vt:lpstr>
      <vt:lpstr>_16_9 NL</vt:lpstr>
      <vt:lpstr>G&amp;P  Werkcollege, les 1.4 </vt:lpstr>
      <vt:lpstr>Leerdoelen  </vt:lpstr>
      <vt:lpstr>PowerPoint-presentatie</vt:lpstr>
      <vt:lpstr>PowerPoint-presentatie</vt:lpstr>
      <vt:lpstr>Voorbereidings- opdracht a </vt:lpstr>
      <vt:lpstr>Voorbereidings- opdracht b</vt:lpstr>
      <vt:lpstr>Invullen matrix </vt:lpstr>
      <vt:lpstr>Invullen matrix </vt:lpstr>
      <vt:lpstr>Casus: dhr Amir  (15 min)</vt:lpstr>
      <vt:lpstr>Leerdoelen  behaald? </vt:lpstr>
      <vt:lpstr>Intervention mapping en individuele voorlichting in de thuissituatie</vt:lpstr>
      <vt:lpstr>Sassen, B.(2018). Gezondheidsbevordering en zelfmanagement door verpleegkundigen en verpleegkundig specialisten. Amsterdam: Reed Business Education </vt:lpstr>
    </vt:vector>
  </TitlesOfParts>
  <Company>Saxion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G&amp;P 1.4</dc:title>
  <dc:creator>Marlies Koster - Brouwer</dc:creator>
  <cp:lastModifiedBy>Cynthia Halfwerk</cp:lastModifiedBy>
  <cp:revision>14</cp:revision>
  <dcterms:created xsi:type="dcterms:W3CDTF">2018-09-12T13:44:32Z</dcterms:created>
  <dcterms:modified xsi:type="dcterms:W3CDTF">2020-01-20T11:50:28Z</dcterms:modified>
</cp:coreProperties>
</file>