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69" r:id="rId17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9"/>
      <p:bold r:id="rId20"/>
      <p:italic r:id="rId21"/>
      <p:boldItalic r:id="rId22"/>
    </p:embeddedFont>
    <p:embeddedFont>
      <p:font typeface="Helvetica Neue" panose="020B0604020202020204" charset="0"/>
      <p:regular r:id="rId23"/>
      <p:bold r:id="rId24"/>
      <p:italic r:id="rId25"/>
      <p:boldItalic r:id="rId26"/>
    </p:embeddedFont>
    <p:embeddedFont>
      <p:font typeface="Helvetica Neue Light" panose="020B0604020202020204" charset="0"/>
      <p:regular r:id="rId27"/>
      <p:bold r:id="rId28"/>
      <p:italic r:id="rId29"/>
      <p:boldItalic r:id="rId30"/>
    </p:embeddedFont>
    <p:embeddedFont>
      <p:font typeface="Tahoma" panose="020B0604030504040204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hevfp5ihCviK9C1n6qcrq1CEW4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199" autoAdjust="0"/>
  </p:normalViewPr>
  <p:slideViewPr>
    <p:cSldViewPr snapToGrid="0">
      <p:cViewPr varScale="1">
        <p:scale>
          <a:sx n="53" d="100"/>
          <a:sy n="53" d="100"/>
        </p:scale>
        <p:origin x="36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21" Type="http://schemas.openxmlformats.org/officeDocument/2006/relationships/font" Target="fonts/font3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Deze PowerPoint bevat diagnostische vragen bij het thema bloedsomloop.</a:t>
            </a: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2a791a26ba1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Leerlingen denken dat de linkerkamer meer bloed wegpompt, omdat deze gespierder is.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A</a:t>
            </a:r>
            <a:r>
              <a:rPr lang="en-GB"/>
              <a:t> Leerlingen denken deze meer wegpompt omdat deze groter is.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B</a:t>
            </a:r>
            <a:r>
              <a:rPr lang="en-GB"/>
              <a:t> Leerlingen halen de linker- en de rechterkamer door elkaar.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C</a:t>
            </a:r>
            <a:r>
              <a:rPr lang="en-GB"/>
              <a:t>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9" name="Google Shape;279;g2a791a26ba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2a791a26ba1_0_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Leerlingen begrijpen niet dat zuurstof zich ook in het lichaam verplaatst zonder gehecht te zijn aan een rode bloedcel.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 </a:t>
            </a:r>
            <a:r>
              <a:rPr lang="en-GB"/>
              <a:t>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Leerlingen denken dat bloedcellen per definitie niet buiten de bloedbaan kunnen komen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Leerlingen denken dat weefselvloeistof en bloedplasma hetzelfde zijn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Leerlingen denken dat zuurstof niet zonder rode bloedcellen verplaatst kan worden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301" name="Google Shape;301;g2a791a26ba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a791a26ba1_0_1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Leerlingen denken dat koolstofdioxide alleen door rode bloedcellen of alleen door plasma getransporteerd wordt.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Leerlingen denken dat koolstofdioxide alleen door plasma wordt getransporteerd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Leerlingen denken dat koolstofdioxide alleen door de rode bloedcellen wordt getransporteerd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Leerlingen denken dat bloedplaatjes ook een rol hebben bij het transport in de bloedsomloop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320" name="Google Shape;320;g2a791a26ba1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latin typeface="Arial"/>
                <a:ea typeface="Arial"/>
                <a:cs typeface="Arial"/>
                <a:sym typeface="Arial"/>
              </a:rPr>
              <a:t>Misvatting: Leerlingen halen antistof en antigeen door elkaar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Leerlingen halen antigeen en antistof door elkaar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GOED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Leerlingen denken dat ziekteverwekkers aan schadelijke stoffen worden herkent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latin typeface="Arial"/>
                <a:ea typeface="Arial"/>
                <a:cs typeface="Arial"/>
                <a:sym typeface="Arial"/>
              </a:rPr>
              <a:t>Tip: eventueel uitbreiden met het antwoord: door het HLA systeem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3930a8b2a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Misvatting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leerlingen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denken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dat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bij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bloedtransfusie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het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volledige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bloed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wordt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gedoneerd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waardoor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ook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antistoffen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in het plasma van de donor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een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reactie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kunnen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veroorzaken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. 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 dirty="0"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GOED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 dirty="0"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Leerlingen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denken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dat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zowel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rode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als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witte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bloedcellen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geïnjecteerd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worden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 dirty="0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Leerlingen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denken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dat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alle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vaste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bestanddelen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worden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geïnjecteerd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 dirty="0"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Leerlingen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denken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dat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het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volledige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bloed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wordt</a:t>
            </a:r>
            <a:r>
              <a:rPr lang="en-GB" sz="11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100" dirty="0" err="1">
                <a:latin typeface="Arial"/>
                <a:ea typeface="Arial"/>
                <a:cs typeface="Arial"/>
                <a:sym typeface="Arial"/>
              </a:rPr>
              <a:t>geïnjecteerd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26" name="Google Shape;126;g13930a8b2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3930a8b2a2_0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latin typeface="Arial"/>
                <a:ea typeface="Arial"/>
                <a:cs typeface="Arial"/>
                <a:sym typeface="Arial"/>
              </a:rPr>
              <a:t>Misvatting: leerlingen denken dat bij bloedtransfusie het volledige bloed wordt gedoneerd waardoor ook de antistoffen in het plasma van de donor een reactie kunnen veroorzaken. 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GOED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De leerlingen denken dat het plasma van de ontvanger ook gedoneerd wordt en dus anti-B van de donor in het bloed van de ontvanger komt. Ze vergeten dat de ontvanger anti-A heeft in het plasma.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b="1"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GB" sz="1100">
                <a:latin typeface="Arial"/>
                <a:ea typeface="Arial"/>
                <a:cs typeface="Arial"/>
                <a:sym typeface="Arial"/>
              </a:rPr>
              <a:t> De leerlingen denken dat het plasma van de ontvangen ook gedoneerd worden en dus de anti-B van de donor in het bloed van de ontvanger komt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49" name="Google Shape;149;g13930a8b2a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519b358d8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0" name="Google Shape;430;g3519b358d8d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latin typeface="Arial"/>
                <a:ea typeface="Arial"/>
                <a:cs typeface="Arial"/>
                <a:sym typeface="Arial"/>
              </a:rPr>
              <a:t>CC BY-SA 4.0 licentie:</a:t>
            </a:r>
            <a:r>
              <a:rPr lang="en-GB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b="0" u="sng">
                <a:solidFill>
                  <a:schemeClr val="hlink"/>
                </a:solidFill>
                <a:hlinkClick r:id="rId3"/>
              </a:rPr>
              <a:t>https://creativecommons.org/licenses/by-sa/4.0</a:t>
            </a:r>
            <a:r>
              <a:rPr lang="en-GB" b="0" u="none"/>
              <a:t> </a:t>
            </a:r>
            <a:endParaRPr/>
          </a:p>
        </p:txBody>
      </p:sp>
      <p:sp>
        <p:nvSpPr>
          <p:cNvPr id="431" name="Google Shape;431;g3519b358d8d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Leerlingen denk dat alle slagaders zuurstofrijk zijn en alle aders zuurstofarm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A</a:t>
            </a:r>
            <a:r>
              <a:rPr lang="en-GB"/>
              <a:t>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B</a:t>
            </a:r>
            <a:r>
              <a:rPr lang="en-GB"/>
              <a:t> Leerlingen zien ader en denken dat deze altijd zuurstof zijn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C</a:t>
            </a:r>
            <a:r>
              <a:rPr lang="en-GB"/>
              <a:t> Leerlingen weten niet dat de aorta een zuurstofrijk bloedvat 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Tip: je kan antwoord C eventueel weglaten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Tip: je kan eventueel ook een navelstrengslagader of navelstrengader toevoegen</a:t>
            </a: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15a591cbab_0_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Misvatting: Leerlingen denk dat alle slagaders zuurstofrijk zijn en alle aders zuurstofarm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A</a:t>
            </a:r>
            <a:r>
              <a:rPr lang="en-GB"/>
              <a:t> Leerlingen zien slagader en denken dat deze altijd zuurstofrijk zijn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B</a:t>
            </a:r>
            <a:r>
              <a:rPr lang="en-GB"/>
              <a:t> 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1"/>
              <a:t>C</a:t>
            </a:r>
            <a:r>
              <a:rPr lang="en-GB"/>
              <a:t> Leerlingen denken dat de poortader zuurstof rijk 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Tip: je kan antwoord C eventueel weg laten</a:t>
            </a:r>
            <a:endParaRPr/>
          </a:p>
        </p:txBody>
      </p:sp>
      <p:sp>
        <p:nvSpPr>
          <p:cNvPr id="114" name="Google Shape;114;g215a591cba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Leerlingen weten de stroomrichting van het bloed door het hart niet en/of vergeten dat er tussen de harthelften nog een kleine bloedsomloop zit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 </a:t>
            </a:r>
            <a:r>
              <a:rPr lang="en-GB"/>
              <a:t>GOED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i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Tip: je kan zelf variaties maken door het onderdeel in de vraag te veranderen</a:t>
            </a:r>
            <a:endParaRPr/>
          </a:p>
        </p:txBody>
      </p:sp>
      <p:sp>
        <p:nvSpPr>
          <p:cNvPr id="133" name="Google Shape;13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3930a8b2a2_0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in </a:t>
            </a:r>
            <a:r>
              <a:rPr lang="en-GB" dirty="0" err="1"/>
              <a:t>haarvaten</a:t>
            </a:r>
            <a:r>
              <a:rPr lang="en-GB" dirty="0"/>
              <a:t> het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langzaam</a:t>
            </a:r>
            <a:r>
              <a:rPr lang="en-GB" dirty="0"/>
              <a:t> </a:t>
            </a:r>
            <a:r>
              <a:rPr lang="en-GB" dirty="0" err="1"/>
              <a:t>stroomt</a:t>
            </a:r>
            <a:r>
              <a:rPr lang="en-GB" dirty="0"/>
              <a:t> </a:t>
            </a:r>
            <a:r>
              <a:rPr lang="en-GB" dirty="0" err="1"/>
              <a:t>doordat</a:t>
            </a:r>
            <a:r>
              <a:rPr lang="en-GB" dirty="0"/>
              <a:t> de </a:t>
            </a:r>
            <a:r>
              <a:rPr lang="en-GB" dirty="0" err="1"/>
              <a:t>haarvaten</a:t>
            </a:r>
            <a:r>
              <a:rPr lang="en-GB" dirty="0"/>
              <a:t> </a:t>
            </a:r>
            <a:r>
              <a:rPr lang="en-GB" dirty="0" err="1"/>
              <a:t>nauw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de </a:t>
            </a:r>
            <a:r>
              <a:rPr lang="en-GB" dirty="0" err="1"/>
              <a:t>kleine</a:t>
            </a:r>
            <a:r>
              <a:rPr lang="en-GB" dirty="0"/>
              <a:t> diameter van de </a:t>
            </a:r>
            <a:r>
              <a:rPr lang="en-GB" dirty="0" err="1"/>
              <a:t>haarvaten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grotere</a:t>
            </a:r>
            <a:r>
              <a:rPr lang="en-GB" dirty="0"/>
              <a:t> </a:t>
            </a:r>
            <a:r>
              <a:rPr lang="en-GB" dirty="0" err="1"/>
              <a:t>weerstand</a:t>
            </a:r>
            <a:r>
              <a:rPr lang="en-GB" dirty="0"/>
              <a:t> </a:t>
            </a:r>
            <a:r>
              <a:rPr lang="en-GB" dirty="0" err="1"/>
              <a:t>zorgt</a:t>
            </a:r>
            <a:r>
              <a:rPr lang="en-GB" dirty="0"/>
              <a:t>. In </a:t>
            </a:r>
            <a:r>
              <a:rPr lang="en-GB" dirty="0" err="1"/>
              <a:t>werkelijkheid</a:t>
            </a:r>
            <a:r>
              <a:rPr lang="en-GB" dirty="0"/>
              <a:t> </a:t>
            </a:r>
            <a:r>
              <a:rPr lang="en-GB" dirty="0" err="1"/>
              <a:t>stroomt</a:t>
            </a:r>
            <a:r>
              <a:rPr lang="en-GB" dirty="0"/>
              <a:t> het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langzamer</a:t>
            </a:r>
            <a:r>
              <a:rPr lang="en-GB" dirty="0"/>
              <a:t> door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groot</a:t>
            </a:r>
            <a:r>
              <a:rPr lang="en-GB" dirty="0"/>
              <a:t> </a:t>
            </a:r>
            <a:r>
              <a:rPr lang="en-GB" dirty="0" err="1"/>
              <a:t>oppervlak</a:t>
            </a:r>
            <a:r>
              <a:rPr lang="en-GB" dirty="0"/>
              <a:t> van het </a:t>
            </a:r>
            <a:r>
              <a:rPr lang="en-GB" dirty="0" err="1"/>
              <a:t>haarvatennet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kleinere</a:t>
            </a:r>
            <a:r>
              <a:rPr lang="en-GB" dirty="0"/>
              <a:t> diameter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grote</a:t>
            </a:r>
            <a:r>
              <a:rPr lang="en-GB" dirty="0"/>
              <a:t> </a:t>
            </a:r>
            <a:r>
              <a:rPr lang="en-GB" dirty="0" err="1"/>
              <a:t>weerstand</a:t>
            </a:r>
            <a:r>
              <a:rPr lang="en-GB" dirty="0"/>
              <a:t> </a:t>
            </a:r>
            <a:r>
              <a:rPr lang="en-GB" dirty="0" err="1"/>
              <a:t>zorgt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de </a:t>
            </a:r>
            <a:r>
              <a:rPr lang="en-GB" dirty="0" err="1"/>
              <a:t>snelheid</a:t>
            </a:r>
            <a:r>
              <a:rPr lang="en-GB" dirty="0"/>
              <a:t> </a:t>
            </a:r>
            <a:r>
              <a:rPr lang="en-GB" dirty="0" err="1"/>
              <a:t>remt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</a:t>
            </a:r>
            <a:r>
              <a:rPr lang="en-GB" dirty="0" err="1"/>
              <a:t>gezamenlijke</a:t>
            </a:r>
            <a:r>
              <a:rPr lang="en-GB" dirty="0"/>
              <a:t> </a:t>
            </a:r>
            <a:r>
              <a:rPr lang="en-GB" dirty="0" err="1"/>
              <a:t>inhoud</a:t>
            </a:r>
            <a:r>
              <a:rPr lang="en-GB" dirty="0"/>
              <a:t> van </a:t>
            </a:r>
            <a:r>
              <a:rPr lang="en-GB" dirty="0" err="1"/>
              <a:t>slagaders</a:t>
            </a:r>
            <a:r>
              <a:rPr lang="en-GB" dirty="0"/>
              <a:t> </a:t>
            </a:r>
            <a:r>
              <a:rPr lang="en-GB" dirty="0" err="1"/>
              <a:t>groter</a:t>
            </a:r>
            <a:r>
              <a:rPr lang="en-GB" dirty="0"/>
              <a:t> is dan van </a:t>
            </a:r>
            <a:r>
              <a:rPr lang="en-GB" dirty="0" err="1"/>
              <a:t>haarvaten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verlies</a:t>
            </a:r>
            <a:r>
              <a:rPr lang="en-GB" dirty="0"/>
              <a:t> </a:t>
            </a:r>
            <a:r>
              <a:rPr lang="en-GB" dirty="0" err="1"/>
              <a:t>aan</a:t>
            </a:r>
            <a:r>
              <a:rPr lang="en-GB" dirty="0"/>
              <a:t> </a:t>
            </a:r>
            <a:r>
              <a:rPr lang="en-GB" dirty="0" err="1"/>
              <a:t>stroomsnelheid</a:t>
            </a:r>
            <a:r>
              <a:rPr lang="en-GB" dirty="0"/>
              <a:t> </a:t>
            </a:r>
            <a:r>
              <a:rPr lang="en-GB" dirty="0" err="1"/>
              <a:t>komt</a:t>
            </a:r>
            <a:r>
              <a:rPr lang="en-GB" dirty="0"/>
              <a:t> door de </a:t>
            </a:r>
            <a:r>
              <a:rPr lang="en-GB" dirty="0" err="1"/>
              <a:t>langere</a:t>
            </a:r>
            <a:r>
              <a:rPr lang="en-GB" dirty="0"/>
              <a:t> </a:t>
            </a:r>
            <a:r>
              <a:rPr lang="en-GB" dirty="0" err="1"/>
              <a:t>tijd</a:t>
            </a:r>
            <a:r>
              <a:rPr lang="en-GB" dirty="0"/>
              <a:t> met </a:t>
            </a:r>
            <a:r>
              <a:rPr lang="en-GB" dirty="0" err="1"/>
              <a:t>weerstand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Tip: je </a:t>
            </a:r>
            <a:r>
              <a:rPr lang="en-GB" dirty="0" err="1"/>
              <a:t>kunt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vraag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stellen</a:t>
            </a:r>
            <a:r>
              <a:rPr lang="en-GB" dirty="0"/>
              <a:t> met </a:t>
            </a:r>
            <a:r>
              <a:rPr lang="en-GB" dirty="0" err="1"/>
              <a:t>bloeddruk</a:t>
            </a:r>
            <a:r>
              <a:rPr lang="en-GB" dirty="0"/>
              <a:t> in de </a:t>
            </a:r>
            <a:r>
              <a:rPr lang="en-GB" dirty="0" err="1"/>
              <a:t>vraag</a:t>
            </a:r>
            <a:endParaRPr dirty="0"/>
          </a:p>
        </p:txBody>
      </p:sp>
      <p:sp>
        <p:nvSpPr>
          <p:cNvPr id="164" name="Google Shape;164;g13930a8b2a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40d3ec5a0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Leerlingen denken dat hartspierweefsel de benodigde zuurstof krijgt van het bloed dat door de boezems en kamers stroomt.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Leerlingen passen ten onrechte de regels voor naamgeving van bloedvaten toe op de kransslagader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Leerlingen denken dat de hartspier zuurstof krijgt vanuit het bloed dat zich in de linkerkamer bevindt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Leerlingen denken dat de hartspiercellen zuurstof krijgen vanuit de aorta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GOED</a:t>
            </a:r>
            <a:endParaRPr/>
          </a:p>
        </p:txBody>
      </p:sp>
      <p:sp>
        <p:nvSpPr>
          <p:cNvPr id="187" name="Google Shape;187;g140d3ec5a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296cbf26d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Misvatting: Leerlingen denken dat de poortader alleen vanuit de darm naar de lever gaat. Leerling is zich niet bewust van het bestaan van een poortader</a:t>
            </a:r>
            <a:r>
              <a:rPr lang="en-GB" u="sng"/>
              <a:t>systeem</a:t>
            </a:r>
            <a:r>
              <a:rPr lang="en-GB"/>
              <a:t>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A </a:t>
            </a:r>
            <a:r>
              <a:rPr lang="en-GB"/>
              <a:t>Leerlingen denken dat alle voedingsstoffen enkel worden opgenomen in de dunne darm en de poortader (daarom) enkel loopt tussen de darm en de lever.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 </a:t>
            </a:r>
            <a:r>
              <a:rPr lang="en-GB"/>
              <a:t>Leerlingen denken dat alle voedingsstoffen enkel worden opgenomen in de dunne darm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 </a:t>
            </a:r>
            <a:r>
              <a:rPr lang="en-GB"/>
              <a:t>Uittesten of leerlingen wel voor dit antwoord gaan.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 </a:t>
            </a:r>
            <a:r>
              <a:rPr lang="en-GB"/>
              <a:t>GOED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10" name="Google Shape;210;g3296cbf26d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15a591cbab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kennen</a:t>
            </a:r>
            <a:r>
              <a:rPr lang="en-GB" dirty="0"/>
              <a:t> het begrip </a:t>
            </a:r>
            <a:r>
              <a:rPr lang="en-GB" dirty="0" err="1"/>
              <a:t>poortader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goed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kunnen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beredeneren</a:t>
            </a:r>
            <a:r>
              <a:rPr lang="en-GB" dirty="0"/>
              <a:t> </a:t>
            </a:r>
            <a:r>
              <a:rPr lang="en-GB" dirty="0" err="1"/>
              <a:t>waar</a:t>
            </a:r>
            <a:r>
              <a:rPr lang="en-GB" dirty="0"/>
              <a:t> </a:t>
            </a:r>
            <a:r>
              <a:rPr lang="en-GB" dirty="0" err="1"/>
              <a:t>voedingsstoffen</a:t>
            </a:r>
            <a:r>
              <a:rPr lang="en-GB" dirty="0"/>
              <a:t> het </a:t>
            </a:r>
            <a:r>
              <a:rPr lang="en-GB" dirty="0" err="1"/>
              <a:t>lichaam</a:t>
            </a:r>
            <a:r>
              <a:rPr lang="en-GB" dirty="0"/>
              <a:t> </a:t>
            </a:r>
            <a:r>
              <a:rPr lang="en-GB" dirty="0" err="1"/>
              <a:t>inkomen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beseffen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lever </a:t>
            </a:r>
            <a:r>
              <a:rPr lang="en-GB" dirty="0" err="1"/>
              <a:t>zelf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al </a:t>
            </a:r>
            <a:r>
              <a:rPr lang="en-GB" dirty="0" err="1"/>
              <a:t>voedingsstoffen</a:t>
            </a:r>
            <a:r>
              <a:rPr lang="en-GB" dirty="0"/>
              <a:t> </a:t>
            </a:r>
            <a:r>
              <a:rPr lang="en-GB" dirty="0" err="1"/>
              <a:t>gebruikt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oplsaat</a:t>
            </a:r>
            <a:endParaRPr lang="en-GB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weten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hierin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de </a:t>
            </a:r>
            <a:r>
              <a:rPr lang="en-GB" dirty="0" err="1"/>
              <a:t>onderste</a:t>
            </a:r>
            <a:r>
              <a:rPr lang="en-GB" dirty="0"/>
              <a:t> </a:t>
            </a:r>
            <a:r>
              <a:rPr lang="en-GB" dirty="0" err="1"/>
              <a:t>helft</a:t>
            </a:r>
            <a:r>
              <a:rPr lang="en-GB" dirty="0"/>
              <a:t> van het </a:t>
            </a:r>
            <a:r>
              <a:rPr lang="en-GB" dirty="0" err="1"/>
              <a:t>lichaam</a:t>
            </a:r>
            <a:r>
              <a:rPr lang="en-GB" dirty="0"/>
              <a:t> </a:t>
            </a:r>
            <a:r>
              <a:rPr lang="en-GB" dirty="0" err="1"/>
              <a:t>komt</a:t>
            </a:r>
            <a:r>
              <a:rPr lang="en-GB" dirty="0"/>
              <a:t> maar </a:t>
            </a:r>
            <a:r>
              <a:rPr lang="en-GB" dirty="0" err="1"/>
              <a:t>realiseren</a:t>
            </a:r>
            <a:r>
              <a:rPr lang="en-GB" dirty="0"/>
              <a:t> </a:t>
            </a:r>
            <a:r>
              <a:rPr lang="en-GB" dirty="0" err="1"/>
              <a:t>zich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voedingsstofrijk</a:t>
            </a:r>
            <a:r>
              <a:rPr lang="en-GB" dirty="0"/>
              <a:t>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gemengd</a:t>
            </a:r>
            <a:r>
              <a:rPr lang="en-GB" dirty="0"/>
              <a:t> </a:t>
            </a:r>
            <a:r>
              <a:rPr lang="en-GB" dirty="0" err="1"/>
              <a:t>wordt</a:t>
            </a:r>
            <a:r>
              <a:rPr lang="en-GB" dirty="0"/>
              <a:t> met </a:t>
            </a:r>
            <a:r>
              <a:rPr lang="en-GB" dirty="0" err="1"/>
              <a:t>voedingsstofarm</a:t>
            </a:r>
            <a:r>
              <a:rPr lang="en-GB" dirty="0"/>
              <a:t>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de </a:t>
            </a:r>
            <a:r>
              <a:rPr lang="en-GB" dirty="0" err="1"/>
              <a:t>andere</a:t>
            </a:r>
            <a:r>
              <a:rPr lang="en-GB" dirty="0"/>
              <a:t> </a:t>
            </a:r>
            <a:r>
              <a:rPr lang="en-GB" dirty="0" err="1"/>
              <a:t>organen</a:t>
            </a:r>
            <a:endParaRPr lang="en-GB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in de </a:t>
            </a:r>
            <a:r>
              <a:rPr lang="en-GB" dirty="0" err="1"/>
              <a:t>longen</a:t>
            </a:r>
            <a:r>
              <a:rPr lang="en-GB" dirty="0"/>
              <a:t> </a:t>
            </a:r>
            <a:r>
              <a:rPr lang="en-GB" dirty="0" err="1"/>
              <a:t>voedingsstoffen</a:t>
            </a:r>
            <a:r>
              <a:rPr lang="en-GB" dirty="0"/>
              <a:t> </a:t>
            </a:r>
            <a:r>
              <a:rPr lang="en-GB" dirty="0" err="1"/>
              <a:t>opgenomen</a:t>
            </a:r>
            <a:r>
              <a:rPr lang="en-GB" dirty="0"/>
              <a:t> </a:t>
            </a:r>
            <a:r>
              <a:rPr lang="en-GB" dirty="0" err="1"/>
              <a:t>worden</a:t>
            </a:r>
            <a:endParaRPr dirty="0"/>
          </a:p>
        </p:txBody>
      </p:sp>
      <p:sp>
        <p:nvSpPr>
          <p:cNvPr id="237" name="Google Shape;237;g215a591cba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15a591cbab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hebben</a:t>
            </a:r>
            <a:r>
              <a:rPr lang="en-GB" dirty="0"/>
              <a:t> (</a:t>
            </a:r>
            <a:r>
              <a:rPr lang="en-GB" dirty="0" err="1"/>
              <a:t>vanuit</a:t>
            </a:r>
            <a:r>
              <a:rPr lang="en-GB" dirty="0"/>
              <a:t> de </a:t>
            </a:r>
            <a:r>
              <a:rPr lang="en-GB" dirty="0" err="1"/>
              <a:t>onderbouw</a:t>
            </a:r>
            <a:r>
              <a:rPr lang="en-GB" dirty="0"/>
              <a:t>) het idee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één</a:t>
            </a:r>
            <a:r>
              <a:rPr lang="en-GB" dirty="0"/>
              <a:t> </a:t>
            </a:r>
            <a:r>
              <a:rPr lang="en-GB" dirty="0" err="1"/>
              <a:t>poortader</a:t>
            </a:r>
            <a:r>
              <a:rPr lang="en-GB" dirty="0"/>
              <a:t> is </a:t>
            </a:r>
            <a:r>
              <a:rPr lang="en-GB" dirty="0" err="1"/>
              <a:t>vanuit</a:t>
            </a:r>
            <a:r>
              <a:rPr lang="en-GB" dirty="0"/>
              <a:t> de </a:t>
            </a:r>
            <a:r>
              <a:rPr lang="en-GB" dirty="0" err="1"/>
              <a:t>darmen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de lever.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alleen</a:t>
            </a:r>
            <a:r>
              <a:rPr lang="en-GB" dirty="0"/>
              <a:t> </a:t>
            </a:r>
            <a:r>
              <a:rPr lang="en-GB" dirty="0" err="1"/>
              <a:t>vanuit</a:t>
            </a:r>
            <a:r>
              <a:rPr lang="en-GB" dirty="0"/>
              <a:t> de </a:t>
            </a:r>
            <a:r>
              <a:rPr lang="en-GB" dirty="0" err="1"/>
              <a:t>darmen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poortader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de lever </a:t>
            </a:r>
            <a:r>
              <a:rPr lang="en-GB" dirty="0" err="1"/>
              <a:t>gaat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alleen</a:t>
            </a:r>
            <a:r>
              <a:rPr lang="en-GB" dirty="0"/>
              <a:t> </a:t>
            </a:r>
            <a:r>
              <a:rPr lang="en-GB" dirty="0" err="1"/>
              <a:t>vanuit</a:t>
            </a:r>
            <a:r>
              <a:rPr lang="en-GB" dirty="0"/>
              <a:t> de </a:t>
            </a:r>
            <a:r>
              <a:rPr lang="en-GB" dirty="0" err="1"/>
              <a:t>darmen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poortader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de lever </a:t>
            </a:r>
            <a:r>
              <a:rPr lang="en-GB" dirty="0" err="1"/>
              <a:t>gaat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 </a:t>
            </a:r>
            <a:r>
              <a:rPr lang="en-GB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vanuit</a:t>
            </a:r>
            <a:r>
              <a:rPr lang="en-GB" dirty="0"/>
              <a:t> de </a:t>
            </a:r>
            <a:r>
              <a:rPr lang="en-GB" dirty="0" err="1"/>
              <a:t>endeldarm</a:t>
            </a:r>
            <a:r>
              <a:rPr lang="en-GB" dirty="0"/>
              <a:t> het </a:t>
            </a:r>
            <a:r>
              <a:rPr lang="en-GB" dirty="0" err="1"/>
              <a:t>bloed</a:t>
            </a:r>
            <a:r>
              <a:rPr lang="en-GB" dirty="0"/>
              <a:t> </a:t>
            </a:r>
            <a:r>
              <a:rPr lang="en-GB" dirty="0" err="1"/>
              <a:t>eerst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de lever </a:t>
            </a:r>
            <a:r>
              <a:rPr lang="en-GB" dirty="0" err="1"/>
              <a:t>gaat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Tip: pas op met </a:t>
            </a:r>
            <a:r>
              <a:rPr lang="en-GB" dirty="0" err="1"/>
              <a:t>gebruik</a:t>
            </a:r>
            <a:r>
              <a:rPr lang="en-GB" dirty="0"/>
              <a:t> in de </a:t>
            </a:r>
            <a:r>
              <a:rPr lang="en-GB" dirty="0" err="1"/>
              <a:t>onderbouw</a:t>
            </a:r>
            <a:r>
              <a:rPr lang="en-GB" dirty="0"/>
              <a:t>, het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wenselijk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het </a:t>
            </a:r>
            <a:r>
              <a:rPr lang="en-GB" dirty="0" err="1"/>
              <a:t>daar</a:t>
            </a:r>
            <a:r>
              <a:rPr lang="en-GB" dirty="0"/>
              <a:t> </a:t>
            </a:r>
            <a:r>
              <a:rPr lang="en-GB" dirty="0" err="1"/>
              <a:t>simpeler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houden</a:t>
            </a:r>
            <a:r>
              <a:rPr lang="en-GB" dirty="0"/>
              <a:t>. </a:t>
            </a:r>
            <a:r>
              <a:rPr lang="en-GB" dirty="0" err="1"/>
              <a:t>Indien</a:t>
            </a:r>
            <a:r>
              <a:rPr lang="en-GB" dirty="0"/>
              <a:t>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toegepast</a:t>
            </a:r>
            <a:r>
              <a:rPr lang="en-GB" dirty="0"/>
              <a:t> in </a:t>
            </a:r>
            <a:r>
              <a:rPr lang="en-GB" dirty="0" err="1"/>
              <a:t>onderbouw</a:t>
            </a:r>
            <a:r>
              <a:rPr lang="en-GB" dirty="0"/>
              <a:t> </a:t>
            </a:r>
            <a:r>
              <a:rPr lang="en-GB" dirty="0" err="1"/>
              <a:t>kun</a:t>
            </a:r>
            <a:r>
              <a:rPr lang="en-GB" dirty="0"/>
              <a:t> je hem </a:t>
            </a:r>
            <a:r>
              <a:rPr lang="en-GB" dirty="0" err="1"/>
              <a:t>versimpelen</a:t>
            </a:r>
            <a:r>
              <a:rPr lang="en-GB" dirty="0"/>
              <a:t> door D </a:t>
            </a:r>
            <a:r>
              <a:rPr lang="en-GB" dirty="0" err="1"/>
              <a:t>weg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halen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optie</a:t>
            </a:r>
            <a:r>
              <a:rPr lang="en-GB" dirty="0"/>
              <a:t> met </a:t>
            </a:r>
            <a:r>
              <a:rPr lang="en-GB" dirty="0" err="1"/>
              <a:t>alleen</a:t>
            </a:r>
            <a:r>
              <a:rPr lang="en-GB" dirty="0"/>
              <a:t> de </a:t>
            </a:r>
            <a:r>
              <a:rPr lang="en-GB" dirty="0" err="1"/>
              <a:t>dunne</a:t>
            </a:r>
            <a:r>
              <a:rPr lang="en-GB" dirty="0"/>
              <a:t> </a:t>
            </a:r>
            <a:r>
              <a:rPr lang="en-GB" dirty="0" err="1"/>
              <a:t>darm</a:t>
            </a:r>
            <a:r>
              <a:rPr lang="en-GB" dirty="0"/>
              <a:t> toe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voegen</a:t>
            </a:r>
            <a:r>
              <a:rPr lang="en-GB" dirty="0"/>
              <a:t>. </a:t>
            </a:r>
            <a:endParaRPr dirty="0"/>
          </a:p>
        </p:txBody>
      </p:sp>
      <p:sp>
        <p:nvSpPr>
          <p:cNvPr id="256" name="Google Shape;256;g215a591cbab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2945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Bloedsomloop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143000" y="1754800"/>
            <a:ext cx="6858000" cy="43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342900" lvl="1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</a:pPr>
            <a:endParaRPr/>
          </a:p>
          <a:p>
            <a:pPr marL="342900" lvl="1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a791a26ba1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2" name="Google Shape;282;g2a791a26ba1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3" name="Google Shape;283;g2a791a26ba1_0_0"/>
          <p:cNvGrpSpPr/>
          <p:nvPr/>
        </p:nvGrpSpPr>
        <p:grpSpPr>
          <a:xfrm>
            <a:off x="806913" y="1496245"/>
            <a:ext cx="7309588" cy="908700"/>
            <a:chOff x="806913" y="1496245"/>
            <a:chExt cx="7309588" cy="908700"/>
          </a:xfrm>
        </p:grpSpPr>
        <p:grpSp>
          <p:nvGrpSpPr>
            <p:cNvPr id="284" name="Google Shape;284;g2a791a26ba1_0_0"/>
            <p:cNvGrpSpPr/>
            <p:nvPr/>
          </p:nvGrpSpPr>
          <p:grpSpPr>
            <a:xfrm>
              <a:off x="806913" y="1496245"/>
              <a:ext cx="908700" cy="908700"/>
              <a:chOff x="947033" y="2362454"/>
              <a:chExt cx="908700" cy="908700"/>
            </a:xfrm>
          </p:grpSpPr>
          <p:sp>
            <p:nvSpPr>
              <p:cNvPr id="285" name="Google Shape;285;g2a791a26ba1_0_0"/>
              <p:cNvSpPr/>
              <p:nvPr/>
            </p:nvSpPr>
            <p:spPr>
              <a:xfrm>
                <a:off x="947033" y="2362454"/>
                <a:ext cx="908700" cy="908700"/>
              </a:xfrm>
              <a:prstGeom prst="ellipse">
                <a:avLst/>
              </a:prstGeom>
              <a:solidFill>
                <a:srgbClr val="73C3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86" name="Google Shape;286;g2a791a26ba1_0_0"/>
              <p:cNvSpPr/>
              <p:nvPr/>
            </p:nvSpPr>
            <p:spPr>
              <a:xfrm>
                <a:off x="1261236" y="2588475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87" name="Google Shape;287;g2a791a26ba1_0_0"/>
            <p:cNvSpPr/>
            <p:nvPr/>
          </p:nvSpPr>
          <p:spPr>
            <a:xfrm>
              <a:off x="1958101" y="1655969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Linkerkamer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8" name="Google Shape;288;g2a791a26ba1_0_0"/>
          <p:cNvGrpSpPr/>
          <p:nvPr/>
        </p:nvGrpSpPr>
        <p:grpSpPr>
          <a:xfrm>
            <a:off x="806912" y="2594911"/>
            <a:ext cx="7309589" cy="908700"/>
            <a:chOff x="806912" y="2594911"/>
            <a:chExt cx="7309589" cy="908700"/>
          </a:xfrm>
        </p:grpSpPr>
        <p:grpSp>
          <p:nvGrpSpPr>
            <p:cNvPr id="289" name="Google Shape;289;g2a791a26ba1_0_0"/>
            <p:cNvGrpSpPr/>
            <p:nvPr/>
          </p:nvGrpSpPr>
          <p:grpSpPr>
            <a:xfrm>
              <a:off x="806912" y="2594911"/>
              <a:ext cx="908700" cy="908700"/>
              <a:chOff x="4665644" y="2362454"/>
              <a:chExt cx="908700" cy="908700"/>
            </a:xfrm>
          </p:grpSpPr>
          <p:sp>
            <p:nvSpPr>
              <p:cNvPr id="290" name="Google Shape;290;g2a791a26ba1_0_0"/>
              <p:cNvSpPr/>
              <p:nvPr/>
            </p:nvSpPr>
            <p:spPr>
              <a:xfrm>
                <a:off x="4665644" y="2362454"/>
                <a:ext cx="908700" cy="908700"/>
              </a:xfrm>
              <a:prstGeom prst="ellipse">
                <a:avLst/>
              </a:prstGeom>
              <a:solidFill>
                <a:srgbClr val="919C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91" name="Google Shape;291;g2a791a26ba1_0_0"/>
              <p:cNvSpPr/>
              <p:nvPr/>
            </p:nvSpPr>
            <p:spPr>
              <a:xfrm>
                <a:off x="4979847" y="2588475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B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2" name="Google Shape;292;g2a791a26ba1_0_0"/>
            <p:cNvSpPr/>
            <p:nvPr/>
          </p:nvSpPr>
          <p:spPr>
            <a:xfrm>
              <a:off x="1958101" y="271103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Rechterkamer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g2a791a26ba1_0_0"/>
          <p:cNvGrpSpPr/>
          <p:nvPr/>
        </p:nvGrpSpPr>
        <p:grpSpPr>
          <a:xfrm>
            <a:off x="806911" y="3730897"/>
            <a:ext cx="7309589" cy="908700"/>
            <a:chOff x="806911" y="3730897"/>
            <a:chExt cx="7309589" cy="908700"/>
          </a:xfrm>
        </p:grpSpPr>
        <p:grpSp>
          <p:nvGrpSpPr>
            <p:cNvPr id="294" name="Google Shape;294;g2a791a26ba1_0_0"/>
            <p:cNvGrpSpPr/>
            <p:nvPr/>
          </p:nvGrpSpPr>
          <p:grpSpPr>
            <a:xfrm>
              <a:off x="806911" y="3730897"/>
              <a:ext cx="908700" cy="908700"/>
              <a:chOff x="947033" y="4156948"/>
              <a:chExt cx="908700" cy="908700"/>
            </a:xfrm>
          </p:grpSpPr>
          <p:sp>
            <p:nvSpPr>
              <p:cNvPr id="295" name="Google Shape;295;g2a791a26ba1_0_0"/>
              <p:cNvSpPr/>
              <p:nvPr/>
            </p:nvSpPr>
            <p:spPr>
              <a:xfrm>
                <a:off x="947033" y="4156948"/>
                <a:ext cx="908700" cy="908700"/>
              </a:xfrm>
              <a:prstGeom prst="ellipse">
                <a:avLst/>
              </a:prstGeom>
              <a:solidFill>
                <a:srgbClr val="95DF8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96" name="Google Shape;296;g2a791a26ba1_0_0"/>
              <p:cNvSpPr/>
              <p:nvPr/>
            </p:nvSpPr>
            <p:spPr>
              <a:xfrm>
                <a:off x="1261237" y="4382969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7" name="Google Shape;297;g2a791a26ba1_0_0"/>
            <p:cNvSpPr/>
            <p:nvPr/>
          </p:nvSpPr>
          <p:spPr>
            <a:xfrm>
              <a:off x="1958100" y="385659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Beide evenveel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8" name="Google Shape;298;g2a791a26ba1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89"/>
              <a:buFont typeface="Calibri"/>
              <a:buNone/>
            </a:pPr>
            <a:r>
              <a:rPr lang="en-GB"/>
              <a:t>Welke hartkamer pompt het meeste bloed per seconde?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2a791a26ba1_0_9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4" name="Google Shape;304;g2a791a26ba1_0_96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5" name="Google Shape;305;g2a791a26ba1_0_9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06" name="Google Shape;306;g2a791a26ba1_0_9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7" name="Google Shape;307;g2a791a26ba1_0_9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8" name="Google Shape;308;g2a791a26ba1_0_9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09" name="Google Shape;309;g2a791a26ba1_0_9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10" name="Google Shape;310;g2a791a26ba1_0_9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1" name="Google Shape;311;g2a791a26ba1_0_9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12" name="Google Shape;312;g2a791a26ba1_0_9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13" name="Google Shape;313;g2a791a26ba1_0_9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" name="Google Shape;314;g2a791a26ba1_0_96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Rode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g2a791a26ba1_0_96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Witte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2a791a26ba1_0_96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Bloedplasma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g2a791a26ba1_0_96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GB" sz="2640"/>
              <a:t>Welk onderdeel uit het bloed komt niet buiten de bloedvaten?</a:t>
            </a:r>
            <a:br>
              <a:rPr lang="en-GB" sz="2370"/>
            </a:br>
            <a:endParaRPr sz="237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2a791a26ba1_0_19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3" name="Google Shape;323;g2a791a26ba1_0_193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4" name="Google Shape;324;g2a791a26ba1_0_193"/>
          <p:cNvGrpSpPr/>
          <p:nvPr/>
        </p:nvGrpSpPr>
        <p:grpSpPr>
          <a:xfrm>
            <a:off x="806913" y="1821195"/>
            <a:ext cx="908700" cy="908700"/>
            <a:chOff x="947033" y="2362454"/>
            <a:chExt cx="908700" cy="908700"/>
          </a:xfrm>
        </p:grpSpPr>
        <p:sp>
          <p:nvSpPr>
            <p:cNvPr id="325" name="Google Shape;325;g2a791a26ba1_0_193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6" name="Google Shape;326;g2a791a26ba1_0_193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g2a791a26ba1_0_193"/>
          <p:cNvGrpSpPr/>
          <p:nvPr/>
        </p:nvGrpSpPr>
        <p:grpSpPr>
          <a:xfrm>
            <a:off x="806912" y="2919861"/>
            <a:ext cx="908700" cy="908700"/>
            <a:chOff x="4665644" y="2362454"/>
            <a:chExt cx="908700" cy="908700"/>
          </a:xfrm>
        </p:grpSpPr>
        <p:sp>
          <p:nvSpPr>
            <p:cNvPr id="328" name="Google Shape;328;g2a791a26ba1_0_193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9" name="Google Shape;329;g2a791a26ba1_0_193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0" name="Google Shape;330;g2a791a26ba1_0_193"/>
          <p:cNvGrpSpPr/>
          <p:nvPr/>
        </p:nvGrpSpPr>
        <p:grpSpPr>
          <a:xfrm>
            <a:off x="806911" y="4055847"/>
            <a:ext cx="908700" cy="908700"/>
            <a:chOff x="947033" y="4156948"/>
            <a:chExt cx="908700" cy="908700"/>
          </a:xfrm>
        </p:grpSpPr>
        <p:sp>
          <p:nvSpPr>
            <p:cNvPr id="331" name="Google Shape;331;g2a791a26ba1_0_193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32" name="Google Shape;332;g2a791a26ba1_0_193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3" name="Google Shape;333;g2a791a26ba1_0_193"/>
          <p:cNvGrpSpPr/>
          <p:nvPr/>
        </p:nvGrpSpPr>
        <p:grpSpPr>
          <a:xfrm>
            <a:off x="806911" y="5154513"/>
            <a:ext cx="908700" cy="908700"/>
            <a:chOff x="4665644" y="4148177"/>
            <a:chExt cx="908700" cy="908700"/>
          </a:xfrm>
        </p:grpSpPr>
        <p:sp>
          <p:nvSpPr>
            <p:cNvPr id="334" name="Google Shape;334;g2a791a26ba1_0_193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35" name="Google Shape;335;g2a791a26ba1_0_193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6" name="Google Shape;336;g2a791a26ba1_0_193"/>
          <p:cNvSpPr/>
          <p:nvPr/>
        </p:nvSpPr>
        <p:spPr>
          <a:xfrm>
            <a:off x="1958101" y="198091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Alleen plasma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g2a791a26ba1_0_193"/>
          <p:cNvSpPr/>
          <p:nvPr/>
        </p:nvSpPr>
        <p:spPr>
          <a:xfrm>
            <a:off x="1958101" y="30359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Alleen rode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g2a791a26ba1_0_193"/>
          <p:cNvSpPr/>
          <p:nvPr/>
        </p:nvSpPr>
        <p:spPr>
          <a:xfrm>
            <a:off x="1958100" y="418154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Plasma en rode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g2a791a26ba1_0_193"/>
          <p:cNvSpPr/>
          <p:nvPr/>
        </p:nvSpPr>
        <p:spPr>
          <a:xfrm>
            <a:off x="1958099" y="531428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Plasma, rode bloedcellen en bloedplaatjes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g2a791a26ba1_0_193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Welke deel of delen van het bloed transporteren koolstofdioxide?</a:t>
            </a:r>
            <a:br>
              <a:rPr lang="en-GB"/>
            </a:b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/>
          </a:p>
        </p:txBody>
      </p:sp>
      <p:grpSp>
        <p:nvGrpSpPr>
          <p:cNvPr id="108" name="Google Shape;108;p15"/>
          <p:cNvGrpSpPr/>
          <p:nvPr/>
        </p:nvGrpSpPr>
        <p:grpSpPr>
          <a:xfrm>
            <a:off x="729438" y="2196870"/>
            <a:ext cx="7309476" cy="908646"/>
            <a:chOff x="806913" y="1496245"/>
            <a:chExt cx="7309476" cy="908646"/>
          </a:xfrm>
        </p:grpSpPr>
        <p:grpSp>
          <p:nvGrpSpPr>
            <p:cNvPr id="109" name="Google Shape;109;p15"/>
            <p:cNvGrpSpPr/>
            <p:nvPr/>
          </p:nvGrpSpPr>
          <p:grpSpPr>
            <a:xfrm>
              <a:off x="806913" y="1496245"/>
              <a:ext cx="908647" cy="908646"/>
              <a:chOff x="947033" y="2362454"/>
              <a:chExt cx="908647" cy="908646"/>
            </a:xfrm>
          </p:grpSpPr>
          <p:sp>
            <p:nvSpPr>
              <p:cNvPr id="110" name="Google Shape;110;p15"/>
              <p:cNvSpPr/>
              <p:nvPr/>
            </p:nvSpPr>
            <p:spPr>
              <a:xfrm>
                <a:off x="947033" y="2362454"/>
                <a:ext cx="908647" cy="908646"/>
              </a:xfrm>
              <a:prstGeom prst="ellipse">
                <a:avLst/>
              </a:prstGeom>
              <a:solidFill>
                <a:srgbClr val="73C3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11" name="Google Shape;111;p15"/>
              <p:cNvSpPr/>
              <p:nvPr/>
            </p:nvSpPr>
            <p:spPr>
              <a:xfrm>
                <a:off x="1261236" y="2588475"/>
                <a:ext cx="356441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A</a:t>
                </a:r>
                <a:endParaRPr/>
              </a:p>
            </p:txBody>
          </p:sp>
        </p:grpSp>
        <p:sp>
          <p:nvSpPr>
            <p:cNvPr id="112" name="Google Shape;112;p15"/>
            <p:cNvSpPr/>
            <p:nvPr/>
          </p:nvSpPr>
          <p:spPr>
            <a:xfrm>
              <a:off x="1958101" y="1655969"/>
              <a:ext cx="6158288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antistof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15"/>
          <p:cNvGrpSpPr/>
          <p:nvPr/>
        </p:nvGrpSpPr>
        <p:grpSpPr>
          <a:xfrm>
            <a:off x="729437" y="3295536"/>
            <a:ext cx="7309477" cy="908646"/>
            <a:chOff x="806912" y="2594911"/>
            <a:chExt cx="7309477" cy="908646"/>
          </a:xfrm>
        </p:grpSpPr>
        <p:grpSp>
          <p:nvGrpSpPr>
            <p:cNvPr id="114" name="Google Shape;114;p15"/>
            <p:cNvGrpSpPr/>
            <p:nvPr/>
          </p:nvGrpSpPr>
          <p:grpSpPr>
            <a:xfrm>
              <a:off x="806912" y="2594911"/>
              <a:ext cx="908647" cy="908646"/>
              <a:chOff x="4665644" y="2362454"/>
              <a:chExt cx="908647" cy="908646"/>
            </a:xfrm>
          </p:grpSpPr>
          <p:sp>
            <p:nvSpPr>
              <p:cNvPr id="115" name="Google Shape;115;p15"/>
              <p:cNvSpPr/>
              <p:nvPr/>
            </p:nvSpPr>
            <p:spPr>
              <a:xfrm>
                <a:off x="4665644" y="2362454"/>
                <a:ext cx="908647" cy="908646"/>
              </a:xfrm>
              <a:prstGeom prst="ellipse">
                <a:avLst/>
              </a:prstGeom>
              <a:solidFill>
                <a:srgbClr val="919C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16" name="Google Shape;116;p15"/>
              <p:cNvSpPr/>
              <p:nvPr/>
            </p:nvSpPr>
            <p:spPr>
              <a:xfrm>
                <a:off x="4979847" y="2588475"/>
                <a:ext cx="356441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B</a:t>
                </a:r>
                <a:endParaRPr/>
              </a:p>
            </p:txBody>
          </p:sp>
        </p:grpSp>
        <p:sp>
          <p:nvSpPr>
            <p:cNvPr id="117" name="Google Shape;117;p15"/>
            <p:cNvSpPr/>
            <p:nvPr/>
          </p:nvSpPr>
          <p:spPr>
            <a:xfrm>
              <a:off x="1958101" y="2711037"/>
              <a:ext cx="6158288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antigeen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8" name="Google Shape;118;p15"/>
          <p:cNvGrpSpPr/>
          <p:nvPr/>
        </p:nvGrpSpPr>
        <p:grpSpPr>
          <a:xfrm>
            <a:off x="729436" y="4431522"/>
            <a:ext cx="7309478" cy="908646"/>
            <a:chOff x="806911" y="3730897"/>
            <a:chExt cx="7309478" cy="908646"/>
          </a:xfrm>
        </p:grpSpPr>
        <p:grpSp>
          <p:nvGrpSpPr>
            <p:cNvPr id="119" name="Google Shape;119;p15"/>
            <p:cNvGrpSpPr/>
            <p:nvPr/>
          </p:nvGrpSpPr>
          <p:grpSpPr>
            <a:xfrm>
              <a:off x="806911" y="3730897"/>
              <a:ext cx="908647" cy="908646"/>
              <a:chOff x="947033" y="4156948"/>
              <a:chExt cx="908647" cy="908646"/>
            </a:xfrm>
          </p:grpSpPr>
          <p:sp>
            <p:nvSpPr>
              <p:cNvPr id="120" name="Google Shape;120;p15"/>
              <p:cNvSpPr/>
              <p:nvPr/>
            </p:nvSpPr>
            <p:spPr>
              <a:xfrm>
                <a:off x="947033" y="4156948"/>
                <a:ext cx="908647" cy="908646"/>
              </a:xfrm>
              <a:prstGeom prst="ellipse">
                <a:avLst/>
              </a:prstGeom>
              <a:solidFill>
                <a:srgbClr val="95DF8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121" name="Google Shape;121;p15"/>
              <p:cNvSpPr/>
              <p:nvPr/>
            </p:nvSpPr>
            <p:spPr>
              <a:xfrm>
                <a:off x="1261237" y="4382969"/>
                <a:ext cx="356440" cy="43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</a:t>
                </a:r>
                <a:endParaRPr/>
              </a:p>
            </p:txBody>
          </p:sp>
        </p:grpSp>
        <p:sp>
          <p:nvSpPr>
            <p:cNvPr id="122" name="Google Shape;122;p15"/>
            <p:cNvSpPr/>
            <p:nvPr/>
          </p:nvSpPr>
          <p:spPr>
            <a:xfrm>
              <a:off x="1958100" y="3856597"/>
              <a:ext cx="6158289" cy="5891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giftige stoffen die hij uitscheidt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3" name="Google Shape;123;p15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90"/>
              <a:buFont typeface="Calibri"/>
              <a:buNone/>
            </a:pPr>
            <a:r>
              <a:rPr lang="en-GB"/>
              <a:t>Een witte bloedcel herkent een ziekteverwekker aan zijn …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9" name="Google Shape;129;p16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/>
          </a:p>
        </p:txBody>
      </p:sp>
      <p:grpSp>
        <p:nvGrpSpPr>
          <p:cNvPr id="130" name="Google Shape;130;p16"/>
          <p:cNvGrpSpPr/>
          <p:nvPr/>
        </p:nvGrpSpPr>
        <p:grpSpPr>
          <a:xfrm>
            <a:off x="806913" y="1772016"/>
            <a:ext cx="908700" cy="908700"/>
            <a:chOff x="947033" y="2362454"/>
            <a:chExt cx="908700" cy="908700"/>
          </a:xfrm>
        </p:grpSpPr>
        <p:sp>
          <p:nvSpPr>
            <p:cNvPr id="131" name="Google Shape;131;p1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2" name="Google Shape;132;p1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/>
            </a:p>
          </p:txBody>
        </p:sp>
      </p:grpSp>
      <p:grpSp>
        <p:nvGrpSpPr>
          <p:cNvPr id="133" name="Google Shape;133;p16"/>
          <p:cNvGrpSpPr/>
          <p:nvPr/>
        </p:nvGrpSpPr>
        <p:grpSpPr>
          <a:xfrm>
            <a:off x="806912" y="2870682"/>
            <a:ext cx="908700" cy="908700"/>
            <a:chOff x="4665644" y="2362454"/>
            <a:chExt cx="908700" cy="908700"/>
          </a:xfrm>
        </p:grpSpPr>
        <p:sp>
          <p:nvSpPr>
            <p:cNvPr id="134" name="Google Shape;134;p1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/>
            </a:p>
          </p:txBody>
        </p:sp>
      </p:grpSp>
      <p:grpSp>
        <p:nvGrpSpPr>
          <p:cNvPr id="136" name="Google Shape;136;p16"/>
          <p:cNvGrpSpPr/>
          <p:nvPr/>
        </p:nvGrpSpPr>
        <p:grpSpPr>
          <a:xfrm>
            <a:off x="806911" y="4006668"/>
            <a:ext cx="908700" cy="908700"/>
            <a:chOff x="947033" y="4156948"/>
            <a:chExt cx="908700" cy="908700"/>
          </a:xfrm>
        </p:grpSpPr>
        <p:sp>
          <p:nvSpPr>
            <p:cNvPr id="137" name="Google Shape;137;p1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8" name="Google Shape;138;p1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/>
            </a:p>
          </p:txBody>
        </p:sp>
      </p:grpSp>
      <p:grpSp>
        <p:nvGrpSpPr>
          <p:cNvPr id="139" name="Google Shape;139;p16"/>
          <p:cNvGrpSpPr/>
          <p:nvPr/>
        </p:nvGrpSpPr>
        <p:grpSpPr>
          <a:xfrm>
            <a:off x="806911" y="5105334"/>
            <a:ext cx="908700" cy="908700"/>
            <a:chOff x="4665644" y="4148177"/>
            <a:chExt cx="908700" cy="908700"/>
          </a:xfrm>
        </p:grpSpPr>
        <p:sp>
          <p:nvSpPr>
            <p:cNvPr id="140" name="Google Shape;140;p1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1" name="Google Shape;141;p1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/>
            </a:p>
          </p:txBody>
        </p:sp>
      </p:grpSp>
      <p:sp>
        <p:nvSpPr>
          <p:cNvPr id="142" name="Google Shape;142;p16"/>
          <p:cNvSpPr/>
          <p:nvPr/>
        </p:nvSpPr>
        <p:spPr>
          <a:xfrm>
            <a:off x="1958101" y="1931740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Alleen de rode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1958101" y="2986808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Alleen de bloedcellen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1958100" y="4132368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Bloedcellen en bloedplaatjes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6"/>
          <p:cNvSpPr/>
          <p:nvPr/>
        </p:nvSpPr>
        <p:spPr>
          <a:xfrm>
            <a:off x="1958100" y="5265096"/>
            <a:ext cx="7185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Bloedcellen, bloedplaatjes en bloedplasma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6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Wat </a:t>
            </a:r>
            <a:r>
              <a:rPr lang="en-GB" sz="3600" dirty="0" err="1"/>
              <a:t>wordt</a:t>
            </a:r>
            <a:r>
              <a:rPr lang="en-GB" sz="3600" dirty="0"/>
              <a:t> er </a:t>
            </a:r>
            <a:r>
              <a:rPr lang="en-GB" sz="3600" dirty="0" err="1"/>
              <a:t>bij</a:t>
            </a:r>
            <a:r>
              <a:rPr lang="en-GB" sz="3600" dirty="0"/>
              <a:t> </a:t>
            </a:r>
            <a:r>
              <a:rPr lang="en-GB" sz="3600" dirty="0" err="1"/>
              <a:t>een</a:t>
            </a:r>
            <a:r>
              <a:rPr lang="en-GB" sz="3600" dirty="0"/>
              <a:t> </a:t>
            </a:r>
            <a:r>
              <a:rPr lang="en-GB" sz="3600" dirty="0" err="1"/>
              <a:t>bloedtransfusie</a:t>
            </a:r>
            <a:r>
              <a:rPr lang="en-GB" sz="3600" dirty="0"/>
              <a:t> </a:t>
            </a:r>
            <a:r>
              <a:rPr lang="en-GB" sz="3600" dirty="0" err="1"/>
              <a:t>geïnjecteerd</a:t>
            </a:r>
            <a:r>
              <a:rPr lang="en-GB" sz="3600" dirty="0"/>
              <a:t> in de </a:t>
            </a:r>
            <a:r>
              <a:rPr lang="en-GB" sz="3600" dirty="0" err="1"/>
              <a:t>ontvanger</a:t>
            </a:r>
            <a:r>
              <a:rPr lang="en-GB" sz="3600" dirty="0"/>
              <a:t>?</a:t>
            </a:r>
            <a:br>
              <a:rPr lang="en-GB" dirty="0"/>
            </a:b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/>
          </a:p>
        </p:txBody>
      </p:sp>
      <p:grpSp>
        <p:nvGrpSpPr>
          <p:cNvPr id="153" name="Google Shape;153;p17"/>
          <p:cNvGrpSpPr/>
          <p:nvPr/>
        </p:nvGrpSpPr>
        <p:grpSpPr>
          <a:xfrm>
            <a:off x="729413" y="1907733"/>
            <a:ext cx="908700" cy="908700"/>
            <a:chOff x="947033" y="2362454"/>
            <a:chExt cx="908700" cy="908700"/>
          </a:xfrm>
        </p:grpSpPr>
        <p:sp>
          <p:nvSpPr>
            <p:cNvPr id="154" name="Google Shape;154;p17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/>
            </a:p>
          </p:txBody>
        </p:sp>
      </p:grpSp>
      <p:grpSp>
        <p:nvGrpSpPr>
          <p:cNvPr id="156" name="Google Shape;156;p17"/>
          <p:cNvGrpSpPr/>
          <p:nvPr/>
        </p:nvGrpSpPr>
        <p:grpSpPr>
          <a:xfrm>
            <a:off x="729437" y="3356474"/>
            <a:ext cx="908700" cy="908700"/>
            <a:chOff x="4665644" y="2362454"/>
            <a:chExt cx="908700" cy="908700"/>
          </a:xfrm>
        </p:grpSpPr>
        <p:sp>
          <p:nvSpPr>
            <p:cNvPr id="157" name="Google Shape;157;p17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/>
            </a:p>
          </p:txBody>
        </p:sp>
      </p:grpSp>
      <p:grpSp>
        <p:nvGrpSpPr>
          <p:cNvPr id="159" name="Google Shape;159;p17"/>
          <p:cNvGrpSpPr/>
          <p:nvPr/>
        </p:nvGrpSpPr>
        <p:grpSpPr>
          <a:xfrm>
            <a:off x="729436" y="4719297"/>
            <a:ext cx="908700" cy="908700"/>
            <a:chOff x="947033" y="4156948"/>
            <a:chExt cx="908700" cy="908700"/>
          </a:xfrm>
        </p:grpSpPr>
        <p:sp>
          <p:nvSpPr>
            <p:cNvPr id="160" name="Google Shape;160;p17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/>
            </a:p>
          </p:txBody>
        </p:sp>
      </p:grpSp>
      <p:sp>
        <p:nvSpPr>
          <p:cNvPr id="162" name="Google Shape;162;p17"/>
          <p:cNvSpPr/>
          <p:nvPr/>
        </p:nvSpPr>
        <p:spPr>
          <a:xfrm>
            <a:off x="1880601" y="20674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De antistoffen van de ontvanger vallen de antigenen van de donor aan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1880626" y="3472600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De antistoffen van de donor vallen de bloedcellen van de ontvanger aan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7"/>
          <p:cNvSpPr/>
          <p:nvPr/>
        </p:nvSpPr>
        <p:spPr>
          <a:xfrm>
            <a:off x="1880625" y="48449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Beide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Waarom klontert het bloed als je bloedgroep A doneert aan iemand met bloedgroep B?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8"/>
          <p:cNvSpPr txBox="1"/>
          <p:nvPr/>
        </p:nvSpPr>
        <p:spPr>
          <a:xfrm>
            <a:off x="5685183" y="6407433"/>
            <a:ext cx="34587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435" name="Google Shape;435;p38"/>
          <p:cNvSpPr txBox="1"/>
          <p:nvPr/>
        </p:nvSpPr>
        <p:spPr>
          <a:xfrm>
            <a:off x="628650" y="572530"/>
            <a:ext cx="7886700" cy="3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werkgroep diagnostische vragen van de NVON. Meer vragen en info vind je op: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sng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www.diagnostischevragen.nl</a:t>
            </a:r>
            <a:endParaRPr sz="33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6" name="Google Shape;436;p3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3557741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3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38" name="Google Shape;438;p38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9" name="Google Shape;439;p38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9" name="Google Shape;99;p3"/>
          <p:cNvGrpSpPr/>
          <p:nvPr/>
        </p:nvGrpSpPr>
        <p:grpSpPr>
          <a:xfrm>
            <a:off x="806913" y="1496245"/>
            <a:ext cx="908647" cy="908646"/>
            <a:chOff x="947033" y="2362454"/>
            <a:chExt cx="908647" cy="908646"/>
          </a:xfrm>
        </p:grpSpPr>
        <p:sp>
          <p:nvSpPr>
            <p:cNvPr id="100" name="Google Shape;100;p3"/>
            <p:cNvSpPr/>
            <p:nvPr/>
          </p:nvSpPr>
          <p:spPr>
            <a:xfrm>
              <a:off x="947033" y="236245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261236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2" name="Google Shape;102;p3"/>
          <p:cNvGrpSpPr/>
          <p:nvPr/>
        </p:nvGrpSpPr>
        <p:grpSpPr>
          <a:xfrm>
            <a:off x="806912" y="2594911"/>
            <a:ext cx="908647" cy="908646"/>
            <a:chOff x="4665644" y="2362454"/>
            <a:chExt cx="908647" cy="908646"/>
          </a:xfrm>
        </p:grpSpPr>
        <p:sp>
          <p:nvSpPr>
            <p:cNvPr id="103" name="Google Shape;103;p3"/>
            <p:cNvSpPr/>
            <p:nvPr/>
          </p:nvSpPr>
          <p:spPr>
            <a:xfrm>
              <a:off x="4665644" y="236245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979847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3"/>
          <p:cNvGrpSpPr/>
          <p:nvPr/>
        </p:nvGrpSpPr>
        <p:grpSpPr>
          <a:xfrm>
            <a:off x="806911" y="3730897"/>
            <a:ext cx="908647" cy="908646"/>
            <a:chOff x="947033" y="4156948"/>
            <a:chExt cx="908647" cy="908646"/>
          </a:xfrm>
        </p:grpSpPr>
        <p:sp>
          <p:nvSpPr>
            <p:cNvPr id="106" name="Google Shape;106;p3"/>
            <p:cNvSpPr/>
            <p:nvPr/>
          </p:nvSpPr>
          <p:spPr>
            <a:xfrm>
              <a:off x="947033" y="4156948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1261237" y="4382969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8" name="Google Shape;108;p3"/>
          <p:cNvSpPr/>
          <p:nvPr/>
        </p:nvSpPr>
        <p:spPr>
          <a:xfrm>
            <a:off x="1958101" y="1655969"/>
            <a:ext cx="6158288" cy="589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Longslagader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1958101" y="2711037"/>
            <a:ext cx="6158288" cy="589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Aorta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782" cy="85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Welk bloedvat vervoert zuurstofarm bloed?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15a591cbab_0_4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7" name="Google Shape;117;g215a591cbab_0_4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g215a591cbab_0_4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19" name="Google Shape;119;g215a591cbab_0_4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0" name="Google Shape;120;g215a591cbab_0_4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" name="Google Shape;121;g215a591cbab_0_4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22" name="Google Shape;122;g215a591cbab_0_4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3" name="Google Shape;123;g215a591cbab_0_4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" name="Google Shape;124;g215a591cbab_0_4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25" name="Google Shape;125;g215a591cbab_0_4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26" name="Google Shape;126;g215a591cbab_0_4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7" name="Google Shape;127;g215a591cbab_0_4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Longslagader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215a591cbab_0_4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215a591cbab_0_4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Poortader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215a591cbab_0_4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Calibri"/>
              <a:buNone/>
            </a:pPr>
            <a:r>
              <a:rPr lang="en-GB" sz="3600"/>
              <a:t>Welk bloedvat vervoert zuurstofrijk bloed?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6827520" y="6407433"/>
            <a:ext cx="2316480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</a:t>
            </a: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5"/>
          <p:cNvSpPr txBox="1">
            <a:spLocks noGrp="1"/>
          </p:cNvSpPr>
          <p:nvPr>
            <p:ph type="title"/>
          </p:nvPr>
        </p:nvSpPr>
        <p:spPr>
          <a:xfrm>
            <a:off x="729419" y="548640"/>
            <a:ext cx="8109782" cy="1447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/>
              <a:t>Wat komt er na de rechterkamer?</a:t>
            </a:r>
            <a:br>
              <a:rPr lang="en-GB"/>
            </a:br>
            <a:endParaRPr/>
          </a:p>
        </p:txBody>
      </p:sp>
      <p:grpSp>
        <p:nvGrpSpPr>
          <p:cNvPr id="138" name="Google Shape;138;p5"/>
          <p:cNvGrpSpPr/>
          <p:nvPr/>
        </p:nvGrpSpPr>
        <p:grpSpPr>
          <a:xfrm>
            <a:off x="530810" y="2362454"/>
            <a:ext cx="908647" cy="908646"/>
            <a:chOff x="947033" y="2362454"/>
            <a:chExt cx="908647" cy="908646"/>
          </a:xfrm>
        </p:grpSpPr>
        <p:sp>
          <p:nvSpPr>
            <p:cNvPr id="139" name="Google Shape;139;p5"/>
            <p:cNvSpPr/>
            <p:nvPr/>
          </p:nvSpPr>
          <p:spPr>
            <a:xfrm>
              <a:off x="947033" y="2362454"/>
              <a:ext cx="908647" cy="908646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1261236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" name="Google Shape;141;p5"/>
          <p:cNvGrpSpPr/>
          <p:nvPr/>
        </p:nvGrpSpPr>
        <p:grpSpPr>
          <a:xfrm>
            <a:off x="3463712" y="2404024"/>
            <a:ext cx="908647" cy="908646"/>
            <a:chOff x="4665644" y="2362454"/>
            <a:chExt cx="908647" cy="908646"/>
          </a:xfrm>
        </p:grpSpPr>
        <p:sp>
          <p:nvSpPr>
            <p:cNvPr id="142" name="Google Shape;142;p5"/>
            <p:cNvSpPr/>
            <p:nvPr/>
          </p:nvSpPr>
          <p:spPr>
            <a:xfrm>
              <a:off x="4665644" y="2362454"/>
              <a:ext cx="908647" cy="908646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4979847" y="2588475"/>
              <a:ext cx="356441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4" name="Google Shape;144;p5"/>
          <p:cNvGrpSpPr/>
          <p:nvPr/>
        </p:nvGrpSpPr>
        <p:grpSpPr>
          <a:xfrm>
            <a:off x="530809" y="4132117"/>
            <a:ext cx="908647" cy="908646"/>
            <a:chOff x="947033" y="4156948"/>
            <a:chExt cx="908647" cy="908646"/>
          </a:xfrm>
        </p:grpSpPr>
        <p:sp>
          <p:nvSpPr>
            <p:cNvPr id="145" name="Google Shape;145;p5"/>
            <p:cNvSpPr/>
            <p:nvPr/>
          </p:nvSpPr>
          <p:spPr>
            <a:xfrm>
              <a:off x="947033" y="4156948"/>
              <a:ext cx="908647" cy="908646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1261237" y="4382969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5"/>
          <p:cNvGrpSpPr/>
          <p:nvPr/>
        </p:nvGrpSpPr>
        <p:grpSpPr>
          <a:xfrm>
            <a:off x="3463712" y="4174427"/>
            <a:ext cx="908647" cy="908646"/>
            <a:chOff x="4665644" y="4148177"/>
            <a:chExt cx="908647" cy="908646"/>
          </a:xfrm>
        </p:grpSpPr>
        <p:sp>
          <p:nvSpPr>
            <p:cNvPr id="148" name="Google Shape;148;p5"/>
            <p:cNvSpPr/>
            <p:nvPr/>
          </p:nvSpPr>
          <p:spPr>
            <a:xfrm>
              <a:off x="4665644" y="4148177"/>
              <a:ext cx="908647" cy="908646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4979848" y="4374198"/>
              <a:ext cx="356440" cy="4312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0" name="Google Shape;150;p5"/>
          <p:cNvSpPr/>
          <p:nvPr/>
        </p:nvSpPr>
        <p:spPr>
          <a:xfrm>
            <a:off x="1668896" y="2559129"/>
            <a:ext cx="1276500" cy="515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longader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4601823" y="2610633"/>
            <a:ext cx="1276500" cy="515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aorta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1693681" y="4167781"/>
            <a:ext cx="1415946" cy="958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longsslag-</a:t>
            </a:r>
            <a:b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ader</a:t>
            </a: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4622655" y="4132024"/>
            <a:ext cx="1294200" cy="958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linker boezem</a:t>
            </a: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4" name="Google Shape;154;p5"/>
          <p:cNvGrpSpPr/>
          <p:nvPr/>
        </p:nvGrpSpPr>
        <p:grpSpPr>
          <a:xfrm>
            <a:off x="6324135" y="2362454"/>
            <a:ext cx="908647" cy="908646"/>
            <a:chOff x="4665644" y="2362454"/>
            <a:chExt cx="908647" cy="908646"/>
          </a:xfrm>
        </p:grpSpPr>
        <p:sp>
          <p:nvSpPr>
            <p:cNvPr id="155" name="Google Shape;155;p5"/>
            <p:cNvSpPr/>
            <p:nvPr/>
          </p:nvSpPr>
          <p:spPr>
            <a:xfrm>
              <a:off x="4665644" y="2362454"/>
              <a:ext cx="908647" cy="90864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4979847" y="2546412"/>
              <a:ext cx="356441" cy="51533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</a:t>
              </a:r>
              <a:endParaRPr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57" name="Google Shape;157;p5"/>
          <p:cNvGrpSpPr/>
          <p:nvPr/>
        </p:nvGrpSpPr>
        <p:grpSpPr>
          <a:xfrm>
            <a:off x="6324135" y="4156948"/>
            <a:ext cx="908647" cy="908646"/>
            <a:chOff x="4665644" y="2362454"/>
            <a:chExt cx="908647" cy="908646"/>
          </a:xfrm>
        </p:grpSpPr>
        <p:sp>
          <p:nvSpPr>
            <p:cNvPr id="158" name="Google Shape;158;p5"/>
            <p:cNvSpPr/>
            <p:nvPr/>
          </p:nvSpPr>
          <p:spPr>
            <a:xfrm>
              <a:off x="4665644" y="2362454"/>
              <a:ext cx="908647" cy="90864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4979847" y="2546412"/>
              <a:ext cx="356441" cy="51533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sp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F</a:t>
              </a:r>
              <a:endParaRPr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60" name="Google Shape;160;p5"/>
          <p:cNvSpPr/>
          <p:nvPr/>
        </p:nvSpPr>
        <p:spPr>
          <a:xfrm>
            <a:off x="7429883" y="2366400"/>
            <a:ext cx="765611" cy="958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holle ader</a:t>
            </a: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7429883" y="4082392"/>
            <a:ext cx="1533900" cy="1032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rechter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boezem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3930a8b2a2_0_22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7" name="Google Shape;167;g13930a8b2a2_0_22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" name="Google Shape;168;g13930a8b2a2_0_22"/>
          <p:cNvGrpSpPr/>
          <p:nvPr/>
        </p:nvGrpSpPr>
        <p:grpSpPr>
          <a:xfrm>
            <a:off x="899432" y="1783628"/>
            <a:ext cx="908700" cy="908700"/>
            <a:chOff x="947033" y="2362454"/>
            <a:chExt cx="908700" cy="908700"/>
          </a:xfrm>
        </p:grpSpPr>
        <p:sp>
          <p:nvSpPr>
            <p:cNvPr id="169" name="Google Shape;169;g13930a8b2a2_0_22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0" name="Google Shape;170;g13930a8b2a2_0_22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1" name="Google Shape;171;g13930a8b2a2_0_22"/>
          <p:cNvGrpSpPr/>
          <p:nvPr/>
        </p:nvGrpSpPr>
        <p:grpSpPr>
          <a:xfrm>
            <a:off x="899431" y="2882294"/>
            <a:ext cx="908700" cy="908700"/>
            <a:chOff x="4665644" y="2362454"/>
            <a:chExt cx="908700" cy="908700"/>
          </a:xfrm>
        </p:grpSpPr>
        <p:sp>
          <p:nvSpPr>
            <p:cNvPr id="172" name="Google Shape;172;g13930a8b2a2_0_22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3" name="Google Shape;173;g13930a8b2a2_0_22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g13930a8b2a2_0_22"/>
          <p:cNvGrpSpPr/>
          <p:nvPr/>
        </p:nvGrpSpPr>
        <p:grpSpPr>
          <a:xfrm>
            <a:off x="899430" y="4018280"/>
            <a:ext cx="908700" cy="908700"/>
            <a:chOff x="947033" y="4156948"/>
            <a:chExt cx="908700" cy="908700"/>
          </a:xfrm>
        </p:grpSpPr>
        <p:sp>
          <p:nvSpPr>
            <p:cNvPr id="175" name="Google Shape;175;g13930a8b2a2_0_22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6" name="Google Shape;176;g13930a8b2a2_0_22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g13930a8b2a2_0_22"/>
          <p:cNvGrpSpPr/>
          <p:nvPr/>
        </p:nvGrpSpPr>
        <p:grpSpPr>
          <a:xfrm>
            <a:off x="899430" y="5116946"/>
            <a:ext cx="908700" cy="908700"/>
            <a:chOff x="4665644" y="4148177"/>
            <a:chExt cx="908700" cy="908700"/>
          </a:xfrm>
        </p:grpSpPr>
        <p:sp>
          <p:nvSpPr>
            <p:cNvPr id="178" name="Google Shape;178;g13930a8b2a2_0_22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9" name="Google Shape;179;g13930a8b2a2_0_22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0" name="Google Shape;180;g13930a8b2a2_0_22"/>
          <p:cNvSpPr/>
          <p:nvPr/>
        </p:nvSpPr>
        <p:spPr>
          <a:xfrm>
            <a:off x="2050619" y="1943358"/>
            <a:ext cx="67173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haarvaten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smaller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zijn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slagaders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13930a8b2a2_0_22"/>
          <p:cNvSpPr/>
          <p:nvPr/>
        </p:nvSpPr>
        <p:spPr>
          <a:xfrm>
            <a:off x="2050620" y="2998420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totale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volume van de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haarvaten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groter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dan van de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slagaders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13930a8b2a2_0_22"/>
          <p:cNvSpPr/>
          <p:nvPr/>
        </p:nvSpPr>
        <p:spPr>
          <a:xfrm>
            <a:off x="2050619" y="4143980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totale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volume van de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slagaders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groter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dan de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haarvaten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13930a8b2a2_0_22"/>
          <p:cNvSpPr/>
          <p:nvPr/>
        </p:nvSpPr>
        <p:spPr>
          <a:xfrm>
            <a:off x="2050619" y="5263917"/>
            <a:ext cx="6788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je nu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verder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van het hart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af</a:t>
            </a: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bent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13930a8b2a2_0_22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0385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De doorstroomsnelheid in haarvaten daalt omdat …</a:t>
            </a:r>
            <a:br>
              <a:rPr lang="en-GB"/>
            </a:b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40d3ec5a0c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0" name="Google Shape;190;g140d3ec5a0c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" name="Google Shape;191;g140d3ec5a0c_0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92" name="Google Shape;192;g140d3ec5a0c_0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3" name="Google Shape;193;g140d3ec5a0c_0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Google Shape;194;g140d3ec5a0c_0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95" name="Google Shape;195;g140d3ec5a0c_0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6" name="Google Shape;196;g140d3ec5a0c_0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" name="Google Shape;197;g140d3ec5a0c_0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98" name="Google Shape;198;g140d3ec5a0c_0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9" name="Google Shape;199;g140d3ec5a0c_0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g140d3ec5a0c_0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01" name="Google Shape;201;g140d3ec5a0c_0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2" name="Google Shape;202;g140d3ec5a0c_0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3" name="Google Shape;203;g140d3ec5a0c_0_0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hartslagaders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140d3ec5a0c_0_0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linker </a:t>
            </a: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kamer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g140d3ec5a0c_0_0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aorta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140d3ec5a0c_0_0"/>
          <p:cNvSpPr/>
          <p:nvPr/>
        </p:nvSpPr>
        <p:spPr>
          <a:xfrm>
            <a:off x="1958099" y="506240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kransslagaders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140d3ec5a0c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Zuurstof bereikt de hartspier via de… </a:t>
            </a:r>
            <a:br>
              <a:rPr lang="en-GB"/>
            </a:b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296cbf26db_0_0"/>
          <p:cNvSpPr/>
          <p:nvPr/>
        </p:nvSpPr>
        <p:spPr>
          <a:xfrm>
            <a:off x="210890" y="6285544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13" name="Google Shape;213;g3296cbf26db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Tahoma"/>
              <a:buNone/>
            </a:pPr>
            <a:r>
              <a:rPr lang="en-GB" sz="105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/>
          </a:p>
        </p:txBody>
      </p:sp>
      <p:grpSp>
        <p:nvGrpSpPr>
          <p:cNvPr id="214" name="Google Shape;214;g3296cbf26db_0_0"/>
          <p:cNvGrpSpPr/>
          <p:nvPr/>
        </p:nvGrpSpPr>
        <p:grpSpPr>
          <a:xfrm>
            <a:off x="806913" y="1496245"/>
            <a:ext cx="7309588" cy="908700"/>
            <a:chOff x="806913" y="1496245"/>
            <a:chExt cx="7309588" cy="908700"/>
          </a:xfrm>
        </p:grpSpPr>
        <p:grpSp>
          <p:nvGrpSpPr>
            <p:cNvPr id="215" name="Google Shape;215;g3296cbf26db_0_0"/>
            <p:cNvGrpSpPr/>
            <p:nvPr/>
          </p:nvGrpSpPr>
          <p:grpSpPr>
            <a:xfrm>
              <a:off x="806913" y="1496245"/>
              <a:ext cx="908700" cy="908700"/>
              <a:chOff x="947033" y="2362454"/>
              <a:chExt cx="908700" cy="908700"/>
            </a:xfrm>
          </p:grpSpPr>
          <p:sp>
            <p:nvSpPr>
              <p:cNvPr id="216" name="Google Shape;216;g3296cbf26db_0_0"/>
              <p:cNvSpPr/>
              <p:nvPr/>
            </p:nvSpPr>
            <p:spPr>
              <a:xfrm>
                <a:off x="947033" y="2362454"/>
                <a:ext cx="908700" cy="908700"/>
              </a:xfrm>
              <a:prstGeom prst="ellipse">
                <a:avLst/>
              </a:prstGeom>
              <a:solidFill>
                <a:srgbClr val="73C3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17" name="Google Shape;217;g3296cbf26db_0_0"/>
              <p:cNvSpPr/>
              <p:nvPr/>
            </p:nvSpPr>
            <p:spPr>
              <a:xfrm>
                <a:off x="1261236" y="2588475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A</a:t>
                </a:r>
                <a:endParaRPr/>
              </a:p>
            </p:txBody>
          </p:sp>
        </p:grpSp>
        <p:sp>
          <p:nvSpPr>
            <p:cNvPr id="218" name="Google Shape;218;g3296cbf26db_0_0"/>
            <p:cNvSpPr/>
            <p:nvPr/>
          </p:nvSpPr>
          <p:spPr>
            <a:xfrm>
              <a:off x="1958101" y="1655969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tussen de dunne darm en de lever</a:t>
              </a:r>
              <a:endParaRPr sz="28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219;g3296cbf26db_0_0"/>
          <p:cNvGrpSpPr/>
          <p:nvPr/>
        </p:nvGrpSpPr>
        <p:grpSpPr>
          <a:xfrm>
            <a:off x="806912" y="2594911"/>
            <a:ext cx="7309589" cy="908700"/>
            <a:chOff x="806912" y="2594911"/>
            <a:chExt cx="7309589" cy="908700"/>
          </a:xfrm>
        </p:grpSpPr>
        <p:grpSp>
          <p:nvGrpSpPr>
            <p:cNvPr id="220" name="Google Shape;220;g3296cbf26db_0_0"/>
            <p:cNvGrpSpPr/>
            <p:nvPr/>
          </p:nvGrpSpPr>
          <p:grpSpPr>
            <a:xfrm>
              <a:off x="806912" y="2594911"/>
              <a:ext cx="908700" cy="908700"/>
              <a:chOff x="4665644" y="2362454"/>
              <a:chExt cx="908700" cy="908700"/>
            </a:xfrm>
          </p:grpSpPr>
          <p:sp>
            <p:nvSpPr>
              <p:cNvPr id="221" name="Google Shape;221;g3296cbf26db_0_0"/>
              <p:cNvSpPr/>
              <p:nvPr/>
            </p:nvSpPr>
            <p:spPr>
              <a:xfrm>
                <a:off x="4665644" y="2362454"/>
                <a:ext cx="908700" cy="908700"/>
              </a:xfrm>
              <a:prstGeom prst="ellipse">
                <a:avLst/>
              </a:prstGeom>
              <a:solidFill>
                <a:srgbClr val="919CE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22" name="Google Shape;222;g3296cbf26db_0_0"/>
              <p:cNvSpPr/>
              <p:nvPr/>
            </p:nvSpPr>
            <p:spPr>
              <a:xfrm>
                <a:off x="4979847" y="2588475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B</a:t>
                </a:r>
                <a:endParaRPr/>
              </a:p>
            </p:txBody>
          </p:sp>
        </p:grpSp>
        <p:sp>
          <p:nvSpPr>
            <p:cNvPr id="223" name="Google Shape;223;g3296cbf26db_0_0"/>
            <p:cNvSpPr/>
            <p:nvPr/>
          </p:nvSpPr>
          <p:spPr>
            <a:xfrm>
              <a:off x="1958101" y="271103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tussen de maag en de lever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g3296cbf26db_0_0"/>
          <p:cNvGrpSpPr/>
          <p:nvPr/>
        </p:nvGrpSpPr>
        <p:grpSpPr>
          <a:xfrm>
            <a:off x="806911" y="3730897"/>
            <a:ext cx="7309589" cy="908700"/>
            <a:chOff x="806911" y="3730897"/>
            <a:chExt cx="7309589" cy="908700"/>
          </a:xfrm>
        </p:grpSpPr>
        <p:grpSp>
          <p:nvGrpSpPr>
            <p:cNvPr id="225" name="Google Shape;225;g3296cbf26db_0_0"/>
            <p:cNvGrpSpPr/>
            <p:nvPr/>
          </p:nvGrpSpPr>
          <p:grpSpPr>
            <a:xfrm>
              <a:off x="806911" y="3730897"/>
              <a:ext cx="908700" cy="908700"/>
              <a:chOff x="947033" y="4156948"/>
              <a:chExt cx="908700" cy="908700"/>
            </a:xfrm>
          </p:grpSpPr>
          <p:sp>
            <p:nvSpPr>
              <p:cNvPr id="226" name="Google Shape;226;g3296cbf26db_0_0"/>
              <p:cNvSpPr/>
              <p:nvPr/>
            </p:nvSpPr>
            <p:spPr>
              <a:xfrm>
                <a:off x="947033" y="4156948"/>
                <a:ext cx="908700" cy="908700"/>
              </a:xfrm>
              <a:prstGeom prst="ellipse">
                <a:avLst/>
              </a:prstGeom>
              <a:solidFill>
                <a:srgbClr val="95DF83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27" name="Google Shape;227;g3296cbf26db_0_0"/>
              <p:cNvSpPr/>
              <p:nvPr/>
            </p:nvSpPr>
            <p:spPr>
              <a:xfrm>
                <a:off x="1261237" y="4382969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</a:t>
                </a:r>
                <a:endParaRPr/>
              </a:p>
            </p:txBody>
          </p:sp>
        </p:grpSp>
        <p:sp>
          <p:nvSpPr>
            <p:cNvPr id="228" name="Google Shape;228;g3296cbf26db_0_0"/>
            <p:cNvSpPr/>
            <p:nvPr/>
          </p:nvSpPr>
          <p:spPr>
            <a:xfrm>
              <a:off x="1958100" y="385659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tussen de milt en de lever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g3296cbf26db_0_0"/>
          <p:cNvGrpSpPr/>
          <p:nvPr/>
        </p:nvGrpSpPr>
        <p:grpSpPr>
          <a:xfrm>
            <a:off x="806911" y="4829563"/>
            <a:ext cx="7309588" cy="908700"/>
            <a:chOff x="806911" y="4829563"/>
            <a:chExt cx="7309588" cy="908700"/>
          </a:xfrm>
        </p:grpSpPr>
        <p:grpSp>
          <p:nvGrpSpPr>
            <p:cNvPr id="230" name="Google Shape;230;g3296cbf26db_0_0"/>
            <p:cNvGrpSpPr/>
            <p:nvPr/>
          </p:nvGrpSpPr>
          <p:grpSpPr>
            <a:xfrm>
              <a:off x="806911" y="4829563"/>
              <a:ext cx="908700" cy="908700"/>
              <a:chOff x="4665644" y="4148177"/>
              <a:chExt cx="908700" cy="908700"/>
            </a:xfrm>
          </p:grpSpPr>
          <p:sp>
            <p:nvSpPr>
              <p:cNvPr id="231" name="Google Shape;231;g3296cbf26db_0_0"/>
              <p:cNvSpPr/>
              <p:nvPr/>
            </p:nvSpPr>
            <p:spPr>
              <a:xfrm>
                <a:off x="4665644" y="4148177"/>
                <a:ext cx="908700" cy="908700"/>
              </a:xfrm>
              <a:prstGeom prst="ellipse">
                <a:avLst/>
              </a:prstGeom>
              <a:solidFill>
                <a:srgbClr val="E58BA8"/>
              </a:solidFill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000"/>
                  <a:buFont typeface="Helvetica Neue Light"/>
                  <a:buNone/>
                </a:pPr>
                <a:endParaRPr sz="2000" b="0" i="0" u="none" strike="noStrike" cap="none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endParaRPr>
              </a:p>
            </p:txBody>
          </p:sp>
          <p:sp>
            <p:nvSpPr>
              <p:cNvPr id="232" name="Google Shape;232;g3296cbf26db_0_0"/>
              <p:cNvSpPr/>
              <p:nvPr/>
            </p:nvSpPr>
            <p:spPr>
              <a:xfrm>
                <a:off x="4979848" y="4374198"/>
                <a:ext cx="356400" cy="43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5700" tIns="35700" rIns="35700" bIns="3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400"/>
                  <a:buFont typeface="Helvetica Neue"/>
                  <a:buNone/>
                </a:pPr>
                <a:r>
                  <a:rPr lang="en-GB" sz="2400" b="0" i="0" u="none" strike="noStrike" cap="none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</a:t>
                </a:r>
                <a:endParaRPr/>
              </a:p>
            </p:txBody>
          </p:sp>
        </p:grpSp>
        <p:sp>
          <p:nvSpPr>
            <p:cNvPr id="233" name="Google Shape;233;g3296cbf26db_0_0"/>
            <p:cNvSpPr/>
            <p:nvPr/>
          </p:nvSpPr>
          <p:spPr>
            <a:xfrm>
              <a:off x="1958099" y="4989297"/>
              <a:ext cx="6158400" cy="58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Calibri"/>
                <a:buNone/>
              </a:pPr>
              <a:r>
                <a:rPr lang="en-GB" sz="2800">
                  <a:latin typeface="Calibri"/>
                  <a:ea typeface="Calibri"/>
                  <a:cs typeface="Calibri"/>
                  <a:sym typeface="Calibri"/>
                </a:rPr>
                <a:t>alle bovenstaande zijn juist</a:t>
              </a:r>
              <a:endPara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4" name="Google Shape;234;g3296cbf26db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/>
              <a:t>De poortader vervoert het bloed…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15a591cbab_0_2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0" name="Google Shape;240;g215a591cbab_0_26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" name="Google Shape;241;g215a591cbab_0_26"/>
          <p:cNvGrpSpPr/>
          <p:nvPr/>
        </p:nvGrpSpPr>
        <p:grpSpPr>
          <a:xfrm>
            <a:off x="729419" y="1791197"/>
            <a:ext cx="908700" cy="908700"/>
            <a:chOff x="947033" y="2362454"/>
            <a:chExt cx="908700" cy="908700"/>
          </a:xfrm>
        </p:grpSpPr>
        <p:sp>
          <p:nvSpPr>
            <p:cNvPr id="242" name="Google Shape;242;g215a591cbab_0_2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3" name="Google Shape;243;g215a591cbab_0_2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4" name="Google Shape;244;g215a591cbab_0_26"/>
          <p:cNvGrpSpPr/>
          <p:nvPr/>
        </p:nvGrpSpPr>
        <p:grpSpPr>
          <a:xfrm>
            <a:off x="729418" y="2889863"/>
            <a:ext cx="908700" cy="908700"/>
            <a:chOff x="4665644" y="2362454"/>
            <a:chExt cx="908700" cy="908700"/>
          </a:xfrm>
        </p:grpSpPr>
        <p:sp>
          <p:nvSpPr>
            <p:cNvPr id="245" name="Google Shape;245;g215a591cbab_0_2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6" name="Google Shape;246;g215a591cbab_0_2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7" name="Google Shape;247;g215a591cbab_0_26"/>
          <p:cNvGrpSpPr/>
          <p:nvPr/>
        </p:nvGrpSpPr>
        <p:grpSpPr>
          <a:xfrm>
            <a:off x="729417" y="4025849"/>
            <a:ext cx="908700" cy="908700"/>
            <a:chOff x="947033" y="4156948"/>
            <a:chExt cx="908700" cy="908700"/>
          </a:xfrm>
        </p:grpSpPr>
        <p:sp>
          <p:nvSpPr>
            <p:cNvPr id="248" name="Google Shape;248;g215a591cbab_0_2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9" name="Google Shape;249;g215a591cbab_0_2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0" name="Google Shape;250;g215a591cbab_0_26"/>
          <p:cNvSpPr/>
          <p:nvPr/>
        </p:nvSpPr>
        <p:spPr>
          <a:xfrm>
            <a:off x="1880607" y="300598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Leverader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g215a591cbab_0_26"/>
          <p:cNvSpPr/>
          <p:nvPr/>
        </p:nvSpPr>
        <p:spPr>
          <a:xfrm>
            <a:off x="1880605" y="4161148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Onderste holle 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g215a591cbab_0_26"/>
          <p:cNvSpPr/>
          <p:nvPr/>
        </p:nvSpPr>
        <p:spPr>
          <a:xfrm>
            <a:off x="1880605" y="191486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Poortader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g215a591cbab_0_26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Welk bloedvat bevat direct na een maaltijd de hoogste concentratie voedingsstoffen?</a:t>
            </a:r>
            <a:br>
              <a:rPr lang="en-GB"/>
            </a:br>
            <a:endParaRPr/>
          </a:p>
        </p:txBody>
      </p:sp>
      <p:grpSp>
        <p:nvGrpSpPr>
          <p:cNvPr id="4" name="Google Shape;177;g13930a8b2a2_0_22">
            <a:extLst>
              <a:ext uri="{FF2B5EF4-FFF2-40B4-BE49-F238E27FC236}">
                <a16:creationId xmlns:a16="http://schemas.microsoft.com/office/drawing/2014/main" id="{AF17A132-45C5-6328-ACD0-927429844901}"/>
              </a:ext>
            </a:extLst>
          </p:cNvPr>
          <p:cNvGrpSpPr/>
          <p:nvPr/>
        </p:nvGrpSpPr>
        <p:grpSpPr>
          <a:xfrm>
            <a:off x="742598" y="5116946"/>
            <a:ext cx="908700" cy="908700"/>
            <a:chOff x="4508812" y="4148177"/>
            <a:chExt cx="908700" cy="908700"/>
          </a:xfrm>
        </p:grpSpPr>
        <p:sp>
          <p:nvSpPr>
            <p:cNvPr id="5" name="Google Shape;178;g13930a8b2a2_0_22">
              <a:extLst>
                <a:ext uri="{FF2B5EF4-FFF2-40B4-BE49-F238E27FC236}">
                  <a16:creationId xmlns:a16="http://schemas.microsoft.com/office/drawing/2014/main" id="{04D478D3-920E-B46B-E0FC-49F2D96CCF23}"/>
                </a:ext>
              </a:extLst>
            </p:cNvPr>
            <p:cNvSpPr/>
            <p:nvPr/>
          </p:nvSpPr>
          <p:spPr>
            <a:xfrm>
              <a:off x="4508812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6" name="Google Shape;179;g13930a8b2a2_0_22">
              <a:extLst>
                <a:ext uri="{FF2B5EF4-FFF2-40B4-BE49-F238E27FC236}">
                  <a16:creationId xmlns:a16="http://schemas.microsoft.com/office/drawing/2014/main" id="{3CD4F0AE-A63A-523A-AF71-00D2181901F9}"/>
                </a:ext>
              </a:extLst>
            </p:cNvPr>
            <p:cNvSpPr/>
            <p:nvPr/>
          </p:nvSpPr>
          <p:spPr>
            <a:xfrm>
              <a:off x="4823016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" name="Google Shape;183;g13930a8b2a2_0_22">
            <a:extLst>
              <a:ext uri="{FF2B5EF4-FFF2-40B4-BE49-F238E27FC236}">
                <a16:creationId xmlns:a16="http://schemas.microsoft.com/office/drawing/2014/main" id="{2B0BFCF3-69B8-8B07-25FF-FEC0A6EB48D8}"/>
              </a:ext>
            </a:extLst>
          </p:cNvPr>
          <p:cNvSpPr/>
          <p:nvPr/>
        </p:nvSpPr>
        <p:spPr>
          <a:xfrm>
            <a:off x="1880605" y="5217778"/>
            <a:ext cx="6788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Longader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15a591cbab_0_4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59" name="Google Shape;259;g215a591cbab_0_48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www.diagnostischevragen.nl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0" name="Google Shape;260;g215a591cbab_0_48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61" name="Google Shape;261;g215a591cbab_0_48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2" name="Google Shape;262;g215a591cbab_0_48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3" name="Google Shape;263;g215a591cbab_0_48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64" name="Google Shape;264;g215a591cbab_0_48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5" name="Google Shape;265;g215a591cbab_0_48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g215a591cbab_0_48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67" name="Google Shape;267;g215a591cbab_0_48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8" name="Google Shape;268;g215a591cbab_0_48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g215a591cbab_0_48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70" name="Google Shape;270;g215a591cbab_0_48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1" name="Google Shape;271;g215a591cbab_0_48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2" name="Google Shape;272;g215a591cbab_0_48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Dunne darm en dikke darm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215a591cbab_0_48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Dunne darm, dikke darm en twaalfvingerige darm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215a591cbab_0_48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Dunne darm, dikke darm, twaalfvingerige darm en maag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215a591cbab_0_48"/>
          <p:cNvSpPr/>
          <p:nvPr/>
        </p:nvSpPr>
        <p:spPr>
          <a:xfrm>
            <a:off x="1958099" y="506240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Dunne darm, dikke darm, twaalfvingerige darm, maag en endeldarm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215a591cbab_0_48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De voedingsstoffen in de poortader komen uit..</a:t>
            </a:r>
            <a:br>
              <a:rPr lang="en-GB"/>
            </a:b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1468</Words>
  <Application>Microsoft Office PowerPoint</Application>
  <PresentationFormat>Diavoorstelling (4:3)</PresentationFormat>
  <Paragraphs>234</Paragraphs>
  <Slides>16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3" baseType="lpstr">
      <vt:lpstr>Helvetica Neue Light</vt:lpstr>
      <vt:lpstr>Calibri</vt:lpstr>
      <vt:lpstr>Helvetica Neue</vt:lpstr>
      <vt:lpstr>Corbel</vt:lpstr>
      <vt:lpstr>Tahoma</vt:lpstr>
      <vt:lpstr>Arial</vt:lpstr>
      <vt:lpstr>Kantoorthema</vt:lpstr>
      <vt:lpstr>Bloedsomloop </vt:lpstr>
      <vt:lpstr>Welk bloedvat vervoert zuurstofarm bloed?</vt:lpstr>
      <vt:lpstr>Welk bloedvat vervoert zuurstofrijk bloed?</vt:lpstr>
      <vt:lpstr>Wat komt er na de rechterkamer? </vt:lpstr>
      <vt:lpstr>De doorstroomsnelheid in haarvaten daalt omdat … </vt:lpstr>
      <vt:lpstr>Zuurstof bereikt de hartspier via de…  </vt:lpstr>
      <vt:lpstr>De poortader vervoert het bloed…</vt:lpstr>
      <vt:lpstr>Welk bloedvat bevat direct na een maaltijd de hoogste concentratie voedingsstoffen? </vt:lpstr>
      <vt:lpstr>De voedingsstoffen in de poortader komen uit.. </vt:lpstr>
      <vt:lpstr>Welke hartkamer pompt het meeste bloed per seconde?</vt:lpstr>
      <vt:lpstr>Welk onderdeel uit het bloed komt niet buiten de bloedvaten? </vt:lpstr>
      <vt:lpstr>Welke deel of delen van het bloed transporteren koolstofdioxide? </vt:lpstr>
      <vt:lpstr>Een witte bloedcel herkent een ziekteverwekker aan zijn …</vt:lpstr>
      <vt:lpstr>Wat wordt er bij een bloedtransfusie geïnjecteerd in de ontvanger? </vt:lpstr>
      <vt:lpstr>Waarom klontert het bloed als je bloedgroep A doneert aan iemand met bloedgroep B?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Sofie Faes</dc:creator>
  <cp:lastModifiedBy>Sofie Faes</cp:lastModifiedBy>
  <cp:revision>4</cp:revision>
  <dcterms:created xsi:type="dcterms:W3CDTF">2022-02-21T09:07:39Z</dcterms:created>
  <dcterms:modified xsi:type="dcterms:W3CDTF">2025-05-11T13:51:12Z</dcterms:modified>
</cp:coreProperties>
</file>