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6858000" cx="9144000"/>
  <p:notesSz cx="6858000" cy="9144000"/>
  <p:embeddedFontLst>
    <p:embeddedFont>
      <p:font typeface="Corbel"/>
      <p:regular r:id="rId17"/>
      <p:bold r:id="rId18"/>
      <p:italic r:id="rId19"/>
      <p:boldItalic r:id="rId20"/>
    </p:embeddedFont>
    <p:embeddedFont>
      <p:font typeface="Tahoma"/>
      <p:regular r:id="rId21"/>
      <p:bold r:id="rId22"/>
    </p:embeddedFont>
    <p:embeddedFont>
      <p:font typeface="Helvetica Neue"/>
      <p:regular r:id="rId23"/>
      <p:bold r:id="rId24"/>
      <p:italic r:id="rId25"/>
      <p:boldItalic r:id="rId26"/>
    </p:embeddedFont>
    <p:embeddedFont>
      <p:font typeface="Helvetica Neue Light"/>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1" roundtripDataSignature="AMtx7mjYi8T/Wq0fNDWxllu/MacjTFhI/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Corbel-boldItalic.fntdata"/><Relationship Id="rId22" Type="http://schemas.openxmlformats.org/officeDocument/2006/relationships/font" Target="fonts/Tahoma-bold.fntdata"/><Relationship Id="rId21" Type="http://schemas.openxmlformats.org/officeDocument/2006/relationships/font" Target="fonts/Tahoma-regular.fntdata"/><Relationship Id="rId24" Type="http://schemas.openxmlformats.org/officeDocument/2006/relationships/font" Target="fonts/HelveticaNeue-bold.fntdata"/><Relationship Id="rId23" Type="http://schemas.openxmlformats.org/officeDocument/2006/relationships/font" Target="fonts/HelveticaNeue-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HelveticaNeue-boldItalic.fntdata"/><Relationship Id="rId25" Type="http://schemas.openxmlformats.org/officeDocument/2006/relationships/font" Target="fonts/HelveticaNeue-italic.fntdata"/><Relationship Id="rId28" Type="http://schemas.openxmlformats.org/officeDocument/2006/relationships/font" Target="fonts/HelveticaNeueLight-bold.fntdata"/><Relationship Id="rId27" Type="http://schemas.openxmlformats.org/officeDocument/2006/relationships/font" Target="fonts/HelveticaNeueLight-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HelveticaNeueLight-italic.fntdata"/><Relationship Id="rId7" Type="http://schemas.openxmlformats.org/officeDocument/2006/relationships/slide" Target="slides/slide3.xml"/><Relationship Id="rId8" Type="http://schemas.openxmlformats.org/officeDocument/2006/relationships/slide" Target="slides/slide4.xml"/><Relationship Id="rId31" Type="http://customschemas.google.com/relationships/presentationmetadata" Target="metadata"/><Relationship Id="rId30" Type="http://schemas.openxmlformats.org/officeDocument/2006/relationships/font" Target="fonts/HelveticaNeueLight-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Corbel-regular.fntdata"/><Relationship Id="rId16" Type="http://schemas.openxmlformats.org/officeDocument/2006/relationships/slide" Target="slides/slide12.xml"/><Relationship Id="rId19" Type="http://schemas.openxmlformats.org/officeDocument/2006/relationships/font" Target="fonts/Corbel-italic.fntdata"/><Relationship Id="rId18" Type="http://schemas.openxmlformats.org/officeDocument/2006/relationships/font" Target="fonts/Corbel-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Deze PowerPoint bevat diagnostische vragen bij het thema bloedsomloop.</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a791a26ba1_0_9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GB"/>
              <a:t>Misvatting: Leerlingen begrijpen niet dat zuurstof zich ook in het lichaam verplaatst zonder gehecht te zijn aan een rode bloedcel.</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b="1" lang="en-GB"/>
              <a:t>A </a:t>
            </a:r>
            <a:r>
              <a:rPr lang="en-GB"/>
              <a:t>GOED</a:t>
            </a:r>
            <a:endParaRPr/>
          </a:p>
          <a:p>
            <a:pPr indent="0" lvl="0" marL="0" rtl="0" algn="l">
              <a:spcBef>
                <a:spcPts val="0"/>
              </a:spcBef>
              <a:spcAft>
                <a:spcPts val="0"/>
              </a:spcAft>
              <a:buClr>
                <a:schemeClr val="dk1"/>
              </a:buClr>
              <a:buSzPts val="1100"/>
              <a:buFont typeface="Arial"/>
              <a:buNone/>
            </a:pPr>
            <a:r>
              <a:rPr b="1" lang="en-GB"/>
              <a:t>B</a:t>
            </a:r>
            <a:r>
              <a:rPr lang="en-GB"/>
              <a:t> Leerlingen denken dat bloedcellen per definitie niet buiten de bloedbaan kunnen komen</a:t>
            </a:r>
            <a:endParaRPr/>
          </a:p>
          <a:p>
            <a:pPr indent="0" lvl="0" marL="0" rtl="0" algn="l">
              <a:spcBef>
                <a:spcPts val="0"/>
              </a:spcBef>
              <a:spcAft>
                <a:spcPts val="0"/>
              </a:spcAft>
              <a:buClr>
                <a:schemeClr val="dk1"/>
              </a:buClr>
              <a:buSzPts val="1100"/>
              <a:buFont typeface="Arial"/>
              <a:buNone/>
            </a:pPr>
            <a:r>
              <a:rPr b="1" lang="en-GB"/>
              <a:t>C</a:t>
            </a:r>
            <a:r>
              <a:rPr lang="en-GB"/>
              <a:t> Leerlingen denken dat weefselvloeistof en bloedplasma hetzelfde zijn</a:t>
            </a:r>
            <a:endParaRPr/>
          </a:p>
          <a:p>
            <a:pPr indent="0" lvl="0" marL="0" rtl="0" algn="l">
              <a:spcBef>
                <a:spcPts val="0"/>
              </a:spcBef>
              <a:spcAft>
                <a:spcPts val="0"/>
              </a:spcAft>
              <a:buClr>
                <a:schemeClr val="dk1"/>
              </a:buClr>
              <a:buSzPts val="1100"/>
              <a:buFont typeface="Arial"/>
              <a:buNone/>
            </a:pPr>
            <a:r>
              <a:rPr b="1" lang="en-GB"/>
              <a:t>D</a:t>
            </a:r>
            <a:r>
              <a:rPr lang="en-GB"/>
              <a:t> Leerlingen denken dat zuurstof niet zonder rode bloedcellen verplaatst kan worden</a:t>
            </a:r>
            <a:endParaRPr/>
          </a:p>
          <a:p>
            <a:pPr indent="0" lvl="0" marL="0" rtl="0" algn="l">
              <a:spcBef>
                <a:spcPts val="0"/>
              </a:spcBef>
              <a:spcAft>
                <a:spcPts val="0"/>
              </a:spcAft>
              <a:buClr>
                <a:schemeClr val="dk1"/>
              </a:buClr>
              <a:buSzPts val="1100"/>
              <a:buFont typeface="Arial"/>
              <a:buNone/>
            </a:pPr>
            <a:r>
              <a:t/>
            </a:r>
            <a:endParaRPr/>
          </a:p>
        </p:txBody>
      </p:sp>
      <p:sp>
        <p:nvSpPr>
          <p:cNvPr id="278" name="Google Shape;278;g2a791a26ba1_0_9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2a791a26ba1_0_19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GB"/>
              <a:t>Misvatting: Leerlingen denken dat koolstofdioxide alleen door rode bloedcellen of alleen door plasma getransporteerd wordt.</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b="1" lang="en-GB"/>
              <a:t>A</a:t>
            </a:r>
            <a:r>
              <a:rPr lang="en-GB"/>
              <a:t> Leerlingen denken dat koolstofdioxide alleen door plasma wordt getransporteerd</a:t>
            </a:r>
            <a:endParaRPr/>
          </a:p>
          <a:p>
            <a:pPr indent="0" lvl="0" marL="0" rtl="0" algn="l">
              <a:spcBef>
                <a:spcPts val="0"/>
              </a:spcBef>
              <a:spcAft>
                <a:spcPts val="0"/>
              </a:spcAft>
              <a:buClr>
                <a:schemeClr val="dk1"/>
              </a:buClr>
              <a:buSzPts val="1100"/>
              <a:buFont typeface="Arial"/>
              <a:buNone/>
            </a:pPr>
            <a:r>
              <a:rPr b="1" lang="en-GB"/>
              <a:t>B</a:t>
            </a:r>
            <a:r>
              <a:rPr lang="en-GB"/>
              <a:t> Leerlingen denken dat koolstofdioxide alleen door de rode bloedcellen wordt getransporteerd</a:t>
            </a:r>
            <a:endParaRPr/>
          </a:p>
          <a:p>
            <a:pPr indent="0" lvl="0" marL="0" rtl="0" algn="l">
              <a:spcBef>
                <a:spcPts val="0"/>
              </a:spcBef>
              <a:spcAft>
                <a:spcPts val="0"/>
              </a:spcAft>
              <a:buClr>
                <a:schemeClr val="dk1"/>
              </a:buClr>
              <a:buSzPts val="1100"/>
              <a:buFont typeface="Arial"/>
              <a:buNone/>
            </a:pPr>
            <a:r>
              <a:rPr b="1" lang="en-GB"/>
              <a:t>C</a:t>
            </a:r>
            <a:r>
              <a:rPr lang="en-GB"/>
              <a:t> GOED</a:t>
            </a:r>
            <a:endParaRPr/>
          </a:p>
          <a:p>
            <a:pPr indent="0" lvl="0" marL="0" rtl="0" algn="l">
              <a:spcBef>
                <a:spcPts val="0"/>
              </a:spcBef>
              <a:spcAft>
                <a:spcPts val="0"/>
              </a:spcAft>
              <a:buClr>
                <a:schemeClr val="dk1"/>
              </a:buClr>
              <a:buSzPts val="1100"/>
              <a:buFont typeface="Arial"/>
              <a:buNone/>
            </a:pPr>
            <a:r>
              <a:rPr b="1" lang="en-GB"/>
              <a:t>D</a:t>
            </a:r>
            <a:r>
              <a:rPr lang="en-GB"/>
              <a:t> Leerlingen denken dat bloedplaatjes ook een rol hebben bij het transport in de bloedsomloop</a:t>
            </a:r>
            <a:endParaRPr/>
          </a:p>
          <a:p>
            <a:pPr indent="0" lvl="0" marL="0" rtl="0" algn="l">
              <a:spcBef>
                <a:spcPts val="0"/>
              </a:spcBef>
              <a:spcAft>
                <a:spcPts val="0"/>
              </a:spcAft>
              <a:buClr>
                <a:schemeClr val="dk1"/>
              </a:buClr>
              <a:buSzPts val="1100"/>
              <a:buFont typeface="Arial"/>
              <a:buNone/>
            </a:pPr>
            <a:r>
              <a:t/>
            </a:r>
            <a:endParaRPr/>
          </a:p>
        </p:txBody>
      </p:sp>
      <p:sp>
        <p:nvSpPr>
          <p:cNvPr id="301" name="Google Shape;301;g2a791a26ba1_0_19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4" name="Google Shape;32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GB"/>
              <a:t>De vragen en toelichtingen vallen onder een </a:t>
            </a:r>
            <a:r>
              <a:rPr b="0" i="0" lang="en-GB">
                <a:solidFill>
                  <a:srgbClr val="FFFFFF"/>
                </a:solidFill>
                <a:latin typeface="Source Sans Pro"/>
                <a:ea typeface="Source Sans Pro"/>
                <a:cs typeface="Source Sans Pro"/>
                <a:sym typeface="Source Sans Pro"/>
              </a:rPr>
              <a:t>CC BY-SA 4.0 licentie </a:t>
            </a:r>
            <a:r>
              <a:rPr b="0" lang="en-GB" u="none"/>
              <a:t>https://creativecommons.org/licenses/by-sa/4.0</a:t>
            </a:r>
            <a:endParaRPr/>
          </a:p>
        </p:txBody>
      </p:sp>
      <p:sp>
        <p:nvSpPr>
          <p:cNvPr id="325" name="Google Shape;325;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Misvatting: Leerlingen denk dat alle slagaders zuurstofrijk zijn en alle aders zuurstofarm</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n-GB"/>
              <a:t>A</a:t>
            </a:r>
            <a:r>
              <a:rPr lang="en-GB"/>
              <a:t> GOED</a:t>
            </a:r>
            <a:endParaRPr/>
          </a:p>
          <a:p>
            <a:pPr indent="0" lvl="0" marL="0" rtl="0" algn="l">
              <a:lnSpc>
                <a:spcPct val="100000"/>
              </a:lnSpc>
              <a:spcBef>
                <a:spcPts val="0"/>
              </a:spcBef>
              <a:spcAft>
                <a:spcPts val="0"/>
              </a:spcAft>
              <a:buSzPts val="1400"/>
              <a:buNone/>
            </a:pPr>
            <a:r>
              <a:rPr b="1" lang="en-GB"/>
              <a:t>B</a:t>
            </a:r>
            <a:r>
              <a:rPr lang="en-GB"/>
              <a:t> Leerlingen zien ader en denken dat deze altijd zuurstof zijn</a:t>
            </a:r>
            <a:endParaRPr/>
          </a:p>
          <a:p>
            <a:pPr indent="0" lvl="0" marL="0" rtl="0" algn="l">
              <a:lnSpc>
                <a:spcPct val="100000"/>
              </a:lnSpc>
              <a:spcBef>
                <a:spcPts val="0"/>
              </a:spcBef>
              <a:spcAft>
                <a:spcPts val="0"/>
              </a:spcAft>
              <a:buSzPts val="1400"/>
              <a:buNone/>
            </a:pPr>
            <a:r>
              <a:rPr b="1" lang="en-GB"/>
              <a:t>C</a:t>
            </a:r>
            <a:r>
              <a:rPr lang="en-GB"/>
              <a:t> Leerlingen weten niet dat de aorta een zuurstofrijk bloedvat is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Tip: je kan antwoord C eventueel weglaten</a:t>
            </a:r>
            <a:endParaRPr/>
          </a:p>
          <a:p>
            <a:pPr indent="0" lvl="0" marL="0" rtl="0" algn="l">
              <a:lnSpc>
                <a:spcPct val="100000"/>
              </a:lnSpc>
              <a:spcBef>
                <a:spcPts val="0"/>
              </a:spcBef>
              <a:spcAft>
                <a:spcPts val="0"/>
              </a:spcAft>
              <a:buSzPts val="1400"/>
              <a:buNone/>
            </a:pPr>
            <a:r>
              <a:rPr lang="en-GB"/>
              <a:t>Tip: je kan eventueel ook een navelstrengslagader of navelstrengader toevoegen</a:t>
            </a:r>
            <a:endParaRPr/>
          </a:p>
        </p:txBody>
      </p:sp>
      <p:sp>
        <p:nvSpPr>
          <p:cNvPr id="95" name="Google Shape;95;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15a591cbab_0_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Misvatting: Leerlingen denk dat alle slagaders zuurstofrijk zijn en alle aders zuurstofarm</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n-GB"/>
              <a:t>A</a:t>
            </a:r>
            <a:r>
              <a:rPr lang="en-GB"/>
              <a:t> Leerlingen zien slagader en denken dat deze altijd zuurstofrijk zijn</a:t>
            </a:r>
            <a:endParaRPr/>
          </a:p>
          <a:p>
            <a:pPr indent="0" lvl="0" marL="0" rtl="0" algn="l">
              <a:lnSpc>
                <a:spcPct val="100000"/>
              </a:lnSpc>
              <a:spcBef>
                <a:spcPts val="0"/>
              </a:spcBef>
              <a:spcAft>
                <a:spcPts val="0"/>
              </a:spcAft>
              <a:buSzPts val="1400"/>
              <a:buNone/>
            </a:pPr>
            <a:r>
              <a:rPr b="1" lang="en-GB"/>
              <a:t>B</a:t>
            </a:r>
            <a:r>
              <a:rPr lang="en-GB"/>
              <a:t> GOED</a:t>
            </a:r>
            <a:endParaRPr/>
          </a:p>
          <a:p>
            <a:pPr indent="0" lvl="0" marL="0" rtl="0" algn="l">
              <a:lnSpc>
                <a:spcPct val="100000"/>
              </a:lnSpc>
              <a:spcBef>
                <a:spcPts val="0"/>
              </a:spcBef>
              <a:spcAft>
                <a:spcPts val="0"/>
              </a:spcAft>
              <a:buSzPts val="1400"/>
              <a:buNone/>
            </a:pPr>
            <a:r>
              <a:rPr b="1" lang="en-GB"/>
              <a:t>C</a:t>
            </a:r>
            <a:r>
              <a:rPr lang="en-GB"/>
              <a:t> Leerlingen denken dat de poortader zuurstof rijk is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Tip: je kan antwoord C eventueel weg laten</a:t>
            </a:r>
            <a:endParaRPr/>
          </a:p>
        </p:txBody>
      </p:sp>
      <p:sp>
        <p:nvSpPr>
          <p:cNvPr id="114" name="Google Shape;114;g215a591cbab_0_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GB"/>
              <a:t>Misvatting: Leerlingen weten de stroomrichting van het bloed door het hart niet en/of vergeten dat er tussen de harthelften nog een kleine bloedsomloop zit</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b="1" lang="en-GB"/>
              <a:t>C </a:t>
            </a:r>
            <a:r>
              <a:rPr lang="en-GB"/>
              <a:t>GOED</a:t>
            </a:r>
            <a:endParaRPr/>
          </a:p>
          <a:p>
            <a:pPr indent="0" lvl="0" marL="0" rtl="0" algn="l">
              <a:lnSpc>
                <a:spcPct val="100000"/>
              </a:lnSpc>
              <a:spcBef>
                <a:spcPts val="0"/>
              </a:spcBef>
              <a:spcAft>
                <a:spcPts val="0"/>
              </a:spcAft>
              <a:buClr>
                <a:schemeClr val="dk1"/>
              </a:buClr>
              <a:buSzPts val="1100"/>
              <a:buFont typeface="Arial"/>
              <a:buNone/>
            </a:pPr>
            <a:r>
              <a:t/>
            </a:r>
            <a:endParaRPr i="0"/>
          </a:p>
          <a:p>
            <a:pPr indent="0" lvl="0" marL="0" rtl="0" algn="l">
              <a:lnSpc>
                <a:spcPct val="100000"/>
              </a:lnSpc>
              <a:spcBef>
                <a:spcPts val="0"/>
              </a:spcBef>
              <a:spcAft>
                <a:spcPts val="0"/>
              </a:spcAft>
              <a:buClr>
                <a:schemeClr val="dk1"/>
              </a:buClr>
              <a:buSzPts val="1100"/>
              <a:buFont typeface="Arial"/>
              <a:buNone/>
            </a:pPr>
            <a:r>
              <a:rPr lang="en-GB"/>
              <a:t>Tip: je kan zelf variaties maken door het onderdeel in de vraag te veranderen</a:t>
            </a:r>
            <a:endParaRPr/>
          </a:p>
        </p:txBody>
      </p:sp>
      <p:sp>
        <p:nvSpPr>
          <p:cNvPr id="133" name="Google Shape;133;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3930a8b2a2_0_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GB"/>
              <a:t>Misvatting: Leerlingen denken dat in haarvaten het bloed langzaam stroomt doordat de haarvaten nauw zijn en de kleine diameter van de haarvaten voor een grotere weerstand zorgt. In werkelijkheid stroomt het bloed langzamer door een groot oppervlak van het haarvatennet.</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b="1" lang="en-GB"/>
              <a:t>A</a:t>
            </a:r>
            <a:r>
              <a:rPr lang="en-GB"/>
              <a:t> Leerlingen denken dat een kleinere diameter voor een grote weerstand zorgt en dus de snelheid remt</a:t>
            </a:r>
            <a:endParaRPr/>
          </a:p>
          <a:p>
            <a:pPr indent="0" lvl="0" marL="0" rtl="0" algn="l">
              <a:lnSpc>
                <a:spcPct val="100000"/>
              </a:lnSpc>
              <a:spcBef>
                <a:spcPts val="0"/>
              </a:spcBef>
              <a:spcAft>
                <a:spcPts val="0"/>
              </a:spcAft>
              <a:buClr>
                <a:schemeClr val="dk1"/>
              </a:buClr>
              <a:buSzPts val="1100"/>
              <a:buFont typeface="Arial"/>
              <a:buNone/>
            </a:pPr>
            <a:r>
              <a:rPr b="1" lang="en-GB"/>
              <a:t>B</a:t>
            </a:r>
            <a:r>
              <a:rPr lang="en-GB"/>
              <a:t> GOED</a:t>
            </a:r>
            <a:endParaRPr/>
          </a:p>
          <a:p>
            <a:pPr indent="0" lvl="0" marL="0" rtl="0" algn="l">
              <a:lnSpc>
                <a:spcPct val="100000"/>
              </a:lnSpc>
              <a:spcBef>
                <a:spcPts val="0"/>
              </a:spcBef>
              <a:spcAft>
                <a:spcPts val="0"/>
              </a:spcAft>
              <a:buClr>
                <a:schemeClr val="dk1"/>
              </a:buClr>
              <a:buSzPts val="1100"/>
              <a:buFont typeface="Arial"/>
              <a:buNone/>
            </a:pPr>
            <a:r>
              <a:rPr b="1" lang="en-GB"/>
              <a:t>C</a:t>
            </a:r>
            <a:r>
              <a:rPr lang="en-GB"/>
              <a:t> Leerlingen denken dat de </a:t>
            </a:r>
            <a:r>
              <a:rPr lang="en-GB"/>
              <a:t>gezamenlijke</a:t>
            </a:r>
            <a:r>
              <a:rPr lang="en-GB"/>
              <a:t> inhoud van slagaders groter is dan van haarvaten</a:t>
            </a:r>
            <a:endParaRPr/>
          </a:p>
          <a:p>
            <a:pPr indent="0" lvl="0" marL="0" rtl="0" algn="l">
              <a:lnSpc>
                <a:spcPct val="100000"/>
              </a:lnSpc>
              <a:spcBef>
                <a:spcPts val="0"/>
              </a:spcBef>
              <a:spcAft>
                <a:spcPts val="0"/>
              </a:spcAft>
              <a:buClr>
                <a:schemeClr val="dk1"/>
              </a:buClr>
              <a:buSzPts val="1100"/>
              <a:buFont typeface="Arial"/>
              <a:buNone/>
            </a:pPr>
            <a:r>
              <a:rPr b="1" lang="en-GB"/>
              <a:t>D</a:t>
            </a:r>
            <a:r>
              <a:rPr lang="en-GB"/>
              <a:t> Leerlingen denken dat het verlies aan stroomsnelheid komt door de langere tijd met weerstand</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Tip: je kunt deze vraag ook stellen met bloeddruk in de vraag</a:t>
            </a:r>
            <a:endParaRPr/>
          </a:p>
        </p:txBody>
      </p:sp>
      <p:sp>
        <p:nvSpPr>
          <p:cNvPr id="164" name="Google Shape;164;g13930a8b2a2_0_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40d3ec5a0c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GB"/>
              <a:t>Misvatting: Leerlingen denken dat hartspierweefsel de benodigde zuurstof krijgt van het bloed dat door de boezems en kamers stroomt.</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b="1" lang="en-GB"/>
              <a:t>A</a:t>
            </a:r>
            <a:r>
              <a:rPr lang="en-GB"/>
              <a:t> Leerlingen passen ten onrechte de regels voor naamgeving van bloedvaten toe op de kransslagader</a:t>
            </a:r>
            <a:endParaRPr/>
          </a:p>
          <a:p>
            <a:pPr indent="0" lvl="0" marL="0" rtl="0" algn="l">
              <a:lnSpc>
                <a:spcPct val="100000"/>
              </a:lnSpc>
              <a:spcBef>
                <a:spcPts val="0"/>
              </a:spcBef>
              <a:spcAft>
                <a:spcPts val="0"/>
              </a:spcAft>
              <a:buClr>
                <a:schemeClr val="dk1"/>
              </a:buClr>
              <a:buSzPts val="1100"/>
              <a:buFont typeface="Arial"/>
              <a:buNone/>
            </a:pPr>
            <a:r>
              <a:rPr b="1" lang="en-GB"/>
              <a:t>B</a:t>
            </a:r>
            <a:r>
              <a:rPr lang="en-GB"/>
              <a:t> Leerlingen denken dat de hartspier zuurstof krijgt vanuit het bloed dat zich in de linkerkamer bevindt</a:t>
            </a:r>
            <a:endParaRPr/>
          </a:p>
          <a:p>
            <a:pPr indent="0" lvl="0" marL="0" rtl="0" algn="l">
              <a:lnSpc>
                <a:spcPct val="100000"/>
              </a:lnSpc>
              <a:spcBef>
                <a:spcPts val="0"/>
              </a:spcBef>
              <a:spcAft>
                <a:spcPts val="0"/>
              </a:spcAft>
              <a:buClr>
                <a:schemeClr val="dk1"/>
              </a:buClr>
              <a:buSzPts val="1100"/>
              <a:buFont typeface="Arial"/>
              <a:buNone/>
            </a:pPr>
            <a:r>
              <a:rPr b="1" lang="en-GB"/>
              <a:t>C</a:t>
            </a:r>
            <a:r>
              <a:rPr lang="en-GB"/>
              <a:t> Leerlingen denken dat de hartspiercellen zuurstof krijgen vanuit de aorta</a:t>
            </a:r>
            <a:endParaRPr/>
          </a:p>
          <a:p>
            <a:pPr indent="0" lvl="0" marL="0" rtl="0" algn="l">
              <a:lnSpc>
                <a:spcPct val="100000"/>
              </a:lnSpc>
              <a:spcBef>
                <a:spcPts val="0"/>
              </a:spcBef>
              <a:spcAft>
                <a:spcPts val="0"/>
              </a:spcAft>
              <a:buClr>
                <a:schemeClr val="dk1"/>
              </a:buClr>
              <a:buSzPts val="1100"/>
              <a:buFont typeface="Arial"/>
              <a:buNone/>
            </a:pPr>
            <a:r>
              <a:rPr b="1" lang="en-GB"/>
              <a:t>D</a:t>
            </a:r>
            <a:r>
              <a:rPr lang="en-GB"/>
              <a:t> GOED</a:t>
            </a:r>
            <a:endParaRPr/>
          </a:p>
        </p:txBody>
      </p:sp>
      <p:sp>
        <p:nvSpPr>
          <p:cNvPr id="187" name="Google Shape;187;g140d3ec5a0c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15a591cbab_0_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GB"/>
              <a:t>Misvatting: Leerlingen kennen het begrip poortader niet goed en kunnen niet beredeneren waar voedingsstoffen het lichaam inkomen</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b="1" lang="en-GB"/>
              <a:t>A</a:t>
            </a:r>
            <a:r>
              <a:rPr lang="en-GB"/>
              <a:t> Leerlingen denken dat voedingsstoffen in de bovenste helft van het lichaam opgenomen worden</a:t>
            </a:r>
            <a:endParaRPr/>
          </a:p>
          <a:p>
            <a:pPr indent="0" lvl="0" marL="0" rtl="0" algn="l">
              <a:lnSpc>
                <a:spcPct val="100000"/>
              </a:lnSpc>
              <a:spcBef>
                <a:spcPts val="0"/>
              </a:spcBef>
              <a:spcAft>
                <a:spcPts val="0"/>
              </a:spcAft>
              <a:buClr>
                <a:schemeClr val="dk1"/>
              </a:buClr>
              <a:buSzPts val="1100"/>
              <a:buFont typeface="Arial"/>
              <a:buNone/>
            </a:pPr>
            <a:r>
              <a:rPr b="1" lang="en-GB"/>
              <a:t>B</a:t>
            </a:r>
            <a:r>
              <a:rPr lang="en-GB"/>
              <a:t> Leerlingen beseffen niet dat de lever zelf ook al voedingsstoffen gebruikt en het hier dus lager is dan in de poortader</a:t>
            </a:r>
            <a:endParaRPr/>
          </a:p>
          <a:p>
            <a:pPr indent="0" lvl="0" marL="0" rtl="0" algn="l">
              <a:lnSpc>
                <a:spcPct val="100000"/>
              </a:lnSpc>
              <a:spcBef>
                <a:spcPts val="0"/>
              </a:spcBef>
              <a:spcAft>
                <a:spcPts val="0"/>
              </a:spcAft>
              <a:buClr>
                <a:schemeClr val="dk1"/>
              </a:buClr>
              <a:buSzPts val="1100"/>
              <a:buFont typeface="Arial"/>
              <a:buNone/>
            </a:pPr>
            <a:r>
              <a:rPr b="1" lang="en-GB"/>
              <a:t>C</a:t>
            </a:r>
            <a:r>
              <a:rPr lang="en-GB"/>
              <a:t> Leerlingen weten dat het bloed in de onderste helft van het lichaam opgenomen wordt maar realiseren niet dat hier voedingsstofrijk bloed gemengd is met voedingsstofarm bloed uit de andere organen</a:t>
            </a:r>
            <a:endParaRPr/>
          </a:p>
          <a:p>
            <a:pPr indent="0" lvl="0" marL="0" rtl="0" algn="l">
              <a:lnSpc>
                <a:spcPct val="100000"/>
              </a:lnSpc>
              <a:spcBef>
                <a:spcPts val="0"/>
              </a:spcBef>
              <a:spcAft>
                <a:spcPts val="0"/>
              </a:spcAft>
              <a:buClr>
                <a:schemeClr val="dk1"/>
              </a:buClr>
              <a:buSzPts val="1100"/>
              <a:buFont typeface="Arial"/>
              <a:buNone/>
            </a:pPr>
            <a:r>
              <a:rPr b="1" lang="en-GB"/>
              <a:t>D</a:t>
            </a:r>
            <a:r>
              <a:rPr lang="en-GB"/>
              <a:t> GOED</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Tip: als vervolgstap kun je leerlingen de bloedvaten in de goede volgorde laten zetten (bv van hoog naar laag: D – B – C - A)</a:t>
            </a:r>
            <a:endParaRPr/>
          </a:p>
        </p:txBody>
      </p:sp>
      <p:sp>
        <p:nvSpPr>
          <p:cNvPr id="210" name="Google Shape;210;g215a591cbab_0_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15a591cbab_0_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GB"/>
              <a:t>Misvatting: Leerlingen hebben (vanuit de onderbouw) het idee dat er één poortader is vanuit de darmen naar de lever.</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b="1" lang="en-GB"/>
              <a:t>A</a:t>
            </a:r>
            <a:r>
              <a:rPr lang="en-GB"/>
              <a:t> Leerlingen denken dat er alleen vanuit de darmen een poortader naar de lever gaat</a:t>
            </a:r>
            <a:endParaRPr/>
          </a:p>
          <a:p>
            <a:pPr indent="0" lvl="0" marL="0" marR="0" rtl="0" algn="l">
              <a:lnSpc>
                <a:spcPct val="100000"/>
              </a:lnSpc>
              <a:spcBef>
                <a:spcPts val="0"/>
              </a:spcBef>
              <a:spcAft>
                <a:spcPts val="0"/>
              </a:spcAft>
              <a:buClr>
                <a:schemeClr val="dk1"/>
              </a:buClr>
              <a:buSzPts val="1100"/>
              <a:buFont typeface="Arial"/>
              <a:buNone/>
            </a:pPr>
            <a:r>
              <a:rPr b="1" lang="en-GB"/>
              <a:t>B</a:t>
            </a:r>
            <a:r>
              <a:rPr lang="en-GB"/>
              <a:t> Leerlingen denken dat er alleen vanuit de darmen een poortader naar de lever gaat</a:t>
            </a:r>
            <a:endParaRPr/>
          </a:p>
          <a:p>
            <a:pPr indent="0" lvl="0" marL="0" rtl="0" algn="l">
              <a:lnSpc>
                <a:spcPct val="100000"/>
              </a:lnSpc>
              <a:spcBef>
                <a:spcPts val="0"/>
              </a:spcBef>
              <a:spcAft>
                <a:spcPts val="0"/>
              </a:spcAft>
              <a:buClr>
                <a:schemeClr val="dk1"/>
              </a:buClr>
              <a:buSzPts val="1100"/>
              <a:buFont typeface="Arial"/>
              <a:buNone/>
            </a:pPr>
            <a:r>
              <a:rPr b="1" lang="en-GB"/>
              <a:t>C </a:t>
            </a:r>
            <a:r>
              <a:rPr lang="en-GB"/>
              <a:t>GOED</a:t>
            </a:r>
            <a:endParaRPr/>
          </a:p>
          <a:p>
            <a:pPr indent="0" lvl="0" marL="0" rtl="0" algn="l">
              <a:lnSpc>
                <a:spcPct val="100000"/>
              </a:lnSpc>
              <a:spcBef>
                <a:spcPts val="0"/>
              </a:spcBef>
              <a:spcAft>
                <a:spcPts val="0"/>
              </a:spcAft>
              <a:buClr>
                <a:schemeClr val="dk1"/>
              </a:buClr>
              <a:buSzPts val="1100"/>
              <a:buFont typeface="Arial"/>
              <a:buNone/>
            </a:pPr>
            <a:r>
              <a:rPr b="1" lang="en-GB"/>
              <a:t>D</a:t>
            </a:r>
            <a:r>
              <a:rPr lang="en-GB"/>
              <a:t> Leerlingen denken dat ook vanuit de endeldarm het bloed eerst naar de lever gaat</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Tip: pas op met gebruik in de onderbouw, het kan wenselijk zijn het daar simpeler te houden. Indien wel toegepast in onderbouw kun je hem versimpelen door D weg te halen en een optie met alleen de dunne darm toe te voegen. </a:t>
            </a:r>
            <a:endParaRPr/>
          </a:p>
        </p:txBody>
      </p:sp>
      <p:sp>
        <p:nvSpPr>
          <p:cNvPr id="233" name="Google Shape;233;g215a591cbab_0_4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a791a26ba1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Misvatting: Leerlingen denken dat de linkerkamer meer bloed wegpompt, omdat deze gespierder is.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GB"/>
              <a:t>A</a:t>
            </a:r>
            <a:r>
              <a:rPr lang="en-GB"/>
              <a:t> Leerlingen denken deze meer wegpompt omdat deze groter is.</a:t>
            </a:r>
            <a:endParaRPr/>
          </a:p>
          <a:p>
            <a:pPr indent="0" lvl="0" marL="0" rtl="0" algn="l">
              <a:spcBef>
                <a:spcPts val="0"/>
              </a:spcBef>
              <a:spcAft>
                <a:spcPts val="0"/>
              </a:spcAft>
              <a:buNone/>
            </a:pPr>
            <a:r>
              <a:rPr b="1" lang="en-GB"/>
              <a:t>B</a:t>
            </a:r>
            <a:r>
              <a:rPr lang="en-GB"/>
              <a:t> Leerlingen halen de linker- en de rechterkamer door elkaar.</a:t>
            </a:r>
            <a:endParaRPr/>
          </a:p>
          <a:p>
            <a:pPr indent="0" lvl="0" marL="0" rtl="0" algn="l">
              <a:spcBef>
                <a:spcPts val="0"/>
              </a:spcBef>
              <a:spcAft>
                <a:spcPts val="0"/>
              </a:spcAft>
              <a:buNone/>
            </a:pPr>
            <a:r>
              <a:rPr b="1" lang="en-GB"/>
              <a:t>C</a:t>
            </a:r>
            <a:r>
              <a:rPr lang="en-GB"/>
              <a:t> GOED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56" name="Google Shape;256;g2a791a26ba1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dia" type="title">
  <p:cSld name="TITLE">
    <p:spTree>
      <p:nvGrpSpPr>
        <p:cNvPr id="15" name="Shape 15"/>
        <p:cNvGrpSpPr/>
        <p:nvPr/>
      </p:nvGrpSpPr>
      <p:grpSpPr>
        <a:xfrm>
          <a:off x="0" y="0"/>
          <a:ext cx="0" cy="0"/>
          <a:chOff x="0" y="0"/>
          <a:chExt cx="0" cy="0"/>
        </a:xfrm>
      </p:grpSpPr>
      <p:sp>
        <p:nvSpPr>
          <p:cNvPr id="16" name="Google Shape;16;p7"/>
          <p:cNvSpPr txBox="1"/>
          <p:nvPr>
            <p:ph type="ctrTitle"/>
          </p:nvPr>
        </p:nvSpPr>
        <p:spPr>
          <a:xfrm>
            <a:off x="1143000" y="1122363"/>
            <a:ext cx="6858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7"/>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8" name="Google Shape;18;p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en verticale tekst" type="vertTx">
  <p:cSld name="VERTICAL_TEXT">
    <p:spTree>
      <p:nvGrpSpPr>
        <p:cNvPr id="72" name="Shape 72"/>
        <p:cNvGrpSpPr/>
        <p:nvPr/>
      </p:nvGrpSpPr>
      <p:grpSpPr>
        <a:xfrm>
          <a:off x="0" y="0"/>
          <a:ext cx="0" cy="0"/>
          <a:chOff x="0" y="0"/>
          <a:chExt cx="0" cy="0"/>
        </a:xfrm>
      </p:grpSpPr>
      <p:sp>
        <p:nvSpPr>
          <p:cNvPr id="73" name="Google Shape;73;p16"/>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6"/>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5" name="Google Shape;75;p1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e titel en tekst" type="vertTitleAndTx">
  <p:cSld name="VERTICAL_TITLE_AND_VERTICAL_TEXT">
    <p:spTree>
      <p:nvGrpSpPr>
        <p:cNvPr id="78" name="Shape 78"/>
        <p:cNvGrpSpPr/>
        <p:nvPr/>
      </p:nvGrpSpPr>
      <p:grpSpPr>
        <a:xfrm>
          <a:off x="0" y="0"/>
          <a:ext cx="0" cy="0"/>
          <a:chOff x="0" y="0"/>
          <a:chExt cx="0" cy="0"/>
        </a:xfrm>
      </p:grpSpPr>
      <p:sp>
        <p:nvSpPr>
          <p:cNvPr id="79" name="Google Shape;79;p17"/>
          <p:cNvSpPr txBox="1"/>
          <p:nvPr>
            <p:ph type="title"/>
          </p:nvPr>
        </p:nvSpPr>
        <p:spPr>
          <a:xfrm rot="5400000">
            <a:off x="2741216" y="2531666"/>
            <a:ext cx="5811838" cy="147875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7"/>
          <p:cNvSpPr txBox="1"/>
          <p:nvPr>
            <p:ph idx="1" type="body"/>
          </p:nvPr>
        </p:nvSpPr>
        <p:spPr>
          <a:xfrm rot="5400000">
            <a:off x="-273446" y="1110059"/>
            <a:ext cx="5811838" cy="432196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1" name="Google Shape;81;p1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en object" type="obj">
  <p:cSld name="OBJECT">
    <p:spTree>
      <p:nvGrpSpPr>
        <p:cNvPr id="21" name="Shape 21"/>
        <p:cNvGrpSpPr/>
        <p:nvPr/>
      </p:nvGrpSpPr>
      <p:grpSpPr>
        <a:xfrm>
          <a:off x="0" y="0"/>
          <a:ext cx="0" cy="0"/>
          <a:chOff x="0" y="0"/>
          <a:chExt cx="0" cy="0"/>
        </a:xfrm>
      </p:grpSpPr>
      <p:sp>
        <p:nvSpPr>
          <p:cNvPr id="22" name="Google Shape;22;p8"/>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8"/>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4" name="Google Shape;24;p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ekop" type="secHead">
  <p:cSld name="SECTION_HEADER">
    <p:spTree>
      <p:nvGrpSpPr>
        <p:cNvPr id="27" name="Shape 27"/>
        <p:cNvGrpSpPr/>
        <p:nvPr/>
      </p:nvGrpSpPr>
      <p:grpSpPr>
        <a:xfrm>
          <a:off x="0" y="0"/>
          <a:ext cx="0" cy="0"/>
          <a:chOff x="0" y="0"/>
          <a:chExt cx="0" cy="0"/>
        </a:xfrm>
      </p:grpSpPr>
      <p:sp>
        <p:nvSpPr>
          <p:cNvPr id="28" name="Google Shape;28;p9"/>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9"/>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30" name="Google Shape;30;p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oud van twee" type="twoObj">
  <p:cSld name="TWO_OBJECTS">
    <p:spTree>
      <p:nvGrpSpPr>
        <p:cNvPr id="33" name="Shape 33"/>
        <p:cNvGrpSpPr/>
        <p:nvPr/>
      </p:nvGrpSpPr>
      <p:grpSpPr>
        <a:xfrm>
          <a:off x="0" y="0"/>
          <a:ext cx="0" cy="0"/>
          <a:chOff x="0" y="0"/>
          <a:chExt cx="0" cy="0"/>
        </a:xfrm>
      </p:grpSpPr>
      <p:sp>
        <p:nvSpPr>
          <p:cNvPr id="34" name="Google Shape;34;p10"/>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0"/>
          <p:cNvSpPr txBox="1"/>
          <p:nvPr>
            <p:ph idx="1" type="body"/>
          </p:nvPr>
        </p:nvSpPr>
        <p:spPr>
          <a:xfrm>
            <a:off x="471487" y="1825625"/>
            <a:ext cx="2900363"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6" name="Google Shape;36;p10"/>
          <p:cNvSpPr txBox="1"/>
          <p:nvPr>
            <p:ph idx="2" type="body"/>
          </p:nvPr>
        </p:nvSpPr>
        <p:spPr>
          <a:xfrm>
            <a:off x="3486150" y="1825625"/>
            <a:ext cx="2900363"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7" name="Google Shape;37;p1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elijking" type="twoTxTwoObj">
  <p:cSld name="TWO_OBJECTS_WITH_TEXT">
    <p:spTree>
      <p:nvGrpSpPr>
        <p:cNvPr id="40" name="Shape 40"/>
        <p:cNvGrpSpPr/>
        <p:nvPr/>
      </p:nvGrpSpPr>
      <p:grpSpPr>
        <a:xfrm>
          <a:off x="0" y="0"/>
          <a:ext cx="0" cy="0"/>
          <a:chOff x="0" y="0"/>
          <a:chExt cx="0" cy="0"/>
        </a:xfrm>
      </p:grpSpPr>
      <p:sp>
        <p:nvSpPr>
          <p:cNvPr id="41" name="Google Shape;41;p11"/>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1"/>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3" name="Google Shape;43;p11"/>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4" name="Google Shape;44;p11"/>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5" name="Google Shape;45;p11"/>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 name="Google Shape;46;p1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leen titel" type="titleOnly">
  <p:cSld name="TITLE_ONLY">
    <p:spTree>
      <p:nvGrpSpPr>
        <p:cNvPr id="49" name="Shape 49"/>
        <p:cNvGrpSpPr/>
        <p:nvPr/>
      </p:nvGrpSpPr>
      <p:grpSpPr>
        <a:xfrm>
          <a:off x="0" y="0"/>
          <a:ext cx="0" cy="0"/>
          <a:chOff x="0" y="0"/>
          <a:chExt cx="0" cy="0"/>
        </a:xfrm>
      </p:grpSpPr>
      <p:sp>
        <p:nvSpPr>
          <p:cNvPr id="50" name="Google Shape;50;p1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g" type="blank">
  <p:cSld name="BLANK">
    <p:spTree>
      <p:nvGrpSpPr>
        <p:cNvPr id="54" name="Shape 54"/>
        <p:cNvGrpSpPr/>
        <p:nvPr/>
      </p:nvGrpSpPr>
      <p:grpSpPr>
        <a:xfrm>
          <a:off x="0" y="0"/>
          <a:ext cx="0" cy="0"/>
          <a:chOff x="0" y="0"/>
          <a:chExt cx="0" cy="0"/>
        </a:xfrm>
      </p:grpSpPr>
      <p:sp>
        <p:nvSpPr>
          <p:cNvPr id="55" name="Google Shape;55;p1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oud met bijschrift" type="objTx">
  <p:cSld name="OBJECT_WITH_CAPTION_TEXT">
    <p:spTree>
      <p:nvGrpSpPr>
        <p:cNvPr id="58" name="Shape 58"/>
        <p:cNvGrpSpPr/>
        <p:nvPr/>
      </p:nvGrpSpPr>
      <p:grpSpPr>
        <a:xfrm>
          <a:off x="0" y="0"/>
          <a:ext cx="0" cy="0"/>
          <a:chOff x="0" y="0"/>
          <a:chExt cx="0" cy="0"/>
        </a:xfrm>
      </p:grpSpPr>
      <p:sp>
        <p:nvSpPr>
          <p:cNvPr id="59" name="Google Shape;59;p14"/>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4"/>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61" name="Google Shape;61;p14"/>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2" name="Google Shape;62;p1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fbeelding met bijschrift" type="picTx">
  <p:cSld name="PICTURE_WITH_CAPTION_TEXT">
    <p:spTree>
      <p:nvGrpSpPr>
        <p:cNvPr id="65" name="Shape 65"/>
        <p:cNvGrpSpPr/>
        <p:nvPr/>
      </p:nvGrpSpPr>
      <p:grpSpPr>
        <a:xfrm>
          <a:off x="0" y="0"/>
          <a:ext cx="0" cy="0"/>
          <a:chOff x="0" y="0"/>
          <a:chExt cx="0" cy="0"/>
        </a:xfrm>
      </p:grpSpPr>
      <p:sp>
        <p:nvSpPr>
          <p:cNvPr id="66" name="Google Shape;66;p15"/>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5"/>
          <p:cNvSpPr/>
          <p:nvPr>
            <p:ph idx="2" type="pic"/>
          </p:nvPr>
        </p:nvSpPr>
        <p:spPr>
          <a:xfrm>
            <a:off x="3887391" y="987426"/>
            <a:ext cx="4629150" cy="4873625"/>
          </a:xfrm>
          <a:prstGeom prst="rect">
            <a:avLst/>
          </a:prstGeom>
          <a:noFill/>
          <a:ln>
            <a:noFill/>
          </a:ln>
        </p:spPr>
      </p:sp>
      <p:sp>
        <p:nvSpPr>
          <p:cNvPr id="68" name="Google Shape;68;p15"/>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9" name="Google Shape;69;p1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6"/>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2" name="Google Shape;12;p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mailto:diagnostischevragen@nvon.nl" TargetMode="External"/><Relationship Id="rId4" Type="http://schemas.openxmlformats.org/officeDocument/2006/relationships/image" Target="../media/image2.png"/><Relationship Id="rId5"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txBox="1"/>
          <p:nvPr>
            <p:ph type="ctrTitle"/>
          </p:nvPr>
        </p:nvSpPr>
        <p:spPr>
          <a:xfrm>
            <a:off x="1143000" y="483455"/>
            <a:ext cx="6858000" cy="294554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accent1"/>
              </a:buClr>
              <a:buSzPts val="5400"/>
              <a:buFont typeface="Calibri"/>
              <a:buNone/>
            </a:pPr>
            <a:r>
              <a:rPr b="1" lang="en-GB" sz="5400">
                <a:solidFill>
                  <a:schemeClr val="accent1"/>
                </a:solidFill>
              </a:rPr>
              <a:t>Bloedsomloop</a:t>
            </a:r>
            <a:br>
              <a:rPr b="1" lang="en-GB">
                <a:solidFill>
                  <a:schemeClr val="accent1"/>
                </a:solidFill>
              </a:rPr>
            </a:br>
            <a:endParaRPr b="1">
              <a:solidFill>
                <a:schemeClr val="accent1"/>
              </a:solidFill>
            </a:endParaRPr>
          </a:p>
        </p:txBody>
      </p:sp>
      <p:sp>
        <p:nvSpPr>
          <p:cNvPr id="90" name="Google Shape;90;p1"/>
          <p:cNvSpPr txBox="1"/>
          <p:nvPr>
            <p:ph idx="1" type="subTitle"/>
          </p:nvPr>
        </p:nvSpPr>
        <p:spPr>
          <a:xfrm>
            <a:off x="1143000" y="1754800"/>
            <a:ext cx="6858000" cy="43155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750"/>
              </a:spcBef>
              <a:spcAft>
                <a:spcPts val="0"/>
              </a:spcAft>
              <a:buSzPts val="1800"/>
              <a:buNone/>
            </a:pPr>
            <a:r>
              <a:t/>
            </a:r>
            <a:endParaRPr/>
          </a:p>
          <a:p>
            <a:pPr indent="0" lvl="1" marL="342900" rtl="0" algn="l">
              <a:lnSpc>
                <a:spcPct val="90000"/>
              </a:lnSpc>
              <a:spcBef>
                <a:spcPts val="750"/>
              </a:spcBef>
              <a:spcAft>
                <a:spcPts val="0"/>
              </a:spcAft>
              <a:buSzPts val="1500"/>
              <a:buNone/>
            </a:pPr>
            <a:r>
              <a:t/>
            </a:r>
            <a:endParaRPr/>
          </a:p>
          <a:p>
            <a:pPr indent="0" lvl="1" marL="342900" rtl="0" algn="l">
              <a:lnSpc>
                <a:spcPct val="90000"/>
              </a:lnSpc>
              <a:spcBef>
                <a:spcPts val="750"/>
              </a:spcBef>
              <a:spcAft>
                <a:spcPts val="0"/>
              </a:spcAft>
              <a:buSzPts val="1500"/>
              <a:buNone/>
            </a:pPr>
            <a:r>
              <a:t/>
            </a:r>
            <a:endParaRPr/>
          </a:p>
        </p:txBody>
      </p:sp>
      <p:sp>
        <p:nvSpPr>
          <p:cNvPr id="91" name="Google Shape;91;p1"/>
          <p:cNvSpPr/>
          <p:nvPr/>
        </p:nvSpPr>
        <p:spPr>
          <a:xfrm>
            <a:off x="211015" y="6285469"/>
            <a:ext cx="8932986" cy="49784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3366FF"/>
              </a:solidFill>
              <a:latin typeface="Corbel"/>
              <a:ea typeface="Corbel"/>
              <a:cs typeface="Corbel"/>
              <a:sym typeface="Corbel"/>
            </a:endParaRPr>
          </a:p>
        </p:txBody>
      </p:sp>
      <p:sp>
        <p:nvSpPr>
          <p:cNvPr id="92" name="Google Shape;92;p1"/>
          <p:cNvSpPr txBox="1"/>
          <p:nvPr/>
        </p:nvSpPr>
        <p:spPr>
          <a:xfrm>
            <a:off x="6827520" y="6407433"/>
            <a:ext cx="2316480" cy="253916"/>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FFFFFF"/>
              </a:buClr>
              <a:buSzPts val="1050"/>
              <a:buFont typeface="Tahoma"/>
              <a:buNone/>
            </a:pPr>
            <a:r>
              <a:rPr b="0" i="0" lang="en-GB" sz="1050" u="none" cap="none" strike="noStrike">
                <a:solidFill>
                  <a:srgbClr val="FFFFFF"/>
                </a:solidFill>
                <a:latin typeface="Tahoma"/>
                <a:ea typeface="Tahoma"/>
                <a:cs typeface="Tahoma"/>
                <a:sym typeface="Tahoma"/>
              </a:rPr>
              <a:t>www.diagnostischevragen.nl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g2a791a26ba1_0_96"/>
          <p:cNvSpPr/>
          <p:nvPr/>
        </p:nvSpPr>
        <p:spPr>
          <a:xfrm>
            <a:off x="211015" y="6285469"/>
            <a:ext cx="8933100" cy="4977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3366FF"/>
              </a:solidFill>
              <a:latin typeface="Corbel"/>
              <a:ea typeface="Corbel"/>
              <a:cs typeface="Corbel"/>
              <a:sym typeface="Corbel"/>
            </a:endParaRPr>
          </a:p>
        </p:txBody>
      </p:sp>
      <p:sp>
        <p:nvSpPr>
          <p:cNvPr id="281" name="Google Shape;281;g2a791a26ba1_0_96"/>
          <p:cNvSpPr txBox="1"/>
          <p:nvPr/>
        </p:nvSpPr>
        <p:spPr>
          <a:xfrm>
            <a:off x="6827520" y="6407433"/>
            <a:ext cx="2316600" cy="2538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www.diagnostischevragen.nl</a:t>
            </a:r>
            <a:endParaRPr/>
          </a:p>
        </p:txBody>
      </p:sp>
      <p:grpSp>
        <p:nvGrpSpPr>
          <p:cNvPr id="282" name="Google Shape;282;g2a791a26ba1_0_96"/>
          <p:cNvGrpSpPr/>
          <p:nvPr/>
        </p:nvGrpSpPr>
        <p:grpSpPr>
          <a:xfrm>
            <a:off x="806913" y="1496245"/>
            <a:ext cx="908700" cy="908700"/>
            <a:chOff x="947033" y="2362454"/>
            <a:chExt cx="908700" cy="908700"/>
          </a:xfrm>
        </p:grpSpPr>
        <p:sp>
          <p:nvSpPr>
            <p:cNvPr id="283" name="Google Shape;283;g2a791a26ba1_0_96"/>
            <p:cNvSpPr/>
            <p:nvPr/>
          </p:nvSpPr>
          <p:spPr>
            <a:xfrm>
              <a:off x="947033" y="2362454"/>
              <a:ext cx="908700" cy="908700"/>
            </a:xfrm>
            <a:prstGeom prst="ellipse">
              <a:avLst/>
            </a:prstGeom>
            <a:solidFill>
              <a:srgbClr val="73C3E3"/>
            </a:solidFill>
            <a:ln>
              <a:noFill/>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2000"/>
                <a:buFont typeface="Helvetica Neue Light"/>
                <a:buNone/>
              </a:pPr>
              <a:r>
                <a:t/>
              </a:r>
              <a:endParaRPr b="0" i="0" sz="2000" u="none" cap="none" strike="noStrike">
                <a:solidFill>
                  <a:srgbClr val="FFFFFF"/>
                </a:solidFill>
                <a:latin typeface="Helvetica Neue Light"/>
                <a:ea typeface="Helvetica Neue Light"/>
                <a:cs typeface="Helvetica Neue Light"/>
                <a:sym typeface="Helvetica Neue Light"/>
              </a:endParaRPr>
            </a:p>
          </p:txBody>
        </p:sp>
        <p:sp>
          <p:nvSpPr>
            <p:cNvPr id="284" name="Google Shape;284;g2a791a26ba1_0_96"/>
            <p:cNvSpPr/>
            <p:nvPr/>
          </p:nvSpPr>
          <p:spPr>
            <a:xfrm>
              <a:off x="1261236" y="2588475"/>
              <a:ext cx="356400" cy="431100"/>
            </a:xfrm>
            <a:prstGeom prst="rect">
              <a:avLst/>
            </a:prstGeom>
            <a:noFill/>
            <a:ln>
              <a:noFill/>
            </a:ln>
          </p:spPr>
          <p:txBody>
            <a:bodyPr anchorCtr="0" anchor="ctr" bIns="35700" lIns="35700" spcFirstLastPara="1" rIns="35700" wrap="square" tIns="35700">
              <a:noAutofit/>
            </a:bodyPr>
            <a:lstStyle/>
            <a:p>
              <a:pPr indent="0" lvl="0" marL="0" marR="0" rtl="0" algn="l">
                <a:lnSpc>
                  <a:spcPct val="120000"/>
                </a:lnSpc>
                <a:spcBef>
                  <a:spcPts val="0"/>
                </a:spcBef>
                <a:spcAft>
                  <a:spcPts val="0"/>
                </a:spcAft>
                <a:buClr>
                  <a:srgbClr val="FFFFFF"/>
                </a:buClr>
                <a:buSzPts val="2400"/>
                <a:buFont typeface="Helvetica Neue"/>
                <a:buNone/>
              </a:pPr>
              <a:r>
                <a:rPr b="0" i="0" lang="en-GB" sz="2400" u="none" cap="none" strike="noStrike">
                  <a:solidFill>
                    <a:srgbClr val="FFFFFF"/>
                  </a:solidFill>
                  <a:latin typeface="Helvetica Neue"/>
                  <a:ea typeface="Helvetica Neue"/>
                  <a:cs typeface="Helvetica Neue"/>
                  <a:sym typeface="Helvetica Neue"/>
                </a:rPr>
                <a:t>A</a:t>
              </a:r>
              <a:endParaRPr/>
            </a:p>
          </p:txBody>
        </p:sp>
      </p:grpSp>
      <p:grpSp>
        <p:nvGrpSpPr>
          <p:cNvPr id="285" name="Google Shape;285;g2a791a26ba1_0_96"/>
          <p:cNvGrpSpPr/>
          <p:nvPr/>
        </p:nvGrpSpPr>
        <p:grpSpPr>
          <a:xfrm>
            <a:off x="806912" y="2594911"/>
            <a:ext cx="908700" cy="908700"/>
            <a:chOff x="4665644" y="2362454"/>
            <a:chExt cx="908700" cy="908700"/>
          </a:xfrm>
        </p:grpSpPr>
        <p:sp>
          <p:nvSpPr>
            <p:cNvPr id="286" name="Google Shape;286;g2a791a26ba1_0_96"/>
            <p:cNvSpPr/>
            <p:nvPr/>
          </p:nvSpPr>
          <p:spPr>
            <a:xfrm>
              <a:off x="4665644" y="2362454"/>
              <a:ext cx="908700" cy="908700"/>
            </a:xfrm>
            <a:prstGeom prst="ellipse">
              <a:avLst/>
            </a:prstGeom>
            <a:solidFill>
              <a:srgbClr val="919CE3"/>
            </a:solidFill>
            <a:ln>
              <a:noFill/>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2000"/>
                <a:buFont typeface="Helvetica Neue Light"/>
                <a:buNone/>
              </a:pPr>
              <a:r>
                <a:t/>
              </a:r>
              <a:endParaRPr b="0" i="0" sz="2000" u="none" cap="none" strike="noStrike">
                <a:solidFill>
                  <a:srgbClr val="FFFFFF"/>
                </a:solidFill>
                <a:latin typeface="Helvetica Neue Light"/>
                <a:ea typeface="Helvetica Neue Light"/>
                <a:cs typeface="Helvetica Neue Light"/>
                <a:sym typeface="Helvetica Neue Light"/>
              </a:endParaRPr>
            </a:p>
          </p:txBody>
        </p:sp>
        <p:sp>
          <p:nvSpPr>
            <p:cNvPr id="287" name="Google Shape;287;g2a791a26ba1_0_96"/>
            <p:cNvSpPr/>
            <p:nvPr/>
          </p:nvSpPr>
          <p:spPr>
            <a:xfrm>
              <a:off x="4979847" y="2588475"/>
              <a:ext cx="356400" cy="431100"/>
            </a:xfrm>
            <a:prstGeom prst="rect">
              <a:avLst/>
            </a:prstGeom>
            <a:noFill/>
            <a:ln>
              <a:noFill/>
            </a:ln>
          </p:spPr>
          <p:txBody>
            <a:bodyPr anchorCtr="0" anchor="ctr" bIns="35700" lIns="35700" spcFirstLastPara="1" rIns="35700" wrap="square" tIns="35700">
              <a:noAutofit/>
            </a:bodyPr>
            <a:lstStyle/>
            <a:p>
              <a:pPr indent="0" lvl="0" marL="0" marR="0" rtl="0" algn="l">
                <a:lnSpc>
                  <a:spcPct val="120000"/>
                </a:lnSpc>
                <a:spcBef>
                  <a:spcPts val="0"/>
                </a:spcBef>
                <a:spcAft>
                  <a:spcPts val="0"/>
                </a:spcAft>
                <a:buClr>
                  <a:srgbClr val="FFFFFF"/>
                </a:buClr>
                <a:buSzPts val="2400"/>
                <a:buFont typeface="Helvetica Neue"/>
                <a:buNone/>
              </a:pPr>
              <a:r>
                <a:rPr b="0" i="0" lang="en-GB" sz="2400" u="none" cap="none" strike="noStrike">
                  <a:solidFill>
                    <a:srgbClr val="FFFFFF"/>
                  </a:solidFill>
                  <a:latin typeface="Helvetica Neue"/>
                  <a:ea typeface="Helvetica Neue"/>
                  <a:cs typeface="Helvetica Neue"/>
                  <a:sym typeface="Helvetica Neue"/>
                </a:rPr>
                <a:t>B</a:t>
              </a:r>
              <a:endParaRPr/>
            </a:p>
          </p:txBody>
        </p:sp>
      </p:grpSp>
      <p:grpSp>
        <p:nvGrpSpPr>
          <p:cNvPr id="288" name="Google Shape;288;g2a791a26ba1_0_96"/>
          <p:cNvGrpSpPr/>
          <p:nvPr/>
        </p:nvGrpSpPr>
        <p:grpSpPr>
          <a:xfrm>
            <a:off x="806911" y="3730897"/>
            <a:ext cx="908700" cy="908700"/>
            <a:chOff x="947033" y="4156948"/>
            <a:chExt cx="908700" cy="908700"/>
          </a:xfrm>
        </p:grpSpPr>
        <p:sp>
          <p:nvSpPr>
            <p:cNvPr id="289" name="Google Shape;289;g2a791a26ba1_0_96"/>
            <p:cNvSpPr/>
            <p:nvPr/>
          </p:nvSpPr>
          <p:spPr>
            <a:xfrm>
              <a:off x="947033" y="4156948"/>
              <a:ext cx="908700" cy="908700"/>
            </a:xfrm>
            <a:prstGeom prst="ellipse">
              <a:avLst/>
            </a:prstGeom>
            <a:solidFill>
              <a:srgbClr val="95DF83"/>
            </a:solidFill>
            <a:ln>
              <a:noFill/>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2000"/>
                <a:buFont typeface="Helvetica Neue Light"/>
                <a:buNone/>
              </a:pPr>
              <a:r>
                <a:t/>
              </a:r>
              <a:endParaRPr b="0" i="0" sz="2000" u="none" cap="none" strike="noStrike">
                <a:solidFill>
                  <a:srgbClr val="FFFFFF"/>
                </a:solidFill>
                <a:latin typeface="Helvetica Neue Light"/>
                <a:ea typeface="Helvetica Neue Light"/>
                <a:cs typeface="Helvetica Neue Light"/>
                <a:sym typeface="Helvetica Neue Light"/>
              </a:endParaRPr>
            </a:p>
          </p:txBody>
        </p:sp>
        <p:sp>
          <p:nvSpPr>
            <p:cNvPr id="290" name="Google Shape;290;g2a791a26ba1_0_96"/>
            <p:cNvSpPr/>
            <p:nvPr/>
          </p:nvSpPr>
          <p:spPr>
            <a:xfrm>
              <a:off x="1261237" y="4382969"/>
              <a:ext cx="356400" cy="431100"/>
            </a:xfrm>
            <a:prstGeom prst="rect">
              <a:avLst/>
            </a:prstGeom>
            <a:noFill/>
            <a:ln>
              <a:noFill/>
            </a:ln>
          </p:spPr>
          <p:txBody>
            <a:bodyPr anchorCtr="0" anchor="ctr" bIns="35700" lIns="35700" spcFirstLastPara="1" rIns="35700" wrap="square" tIns="35700">
              <a:noAutofit/>
            </a:bodyPr>
            <a:lstStyle/>
            <a:p>
              <a:pPr indent="0" lvl="0" marL="0" marR="0" rtl="0" algn="l">
                <a:lnSpc>
                  <a:spcPct val="120000"/>
                </a:lnSpc>
                <a:spcBef>
                  <a:spcPts val="0"/>
                </a:spcBef>
                <a:spcAft>
                  <a:spcPts val="0"/>
                </a:spcAft>
                <a:buClr>
                  <a:srgbClr val="FFFFFF"/>
                </a:buClr>
                <a:buSzPts val="2400"/>
                <a:buFont typeface="Helvetica Neue"/>
                <a:buNone/>
              </a:pPr>
              <a:r>
                <a:rPr b="0" i="0" lang="en-GB" sz="2400" u="none" cap="none" strike="noStrike">
                  <a:solidFill>
                    <a:srgbClr val="FFFFFF"/>
                  </a:solidFill>
                  <a:latin typeface="Helvetica Neue"/>
                  <a:ea typeface="Helvetica Neue"/>
                  <a:cs typeface="Helvetica Neue"/>
                  <a:sym typeface="Helvetica Neue"/>
                </a:rPr>
                <a:t>C</a:t>
              </a:r>
              <a:endParaRPr/>
            </a:p>
          </p:txBody>
        </p:sp>
      </p:grpSp>
      <p:grpSp>
        <p:nvGrpSpPr>
          <p:cNvPr id="291" name="Google Shape;291;g2a791a26ba1_0_96"/>
          <p:cNvGrpSpPr/>
          <p:nvPr/>
        </p:nvGrpSpPr>
        <p:grpSpPr>
          <a:xfrm>
            <a:off x="806911" y="4829563"/>
            <a:ext cx="908700" cy="908700"/>
            <a:chOff x="4665644" y="4148177"/>
            <a:chExt cx="908700" cy="908700"/>
          </a:xfrm>
        </p:grpSpPr>
        <p:sp>
          <p:nvSpPr>
            <p:cNvPr id="292" name="Google Shape;292;g2a791a26ba1_0_96"/>
            <p:cNvSpPr/>
            <p:nvPr/>
          </p:nvSpPr>
          <p:spPr>
            <a:xfrm>
              <a:off x="4665644" y="4148177"/>
              <a:ext cx="908700" cy="908700"/>
            </a:xfrm>
            <a:prstGeom prst="ellipse">
              <a:avLst/>
            </a:prstGeom>
            <a:solidFill>
              <a:srgbClr val="E58BA8"/>
            </a:solidFill>
            <a:ln>
              <a:noFill/>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2000"/>
                <a:buFont typeface="Helvetica Neue Light"/>
                <a:buNone/>
              </a:pPr>
              <a:r>
                <a:t/>
              </a:r>
              <a:endParaRPr b="0" i="0" sz="2000" u="none" cap="none" strike="noStrike">
                <a:solidFill>
                  <a:srgbClr val="FFFFFF"/>
                </a:solidFill>
                <a:latin typeface="Helvetica Neue Light"/>
                <a:ea typeface="Helvetica Neue Light"/>
                <a:cs typeface="Helvetica Neue Light"/>
                <a:sym typeface="Helvetica Neue Light"/>
              </a:endParaRPr>
            </a:p>
          </p:txBody>
        </p:sp>
        <p:sp>
          <p:nvSpPr>
            <p:cNvPr id="293" name="Google Shape;293;g2a791a26ba1_0_96"/>
            <p:cNvSpPr/>
            <p:nvPr/>
          </p:nvSpPr>
          <p:spPr>
            <a:xfrm>
              <a:off x="4979848" y="4374198"/>
              <a:ext cx="356400" cy="431100"/>
            </a:xfrm>
            <a:prstGeom prst="rect">
              <a:avLst/>
            </a:prstGeom>
            <a:noFill/>
            <a:ln>
              <a:noFill/>
            </a:ln>
          </p:spPr>
          <p:txBody>
            <a:bodyPr anchorCtr="0" anchor="ctr" bIns="35700" lIns="35700" spcFirstLastPara="1" rIns="35700" wrap="square" tIns="35700">
              <a:noAutofit/>
            </a:bodyPr>
            <a:lstStyle/>
            <a:p>
              <a:pPr indent="0" lvl="0" marL="0" marR="0" rtl="0" algn="l">
                <a:lnSpc>
                  <a:spcPct val="120000"/>
                </a:lnSpc>
                <a:spcBef>
                  <a:spcPts val="0"/>
                </a:spcBef>
                <a:spcAft>
                  <a:spcPts val="0"/>
                </a:spcAft>
                <a:buClr>
                  <a:srgbClr val="FFFFFF"/>
                </a:buClr>
                <a:buSzPts val="2400"/>
                <a:buFont typeface="Helvetica Neue"/>
                <a:buNone/>
              </a:pPr>
              <a:r>
                <a:rPr b="0" i="0" lang="en-GB" sz="2400" u="none" cap="none" strike="noStrike">
                  <a:solidFill>
                    <a:srgbClr val="FFFFFF"/>
                  </a:solidFill>
                  <a:latin typeface="Helvetica Neue"/>
                  <a:ea typeface="Helvetica Neue"/>
                  <a:cs typeface="Helvetica Neue"/>
                  <a:sym typeface="Helvetica Neue"/>
                </a:rPr>
                <a:t>D</a:t>
              </a:r>
              <a:endParaRPr/>
            </a:p>
          </p:txBody>
        </p:sp>
      </p:grpSp>
      <p:sp>
        <p:nvSpPr>
          <p:cNvPr id="294" name="Google Shape;294;g2a791a26ba1_0_96"/>
          <p:cNvSpPr/>
          <p:nvPr/>
        </p:nvSpPr>
        <p:spPr>
          <a:xfrm>
            <a:off x="1958101" y="1655969"/>
            <a:ext cx="6158400" cy="589200"/>
          </a:xfrm>
          <a:prstGeom prst="rect">
            <a:avLst/>
          </a:prstGeom>
          <a:noFill/>
          <a:ln>
            <a:noFill/>
          </a:ln>
        </p:spPr>
        <p:txBody>
          <a:bodyPr anchorCtr="0" anchor="ctr" bIns="35700" lIns="35700" spcFirstLastPara="1" rIns="35700" wrap="square" tIns="35700">
            <a:noAutofit/>
          </a:bodyPr>
          <a:lstStyle/>
          <a:p>
            <a:pPr indent="0" lvl="0" marL="0" marR="0" rtl="0" algn="l">
              <a:lnSpc>
                <a:spcPct val="120000"/>
              </a:lnSpc>
              <a:spcBef>
                <a:spcPts val="0"/>
              </a:spcBef>
              <a:spcAft>
                <a:spcPts val="0"/>
              </a:spcAft>
              <a:buClr>
                <a:srgbClr val="000000"/>
              </a:buClr>
              <a:buSzPts val="2800"/>
              <a:buFont typeface="Calibri"/>
              <a:buNone/>
            </a:pPr>
            <a:r>
              <a:rPr lang="en-GB" sz="2800">
                <a:latin typeface="Calibri"/>
                <a:ea typeface="Calibri"/>
                <a:cs typeface="Calibri"/>
                <a:sym typeface="Calibri"/>
              </a:rPr>
              <a:t>Rode bloedcellen</a:t>
            </a:r>
            <a:endParaRPr b="0" i="0" sz="2800" u="none" cap="none" strike="noStrike">
              <a:solidFill>
                <a:srgbClr val="000000"/>
              </a:solidFill>
              <a:latin typeface="Calibri"/>
              <a:ea typeface="Calibri"/>
              <a:cs typeface="Calibri"/>
              <a:sym typeface="Calibri"/>
            </a:endParaRPr>
          </a:p>
        </p:txBody>
      </p:sp>
      <p:sp>
        <p:nvSpPr>
          <p:cNvPr id="295" name="Google Shape;295;g2a791a26ba1_0_96"/>
          <p:cNvSpPr/>
          <p:nvPr/>
        </p:nvSpPr>
        <p:spPr>
          <a:xfrm>
            <a:off x="1958101" y="2711037"/>
            <a:ext cx="6158400" cy="589200"/>
          </a:xfrm>
          <a:prstGeom prst="rect">
            <a:avLst/>
          </a:prstGeom>
          <a:noFill/>
          <a:ln>
            <a:noFill/>
          </a:ln>
        </p:spPr>
        <p:txBody>
          <a:bodyPr anchorCtr="0" anchor="ctr" bIns="35700" lIns="35700" spcFirstLastPara="1" rIns="35700" wrap="square" tIns="35700">
            <a:noAutofit/>
          </a:bodyPr>
          <a:lstStyle/>
          <a:p>
            <a:pPr indent="0" lvl="0" marL="0" marR="0" rtl="0" algn="l">
              <a:lnSpc>
                <a:spcPct val="120000"/>
              </a:lnSpc>
              <a:spcBef>
                <a:spcPts val="0"/>
              </a:spcBef>
              <a:spcAft>
                <a:spcPts val="0"/>
              </a:spcAft>
              <a:buClr>
                <a:srgbClr val="000000"/>
              </a:buClr>
              <a:buSzPts val="2800"/>
              <a:buFont typeface="Calibri"/>
              <a:buNone/>
            </a:pPr>
            <a:r>
              <a:rPr lang="en-GB" sz="2800">
                <a:latin typeface="Calibri"/>
                <a:ea typeface="Calibri"/>
                <a:cs typeface="Calibri"/>
                <a:sym typeface="Calibri"/>
              </a:rPr>
              <a:t>Witte bloedcellen</a:t>
            </a:r>
            <a:endParaRPr b="0" i="0" sz="2800" u="none" cap="none" strike="noStrike">
              <a:solidFill>
                <a:srgbClr val="000000"/>
              </a:solidFill>
              <a:latin typeface="Calibri"/>
              <a:ea typeface="Calibri"/>
              <a:cs typeface="Calibri"/>
              <a:sym typeface="Calibri"/>
            </a:endParaRPr>
          </a:p>
        </p:txBody>
      </p:sp>
      <p:sp>
        <p:nvSpPr>
          <p:cNvPr id="296" name="Google Shape;296;g2a791a26ba1_0_96"/>
          <p:cNvSpPr/>
          <p:nvPr/>
        </p:nvSpPr>
        <p:spPr>
          <a:xfrm>
            <a:off x="1958100" y="3856597"/>
            <a:ext cx="6158400" cy="589200"/>
          </a:xfrm>
          <a:prstGeom prst="rect">
            <a:avLst/>
          </a:prstGeom>
          <a:noFill/>
          <a:ln>
            <a:noFill/>
          </a:ln>
        </p:spPr>
        <p:txBody>
          <a:bodyPr anchorCtr="0" anchor="ctr" bIns="35700" lIns="35700" spcFirstLastPara="1" rIns="35700" wrap="square" tIns="35700">
            <a:noAutofit/>
          </a:bodyPr>
          <a:lstStyle/>
          <a:p>
            <a:pPr indent="0" lvl="0" marL="0" marR="0" rtl="0" algn="l">
              <a:lnSpc>
                <a:spcPct val="120000"/>
              </a:lnSpc>
              <a:spcBef>
                <a:spcPts val="0"/>
              </a:spcBef>
              <a:spcAft>
                <a:spcPts val="0"/>
              </a:spcAft>
              <a:buClr>
                <a:srgbClr val="000000"/>
              </a:buClr>
              <a:buSzPts val="2800"/>
              <a:buFont typeface="Calibri"/>
              <a:buNone/>
            </a:pPr>
            <a:r>
              <a:rPr lang="en-GB" sz="2800">
                <a:latin typeface="Calibri"/>
                <a:ea typeface="Calibri"/>
                <a:cs typeface="Calibri"/>
                <a:sym typeface="Calibri"/>
              </a:rPr>
              <a:t>Bloedplasma</a:t>
            </a:r>
            <a:endParaRPr b="0" i="0" sz="2800" u="none" cap="none" strike="noStrike">
              <a:solidFill>
                <a:srgbClr val="000000"/>
              </a:solidFill>
              <a:latin typeface="Calibri"/>
              <a:ea typeface="Calibri"/>
              <a:cs typeface="Calibri"/>
              <a:sym typeface="Calibri"/>
            </a:endParaRPr>
          </a:p>
        </p:txBody>
      </p:sp>
      <p:sp>
        <p:nvSpPr>
          <p:cNvPr id="297" name="Google Shape;297;g2a791a26ba1_0_96"/>
          <p:cNvSpPr/>
          <p:nvPr/>
        </p:nvSpPr>
        <p:spPr>
          <a:xfrm>
            <a:off x="1958099" y="4989334"/>
            <a:ext cx="6158400" cy="589200"/>
          </a:xfrm>
          <a:prstGeom prst="rect">
            <a:avLst/>
          </a:prstGeom>
          <a:noFill/>
          <a:ln>
            <a:noFill/>
          </a:ln>
        </p:spPr>
        <p:txBody>
          <a:bodyPr anchorCtr="0" anchor="ctr" bIns="35700" lIns="35700" spcFirstLastPara="1" rIns="35700" wrap="square" tIns="35700">
            <a:noAutofit/>
          </a:bodyPr>
          <a:lstStyle/>
          <a:p>
            <a:pPr indent="0" lvl="0" marL="0" marR="0" rtl="0" algn="l">
              <a:lnSpc>
                <a:spcPct val="120000"/>
              </a:lnSpc>
              <a:spcBef>
                <a:spcPts val="0"/>
              </a:spcBef>
              <a:spcAft>
                <a:spcPts val="0"/>
              </a:spcAft>
              <a:buClr>
                <a:srgbClr val="000000"/>
              </a:buClr>
              <a:buSzPts val="2800"/>
              <a:buFont typeface="Calibri"/>
              <a:buNone/>
            </a:pPr>
            <a:r>
              <a:rPr lang="en-GB" sz="2800">
                <a:latin typeface="Calibri"/>
                <a:ea typeface="Calibri"/>
                <a:cs typeface="Calibri"/>
                <a:sym typeface="Calibri"/>
              </a:rPr>
              <a:t>Zuurstof</a:t>
            </a:r>
            <a:endParaRPr b="0" i="0" sz="2800" u="none" cap="none" strike="noStrike">
              <a:solidFill>
                <a:srgbClr val="000000"/>
              </a:solidFill>
              <a:latin typeface="Calibri"/>
              <a:ea typeface="Calibri"/>
              <a:cs typeface="Calibri"/>
              <a:sym typeface="Calibri"/>
            </a:endParaRPr>
          </a:p>
        </p:txBody>
      </p:sp>
      <p:sp>
        <p:nvSpPr>
          <p:cNvPr id="298" name="Google Shape;298;g2a791a26ba1_0_96"/>
          <p:cNvSpPr txBox="1"/>
          <p:nvPr>
            <p:ph type="title"/>
          </p:nvPr>
        </p:nvSpPr>
        <p:spPr>
          <a:xfrm>
            <a:off x="729419" y="396260"/>
            <a:ext cx="8109900" cy="855300"/>
          </a:xfrm>
          <a:prstGeom prst="rect">
            <a:avLst/>
          </a:prstGeom>
          <a:noFill/>
          <a:ln>
            <a:noFill/>
          </a:ln>
        </p:spPr>
        <p:txBody>
          <a:bodyPr anchorCtr="0" anchor="t" bIns="45700" lIns="91425" spcFirstLastPara="1" rIns="91425" wrap="square" tIns="45700">
            <a:noAutofit/>
          </a:bodyPr>
          <a:lstStyle/>
          <a:p>
            <a:pPr indent="0" lvl="0" marL="0" rtl="0" algn="l">
              <a:lnSpc>
                <a:spcPct val="111111"/>
              </a:lnSpc>
              <a:spcBef>
                <a:spcPts val="0"/>
              </a:spcBef>
              <a:spcAft>
                <a:spcPts val="0"/>
              </a:spcAft>
              <a:buClr>
                <a:schemeClr val="dk1"/>
              </a:buClr>
              <a:buSzPts val="3240"/>
              <a:buFont typeface="Calibri"/>
              <a:buNone/>
            </a:pPr>
            <a:r>
              <a:rPr lang="en-GB" sz="2640"/>
              <a:t>Welk onderdeel uit het bloed komt niet buiten de bloedvaten?</a:t>
            </a:r>
            <a:br>
              <a:rPr lang="en-GB" sz="2370"/>
            </a:br>
            <a:endParaRPr sz="237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g2a791a26ba1_0_193"/>
          <p:cNvSpPr/>
          <p:nvPr/>
        </p:nvSpPr>
        <p:spPr>
          <a:xfrm>
            <a:off x="211015" y="6285469"/>
            <a:ext cx="8933100" cy="4977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3366FF"/>
              </a:solidFill>
              <a:latin typeface="Corbel"/>
              <a:ea typeface="Corbel"/>
              <a:cs typeface="Corbel"/>
              <a:sym typeface="Corbel"/>
            </a:endParaRPr>
          </a:p>
        </p:txBody>
      </p:sp>
      <p:sp>
        <p:nvSpPr>
          <p:cNvPr id="304" name="Google Shape;304;g2a791a26ba1_0_193"/>
          <p:cNvSpPr txBox="1"/>
          <p:nvPr/>
        </p:nvSpPr>
        <p:spPr>
          <a:xfrm>
            <a:off x="6827520" y="6407433"/>
            <a:ext cx="2316600" cy="2538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www.diagnostischevragen.nl</a:t>
            </a:r>
            <a:endParaRPr/>
          </a:p>
        </p:txBody>
      </p:sp>
      <p:grpSp>
        <p:nvGrpSpPr>
          <p:cNvPr id="305" name="Google Shape;305;g2a791a26ba1_0_193"/>
          <p:cNvGrpSpPr/>
          <p:nvPr/>
        </p:nvGrpSpPr>
        <p:grpSpPr>
          <a:xfrm>
            <a:off x="806913" y="1821195"/>
            <a:ext cx="908700" cy="908700"/>
            <a:chOff x="947033" y="2362454"/>
            <a:chExt cx="908700" cy="908700"/>
          </a:xfrm>
        </p:grpSpPr>
        <p:sp>
          <p:nvSpPr>
            <p:cNvPr id="306" name="Google Shape;306;g2a791a26ba1_0_193"/>
            <p:cNvSpPr/>
            <p:nvPr/>
          </p:nvSpPr>
          <p:spPr>
            <a:xfrm>
              <a:off x="947033" y="2362454"/>
              <a:ext cx="908700" cy="908700"/>
            </a:xfrm>
            <a:prstGeom prst="ellipse">
              <a:avLst/>
            </a:prstGeom>
            <a:solidFill>
              <a:srgbClr val="73C3E3"/>
            </a:solidFill>
            <a:ln>
              <a:noFill/>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2000"/>
                <a:buFont typeface="Helvetica Neue Light"/>
                <a:buNone/>
              </a:pPr>
              <a:r>
                <a:t/>
              </a:r>
              <a:endParaRPr b="0" i="0" sz="2000" u="none" cap="none" strike="noStrike">
                <a:solidFill>
                  <a:srgbClr val="FFFFFF"/>
                </a:solidFill>
                <a:latin typeface="Helvetica Neue Light"/>
                <a:ea typeface="Helvetica Neue Light"/>
                <a:cs typeface="Helvetica Neue Light"/>
                <a:sym typeface="Helvetica Neue Light"/>
              </a:endParaRPr>
            </a:p>
          </p:txBody>
        </p:sp>
        <p:sp>
          <p:nvSpPr>
            <p:cNvPr id="307" name="Google Shape;307;g2a791a26ba1_0_193"/>
            <p:cNvSpPr/>
            <p:nvPr/>
          </p:nvSpPr>
          <p:spPr>
            <a:xfrm>
              <a:off x="1261236" y="2588475"/>
              <a:ext cx="356400" cy="431100"/>
            </a:xfrm>
            <a:prstGeom prst="rect">
              <a:avLst/>
            </a:prstGeom>
            <a:noFill/>
            <a:ln>
              <a:noFill/>
            </a:ln>
          </p:spPr>
          <p:txBody>
            <a:bodyPr anchorCtr="0" anchor="ctr" bIns="35700" lIns="35700" spcFirstLastPara="1" rIns="35700" wrap="square" tIns="35700">
              <a:noAutofit/>
            </a:bodyPr>
            <a:lstStyle/>
            <a:p>
              <a:pPr indent="0" lvl="0" marL="0" marR="0" rtl="0" algn="l">
                <a:lnSpc>
                  <a:spcPct val="120000"/>
                </a:lnSpc>
                <a:spcBef>
                  <a:spcPts val="0"/>
                </a:spcBef>
                <a:spcAft>
                  <a:spcPts val="0"/>
                </a:spcAft>
                <a:buClr>
                  <a:srgbClr val="FFFFFF"/>
                </a:buClr>
                <a:buSzPts val="2400"/>
                <a:buFont typeface="Helvetica Neue"/>
                <a:buNone/>
              </a:pPr>
              <a:r>
                <a:rPr b="0" i="0" lang="en-GB" sz="2400" u="none" cap="none" strike="noStrike">
                  <a:solidFill>
                    <a:srgbClr val="FFFFFF"/>
                  </a:solidFill>
                  <a:latin typeface="Helvetica Neue"/>
                  <a:ea typeface="Helvetica Neue"/>
                  <a:cs typeface="Helvetica Neue"/>
                  <a:sym typeface="Helvetica Neue"/>
                </a:rPr>
                <a:t>A</a:t>
              </a:r>
              <a:endParaRPr/>
            </a:p>
          </p:txBody>
        </p:sp>
      </p:grpSp>
      <p:grpSp>
        <p:nvGrpSpPr>
          <p:cNvPr id="308" name="Google Shape;308;g2a791a26ba1_0_193"/>
          <p:cNvGrpSpPr/>
          <p:nvPr/>
        </p:nvGrpSpPr>
        <p:grpSpPr>
          <a:xfrm>
            <a:off x="806912" y="2919861"/>
            <a:ext cx="908700" cy="908700"/>
            <a:chOff x="4665644" y="2362454"/>
            <a:chExt cx="908700" cy="908700"/>
          </a:xfrm>
        </p:grpSpPr>
        <p:sp>
          <p:nvSpPr>
            <p:cNvPr id="309" name="Google Shape;309;g2a791a26ba1_0_193"/>
            <p:cNvSpPr/>
            <p:nvPr/>
          </p:nvSpPr>
          <p:spPr>
            <a:xfrm>
              <a:off x="4665644" y="2362454"/>
              <a:ext cx="908700" cy="908700"/>
            </a:xfrm>
            <a:prstGeom prst="ellipse">
              <a:avLst/>
            </a:prstGeom>
            <a:solidFill>
              <a:srgbClr val="919CE3"/>
            </a:solidFill>
            <a:ln>
              <a:noFill/>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2000"/>
                <a:buFont typeface="Helvetica Neue Light"/>
                <a:buNone/>
              </a:pPr>
              <a:r>
                <a:t/>
              </a:r>
              <a:endParaRPr b="0" i="0" sz="2000" u="none" cap="none" strike="noStrike">
                <a:solidFill>
                  <a:srgbClr val="FFFFFF"/>
                </a:solidFill>
                <a:latin typeface="Helvetica Neue Light"/>
                <a:ea typeface="Helvetica Neue Light"/>
                <a:cs typeface="Helvetica Neue Light"/>
                <a:sym typeface="Helvetica Neue Light"/>
              </a:endParaRPr>
            </a:p>
          </p:txBody>
        </p:sp>
        <p:sp>
          <p:nvSpPr>
            <p:cNvPr id="310" name="Google Shape;310;g2a791a26ba1_0_193"/>
            <p:cNvSpPr/>
            <p:nvPr/>
          </p:nvSpPr>
          <p:spPr>
            <a:xfrm>
              <a:off x="4979847" y="2588475"/>
              <a:ext cx="356400" cy="431100"/>
            </a:xfrm>
            <a:prstGeom prst="rect">
              <a:avLst/>
            </a:prstGeom>
            <a:noFill/>
            <a:ln>
              <a:noFill/>
            </a:ln>
          </p:spPr>
          <p:txBody>
            <a:bodyPr anchorCtr="0" anchor="ctr" bIns="35700" lIns="35700" spcFirstLastPara="1" rIns="35700" wrap="square" tIns="35700">
              <a:noAutofit/>
            </a:bodyPr>
            <a:lstStyle/>
            <a:p>
              <a:pPr indent="0" lvl="0" marL="0" marR="0" rtl="0" algn="l">
                <a:lnSpc>
                  <a:spcPct val="120000"/>
                </a:lnSpc>
                <a:spcBef>
                  <a:spcPts val="0"/>
                </a:spcBef>
                <a:spcAft>
                  <a:spcPts val="0"/>
                </a:spcAft>
                <a:buClr>
                  <a:srgbClr val="FFFFFF"/>
                </a:buClr>
                <a:buSzPts val="2400"/>
                <a:buFont typeface="Helvetica Neue"/>
                <a:buNone/>
              </a:pPr>
              <a:r>
                <a:rPr b="0" i="0" lang="en-GB" sz="2400" u="none" cap="none" strike="noStrike">
                  <a:solidFill>
                    <a:srgbClr val="FFFFFF"/>
                  </a:solidFill>
                  <a:latin typeface="Helvetica Neue"/>
                  <a:ea typeface="Helvetica Neue"/>
                  <a:cs typeface="Helvetica Neue"/>
                  <a:sym typeface="Helvetica Neue"/>
                </a:rPr>
                <a:t>B</a:t>
              </a:r>
              <a:endParaRPr/>
            </a:p>
          </p:txBody>
        </p:sp>
      </p:grpSp>
      <p:grpSp>
        <p:nvGrpSpPr>
          <p:cNvPr id="311" name="Google Shape;311;g2a791a26ba1_0_193"/>
          <p:cNvGrpSpPr/>
          <p:nvPr/>
        </p:nvGrpSpPr>
        <p:grpSpPr>
          <a:xfrm>
            <a:off x="806911" y="4055847"/>
            <a:ext cx="908700" cy="908700"/>
            <a:chOff x="947033" y="4156948"/>
            <a:chExt cx="908700" cy="908700"/>
          </a:xfrm>
        </p:grpSpPr>
        <p:sp>
          <p:nvSpPr>
            <p:cNvPr id="312" name="Google Shape;312;g2a791a26ba1_0_193"/>
            <p:cNvSpPr/>
            <p:nvPr/>
          </p:nvSpPr>
          <p:spPr>
            <a:xfrm>
              <a:off x="947033" y="4156948"/>
              <a:ext cx="908700" cy="908700"/>
            </a:xfrm>
            <a:prstGeom prst="ellipse">
              <a:avLst/>
            </a:prstGeom>
            <a:solidFill>
              <a:srgbClr val="95DF83"/>
            </a:solidFill>
            <a:ln>
              <a:noFill/>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2000"/>
                <a:buFont typeface="Helvetica Neue Light"/>
                <a:buNone/>
              </a:pPr>
              <a:r>
                <a:t/>
              </a:r>
              <a:endParaRPr b="0" i="0" sz="2000" u="none" cap="none" strike="noStrike">
                <a:solidFill>
                  <a:srgbClr val="FFFFFF"/>
                </a:solidFill>
                <a:latin typeface="Helvetica Neue Light"/>
                <a:ea typeface="Helvetica Neue Light"/>
                <a:cs typeface="Helvetica Neue Light"/>
                <a:sym typeface="Helvetica Neue Light"/>
              </a:endParaRPr>
            </a:p>
          </p:txBody>
        </p:sp>
        <p:sp>
          <p:nvSpPr>
            <p:cNvPr id="313" name="Google Shape;313;g2a791a26ba1_0_193"/>
            <p:cNvSpPr/>
            <p:nvPr/>
          </p:nvSpPr>
          <p:spPr>
            <a:xfrm>
              <a:off x="1261237" y="4382969"/>
              <a:ext cx="356400" cy="431100"/>
            </a:xfrm>
            <a:prstGeom prst="rect">
              <a:avLst/>
            </a:prstGeom>
            <a:noFill/>
            <a:ln>
              <a:noFill/>
            </a:ln>
          </p:spPr>
          <p:txBody>
            <a:bodyPr anchorCtr="0" anchor="ctr" bIns="35700" lIns="35700" spcFirstLastPara="1" rIns="35700" wrap="square" tIns="35700">
              <a:noAutofit/>
            </a:bodyPr>
            <a:lstStyle/>
            <a:p>
              <a:pPr indent="0" lvl="0" marL="0" marR="0" rtl="0" algn="l">
                <a:lnSpc>
                  <a:spcPct val="120000"/>
                </a:lnSpc>
                <a:spcBef>
                  <a:spcPts val="0"/>
                </a:spcBef>
                <a:spcAft>
                  <a:spcPts val="0"/>
                </a:spcAft>
                <a:buClr>
                  <a:srgbClr val="FFFFFF"/>
                </a:buClr>
                <a:buSzPts val="2400"/>
                <a:buFont typeface="Helvetica Neue"/>
                <a:buNone/>
              </a:pPr>
              <a:r>
                <a:rPr b="0" i="0" lang="en-GB" sz="2400" u="none" cap="none" strike="noStrike">
                  <a:solidFill>
                    <a:srgbClr val="FFFFFF"/>
                  </a:solidFill>
                  <a:latin typeface="Helvetica Neue"/>
                  <a:ea typeface="Helvetica Neue"/>
                  <a:cs typeface="Helvetica Neue"/>
                  <a:sym typeface="Helvetica Neue"/>
                </a:rPr>
                <a:t>C</a:t>
              </a:r>
              <a:endParaRPr/>
            </a:p>
          </p:txBody>
        </p:sp>
      </p:grpSp>
      <p:grpSp>
        <p:nvGrpSpPr>
          <p:cNvPr id="314" name="Google Shape;314;g2a791a26ba1_0_193"/>
          <p:cNvGrpSpPr/>
          <p:nvPr/>
        </p:nvGrpSpPr>
        <p:grpSpPr>
          <a:xfrm>
            <a:off x="806911" y="5154513"/>
            <a:ext cx="908700" cy="908700"/>
            <a:chOff x="4665644" y="4148177"/>
            <a:chExt cx="908700" cy="908700"/>
          </a:xfrm>
        </p:grpSpPr>
        <p:sp>
          <p:nvSpPr>
            <p:cNvPr id="315" name="Google Shape;315;g2a791a26ba1_0_193"/>
            <p:cNvSpPr/>
            <p:nvPr/>
          </p:nvSpPr>
          <p:spPr>
            <a:xfrm>
              <a:off x="4665644" y="4148177"/>
              <a:ext cx="908700" cy="908700"/>
            </a:xfrm>
            <a:prstGeom prst="ellipse">
              <a:avLst/>
            </a:prstGeom>
            <a:solidFill>
              <a:srgbClr val="E58BA8"/>
            </a:solidFill>
            <a:ln>
              <a:noFill/>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2000"/>
                <a:buFont typeface="Helvetica Neue Light"/>
                <a:buNone/>
              </a:pPr>
              <a:r>
                <a:t/>
              </a:r>
              <a:endParaRPr b="0" i="0" sz="2000" u="none" cap="none" strike="noStrike">
                <a:solidFill>
                  <a:srgbClr val="FFFFFF"/>
                </a:solidFill>
                <a:latin typeface="Helvetica Neue Light"/>
                <a:ea typeface="Helvetica Neue Light"/>
                <a:cs typeface="Helvetica Neue Light"/>
                <a:sym typeface="Helvetica Neue Light"/>
              </a:endParaRPr>
            </a:p>
          </p:txBody>
        </p:sp>
        <p:sp>
          <p:nvSpPr>
            <p:cNvPr id="316" name="Google Shape;316;g2a791a26ba1_0_193"/>
            <p:cNvSpPr/>
            <p:nvPr/>
          </p:nvSpPr>
          <p:spPr>
            <a:xfrm>
              <a:off x="4979848" y="4374198"/>
              <a:ext cx="356400" cy="431100"/>
            </a:xfrm>
            <a:prstGeom prst="rect">
              <a:avLst/>
            </a:prstGeom>
            <a:noFill/>
            <a:ln>
              <a:noFill/>
            </a:ln>
          </p:spPr>
          <p:txBody>
            <a:bodyPr anchorCtr="0" anchor="ctr" bIns="35700" lIns="35700" spcFirstLastPara="1" rIns="35700" wrap="square" tIns="35700">
              <a:noAutofit/>
            </a:bodyPr>
            <a:lstStyle/>
            <a:p>
              <a:pPr indent="0" lvl="0" marL="0" marR="0" rtl="0" algn="l">
                <a:lnSpc>
                  <a:spcPct val="120000"/>
                </a:lnSpc>
                <a:spcBef>
                  <a:spcPts val="0"/>
                </a:spcBef>
                <a:spcAft>
                  <a:spcPts val="0"/>
                </a:spcAft>
                <a:buClr>
                  <a:srgbClr val="FFFFFF"/>
                </a:buClr>
                <a:buSzPts val="2400"/>
                <a:buFont typeface="Helvetica Neue"/>
                <a:buNone/>
              </a:pPr>
              <a:r>
                <a:rPr b="0" i="0" lang="en-GB" sz="2400" u="none" cap="none" strike="noStrike">
                  <a:solidFill>
                    <a:srgbClr val="FFFFFF"/>
                  </a:solidFill>
                  <a:latin typeface="Helvetica Neue"/>
                  <a:ea typeface="Helvetica Neue"/>
                  <a:cs typeface="Helvetica Neue"/>
                  <a:sym typeface="Helvetica Neue"/>
                </a:rPr>
                <a:t>D</a:t>
              </a:r>
              <a:endParaRPr/>
            </a:p>
          </p:txBody>
        </p:sp>
      </p:grpSp>
      <p:sp>
        <p:nvSpPr>
          <p:cNvPr id="317" name="Google Shape;317;g2a791a26ba1_0_193"/>
          <p:cNvSpPr/>
          <p:nvPr/>
        </p:nvSpPr>
        <p:spPr>
          <a:xfrm>
            <a:off x="1958101" y="1980919"/>
            <a:ext cx="6158400" cy="589200"/>
          </a:xfrm>
          <a:prstGeom prst="rect">
            <a:avLst/>
          </a:prstGeom>
          <a:noFill/>
          <a:ln>
            <a:noFill/>
          </a:ln>
        </p:spPr>
        <p:txBody>
          <a:bodyPr anchorCtr="0" anchor="ctr" bIns="35700" lIns="35700" spcFirstLastPara="1" rIns="35700" wrap="square" tIns="35700">
            <a:noAutofit/>
          </a:bodyPr>
          <a:lstStyle/>
          <a:p>
            <a:pPr indent="0" lvl="0" marL="0" marR="0" rtl="0" algn="l">
              <a:lnSpc>
                <a:spcPct val="120000"/>
              </a:lnSpc>
              <a:spcBef>
                <a:spcPts val="0"/>
              </a:spcBef>
              <a:spcAft>
                <a:spcPts val="0"/>
              </a:spcAft>
              <a:buClr>
                <a:srgbClr val="000000"/>
              </a:buClr>
              <a:buSzPts val="2800"/>
              <a:buFont typeface="Calibri"/>
              <a:buNone/>
            </a:pPr>
            <a:r>
              <a:rPr lang="en-GB" sz="2800">
                <a:latin typeface="Calibri"/>
                <a:ea typeface="Calibri"/>
                <a:cs typeface="Calibri"/>
                <a:sym typeface="Calibri"/>
              </a:rPr>
              <a:t>Alleen plasma</a:t>
            </a:r>
            <a:endParaRPr b="0" i="0" sz="2800" u="none" cap="none" strike="noStrike">
              <a:solidFill>
                <a:srgbClr val="000000"/>
              </a:solidFill>
              <a:latin typeface="Calibri"/>
              <a:ea typeface="Calibri"/>
              <a:cs typeface="Calibri"/>
              <a:sym typeface="Calibri"/>
            </a:endParaRPr>
          </a:p>
        </p:txBody>
      </p:sp>
      <p:sp>
        <p:nvSpPr>
          <p:cNvPr id="318" name="Google Shape;318;g2a791a26ba1_0_193"/>
          <p:cNvSpPr/>
          <p:nvPr/>
        </p:nvSpPr>
        <p:spPr>
          <a:xfrm>
            <a:off x="1958101" y="3035987"/>
            <a:ext cx="6158400" cy="589200"/>
          </a:xfrm>
          <a:prstGeom prst="rect">
            <a:avLst/>
          </a:prstGeom>
          <a:noFill/>
          <a:ln>
            <a:noFill/>
          </a:ln>
        </p:spPr>
        <p:txBody>
          <a:bodyPr anchorCtr="0" anchor="ctr" bIns="35700" lIns="35700" spcFirstLastPara="1" rIns="35700" wrap="square" tIns="35700">
            <a:noAutofit/>
          </a:bodyPr>
          <a:lstStyle/>
          <a:p>
            <a:pPr indent="0" lvl="0" marL="0" marR="0" rtl="0" algn="l">
              <a:lnSpc>
                <a:spcPct val="120000"/>
              </a:lnSpc>
              <a:spcBef>
                <a:spcPts val="0"/>
              </a:spcBef>
              <a:spcAft>
                <a:spcPts val="0"/>
              </a:spcAft>
              <a:buClr>
                <a:srgbClr val="000000"/>
              </a:buClr>
              <a:buSzPts val="2800"/>
              <a:buFont typeface="Calibri"/>
              <a:buNone/>
            </a:pPr>
            <a:r>
              <a:rPr lang="en-GB" sz="2800">
                <a:latin typeface="Calibri"/>
                <a:ea typeface="Calibri"/>
                <a:cs typeface="Calibri"/>
                <a:sym typeface="Calibri"/>
              </a:rPr>
              <a:t>Alleen rode bloedcellen</a:t>
            </a:r>
            <a:endParaRPr b="0" i="0" sz="2800" u="none" cap="none" strike="noStrike">
              <a:solidFill>
                <a:srgbClr val="000000"/>
              </a:solidFill>
              <a:latin typeface="Calibri"/>
              <a:ea typeface="Calibri"/>
              <a:cs typeface="Calibri"/>
              <a:sym typeface="Calibri"/>
            </a:endParaRPr>
          </a:p>
        </p:txBody>
      </p:sp>
      <p:sp>
        <p:nvSpPr>
          <p:cNvPr id="319" name="Google Shape;319;g2a791a26ba1_0_193"/>
          <p:cNvSpPr/>
          <p:nvPr/>
        </p:nvSpPr>
        <p:spPr>
          <a:xfrm>
            <a:off x="1958100" y="4181547"/>
            <a:ext cx="6158400" cy="589200"/>
          </a:xfrm>
          <a:prstGeom prst="rect">
            <a:avLst/>
          </a:prstGeom>
          <a:noFill/>
          <a:ln>
            <a:noFill/>
          </a:ln>
        </p:spPr>
        <p:txBody>
          <a:bodyPr anchorCtr="0" anchor="ctr" bIns="35700" lIns="35700" spcFirstLastPara="1" rIns="35700" wrap="square" tIns="35700">
            <a:noAutofit/>
          </a:bodyPr>
          <a:lstStyle/>
          <a:p>
            <a:pPr indent="0" lvl="0" marL="0" marR="0" rtl="0" algn="l">
              <a:lnSpc>
                <a:spcPct val="120000"/>
              </a:lnSpc>
              <a:spcBef>
                <a:spcPts val="0"/>
              </a:spcBef>
              <a:spcAft>
                <a:spcPts val="0"/>
              </a:spcAft>
              <a:buClr>
                <a:srgbClr val="000000"/>
              </a:buClr>
              <a:buSzPts val="2800"/>
              <a:buFont typeface="Calibri"/>
              <a:buNone/>
            </a:pPr>
            <a:r>
              <a:rPr lang="en-GB" sz="2800">
                <a:latin typeface="Calibri"/>
                <a:ea typeface="Calibri"/>
                <a:cs typeface="Calibri"/>
                <a:sym typeface="Calibri"/>
              </a:rPr>
              <a:t>Plasma en rode bloedcellen</a:t>
            </a:r>
            <a:endParaRPr b="0" i="0" sz="2800" u="none" cap="none" strike="noStrike">
              <a:solidFill>
                <a:srgbClr val="000000"/>
              </a:solidFill>
              <a:latin typeface="Calibri"/>
              <a:ea typeface="Calibri"/>
              <a:cs typeface="Calibri"/>
              <a:sym typeface="Calibri"/>
            </a:endParaRPr>
          </a:p>
        </p:txBody>
      </p:sp>
      <p:sp>
        <p:nvSpPr>
          <p:cNvPr id="320" name="Google Shape;320;g2a791a26ba1_0_193"/>
          <p:cNvSpPr/>
          <p:nvPr/>
        </p:nvSpPr>
        <p:spPr>
          <a:xfrm>
            <a:off x="1958099" y="5314284"/>
            <a:ext cx="6158400" cy="589200"/>
          </a:xfrm>
          <a:prstGeom prst="rect">
            <a:avLst/>
          </a:prstGeom>
          <a:noFill/>
          <a:ln>
            <a:noFill/>
          </a:ln>
        </p:spPr>
        <p:txBody>
          <a:bodyPr anchorCtr="0" anchor="ctr" bIns="35700" lIns="35700" spcFirstLastPara="1" rIns="35700" wrap="square" tIns="35700">
            <a:noAutofit/>
          </a:bodyPr>
          <a:lstStyle/>
          <a:p>
            <a:pPr indent="0" lvl="0" marL="0" marR="0" rtl="0" algn="l">
              <a:lnSpc>
                <a:spcPct val="120000"/>
              </a:lnSpc>
              <a:spcBef>
                <a:spcPts val="0"/>
              </a:spcBef>
              <a:spcAft>
                <a:spcPts val="0"/>
              </a:spcAft>
              <a:buClr>
                <a:srgbClr val="000000"/>
              </a:buClr>
              <a:buSzPts val="2800"/>
              <a:buFont typeface="Calibri"/>
              <a:buNone/>
            </a:pPr>
            <a:r>
              <a:rPr lang="en-GB" sz="2800">
                <a:latin typeface="Calibri"/>
                <a:ea typeface="Calibri"/>
                <a:cs typeface="Calibri"/>
                <a:sym typeface="Calibri"/>
              </a:rPr>
              <a:t>Plasma, rode bloedcellen en bloedplaatjes</a:t>
            </a:r>
            <a:endParaRPr b="0" i="0" sz="2800" u="none" cap="none" strike="noStrike">
              <a:solidFill>
                <a:srgbClr val="000000"/>
              </a:solidFill>
              <a:latin typeface="Calibri"/>
              <a:ea typeface="Calibri"/>
              <a:cs typeface="Calibri"/>
              <a:sym typeface="Calibri"/>
            </a:endParaRPr>
          </a:p>
        </p:txBody>
      </p:sp>
      <p:sp>
        <p:nvSpPr>
          <p:cNvPr id="321" name="Google Shape;321;g2a791a26ba1_0_193"/>
          <p:cNvSpPr txBox="1"/>
          <p:nvPr>
            <p:ph type="title"/>
          </p:nvPr>
        </p:nvSpPr>
        <p:spPr>
          <a:xfrm>
            <a:off x="729419" y="396260"/>
            <a:ext cx="8109900" cy="8553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111111"/>
              </a:lnSpc>
              <a:spcBef>
                <a:spcPts val="0"/>
              </a:spcBef>
              <a:spcAft>
                <a:spcPts val="0"/>
              </a:spcAft>
              <a:buClr>
                <a:schemeClr val="dk1"/>
              </a:buClr>
              <a:buSzPct val="100000"/>
              <a:buFont typeface="Calibri"/>
              <a:buNone/>
            </a:pPr>
            <a:r>
              <a:rPr lang="en-GB" sz="3600"/>
              <a:t>Welke deel of delen van het bloed transporteren koolstofdioxide?</a:t>
            </a:r>
            <a:br>
              <a:rPr lang="en-GB"/>
            </a:b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2"/>
          <p:cNvSpPr txBox="1"/>
          <p:nvPr/>
        </p:nvSpPr>
        <p:spPr>
          <a:xfrm>
            <a:off x="5685183" y="6407433"/>
            <a:ext cx="3458817" cy="2539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050" u="none" cap="none" strike="noStrike">
                <a:solidFill>
                  <a:srgbClr val="FFFFFF"/>
                </a:solidFill>
                <a:latin typeface="Tahoma"/>
                <a:ea typeface="Tahoma"/>
                <a:cs typeface="Tahoma"/>
                <a:sym typeface="Tahoma"/>
              </a:rPr>
              <a:t>www.nvon.nl/diagnostischevragen        © 2022 NVON </a:t>
            </a:r>
            <a:endParaRPr/>
          </a:p>
        </p:txBody>
      </p:sp>
      <p:sp>
        <p:nvSpPr>
          <p:cNvPr id="328" name="Google Shape;328;p2"/>
          <p:cNvSpPr txBox="1"/>
          <p:nvPr>
            <p:ph type="title"/>
          </p:nvPr>
        </p:nvSpPr>
        <p:spPr>
          <a:xfrm>
            <a:off x="628650" y="365126"/>
            <a:ext cx="7886700" cy="40975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br>
              <a:rPr b="1" lang="en-GB"/>
            </a:br>
            <a:endParaRPr/>
          </a:p>
        </p:txBody>
      </p:sp>
      <p:sp>
        <p:nvSpPr>
          <p:cNvPr id="329" name="Google Shape;329;p2"/>
          <p:cNvSpPr txBox="1"/>
          <p:nvPr/>
        </p:nvSpPr>
        <p:spPr>
          <a:xfrm>
            <a:off x="628650" y="572530"/>
            <a:ext cx="7886700" cy="336336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0000"/>
              </a:buClr>
              <a:buSzPts val="3300"/>
              <a:buFont typeface="Arial"/>
              <a:buNone/>
            </a:pPr>
            <a:r>
              <a:rPr b="0" i="0" lang="en-GB" sz="3300" u="none" cap="none" strike="noStrike">
                <a:solidFill>
                  <a:schemeClr val="dk1"/>
                </a:solidFill>
                <a:latin typeface="Calibri"/>
                <a:ea typeface="Calibri"/>
                <a:cs typeface="Calibri"/>
                <a:sym typeface="Calibri"/>
              </a:rPr>
              <a:t>Deze vragen met toelichting zijn ontwikkeld door de diagnostische vragen werkgroep van de NVON</a:t>
            </a:r>
            <a:endParaRPr/>
          </a:p>
          <a:p>
            <a:pPr indent="0" lvl="0" marL="0" marR="0" rtl="0" algn="l">
              <a:lnSpc>
                <a:spcPct val="90000"/>
              </a:lnSpc>
              <a:spcBef>
                <a:spcPts val="0"/>
              </a:spcBef>
              <a:spcAft>
                <a:spcPts val="0"/>
              </a:spcAft>
              <a:buClr>
                <a:srgbClr val="000000"/>
              </a:buClr>
              <a:buSzPts val="3300"/>
              <a:buFont typeface="Arial"/>
              <a:buNone/>
            </a:pPr>
            <a:r>
              <a:t/>
            </a:r>
            <a:endParaRPr b="0" i="0" sz="33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3300"/>
              <a:buFont typeface="Arial"/>
              <a:buNone/>
            </a:pPr>
            <a:r>
              <a:rPr b="0" i="0" lang="en-GB" sz="3300" u="none" cap="none" strike="noStrike">
                <a:solidFill>
                  <a:schemeClr val="dk1"/>
                </a:solidFill>
                <a:latin typeface="Calibri"/>
                <a:ea typeface="Calibri"/>
                <a:cs typeface="Calibri"/>
                <a:sym typeface="Calibri"/>
              </a:rPr>
              <a:t>Heb je feedback, wil je bijdragen, vragen testen of samenwerken? Laat het weten via:</a:t>
            </a:r>
            <a:br>
              <a:rPr b="0" i="0" lang="en-GB" sz="3300" u="none" cap="none" strike="noStrike">
                <a:solidFill>
                  <a:schemeClr val="dk1"/>
                </a:solidFill>
                <a:latin typeface="Calibri"/>
                <a:ea typeface="Calibri"/>
                <a:cs typeface="Calibri"/>
                <a:sym typeface="Calibri"/>
              </a:rPr>
            </a:br>
            <a:r>
              <a:rPr b="0" i="0" lang="en-GB" sz="3300" u="sng" cap="none" strike="noStrike">
                <a:solidFill>
                  <a:schemeClr val="dk1"/>
                </a:solidFill>
                <a:latin typeface="Calibri"/>
                <a:ea typeface="Calibri"/>
                <a:cs typeface="Calibri"/>
                <a:sym typeface="Calibri"/>
                <a:hlinkClick r:id="rId3">
                  <a:extLst>
                    <a:ext uri="{A12FA001-AC4F-418D-AE19-62706E023703}">
                      <ahyp:hlinkClr val="tx"/>
                    </a:ext>
                  </a:extLst>
                </a:hlinkClick>
              </a:rPr>
              <a:t>diagnostischevragen@nvon.nl</a:t>
            </a:r>
            <a:r>
              <a:rPr b="0" i="0" lang="en-GB" sz="3300" u="none" cap="none" strike="noStrike">
                <a:solidFill>
                  <a:schemeClr val="dk1"/>
                </a:solidFill>
                <a:latin typeface="Calibri"/>
                <a:ea typeface="Calibri"/>
                <a:cs typeface="Calibri"/>
                <a:sym typeface="Calibri"/>
              </a:rPr>
              <a:t> </a:t>
            </a:r>
            <a:endParaRPr/>
          </a:p>
        </p:txBody>
      </p:sp>
      <p:pic>
        <p:nvPicPr>
          <p:cNvPr id="330" name="Google Shape;330;p2"/>
          <p:cNvPicPr preferRelativeResize="0"/>
          <p:nvPr/>
        </p:nvPicPr>
        <p:blipFill rotWithShape="1">
          <a:blip r:embed="rId4">
            <a:alphaModFix/>
          </a:blip>
          <a:srcRect b="0" l="0" r="0" t="0"/>
          <a:stretch/>
        </p:blipFill>
        <p:spPr>
          <a:xfrm>
            <a:off x="2450189" y="4281356"/>
            <a:ext cx="4243622" cy="1295421"/>
          </a:xfrm>
          <a:prstGeom prst="rect">
            <a:avLst/>
          </a:prstGeom>
          <a:noFill/>
          <a:ln>
            <a:noFill/>
          </a:ln>
        </p:spPr>
      </p:pic>
      <p:sp>
        <p:nvSpPr>
          <p:cNvPr id="331" name="Google Shape;331;p2"/>
          <p:cNvSpPr/>
          <p:nvPr/>
        </p:nvSpPr>
        <p:spPr>
          <a:xfrm>
            <a:off x="211015" y="6285469"/>
            <a:ext cx="8933100" cy="4977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3366FF"/>
              </a:solidFill>
              <a:latin typeface="Corbel"/>
              <a:ea typeface="Corbel"/>
              <a:cs typeface="Corbel"/>
              <a:sym typeface="Corbel"/>
            </a:endParaRPr>
          </a:p>
        </p:txBody>
      </p:sp>
      <p:sp>
        <p:nvSpPr>
          <p:cNvPr id="332" name="Google Shape;332;p2"/>
          <p:cNvSpPr txBox="1"/>
          <p:nvPr/>
        </p:nvSpPr>
        <p:spPr>
          <a:xfrm>
            <a:off x="6827520" y="6407433"/>
            <a:ext cx="2316600" cy="253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FFFFFF"/>
              </a:buClr>
              <a:buSzPts val="1050"/>
              <a:buFont typeface="Tahoma"/>
              <a:buNone/>
            </a:pPr>
            <a:r>
              <a:rPr b="0" i="0" lang="en-GB" sz="1050" u="none" cap="none" strike="noStrike">
                <a:solidFill>
                  <a:srgbClr val="FFFFFF"/>
                </a:solidFill>
                <a:latin typeface="Tahoma"/>
                <a:ea typeface="Tahoma"/>
                <a:cs typeface="Tahoma"/>
                <a:sym typeface="Tahoma"/>
              </a:rPr>
              <a:t>www</a:t>
            </a:r>
            <a:r>
              <a:rPr lang="en-GB" sz="1050">
                <a:solidFill>
                  <a:srgbClr val="FFFFFF"/>
                </a:solidFill>
                <a:latin typeface="Tahoma"/>
                <a:ea typeface="Tahoma"/>
                <a:cs typeface="Tahoma"/>
                <a:sym typeface="Tahoma"/>
              </a:rPr>
              <a:t>.d</a:t>
            </a:r>
            <a:r>
              <a:rPr b="0" i="0" lang="en-GB" sz="1050" u="none" cap="none" strike="noStrike">
                <a:solidFill>
                  <a:srgbClr val="FFFFFF"/>
                </a:solidFill>
                <a:latin typeface="Tahoma"/>
                <a:ea typeface="Tahoma"/>
                <a:cs typeface="Tahoma"/>
                <a:sym typeface="Tahoma"/>
              </a:rPr>
              <a:t>iagnostischevragen.nl</a:t>
            </a:r>
            <a:endParaRPr b="0" i="0" sz="1400" u="none" cap="none" strike="noStrike">
              <a:solidFill>
                <a:srgbClr val="000000"/>
              </a:solidFill>
              <a:latin typeface="Arial"/>
              <a:ea typeface="Arial"/>
              <a:cs typeface="Arial"/>
              <a:sym typeface="Arial"/>
            </a:endParaRPr>
          </a:p>
        </p:txBody>
      </p:sp>
      <p:pic>
        <p:nvPicPr>
          <p:cNvPr descr="Creative Commons Attribution-ShareAlike 3.0 Unported - Wikidata" id="333" name="Google Shape;333;p2"/>
          <p:cNvPicPr preferRelativeResize="0"/>
          <p:nvPr/>
        </p:nvPicPr>
        <p:blipFill rotWithShape="1">
          <a:blip r:embed="rId5">
            <a:alphaModFix/>
          </a:blip>
          <a:srcRect b="0" l="0" r="0" t="0"/>
          <a:stretch/>
        </p:blipFill>
        <p:spPr>
          <a:xfrm>
            <a:off x="328188" y="6332184"/>
            <a:ext cx="1148977" cy="40426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3"/>
          <p:cNvSpPr/>
          <p:nvPr/>
        </p:nvSpPr>
        <p:spPr>
          <a:xfrm>
            <a:off x="211015" y="6285469"/>
            <a:ext cx="8932986" cy="49784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3366FF"/>
              </a:solidFill>
              <a:latin typeface="Corbel"/>
              <a:ea typeface="Corbel"/>
              <a:cs typeface="Corbel"/>
              <a:sym typeface="Corbel"/>
            </a:endParaRPr>
          </a:p>
        </p:txBody>
      </p:sp>
      <p:sp>
        <p:nvSpPr>
          <p:cNvPr id="98" name="Google Shape;98;p3"/>
          <p:cNvSpPr txBox="1"/>
          <p:nvPr/>
        </p:nvSpPr>
        <p:spPr>
          <a:xfrm>
            <a:off x="6827520" y="6407433"/>
            <a:ext cx="2316480" cy="253916"/>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FFFFFF"/>
              </a:buClr>
              <a:buSzPts val="1050"/>
              <a:buFont typeface="Tahoma"/>
              <a:buNone/>
            </a:pPr>
            <a:r>
              <a:rPr b="0" i="0" lang="en-GB" sz="1050" u="none" cap="none" strike="noStrike">
                <a:solidFill>
                  <a:srgbClr val="FFFFFF"/>
                </a:solidFill>
                <a:latin typeface="Tahoma"/>
                <a:ea typeface="Tahoma"/>
                <a:cs typeface="Tahoma"/>
                <a:sym typeface="Tahoma"/>
              </a:rPr>
              <a:t>www</a:t>
            </a:r>
            <a:r>
              <a:rPr lang="en-GB" sz="1050">
                <a:solidFill>
                  <a:srgbClr val="FFFFFF"/>
                </a:solidFill>
                <a:latin typeface="Tahoma"/>
                <a:ea typeface="Tahoma"/>
                <a:cs typeface="Tahoma"/>
                <a:sym typeface="Tahoma"/>
              </a:rPr>
              <a:t>.</a:t>
            </a:r>
            <a:r>
              <a:rPr b="0" i="0" lang="en-GB" sz="1050" u="none" cap="none" strike="noStrike">
                <a:solidFill>
                  <a:srgbClr val="FFFFFF"/>
                </a:solidFill>
                <a:latin typeface="Tahoma"/>
                <a:ea typeface="Tahoma"/>
                <a:cs typeface="Tahoma"/>
                <a:sym typeface="Tahoma"/>
              </a:rPr>
              <a:t>diagnostischevragen.nl</a:t>
            </a:r>
            <a:endParaRPr b="0" i="0" sz="1400" u="none" cap="none" strike="noStrike">
              <a:solidFill>
                <a:srgbClr val="000000"/>
              </a:solidFill>
              <a:latin typeface="Arial"/>
              <a:ea typeface="Arial"/>
              <a:cs typeface="Arial"/>
              <a:sym typeface="Arial"/>
            </a:endParaRPr>
          </a:p>
        </p:txBody>
      </p:sp>
      <p:grpSp>
        <p:nvGrpSpPr>
          <p:cNvPr id="99" name="Google Shape;99;p3"/>
          <p:cNvGrpSpPr/>
          <p:nvPr/>
        </p:nvGrpSpPr>
        <p:grpSpPr>
          <a:xfrm>
            <a:off x="806913" y="1496245"/>
            <a:ext cx="908647" cy="908646"/>
            <a:chOff x="947033" y="2362454"/>
            <a:chExt cx="908647" cy="908646"/>
          </a:xfrm>
        </p:grpSpPr>
        <p:sp>
          <p:nvSpPr>
            <p:cNvPr id="100" name="Google Shape;100;p3"/>
            <p:cNvSpPr/>
            <p:nvPr/>
          </p:nvSpPr>
          <p:spPr>
            <a:xfrm>
              <a:off x="947033" y="2362454"/>
              <a:ext cx="908647" cy="908646"/>
            </a:xfrm>
            <a:prstGeom prst="ellipse">
              <a:avLst/>
            </a:prstGeom>
            <a:solidFill>
              <a:srgbClr val="73C3E3"/>
            </a:solidFill>
            <a:ln>
              <a:noFill/>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2000"/>
                <a:buFont typeface="Helvetica Neue Light"/>
                <a:buNone/>
              </a:pPr>
              <a:r>
                <a:t/>
              </a:r>
              <a:endParaRPr b="0" i="0" sz="2000" u="none" cap="none" strike="noStrike">
                <a:solidFill>
                  <a:srgbClr val="FFFFFF"/>
                </a:solidFill>
                <a:latin typeface="Helvetica Neue Light"/>
                <a:ea typeface="Helvetica Neue Light"/>
                <a:cs typeface="Helvetica Neue Light"/>
                <a:sym typeface="Helvetica Neue Light"/>
              </a:endParaRPr>
            </a:p>
          </p:txBody>
        </p:sp>
        <p:sp>
          <p:nvSpPr>
            <p:cNvPr id="101" name="Google Shape;101;p3"/>
            <p:cNvSpPr/>
            <p:nvPr/>
          </p:nvSpPr>
          <p:spPr>
            <a:xfrm>
              <a:off x="1261236" y="2588475"/>
              <a:ext cx="356441" cy="431204"/>
            </a:xfrm>
            <a:prstGeom prst="rect">
              <a:avLst/>
            </a:prstGeom>
            <a:noFill/>
            <a:ln>
              <a:noFill/>
            </a:ln>
          </p:spPr>
          <p:txBody>
            <a:bodyPr anchorCtr="0" anchor="ctr" bIns="35700" lIns="35700" spcFirstLastPara="1" rIns="35700" wrap="square" tIns="35700">
              <a:spAutoFit/>
            </a:bodyPr>
            <a:lstStyle/>
            <a:p>
              <a:pPr indent="0" lvl="0" marL="0" marR="0" rtl="0" algn="l">
                <a:lnSpc>
                  <a:spcPct val="120000"/>
                </a:lnSpc>
                <a:spcBef>
                  <a:spcPts val="0"/>
                </a:spcBef>
                <a:spcAft>
                  <a:spcPts val="0"/>
                </a:spcAft>
                <a:buClr>
                  <a:srgbClr val="FFFFFF"/>
                </a:buClr>
                <a:buSzPts val="2400"/>
                <a:buFont typeface="Helvetica Neue"/>
                <a:buNone/>
              </a:pPr>
              <a:r>
                <a:rPr b="0" i="0" lang="en-GB" sz="2400" u="none" cap="none" strike="noStrike">
                  <a:solidFill>
                    <a:srgbClr val="FFFFFF"/>
                  </a:solidFill>
                  <a:latin typeface="Helvetica Neue"/>
                  <a:ea typeface="Helvetica Neue"/>
                  <a:cs typeface="Helvetica Neue"/>
                  <a:sym typeface="Helvetica Neue"/>
                </a:rPr>
                <a:t>A</a:t>
              </a:r>
              <a:endParaRPr b="0" i="0" sz="1400" u="none" cap="none" strike="noStrike">
                <a:solidFill>
                  <a:srgbClr val="000000"/>
                </a:solidFill>
                <a:latin typeface="Arial"/>
                <a:ea typeface="Arial"/>
                <a:cs typeface="Arial"/>
                <a:sym typeface="Arial"/>
              </a:endParaRPr>
            </a:p>
          </p:txBody>
        </p:sp>
      </p:grpSp>
      <p:grpSp>
        <p:nvGrpSpPr>
          <p:cNvPr id="102" name="Google Shape;102;p3"/>
          <p:cNvGrpSpPr/>
          <p:nvPr/>
        </p:nvGrpSpPr>
        <p:grpSpPr>
          <a:xfrm>
            <a:off x="806912" y="2594911"/>
            <a:ext cx="908647" cy="908646"/>
            <a:chOff x="4665644" y="2362454"/>
            <a:chExt cx="908647" cy="908646"/>
          </a:xfrm>
        </p:grpSpPr>
        <p:sp>
          <p:nvSpPr>
            <p:cNvPr id="103" name="Google Shape;103;p3"/>
            <p:cNvSpPr/>
            <p:nvPr/>
          </p:nvSpPr>
          <p:spPr>
            <a:xfrm>
              <a:off x="4665644" y="2362454"/>
              <a:ext cx="908647" cy="908646"/>
            </a:xfrm>
            <a:prstGeom prst="ellipse">
              <a:avLst/>
            </a:prstGeom>
            <a:solidFill>
              <a:srgbClr val="919CE3"/>
            </a:solidFill>
            <a:ln>
              <a:noFill/>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2000"/>
                <a:buFont typeface="Helvetica Neue Light"/>
                <a:buNone/>
              </a:pPr>
              <a:r>
                <a:t/>
              </a:r>
              <a:endParaRPr b="0" i="0" sz="2000" u="none" cap="none" strike="noStrike">
                <a:solidFill>
                  <a:srgbClr val="FFFFFF"/>
                </a:solidFill>
                <a:latin typeface="Helvetica Neue Light"/>
                <a:ea typeface="Helvetica Neue Light"/>
                <a:cs typeface="Helvetica Neue Light"/>
                <a:sym typeface="Helvetica Neue Light"/>
              </a:endParaRPr>
            </a:p>
          </p:txBody>
        </p:sp>
        <p:sp>
          <p:nvSpPr>
            <p:cNvPr id="104" name="Google Shape;104;p3"/>
            <p:cNvSpPr/>
            <p:nvPr/>
          </p:nvSpPr>
          <p:spPr>
            <a:xfrm>
              <a:off x="4979847" y="2588475"/>
              <a:ext cx="356441" cy="431204"/>
            </a:xfrm>
            <a:prstGeom prst="rect">
              <a:avLst/>
            </a:prstGeom>
            <a:noFill/>
            <a:ln>
              <a:noFill/>
            </a:ln>
          </p:spPr>
          <p:txBody>
            <a:bodyPr anchorCtr="0" anchor="ctr" bIns="35700" lIns="35700" spcFirstLastPara="1" rIns="35700" wrap="square" tIns="35700">
              <a:spAutoFit/>
            </a:bodyPr>
            <a:lstStyle/>
            <a:p>
              <a:pPr indent="0" lvl="0" marL="0" marR="0" rtl="0" algn="l">
                <a:lnSpc>
                  <a:spcPct val="120000"/>
                </a:lnSpc>
                <a:spcBef>
                  <a:spcPts val="0"/>
                </a:spcBef>
                <a:spcAft>
                  <a:spcPts val="0"/>
                </a:spcAft>
                <a:buClr>
                  <a:srgbClr val="FFFFFF"/>
                </a:buClr>
                <a:buSzPts val="2400"/>
                <a:buFont typeface="Helvetica Neue"/>
                <a:buNone/>
              </a:pPr>
              <a:r>
                <a:rPr b="0" i="0" lang="en-GB" sz="2400" u="none" cap="none" strike="noStrike">
                  <a:solidFill>
                    <a:srgbClr val="FFFFFF"/>
                  </a:solidFill>
                  <a:latin typeface="Helvetica Neue"/>
                  <a:ea typeface="Helvetica Neue"/>
                  <a:cs typeface="Helvetica Neue"/>
                  <a:sym typeface="Helvetica Neue"/>
                </a:rPr>
                <a:t>B</a:t>
              </a:r>
              <a:endParaRPr b="0" i="0" sz="1400" u="none" cap="none" strike="noStrike">
                <a:solidFill>
                  <a:srgbClr val="000000"/>
                </a:solidFill>
                <a:latin typeface="Arial"/>
                <a:ea typeface="Arial"/>
                <a:cs typeface="Arial"/>
                <a:sym typeface="Arial"/>
              </a:endParaRPr>
            </a:p>
          </p:txBody>
        </p:sp>
      </p:grpSp>
      <p:grpSp>
        <p:nvGrpSpPr>
          <p:cNvPr id="105" name="Google Shape;105;p3"/>
          <p:cNvGrpSpPr/>
          <p:nvPr/>
        </p:nvGrpSpPr>
        <p:grpSpPr>
          <a:xfrm>
            <a:off x="806911" y="3730897"/>
            <a:ext cx="908647" cy="908646"/>
            <a:chOff x="947033" y="4156948"/>
            <a:chExt cx="908647" cy="908646"/>
          </a:xfrm>
        </p:grpSpPr>
        <p:sp>
          <p:nvSpPr>
            <p:cNvPr id="106" name="Google Shape;106;p3"/>
            <p:cNvSpPr/>
            <p:nvPr/>
          </p:nvSpPr>
          <p:spPr>
            <a:xfrm>
              <a:off x="947033" y="4156948"/>
              <a:ext cx="908647" cy="908646"/>
            </a:xfrm>
            <a:prstGeom prst="ellipse">
              <a:avLst/>
            </a:prstGeom>
            <a:solidFill>
              <a:srgbClr val="95DF83"/>
            </a:solidFill>
            <a:ln>
              <a:noFill/>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2000"/>
                <a:buFont typeface="Helvetica Neue Light"/>
                <a:buNone/>
              </a:pPr>
              <a:r>
                <a:t/>
              </a:r>
              <a:endParaRPr b="0" i="0" sz="2000" u="none" cap="none" strike="noStrike">
                <a:solidFill>
                  <a:srgbClr val="FFFFFF"/>
                </a:solidFill>
                <a:latin typeface="Helvetica Neue Light"/>
                <a:ea typeface="Helvetica Neue Light"/>
                <a:cs typeface="Helvetica Neue Light"/>
                <a:sym typeface="Helvetica Neue Light"/>
              </a:endParaRPr>
            </a:p>
          </p:txBody>
        </p:sp>
        <p:sp>
          <p:nvSpPr>
            <p:cNvPr id="107" name="Google Shape;107;p3"/>
            <p:cNvSpPr/>
            <p:nvPr/>
          </p:nvSpPr>
          <p:spPr>
            <a:xfrm>
              <a:off x="1261237" y="4382969"/>
              <a:ext cx="356440" cy="431204"/>
            </a:xfrm>
            <a:prstGeom prst="rect">
              <a:avLst/>
            </a:prstGeom>
            <a:noFill/>
            <a:ln>
              <a:noFill/>
            </a:ln>
          </p:spPr>
          <p:txBody>
            <a:bodyPr anchorCtr="0" anchor="ctr" bIns="35700" lIns="35700" spcFirstLastPara="1" rIns="35700" wrap="square" tIns="35700">
              <a:spAutoFit/>
            </a:bodyPr>
            <a:lstStyle/>
            <a:p>
              <a:pPr indent="0" lvl="0" marL="0" marR="0" rtl="0" algn="l">
                <a:lnSpc>
                  <a:spcPct val="120000"/>
                </a:lnSpc>
                <a:spcBef>
                  <a:spcPts val="0"/>
                </a:spcBef>
                <a:spcAft>
                  <a:spcPts val="0"/>
                </a:spcAft>
                <a:buClr>
                  <a:srgbClr val="FFFFFF"/>
                </a:buClr>
                <a:buSzPts val="2400"/>
                <a:buFont typeface="Helvetica Neue"/>
                <a:buNone/>
              </a:pPr>
              <a:r>
                <a:rPr b="0" i="0" lang="en-GB" sz="2400" u="none" cap="none" strike="noStrike">
                  <a:solidFill>
                    <a:srgbClr val="FFFFFF"/>
                  </a:solidFill>
                  <a:latin typeface="Helvetica Neue"/>
                  <a:ea typeface="Helvetica Neue"/>
                  <a:cs typeface="Helvetica Neue"/>
                  <a:sym typeface="Helvetica Neue"/>
                </a:rPr>
                <a:t>C</a:t>
              </a:r>
              <a:endParaRPr b="0" i="0" sz="1400" u="none" cap="none" strike="noStrike">
                <a:solidFill>
                  <a:srgbClr val="000000"/>
                </a:solidFill>
                <a:latin typeface="Arial"/>
                <a:ea typeface="Arial"/>
                <a:cs typeface="Arial"/>
                <a:sym typeface="Arial"/>
              </a:endParaRPr>
            </a:p>
          </p:txBody>
        </p:sp>
      </p:grpSp>
      <p:sp>
        <p:nvSpPr>
          <p:cNvPr id="108" name="Google Shape;108;p3"/>
          <p:cNvSpPr/>
          <p:nvPr/>
        </p:nvSpPr>
        <p:spPr>
          <a:xfrm>
            <a:off x="1958101" y="1655969"/>
            <a:ext cx="6158288" cy="589198"/>
          </a:xfrm>
          <a:prstGeom prst="rect">
            <a:avLst/>
          </a:prstGeom>
          <a:noFill/>
          <a:ln>
            <a:noFill/>
          </a:ln>
        </p:spPr>
        <p:txBody>
          <a:bodyPr anchorCtr="0" anchor="ctr" bIns="35700" lIns="35700" spcFirstLastPara="1" rIns="35700" wrap="square" tIns="35700">
            <a:spAutoFit/>
          </a:bodyPr>
          <a:lstStyle/>
          <a:p>
            <a:pPr indent="0" lvl="0" marL="0" marR="0" rtl="0" algn="l">
              <a:lnSpc>
                <a:spcPct val="12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Longslagader</a:t>
            </a:r>
            <a:endParaRPr b="0" i="0" sz="2800" u="none" cap="none" strike="noStrike">
              <a:solidFill>
                <a:srgbClr val="000000"/>
              </a:solidFill>
              <a:latin typeface="Calibri"/>
              <a:ea typeface="Calibri"/>
              <a:cs typeface="Calibri"/>
              <a:sym typeface="Calibri"/>
            </a:endParaRPr>
          </a:p>
        </p:txBody>
      </p:sp>
      <p:sp>
        <p:nvSpPr>
          <p:cNvPr id="109" name="Google Shape;109;p3"/>
          <p:cNvSpPr/>
          <p:nvPr/>
        </p:nvSpPr>
        <p:spPr>
          <a:xfrm>
            <a:off x="1958101" y="2711037"/>
            <a:ext cx="6158288" cy="589198"/>
          </a:xfrm>
          <a:prstGeom prst="rect">
            <a:avLst/>
          </a:prstGeom>
          <a:noFill/>
          <a:ln>
            <a:noFill/>
          </a:ln>
        </p:spPr>
        <p:txBody>
          <a:bodyPr anchorCtr="0" anchor="ctr" bIns="35700" lIns="35700" spcFirstLastPara="1" rIns="35700" wrap="square" tIns="35700">
            <a:spAutoFit/>
          </a:bodyPr>
          <a:lstStyle/>
          <a:p>
            <a:pPr indent="0" lvl="0" marL="0" marR="0" rtl="0" algn="l">
              <a:lnSpc>
                <a:spcPct val="12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Longader</a:t>
            </a:r>
            <a:endParaRPr b="0" i="0" sz="2800" u="none" cap="none" strike="noStrike">
              <a:solidFill>
                <a:srgbClr val="000000"/>
              </a:solidFill>
              <a:latin typeface="Calibri"/>
              <a:ea typeface="Calibri"/>
              <a:cs typeface="Calibri"/>
              <a:sym typeface="Calibri"/>
            </a:endParaRPr>
          </a:p>
        </p:txBody>
      </p:sp>
      <p:sp>
        <p:nvSpPr>
          <p:cNvPr id="110" name="Google Shape;110;p3"/>
          <p:cNvSpPr/>
          <p:nvPr/>
        </p:nvSpPr>
        <p:spPr>
          <a:xfrm>
            <a:off x="1958100" y="3856597"/>
            <a:ext cx="6158400" cy="589200"/>
          </a:xfrm>
          <a:prstGeom prst="rect">
            <a:avLst/>
          </a:prstGeom>
          <a:noFill/>
          <a:ln>
            <a:noFill/>
          </a:ln>
        </p:spPr>
        <p:txBody>
          <a:bodyPr anchorCtr="0" anchor="ctr" bIns="35700" lIns="35700" spcFirstLastPara="1" rIns="35700" wrap="square" tIns="35700">
            <a:spAutoFit/>
          </a:bodyPr>
          <a:lstStyle/>
          <a:p>
            <a:pPr indent="0" lvl="0" marL="0" marR="0" rtl="0" algn="l">
              <a:lnSpc>
                <a:spcPct val="12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Aorta</a:t>
            </a:r>
            <a:endParaRPr b="0" i="0" sz="2800" u="none" cap="none" strike="noStrike">
              <a:solidFill>
                <a:srgbClr val="000000"/>
              </a:solidFill>
              <a:latin typeface="Calibri"/>
              <a:ea typeface="Calibri"/>
              <a:cs typeface="Calibri"/>
              <a:sym typeface="Calibri"/>
            </a:endParaRPr>
          </a:p>
        </p:txBody>
      </p:sp>
      <p:sp>
        <p:nvSpPr>
          <p:cNvPr id="111" name="Google Shape;111;p3"/>
          <p:cNvSpPr txBox="1"/>
          <p:nvPr>
            <p:ph type="title"/>
          </p:nvPr>
        </p:nvSpPr>
        <p:spPr>
          <a:xfrm>
            <a:off x="729419" y="396260"/>
            <a:ext cx="8109782" cy="855185"/>
          </a:xfrm>
          <a:prstGeom prst="rect">
            <a:avLst/>
          </a:prstGeom>
          <a:noFill/>
          <a:ln>
            <a:noFill/>
          </a:ln>
        </p:spPr>
        <p:txBody>
          <a:bodyPr anchorCtr="0" anchor="t" bIns="45700" lIns="91425" spcFirstLastPara="1" rIns="91425" wrap="square" tIns="45700">
            <a:normAutofit fontScale="90000"/>
          </a:bodyPr>
          <a:lstStyle/>
          <a:p>
            <a:pPr indent="0" lvl="0" marL="0" rtl="0" algn="l">
              <a:lnSpc>
                <a:spcPct val="111111"/>
              </a:lnSpc>
              <a:spcBef>
                <a:spcPts val="0"/>
              </a:spcBef>
              <a:spcAft>
                <a:spcPts val="0"/>
              </a:spcAft>
              <a:buClr>
                <a:schemeClr val="dk1"/>
              </a:buClr>
              <a:buSzPct val="100000"/>
              <a:buFont typeface="Calibri"/>
              <a:buNone/>
            </a:pPr>
            <a:r>
              <a:rPr lang="en-GB" sz="3600"/>
              <a:t>Welk bloedvat vervoert zuurstofarm bloed?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g215a591cbab_0_4"/>
          <p:cNvSpPr/>
          <p:nvPr/>
        </p:nvSpPr>
        <p:spPr>
          <a:xfrm>
            <a:off x="211015" y="6285469"/>
            <a:ext cx="8933100" cy="4977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3366FF"/>
              </a:solidFill>
              <a:latin typeface="Corbel"/>
              <a:ea typeface="Corbel"/>
              <a:cs typeface="Corbel"/>
              <a:sym typeface="Corbel"/>
            </a:endParaRPr>
          </a:p>
        </p:txBody>
      </p:sp>
      <p:sp>
        <p:nvSpPr>
          <p:cNvPr id="117" name="Google Shape;117;g215a591cbab_0_4"/>
          <p:cNvSpPr txBox="1"/>
          <p:nvPr/>
        </p:nvSpPr>
        <p:spPr>
          <a:xfrm>
            <a:off x="6827520" y="6407433"/>
            <a:ext cx="2316600" cy="253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FFFFFF"/>
              </a:buClr>
              <a:buSzPts val="1050"/>
              <a:buFont typeface="Tahoma"/>
              <a:buNone/>
            </a:pPr>
            <a:r>
              <a:rPr lang="en-GB" sz="1050">
                <a:solidFill>
                  <a:srgbClr val="FFFFFF"/>
                </a:solidFill>
                <a:latin typeface="Tahoma"/>
                <a:ea typeface="Tahoma"/>
                <a:cs typeface="Tahoma"/>
                <a:sym typeface="Tahoma"/>
              </a:rPr>
              <a:t>www.</a:t>
            </a:r>
            <a:r>
              <a:rPr b="0" i="0" lang="en-GB" sz="1050" u="none" cap="none" strike="noStrike">
                <a:solidFill>
                  <a:srgbClr val="FFFFFF"/>
                </a:solidFill>
                <a:latin typeface="Tahoma"/>
                <a:ea typeface="Tahoma"/>
                <a:cs typeface="Tahoma"/>
                <a:sym typeface="Tahoma"/>
              </a:rPr>
              <a:t>diagnostischevragen.nl</a:t>
            </a:r>
            <a:endParaRPr b="0" i="0" sz="1400" u="none" cap="none" strike="noStrike">
              <a:solidFill>
                <a:srgbClr val="000000"/>
              </a:solidFill>
              <a:latin typeface="Arial"/>
              <a:ea typeface="Arial"/>
              <a:cs typeface="Arial"/>
              <a:sym typeface="Arial"/>
            </a:endParaRPr>
          </a:p>
        </p:txBody>
      </p:sp>
      <p:grpSp>
        <p:nvGrpSpPr>
          <p:cNvPr id="118" name="Google Shape;118;g215a591cbab_0_4"/>
          <p:cNvGrpSpPr/>
          <p:nvPr/>
        </p:nvGrpSpPr>
        <p:grpSpPr>
          <a:xfrm>
            <a:off x="806913" y="1496245"/>
            <a:ext cx="908700" cy="908700"/>
            <a:chOff x="947033" y="2362454"/>
            <a:chExt cx="908700" cy="908700"/>
          </a:xfrm>
        </p:grpSpPr>
        <p:sp>
          <p:nvSpPr>
            <p:cNvPr id="119" name="Google Shape;119;g215a591cbab_0_4"/>
            <p:cNvSpPr/>
            <p:nvPr/>
          </p:nvSpPr>
          <p:spPr>
            <a:xfrm>
              <a:off x="947033" y="2362454"/>
              <a:ext cx="908700" cy="908700"/>
            </a:xfrm>
            <a:prstGeom prst="ellipse">
              <a:avLst/>
            </a:prstGeom>
            <a:solidFill>
              <a:srgbClr val="73C3E3"/>
            </a:solidFill>
            <a:ln>
              <a:noFill/>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2000"/>
                <a:buFont typeface="Helvetica Neue Light"/>
                <a:buNone/>
              </a:pPr>
              <a:r>
                <a:t/>
              </a:r>
              <a:endParaRPr b="0" i="0" sz="2000" u="none" cap="none" strike="noStrike">
                <a:solidFill>
                  <a:srgbClr val="FFFFFF"/>
                </a:solidFill>
                <a:latin typeface="Helvetica Neue Light"/>
                <a:ea typeface="Helvetica Neue Light"/>
                <a:cs typeface="Helvetica Neue Light"/>
                <a:sym typeface="Helvetica Neue Light"/>
              </a:endParaRPr>
            </a:p>
          </p:txBody>
        </p:sp>
        <p:sp>
          <p:nvSpPr>
            <p:cNvPr id="120" name="Google Shape;120;g215a591cbab_0_4"/>
            <p:cNvSpPr/>
            <p:nvPr/>
          </p:nvSpPr>
          <p:spPr>
            <a:xfrm>
              <a:off x="1261236" y="2588475"/>
              <a:ext cx="356400" cy="431100"/>
            </a:xfrm>
            <a:prstGeom prst="rect">
              <a:avLst/>
            </a:prstGeom>
            <a:noFill/>
            <a:ln>
              <a:noFill/>
            </a:ln>
          </p:spPr>
          <p:txBody>
            <a:bodyPr anchorCtr="0" anchor="ctr" bIns="35700" lIns="35700" spcFirstLastPara="1" rIns="35700" wrap="square" tIns="35700">
              <a:noAutofit/>
            </a:bodyPr>
            <a:lstStyle/>
            <a:p>
              <a:pPr indent="0" lvl="0" marL="0" marR="0" rtl="0" algn="l">
                <a:lnSpc>
                  <a:spcPct val="120000"/>
                </a:lnSpc>
                <a:spcBef>
                  <a:spcPts val="0"/>
                </a:spcBef>
                <a:spcAft>
                  <a:spcPts val="0"/>
                </a:spcAft>
                <a:buClr>
                  <a:srgbClr val="FFFFFF"/>
                </a:buClr>
                <a:buSzPts val="2400"/>
                <a:buFont typeface="Helvetica Neue"/>
                <a:buNone/>
              </a:pPr>
              <a:r>
                <a:rPr b="0" i="0" lang="en-GB" sz="2400" u="none" cap="none" strike="noStrike">
                  <a:solidFill>
                    <a:srgbClr val="FFFFFF"/>
                  </a:solidFill>
                  <a:latin typeface="Helvetica Neue"/>
                  <a:ea typeface="Helvetica Neue"/>
                  <a:cs typeface="Helvetica Neue"/>
                  <a:sym typeface="Helvetica Neue"/>
                </a:rPr>
                <a:t>A</a:t>
              </a:r>
              <a:endParaRPr b="0" i="0" sz="1400" u="none" cap="none" strike="noStrike">
                <a:solidFill>
                  <a:srgbClr val="000000"/>
                </a:solidFill>
                <a:latin typeface="Arial"/>
                <a:ea typeface="Arial"/>
                <a:cs typeface="Arial"/>
                <a:sym typeface="Arial"/>
              </a:endParaRPr>
            </a:p>
          </p:txBody>
        </p:sp>
      </p:grpSp>
      <p:grpSp>
        <p:nvGrpSpPr>
          <p:cNvPr id="121" name="Google Shape;121;g215a591cbab_0_4"/>
          <p:cNvGrpSpPr/>
          <p:nvPr/>
        </p:nvGrpSpPr>
        <p:grpSpPr>
          <a:xfrm>
            <a:off x="806912" y="2594911"/>
            <a:ext cx="908700" cy="908700"/>
            <a:chOff x="4665644" y="2362454"/>
            <a:chExt cx="908700" cy="908700"/>
          </a:xfrm>
        </p:grpSpPr>
        <p:sp>
          <p:nvSpPr>
            <p:cNvPr id="122" name="Google Shape;122;g215a591cbab_0_4"/>
            <p:cNvSpPr/>
            <p:nvPr/>
          </p:nvSpPr>
          <p:spPr>
            <a:xfrm>
              <a:off x="4665644" y="2362454"/>
              <a:ext cx="908700" cy="908700"/>
            </a:xfrm>
            <a:prstGeom prst="ellipse">
              <a:avLst/>
            </a:prstGeom>
            <a:solidFill>
              <a:srgbClr val="919CE3"/>
            </a:solidFill>
            <a:ln>
              <a:noFill/>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2000"/>
                <a:buFont typeface="Helvetica Neue Light"/>
                <a:buNone/>
              </a:pPr>
              <a:r>
                <a:t/>
              </a:r>
              <a:endParaRPr b="0" i="0" sz="2000" u="none" cap="none" strike="noStrike">
                <a:solidFill>
                  <a:srgbClr val="FFFFFF"/>
                </a:solidFill>
                <a:latin typeface="Helvetica Neue Light"/>
                <a:ea typeface="Helvetica Neue Light"/>
                <a:cs typeface="Helvetica Neue Light"/>
                <a:sym typeface="Helvetica Neue Light"/>
              </a:endParaRPr>
            </a:p>
          </p:txBody>
        </p:sp>
        <p:sp>
          <p:nvSpPr>
            <p:cNvPr id="123" name="Google Shape;123;g215a591cbab_0_4"/>
            <p:cNvSpPr/>
            <p:nvPr/>
          </p:nvSpPr>
          <p:spPr>
            <a:xfrm>
              <a:off x="4979847" y="2588475"/>
              <a:ext cx="356400" cy="431100"/>
            </a:xfrm>
            <a:prstGeom prst="rect">
              <a:avLst/>
            </a:prstGeom>
            <a:noFill/>
            <a:ln>
              <a:noFill/>
            </a:ln>
          </p:spPr>
          <p:txBody>
            <a:bodyPr anchorCtr="0" anchor="ctr" bIns="35700" lIns="35700" spcFirstLastPara="1" rIns="35700" wrap="square" tIns="35700">
              <a:noAutofit/>
            </a:bodyPr>
            <a:lstStyle/>
            <a:p>
              <a:pPr indent="0" lvl="0" marL="0" marR="0" rtl="0" algn="l">
                <a:lnSpc>
                  <a:spcPct val="120000"/>
                </a:lnSpc>
                <a:spcBef>
                  <a:spcPts val="0"/>
                </a:spcBef>
                <a:spcAft>
                  <a:spcPts val="0"/>
                </a:spcAft>
                <a:buClr>
                  <a:srgbClr val="FFFFFF"/>
                </a:buClr>
                <a:buSzPts val="2400"/>
                <a:buFont typeface="Helvetica Neue"/>
                <a:buNone/>
              </a:pPr>
              <a:r>
                <a:rPr b="0" i="0" lang="en-GB" sz="2400" u="none" cap="none" strike="noStrike">
                  <a:solidFill>
                    <a:srgbClr val="FFFFFF"/>
                  </a:solidFill>
                  <a:latin typeface="Helvetica Neue"/>
                  <a:ea typeface="Helvetica Neue"/>
                  <a:cs typeface="Helvetica Neue"/>
                  <a:sym typeface="Helvetica Neue"/>
                </a:rPr>
                <a:t>B</a:t>
              </a:r>
              <a:endParaRPr b="0" i="0" sz="1400" u="none" cap="none" strike="noStrike">
                <a:solidFill>
                  <a:srgbClr val="000000"/>
                </a:solidFill>
                <a:latin typeface="Arial"/>
                <a:ea typeface="Arial"/>
                <a:cs typeface="Arial"/>
                <a:sym typeface="Arial"/>
              </a:endParaRPr>
            </a:p>
          </p:txBody>
        </p:sp>
      </p:grpSp>
      <p:grpSp>
        <p:nvGrpSpPr>
          <p:cNvPr id="124" name="Google Shape;124;g215a591cbab_0_4"/>
          <p:cNvGrpSpPr/>
          <p:nvPr/>
        </p:nvGrpSpPr>
        <p:grpSpPr>
          <a:xfrm>
            <a:off x="806911" y="3730897"/>
            <a:ext cx="908700" cy="908700"/>
            <a:chOff x="947033" y="4156948"/>
            <a:chExt cx="908700" cy="908700"/>
          </a:xfrm>
        </p:grpSpPr>
        <p:sp>
          <p:nvSpPr>
            <p:cNvPr id="125" name="Google Shape;125;g215a591cbab_0_4"/>
            <p:cNvSpPr/>
            <p:nvPr/>
          </p:nvSpPr>
          <p:spPr>
            <a:xfrm>
              <a:off x="947033" y="4156948"/>
              <a:ext cx="908700" cy="908700"/>
            </a:xfrm>
            <a:prstGeom prst="ellipse">
              <a:avLst/>
            </a:prstGeom>
            <a:solidFill>
              <a:srgbClr val="95DF83"/>
            </a:solidFill>
            <a:ln>
              <a:noFill/>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2000"/>
                <a:buFont typeface="Helvetica Neue Light"/>
                <a:buNone/>
              </a:pPr>
              <a:r>
                <a:t/>
              </a:r>
              <a:endParaRPr b="0" i="0" sz="2000" u="none" cap="none" strike="noStrike">
                <a:solidFill>
                  <a:srgbClr val="FFFFFF"/>
                </a:solidFill>
                <a:latin typeface="Helvetica Neue Light"/>
                <a:ea typeface="Helvetica Neue Light"/>
                <a:cs typeface="Helvetica Neue Light"/>
                <a:sym typeface="Helvetica Neue Light"/>
              </a:endParaRPr>
            </a:p>
          </p:txBody>
        </p:sp>
        <p:sp>
          <p:nvSpPr>
            <p:cNvPr id="126" name="Google Shape;126;g215a591cbab_0_4"/>
            <p:cNvSpPr/>
            <p:nvPr/>
          </p:nvSpPr>
          <p:spPr>
            <a:xfrm>
              <a:off x="1261237" y="4382969"/>
              <a:ext cx="356400" cy="431100"/>
            </a:xfrm>
            <a:prstGeom prst="rect">
              <a:avLst/>
            </a:prstGeom>
            <a:noFill/>
            <a:ln>
              <a:noFill/>
            </a:ln>
          </p:spPr>
          <p:txBody>
            <a:bodyPr anchorCtr="0" anchor="ctr" bIns="35700" lIns="35700" spcFirstLastPara="1" rIns="35700" wrap="square" tIns="35700">
              <a:noAutofit/>
            </a:bodyPr>
            <a:lstStyle/>
            <a:p>
              <a:pPr indent="0" lvl="0" marL="0" marR="0" rtl="0" algn="l">
                <a:lnSpc>
                  <a:spcPct val="120000"/>
                </a:lnSpc>
                <a:spcBef>
                  <a:spcPts val="0"/>
                </a:spcBef>
                <a:spcAft>
                  <a:spcPts val="0"/>
                </a:spcAft>
                <a:buClr>
                  <a:srgbClr val="FFFFFF"/>
                </a:buClr>
                <a:buSzPts val="2400"/>
                <a:buFont typeface="Helvetica Neue"/>
                <a:buNone/>
              </a:pPr>
              <a:r>
                <a:rPr b="0" i="0" lang="en-GB" sz="2400" u="none" cap="none" strike="noStrike">
                  <a:solidFill>
                    <a:srgbClr val="FFFFFF"/>
                  </a:solidFill>
                  <a:latin typeface="Helvetica Neue"/>
                  <a:ea typeface="Helvetica Neue"/>
                  <a:cs typeface="Helvetica Neue"/>
                  <a:sym typeface="Helvetica Neue"/>
                </a:rPr>
                <a:t>C</a:t>
              </a:r>
              <a:endParaRPr b="0" i="0" sz="1400" u="none" cap="none" strike="noStrike">
                <a:solidFill>
                  <a:srgbClr val="000000"/>
                </a:solidFill>
                <a:latin typeface="Arial"/>
                <a:ea typeface="Arial"/>
                <a:cs typeface="Arial"/>
                <a:sym typeface="Arial"/>
              </a:endParaRPr>
            </a:p>
          </p:txBody>
        </p:sp>
      </p:grpSp>
      <p:sp>
        <p:nvSpPr>
          <p:cNvPr id="127" name="Google Shape;127;g215a591cbab_0_4"/>
          <p:cNvSpPr/>
          <p:nvPr/>
        </p:nvSpPr>
        <p:spPr>
          <a:xfrm>
            <a:off x="1958101" y="1655969"/>
            <a:ext cx="6158400" cy="589200"/>
          </a:xfrm>
          <a:prstGeom prst="rect">
            <a:avLst/>
          </a:prstGeom>
          <a:noFill/>
          <a:ln>
            <a:noFill/>
          </a:ln>
        </p:spPr>
        <p:txBody>
          <a:bodyPr anchorCtr="0" anchor="ctr" bIns="35700" lIns="35700" spcFirstLastPara="1" rIns="35700" wrap="square" tIns="35700">
            <a:noAutofit/>
          </a:bodyPr>
          <a:lstStyle/>
          <a:p>
            <a:pPr indent="0" lvl="0" marL="0" marR="0" rtl="0" algn="l">
              <a:lnSpc>
                <a:spcPct val="12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Longslagader</a:t>
            </a:r>
            <a:endParaRPr b="0" i="0" sz="2800" u="none" cap="none" strike="noStrike">
              <a:solidFill>
                <a:srgbClr val="000000"/>
              </a:solidFill>
              <a:latin typeface="Calibri"/>
              <a:ea typeface="Calibri"/>
              <a:cs typeface="Calibri"/>
              <a:sym typeface="Calibri"/>
            </a:endParaRPr>
          </a:p>
        </p:txBody>
      </p:sp>
      <p:sp>
        <p:nvSpPr>
          <p:cNvPr id="128" name="Google Shape;128;g215a591cbab_0_4"/>
          <p:cNvSpPr/>
          <p:nvPr/>
        </p:nvSpPr>
        <p:spPr>
          <a:xfrm>
            <a:off x="1958101" y="2711037"/>
            <a:ext cx="6158400" cy="589200"/>
          </a:xfrm>
          <a:prstGeom prst="rect">
            <a:avLst/>
          </a:prstGeom>
          <a:noFill/>
          <a:ln>
            <a:noFill/>
          </a:ln>
        </p:spPr>
        <p:txBody>
          <a:bodyPr anchorCtr="0" anchor="ctr" bIns="35700" lIns="35700" spcFirstLastPara="1" rIns="35700" wrap="square" tIns="35700">
            <a:noAutofit/>
          </a:bodyPr>
          <a:lstStyle/>
          <a:p>
            <a:pPr indent="0" lvl="0" marL="0" marR="0" rtl="0" algn="l">
              <a:lnSpc>
                <a:spcPct val="12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Longader</a:t>
            </a:r>
            <a:endParaRPr b="0" i="0" sz="2800" u="none" cap="none" strike="noStrike">
              <a:solidFill>
                <a:srgbClr val="000000"/>
              </a:solidFill>
              <a:latin typeface="Calibri"/>
              <a:ea typeface="Calibri"/>
              <a:cs typeface="Calibri"/>
              <a:sym typeface="Calibri"/>
            </a:endParaRPr>
          </a:p>
        </p:txBody>
      </p:sp>
      <p:sp>
        <p:nvSpPr>
          <p:cNvPr id="129" name="Google Shape;129;g215a591cbab_0_4"/>
          <p:cNvSpPr/>
          <p:nvPr/>
        </p:nvSpPr>
        <p:spPr>
          <a:xfrm>
            <a:off x="1958100" y="3856597"/>
            <a:ext cx="6158400" cy="589200"/>
          </a:xfrm>
          <a:prstGeom prst="rect">
            <a:avLst/>
          </a:prstGeom>
          <a:noFill/>
          <a:ln>
            <a:noFill/>
          </a:ln>
        </p:spPr>
        <p:txBody>
          <a:bodyPr anchorCtr="0" anchor="ctr" bIns="35700" lIns="35700" spcFirstLastPara="1" rIns="35700" wrap="square" tIns="35700">
            <a:noAutofit/>
          </a:bodyPr>
          <a:lstStyle/>
          <a:p>
            <a:pPr indent="0" lvl="0" marL="0" marR="0" rtl="0" algn="l">
              <a:lnSpc>
                <a:spcPct val="12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Poortader</a:t>
            </a:r>
            <a:endParaRPr b="0" i="0" sz="2800" u="none" cap="none" strike="noStrike">
              <a:solidFill>
                <a:srgbClr val="000000"/>
              </a:solidFill>
              <a:latin typeface="Calibri"/>
              <a:ea typeface="Calibri"/>
              <a:cs typeface="Calibri"/>
              <a:sym typeface="Calibri"/>
            </a:endParaRPr>
          </a:p>
        </p:txBody>
      </p:sp>
      <p:sp>
        <p:nvSpPr>
          <p:cNvPr id="130" name="Google Shape;130;g215a591cbab_0_4"/>
          <p:cNvSpPr txBox="1"/>
          <p:nvPr>
            <p:ph type="title"/>
          </p:nvPr>
        </p:nvSpPr>
        <p:spPr>
          <a:xfrm>
            <a:off x="729419" y="396260"/>
            <a:ext cx="8109900" cy="8553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111111"/>
              </a:lnSpc>
              <a:spcBef>
                <a:spcPts val="0"/>
              </a:spcBef>
              <a:spcAft>
                <a:spcPts val="0"/>
              </a:spcAft>
              <a:buClr>
                <a:schemeClr val="dk1"/>
              </a:buClr>
              <a:buSzPct val="111111"/>
              <a:buFont typeface="Calibri"/>
              <a:buNone/>
            </a:pPr>
            <a:r>
              <a:rPr lang="en-GB" sz="3600"/>
              <a:t>Welk bloedvat vervoert zuurstofrijk bloed?</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5"/>
          <p:cNvSpPr/>
          <p:nvPr/>
        </p:nvSpPr>
        <p:spPr>
          <a:xfrm>
            <a:off x="211015" y="6285469"/>
            <a:ext cx="8932986" cy="49784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3366FF"/>
              </a:solidFill>
              <a:latin typeface="Corbel"/>
              <a:ea typeface="Corbel"/>
              <a:cs typeface="Corbel"/>
              <a:sym typeface="Corbel"/>
            </a:endParaRPr>
          </a:p>
        </p:txBody>
      </p:sp>
      <p:sp>
        <p:nvSpPr>
          <p:cNvPr id="136" name="Google Shape;136;p5"/>
          <p:cNvSpPr txBox="1"/>
          <p:nvPr/>
        </p:nvSpPr>
        <p:spPr>
          <a:xfrm>
            <a:off x="6827520" y="6407433"/>
            <a:ext cx="2316480" cy="253916"/>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FFFFFF"/>
              </a:buClr>
              <a:buSzPts val="1050"/>
              <a:buFont typeface="Tahoma"/>
              <a:buNone/>
            </a:pPr>
            <a:r>
              <a:rPr lang="en-GB" sz="1050">
                <a:solidFill>
                  <a:schemeClr val="lt1"/>
                </a:solidFill>
                <a:latin typeface="Tahoma"/>
                <a:ea typeface="Tahoma"/>
                <a:cs typeface="Tahoma"/>
                <a:sym typeface="Tahoma"/>
              </a:rPr>
              <a:t>www.diagnostischevragen.n</a:t>
            </a:r>
            <a:r>
              <a:rPr lang="en-GB" sz="1050">
                <a:solidFill>
                  <a:srgbClr val="FFFFFF"/>
                </a:solidFill>
                <a:latin typeface="Tahoma"/>
                <a:ea typeface="Tahoma"/>
                <a:cs typeface="Tahoma"/>
                <a:sym typeface="Tahoma"/>
              </a:rPr>
              <a:t>l</a:t>
            </a:r>
            <a:endParaRPr b="0" i="0" sz="1400" u="none" cap="none" strike="noStrike">
              <a:solidFill>
                <a:srgbClr val="000000"/>
              </a:solidFill>
              <a:latin typeface="Arial"/>
              <a:ea typeface="Arial"/>
              <a:cs typeface="Arial"/>
              <a:sym typeface="Arial"/>
            </a:endParaRPr>
          </a:p>
        </p:txBody>
      </p:sp>
      <p:sp>
        <p:nvSpPr>
          <p:cNvPr id="137" name="Google Shape;137;p5"/>
          <p:cNvSpPr txBox="1"/>
          <p:nvPr>
            <p:ph type="title"/>
          </p:nvPr>
        </p:nvSpPr>
        <p:spPr>
          <a:xfrm>
            <a:off x="729419" y="548640"/>
            <a:ext cx="8109782" cy="1447784"/>
          </a:xfrm>
          <a:prstGeom prst="rect">
            <a:avLst/>
          </a:prstGeom>
          <a:noFill/>
          <a:ln>
            <a:noFill/>
          </a:ln>
        </p:spPr>
        <p:txBody>
          <a:bodyPr anchorCtr="0" anchor="t" bIns="45700" lIns="91425" spcFirstLastPara="1" rIns="91425" wrap="square" tIns="45700">
            <a:normAutofit/>
          </a:bodyPr>
          <a:lstStyle/>
          <a:p>
            <a:pPr indent="0" lvl="0" marL="0" rtl="0" algn="l">
              <a:lnSpc>
                <a:spcPct val="121212"/>
              </a:lnSpc>
              <a:spcBef>
                <a:spcPts val="0"/>
              </a:spcBef>
              <a:spcAft>
                <a:spcPts val="0"/>
              </a:spcAft>
              <a:buClr>
                <a:schemeClr val="dk1"/>
              </a:buClr>
              <a:buSzPts val="3200"/>
              <a:buFont typeface="Calibri"/>
              <a:buNone/>
            </a:pPr>
            <a:r>
              <a:rPr lang="en-GB" sz="3200"/>
              <a:t>Wat komt er na de rechterkamer?</a:t>
            </a:r>
            <a:br>
              <a:rPr lang="en-GB"/>
            </a:br>
            <a:endParaRPr/>
          </a:p>
        </p:txBody>
      </p:sp>
      <p:grpSp>
        <p:nvGrpSpPr>
          <p:cNvPr id="138" name="Google Shape;138;p5"/>
          <p:cNvGrpSpPr/>
          <p:nvPr/>
        </p:nvGrpSpPr>
        <p:grpSpPr>
          <a:xfrm>
            <a:off x="530810" y="2362454"/>
            <a:ext cx="908647" cy="908646"/>
            <a:chOff x="947033" y="2362454"/>
            <a:chExt cx="908647" cy="908646"/>
          </a:xfrm>
        </p:grpSpPr>
        <p:sp>
          <p:nvSpPr>
            <p:cNvPr id="139" name="Google Shape;139;p5"/>
            <p:cNvSpPr/>
            <p:nvPr/>
          </p:nvSpPr>
          <p:spPr>
            <a:xfrm>
              <a:off x="947033" y="2362454"/>
              <a:ext cx="908647" cy="908646"/>
            </a:xfrm>
            <a:prstGeom prst="ellipse">
              <a:avLst/>
            </a:prstGeom>
            <a:solidFill>
              <a:srgbClr val="73C3E3"/>
            </a:solidFill>
            <a:ln>
              <a:noFill/>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2000"/>
                <a:buFont typeface="Helvetica Neue Light"/>
                <a:buNone/>
              </a:pPr>
              <a:r>
                <a:t/>
              </a:r>
              <a:endParaRPr b="0" i="0" sz="2000" u="none" cap="none" strike="noStrike">
                <a:solidFill>
                  <a:srgbClr val="FFFFFF"/>
                </a:solidFill>
                <a:latin typeface="Helvetica Neue Light"/>
                <a:ea typeface="Helvetica Neue Light"/>
                <a:cs typeface="Helvetica Neue Light"/>
                <a:sym typeface="Helvetica Neue Light"/>
              </a:endParaRPr>
            </a:p>
          </p:txBody>
        </p:sp>
        <p:sp>
          <p:nvSpPr>
            <p:cNvPr id="140" name="Google Shape;140;p5"/>
            <p:cNvSpPr/>
            <p:nvPr/>
          </p:nvSpPr>
          <p:spPr>
            <a:xfrm>
              <a:off x="1261236" y="2588475"/>
              <a:ext cx="356441" cy="431204"/>
            </a:xfrm>
            <a:prstGeom prst="rect">
              <a:avLst/>
            </a:prstGeom>
            <a:noFill/>
            <a:ln>
              <a:noFill/>
            </a:ln>
          </p:spPr>
          <p:txBody>
            <a:bodyPr anchorCtr="0" anchor="ctr" bIns="35700" lIns="35700" spcFirstLastPara="1" rIns="35700" wrap="square" tIns="35700">
              <a:spAutoFit/>
            </a:bodyPr>
            <a:lstStyle/>
            <a:p>
              <a:pPr indent="0" lvl="0" marL="0" marR="0" rtl="0" algn="l">
                <a:lnSpc>
                  <a:spcPct val="120000"/>
                </a:lnSpc>
                <a:spcBef>
                  <a:spcPts val="0"/>
                </a:spcBef>
                <a:spcAft>
                  <a:spcPts val="0"/>
                </a:spcAft>
                <a:buClr>
                  <a:srgbClr val="FFFFFF"/>
                </a:buClr>
                <a:buSzPts val="2400"/>
                <a:buFont typeface="Helvetica Neue"/>
                <a:buNone/>
              </a:pPr>
              <a:r>
                <a:rPr b="0" i="0" lang="en-GB" sz="2400" u="none" cap="none" strike="noStrike">
                  <a:solidFill>
                    <a:srgbClr val="FFFFFF"/>
                  </a:solidFill>
                  <a:latin typeface="Helvetica Neue"/>
                  <a:ea typeface="Helvetica Neue"/>
                  <a:cs typeface="Helvetica Neue"/>
                  <a:sym typeface="Helvetica Neue"/>
                </a:rPr>
                <a:t>A</a:t>
              </a:r>
              <a:endParaRPr b="0" i="0" sz="1400" u="none" cap="none" strike="noStrike">
                <a:solidFill>
                  <a:srgbClr val="000000"/>
                </a:solidFill>
                <a:latin typeface="Arial"/>
                <a:ea typeface="Arial"/>
                <a:cs typeface="Arial"/>
                <a:sym typeface="Arial"/>
              </a:endParaRPr>
            </a:p>
          </p:txBody>
        </p:sp>
      </p:grpSp>
      <p:grpSp>
        <p:nvGrpSpPr>
          <p:cNvPr id="141" name="Google Shape;141;p5"/>
          <p:cNvGrpSpPr/>
          <p:nvPr/>
        </p:nvGrpSpPr>
        <p:grpSpPr>
          <a:xfrm>
            <a:off x="3463712" y="2404024"/>
            <a:ext cx="908647" cy="908646"/>
            <a:chOff x="4665644" y="2362454"/>
            <a:chExt cx="908647" cy="908646"/>
          </a:xfrm>
        </p:grpSpPr>
        <p:sp>
          <p:nvSpPr>
            <p:cNvPr id="142" name="Google Shape;142;p5"/>
            <p:cNvSpPr/>
            <p:nvPr/>
          </p:nvSpPr>
          <p:spPr>
            <a:xfrm>
              <a:off x="4665644" y="2362454"/>
              <a:ext cx="908647" cy="908646"/>
            </a:xfrm>
            <a:prstGeom prst="ellipse">
              <a:avLst/>
            </a:prstGeom>
            <a:solidFill>
              <a:srgbClr val="919CE3"/>
            </a:solidFill>
            <a:ln>
              <a:noFill/>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2000"/>
                <a:buFont typeface="Helvetica Neue Light"/>
                <a:buNone/>
              </a:pPr>
              <a:r>
                <a:t/>
              </a:r>
              <a:endParaRPr b="0" i="0" sz="2000" u="none" cap="none" strike="noStrike">
                <a:solidFill>
                  <a:srgbClr val="FFFFFF"/>
                </a:solidFill>
                <a:latin typeface="Helvetica Neue Light"/>
                <a:ea typeface="Helvetica Neue Light"/>
                <a:cs typeface="Helvetica Neue Light"/>
                <a:sym typeface="Helvetica Neue Light"/>
              </a:endParaRPr>
            </a:p>
          </p:txBody>
        </p:sp>
        <p:sp>
          <p:nvSpPr>
            <p:cNvPr id="143" name="Google Shape;143;p5"/>
            <p:cNvSpPr/>
            <p:nvPr/>
          </p:nvSpPr>
          <p:spPr>
            <a:xfrm>
              <a:off x="4979847" y="2588475"/>
              <a:ext cx="356441" cy="431204"/>
            </a:xfrm>
            <a:prstGeom prst="rect">
              <a:avLst/>
            </a:prstGeom>
            <a:noFill/>
            <a:ln>
              <a:noFill/>
            </a:ln>
          </p:spPr>
          <p:txBody>
            <a:bodyPr anchorCtr="0" anchor="ctr" bIns="35700" lIns="35700" spcFirstLastPara="1" rIns="35700" wrap="square" tIns="35700">
              <a:spAutoFit/>
            </a:bodyPr>
            <a:lstStyle/>
            <a:p>
              <a:pPr indent="0" lvl="0" marL="0" marR="0" rtl="0" algn="l">
                <a:lnSpc>
                  <a:spcPct val="120000"/>
                </a:lnSpc>
                <a:spcBef>
                  <a:spcPts val="0"/>
                </a:spcBef>
                <a:spcAft>
                  <a:spcPts val="0"/>
                </a:spcAft>
                <a:buClr>
                  <a:srgbClr val="FFFFFF"/>
                </a:buClr>
                <a:buSzPts val="2400"/>
                <a:buFont typeface="Helvetica Neue"/>
                <a:buNone/>
              </a:pPr>
              <a:r>
                <a:rPr b="0" i="0" lang="en-GB" sz="2400" u="none" cap="none" strike="noStrike">
                  <a:solidFill>
                    <a:srgbClr val="FFFFFF"/>
                  </a:solidFill>
                  <a:latin typeface="Helvetica Neue"/>
                  <a:ea typeface="Helvetica Neue"/>
                  <a:cs typeface="Helvetica Neue"/>
                  <a:sym typeface="Helvetica Neue"/>
                </a:rPr>
                <a:t>B</a:t>
              </a:r>
              <a:endParaRPr b="0" i="0" sz="1400" u="none" cap="none" strike="noStrike">
                <a:solidFill>
                  <a:srgbClr val="000000"/>
                </a:solidFill>
                <a:latin typeface="Arial"/>
                <a:ea typeface="Arial"/>
                <a:cs typeface="Arial"/>
                <a:sym typeface="Arial"/>
              </a:endParaRPr>
            </a:p>
          </p:txBody>
        </p:sp>
      </p:grpSp>
      <p:grpSp>
        <p:nvGrpSpPr>
          <p:cNvPr id="144" name="Google Shape;144;p5"/>
          <p:cNvGrpSpPr/>
          <p:nvPr/>
        </p:nvGrpSpPr>
        <p:grpSpPr>
          <a:xfrm>
            <a:off x="530809" y="4132117"/>
            <a:ext cx="908647" cy="908646"/>
            <a:chOff x="947033" y="4156948"/>
            <a:chExt cx="908647" cy="908646"/>
          </a:xfrm>
        </p:grpSpPr>
        <p:sp>
          <p:nvSpPr>
            <p:cNvPr id="145" name="Google Shape;145;p5"/>
            <p:cNvSpPr/>
            <p:nvPr/>
          </p:nvSpPr>
          <p:spPr>
            <a:xfrm>
              <a:off x="947033" y="4156948"/>
              <a:ext cx="908647" cy="908646"/>
            </a:xfrm>
            <a:prstGeom prst="ellipse">
              <a:avLst/>
            </a:prstGeom>
            <a:solidFill>
              <a:srgbClr val="95DF83"/>
            </a:solidFill>
            <a:ln>
              <a:noFill/>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2000"/>
                <a:buFont typeface="Helvetica Neue Light"/>
                <a:buNone/>
              </a:pPr>
              <a:r>
                <a:t/>
              </a:r>
              <a:endParaRPr b="0" i="0" sz="2000" u="none" cap="none" strike="noStrike">
                <a:solidFill>
                  <a:srgbClr val="FFFFFF"/>
                </a:solidFill>
                <a:latin typeface="Helvetica Neue Light"/>
                <a:ea typeface="Helvetica Neue Light"/>
                <a:cs typeface="Helvetica Neue Light"/>
                <a:sym typeface="Helvetica Neue Light"/>
              </a:endParaRPr>
            </a:p>
          </p:txBody>
        </p:sp>
        <p:sp>
          <p:nvSpPr>
            <p:cNvPr id="146" name="Google Shape;146;p5"/>
            <p:cNvSpPr/>
            <p:nvPr/>
          </p:nvSpPr>
          <p:spPr>
            <a:xfrm>
              <a:off x="1261237" y="4382969"/>
              <a:ext cx="356440" cy="431204"/>
            </a:xfrm>
            <a:prstGeom prst="rect">
              <a:avLst/>
            </a:prstGeom>
            <a:noFill/>
            <a:ln>
              <a:noFill/>
            </a:ln>
          </p:spPr>
          <p:txBody>
            <a:bodyPr anchorCtr="0" anchor="ctr" bIns="35700" lIns="35700" spcFirstLastPara="1" rIns="35700" wrap="square" tIns="35700">
              <a:spAutoFit/>
            </a:bodyPr>
            <a:lstStyle/>
            <a:p>
              <a:pPr indent="0" lvl="0" marL="0" marR="0" rtl="0" algn="l">
                <a:lnSpc>
                  <a:spcPct val="120000"/>
                </a:lnSpc>
                <a:spcBef>
                  <a:spcPts val="0"/>
                </a:spcBef>
                <a:spcAft>
                  <a:spcPts val="0"/>
                </a:spcAft>
                <a:buClr>
                  <a:srgbClr val="FFFFFF"/>
                </a:buClr>
                <a:buSzPts val="2400"/>
                <a:buFont typeface="Helvetica Neue"/>
                <a:buNone/>
              </a:pPr>
              <a:r>
                <a:rPr b="0" i="0" lang="en-GB" sz="2400" u="none" cap="none" strike="noStrike">
                  <a:solidFill>
                    <a:srgbClr val="FFFFFF"/>
                  </a:solidFill>
                  <a:latin typeface="Helvetica Neue"/>
                  <a:ea typeface="Helvetica Neue"/>
                  <a:cs typeface="Helvetica Neue"/>
                  <a:sym typeface="Helvetica Neue"/>
                </a:rPr>
                <a:t>C</a:t>
              </a:r>
              <a:endParaRPr b="0" i="0" sz="1400" u="none" cap="none" strike="noStrike">
                <a:solidFill>
                  <a:srgbClr val="000000"/>
                </a:solidFill>
                <a:latin typeface="Arial"/>
                <a:ea typeface="Arial"/>
                <a:cs typeface="Arial"/>
                <a:sym typeface="Arial"/>
              </a:endParaRPr>
            </a:p>
          </p:txBody>
        </p:sp>
      </p:grpSp>
      <p:grpSp>
        <p:nvGrpSpPr>
          <p:cNvPr id="147" name="Google Shape;147;p5"/>
          <p:cNvGrpSpPr/>
          <p:nvPr/>
        </p:nvGrpSpPr>
        <p:grpSpPr>
          <a:xfrm>
            <a:off x="3463712" y="4174427"/>
            <a:ext cx="908647" cy="908646"/>
            <a:chOff x="4665644" y="4148177"/>
            <a:chExt cx="908647" cy="908646"/>
          </a:xfrm>
        </p:grpSpPr>
        <p:sp>
          <p:nvSpPr>
            <p:cNvPr id="148" name="Google Shape;148;p5"/>
            <p:cNvSpPr/>
            <p:nvPr/>
          </p:nvSpPr>
          <p:spPr>
            <a:xfrm>
              <a:off x="4665644" y="4148177"/>
              <a:ext cx="908647" cy="908646"/>
            </a:xfrm>
            <a:prstGeom prst="ellipse">
              <a:avLst/>
            </a:prstGeom>
            <a:solidFill>
              <a:srgbClr val="E58BA8"/>
            </a:solidFill>
            <a:ln>
              <a:noFill/>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2000"/>
                <a:buFont typeface="Helvetica Neue Light"/>
                <a:buNone/>
              </a:pPr>
              <a:r>
                <a:t/>
              </a:r>
              <a:endParaRPr b="0" i="0" sz="2000" u="none" cap="none" strike="noStrike">
                <a:solidFill>
                  <a:srgbClr val="FFFFFF"/>
                </a:solidFill>
                <a:latin typeface="Helvetica Neue Light"/>
                <a:ea typeface="Helvetica Neue Light"/>
                <a:cs typeface="Helvetica Neue Light"/>
                <a:sym typeface="Helvetica Neue Light"/>
              </a:endParaRPr>
            </a:p>
          </p:txBody>
        </p:sp>
        <p:sp>
          <p:nvSpPr>
            <p:cNvPr id="149" name="Google Shape;149;p5"/>
            <p:cNvSpPr/>
            <p:nvPr/>
          </p:nvSpPr>
          <p:spPr>
            <a:xfrm>
              <a:off x="4979848" y="4374198"/>
              <a:ext cx="356440" cy="431204"/>
            </a:xfrm>
            <a:prstGeom prst="rect">
              <a:avLst/>
            </a:prstGeom>
            <a:noFill/>
            <a:ln>
              <a:noFill/>
            </a:ln>
          </p:spPr>
          <p:txBody>
            <a:bodyPr anchorCtr="0" anchor="ctr" bIns="35700" lIns="35700" spcFirstLastPara="1" rIns="35700" wrap="square" tIns="35700">
              <a:spAutoFit/>
            </a:bodyPr>
            <a:lstStyle/>
            <a:p>
              <a:pPr indent="0" lvl="0" marL="0" marR="0" rtl="0" algn="l">
                <a:lnSpc>
                  <a:spcPct val="120000"/>
                </a:lnSpc>
                <a:spcBef>
                  <a:spcPts val="0"/>
                </a:spcBef>
                <a:spcAft>
                  <a:spcPts val="0"/>
                </a:spcAft>
                <a:buClr>
                  <a:srgbClr val="FFFFFF"/>
                </a:buClr>
                <a:buSzPts val="2400"/>
                <a:buFont typeface="Helvetica Neue"/>
                <a:buNone/>
              </a:pPr>
              <a:r>
                <a:rPr b="0" i="0" lang="en-GB" sz="2400" u="none" cap="none" strike="noStrike">
                  <a:solidFill>
                    <a:srgbClr val="FFFFFF"/>
                  </a:solidFill>
                  <a:latin typeface="Helvetica Neue"/>
                  <a:ea typeface="Helvetica Neue"/>
                  <a:cs typeface="Helvetica Neue"/>
                  <a:sym typeface="Helvetica Neue"/>
                </a:rPr>
                <a:t>D</a:t>
              </a:r>
              <a:endParaRPr b="0" i="0" sz="1400" u="none" cap="none" strike="noStrike">
                <a:solidFill>
                  <a:srgbClr val="000000"/>
                </a:solidFill>
                <a:latin typeface="Arial"/>
                <a:ea typeface="Arial"/>
                <a:cs typeface="Arial"/>
                <a:sym typeface="Arial"/>
              </a:endParaRPr>
            </a:p>
          </p:txBody>
        </p:sp>
      </p:grpSp>
      <p:sp>
        <p:nvSpPr>
          <p:cNvPr id="150" name="Google Shape;150;p5"/>
          <p:cNvSpPr/>
          <p:nvPr/>
        </p:nvSpPr>
        <p:spPr>
          <a:xfrm>
            <a:off x="1668896" y="2559129"/>
            <a:ext cx="1276500" cy="515296"/>
          </a:xfrm>
          <a:prstGeom prst="rect">
            <a:avLst/>
          </a:prstGeom>
          <a:noFill/>
          <a:ln>
            <a:noFill/>
          </a:ln>
        </p:spPr>
        <p:txBody>
          <a:bodyPr anchorCtr="0" anchor="ctr" bIns="35700" lIns="35700" spcFirstLastPara="1" rIns="35700" wrap="square" tIns="35700">
            <a:spAutoFit/>
          </a:bodyPr>
          <a:lstStyle/>
          <a:p>
            <a:pPr indent="0" lvl="0" marL="0" marR="0" rtl="0" algn="l">
              <a:lnSpc>
                <a:spcPct val="120000"/>
              </a:lnSpc>
              <a:spcBef>
                <a:spcPts val="0"/>
              </a:spcBef>
              <a:spcAft>
                <a:spcPts val="0"/>
              </a:spcAft>
              <a:buClr>
                <a:srgbClr val="000000"/>
              </a:buClr>
              <a:buSzPts val="2800"/>
              <a:buFont typeface="Calibri"/>
              <a:buNone/>
            </a:pPr>
            <a:r>
              <a:rPr b="0" i="0" lang="en-GB" sz="2400" u="none" cap="none" strike="noStrike">
                <a:solidFill>
                  <a:srgbClr val="000000"/>
                </a:solidFill>
                <a:latin typeface="Calibri"/>
                <a:ea typeface="Calibri"/>
                <a:cs typeface="Calibri"/>
                <a:sym typeface="Calibri"/>
              </a:rPr>
              <a:t>longader</a:t>
            </a:r>
            <a:endParaRPr b="0" i="0" sz="1000" u="none" cap="none" strike="noStrike">
              <a:solidFill>
                <a:srgbClr val="000000"/>
              </a:solidFill>
              <a:latin typeface="Arial"/>
              <a:ea typeface="Arial"/>
              <a:cs typeface="Arial"/>
              <a:sym typeface="Arial"/>
            </a:endParaRPr>
          </a:p>
        </p:txBody>
      </p:sp>
      <p:sp>
        <p:nvSpPr>
          <p:cNvPr id="151" name="Google Shape;151;p5"/>
          <p:cNvSpPr/>
          <p:nvPr/>
        </p:nvSpPr>
        <p:spPr>
          <a:xfrm>
            <a:off x="4601823" y="2610633"/>
            <a:ext cx="1276500" cy="515296"/>
          </a:xfrm>
          <a:prstGeom prst="rect">
            <a:avLst/>
          </a:prstGeom>
          <a:noFill/>
          <a:ln>
            <a:noFill/>
          </a:ln>
        </p:spPr>
        <p:txBody>
          <a:bodyPr anchorCtr="0" anchor="ctr" bIns="35700" lIns="35700" spcFirstLastPara="1" rIns="35700" wrap="square" tIns="35700">
            <a:spAutoFit/>
          </a:bodyPr>
          <a:lstStyle/>
          <a:p>
            <a:pPr indent="0" lvl="0" marL="0" marR="0" rtl="0" algn="l">
              <a:lnSpc>
                <a:spcPct val="120000"/>
              </a:lnSpc>
              <a:spcBef>
                <a:spcPts val="0"/>
              </a:spcBef>
              <a:spcAft>
                <a:spcPts val="0"/>
              </a:spcAft>
              <a:buClr>
                <a:srgbClr val="000000"/>
              </a:buClr>
              <a:buSzPts val="2800"/>
              <a:buFont typeface="Calibri"/>
              <a:buNone/>
            </a:pPr>
            <a:r>
              <a:rPr b="0" i="0" lang="en-GB" sz="2400" u="none" cap="none" strike="noStrike">
                <a:solidFill>
                  <a:srgbClr val="000000"/>
                </a:solidFill>
                <a:latin typeface="Calibri"/>
                <a:ea typeface="Calibri"/>
                <a:cs typeface="Calibri"/>
                <a:sym typeface="Calibri"/>
              </a:rPr>
              <a:t>aorta</a:t>
            </a:r>
            <a:endParaRPr b="0" i="0" sz="2300" u="none" cap="none" strike="noStrike">
              <a:solidFill>
                <a:srgbClr val="000000"/>
              </a:solidFill>
              <a:latin typeface="Calibri"/>
              <a:ea typeface="Calibri"/>
              <a:cs typeface="Calibri"/>
              <a:sym typeface="Calibri"/>
            </a:endParaRPr>
          </a:p>
        </p:txBody>
      </p:sp>
      <p:sp>
        <p:nvSpPr>
          <p:cNvPr id="152" name="Google Shape;152;p5"/>
          <p:cNvSpPr/>
          <p:nvPr/>
        </p:nvSpPr>
        <p:spPr>
          <a:xfrm>
            <a:off x="1693681" y="4167781"/>
            <a:ext cx="1415946" cy="958494"/>
          </a:xfrm>
          <a:prstGeom prst="rect">
            <a:avLst/>
          </a:prstGeom>
          <a:noFill/>
          <a:ln>
            <a:noFill/>
          </a:ln>
        </p:spPr>
        <p:txBody>
          <a:bodyPr anchorCtr="0" anchor="ctr" bIns="35700" lIns="35700" spcFirstLastPara="1" rIns="35700" wrap="square" tIns="35700">
            <a:spAutoFit/>
          </a:bodyPr>
          <a:lstStyle/>
          <a:p>
            <a:pPr indent="0" lvl="0" marL="0" marR="0" rtl="0" algn="l">
              <a:lnSpc>
                <a:spcPct val="120000"/>
              </a:lnSpc>
              <a:spcBef>
                <a:spcPts val="0"/>
              </a:spcBef>
              <a:spcAft>
                <a:spcPts val="0"/>
              </a:spcAft>
              <a:buClr>
                <a:srgbClr val="000000"/>
              </a:buClr>
              <a:buSzPts val="2800"/>
              <a:buFont typeface="Calibri"/>
              <a:buNone/>
            </a:pPr>
            <a:r>
              <a:rPr b="0" i="0" lang="en-GB" sz="2400" u="none" cap="none" strike="noStrike">
                <a:solidFill>
                  <a:srgbClr val="000000"/>
                </a:solidFill>
                <a:latin typeface="Calibri"/>
                <a:ea typeface="Calibri"/>
                <a:cs typeface="Calibri"/>
                <a:sym typeface="Calibri"/>
              </a:rPr>
              <a:t>longsslag-</a:t>
            </a:r>
            <a:br>
              <a:rPr b="0" i="0" lang="en-GB" sz="2400" u="none" cap="none" strike="noStrike">
                <a:solidFill>
                  <a:srgbClr val="000000"/>
                </a:solidFill>
                <a:latin typeface="Calibri"/>
                <a:ea typeface="Calibri"/>
                <a:cs typeface="Calibri"/>
                <a:sym typeface="Calibri"/>
              </a:rPr>
            </a:br>
            <a:r>
              <a:rPr b="0" i="0" lang="en-GB" sz="2400" u="none" cap="none" strike="noStrike">
                <a:solidFill>
                  <a:srgbClr val="000000"/>
                </a:solidFill>
                <a:latin typeface="Calibri"/>
                <a:ea typeface="Calibri"/>
                <a:cs typeface="Calibri"/>
                <a:sym typeface="Calibri"/>
              </a:rPr>
              <a:t>ader</a:t>
            </a:r>
            <a:endParaRPr b="0" i="0" sz="2400" u="none" cap="none" strike="noStrike">
              <a:solidFill>
                <a:srgbClr val="000000"/>
              </a:solidFill>
              <a:latin typeface="Calibri"/>
              <a:ea typeface="Calibri"/>
              <a:cs typeface="Calibri"/>
              <a:sym typeface="Calibri"/>
            </a:endParaRPr>
          </a:p>
        </p:txBody>
      </p:sp>
      <p:sp>
        <p:nvSpPr>
          <p:cNvPr id="153" name="Google Shape;153;p5"/>
          <p:cNvSpPr/>
          <p:nvPr/>
        </p:nvSpPr>
        <p:spPr>
          <a:xfrm>
            <a:off x="4622655" y="4132024"/>
            <a:ext cx="1294200" cy="958494"/>
          </a:xfrm>
          <a:prstGeom prst="rect">
            <a:avLst/>
          </a:prstGeom>
          <a:noFill/>
          <a:ln>
            <a:noFill/>
          </a:ln>
        </p:spPr>
        <p:txBody>
          <a:bodyPr anchorCtr="0" anchor="ctr" bIns="35700" lIns="35700" spcFirstLastPara="1" rIns="35700" wrap="square" tIns="35700">
            <a:spAutoFit/>
          </a:bodyPr>
          <a:lstStyle/>
          <a:p>
            <a:pPr indent="0" lvl="0" marL="0" marR="0" rtl="0" algn="l">
              <a:lnSpc>
                <a:spcPct val="120000"/>
              </a:lnSpc>
              <a:spcBef>
                <a:spcPts val="0"/>
              </a:spcBef>
              <a:spcAft>
                <a:spcPts val="0"/>
              </a:spcAft>
              <a:buClr>
                <a:srgbClr val="000000"/>
              </a:buClr>
              <a:buSzPts val="2800"/>
              <a:buFont typeface="Calibri"/>
              <a:buNone/>
            </a:pPr>
            <a:r>
              <a:rPr b="0" i="0" lang="en-GB" sz="2400" u="none" cap="none" strike="noStrike">
                <a:solidFill>
                  <a:srgbClr val="000000"/>
                </a:solidFill>
                <a:latin typeface="Calibri"/>
                <a:ea typeface="Calibri"/>
                <a:cs typeface="Calibri"/>
                <a:sym typeface="Calibri"/>
              </a:rPr>
              <a:t>linker boezem</a:t>
            </a:r>
            <a:endParaRPr b="0" i="0" sz="2400" u="none" cap="none" strike="noStrike">
              <a:solidFill>
                <a:srgbClr val="000000"/>
              </a:solidFill>
              <a:latin typeface="Calibri"/>
              <a:ea typeface="Calibri"/>
              <a:cs typeface="Calibri"/>
              <a:sym typeface="Calibri"/>
            </a:endParaRPr>
          </a:p>
        </p:txBody>
      </p:sp>
      <p:grpSp>
        <p:nvGrpSpPr>
          <p:cNvPr id="154" name="Google Shape;154;p5"/>
          <p:cNvGrpSpPr/>
          <p:nvPr/>
        </p:nvGrpSpPr>
        <p:grpSpPr>
          <a:xfrm>
            <a:off x="6324135" y="2362454"/>
            <a:ext cx="908647" cy="908646"/>
            <a:chOff x="4665644" y="2362454"/>
            <a:chExt cx="908647" cy="908646"/>
          </a:xfrm>
        </p:grpSpPr>
        <p:sp>
          <p:nvSpPr>
            <p:cNvPr id="155" name="Google Shape;155;p5"/>
            <p:cNvSpPr/>
            <p:nvPr/>
          </p:nvSpPr>
          <p:spPr>
            <a:xfrm>
              <a:off x="4665644" y="2362454"/>
              <a:ext cx="908647" cy="908646"/>
            </a:xfrm>
            <a:prstGeom prst="ellipse">
              <a:avLst/>
            </a:prstGeom>
            <a:solidFill>
              <a:schemeClr val="accent4"/>
            </a:solidFill>
            <a:ln>
              <a:noFill/>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2000"/>
                <a:buFont typeface="Helvetica Neue Light"/>
                <a:buNone/>
              </a:pPr>
              <a:r>
                <a:t/>
              </a:r>
              <a:endParaRPr b="0" i="0" sz="2000" u="none" cap="none" strike="noStrike">
                <a:solidFill>
                  <a:srgbClr val="FFFFFF"/>
                </a:solidFill>
                <a:latin typeface="Helvetica Neue Light"/>
                <a:ea typeface="Helvetica Neue Light"/>
                <a:cs typeface="Helvetica Neue Light"/>
                <a:sym typeface="Helvetica Neue Light"/>
              </a:endParaRPr>
            </a:p>
          </p:txBody>
        </p:sp>
        <p:sp>
          <p:nvSpPr>
            <p:cNvPr id="156" name="Google Shape;156;p5"/>
            <p:cNvSpPr/>
            <p:nvPr/>
          </p:nvSpPr>
          <p:spPr>
            <a:xfrm>
              <a:off x="4979847" y="2546412"/>
              <a:ext cx="356441" cy="515332"/>
            </a:xfrm>
            <a:prstGeom prst="rect">
              <a:avLst/>
            </a:prstGeom>
            <a:solidFill>
              <a:schemeClr val="accent4"/>
            </a:solidFill>
            <a:ln>
              <a:noFill/>
            </a:ln>
          </p:spPr>
          <p:txBody>
            <a:bodyPr anchorCtr="0" anchor="ctr" bIns="35700" lIns="35700" spcFirstLastPara="1" rIns="35700" wrap="square" tIns="35700">
              <a:spAutoFit/>
            </a:bodyPr>
            <a:lstStyle/>
            <a:p>
              <a:pPr indent="0" lvl="0" marL="0" marR="0" rtl="0" algn="l">
                <a:lnSpc>
                  <a:spcPct val="120000"/>
                </a:lnSpc>
                <a:spcBef>
                  <a:spcPts val="0"/>
                </a:spcBef>
                <a:spcAft>
                  <a:spcPts val="0"/>
                </a:spcAft>
                <a:buClr>
                  <a:srgbClr val="FFFFFF"/>
                </a:buClr>
                <a:buSzPts val="2400"/>
                <a:buFont typeface="Helvetica Neue"/>
                <a:buNone/>
              </a:pPr>
              <a:r>
                <a:rPr b="0" i="0" lang="en-GB" sz="2400" u="none" cap="none" strike="noStrike">
                  <a:solidFill>
                    <a:srgbClr val="FFFFFF"/>
                  </a:solidFill>
                  <a:latin typeface="Helvetica Neue"/>
                  <a:ea typeface="Helvetica Neue"/>
                  <a:cs typeface="Helvetica Neue"/>
                  <a:sym typeface="Helvetica Neue"/>
                </a:rPr>
                <a:t>E</a:t>
              </a:r>
              <a:endParaRPr b="0" i="0" sz="2400" u="none" cap="none" strike="noStrike">
                <a:solidFill>
                  <a:srgbClr val="FFFFFF"/>
                </a:solidFill>
                <a:latin typeface="Helvetica Neue"/>
                <a:ea typeface="Helvetica Neue"/>
                <a:cs typeface="Helvetica Neue"/>
                <a:sym typeface="Helvetica Neue"/>
              </a:endParaRPr>
            </a:p>
          </p:txBody>
        </p:sp>
      </p:grpSp>
      <p:grpSp>
        <p:nvGrpSpPr>
          <p:cNvPr id="157" name="Google Shape;157;p5"/>
          <p:cNvGrpSpPr/>
          <p:nvPr/>
        </p:nvGrpSpPr>
        <p:grpSpPr>
          <a:xfrm>
            <a:off x="6324135" y="4156948"/>
            <a:ext cx="908647" cy="908646"/>
            <a:chOff x="4665644" y="2362454"/>
            <a:chExt cx="908647" cy="908646"/>
          </a:xfrm>
        </p:grpSpPr>
        <p:sp>
          <p:nvSpPr>
            <p:cNvPr id="158" name="Google Shape;158;p5"/>
            <p:cNvSpPr/>
            <p:nvPr/>
          </p:nvSpPr>
          <p:spPr>
            <a:xfrm>
              <a:off x="4665644" y="2362454"/>
              <a:ext cx="908647" cy="908646"/>
            </a:xfrm>
            <a:prstGeom prst="ellipse">
              <a:avLst/>
            </a:prstGeom>
            <a:solidFill>
              <a:schemeClr val="accent5"/>
            </a:solidFill>
            <a:ln>
              <a:noFill/>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2000"/>
                <a:buFont typeface="Helvetica Neue Light"/>
                <a:buNone/>
              </a:pPr>
              <a:r>
                <a:t/>
              </a:r>
              <a:endParaRPr b="0" i="0" sz="2000" u="none" cap="none" strike="noStrike">
                <a:solidFill>
                  <a:srgbClr val="FFFFFF"/>
                </a:solidFill>
                <a:latin typeface="Helvetica Neue Light"/>
                <a:ea typeface="Helvetica Neue Light"/>
                <a:cs typeface="Helvetica Neue Light"/>
                <a:sym typeface="Helvetica Neue Light"/>
              </a:endParaRPr>
            </a:p>
          </p:txBody>
        </p:sp>
        <p:sp>
          <p:nvSpPr>
            <p:cNvPr id="159" name="Google Shape;159;p5"/>
            <p:cNvSpPr/>
            <p:nvPr/>
          </p:nvSpPr>
          <p:spPr>
            <a:xfrm>
              <a:off x="4979847" y="2546412"/>
              <a:ext cx="356441" cy="515332"/>
            </a:xfrm>
            <a:prstGeom prst="rect">
              <a:avLst/>
            </a:prstGeom>
            <a:solidFill>
              <a:schemeClr val="accent5"/>
            </a:solidFill>
            <a:ln>
              <a:noFill/>
            </a:ln>
          </p:spPr>
          <p:txBody>
            <a:bodyPr anchorCtr="0" anchor="ctr" bIns="35700" lIns="35700" spcFirstLastPara="1" rIns="35700" wrap="square" tIns="35700">
              <a:spAutoFit/>
            </a:bodyPr>
            <a:lstStyle/>
            <a:p>
              <a:pPr indent="0" lvl="0" marL="0" marR="0" rtl="0" algn="l">
                <a:lnSpc>
                  <a:spcPct val="120000"/>
                </a:lnSpc>
                <a:spcBef>
                  <a:spcPts val="0"/>
                </a:spcBef>
                <a:spcAft>
                  <a:spcPts val="0"/>
                </a:spcAft>
                <a:buClr>
                  <a:srgbClr val="FFFFFF"/>
                </a:buClr>
                <a:buSzPts val="2400"/>
                <a:buFont typeface="Helvetica Neue"/>
                <a:buNone/>
              </a:pPr>
              <a:r>
                <a:rPr b="0" i="0" lang="en-GB" sz="2400" u="none" cap="none" strike="noStrike">
                  <a:solidFill>
                    <a:srgbClr val="FFFFFF"/>
                  </a:solidFill>
                  <a:latin typeface="Helvetica Neue"/>
                  <a:ea typeface="Helvetica Neue"/>
                  <a:cs typeface="Helvetica Neue"/>
                  <a:sym typeface="Helvetica Neue"/>
                </a:rPr>
                <a:t>F</a:t>
              </a:r>
              <a:endParaRPr b="0" i="0" sz="2400" u="none" cap="none" strike="noStrike">
                <a:solidFill>
                  <a:srgbClr val="FFFFFF"/>
                </a:solidFill>
                <a:latin typeface="Helvetica Neue"/>
                <a:ea typeface="Helvetica Neue"/>
                <a:cs typeface="Helvetica Neue"/>
                <a:sym typeface="Helvetica Neue"/>
              </a:endParaRPr>
            </a:p>
          </p:txBody>
        </p:sp>
      </p:grpSp>
      <p:sp>
        <p:nvSpPr>
          <p:cNvPr id="160" name="Google Shape;160;p5"/>
          <p:cNvSpPr/>
          <p:nvPr/>
        </p:nvSpPr>
        <p:spPr>
          <a:xfrm>
            <a:off x="7429883" y="2366400"/>
            <a:ext cx="765611" cy="958494"/>
          </a:xfrm>
          <a:prstGeom prst="rect">
            <a:avLst/>
          </a:prstGeom>
          <a:noFill/>
          <a:ln>
            <a:noFill/>
          </a:ln>
        </p:spPr>
        <p:txBody>
          <a:bodyPr anchorCtr="0" anchor="ctr" bIns="35700" lIns="35700" spcFirstLastPara="1" rIns="35700" wrap="square" tIns="35700">
            <a:spAutoFit/>
          </a:bodyPr>
          <a:lstStyle/>
          <a:p>
            <a:pPr indent="0" lvl="0" marL="0" marR="0" rtl="0" algn="l">
              <a:lnSpc>
                <a:spcPct val="120000"/>
              </a:lnSpc>
              <a:spcBef>
                <a:spcPts val="0"/>
              </a:spcBef>
              <a:spcAft>
                <a:spcPts val="0"/>
              </a:spcAft>
              <a:buClr>
                <a:srgbClr val="000000"/>
              </a:buClr>
              <a:buSzPts val="2800"/>
              <a:buFont typeface="Calibri"/>
              <a:buNone/>
            </a:pPr>
            <a:r>
              <a:rPr b="0" i="0" lang="en-GB" sz="2400" u="none" cap="none" strike="noStrike">
                <a:solidFill>
                  <a:srgbClr val="000000"/>
                </a:solidFill>
                <a:latin typeface="Calibri"/>
                <a:ea typeface="Calibri"/>
                <a:cs typeface="Calibri"/>
                <a:sym typeface="Calibri"/>
              </a:rPr>
              <a:t>holle ader</a:t>
            </a:r>
            <a:endParaRPr b="0" i="0" sz="2400" u="none" cap="none" strike="noStrike">
              <a:solidFill>
                <a:srgbClr val="000000"/>
              </a:solidFill>
              <a:latin typeface="Calibri"/>
              <a:ea typeface="Calibri"/>
              <a:cs typeface="Calibri"/>
              <a:sym typeface="Calibri"/>
            </a:endParaRPr>
          </a:p>
        </p:txBody>
      </p:sp>
      <p:sp>
        <p:nvSpPr>
          <p:cNvPr id="161" name="Google Shape;161;p5"/>
          <p:cNvSpPr/>
          <p:nvPr/>
        </p:nvSpPr>
        <p:spPr>
          <a:xfrm>
            <a:off x="7429883" y="4082392"/>
            <a:ext cx="1533900" cy="1032360"/>
          </a:xfrm>
          <a:prstGeom prst="rect">
            <a:avLst/>
          </a:prstGeom>
          <a:noFill/>
          <a:ln>
            <a:noFill/>
          </a:ln>
        </p:spPr>
        <p:txBody>
          <a:bodyPr anchorCtr="0" anchor="ctr" bIns="35700" lIns="35700" spcFirstLastPara="1" rIns="35700" wrap="square" tIns="35700">
            <a:spAutoFit/>
          </a:bodyPr>
          <a:lstStyle/>
          <a:p>
            <a:pPr indent="0" lvl="0" marL="0" marR="0" rtl="0" algn="l">
              <a:lnSpc>
                <a:spcPct val="120000"/>
              </a:lnSpc>
              <a:spcBef>
                <a:spcPts val="0"/>
              </a:spcBef>
              <a:spcAft>
                <a:spcPts val="0"/>
              </a:spcAft>
              <a:buClr>
                <a:srgbClr val="000000"/>
              </a:buClr>
              <a:buSzPts val="2800"/>
              <a:buFont typeface="Calibri"/>
              <a:buNone/>
            </a:pPr>
            <a:r>
              <a:rPr b="0" i="0" lang="en-GB" sz="2400" u="none" cap="none" strike="noStrike">
                <a:solidFill>
                  <a:srgbClr val="000000"/>
                </a:solidFill>
                <a:latin typeface="Calibri"/>
                <a:ea typeface="Calibri"/>
                <a:cs typeface="Calibri"/>
                <a:sym typeface="Calibri"/>
              </a:rPr>
              <a:t>rechter</a:t>
            </a:r>
            <a:r>
              <a:rPr b="0" i="0" lang="en-GB" sz="2800" u="none" cap="none" strike="noStrike">
                <a:solidFill>
                  <a:srgbClr val="000000"/>
                </a:solidFill>
                <a:latin typeface="Calibri"/>
                <a:ea typeface="Calibri"/>
                <a:cs typeface="Calibri"/>
                <a:sym typeface="Calibri"/>
              </a:rPr>
              <a:t> </a:t>
            </a:r>
            <a:r>
              <a:rPr b="0" i="0" lang="en-GB" sz="2400" u="none" cap="none" strike="noStrike">
                <a:solidFill>
                  <a:srgbClr val="000000"/>
                </a:solidFill>
                <a:latin typeface="Calibri"/>
                <a:ea typeface="Calibri"/>
                <a:cs typeface="Calibri"/>
                <a:sym typeface="Calibri"/>
              </a:rPr>
              <a:t>boezem</a:t>
            </a:r>
            <a:endParaRPr b="0" i="0" sz="2800" u="none" cap="none" strike="noStrike">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g13930a8b2a2_0_22"/>
          <p:cNvSpPr/>
          <p:nvPr/>
        </p:nvSpPr>
        <p:spPr>
          <a:xfrm>
            <a:off x="211015" y="6285469"/>
            <a:ext cx="8933100" cy="4977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3366FF"/>
              </a:solidFill>
              <a:latin typeface="Corbel"/>
              <a:ea typeface="Corbel"/>
              <a:cs typeface="Corbel"/>
              <a:sym typeface="Corbel"/>
            </a:endParaRPr>
          </a:p>
        </p:txBody>
      </p:sp>
      <p:sp>
        <p:nvSpPr>
          <p:cNvPr id="167" name="Google Shape;167;g13930a8b2a2_0_22"/>
          <p:cNvSpPr txBox="1"/>
          <p:nvPr/>
        </p:nvSpPr>
        <p:spPr>
          <a:xfrm>
            <a:off x="6827520" y="6407433"/>
            <a:ext cx="2316600" cy="2538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a:t>
            </a:r>
            <a:endParaRPr b="0" i="0" sz="1400" u="none" cap="none" strike="noStrike">
              <a:solidFill>
                <a:srgbClr val="000000"/>
              </a:solidFill>
              <a:latin typeface="Arial"/>
              <a:ea typeface="Arial"/>
              <a:cs typeface="Arial"/>
              <a:sym typeface="Arial"/>
            </a:endParaRPr>
          </a:p>
        </p:txBody>
      </p:sp>
      <p:grpSp>
        <p:nvGrpSpPr>
          <p:cNvPr id="168" name="Google Shape;168;g13930a8b2a2_0_22"/>
          <p:cNvGrpSpPr/>
          <p:nvPr/>
        </p:nvGrpSpPr>
        <p:grpSpPr>
          <a:xfrm>
            <a:off x="899432" y="1783628"/>
            <a:ext cx="908700" cy="908700"/>
            <a:chOff x="947033" y="2362454"/>
            <a:chExt cx="908700" cy="908700"/>
          </a:xfrm>
        </p:grpSpPr>
        <p:sp>
          <p:nvSpPr>
            <p:cNvPr id="169" name="Google Shape;169;g13930a8b2a2_0_22"/>
            <p:cNvSpPr/>
            <p:nvPr/>
          </p:nvSpPr>
          <p:spPr>
            <a:xfrm>
              <a:off x="947033" y="2362454"/>
              <a:ext cx="908700" cy="908700"/>
            </a:xfrm>
            <a:prstGeom prst="ellipse">
              <a:avLst/>
            </a:prstGeom>
            <a:solidFill>
              <a:srgbClr val="73C3E3"/>
            </a:solidFill>
            <a:ln>
              <a:noFill/>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2000"/>
                <a:buFont typeface="Helvetica Neue Light"/>
                <a:buNone/>
              </a:pPr>
              <a:r>
                <a:t/>
              </a:r>
              <a:endParaRPr b="0" i="0" sz="2000" u="none" cap="none" strike="noStrike">
                <a:solidFill>
                  <a:srgbClr val="FFFFFF"/>
                </a:solidFill>
                <a:latin typeface="Helvetica Neue Light"/>
                <a:ea typeface="Helvetica Neue Light"/>
                <a:cs typeface="Helvetica Neue Light"/>
                <a:sym typeface="Helvetica Neue Light"/>
              </a:endParaRPr>
            </a:p>
          </p:txBody>
        </p:sp>
        <p:sp>
          <p:nvSpPr>
            <p:cNvPr id="170" name="Google Shape;170;g13930a8b2a2_0_22"/>
            <p:cNvSpPr/>
            <p:nvPr/>
          </p:nvSpPr>
          <p:spPr>
            <a:xfrm>
              <a:off x="1261236" y="2588475"/>
              <a:ext cx="356400" cy="431100"/>
            </a:xfrm>
            <a:prstGeom prst="rect">
              <a:avLst/>
            </a:prstGeom>
            <a:noFill/>
            <a:ln>
              <a:noFill/>
            </a:ln>
          </p:spPr>
          <p:txBody>
            <a:bodyPr anchorCtr="0" anchor="ctr" bIns="35700" lIns="35700" spcFirstLastPara="1" rIns="35700" wrap="square" tIns="35700">
              <a:noAutofit/>
            </a:bodyPr>
            <a:lstStyle/>
            <a:p>
              <a:pPr indent="0" lvl="0" marL="0" marR="0" rtl="0" algn="l">
                <a:lnSpc>
                  <a:spcPct val="120000"/>
                </a:lnSpc>
                <a:spcBef>
                  <a:spcPts val="0"/>
                </a:spcBef>
                <a:spcAft>
                  <a:spcPts val="0"/>
                </a:spcAft>
                <a:buClr>
                  <a:srgbClr val="FFFFFF"/>
                </a:buClr>
                <a:buSzPts val="2400"/>
                <a:buFont typeface="Helvetica Neue"/>
                <a:buNone/>
              </a:pPr>
              <a:r>
                <a:rPr b="0" i="0" lang="en-GB" sz="2400" u="none" cap="none" strike="noStrike">
                  <a:solidFill>
                    <a:srgbClr val="FFFFFF"/>
                  </a:solidFill>
                  <a:latin typeface="Helvetica Neue"/>
                  <a:ea typeface="Helvetica Neue"/>
                  <a:cs typeface="Helvetica Neue"/>
                  <a:sym typeface="Helvetica Neue"/>
                </a:rPr>
                <a:t>A</a:t>
              </a:r>
              <a:endParaRPr b="0" i="0" sz="1400" u="none" cap="none" strike="noStrike">
                <a:solidFill>
                  <a:srgbClr val="000000"/>
                </a:solidFill>
                <a:latin typeface="Arial"/>
                <a:ea typeface="Arial"/>
                <a:cs typeface="Arial"/>
                <a:sym typeface="Arial"/>
              </a:endParaRPr>
            </a:p>
          </p:txBody>
        </p:sp>
      </p:grpSp>
      <p:grpSp>
        <p:nvGrpSpPr>
          <p:cNvPr id="171" name="Google Shape;171;g13930a8b2a2_0_22"/>
          <p:cNvGrpSpPr/>
          <p:nvPr/>
        </p:nvGrpSpPr>
        <p:grpSpPr>
          <a:xfrm>
            <a:off x="899431" y="2882294"/>
            <a:ext cx="908700" cy="908700"/>
            <a:chOff x="4665644" y="2362454"/>
            <a:chExt cx="908700" cy="908700"/>
          </a:xfrm>
        </p:grpSpPr>
        <p:sp>
          <p:nvSpPr>
            <p:cNvPr id="172" name="Google Shape;172;g13930a8b2a2_0_22"/>
            <p:cNvSpPr/>
            <p:nvPr/>
          </p:nvSpPr>
          <p:spPr>
            <a:xfrm>
              <a:off x="4665644" y="2362454"/>
              <a:ext cx="908700" cy="908700"/>
            </a:xfrm>
            <a:prstGeom prst="ellipse">
              <a:avLst/>
            </a:prstGeom>
            <a:solidFill>
              <a:srgbClr val="919CE3"/>
            </a:solidFill>
            <a:ln>
              <a:noFill/>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2000"/>
                <a:buFont typeface="Helvetica Neue Light"/>
                <a:buNone/>
              </a:pPr>
              <a:r>
                <a:t/>
              </a:r>
              <a:endParaRPr b="0" i="0" sz="2000" u="none" cap="none" strike="noStrike">
                <a:solidFill>
                  <a:srgbClr val="FFFFFF"/>
                </a:solidFill>
                <a:latin typeface="Helvetica Neue Light"/>
                <a:ea typeface="Helvetica Neue Light"/>
                <a:cs typeface="Helvetica Neue Light"/>
                <a:sym typeface="Helvetica Neue Light"/>
              </a:endParaRPr>
            </a:p>
          </p:txBody>
        </p:sp>
        <p:sp>
          <p:nvSpPr>
            <p:cNvPr id="173" name="Google Shape;173;g13930a8b2a2_0_22"/>
            <p:cNvSpPr/>
            <p:nvPr/>
          </p:nvSpPr>
          <p:spPr>
            <a:xfrm>
              <a:off x="4979847" y="2588475"/>
              <a:ext cx="356400" cy="431100"/>
            </a:xfrm>
            <a:prstGeom prst="rect">
              <a:avLst/>
            </a:prstGeom>
            <a:noFill/>
            <a:ln>
              <a:noFill/>
            </a:ln>
          </p:spPr>
          <p:txBody>
            <a:bodyPr anchorCtr="0" anchor="ctr" bIns="35700" lIns="35700" spcFirstLastPara="1" rIns="35700" wrap="square" tIns="35700">
              <a:noAutofit/>
            </a:bodyPr>
            <a:lstStyle/>
            <a:p>
              <a:pPr indent="0" lvl="0" marL="0" marR="0" rtl="0" algn="l">
                <a:lnSpc>
                  <a:spcPct val="120000"/>
                </a:lnSpc>
                <a:spcBef>
                  <a:spcPts val="0"/>
                </a:spcBef>
                <a:spcAft>
                  <a:spcPts val="0"/>
                </a:spcAft>
                <a:buClr>
                  <a:srgbClr val="FFFFFF"/>
                </a:buClr>
                <a:buSzPts val="2400"/>
                <a:buFont typeface="Helvetica Neue"/>
                <a:buNone/>
              </a:pPr>
              <a:r>
                <a:rPr b="0" i="0" lang="en-GB" sz="2400" u="none" cap="none" strike="noStrike">
                  <a:solidFill>
                    <a:srgbClr val="FFFFFF"/>
                  </a:solidFill>
                  <a:latin typeface="Helvetica Neue"/>
                  <a:ea typeface="Helvetica Neue"/>
                  <a:cs typeface="Helvetica Neue"/>
                  <a:sym typeface="Helvetica Neue"/>
                </a:rPr>
                <a:t>B</a:t>
              </a:r>
              <a:endParaRPr b="0" i="0" sz="1400" u="none" cap="none" strike="noStrike">
                <a:solidFill>
                  <a:srgbClr val="000000"/>
                </a:solidFill>
                <a:latin typeface="Arial"/>
                <a:ea typeface="Arial"/>
                <a:cs typeface="Arial"/>
                <a:sym typeface="Arial"/>
              </a:endParaRPr>
            </a:p>
          </p:txBody>
        </p:sp>
      </p:grpSp>
      <p:grpSp>
        <p:nvGrpSpPr>
          <p:cNvPr id="174" name="Google Shape;174;g13930a8b2a2_0_22"/>
          <p:cNvGrpSpPr/>
          <p:nvPr/>
        </p:nvGrpSpPr>
        <p:grpSpPr>
          <a:xfrm>
            <a:off x="899430" y="4018280"/>
            <a:ext cx="908700" cy="908700"/>
            <a:chOff x="947033" y="4156948"/>
            <a:chExt cx="908700" cy="908700"/>
          </a:xfrm>
        </p:grpSpPr>
        <p:sp>
          <p:nvSpPr>
            <p:cNvPr id="175" name="Google Shape;175;g13930a8b2a2_0_22"/>
            <p:cNvSpPr/>
            <p:nvPr/>
          </p:nvSpPr>
          <p:spPr>
            <a:xfrm>
              <a:off x="947033" y="4156948"/>
              <a:ext cx="908700" cy="908700"/>
            </a:xfrm>
            <a:prstGeom prst="ellipse">
              <a:avLst/>
            </a:prstGeom>
            <a:solidFill>
              <a:srgbClr val="95DF83"/>
            </a:solidFill>
            <a:ln>
              <a:noFill/>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2000"/>
                <a:buFont typeface="Helvetica Neue Light"/>
                <a:buNone/>
              </a:pPr>
              <a:r>
                <a:t/>
              </a:r>
              <a:endParaRPr b="0" i="0" sz="2000" u="none" cap="none" strike="noStrike">
                <a:solidFill>
                  <a:srgbClr val="FFFFFF"/>
                </a:solidFill>
                <a:latin typeface="Helvetica Neue Light"/>
                <a:ea typeface="Helvetica Neue Light"/>
                <a:cs typeface="Helvetica Neue Light"/>
                <a:sym typeface="Helvetica Neue Light"/>
              </a:endParaRPr>
            </a:p>
          </p:txBody>
        </p:sp>
        <p:sp>
          <p:nvSpPr>
            <p:cNvPr id="176" name="Google Shape;176;g13930a8b2a2_0_22"/>
            <p:cNvSpPr/>
            <p:nvPr/>
          </p:nvSpPr>
          <p:spPr>
            <a:xfrm>
              <a:off x="1261237" y="4382969"/>
              <a:ext cx="356400" cy="431100"/>
            </a:xfrm>
            <a:prstGeom prst="rect">
              <a:avLst/>
            </a:prstGeom>
            <a:noFill/>
            <a:ln>
              <a:noFill/>
            </a:ln>
          </p:spPr>
          <p:txBody>
            <a:bodyPr anchorCtr="0" anchor="ctr" bIns="35700" lIns="35700" spcFirstLastPara="1" rIns="35700" wrap="square" tIns="35700">
              <a:noAutofit/>
            </a:bodyPr>
            <a:lstStyle/>
            <a:p>
              <a:pPr indent="0" lvl="0" marL="0" marR="0" rtl="0" algn="l">
                <a:lnSpc>
                  <a:spcPct val="120000"/>
                </a:lnSpc>
                <a:spcBef>
                  <a:spcPts val="0"/>
                </a:spcBef>
                <a:spcAft>
                  <a:spcPts val="0"/>
                </a:spcAft>
                <a:buClr>
                  <a:srgbClr val="FFFFFF"/>
                </a:buClr>
                <a:buSzPts val="2400"/>
                <a:buFont typeface="Helvetica Neue"/>
                <a:buNone/>
              </a:pPr>
              <a:r>
                <a:rPr b="0" i="0" lang="en-GB" sz="2400" u="none" cap="none" strike="noStrike">
                  <a:solidFill>
                    <a:srgbClr val="FFFFFF"/>
                  </a:solidFill>
                  <a:latin typeface="Helvetica Neue"/>
                  <a:ea typeface="Helvetica Neue"/>
                  <a:cs typeface="Helvetica Neue"/>
                  <a:sym typeface="Helvetica Neue"/>
                </a:rPr>
                <a:t>C</a:t>
              </a:r>
              <a:endParaRPr b="0" i="0" sz="1400" u="none" cap="none" strike="noStrike">
                <a:solidFill>
                  <a:srgbClr val="000000"/>
                </a:solidFill>
                <a:latin typeface="Arial"/>
                <a:ea typeface="Arial"/>
                <a:cs typeface="Arial"/>
                <a:sym typeface="Arial"/>
              </a:endParaRPr>
            </a:p>
          </p:txBody>
        </p:sp>
      </p:grpSp>
      <p:grpSp>
        <p:nvGrpSpPr>
          <p:cNvPr id="177" name="Google Shape;177;g13930a8b2a2_0_22"/>
          <p:cNvGrpSpPr/>
          <p:nvPr/>
        </p:nvGrpSpPr>
        <p:grpSpPr>
          <a:xfrm>
            <a:off x="899430" y="5116946"/>
            <a:ext cx="908700" cy="908700"/>
            <a:chOff x="4665644" y="4148177"/>
            <a:chExt cx="908700" cy="908700"/>
          </a:xfrm>
        </p:grpSpPr>
        <p:sp>
          <p:nvSpPr>
            <p:cNvPr id="178" name="Google Shape;178;g13930a8b2a2_0_22"/>
            <p:cNvSpPr/>
            <p:nvPr/>
          </p:nvSpPr>
          <p:spPr>
            <a:xfrm>
              <a:off x="4665644" y="4148177"/>
              <a:ext cx="908700" cy="908700"/>
            </a:xfrm>
            <a:prstGeom prst="ellipse">
              <a:avLst/>
            </a:prstGeom>
            <a:solidFill>
              <a:srgbClr val="E58BA8"/>
            </a:solidFill>
            <a:ln>
              <a:noFill/>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2000"/>
                <a:buFont typeface="Helvetica Neue Light"/>
                <a:buNone/>
              </a:pPr>
              <a:r>
                <a:t/>
              </a:r>
              <a:endParaRPr b="0" i="0" sz="2000" u="none" cap="none" strike="noStrike">
                <a:solidFill>
                  <a:srgbClr val="FFFFFF"/>
                </a:solidFill>
                <a:latin typeface="Helvetica Neue Light"/>
                <a:ea typeface="Helvetica Neue Light"/>
                <a:cs typeface="Helvetica Neue Light"/>
                <a:sym typeface="Helvetica Neue Light"/>
              </a:endParaRPr>
            </a:p>
          </p:txBody>
        </p:sp>
        <p:sp>
          <p:nvSpPr>
            <p:cNvPr id="179" name="Google Shape;179;g13930a8b2a2_0_22"/>
            <p:cNvSpPr/>
            <p:nvPr/>
          </p:nvSpPr>
          <p:spPr>
            <a:xfrm>
              <a:off x="4979848" y="4374198"/>
              <a:ext cx="356400" cy="431100"/>
            </a:xfrm>
            <a:prstGeom prst="rect">
              <a:avLst/>
            </a:prstGeom>
            <a:noFill/>
            <a:ln>
              <a:noFill/>
            </a:ln>
          </p:spPr>
          <p:txBody>
            <a:bodyPr anchorCtr="0" anchor="ctr" bIns="35700" lIns="35700" spcFirstLastPara="1" rIns="35700" wrap="square" tIns="35700">
              <a:noAutofit/>
            </a:bodyPr>
            <a:lstStyle/>
            <a:p>
              <a:pPr indent="0" lvl="0" marL="0" marR="0" rtl="0" algn="l">
                <a:lnSpc>
                  <a:spcPct val="120000"/>
                </a:lnSpc>
                <a:spcBef>
                  <a:spcPts val="0"/>
                </a:spcBef>
                <a:spcAft>
                  <a:spcPts val="0"/>
                </a:spcAft>
                <a:buClr>
                  <a:srgbClr val="FFFFFF"/>
                </a:buClr>
                <a:buSzPts val="2400"/>
                <a:buFont typeface="Helvetica Neue"/>
                <a:buNone/>
              </a:pPr>
              <a:r>
                <a:rPr b="0" i="0" lang="en-GB" sz="2400" u="none" cap="none" strike="noStrike">
                  <a:solidFill>
                    <a:srgbClr val="FFFFFF"/>
                  </a:solidFill>
                  <a:latin typeface="Helvetica Neue"/>
                  <a:ea typeface="Helvetica Neue"/>
                  <a:cs typeface="Helvetica Neue"/>
                  <a:sym typeface="Helvetica Neue"/>
                </a:rPr>
                <a:t>D</a:t>
              </a:r>
              <a:endParaRPr b="0" i="0" sz="1400" u="none" cap="none" strike="noStrike">
                <a:solidFill>
                  <a:srgbClr val="000000"/>
                </a:solidFill>
                <a:latin typeface="Arial"/>
                <a:ea typeface="Arial"/>
                <a:cs typeface="Arial"/>
                <a:sym typeface="Arial"/>
              </a:endParaRPr>
            </a:p>
          </p:txBody>
        </p:sp>
      </p:grpSp>
      <p:sp>
        <p:nvSpPr>
          <p:cNvPr id="180" name="Google Shape;180;g13930a8b2a2_0_22"/>
          <p:cNvSpPr/>
          <p:nvPr/>
        </p:nvSpPr>
        <p:spPr>
          <a:xfrm>
            <a:off x="2050619" y="1943358"/>
            <a:ext cx="6717300" cy="589200"/>
          </a:xfrm>
          <a:prstGeom prst="rect">
            <a:avLst/>
          </a:prstGeom>
          <a:noFill/>
          <a:ln>
            <a:noFill/>
          </a:ln>
        </p:spPr>
        <p:txBody>
          <a:bodyPr anchorCtr="0" anchor="ctr" bIns="35700" lIns="35700" spcFirstLastPara="1" rIns="35700" wrap="square" tIns="35700">
            <a:noAutofit/>
          </a:bodyPr>
          <a:lstStyle/>
          <a:p>
            <a:pPr indent="0" lvl="0" marL="0" marR="0" rtl="0" algn="l">
              <a:lnSpc>
                <a:spcPct val="12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haarvaten smaller zijn dan slagaders</a:t>
            </a:r>
            <a:endParaRPr b="0" i="0" sz="2800" u="none" cap="none" strike="noStrike">
              <a:solidFill>
                <a:srgbClr val="000000"/>
              </a:solidFill>
              <a:latin typeface="Calibri"/>
              <a:ea typeface="Calibri"/>
              <a:cs typeface="Calibri"/>
              <a:sym typeface="Calibri"/>
            </a:endParaRPr>
          </a:p>
        </p:txBody>
      </p:sp>
      <p:sp>
        <p:nvSpPr>
          <p:cNvPr id="181" name="Google Shape;181;g13930a8b2a2_0_22"/>
          <p:cNvSpPr/>
          <p:nvPr/>
        </p:nvSpPr>
        <p:spPr>
          <a:xfrm>
            <a:off x="2050620" y="2998420"/>
            <a:ext cx="6158400" cy="589200"/>
          </a:xfrm>
          <a:prstGeom prst="rect">
            <a:avLst/>
          </a:prstGeom>
          <a:noFill/>
          <a:ln>
            <a:noFill/>
          </a:ln>
        </p:spPr>
        <p:txBody>
          <a:bodyPr anchorCtr="0" anchor="ctr" bIns="35700" lIns="35700" spcFirstLastPara="1" rIns="35700" wrap="square" tIns="35700">
            <a:noAutofit/>
          </a:bodyPr>
          <a:lstStyle/>
          <a:p>
            <a:pPr indent="0" lvl="0" marL="0" marR="0" rtl="0" algn="l">
              <a:lnSpc>
                <a:spcPct val="12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de totale inhoud van de haarvaten groter is dan de slagader</a:t>
            </a:r>
            <a:endParaRPr b="0" i="0" sz="2800" u="none" cap="none" strike="noStrike">
              <a:solidFill>
                <a:srgbClr val="000000"/>
              </a:solidFill>
              <a:latin typeface="Calibri"/>
              <a:ea typeface="Calibri"/>
              <a:cs typeface="Calibri"/>
              <a:sym typeface="Calibri"/>
            </a:endParaRPr>
          </a:p>
        </p:txBody>
      </p:sp>
      <p:sp>
        <p:nvSpPr>
          <p:cNvPr id="182" name="Google Shape;182;g13930a8b2a2_0_22"/>
          <p:cNvSpPr/>
          <p:nvPr/>
        </p:nvSpPr>
        <p:spPr>
          <a:xfrm>
            <a:off x="2050619" y="4143980"/>
            <a:ext cx="6158400" cy="589200"/>
          </a:xfrm>
          <a:prstGeom prst="rect">
            <a:avLst/>
          </a:prstGeom>
          <a:noFill/>
          <a:ln>
            <a:noFill/>
          </a:ln>
        </p:spPr>
        <p:txBody>
          <a:bodyPr anchorCtr="0" anchor="ctr" bIns="35700" lIns="35700" spcFirstLastPara="1" rIns="35700" wrap="square" tIns="35700">
            <a:noAutofit/>
          </a:bodyPr>
          <a:lstStyle/>
          <a:p>
            <a:pPr indent="0" lvl="0" marL="0" marR="0" rtl="0" algn="l">
              <a:lnSpc>
                <a:spcPct val="12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de totale inhoud van de slagaders groter is dan de haarvaten</a:t>
            </a:r>
            <a:endParaRPr b="0" i="0" sz="2800" u="none" cap="none" strike="noStrike">
              <a:solidFill>
                <a:srgbClr val="000000"/>
              </a:solidFill>
              <a:latin typeface="Calibri"/>
              <a:ea typeface="Calibri"/>
              <a:cs typeface="Calibri"/>
              <a:sym typeface="Calibri"/>
            </a:endParaRPr>
          </a:p>
        </p:txBody>
      </p:sp>
      <p:sp>
        <p:nvSpPr>
          <p:cNvPr id="183" name="Google Shape;183;g13930a8b2a2_0_22"/>
          <p:cNvSpPr/>
          <p:nvPr/>
        </p:nvSpPr>
        <p:spPr>
          <a:xfrm>
            <a:off x="2050619" y="5263917"/>
            <a:ext cx="6788700" cy="589200"/>
          </a:xfrm>
          <a:prstGeom prst="rect">
            <a:avLst/>
          </a:prstGeom>
          <a:noFill/>
          <a:ln>
            <a:noFill/>
          </a:ln>
        </p:spPr>
        <p:txBody>
          <a:bodyPr anchorCtr="0" anchor="ctr" bIns="35700" lIns="35700" spcFirstLastPara="1" rIns="35700" wrap="square" tIns="35700">
            <a:noAutofit/>
          </a:bodyPr>
          <a:lstStyle/>
          <a:p>
            <a:pPr indent="0" lvl="0" marL="0" marR="0" rtl="0" algn="l">
              <a:lnSpc>
                <a:spcPct val="12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je nu verder van het hart af bent</a:t>
            </a:r>
            <a:endParaRPr b="0" i="0" sz="2800" u="none" cap="none" strike="noStrike">
              <a:solidFill>
                <a:srgbClr val="000000"/>
              </a:solidFill>
              <a:latin typeface="Calibri"/>
              <a:ea typeface="Calibri"/>
              <a:cs typeface="Calibri"/>
              <a:sym typeface="Calibri"/>
            </a:endParaRPr>
          </a:p>
        </p:txBody>
      </p:sp>
      <p:sp>
        <p:nvSpPr>
          <p:cNvPr id="184" name="Google Shape;184;g13930a8b2a2_0_22"/>
          <p:cNvSpPr txBox="1"/>
          <p:nvPr>
            <p:ph type="title"/>
          </p:nvPr>
        </p:nvSpPr>
        <p:spPr>
          <a:xfrm>
            <a:off x="729419" y="396260"/>
            <a:ext cx="8038500" cy="8553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111111"/>
              </a:lnSpc>
              <a:spcBef>
                <a:spcPts val="0"/>
              </a:spcBef>
              <a:spcAft>
                <a:spcPts val="0"/>
              </a:spcAft>
              <a:buClr>
                <a:schemeClr val="dk1"/>
              </a:buClr>
              <a:buSzPct val="100000"/>
              <a:buFont typeface="Calibri"/>
              <a:buNone/>
            </a:pPr>
            <a:r>
              <a:rPr lang="en-GB" sz="3600"/>
              <a:t>De doorstroomsnelheid in haarvaten daalt omdat …</a:t>
            </a:r>
            <a:br>
              <a:rPr lang="en-GB"/>
            </a:b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g140d3ec5a0c_0_0"/>
          <p:cNvSpPr/>
          <p:nvPr/>
        </p:nvSpPr>
        <p:spPr>
          <a:xfrm>
            <a:off x="211015" y="6285469"/>
            <a:ext cx="8933100" cy="4977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3366FF"/>
              </a:solidFill>
              <a:latin typeface="Corbel"/>
              <a:ea typeface="Corbel"/>
              <a:cs typeface="Corbel"/>
              <a:sym typeface="Corbel"/>
            </a:endParaRPr>
          </a:p>
        </p:txBody>
      </p:sp>
      <p:sp>
        <p:nvSpPr>
          <p:cNvPr id="190" name="Google Shape;190;g140d3ec5a0c_0_0"/>
          <p:cNvSpPr txBox="1"/>
          <p:nvPr/>
        </p:nvSpPr>
        <p:spPr>
          <a:xfrm>
            <a:off x="6827520" y="6407433"/>
            <a:ext cx="2316600" cy="2538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www.diagnostischevragen.nl</a:t>
            </a:r>
            <a:endParaRPr i="0" sz="1400" u="none" cap="none" strike="noStrike">
              <a:solidFill>
                <a:srgbClr val="000000"/>
              </a:solidFill>
            </a:endParaRPr>
          </a:p>
        </p:txBody>
      </p:sp>
      <p:grpSp>
        <p:nvGrpSpPr>
          <p:cNvPr id="191" name="Google Shape;191;g140d3ec5a0c_0_0"/>
          <p:cNvGrpSpPr/>
          <p:nvPr/>
        </p:nvGrpSpPr>
        <p:grpSpPr>
          <a:xfrm>
            <a:off x="806913" y="1496245"/>
            <a:ext cx="908700" cy="908700"/>
            <a:chOff x="947033" y="2362454"/>
            <a:chExt cx="908700" cy="908700"/>
          </a:xfrm>
        </p:grpSpPr>
        <p:sp>
          <p:nvSpPr>
            <p:cNvPr id="192" name="Google Shape;192;g140d3ec5a0c_0_0"/>
            <p:cNvSpPr/>
            <p:nvPr/>
          </p:nvSpPr>
          <p:spPr>
            <a:xfrm>
              <a:off x="947033" y="2362454"/>
              <a:ext cx="908700" cy="908700"/>
            </a:xfrm>
            <a:prstGeom prst="ellipse">
              <a:avLst/>
            </a:prstGeom>
            <a:solidFill>
              <a:srgbClr val="73C3E3"/>
            </a:solidFill>
            <a:ln>
              <a:noFill/>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2000"/>
                <a:buFont typeface="Helvetica Neue Light"/>
                <a:buNone/>
              </a:pPr>
              <a:r>
                <a:t/>
              </a:r>
              <a:endParaRPr b="0" i="0" sz="2000" u="none" cap="none" strike="noStrike">
                <a:solidFill>
                  <a:srgbClr val="FFFFFF"/>
                </a:solidFill>
                <a:latin typeface="Helvetica Neue Light"/>
                <a:ea typeface="Helvetica Neue Light"/>
                <a:cs typeface="Helvetica Neue Light"/>
                <a:sym typeface="Helvetica Neue Light"/>
              </a:endParaRPr>
            </a:p>
          </p:txBody>
        </p:sp>
        <p:sp>
          <p:nvSpPr>
            <p:cNvPr id="193" name="Google Shape;193;g140d3ec5a0c_0_0"/>
            <p:cNvSpPr/>
            <p:nvPr/>
          </p:nvSpPr>
          <p:spPr>
            <a:xfrm>
              <a:off x="1261236" y="2588475"/>
              <a:ext cx="356400" cy="431100"/>
            </a:xfrm>
            <a:prstGeom prst="rect">
              <a:avLst/>
            </a:prstGeom>
            <a:noFill/>
            <a:ln>
              <a:noFill/>
            </a:ln>
          </p:spPr>
          <p:txBody>
            <a:bodyPr anchorCtr="0" anchor="ctr" bIns="35700" lIns="35700" spcFirstLastPara="1" rIns="35700" wrap="square" tIns="35700">
              <a:noAutofit/>
            </a:bodyPr>
            <a:lstStyle/>
            <a:p>
              <a:pPr indent="0" lvl="0" marL="0" marR="0" rtl="0" algn="l">
                <a:lnSpc>
                  <a:spcPct val="120000"/>
                </a:lnSpc>
                <a:spcBef>
                  <a:spcPts val="0"/>
                </a:spcBef>
                <a:spcAft>
                  <a:spcPts val="0"/>
                </a:spcAft>
                <a:buClr>
                  <a:srgbClr val="FFFFFF"/>
                </a:buClr>
                <a:buSzPts val="2400"/>
                <a:buFont typeface="Helvetica Neue"/>
                <a:buNone/>
              </a:pPr>
              <a:r>
                <a:rPr b="0" i="0" lang="en-GB" sz="2400" u="none" cap="none" strike="noStrike">
                  <a:solidFill>
                    <a:srgbClr val="FFFFFF"/>
                  </a:solidFill>
                  <a:latin typeface="Helvetica Neue"/>
                  <a:ea typeface="Helvetica Neue"/>
                  <a:cs typeface="Helvetica Neue"/>
                  <a:sym typeface="Helvetica Neue"/>
                </a:rPr>
                <a:t>A</a:t>
              </a:r>
              <a:endParaRPr b="0" i="0" sz="1400" u="none" cap="none" strike="noStrike">
                <a:solidFill>
                  <a:srgbClr val="000000"/>
                </a:solidFill>
                <a:latin typeface="Arial"/>
                <a:ea typeface="Arial"/>
                <a:cs typeface="Arial"/>
                <a:sym typeface="Arial"/>
              </a:endParaRPr>
            </a:p>
          </p:txBody>
        </p:sp>
      </p:grpSp>
      <p:grpSp>
        <p:nvGrpSpPr>
          <p:cNvPr id="194" name="Google Shape;194;g140d3ec5a0c_0_0"/>
          <p:cNvGrpSpPr/>
          <p:nvPr/>
        </p:nvGrpSpPr>
        <p:grpSpPr>
          <a:xfrm>
            <a:off x="806912" y="2594911"/>
            <a:ext cx="908700" cy="908700"/>
            <a:chOff x="4665644" y="2362454"/>
            <a:chExt cx="908700" cy="908700"/>
          </a:xfrm>
        </p:grpSpPr>
        <p:sp>
          <p:nvSpPr>
            <p:cNvPr id="195" name="Google Shape;195;g140d3ec5a0c_0_0"/>
            <p:cNvSpPr/>
            <p:nvPr/>
          </p:nvSpPr>
          <p:spPr>
            <a:xfrm>
              <a:off x="4665644" y="2362454"/>
              <a:ext cx="908700" cy="908700"/>
            </a:xfrm>
            <a:prstGeom prst="ellipse">
              <a:avLst/>
            </a:prstGeom>
            <a:solidFill>
              <a:srgbClr val="919CE3"/>
            </a:solidFill>
            <a:ln>
              <a:noFill/>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2000"/>
                <a:buFont typeface="Helvetica Neue Light"/>
                <a:buNone/>
              </a:pPr>
              <a:r>
                <a:t/>
              </a:r>
              <a:endParaRPr b="0" i="0" sz="2000" u="none" cap="none" strike="noStrike">
                <a:solidFill>
                  <a:srgbClr val="FFFFFF"/>
                </a:solidFill>
                <a:latin typeface="Helvetica Neue Light"/>
                <a:ea typeface="Helvetica Neue Light"/>
                <a:cs typeface="Helvetica Neue Light"/>
                <a:sym typeface="Helvetica Neue Light"/>
              </a:endParaRPr>
            </a:p>
          </p:txBody>
        </p:sp>
        <p:sp>
          <p:nvSpPr>
            <p:cNvPr id="196" name="Google Shape;196;g140d3ec5a0c_0_0"/>
            <p:cNvSpPr/>
            <p:nvPr/>
          </p:nvSpPr>
          <p:spPr>
            <a:xfrm>
              <a:off x="4979847" y="2588475"/>
              <a:ext cx="356400" cy="431100"/>
            </a:xfrm>
            <a:prstGeom prst="rect">
              <a:avLst/>
            </a:prstGeom>
            <a:noFill/>
            <a:ln>
              <a:noFill/>
            </a:ln>
          </p:spPr>
          <p:txBody>
            <a:bodyPr anchorCtr="0" anchor="ctr" bIns="35700" lIns="35700" spcFirstLastPara="1" rIns="35700" wrap="square" tIns="35700">
              <a:noAutofit/>
            </a:bodyPr>
            <a:lstStyle/>
            <a:p>
              <a:pPr indent="0" lvl="0" marL="0" marR="0" rtl="0" algn="l">
                <a:lnSpc>
                  <a:spcPct val="120000"/>
                </a:lnSpc>
                <a:spcBef>
                  <a:spcPts val="0"/>
                </a:spcBef>
                <a:spcAft>
                  <a:spcPts val="0"/>
                </a:spcAft>
                <a:buClr>
                  <a:srgbClr val="FFFFFF"/>
                </a:buClr>
                <a:buSzPts val="2400"/>
                <a:buFont typeface="Helvetica Neue"/>
                <a:buNone/>
              </a:pPr>
              <a:r>
                <a:rPr b="0" i="0" lang="en-GB" sz="2400" u="none" cap="none" strike="noStrike">
                  <a:solidFill>
                    <a:srgbClr val="FFFFFF"/>
                  </a:solidFill>
                  <a:latin typeface="Helvetica Neue"/>
                  <a:ea typeface="Helvetica Neue"/>
                  <a:cs typeface="Helvetica Neue"/>
                  <a:sym typeface="Helvetica Neue"/>
                </a:rPr>
                <a:t>B</a:t>
              </a:r>
              <a:endParaRPr b="0" i="0" sz="1400" u="none" cap="none" strike="noStrike">
                <a:solidFill>
                  <a:srgbClr val="000000"/>
                </a:solidFill>
                <a:latin typeface="Arial"/>
                <a:ea typeface="Arial"/>
                <a:cs typeface="Arial"/>
                <a:sym typeface="Arial"/>
              </a:endParaRPr>
            </a:p>
          </p:txBody>
        </p:sp>
      </p:grpSp>
      <p:grpSp>
        <p:nvGrpSpPr>
          <p:cNvPr id="197" name="Google Shape;197;g140d3ec5a0c_0_0"/>
          <p:cNvGrpSpPr/>
          <p:nvPr/>
        </p:nvGrpSpPr>
        <p:grpSpPr>
          <a:xfrm>
            <a:off x="806911" y="3730897"/>
            <a:ext cx="908700" cy="908700"/>
            <a:chOff x="947033" y="4156948"/>
            <a:chExt cx="908700" cy="908700"/>
          </a:xfrm>
        </p:grpSpPr>
        <p:sp>
          <p:nvSpPr>
            <p:cNvPr id="198" name="Google Shape;198;g140d3ec5a0c_0_0"/>
            <p:cNvSpPr/>
            <p:nvPr/>
          </p:nvSpPr>
          <p:spPr>
            <a:xfrm>
              <a:off x="947033" y="4156948"/>
              <a:ext cx="908700" cy="908700"/>
            </a:xfrm>
            <a:prstGeom prst="ellipse">
              <a:avLst/>
            </a:prstGeom>
            <a:solidFill>
              <a:srgbClr val="95DF83"/>
            </a:solidFill>
            <a:ln>
              <a:noFill/>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2000"/>
                <a:buFont typeface="Helvetica Neue Light"/>
                <a:buNone/>
              </a:pPr>
              <a:r>
                <a:t/>
              </a:r>
              <a:endParaRPr b="0" i="0" sz="2000" u="none" cap="none" strike="noStrike">
                <a:solidFill>
                  <a:srgbClr val="FFFFFF"/>
                </a:solidFill>
                <a:latin typeface="Helvetica Neue Light"/>
                <a:ea typeface="Helvetica Neue Light"/>
                <a:cs typeface="Helvetica Neue Light"/>
                <a:sym typeface="Helvetica Neue Light"/>
              </a:endParaRPr>
            </a:p>
          </p:txBody>
        </p:sp>
        <p:sp>
          <p:nvSpPr>
            <p:cNvPr id="199" name="Google Shape;199;g140d3ec5a0c_0_0"/>
            <p:cNvSpPr/>
            <p:nvPr/>
          </p:nvSpPr>
          <p:spPr>
            <a:xfrm>
              <a:off x="1261237" y="4382969"/>
              <a:ext cx="356400" cy="431100"/>
            </a:xfrm>
            <a:prstGeom prst="rect">
              <a:avLst/>
            </a:prstGeom>
            <a:noFill/>
            <a:ln>
              <a:noFill/>
            </a:ln>
          </p:spPr>
          <p:txBody>
            <a:bodyPr anchorCtr="0" anchor="ctr" bIns="35700" lIns="35700" spcFirstLastPara="1" rIns="35700" wrap="square" tIns="35700">
              <a:noAutofit/>
            </a:bodyPr>
            <a:lstStyle/>
            <a:p>
              <a:pPr indent="0" lvl="0" marL="0" marR="0" rtl="0" algn="l">
                <a:lnSpc>
                  <a:spcPct val="120000"/>
                </a:lnSpc>
                <a:spcBef>
                  <a:spcPts val="0"/>
                </a:spcBef>
                <a:spcAft>
                  <a:spcPts val="0"/>
                </a:spcAft>
                <a:buClr>
                  <a:srgbClr val="FFFFFF"/>
                </a:buClr>
                <a:buSzPts val="2400"/>
                <a:buFont typeface="Helvetica Neue"/>
                <a:buNone/>
              </a:pPr>
              <a:r>
                <a:rPr b="0" i="0" lang="en-GB" sz="2400" u="none" cap="none" strike="noStrike">
                  <a:solidFill>
                    <a:srgbClr val="FFFFFF"/>
                  </a:solidFill>
                  <a:latin typeface="Helvetica Neue"/>
                  <a:ea typeface="Helvetica Neue"/>
                  <a:cs typeface="Helvetica Neue"/>
                  <a:sym typeface="Helvetica Neue"/>
                </a:rPr>
                <a:t>C</a:t>
              </a:r>
              <a:endParaRPr b="0" i="0" sz="1400" u="none" cap="none" strike="noStrike">
                <a:solidFill>
                  <a:srgbClr val="000000"/>
                </a:solidFill>
                <a:latin typeface="Arial"/>
                <a:ea typeface="Arial"/>
                <a:cs typeface="Arial"/>
                <a:sym typeface="Arial"/>
              </a:endParaRPr>
            </a:p>
          </p:txBody>
        </p:sp>
      </p:grpSp>
      <p:grpSp>
        <p:nvGrpSpPr>
          <p:cNvPr id="200" name="Google Shape;200;g140d3ec5a0c_0_0"/>
          <p:cNvGrpSpPr/>
          <p:nvPr/>
        </p:nvGrpSpPr>
        <p:grpSpPr>
          <a:xfrm>
            <a:off x="806911" y="4829563"/>
            <a:ext cx="908700" cy="908700"/>
            <a:chOff x="4665644" y="4148177"/>
            <a:chExt cx="908700" cy="908700"/>
          </a:xfrm>
        </p:grpSpPr>
        <p:sp>
          <p:nvSpPr>
            <p:cNvPr id="201" name="Google Shape;201;g140d3ec5a0c_0_0"/>
            <p:cNvSpPr/>
            <p:nvPr/>
          </p:nvSpPr>
          <p:spPr>
            <a:xfrm>
              <a:off x="4665644" y="4148177"/>
              <a:ext cx="908700" cy="908700"/>
            </a:xfrm>
            <a:prstGeom prst="ellipse">
              <a:avLst/>
            </a:prstGeom>
            <a:solidFill>
              <a:srgbClr val="E58BA8"/>
            </a:solidFill>
            <a:ln>
              <a:noFill/>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2000"/>
                <a:buFont typeface="Helvetica Neue Light"/>
                <a:buNone/>
              </a:pPr>
              <a:r>
                <a:t/>
              </a:r>
              <a:endParaRPr b="0" i="0" sz="2000" u="none" cap="none" strike="noStrike">
                <a:solidFill>
                  <a:srgbClr val="FFFFFF"/>
                </a:solidFill>
                <a:latin typeface="Helvetica Neue Light"/>
                <a:ea typeface="Helvetica Neue Light"/>
                <a:cs typeface="Helvetica Neue Light"/>
                <a:sym typeface="Helvetica Neue Light"/>
              </a:endParaRPr>
            </a:p>
          </p:txBody>
        </p:sp>
        <p:sp>
          <p:nvSpPr>
            <p:cNvPr id="202" name="Google Shape;202;g140d3ec5a0c_0_0"/>
            <p:cNvSpPr/>
            <p:nvPr/>
          </p:nvSpPr>
          <p:spPr>
            <a:xfrm>
              <a:off x="4979848" y="4374198"/>
              <a:ext cx="356400" cy="431100"/>
            </a:xfrm>
            <a:prstGeom prst="rect">
              <a:avLst/>
            </a:prstGeom>
            <a:noFill/>
            <a:ln>
              <a:noFill/>
            </a:ln>
          </p:spPr>
          <p:txBody>
            <a:bodyPr anchorCtr="0" anchor="ctr" bIns="35700" lIns="35700" spcFirstLastPara="1" rIns="35700" wrap="square" tIns="35700">
              <a:noAutofit/>
            </a:bodyPr>
            <a:lstStyle/>
            <a:p>
              <a:pPr indent="0" lvl="0" marL="0" marR="0" rtl="0" algn="l">
                <a:lnSpc>
                  <a:spcPct val="120000"/>
                </a:lnSpc>
                <a:spcBef>
                  <a:spcPts val="0"/>
                </a:spcBef>
                <a:spcAft>
                  <a:spcPts val="0"/>
                </a:spcAft>
                <a:buClr>
                  <a:srgbClr val="FFFFFF"/>
                </a:buClr>
                <a:buSzPts val="2400"/>
                <a:buFont typeface="Helvetica Neue"/>
                <a:buNone/>
              </a:pPr>
              <a:r>
                <a:rPr b="0" i="0" lang="en-GB" sz="2400" u="none" cap="none" strike="noStrike">
                  <a:solidFill>
                    <a:srgbClr val="FFFFFF"/>
                  </a:solidFill>
                  <a:latin typeface="Helvetica Neue"/>
                  <a:ea typeface="Helvetica Neue"/>
                  <a:cs typeface="Helvetica Neue"/>
                  <a:sym typeface="Helvetica Neue"/>
                </a:rPr>
                <a:t>D</a:t>
              </a:r>
              <a:endParaRPr b="0" i="0" sz="1400" u="none" cap="none" strike="noStrike">
                <a:solidFill>
                  <a:srgbClr val="000000"/>
                </a:solidFill>
                <a:latin typeface="Arial"/>
                <a:ea typeface="Arial"/>
                <a:cs typeface="Arial"/>
                <a:sym typeface="Arial"/>
              </a:endParaRPr>
            </a:p>
          </p:txBody>
        </p:sp>
      </p:grpSp>
      <p:sp>
        <p:nvSpPr>
          <p:cNvPr id="203" name="Google Shape;203;g140d3ec5a0c_0_0"/>
          <p:cNvSpPr/>
          <p:nvPr/>
        </p:nvSpPr>
        <p:spPr>
          <a:xfrm>
            <a:off x="1958101" y="1655969"/>
            <a:ext cx="6158400" cy="589200"/>
          </a:xfrm>
          <a:prstGeom prst="rect">
            <a:avLst/>
          </a:prstGeom>
          <a:noFill/>
          <a:ln>
            <a:noFill/>
          </a:ln>
        </p:spPr>
        <p:txBody>
          <a:bodyPr anchorCtr="0" anchor="ctr" bIns="35700" lIns="35700" spcFirstLastPara="1" rIns="35700" wrap="square" tIns="35700">
            <a:noAutofit/>
          </a:bodyPr>
          <a:lstStyle/>
          <a:p>
            <a:pPr indent="0" lvl="0" marL="0" marR="0" rtl="0" algn="l">
              <a:lnSpc>
                <a:spcPct val="12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hartslagader</a:t>
            </a:r>
            <a:endParaRPr b="0" i="0" sz="2800" u="none" cap="none" strike="noStrike">
              <a:solidFill>
                <a:srgbClr val="000000"/>
              </a:solidFill>
              <a:latin typeface="Calibri"/>
              <a:ea typeface="Calibri"/>
              <a:cs typeface="Calibri"/>
              <a:sym typeface="Calibri"/>
            </a:endParaRPr>
          </a:p>
        </p:txBody>
      </p:sp>
      <p:sp>
        <p:nvSpPr>
          <p:cNvPr id="204" name="Google Shape;204;g140d3ec5a0c_0_0"/>
          <p:cNvSpPr/>
          <p:nvPr/>
        </p:nvSpPr>
        <p:spPr>
          <a:xfrm>
            <a:off x="1958101" y="2711037"/>
            <a:ext cx="6158400" cy="589200"/>
          </a:xfrm>
          <a:prstGeom prst="rect">
            <a:avLst/>
          </a:prstGeom>
          <a:noFill/>
          <a:ln>
            <a:noFill/>
          </a:ln>
        </p:spPr>
        <p:txBody>
          <a:bodyPr anchorCtr="0" anchor="ctr" bIns="35700" lIns="35700" spcFirstLastPara="1" rIns="35700" wrap="square" tIns="35700">
            <a:noAutofit/>
          </a:bodyPr>
          <a:lstStyle/>
          <a:p>
            <a:pPr indent="0" lvl="0" marL="0" marR="0" rtl="0" algn="l">
              <a:lnSpc>
                <a:spcPct val="12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linker kamer</a:t>
            </a:r>
            <a:endParaRPr b="0" i="0" sz="2800" u="none" cap="none" strike="noStrike">
              <a:solidFill>
                <a:srgbClr val="000000"/>
              </a:solidFill>
              <a:latin typeface="Calibri"/>
              <a:ea typeface="Calibri"/>
              <a:cs typeface="Calibri"/>
              <a:sym typeface="Calibri"/>
            </a:endParaRPr>
          </a:p>
        </p:txBody>
      </p:sp>
      <p:sp>
        <p:nvSpPr>
          <p:cNvPr id="205" name="Google Shape;205;g140d3ec5a0c_0_0"/>
          <p:cNvSpPr/>
          <p:nvPr/>
        </p:nvSpPr>
        <p:spPr>
          <a:xfrm>
            <a:off x="1958100" y="3856597"/>
            <a:ext cx="6158400" cy="589200"/>
          </a:xfrm>
          <a:prstGeom prst="rect">
            <a:avLst/>
          </a:prstGeom>
          <a:noFill/>
          <a:ln>
            <a:noFill/>
          </a:ln>
        </p:spPr>
        <p:txBody>
          <a:bodyPr anchorCtr="0" anchor="ctr" bIns="35700" lIns="35700" spcFirstLastPara="1" rIns="35700" wrap="square" tIns="35700">
            <a:noAutofit/>
          </a:bodyPr>
          <a:lstStyle/>
          <a:p>
            <a:pPr indent="0" lvl="0" marL="0" marR="0" rtl="0" algn="l">
              <a:lnSpc>
                <a:spcPct val="12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aorta</a:t>
            </a:r>
            <a:endParaRPr b="0" i="0" sz="2800" u="none" cap="none" strike="noStrike">
              <a:solidFill>
                <a:srgbClr val="000000"/>
              </a:solidFill>
              <a:latin typeface="Calibri"/>
              <a:ea typeface="Calibri"/>
              <a:cs typeface="Calibri"/>
              <a:sym typeface="Calibri"/>
            </a:endParaRPr>
          </a:p>
        </p:txBody>
      </p:sp>
      <p:sp>
        <p:nvSpPr>
          <p:cNvPr id="206" name="Google Shape;206;g140d3ec5a0c_0_0"/>
          <p:cNvSpPr/>
          <p:nvPr/>
        </p:nvSpPr>
        <p:spPr>
          <a:xfrm>
            <a:off x="1958099" y="5062409"/>
            <a:ext cx="6158400" cy="589200"/>
          </a:xfrm>
          <a:prstGeom prst="rect">
            <a:avLst/>
          </a:prstGeom>
          <a:noFill/>
          <a:ln>
            <a:noFill/>
          </a:ln>
        </p:spPr>
        <p:txBody>
          <a:bodyPr anchorCtr="0" anchor="ctr" bIns="35700" lIns="35700" spcFirstLastPara="1" rIns="35700" wrap="square" tIns="35700">
            <a:noAutofit/>
          </a:bodyPr>
          <a:lstStyle/>
          <a:p>
            <a:pPr indent="0" lvl="0" marL="0" marR="0" rtl="0" algn="l">
              <a:lnSpc>
                <a:spcPct val="12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kransslagader</a:t>
            </a:r>
            <a:endParaRPr b="0" i="0" sz="2800" u="none" cap="none" strike="noStrike">
              <a:solidFill>
                <a:srgbClr val="000000"/>
              </a:solidFill>
              <a:latin typeface="Calibri"/>
              <a:ea typeface="Calibri"/>
              <a:cs typeface="Calibri"/>
              <a:sym typeface="Calibri"/>
            </a:endParaRPr>
          </a:p>
        </p:txBody>
      </p:sp>
      <p:sp>
        <p:nvSpPr>
          <p:cNvPr id="207" name="Google Shape;207;g140d3ec5a0c_0_0"/>
          <p:cNvSpPr txBox="1"/>
          <p:nvPr>
            <p:ph type="title"/>
          </p:nvPr>
        </p:nvSpPr>
        <p:spPr>
          <a:xfrm>
            <a:off x="729419" y="396260"/>
            <a:ext cx="8109900" cy="8553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111111"/>
              </a:lnSpc>
              <a:spcBef>
                <a:spcPts val="0"/>
              </a:spcBef>
              <a:spcAft>
                <a:spcPts val="0"/>
              </a:spcAft>
              <a:buClr>
                <a:schemeClr val="dk1"/>
              </a:buClr>
              <a:buSzPct val="100000"/>
              <a:buFont typeface="Calibri"/>
              <a:buNone/>
            </a:pPr>
            <a:r>
              <a:rPr lang="en-GB" sz="3600"/>
              <a:t>Zuurstof bereikt de hartspier via de… </a:t>
            </a:r>
            <a:br>
              <a:rPr lang="en-GB"/>
            </a:b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g215a591cbab_0_26"/>
          <p:cNvSpPr/>
          <p:nvPr/>
        </p:nvSpPr>
        <p:spPr>
          <a:xfrm>
            <a:off x="211015" y="6285469"/>
            <a:ext cx="8933100" cy="4977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3366FF"/>
              </a:solidFill>
              <a:latin typeface="Corbel"/>
              <a:ea typeface="Corbel"/>
              <a:cs typeface="Corbel"/>
              <a:sym typeface="Corbel"/>
            </a:endParaRPr>
          </a:p>
        </p:txBody>
      </p:sp>
      <p:sp>
        <p:nvSpPr>
          <p:cNvPr id="213" name="Google Shape;213;g215a591cbab_0_26"/>
          <p:cNvSpPr txBox="1"/>
          <p:nvPr/>
        </p:nvSpPr>
        <p:spPr>
          <a:xfrm>
            <a:off x="6827520" y="6407433"/>
            <a:ext cx="2316600" cy="253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FFFFFF"/>
              </a:buClr>
              <a:buSzPts val="1050"/>
              <a:buFont typeface="Tahoma"/>
              <a:buNone/>
            </a:pPr>
            <a:r>
              <a:rPr b="0" i="0" lang="en-GB" sz="1050" u="none" cap="none" strike="noStrike">
                <a:solidFill>
                  <a:srgbClr val="FFFFFF"/>
                </a:solidFill>
                <a:latin typeface="Tahoma"/>
                <a:ea typeface="Tahoma"/>
                <a:cs typeface="Tahoma"/>
                <a:sym typeface="Tahoma"/>
              </a:rPr>
              <a:t>www.diagnostischevragen.nl</a:t>
            </a:r>
            <a:endParaRPr b="0" i="0" sz="1400" u="none" cap="none" strike="noStrike">
              <a:solidFill>
                <a:srgbClr val="000000"/>
              </a:solidFill>
              <a:latin typeface="Arial"/>
              <a:ea typeface="Arial"/>
              <a:cs typeface="Arial"/>
              <a:sym typeface="Arial"/>
            </a:endParaRPr>
          </a:p>
        </p:txBody>
      </p:sp>
      <p:grpSp>
        <p:nvGrpSpPr>
          <p:cNvPr id="214" name="Google Shape;214;g215a591cbab_0_26"/>
          <p:cNvGrpSpPr/>
          <p:nvPr/>
        </p:nvGrpSpPr>
        <p:grpSpPr>
          <a:xfrm>
            <a:off x="729419" y="1791197"/>
            <a:ext cx="908700" cy="908700"/>
            <a:chOff x="947033" y="2362454"/>
            <a:chExt cx="908700" cy="908700"/>
          </a:xfrm>
        </p:grpSpPr>
        <p:sp>
          <p:nvSpPr>
            <p:cNvPr id="215" name="Google Shape;215;g215a591cbab_0_26"/>
            <p:cNvSpPr/>
            <p:nvPr/>
          </p:nvSpPr>
          <p:spPr>
            <a:xfrm>
              <a:off x="947033" y="2362454"/>
              <a:ext cx="908700" cy="908700"/>
            </a:xfrm>
            <a:prstGeom prst="ellipse">
              <a:avLst/>
            </a:prstGeom>
            <a:solidFill>
              <a:srgbClr val="73C3E3"/>
            </a:solidFill>
            <a:ln>
              <a:noFill/>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2000"/>
                <a:buFont typeface="Helvetica Neue Light"/>
                <a:buNone/>
              </a:pPr>
              <a:r>
                <a:t/>
              </a:r>
              <a:endParaRPr b="0" i="0" sz="2000" u="none" cap="none" strike="noStrike">
                <a:solidFill>
                  <a:srgbClr val="FFFFFF"/>
                </a:solidFill>
                <a:latin typeface="Helvetica Neue Light"/>
                <a:ea typeface="Helvetica Neue Light"/>
                <a:cs typeface="Helvetica Neue Light"/>
                <a:sym typeface="Helvetica Neue Light"/>
              </a:endParaRPr>
            </a:p>
          </p:txBody>
        </p:sp>
        <p:sp>
          <p:nvSpPr>
            <p:cNvPr id="216" name="Google Shape;216;g215a591cbab_0_26"/>
            <p:cNvSpPr/>
            <p:nvPr/>
          </p:nvSpPr>
          <p:spPr>
            <a:xfrm>
              <a:off x="1261236" y="2588475"/>
              <a:ext cx="356400" cy="431100"/>
            </a:xfrm>
            <a:prstGeom prst="rect">
              <a:avLst/>
            </a:prstGeom>
            <a:noFill/>
            <a:ln>
              <a:noFill/>
            </a:ln>
          </p:spPr>
          <p:txBody>
            <a:bodyPr anchorCtr="0" anchor="ctr" bIns="35700" lIns="35700" spcFirstLastPara="1" rIns="35700" wrap="square" tIns="35700">
              <a:noAutofit/>
            </a:bodyPr>
            <a:lstStyle/>
            <a:p>
              <a:pPr indent="0" lvl="0" marL="0" marR="0" rtl="0" algn="l">
                <a:lnSpc>
                  <a:spcPct val="120000"/>
                </a:lnSpc>
                <a:spcBef>
                  <a:spcPts val="0"/>
                </a:spcBef>
                <a:spcAft>
                  <a:spcPts val="0"/>
                </a:spcAft>
                <a:buClr>
                  <a:srgbClr val="FFFFFF"/>
                </a:buClr>
                <a:buSzPts val="2400"/>
                <a:buFont typeface="Helvetica Neue"/>
                <a:buNone/>
              </a:pPr>
              <a:r>
                <a:rPr b="0" i="0" lang="en-GB" sz="2400" u="none" cap="none" strike="noStrike">
                  <a:solidFill>
                    <a:srgbClr val="FFFFFF"/>
                  </a:solidFill>
                  <a:latin typeface="Helvetica Neue"/>
                  <a:ea typeface="Helvetica Neue"/>
                  <a:cs typeface="Helvetica Neue"/>
                  <a:sym typeface="Helvetica Neue"/>
                </a:rPr>
                <a:t>A</a:t>
              </a:r>
              <a:endParaRPr b="0" i="0" sz="1400" u="none" cap="none" strike="noStrike">
                <a:solidFill>
                  <a:srgbClr val="000000"/>
                </a:solidFill>
                <a:latin typeface="Arial"/>
                <a:ea typeface="Arial"/>
                <a:cs typeface="Arial"/>
                <a:sym typeface="Arial"/>
              </a:endParaRPr>
            </a:p>
          </p:txBody>
        </p:sp>
      </p:grpSp>
      <p:grpSp>
        <p:nvGrpSpPr>
          <p:cNvPr id="217" name="Google Shape;217;g215a591cbab_0_26"/>
          <p:cNvGrpSpPr/>
          <p:nvPr/>
        </p:nvGrpSpPr>
        <p:grpSpPr>
          <a:xfrm>
            <a:off x="729418" y="2889863"/>
            <a:ext cx="908700" cy="908700"/>
            <a:chOff x="4665644" y="2362454"/>
            <a:chExt cx="908700" cy="908700"/>
          </a:xfrm>
        </p:grpSpPr>
        <p:sp>
          <p:nvSpPr>
            <p:cNvPr id="218" name="Google Shape;218;g215a591cbab_0_26"/>
            <p:cNvSpPr/>
            <p:nvPr/>
          </p:nvSpPr>
          <p:spPr>
            <a:xfrm>
              <a:off x="4665644" y="2362454"/>
              <a:ext cx="908700" cy="908700"/>
            </a:xfrm>
            <a:prstGeom prst="ellipse">
              <a:avLst/>
            </a:prstGeom>
            <a:solidFill>
              <a:srgbClr val="919CE3"/>
            </a:solidFill>
            <a:ln>
              <a:noFill/>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2000"/>
                <a:buFont typeface="Helvetica Neue Light"/>
                <a:buNone/>
              </a:pPr>
              <a:r>
                <a:t/>
              </a:r>
              <a:endParaRPr b="0" i="0" sz="2000" u="none" cap="none" strike="noStrike">
                <a:solidFill>
                  <a:srgbClr val="FFFFFF"/>
                </a:solidFill>
                <a:latin typeface="Helvetica Neue Light"/>
                <a:ea typeface="Helvetica Neue Light"/>
                <a:cs typeface="Helvetica Neue Light"/>
                <a:sym typeface="Helvetica Neue Light"/>
              </a:endParaRPr>
            </a:p>
          </p:txBody>
        </p:sp>
        <p:sp>
          <p:nvSpPr>
            <p:cNvPr id="219" name="Google Shape;219;g215a591cbab_0_26"/>
            <p:cNvSpPr/>
            <p:nvPr/>
          </p:nvSpPr>
          <p:spPr>
            <a:xfrm>
              <a:off x="4979847" y="2588475"/>
              <a:ext cx="356400" cy="431100"/>
            </a:xfrm>
            <a:prstGeom prst="rect">
              <a:avLst/>
            </a:prstGeom>
            <a:noFill/>
            <a:ln>
              <a:noFill/>
            </a:ln>
          </p:spPr>
          <p:txBody>
            <a:bodyPr anchorCtr="0" anchor="ctr" bIns="35700" lIns="35700" spcFirstLastPara="1" rIns="35700" wrap="square" tIns="35700">
              <a:noAutofit/>
            </a:bodyPr>
            <a:lstStyle/>
            <a:p>
              <a:pPr indent="0" lvl="0" marL="0" marR="0" rtl="0" algn="l">
                <a:lnSpc>
                  <a:spcPct val="120000"/>
                </a:lnSpc>
                <a:spcBef>
                  <a:spcPts val="0"/>
                </a:spcBef>
                <a:spcAft>
                  <a:spcPts val="0"/>
                </a:spcAft>
                <a:buClr>
                  <a:srgbClr val="FFFFFF"/>
                </a:buClr>
                <a:buSzPts val="2400"/>
                <a:buFont typeface="Helvetica Neue"/>
                <a:buNone/>
              </a:pPr>
              <a:r>
                <a:rPr b="0" i="0" lang="en-GB" sz="2400" u="none" cap="none" strike="noStrike">
                  <a:solidFill>
                    <a:srgbClr val="FFFFFF"/>
                  </a:solidFill>
                  <a:latin typeface="Helvetica Neue"/>
                  <a:ea typeface="Helvetica Neue"/>
                  <a:cs typeface="Helvetica Neue"/>
                  <a:sym typeface="Helvetica Neue"/>
                </a:rPr>
                <a:t>B</a:t>
              </a:r>
              <a:endParaRPr b="0" i="0" sz="1400" u="none" cap="none" strike="noStrike">
                <a:solidFill>
                  <a:srgbClr val="000000"/>
                </a:solidFill>
                <a:latin typeface="Arial"/>
                <a:ea typeface="Arial"/>
                <a:cs typeface="Arial"/>
                <a:sym typeface="Arial"/>
              </a:endParaRPr>
            </a:p>
          </p:txBody>
        </p:sp>
      </p:grpSp>
      <p:grpSp>
        <p:nvGrpSpPr>
          <p:cNvPr id="220" name="Google Shape;220;g215a591cbab_0_26"/>
          <p:cNvGrpSpPr/>
          <p:nvPr/>
        </p:nvGrpSpPr>
        <p:grpSpPr>
          <a:xfrm>
            <a:off x="729417" y="4025849"/>
            <a:ext cx="908700" cy="908700"/>
            <a:chOff x="947033" y="4156948"/>
            <a:chExt cx="908700" cy="908700"/>
          </a:xfrm>
        </p:grpSpPr>
        <p:sp>
          <p:nvSpPr>
            <p:cNvPr id="221" name="Google Shape;221;g215a591cbab_0_26"/>
            <p:cNvSpPr/>
            <p:nvPr/>
          </p:nvSpPr>
          <p:spPr>
            <a:xfrm>
              <a:off x="947033" y="4156948"/>
              <a:ext cx="908700" cy="908700"/>
            </a:xfrm>
            <a:prstGeom prst="ellipse">
              <a:avLst/>
            </a:prstGeom>
            <a:solidFill>
              <a:srgbClr val="95DF83"/>
            </a:solidFill>
            <a:ln>
              <a:noFill/>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2000"/>
                <a:buFont typeface="Helvetica Neue Light"/>
                <a:buNone/>
              </a:pPr>
              <a:r>
                <a:t/>
              </a:r>
              <a:endParaRPr b="0" i="0" sz="2000" u="none" cap="none" strike="noStrike">
                <a:solidFill>
                  <a:srgbClr val="FFFFFF"/>
                </a:solidFill>
                <a:latin typeface="Helvetica Neue Light"/>
                <a:ea typeface="Helvetica Neue Light"/>
                <a:cs typeface="Helvetica Neue Light"/>
                <a:sym typeface="Helvetica Neue Light"/>
              </a:endParaRPr>
            </a:p>
          </p:txBody>
        </p:sp>
        <p:sp>
          <p:nvSpPr>
            <p:cNvPr id="222" name="Google Shape;222;g215a591cbab_0_26"/>
            <p:cNvSpPr/>
            <p:nvPr/>
          </p:nvSpPr>
          <p:spPr>
            <a:xfrm>
              <a:off x="1261237" y="4382969"/>
              <a:ext cx="356400" cy="431100"/>
            </a:xfrm>
            <a:prstGeom prst="rect">
              <a:avLst/>
            </a:prstGeom>
            <a:noFill/>
            <a:ln>
              <a:noFill/>
            </a:ln>
          </p:spPr>
          <p:txBody>
            <a:bodyPr anchorCtr="0" anchor="ctr" bIns="35700" lIns="35700" spcFirstLastPara="1" rIns="35700" wrap="square" tIns="35700">
              <a:noAutofit/>
            </a:bodyPr>
            <a:lstStyle/>
            <a:p>
              <a:pPr indent="0" lvl="0" marL="0" marR="0" rtl="0" algn="l">
                <a:lnSpc>
                  <a:spcPct val="120000"/>
                </a:lnSpc>
                <a:spcBef>
                  <a:spcPts val="0"/>
                </a:spcBef>
                <a:spcAft>
                  <a:spcPts val="0"/>
                </a:spcAft>
                <a:buClr>
                  <a:srgbClr val="FFFFFF"/>
                </a:buClr>
                <a:buSzPts val="2400"/>
                <a:buFont typeface="Helvetica Neue"/>
                <a:buNone/>
              </a:pPr>
              <a:r>
                <a:rPr b="0" i="0" lang="en-GB" sz="2400" u="none" cap="none" strike="noStrike">
                  <a:solidFill>
                    <a:srgbClr val="FFFFFF"/>
                  </a:solidFill>
                  <a:latin typeface="Helvetica Neue"/>
                  <a:ea typeface="Helvetica Neue"/>
                  <a:cs typeface="Helvetica Neue"/>
                  <a:sym typeface="Helvetica Neue"/>
                </a:rPr>
                <a:t>C</a:t>
              </a:r>
              <a:endParaRPr b="0" i="0" sz="1400" u="none" cap="none" strike="noStrike">
                <a:solidFill>
                  <a:srgbClr val="000000"/>
                </a:solidFill>
                <a:latin typeface="Arial"/>
                <a:ea typeface="Arial"/>
                <a:cs typeface="Arial"/>
                <a:sym typeface="Arial"/>
              </a:endParaRPr>
            </a:p>
          </p:txBody>
        </p:sp>
      </p:grpSp>
      <p:grpSp>
        <p:nvGrpSpPr>
          <p:cNvPr id="223" name="Google Shape;223;g215a591cbab_0_26"/>
          <p:cNvGrpSpPr/>
          <p:nvPr/>
        </p:nvGrpSpPr>
        <p:grpSpPr>
          <a:xfrm>
            <a:off x="729417" y="5124515"/>
            <a:ext cx="908700" cy="908700"/>
            <a:chOff x="4665644" y="4148177"/>
            <a:chExt cx="908700" cy="908700"/>
          </a:xfrm>
        </p:grpSpPr>
        <p:sp>
          <p:nvSpPr>
            <p:cNvPr id="224" name="Google Shape;224;g215a591cbab_0_26"/>
            <p:cNvSpPr/>
            <p:nvPr/>
          </p:nvSpPr>
          <p:spPr>
            <a:xfrm>
              <a:off x="4665644" y="4148177"/>
              <a:ext cx="908700" cy="908700"/>
            </a:xfrm>
            <a:prstGeom prst="ellipse">
              <a:avLst/>
            </a:prstGeom>
            <a:solidFill>
              <a:srgbClr val="E58BA8"/>
            </a:solidFill>
            <a:ln>
              <a:noFill/>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2000"/>
                <a:buFont typeface="Helvetica Neue Light"/>
                <a:buNone/>
              </a:pPr>
              <a:r>
                <a:t/>
              </a:r>
              <a:endParaRPr b="0" i="0" sz="2000" u="none" cap="none" strike="noStrike">
                <a:solidFill>
                  <a:srgbClr val="FFFFFF"/>
                </a:solidFill>
                <a:latin typeface="Helvetica Neue Light"/>
                <a:ea typeface="Helvetica Neue Light"/>
                <a:cs typeface="Helvetica Neue Light"/>
                <a:sym typeface="Helvetica Neue Light"/>
              </a:endParaRPr>
            </a:p>
          </p:txBody>
        </p:sp>
        <p:sp>
          <p:nvSpPr>
            <p:cNvPr id="225" name="Google Shape;225;g215a591cbab_0_26"/>
            <p:cNvSpPr/>
            <p:nvPr/>
          </p:nvSpPr>
          <p:spPr>
            <a:xfrm>
              <a:off x="4979848" y="4374198"/>
              <a:ext cx="356400" cy="431100"/>
            </a:xfrm>
            <a:prstGeom prst="rect">
              <a:avLst/>
            </a:prstGeom>
            <a:noFill/>
            <a:ln>
              <a:noFill/>
            </a:ln>
          </p:spPr>
          <p:txBody>
            <a:bodyPr anchorCtr="0" anchor="ctr" bIns="35700" lIns="35700" spcFirstLastPara="1" rIns="35700" wrap="square" tIns="35700">
              <a:noAutofit/>
            </a:bodyPr>
            <a:lstStyle/>
            <a:p>
              <a:pPr indent="0" lvl="0" marL="0" marR="0" rtl="0" algn="l">
                <a:lnSpc>
                  <a:spcPct val="120000"/>
                </a:lnSpc>
                <a:spcBef>
                  <a:spcPts val="0"/>
                </a:spcBef>
                <a:spcAft>
                  <a:spcPts val="0"/>
                </a:spcAft>
                <a:buClr>
                  <a:srgbClr val="FFFFFF"/>
                </a:buClr>
                <a:buSzPts val="2400"/>
                <a:buFont typeface="Helvetica Neue"/>
                <a:buNone/>
              </a:pPr>
              <a:r>
                <a:rPr b="0" i="0" lang="en-GB" sz="2400" u="none" cap="none" strike="noStrike">
                  <a:solidFill>
                    <a:srgbClr val="FFFFFF"/>
                  </a:solidFill>
                  <a:latin typeface="Helvetica Neue"/>
                  <a:ea typeface="Helvetica Neue"/>
                  <a:cs typeface="Helvetica Neue"/>
                  <a:sym typeface="Helvetica Neue"/>
                </a:rPr>
                <a:t>D</a:t>
              </a:r>
              <a:endParaRPr b="0" i="0" sz="1400" u="none" cap="none" strike="noStrike">
                <a:solidFill>
                  <a:srgbClr val="000000"/>
                </a:solidFill>
                <a:latin typeface="Arial"/>
                <a:ea typeface="Arial"/>
                <a:cs typeface="Arial"/>
                <a:sym typeface="Arial"/>
              </a:endParaRPr>
            </a:p>
          </p:txBody>
        </p:sp>
      </p:grpSp>
      <p:sp>
        <p:nvSpPr>
          <p:cNvPr id="226" name="Google Shape;226;g215a591cbab_0_26"/>
          <p:cNvSpPr/>
          <p:nvPr/>
        </p:nvSpPr>
        <p:spPr>
          <a:xfrm>
            <a:off x="1880607" y="1950921"/>
            <a:ext cx="6158400" cy="589200"/>
          </a:xfrm>
          <a:prstGeom prst="rect">
            <a:avLst/>
          </a:prstGeom>
          <a:noFill/>
          <a:ln>
            <a:noFill/>
          </a:ln>
        </p:spPr>
        <p:txBody>
          <a:bodyPr anchorCtr="0" anchor="ctr" bIns="35700" lIns="35700" spcFirstLastPara="1" rIns="35700" wrap="square" tIns="35700">
            <a:noAutofit/>
          </a:bodyPr>
          <a:lstStyle/>
          <a:p>
            <a:pPr indent="0" lvl="0" marL="0" marR="0" rtl="0" algn="l">
              <a:lnSpc>
                <a:spcPct val="12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Bovenste holle ader</a:t>
            </a:r>
            <a:endParaRPr b="0" i="0" sz="2800" u="none" cap="none" strike="noStrike">
              <a:solidFill>
                <a:srgbClr val="000000"/>
              </a:solidFill>
              <a:latin typeface="Calibri"/>
              <a:ea typeface="Calibri"/>
              <a:cs typeface="Calibri"/>
              <a:sym typeface="Calibri"/>
            </a:endParaRPr>
          </a:p>
        </p:txBody>
      </p:sp>
      <p:sp>
        <p:nvSpPr>
          <p:cNvPr id="227" name="Google Shape;227;g215a591cbab_0_26"/>
          <p:cNvSpPr/>
          <p:nvPr/>
        </p:nvSpPr>
        <p:spPr>
          <a:xfrm>
            <a:off x="1880607" y="3005989"/>
            <a:ext cx="6158400" cy="589200"/>
          </a:xfrm>
          <a:prstGeom prst="rect">
            <a:avLst/>
          </a:prstGeom>
          <a:noFill/>
          <a:ln>
            <a:noFill/>
          </a:ln>
        </p:spPr>
        <p:txBody>
          <a:bodyPr anchorCtr="0" anchor="ctr" bIns="35700" lIns="35700" spcFirstLastPara="1" rIns="35700" wrap="square" tIns="35700">
            <a:noAutofit/>
          </a:bodyPr>
          <a:lstStyle/>
          <a:p>
            <a:pPr indent="0" lvl="0" marL="0" marR="0" rtl="0" algn="l">
              <a:lnSpc>
                <a:spcPct val="12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Leverader</a:t>
            </a:r>
            <a:endParaRPr b="0" i="0" sz="2800" u="none" cap="none" strike="noStrike">
              <a:solidFill>
                <a:srgbClr val="000000"/>
              </a:solidFill>
              <a:latin typeface="Calibri"/>
              <a:ea typeface="Calibri"/>
              <a:cs typeface="Calibri"/>
              <a:sym typeface="Calibri"/>
            </a:endParaRPr>
          </a:p>
        </p:txBody>
      </p:sp>
      <p:sp>
        <p:nvSpPr>
          <p:cNvPr id="228" name="Google Shape;228;g215a591cbab_0_26"/>
          <p:cNvSpPr/>
          <p:nvPr/>
        </p:nvSpPr>
        <p:spPr>
          <a:xfrm>
            <a:off x="1880605" y="4161148"/>
            <a:ext cx="6158400" cy="589200"/>
          </a:xfrm>
          <a:prstGeom prst="rect">
            <a:avLst/>
          </a:prstGeom>
          <a:noFill/>
          <a:ln>
            <a:noFill/>
          </a:ln>
        </p:spPr>
        <p:txBody>
          <a:bodyPr anchorCtr="0" anchor="ctr" bIns="35700" lIns="35700" spcFirstLastPara="1" rIns="35700" wrap="square" tIns="35700">
            <a:noAutofit/>
          </a:bodyPr>
          <a:lstStyle/>
          <a:p>
            <a:pPr indent="0" lvl="0" marL="0" marR="0" rtl="0" algn="l">
              <a:lnSpc>
                <a:spcPct val="12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Onderste holle ader</a:t>
            </a:r>
            <a:endParaRPr b="0" i="0" sz="2800" u="none" cap="none" strike="noStrike">
              <a:solidFill>
                <a:srgbClr val="000000"/>
              </a:solidFill>
              <a:latin typeface="Calibri"/>
              <a:ea typeface="Calibri"/>
              <a:cs typeface="Calibri"/>
              <a:sym typeface="Calibri"/>
            </a:endParaRPr>
          </a:p>
        </p:txBody>
      </p:sp>
      <p:sp>
        <p:nvSpPr>
          <p:cNvPr id="229" name="Google Shape;229;g215a591cbab_0_26"/>
          <p:cNvSpPr/>
          <p:nvPr/>
        </p:nvSpPr>
        <p:spPr>
          <a:xfrm>
            <a:off x="1880605" y="5275542"/>
            <a:ext cx="6158400" cy="589200"/>
          </a:xfrm>
          <a:prstGeom prst="rect">
            <a:avLst/>
          </a:prstGeom>
          <a:noFill/>
          <a:ln>
            <a:noFill/>
          </a:ln>
        </p:spPr>
        <p:txBody>
          <a:bodyPr anchorCtr="0" anchor="ctr" bIns="35700" lIns="35700" spcFirstLastPara="1" rIns="35700" wrap="square" tIns="35700">
            <a:noAutofit/>
          </a:bodyPr>
          <a:lstStyle/>
          <a:p>
            <a:pPr indent="0" lvl="0" marL="0" marR="0" rtl="0" algn="l">
              <a:lnSpc>
                <a:spcPct val="12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Poortader</a:t>
            </a:r>
            <a:endParaRPr b="0" i="0" sz="2800" u="none" cap="none" strike="noStrike">
              <a:solidFill>
                <a:srgbClr val="000000"/>
              </a:solidFill>
              <a:latin typeface="Calibri"/>
              <a:ea typeface="Calibri"/>
              <a:cs typeface="Calibri"/>
              <a:sym typeface="Calibri"/>
            </a:endParaRPr>
          </a:p>
        </p:txBody>
      </p:sp>
      <p:sp>
        <p:nvSpPr>
          <p:cNvPr id="230" name="Google Shape;230;g215a591cbab_0_26"/>
          <p:cNvSpPr txBox="1"/>
          <p:nvPr>
            <p:ph type="title"/>
          </p:nvPr>
        </p:nvSpPr>
        <p:spPr>
          <a:xfrm>
            <a:off x="729419" y="396260"/>
            <a:ext cx="8109900" cy="8553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111111"/>
              </a:lnSpc>
              <a:spcBef>
                <a:spcPts val="0"/>
              </a:spcBef>
              <a:spcAft>
                <a:spcPts val="0"/>
              </a:spcAft>
              <a:buClr>
                <a:schemeClr val="dk1"/>
              </a:buClr>
              <a:buSzPct val="100000"/>
              <a:buFont typeface="Calibri"/>
              <a:buNone/>
            </a:pPr>
            <a:r>
              <a:rPr lang="en-GB" sz="3600"/>
              <a:t>Welk bloedvat bevat direct na een maaltijd de hoogste concentratie voedingsstoffen?</a:t>
            </a:r>
            <a:br>
              <a:rPr lang="en-GB"/>
            </a:b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g215a591cbab_0_48"/>
          <p:cNvSpPr/>
          <p:nvPr/>
        </p:nvSpPr>
        <p:spPr>
          <a:xfrm>
            <a:off x="211015" y="6285469"/>
            <a:ext cx="8933100" cy="4977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3366FF"/>
              </a:solidFill>
              <a:latin typeface="Corbel"/>
              <a:ea typeface="Corbel"/>
              <a:cs typeface="Corbel"/>
              <a:sym typeface="Corbel"/>
            </a:endParaRPr>
          </a:p>
        </p:txBody>
      </p:sp>
      <p:sp>
        <p:nvSpPr>
          <p:cNvPr id="236" name="Google Shape;236;g215a591cbab_0_48"/>
          <p:cNvSpPr txBox="1"/>
          <p:nvPr/>
        </p:nvSpPr>
        <p:spPr>
          <a:xfrm>
            <a:off x="6827520" y="6407433"/>
            <a:ext cx="2316600" cy="253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FFFFFF"/>
              </a:buClr>
              <a:buSzPts val="1050"/>
              <a:buFont typeface="Tahoma"/>
              <a:buNone/>
            </a:pPr>
            <a:r>
              <a:rPr b="0" i="0" lang="en-GB" sz="1050" u="none" cap="none" strike="noStrike">
                <a:solidFill>
                  <a:srgbClr val="FFFFFF"/>
                </a:solidFill>
                <a:latin typeface="Tahoma"/>
                <a:ea typeface="Tahoma"/>
                <a:cs typeface="Tahoma"/>
                <a:sym typeface="Tahoma"/>
              </a:rPr>
              <a:t>www.diagnostischevragen.nl</a:t>
            </a:r>
            <a:endParaRPr b="0" i="0" sz="1400" u="none" cap="none" strike="noStrike">
              <a:solidFill>
                <a:srgbClr val="000000"/>
              </a:solidFill>
              <a:latin typeface="Arial"/>
              <a:ea typeface="Arial"/>
              <a:cs typeface="Arial"/>
              <a:sym typeface="Arial"/>
            </a:endParaRPr>
          </a:p>
        </p:txBody>
      </p:sp>
      <p:grpSp>
        <p:nvGrpSpPr>
          <p:cNvPr id="237" name="Google Shape;237;g215a591cbab_0_48"/>
          <p:cNvGrpSpPr/>
          <p:nvPr/>
        </p:nvGrpSpPr>
        <p:grpSpPr>
          <a:xfrm>
            <a:off x="806913" y="1496245"/>
            <a:ext cx="908700" cy="908700"/>
            <a:chOff x="947033" y="2362454"/>
            <a:chExt cx="908700" cy="908700"/>
          </a:xfrm>
        </p:grpSpPr>
        <p:sp>
          <p:nvSpPr>
            <p:cNvPr id="238" name="Google Shape;238;g215a591cbab_0_48"/>
            <p:cNvSpPr/>
            <p:nvPr/>
          </p:nvSpPr>
          <p:spPr>
            <a:xfrm>
              <a:off x="947033" y="2362454"/>
              <a:ext cx="908700" cy="908700"/>
            </a:xfrm>
            <a:prstGeom prst="ellipse">
              <a:avLst/>
            </a:prstGeom>
            <a:solidFill>
              <a:srgbClr val="73C3E3"/>
            </a:solidFill>
            <a:ln>
              <a:noFill/>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2000"/>
                <a:buFont typeface="Helvetica Neue Light"/>
                <a:buNone/>
              </a:pPr>
              <a:r>
                <a:t/>
              </a:r>
              <a:endParaRPr b="0" i="0" sz="2000" u="none" cap="none" strike="noStrike">
                <a:solidFill>
                  <a:srgbClr val="FFFFFF"/>
                </a:solidFill>
                <a:latin typeface="Helvetica Neue Light"/>
                <a:ea typeface="Helvetica Neue Light"/>
                <a:cs typeface="Helvetica Neue Light"/>
                <a:sym typeface="Helvetica Neue Light"/>
              </a:endParaRPr>
            </a:p>
          </p:txBody>
        </p:sp>
        <p:sp>
          <p:nvSpPr>
            <p:cNvPr id="239" name="Google Shape;239;g215a591cbab_0_48"/>
            <p:cNvSpPr/>
            <p:nvPr/>
          </p:nvSpPr>
          <p:spPr>
            <a:xfrm>
              <a:off x="1261236" y="2588475"/>
              <a:ext cx="356400" cy="431100"/>
            </a:xfrm>
            <a:prstGeom prst="rect">
              <a:avLst/>
            </a:prstGeom>
            <a:noFill/>
            <a:ln>
              <a:noFill/>
            </a:ln>
          </p:spPr>
          <p:txBody>
            <a:bodyPr anchorCtr="0" anchor="ctr" bIns="35700" lIns="35700" spcFirstLastPara="1" rIns="35700" wrap="square" tIns="35700">
              <a:noAutofit/>
            </a:bodyPr>
            <a:lstStyle/>
            <a:p>
              <a:pPr indent="0" lvl="0" marL="0" marR="0" rtl="0" algn="l">
                <a:lnSpc>
                  <a:spcPct val="120000"/>
                </a:lnSpc>
                <a:spcBef>
                  <a:spcPts val="0"/>
                </a:spcBef>
                <a:spcAft>
                  <a:spcPts val="0"/>
                </a:spcAft>
                <a:buClr>
                  <a:srgbClr val="FFFFFF"/>
                </a:buClr>
                <a:buSzPts val="2400"/>
                <a:buFont typeface="Helvetica Neue"/>
                <a:buNone/>
              </a:pPr>
              <a:r>
                <a:rPr b="0" i="0" lang="en-GB" sz="2400" u="none" cap="none" strike="noStrike">
                  <a:solidFill>
                    <a:srgbClr val="FFFFFF"/>
                  </a:solidFill>
                  <a:latin typeface="Helvetica Neue"/>
                  <a:ea typeface="Helvetica Neue"/>
                  <a:cs typeface="Helvetica Neue"/>
                  <a:sym typeface="Helvetica Neue"/>
                </a:rPr>
                <a:t>A</a:t>
              </a:r>
              <a:endParaRPr b="0" i="0" sz="1400" u="none" cap="none" strike="noStrike">
                <a:solidFill>
                  <a:srgbClr val="000000"/>
                </a:solidFill>
                <a:latin typeface="Arial"/>
                <a:ea typeface="Arial"/>
                <a:cs typeface="Arial"/>
                <a:sym typeface="Arial"/>
              </a:endParaRPr>
            </a:p>
          </p:txBody>
        </p:sp>
      </p:grpSp>
      <p:grpSp>
        <p:nvGrpSpPr>
          <p:cNvPr id="240" name="Google Shape;240;g215a591cbab_0_48"/>
          <p:cNvGrpSpPr/>
          <p:nvPr/>
        </p:nvGrpSpPr>
        <p:grpSpPr>
          <a:xfrm>
            <a:off x="806912" y="2594911"/>
            <a:ext cx="908700" cy="908700"/>
            <a:chOff x="4665644" y="2362454"/>
            <a:chExt cx="908700" cy="908700"/>
          </a:xfrm>
        </p:grpSpPr>
        <p:sp>
          <p:nvSpPr>
            <p:cNvPr id="241" name="Google Shape;241;g215a591cbab_0_48"/>
            <p:cNvSpPr/>
            <p:nvPr/>
          </p:nvSpPr>
          <p:spPr>
            <a:xfrm>
              <a:off x="4665644" y="2362454"/>
              <a:ext cx="908700" cy="908700"/>
            </a:xfrm>
            <a:prstGeom prst="ellipse">
              <a:avLst/>
            </a:prstGeom>
            <a:solidFill>
              <a:srgbClr val="919CE3"/>
            </a:solidFill>
            <a:ln>
              <a:noFill/>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2000"/>
                <a:buFont typeface="Helvetica Neue Light"/>
                <a:buNone/>
              </a:pPr>
              <a:r>
                <a:t/>
              </a:r>
              <a:endParaRPr b="0" i="0" sz="2000" u="none" cap="none" strike="noStrike">
                <a:solidFill>
                  <a:srgbClr val="FFFFFF"/>
                </a:solidFill>
                <a:latin typeface="Helvetica Neue Light"/>
                <a:ea typeface="Helvetica Neue Light"/>
                <a:cs typeface="Helvetica Neue Light"/>
                <a:sym typeface="Helvetica Neue Light"/>
              </a:endParaRPr>
            </a:p>
          </p:txBody>
        </p:sp>
        <p:sp>
          <p:nvSpPr>
            <p:cNvPr id="242" name="Google Shape;242;g215a591cbab_0_48"/>
            <p:cNvSpPr/>
            <p:nvPr/>
          </p:nvSpPr>
          <p:spPr>
            <a:xfrm>
              <a:off x="4979847" y="2588475"/>
              <a:ext cx="356400" cy="431100"/>
            </a:xfrm>
            <a:prstGeom prst="rect">
              <a:avLst/>
            </a:prstGeom>
            <a:noFill/>
            <a:ln>
              <a:noFill/>
            </a:ln>
          </p:spPr>
          <p:txBody>
            <a:bodyPr anchorCtr="0" anchor="ctr" bIns="35700" lIns="35700" spcFirstLastPara="1" rIns="35700" wrap="square" tIns="35700">
              <a:noAutofit/>
            </a:bodyPr>
            <a:lstStyle/>
            <a:p>
              <a:pPr indent="0" lvl="0" marL="0" marR="0" rtl="0" algn="l">
                <a:lnSpc>
                  <a:spcPct val="120000"/>
                </a:lnSpc>
                <a:spcBef>
                  <a:spcPts val="0"/>
                </a:spcBef>
                <a:spcAft>
                  <a:spcPts val="0"/>
                </a:spcAft>
                <a:buClr>
                  <a:srgbClr val="FFFFFF"/>
                </a:buClr>
                <a:buSzPts val="2400"/>
                <a:buFont typeface="Helvetica Neue"/>
                <a:buNone/>
              </a:pPr>
              <a:r>
                <a:rPr b="0" i="0" lang="en-GB" sz="2400" u="none" cap="none" strike="noStrike">
                  <a:solidFill>
                    <a:srgbClr val="FFFFFF"/>
                  </a:solidFill>
                  <a:latin typeface="Helvetica Neue"/>
                  <a:ea typeface="Helvetica Neue"/>
                  <a:cs typeface="Helvetica Neue"/>
                  <a:sym typeface="Helvetica Neue"/>
                </a:rPr>
                <a:t>B</a:t>
              </a:r>
              <a:endParaRPr b="0" i="0" sz="1400" u="none" cap="none" strike="noStrike">
                <a:solidFill>
                  <a:srgbClr val="000000"/>
                </a:solidFill>
                <a:latin typeface="Arial"/>
                <a:ea typeface="Arial"/>
                <a:cs typeface="Arial"/>
                <a:sym typeface="Arial"/>
              </a:endParaRPr>
            </a:p>
          </p:txBody>
        </p:sp>
      </p:grpSp>
      <p:grpSp>
        <p:nvGrpSpPr>
          <p:cNvPr id="243" name="Google Shape;243;g215a591cbab_0_48"/>
          <p:cNvGrpSpPr/>
          <p:nvPr/>
        </p:nvGrpSpPr>
        <p:grpSpPr>
          <a:xfrm>
            <a:off x="806911" y="3730897"/>
            <a:ext cx="908700" cy="908700"/>
            <a:chOff x="947033" y="4156948"/>
            <a:chExt cx="908700" cy="908700"/>
          </a:xfrm>
        </p:grpSpPr>
        <p:sp>
          <p:nvSpPr>
            <p:cNvPr id="244" name="Google Shape;244;g215a591cbab_0_48"/>
            <p:cNvSpPr/>
            <p:nvPr/>
          </p:nvSpPr>
          <p:spPr>
            <a:xfrm>
              <a:off x="947033" y="4156948"/>
              <a:ext cx="908700" cy="908700"/>
            </a:xfrm>
            <a:prstGeom prst="ellipse">
              <a:avLst/>
            </a:prstGeom>
            <a:solidFill>
              <a:srgbClr val="95DF83"/>
            </a:solidFill>
            <a:ln>
              <a:noFill/>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2000"/>
                <a:buFont typeface="Helvetica Neue Light"/>
                <a:buNone/>
              </a:pPr>
              <a:r>
                <a:t/>
              </a:r>
              <a:endParaRPr b="0" i="0" sz="2000" u="none" cap="none" strike="noStrike">
                <a:solidFill>
                  <a:srgbClr val="FFFFFF"/>
                </a:solidFill>
                <a:latin typeface="Helvetica Neue Light"/>
                <a:ea typeface="Helvetica Neue Light"/>
                <a:cs typeface="Helvetica Neue Light"/>
                <a:sym typeface="Helvetica Neue Light"/>
              </a:endParaRPr>
            </a:p>
          </p:txBody>
        </p:sp>
        <p:sp>
          <p:nvSpPr>
            <p:cNvPr id="245" name="Google Shape;245;g215a591cbab_0_48"/>
            <p:cNvSpPr/>
            <p:nvPr/>
          </p:nvSpPr>
          <p:spPr>
            <a:xfrm>
              <a:off x="1261237" y="4382969"/>
              <a:ext cx="356400" cy="431100"/>
            </a:xfrm>
            <a:prstGeom prst="rect">
              <a:avLst/>
            </a:prstGeom>
            <a:noFill/>
            <a:ln>
              <a:noFill/>
            </a:ln>
          </p:spPr>
          <p:txBody>
            <a:bodyPr anchorCtr="0" anchor="ctr" bIns="35700" lIns="35700" spcFirstLastPara="1" rIns="35700" wrap="square" tIns="35700">
              <a:noAutofit/>
            </a:bodyPr>
            <a:lstStyle/>
            <a:p>
              <a:pPr indent="0" lvl="0" marL="0" marR="0" rtl="0" algn="l">
                <a:lnSpc>
                  <a:spcPct val="120000"/>
                </a:lnSpc>
                <a:spcBef>
                  <a:spcPts val="0"/>
                </a:spcBef>
                <a:spcAft>
                  <a:spcPts val="0"/>
                </a:spcAft>
                <a:buClr>
                  <a:srgbClr val="FFFFFF"/>
                </a:buClr>
                <a:buSzPts val="2400"/>
                <a:buFont typeface="Helvetica Neue"/>
                <a:buNone/>
              </a:pPr>
              <a:r>
                <a:rPr b="0" i="0" lang="en-GB" sz="2400" u="none" cap="none" strike="noStrike">
                  <a:solidFill>
                    <a:srgbClr val="FFFFFF"/>
                  </a:solidFill>
                  <a:latin typeface="Helvetica Neue"/>
                  <a:ea typeface="Helvetica Neue"/>
                  <a:cs typeface="Helvetica Neue"/>
                  <a:sym typeface="Helvetica Neue"/>
                </a:rPr>
                <a:t>C</a:t>
              </a:r>
              <a:endParaRPr b="0" i="0" sz="1400" u="none" cap="none" strike="noStrike">
                <a:solidFill>
                  <a:srgbClr val="000000"/>
                </a:solidFill>
                <a:latin typeface="Arial"/>
                <a:ea typeface="Arial"/>
                <a:cs typeface="Arial"/>
                <a:sym typeface="Arial"/>
              </a:endParaRPr>
            </a:p>
          </p:txBody>
        </p:sp>
      </p:grpSp>
      <p:grpSp>
        <p:nvGrpSpPr>
          <p:cNvPr id="246" name="Google Shape;246;g215a591cbab_0_48"/>
          <p:cNvGrpSpPr/>
          <p:nvPr/>
        </p:nvGrpSpPr>
        <p:grpSpPr>
          <a:xfrm>
            <a:off x="806911" y="4829563"/>
            <a:ext cx="908700" cy="908700"/>
            <a:chOff x="4665644" y="4148177"/>
            <a:chExt cx="908700" cy="908700"/>
          </a:xfrm>
        </p:grpSpPr>
        <p:sp>
          <p:nvSpPr>
            <p:cNvPr id="247" name="Google Shape;247;g215a591cbab_0_48"/>
            <p:cNvSpPr/>
            <p:nvPr/>
          </p:nvSpPr>
          <p:spPr>
            <a:xfrm>
              <a:off x="4665644" y="4148177"/>
              <a:ext cx="908700" cy="908700"/>
            </a:xfrm>
            <a:prstGeom prst="ellipse">
              <a:avLst/>
            </a:prstGeom>
            <a:solidFill>
              <a:srgbClr val="E58BA8"/>
            </a:solidFill>
            <a:ln>
              <a:noFill/>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2000"/>
                <a:buFont typeface="Helvetica Neue Light"/>
                <a:buNone/>
              </a:pPr>
              <a:r>
                <a:t/>
              </a:r>
              <a:endParaRPr b="0" i="0" sz="2000" u="none" cap="none" strike="noStrike">
                <a:solidFill>
                  <a:srgbClr val="FFFFFF"/>
                </a:solidFill>
                <a:latin typeface="Helvetica Neue Light"/>
                <a:ea typeface="Helvetica Neue Light"/>
                <a:cs typeface="Helvetica Neue Light"/>
                <a:sym typeface="Helvetica Neue Light"/>
              </a:endParaRPr>
            </a:p>
          </p:txBody>
        </p:sp>
        <p:sp>
          <p:nvSpPr>
            <p:cNvPr id="248" name="Google Shape;248;g215a591cbab_0_48"/>
            <p:cNvSpPr/>
            <p:nvPr/>
          </p:nvSpPr>
          <p:spPr>
            <a:xfrm>
              <a:off x="4979848" y="4374198"/>
              <a:ext cx="356400" cy="431100"/>
            </a:xfrm>
            <a:prstGeom prst="rect">
              <a:avLst/>
            </a:prstGeom>
            <a:noFill/>
            <a:ln>
              <a:noFill/>
            </a:ln>
          </p:spPr>
          <p:txBody>
            <a:bodyPr anchorCtr="0" anchor="ctr" bIns="35700" lIns="35700" spcFirstLastPara="1" rIns="35700" wrap="square" tIns="35700">
              <a:noAutofit/>
            </a:bodyPr>
            <a:lstStyle/>
            <a:p>
              <a:pPr indent="0" lvl="0" marL="0" marR="0" rtl="0" algn="l">
                <a:lnSpc>
                  <a:spcPct val="120000"/>
                </a:lnSpc>
                <a:spcBef>
                  <a:spcPts val="0"/>
                </a:spcBef>
                <a:spcAft>
                  <a:spcPts val="0"/>
                </a:spcAft>
                <a:buClr>
                  <a:srgbClr val="FFFFFF"/>
                </a:buClr>
                <a:buSzPts val="2400"/>
                <a:buFont typeface="Helvetica Neue"/>
                <a:buNone/>
              </a:pPr>
              <a:r>
                <a:rPr b="0" i="0" lang="en-GB" sz="2400" u="none" cap="none" strike="noStrike">
                  <a:solidFill>
                    <a:srgbClr val="FFFFFF"/>
                  </a:solidFill>
                  <a:latin typeface="Helvetica Neue"/>
                  <a:ea typeface="Helvetica Neue"/>
                  <a:cs typeface="Helvetica Neue"/>
                  <a:sym typeface="Helvetica Neue"/>
                </a:rPr>
                <a:t>D</a:t>
              </a:r>
              <a:endParaRPr b="0" i="0" sz="1400" u="none" cap="none" strike="noStrike">
                <a:solidFill>
                  <a:srgbClr val="000000"/>
                </a:solidFill>
                <a:latin typeface="Arial"/>
                <a:ea typeface="Arial"/>
                <a:cs typeface="Arial"/>
                <a:sym typeface="Arial"/>
              </a:endParaRPr>
            </a:p>
          </p:txBody>
        </p:sp>
      </p:grpSp>
      <p:sp>
        <p:nvSpPr>
          <p:cNvPr id="249" name="Google Shape;249;g215a591cbab_0_48"/>
          <p:cNvSpPr/>
          <p:nvPr/>
        </p:nvSpPr>
        <p:spPr>
          <a:xfrm>
            <a:off x="1958101" y="1655969"/>
            <a:ext cx="6158400" cy="589200"/>
          </a:xfrm>
          <a:prstGeom prst="rect">
            <a:avLst/>
          </a:prstGeom>
          <a:noFill/>
          <a:ln>
            <a:noFill/>
          </a:ln>
        </p:spPr>
        <p:txBody>
          <a:bodyPr anchorCtr="0" anchor="ctr" bIns="35700" lIns="35700" spcFirstLastPara="1" rIns="35700" wrap="square" tIns="35700">
            <a:noAutofit/>
          </a:bodyPr>
          <a:lstStyle/>
          <a:p>
            <a:pPr indent="0" lvl="0" marL="0" marR="0" rtl="0" algn="l">
              <a:lnSpc>
                <a:spcPct val="12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Dunne darm en dikke darm</a:t>
            </a:r>
            <a:endParaRPr b="0" i="0" sz="2800" u="none" cap="none" strike="noStrike">
              <a:solidFill>
                <a:srgbClr val="000000"/>
              </a:solidFill>
              <a:latin typeface="Calibri"/>
              <a:ea typeface="Calibri"/>
              <a:cs typeface="Calibri"/>
              <a:sym typeface="Calibri"/>
            </a:endParaRPr>
          </a:p>
        </p:txBody>
      </p:sp>
      <p:sp>
        <p:nvSpPr>
          <p:cNvPr id="250" name="Google Shape;250;g215a591cbab_0_48"/>
          <p:cNvSpPr/>
          <p:nvPr/>
        </p:nvSpPr>
        <p:spPr>
          <a:xfrm>
            <a:off x="1958101" y="2711037"/>
            <a:ext cx="6158400" cy="589200"/>
          </a:xfrm>
          <a:prstGeom prst="rect">
            <a:avLst/>
          </a:prstGeom>
          <a:noFill/>
          <a:ln>
            <a:noFill/>
          </a:ln>
        </p:spPr>
        <p:txBody>
          <a:bodyPr anchorCtr="0" anchor="ctr" bIns="35700" lIns="35700" spcFirstLastPara="1" rIns="35700" wrap="square" tIns="35700">
            <a:noAutofit/>
          </a:bodyPr>
          <a:lstStyle/>
          <a:p>
            <a:pPr indent="0" lvl="0" marL="0" marR="0" rtl="0" algn="l">
              <a:lnSpc>
                <a:spcPct val="12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Dunne darm, dikke darm en twaalfvingerige darm</a:t>
            </a:r>
            <a:endParaRPr b="0" i="0" sz="2800" u="none" cap="none" strike="noStrike">
              <a:solidFill>
                <a:srgbClr val="000000"/>
              </a:solidFill>
              <a:latin typeface="Calibri"/>
              <a:ea typeface="Calibri"/>
              <a:cs typeface="Calibri"/>
              <a:sym typeface="Calibri"/>
            </a:endParaRPr>
          </a:p>
        </p:txBody>
      </p:sp>
      <p:sp>
        <p:nvSpPr>
          <p:cNvPr id="251" name="Google Shape;251;g215a591cbab_0_48"/>
          <p:cNvSpPr/>
          <p:nvPr/>
        </p:nvSpPr>
        <p:spPr>
          <a:xfrm>
            <a:off x="1958100" y="3856597"/>
            <a:ext cx="6158400" cy="589200"/>
          </a:xfrm>
          <a:prstGeom prst="rect">
            <a:avLst/>
          </a:prstGeom>
          <a:noFill/>
          <a:ln>
            <a:noFill/>
          </a:ln>
        </p:spPr>
        <p:txBody>
          <a:bodyPr anchorCtr="0" anchor="ctr" bIns="35700" lIns="35700" spcFirstLastPara="1" rIns="35700" wrap="square" tIns="35700">
            <a:noAutofit/>
          </a:bodyPr>
          <a:lstStyle/>
          <a:p>
            <a:pPr indent="0" lvl="0" marL="0" marR="0" rtl="0" algn="l">
              <a:lnSpc>
                <a:spcPct val="12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Dunne darm, dikke darm, twaalfvingerige darm en maag</a:t>
            </a:r>
            <a:endParaRPr b="0" i="0" sz="2800" u="none" cap="none" strike="noStrike">
              <a:solidFill>
                <a:srgbClr val="000000"/>
              </a:solidFill>
              <a:latin typeface="Calibri"/>
              <a:ea typeface="Calibri"/>
              <a:cs typeface="Calibri"/>
              <a:sym typeface="Calibri"/>
            </a:endParaRPr>
          </a:p>
        </p:txBody>
      </p:sp>
      <p:sp>
        <p:nvSpPr>
          <p:cNvPr id="252" name="Google Shape;252;g215a591cbab_0_48"/>
          <p:cNvSpPr/>
          <p:nvPr/>
        </p:nvSpPr>
        <p:spPr>
          <a:xfrm>
            <a:off x="1958099" y="5062409"/>
            <a:ext cx="6158400" cy="589200"/>
          </a:xfrm>
          <a:prstGeom prst="rect">
            <a:avLst/>
          </a:prstGeom>
          <a:noFill/>
          <a:ln>
            <a:noFill/>
          </a:ln>
        </p:spPr>
        <p:txBody>
          <a:bodyPr anchorCtr="0" anchor="ctr" bIns="35700" lIns="35700" spcFirstLastPara="1" rIns="35700" wrap="square" tIns="35700">
            <a:noAutofit/>
          </a:bodyPr>
          <a:lstStyle/>
          <a:p>
            <a:pPr indent="0" lvl="0" marL="0" marR="0" rtl="0" algn="l">
              <a:lnSpc>
                <a:spcPct val="12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Dunne darm, dikke darm, twaalfvingerige darm, maag en endeldarm</a:t>
            </a:r>
            <a:endParaRPr b="0" i="0" sz="2800" u="none" cap="none" strike="noStrike">
              <a:solidFill>
                <a:srgbClr val="000000"/>
              </a:solidFill>
              <a:latin typeface="Calibri"/>
              <a:ea typeface="Calibri"/>
              <a:cs typeface="Calibri"/>
              <a:sym typeface="Calibri"/>
            </a:endParaRPr>
          </a:p>
        </p:txBody>
      </p:sp>
      <p:sp>
        <p:nvSpPr>
          <p:cNvPr id="253" name="Google Shape;253;g215a591cbab_0_48"/>
          <p:cNvSpPr txBox="1"/>
          <p:nvPr>
            <p:ph type="title"/>
          </p:nvPr>
        </p:nvSpPr>
        <p:spPr>
          <a:xfrm>
            <a:off x="729419" y="396260"/>
            <a:ext cx="8109900" cy="8553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111111"/>
              </a:lnSpc>
              <a:spcBef>
                <a:spcPts val="0"/>
              </a:spcBef>
              <a:spcAft>
                <a:spcPts val="0"/>
              </a:spcAft>
              <a:buClr>
                <a:schemeClr val="dk1"/>
              </a:buClr>
              <a:buSzPct val="100000"/>
              <a:buFont typeface="Calibri"/>
              <a:buNone/>
            </a:pPr>
            <a:r>
              <a:rPr lang="en-GB" sz="3600"/>
              <a:t>De voedingsstoffen in de poortader komen uit..</a:t>
            </a:r>
            <a:br>
              <a:rPr lang="en-GB"/>
            </a:b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g2a791a26ba1_0_0"/>
          <p:cNvSpPr/>
          <p:nvPr/>
        </p:nvSpPr>
        <p:spPr>
          <a:xfrm>
            <a:off x="211015" y="6285469"/>
            <a:ext cx="8933100" cy="4977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3366FF"/>
              </a:solidFill>
              <a:latin typeface="Corbel"/>
              <a:ea typeface="Corbel"/>
              <a:cs typeface="Corbel"/>
              <a:sym typeface="Corbel"/>
            </a:endParaRPr>
          </a:p>
        </p:txBody>
      </p:sp>
      <p:sp>
        <p:nvSpPr>
          <p:cNvPr id="259" name="Google Shape;259;g2a791a26ba1_0_0"/>
          <p:cNvSpPr txBox="1"/>
          <p:nvPr/>
        </p:nvSpPr>
        <p:spPr>
          <a:xfrm>
            <a:off x="6827520" y="6407433"/>
            <a:ext cx="2316600" cy="2538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www.diagnostischevragen.nl</a:t>
            </a:r>
            <a:endParaRPr/>
          </a:p>
        </p:txBody>
      </p:sp>
      <p:grpSp>
        <p:nvGrpSpPr>
          <p:cNvPr id="260" name="Google Shape;260;g2a791a26ba1_0_0"/>
          <p:cNvGrpSpPr/>
          <p:nvPr/>
        </p:nvGrpSpPr>
        <p:grpSpPr>
          <a:xfrm>
            <a:off x="806913" y="1496245"/>
            <a:ext cx="7309588" cy="908700"/>
            <a:chOff x="806913" y="1496245"/>
            <a:chExt cx="7309588" cy="908700"/>
          </a:xfrm>
        </p:grpSpPr>
        <p:grpSp>
          <p:nvGrpSpPr>
            <p:cNvPr id="261" name="Google Shape;261;g2a791a26ba1_0_0"/>
            <p:cNvGrpSpPr/>
            <p:nvPr/>
          </p:nvGrpSpPr>
          <p:grpSpPr>
            <a:xfrm>
              <a:off x="806913" y="1496245"/>
              <a:ext cx="908700" cy="908700"/>
              <a:chOff x="947033" y="2362454"/>
              <a:chExt cx="908700" cy="908700"/>
            </a:xfrm>
          </p:grpSpPr>
          <p:sp>
            <p:nvSpPr>
              <p:cNvPr id="262" name="Google Shape;262;g2a791a26ba1_0_0"/>
              <p:cNvSpPr/>
              <p:nvPr/>
            </p:nvSpPr>
            <p:spPr>
              <a:xfrm>
                <a:off x="947033" y="2362454"/>
                <a:ext cx="908700" cy="908700"/>
              </a:xfrm>
              <a:prstGeom prst="ellipse">
                <a:avLst/>
              </a:prstGeom>
              <a:solidFill>
                <a:srgbClr val="73C3E3"/>
              </a:solidFill>
              <a:ln>
                <a:noFill/>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2000"/>
                  <a:buFont typeface="Helvetica Neue Light"/>
                  <a:buNone/>
                </a:pPr>
                <a:r>
                  <a:t/>
                </a:r>
                <a:endParaRPr b="0" i="0" sz="2000" u="none" cap="none" strike="noStrike">
                  <a:solidFill>
                    <a:srgbClr val="FFFFFF"/>
                  </a:solidFill>
                  <a:latin typeface="Helvetica Neue Light"/>
                  <a:ea typeface="Helvetica Neue Light"/>
                  <a:cs typeface="Helvetica Neue Light"/>
                  <a:sym typeface="Helvetica Neue Light"/>
                </a:endParaRPr>
              </a:p>
            </p:txBody>
          </p:sp>
          <p:sp>
            <p:nvSpPr>
              <p:cNvPr id="263" name="Google Shape;263;g2a791a26ba1_0_0"/>
              <p:cNvSpPr/>
              <p:nvPr/>
            </p:nvSpPr>
            <p:spPr>
              <a:xfrm>
                <a:off x="1261236" y="2588475"/>
                <a:ext cx="356400" cy="431100"/>
              </a:xfrm>
              <a:prstGeom prst="rect">
                <a:avLst/>
              </a:prstGeom>
              <a:noFill/>
              <a:ln>
                <a:noFill/>
              </a:ln>
            </p:spPr>
            <p:txBody>
              <a:bodyPr anchorCtr="0" anchor="ctr" bIns="35700" lIns="35700" spcFirstLastPara="1" rIns="35700" wrap="square" tIns="35700">
                <a:noAutofit/>
              </a:bodyPr>
              <a:lstStyle/>
              <a:p>
                <a:pPr indent="0" lvl="0" marL="0" marR="0" rtl="0" algn="l">
                  <a:lnSpc>
                    <a:spcPct val="120000"/>
                  </a:lnSpc>
                  <a:spcBef>
                    <a:spcPts val="0"/>
                  </a:spcBef>
                  <a:spcAft>
                    <a:spcPts val="0"/>
                  </a:spcAft>
                  <a:buClr>
                    <a:srgbClr val="FFFFFF"/>
                  </a:buClr>
                  <a:buSzPts val="2400"/>
                  <a:buFont typeface="Helvetica Neue"/>
                  <a:buNone/>
                </a:pPr>
                <a:r>
                  <a:rPr b="0" i="0" lang="en-GB" sz="2400" u="none" cap="none" strike="noStrike">
                    <a:solidFill>
                      <a:srgbClr val="FFFFFF"/>
                    </a:solidFill>
                    <a:latin typeface="Helvetica Neue"/>
                    <a:ea typeface="Helvetica Neue"/>
                    <a:cs typeface="Helvetica Neue"/>
                    <a:sym typeface="Helvetica Neue"/>
                  </a:rPr>
                  <a:t>A</a:t>
                </a:r>
                <a:endParaRPr/>
              </a:p>
            </p:txBody>
          </p:sp>
        </p:grpSp>
        <p:sp>
          <p:nvSpPr>
            <p:cNvPr id="264" name="Google Shape;264;g2a791a26ba1_0_0"/>
            <p:cNvSpPr/>
            <p:nvPr/>
          </p:nvSpPr>
          <p:spPr>
            <a:xfrm>
              <a:off x="1958101" y="1655969"/>
              <a:ext cx="6158400" cy="589200"/>
            </a:xfrm>
            <a:prstGeom prst="rect">
              <a:avLst/>
            </a:prstGeom>
            <a:noFill/>
            <a:ln>
              <a:noFill/>
            </a:ln>
          </p:spPr>
          <p:txBody>
            <a:bodyPr anchorCtr="0" anchor="ctr" bIns="35700" lIns="35700" spcFirstLastPara="1" rIns="35700" wrap="square" tIns="35700">
              <a:noAutofit/>
            </a:bodyPr>
            <a:lstStyle/>
            <a:p>
              <a:pPr indent="0" lvl="0" marL="0" marR="0" rtl="0" algn="l">
                <a:lnSpc>
                  <a:spcPct val="120000"/>
                </a:lnSpc>
                <a:spcBef>
                  <a:spcPts val="0"/>
                </a:spcBef>
                <a:spcAft>
                  <a:spcPts val="0"/>
                </a:spcAft>
                <a:buClr>
                  <a:srgbClr val="000000"/>
                </a:buClr>
                <a:buSzPts val="2800"/>
                <a:buFont typeface="Calibri"/>
                <a:buNone/>
              </a:pPr>
              <a:r>
                <a:rPr lang="en-GB" sz="2800">
                  <a:latin typeface="Calibri"/>
                  <a:ea typeface="Calibri"/>
                  <a:cs typeface="Calibri"/>
                  <a:sym typeface="Calibri"/>
                </a:rPr>
                <a:t>Linkerkamer</a:t>
              </a:r>
              <a:endParaRPr b="0" i="0" sz="2800" u="none" cap="none" strike="noStrike">
                <a:solidFill>
                  <a:srgbClr val="000000"/>
                </a:solidFill>
                <a:latin typeface="Calibri"/>
                <a:ea typeface="Calibri"/>
                <a:cs typeface="Calibri"/>
                <a:sym typeface="Calibri"/>
              </a:endParaRPr>
            </a:p>
          </p:txBody>
        </p:sp>
      </p:grpSp>
      <p:grpSp>
        <p:nvGrpSpPr>
          <p:cNvPr id="265" name="Google Shape;265;g2a791a26ba1_0_0"/>
          <p:cNvGrpSpPr/>
          <p:nvPr/>
        </p:nvGrpSpPr>
        <p:grpSpPr>
          <a:xfrm>
            <a:off x="806912" y="2594911"/>
            <a:ext cx="7309589" cy="908700"/>
            <a:chOff x="806912" y="2594911"/>
            <a:chExt cx="7309589" cy="908700"/>
          </a:xfrm>
        </p:grpSpPr>
        <p:grpSp>
          <p:nvGrpSpPr>
            <p:cNvPr id="266" name="Google Shape;266;g2a791a26ba1_0_0"/>
            <p:cNvGrpSpPr/>
            <p:nvPr/>
          </p:nvGrpSpPr>
          <p:grpSpPr>
            <a:xfrm>
              <a:off x="806912" y="2594911"/>
              <a:ext cx="908700" cy="908700"/>
              <a:chOff x="4665644" y="2362454"/>
              <a:chExt cx="908700" cy="908700"/>
            </a:xfrm>
          </p:grpSpPr>
          <p:sp>
            <p:nvSpPr>
              <p:cNvPr id="267" name="Google Shape;267;g2a791a26ba1_0_0"/>
              <p:cNvSpPr/>
              <p:nvPr/>
            </p:nvSpPr>
            <p:spPr>
              <a:xfrm>
                <a:off x="4665644" y="2362454"/>
                <a:ext cx="908700" cy="908700"/>
              </a:xfrm>
              <a:prstGeom prst="ellipse">
                <a:avLst/>
              </a:prstGeom>
              <a:solidFill>
                <a:srgbClr val="919CE3"/>
              </a:solidFill>
              <a:ln>
                <a:noFill/>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2000"/>
                  <a:buFont typeface="Helvetica Neue Light"/>
                  <a:buNone/>
                </a:pPr>
                <a:r>
                  <a:t/>
                </a:r>
                <a:endParaRPr b="0" i="0" sz="2000" u="none" cap="none" strike="noStrike">
                  <a:solidFill>
                    <a:srgbClr val="FFFFFF"/>
                  </a:solidFill>
                  <a:latin typeface="Helvetica Neue Light"/>
                  <a:ea typeface="Helvetica Neue Light"/>
                  <a:cs typeface="Helvetica Neue Light"/>
                  <a:sym typeface="Helvetica Neue Light"/>
                </a:endParaRPr>
              </a:p>
            </p:txBody>
          </p:sp>
          <p:sp>
            <p:nvSpPr>
              <p:cNvPr id="268" name="Google Shape;268;g2a791a26ba1_0_0"/>
              <p:cNvSpPr/>
              <p:nvPr/>
            </p:nvSpPr>
            <p:spPr>
              <a:xfrm>
                <a:off x="4979847" y="2588475"/>
                <a:ext cx="356400" cy="431100"/>
              </a:xfrm>
              <a:prstGeom prst="rect">
                <a:avLst/>
              </a:prstGeom>
              <a:noFill/>
              <a:ln>
                <a:noFill/>
              </a:ln>
            </p:spPr>
            <p:txBody>
              <a:bodyPr anchorCtr="0" anchor="ctr" bIns="35700" lIns="35700" spcFirstLastPara="1" rIns="35700" wrap="square" tIns="35700">
                <a:noAutofit/>
              </a:bodyPr>
              <a:lstStyle/>
              <a:p>
                <a:pPr indent="0" lvl="0" marL="0" marR="0" rtl="0" algn="l">
                  <a:lnSpc>
                    <a:spcPct val="120000"/>
                  </a:lnSpc>
                  <a:spcBef>
                    <a:spcPts val="0"/>
                  </a:spcBef>
                  <a:spcAft>
                    <a:spcPts val="0"/>
                  </a:spcAft>
                  <a:buClr>
                    <a:srgbClr val="FFFFFF"/>
                  </a:buClr>
                  <a:buSzPts val="2400"/>
                  <a:buFont typeface="Helvetica Neue"/>
                  <a:buNone/>
                </a:pPr>
                <a:r>
                  <a:rPr b="0" i="0" lang="en-GB" sz="2400" u="none" cap="none" strike="noStrike">
                    <a:solidFill>
                      <a:srgbClr val="FFFFFF"/>
                    </a:solidFill>
                    <a:latin typeface="Helvetica Neue"/>
                    <a:ea typeface="Helvetica Neue"/>
                    <a:cs typeface="Helvetica Neue"/>
                    <a:sym typeface="Helvetica Neue"/>
                  </a:rPr>
                  <a:t>B</a:t>
                </a:r>
                <a:endParaRPr/>
              </a:p>
            </p:txBody>
          </p:sp>
        </p:grpSp>
        <p:sp>
          <p:nvSpPr>
            <p:cNvPr id="269" name="Google Shape;269;g2a791a26ba1_0_0"/>
            <p:cNvSpPr/>
            <p:nvPr/>
          </p:nvSpPr>
          <p:spPr>
            <a:xfrm>
              <a:off x="1958101" y="2711037"/>
              <a:ext cx="6158400" cy="589200"/>
            </a:xfrm>
            <a:prstGeom prst="rect">
              <a:avLst/>
            </a:prstGeom>
            <a:noFill/>
            <a:ln>
              <a:noFill/>
            </a:ln>
          </p:spPr>
          <p:txBody>
            <a:bodyPr anchorCtr="0" anchor="ctr" bIns="35700" lIns="35700" spcFirstLastPara="1" rIns="35700" wrap="square" tIns="35700">
              <a:noAutofit/>
            </a:bodyPr>
            <a:lstStyle/>
            <a:p>
              <a:pPr indent="0" lvl="0" marL="0" marR="0" rtl="0" algn="l">
                <a:lnSpc>
                  <a:spcPct val="120000"/>
                </a:lnSpc>
                <a:spcBef>
                  <a:spcPts val="0"/>
                </a:spcBef>
                <a:spcAft>
                  <a:spcPts val="0"/>
                </a:spcAft>
                <a:buClr>
                  <a:srgbClr val="000000"/>
                </a:buClr>
                <a:buSzPts val="2800"/>
                <a:buFont typeface="Calibri"/>
                <a:buNone/>
              </a:pPr>
              <a:r>
                <a:rPr lang="en-GB" sz="2800">
                  <a:latin typeface="Calibri"/>
                  <a:ea typeface="Calibri"/>
                  <a:cs typeface="Calibri"/>
                  <a:sym typeface="Calibri"/>
                </a:rPr>
                <a:t>Rechterkamer</a:t>
              </a:r>
              <a:endParaRPr b="0" i="0" sz="2800" u="none" cap="none" strike="noStrike">
                <a:solidFill>
                  <a:srgbClr val="000000"/>
                </a:solidFill>
                <a:latin typeface="Calibri"/>
                <a:ea typeface="Calibri"/>
                <a:cs typeface="Calibri"/>
                <a:sym typeface="Calibri"/>
              </a:endParaRPr>
            </a:p>
          </p:txBody>
        </p:sp>
      </p:grpSp>
      <p:grpSp>
        <p:nvGrpSpPr>
          <p:cNvPr id="270" name="Google Shape;270;g2a791a26ba1_0_0"/>
          <p:cNvGrpSpPr/>
          <p:nvPr/>
        </p:nvGrpSpPr>
        <p:grpSpPr>
          <a:xfrm>
            <a:off x="806911" y="3730897"/>
            <a:ext cx="7309589" cy="908700"/>
            <a:chOff x="806911" y="3730897"/>
            <a:chExt cx="7309589" cy="908700"/>
          </a:xfrm>
        </p:grpSpPr>
        <p:grpSp>
          <p:nvGrpSpPr>
            <p:cNvPr id="271" name="Google Shape;271;g2a791a26ba1_0_0"/>
            <p:cNvGrpSpPr/>
            <p:nvPr/>
          </p:nvGrpSpPr>
          <p:grpSpPr>
            <a:xfrm>
              <a:off x="806911" y="3730897"/>
              <a:ext cx="908700" cy="908700"/>
              <a:chOff x="947033" y="4156948"/>
              <a:chExt cx="908700" cy="908700"/>
            </a:xfrm>
          </p:grpSpPr>
          <p:sp>
            <p:nvSpPr>
              <p:cNvPr id="272" name="Google Shape;272;g2a791a26ba1_0_0"/>
              <p:cNvSpPr/>
              <p:nvPr/>
            </p:nvSpPr>
            <p:spPr>
              <a:xfrm>
                <a:off x="947033" y="4156948"/>
                <a:ext cx="908700" cy="908700"/>
              </a:xfrm>
              <a:prstGeom prst="ellipse">
                <a:avLst/>
              </a:prstGeom>
              <a:solidFill>
                <a:srgbClr val="95DF83"/>
              </a:solidFill>
              <a:ln>
                <a:noFill/>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2000"/>
                  <a:buFont typeface="Helvetica Neue Light"/>
                  <a:buNone/>
                </a:pPr>
                <a:r>
                  <a:t/>
                </a:r>
                <a:endParaRPr b="0" i="0" sz="2000" u="none" cap="none" strike="noStrike">
                  <a:solidFill>
                    <a:srgbClr val="FFFFFF"/>
                  </a:solidFill>
                  <a:latin typeface="Helvetica Neue Light"/>
                  <a:ea typeface="Helvetica Neue Light"/>
                  <a:cs typeface="Helvetica Neue Light"/>
                  <a:sym typeface="Helvetica Neue Light"/>
                </a:endParaRPr>
              </a:p>
            </p:txBody>
          </p:sp>
          <p:sp>
            <p:nvSpPr>
              <p:cNvPr id="273" name="Google Shape;273;g2a791a26ba1_0_0"/>
              <p:cNvSpPr/>
              <p:nvPr/>
            </p:nvSpPr>
            <p:spPr>
              <a:xfrm>
                <a:off x="1261237" y="4382969"/>
                <a:ext cx="356400" cy="431100"/>
              </a:xfrm>
              <a:prstGeom prst="rect">
                <a:avLst/>
              </a:prstGeom>
              <a:noFill/>
              <a:ln>
                <a:noFill/>
              </a:ln>
            </p:spPr>
            <p:txBody>
              <a:bodyPr anchorCtr="0" anchor="ctr" bIns="35700" lIns="35700" spcFirstLastPara="1" rIns="35700" wrap="square" tIns="35700">
                <a:noAutofit/>
              </a:bodyPr>
              <a:lstStyle/>
              <a:p>
                <a:pPr indent="0" lvl="0" marL="0" marR="0" rtl="0" algn="l">
                  <a:lnSpc>
                    <a:spcPct val="120000"/>
                  </a:lnSpc>
                  <a:spcBef>
                    <a:spcPts val="0"/>
                  </a:spcBef>
                  <a:spcAft>
                    <a:spcPts val="0"/>
                  </a:spcAft>
                  <a:buClr>
                    <a:srgbClr val="FFFFFF"/>
                  </a:buClr>
                  <a:buSzPts val="2400"/>
                  <a:buFont typeface="Helvetica Neue"/>
                  <a:buNone/>
                </a:pPr>
                <a:r>
                  <a:rPr b="0" i="0" lang="en-GB" sz="2400" u="none" cap="none" strike="noStrike">
                    <a:solidFill>
                      <a:srgbClr val="FFFFFF"/>
                    </a:solidFill>
                    <a:latin typeface="Helvetica Neue"/>
                    <a:ea typeface="Helvetica Neue"/>
                    <a:cs typeface="Helvetica Neue"/>
                    <a:sym typeface="Helvetica Neue"/>
                  </a:rPr>
                  <a:t>C</a:t>
                </a:r>
                <a:endParaRPr/>
              </a:p>
            </p:txBody>
          </p:sp>
        </p:grpSp>
        <p:sp>
          <p:nvSpPr>
            <p:cNvPr id="274" name="Google Shape;274;g2a791a26ba1_0_0"/>
            <p:cNvSpPr/>
            <p:nvPr/>
          </p:nvSpPr>
          <p:spPr>
            <a:xfrm>
              <a:off x="1958100" y="3856597"/>
              <a:ext cx="6158400" cy="589200"/>
            </a:xfrm>
            <a:prstGeom prst="rect">
              <a:avLst/>
            </a:prstGeom>
            <a:noFill/>
            <a:ln>
              <a:noFill/>
            </a:ln>
          </p:spPr>
          <p:txBody>
            <a:bodyPr anchorCtr="0" anchor="ctr" bIns="35700" lIns="35700" spcFirstLastPara="1" rIns="35700" wrap="square" tIns="35700">
              <a:noAutofit/>
            </a:bodyPr>
            <a:lstStyle/>
            <a:p>
              <a:pPr indent="0" lvl="0" marL="0" marR="0" rtl="0" algn="l">
                <a:lnSpc>
                  <a:spcPct val="120000"/>
                </a:lnSpc>
                <a:spcBef>
                  <a:spcPts val="0"/>
                </a:spcBef>
                <a:spcAft>
                  <a:spcPts val="0"/>
                </a:spcAft>
                <a:buClr>
                  <a:srgbClr val="000000"/>
                </a:buClr>
                <a:buSzPts val="2800"/>
                <a:buFont typeface="Calibri"/>
                <a:buNone/>
              </a:pPr>
              <a:r>
                <a:rPr lang="en-GB" sz="2800">
                  <a:latin typeface="Calibri"/>
                  <a:ea typeface="Calibri"/>
                  <a:cs typeface="Calibri"/>
                  <a:sym typeface="Calibri"/>
                </a:rPr>
                <a:t>Beide evenveel</a:t>
              </a:r>
              <a:endParaRPr b="0" i="0" sz="2800" u="none" cap="none" strike="noStrike">
                <a:solidFill>
                  <a:srgbClr val="000000"/>
                </a:solidFill>
                <a:latin typeface="Calibri"/>
                <a:ea typeface="Calibri"/>
                <a:cs typeface="Calibri"/>
                <a:sym typeface="Calibri"/>
              </a:endParaRPr>
            </a:p>
          </p:txBody>
        </p:sp>
      </p:grpSp>
      <p:sp>
        <p:nvSpPr>
          <p:cNvPr id="275" name="Google Shape;275;g2a791a26ba1_0_0"/>
          <p:cNvSpPr txBox="1"/>
          <p:nvPr>
            <p:ph type="title"/>
          </p:nvPr>
        </p:nvSpPr>
        <p:spPr>
          <a:xfrm>
            <a:off x="729419" y="396260"/>
            <a:ext cx="8109900" cy="8553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111111"/>
              </a:lnSpc>
              <a:spcBef>
                <a:spcPts val="0"/>
              </a:spcBef>
              <a:spcAft>
                <a:spcPts val="0"/>
              </a:spcAft>
              <a:buClr>
                <a:schemeClr val="dk1"/>
              </a:buClr>
              <a:buSzPct val="109090"/>
              <a:buFont typeface="Calibri"/>
              <a:buNone/>
            </a:pPr>
            <a:r>
              <a:rPr lang="en-GB"/>
              <a:t>Welke hartkamer pompt het meeste bloed per seconde?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Kantoorthema">
  <a:themeElements>
    <a:clrScheme name="Aangepast 1">
      <a:dk1>
        <a:srgbClr val="000000"/>
      </a:dk1>
      <a:lt1>
        <a:srgbClr val="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Kantoorthema">
  <a:themeElements>
    <a:clrScheme name="Kanto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2022-02-21T09:07:39Z</dcterms:created>
  <dc:creator>Sofie Faes</dc:creator>
</cp:coreProperties>
</file>