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10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3" r:id="rId9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1"/>
      <p:bold r:id="rId12"/>
      <p:italic r:id="rId13"/>
      <p:boldItalic r:id="rId14"/>
    </p:embeddedFont>
    <p:embeddedFont>
      <p:font typeface="Helvetica Neue" panose="020B0604020202020204" charset="0"/>
      <p:regular r:id="rId15"/>
      <p:bold r:id="rId16"/>
      <p:italic r:id="rId17"/>
      <p:boldItalic r:id="rId18"/>
    </p:embeddedFont>
    <p:embeddedFont>
      <p:font typeface="Helvetica Neue Light" panose="020B0604020202020204" charset="0"/>
      <p:regular r:id="rId19"/>
      <p:bold r:id="rId20"/>
      <p:italic r:id="rId21"/>
      <p:boldItalic r:id="rId22"/>
    </p:embeddedFont>
    <p:embeddedFont>
      <p:font typeface="Tahoma" panose="020B0604030504040204" pitchFamily="34" charset="0"/>
      <p:regular r:id="rId23"/>
      <p:bold r:id="rId24"/>
    </p:embeddedFont>
    <p:embeddedFont>
      <p:font typeface="Verdana" panose="020B0604030504040204" pitchFamily="3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763293-8B6B-489B-9798-50C59E0DA517}">
  <a:tblStyle styleId="{68763293-8B6B-489B-9798-50C59E0DA51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2444" autoAdjust="0"/>
  </p:normalViewPr>
  <p:slideViewPr>
    <p:cSldViewPr snapToGrid="0" showGuides="1">
      <p:cViewPr varScale="1">
        <p:scale>
          <a:sx n="37" d="100"/>
          <a:sy n="37" d="100"/>
        </p:scale>
        <p:origin x="23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font" Target="fonts/font16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font" Target="fonts/font15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font" Target="fonts/font14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28" Type="http://schemas.openxmlformats.org/officeDocument/2006/relationships/font" Target="fonts/font18.fntdata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font" Target="fonts/font17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acb3018d0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je </a:t>
            </a:r>
            <a:r>
              <a:rPr lang="en-GB" dirty="0" err="1"/>
              <a:t>noteert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altijd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is de </a:t>
            </a:r>
            <a:r>
              <a:rPr lang="en-GB" dirty="0" err="1"/>
              <a:t>notatie</a:t>
            </a:r>
            <a:r>
              <a:rPr lang="en-GB" dirty="0"/>
              <a:t> van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HCOOH is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notatie</a:t>
            </a:r>
            <a:r>
              <a:rPr lang="en-GB" dirty="0"/>
              <a:t> van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in </a:t>
            </a:r>
            <a:r>
              <a:rPr lang="en-GB" dirty="0" err="1"/>
              <a:t>verkeerde</a:t>
            </a:r>
            <a:r>
              <a:rPr lang="en-GB" dirty="0"/>
              <a:t>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: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, CO2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iets</a:t>
            </a:r>
            <a:r>
              <a:rPr lang="en-GB" dirty="0"/>
              <a:t> met </a:t>
            </a:r>
            <a:r>
              <a:rPr lang="en-GB" dirty="0" err="1"/>
              <a:t>zuren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maken</a:t>
            </a:r>
            <a:r>
              <a:rPr lang="en-GB" dirty="0"/>
              <a:t>, </a:t>
            </a:r>
            <a:r>
              <a:rPr lang="en-GB" dirty="0" err="1"/>
              <a:t>toch</a:t>
            </a:r>
            <a:r>
              <a:rPr lang="en-GB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GOED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noteren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moleculaire</a:t>
            </a:r>
            <a:r>
              <a:rPr lang="en-GB" dirty="0"/>
              <a:t> </a:t>
            </a:r>
            <a:r>
              <a:rPr lang="en-GB" dirty="0" err="1"/>
              <a:t>stof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wel</a:t>
            </a:r>
            <a:r>
              <a:rPr lang="en-GB" dirty="0"/>
              <a:t>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deeltjes</a:t>
            </a:r>
            <a:r>
              <a:rPr lang="en-GB" dirty="0"/>
              <a:t>, maar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ionladingen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68" name="Google Shape;268;g2acb3018d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2acb3018d0f_0_1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je </a:t>
            </a:r>
            <a:r>
              <a:rPr lang="en-GB" dirty="0" err="1"/>
              <a:t>noteert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altijd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is de </a:t>
            </a:r>
            <a:r>
              <a:rPr lang="en-GB" dirty="0" err="1"/>
              <a:t>notatie</a:t>
            </a:r>
            <a:r>
              <a:rPr lang="en-GB" dirty="0"/>
              <a:t> van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CH</a:t>
            </a:r>
            <a:r>
              <a:rPr lang="en-GB" baseline="-25000" dirty="0"/>
              <a:t>3</a:t>
            </a:r>
            <a:r>
              <a:rPr lang="en-GB" dirty="0"/>
              <a:t>COOH is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GOED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noteren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moleculaire</a:t>
            </a:r>
            <a:r>
              <a:rPr lang="en-GB" dirty="0"/>
              <a:t> </a:t>
            </a:r>
            <a:r>
              <a:rPr lang="en-GB" dirty="0" err="1"/>
              <a:t>stof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is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(</a:t>
            </a:r>
            <a:r>
              <a:rPr lang="en-GB" dirty="0" err="1"/>
              <a:t>aq</a:t>
            </a:r>
            <a:r>
              <a:rPr lang="en-GB" dirty="0"/>
              <a:t>)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vloeibare</a:t>
            </a:r>
            <a:r>
              <a:rPr lang="en-GB" dirty="0"/>
              <a:t> </a:t>
            </a:r>
            <a:r>
              <a:rPr lang="en-GB" dirty="0" err="1"/>
              <a:t>stof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 laten we H</a:t>
            </a:r>
            <a:r>
              <a:rPr lang="en-GB" baseline="-25000" dirty="0"/>
              <a:t>2</a:t>
            </a:r>
            <a:r>
              <a:rPr lang="en-GB" dirty="0"/>
              <a:t>O </a:t>
            </a:r>
            <a:r>
              <a:rPr lang="en-GB" dirty="0" err="1"/>
              <a:t>weg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91" name="Google Shape;291;g2acb3018d0f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2acb3018d0f_0_39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je </a:t>
            </a:r>
            <a:r>
              <a:rPr lang="en-GB" dirty="0" err="1"/>
              <a:t>noteert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zoals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nl-NL" dirty="0"/>
              <a:t>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salpeterzuur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notatie</a:t>
            </a:r>
            <a:r>
              <a:rPr lang="en-GB" dirty="0"/>
              <a:t> </a:t>
            </a:r>
            <a:r>
              <a:rPr lang="en-GB" dirty="0" err="1"/>
              <a:t>geldt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</a:t>
            </a:r>
            <a:r>
              <a:rPr lang="en-GB" dirty="0" err="1"/>
              <a:t>notatie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deeltjes</a:t>
            </a:r>
            <a:r>
              <a:rPr lang="en-GB" dirty="0"/>
              <a:t> is, maar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ionladingen</a:t>
            </a:r>
            <a:r>
              <a:rPr lang="en-GB" dirty="0"/>
              <a:t> </a:t>
            </a:r>
            <a:r>
              <a:rPr lang="en-GB" dirty="0" err="1"/>
              <a:t>genoteerd</a:t>
            </a:r>
            <a:r>
              <a:rPr lang="en-GB" dirty="0"/>
              <a:t> </a:t>
            </a:r>
            <a:r>
              <a:rPr lang="en-GB" dirty="0" err="1"/>
              <a:t>hoeven</a:t>
            </a:r>
            <a:r>
              <a:rPr lang="en-GB" dirty="0"/>
              <a:t> </a:t>
            </a:r>
            <a:r>
              <a:rPr lang="en-GB" dirty="0" err="1"/>
              <a:t>worden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hebben</a:t>
            </a:r>
            <a:r>
              <a:rPr lang="en-GB" dirty="0"/>
              <a:t> ‘</a:t>
            </a:r>
            <a:r>
              <a:rPr lang="en-GB" dirty="0" err="1"/>
              <a:t>oplossing</a:t>
            </a:r>
            <a:r>
              <a:rPr lang="en-GB" dirty="0"/>
              <a:t>’ </a:t>
            </a:r>
            <a:r>
              <a:rPr lang="en-GB" dirty="0" err="1"/>
              <a:t>opgevat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molecuul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water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14" name="Google Shape;314;g2acb3018d0f_0_3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2acb3018d0f_0_5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pH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hoger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</a:t>
            </a:r>
            <a:r>
              <a:rPr lang="en-GB" dirty="0" err="1"/>
              <a:t>stijgt</a:t>
            </a:r>
            <a:r>
              <a:rPr lang="en-GB" dirty="0"/>
              <a:t> (</a:t>
            </a:r>
            <a:r>
              <a:rPr lang="en-GB" dirty="0" err="1"/>
              <a:t>voorkennis</a:t>
            </a:r>
            <a:r>
              <a:rPr lang="en-GB" dirty="0"/>
              <a:t> is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zwakke</a:t>
            </a:r>
            <a:r>
              <a:rPr lang="en-GB" dirty="0"/>
              <a:t> /</a:t>
            </a:r>
            <a:r>
              <a:rPr lang="en-GB" dirty="0" err="1"/>
              <a:t>sterke</a:t>
            </a:r>
            <a:r>
              <a:rPr lang="en-GB" dirty="0"/>
              <a:t> </a:t>
            </a:r>
            <a:r>
              <a:rPr lang="en-GB" dirty="0" err="1"/>
              <a:t>zuren</a:t>
            </a:r>
            <a:r>
              <a:rPr lang="en-GB" dirty="0"/>
              <a:t>!)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is het </a:t>
            </a:r>
            <a:r>
              <a:rPr lang="en-GB" dirty="0" err="1"/>
              <a:t>niet</a:t>
            </a:r>
            <a:r>
              <a:rPr lang="en-GB" dirty="0"/>
              <a:t>; OF ze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zoutoplossing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pH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pH=0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herkennen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eenwaardig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= </a:t>
            </a:r>
            <a:r>
              <a:rPr lang="en-GB" dirty="0" err="1"/>
              <a:t>concentratie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. </a:t>
            </a:r>
            <a:r>
              <a:rPr lang="en-GB" dirty="0" err="1">
                <a:solidFill>
                  <a:srgbClr val="0000FF"/>
                </a:solidFill>
              </a:rPr>
              <a:t>Juiste</a:t>
            </a: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dirty="0" err="1">
                <a:solidFill>
                  <a:srgbClr val="0000FF"/>
                </a:solidFill>
              </a:rPr>
              <a:t>antwoord</a:t>
            </a:r>
            <a:r>
              <a:rPr lang="en-GB" dirty="0">
                <a:solidFill>
                  <a:srgbClr val="0000FF"/>
                </a:solidFill>
              </a:rPr>
              <a:t>, want hoe </a:t>
            </a:r>
            <a:r>
              <a:rPr lang="en-GB" dirty="0" err="1">
                <a:solidFill>
                  <a:srgbClr val="0000FF"/>
                </a:solidFill>
              </a:rPr>
              <a:t>sterker</a:t>
            </a:r>
            <a:r>
              <a:rPr lang="en-GB" dirty="0">
                <a:solidFill>
                  <a:srgbClr val="0000FF"/>
                </a:solidFill>
              </a:rPr>
              <a:t> het </a:t>
            </a:r>
            <a:r>
              <a:rPr lang="en-GB" dirty="0" err="1">
                <a:solidFill>
                  <a:srgbClr val="0000FF"/>
                </a:solidFill>
              </a:rPr>
              <a:t>zuur</a:t>
            </a:r>
            <a:r>
              <a:rPr lang="en-GB" dirty="0">
                <a:solidFill>
                  <a:srgbClr val="0000FF"/>
                </a:solidFill>
              </a:rPr>
              <a:t> hoe lager de pH ( </a:t>
            </a:r>
            <a:r>
              <a:rPr lang="en-GB" dirty="0" err="1">
                <a:solidFill>
                  <a:srgbClr val="0000FF"/>
                </a:solidFill>
              </a:rPr>
              <a:t>bij</a:t>
            </a: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dirty="0" err="1">
                <a:solidFill>
                  <a:srgbClr val="0000FF"/>
                </a:solidFill>
              </a:rPr>
              <a:t>dezelfde</a:t>
            </a: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dirty="0" err="1">
                <a:solidFill>
                  <a:srgbClr val="0000FF"/>
                </a:solidFill>
              </a:rPr>
              <a:t>concentratie</a:t>
            </a:r>
            <a:r>
              <a:rPr lang="en-GB" dirty="0">
                <a:solidFill>
                  <a:srgbClr val="0000FF"/>
                </a:solidFill>
              </a:rPr>
              <a:t>)</a:t>
            </a:r>
            <a:endParaRPr dirty="0">
              <a:solidFill>
                <a:srgbClr val="0000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GOED: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&gt; </a:t>
            </a:r>
            <a:r>
              <a:rPr lang="en-GB" dirty="0" err="1"/>
              <a:t>concentratie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>
                <a:solidFill>
                  <a:srgbClr val="3366FF"/>
                </a:solidFill>
              </a:rPr>
              <a:t> ( Gerda: </a:t>
            </a:r>
            <a:r>
              <a:rPr lang="en-GB" dirty="0" err="1">
                <a:solidFill>
                  <a:srgbClr val="3366FF"/>
                </a:solidFill>
              </a:rPr>
              <a:t>zwavelzuur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volledig</a:t>
            </a:r>
            <a:r>
              <a:rPr lang="en-GB" dirty="0">
                <a:solidFill>
                  <a:srgbClr val="3366FF"/>
                </a:solidFill>
              </a:rPr>
              <a:t> tot HSO4- </a:t>
            </a:r>
            <a:r>
              <a:rPr lang="en-GB" dirty="0" err="1">
                <a:solidFill>
                  <a:srgbClr val="3366FF"/>
                </a:solidFill>
              </a:rPr>
              <a:t>ioniseert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en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niet</a:t>
            </a:r>
            <a:r>
              <a:rPr lang="en-GB" dirty="0">
                <a:solidFill>
                  <a:srgbClr val="3366FF"/>
                </a:solidFill>
              </a:rPr>
              <a:t> tot SO42- </a:t>
            </a:r>
            <a:r>
              <a:rPr lang="en-GB" dirty="0" err="1">
                <a:solidFill>
                  <a:srgbClr val="3366FF"/>
                </a:solidFill>
              </a:rPr>
              <a:t>en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heeft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hierdoor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een</a:t>
            </a:r>
            <a:r>
              <a:rPr lang="en-GB" dirty="0">
                <a:solidFill>
                  <a:srgbClr val="3366FF"/>
                </a:solidFill>
              </a:rPr>
              <a:t> lager [ H+] dan HCl. </a:t>
            </a:r>
            <a:r>
              <a:rPr lang="en-GB" dirty="0" err="1">
                <a:solidFill>
                  <a:srgbClr val="3366FF"/>
                </a:solidFill>
              </a:rPr>
              <a:t>Teven</a:t>
            </a:r>
            <a:r>
              <a:rPr lang="en-GB" dirty="0">
                <a:solidFill>
                  <a:srgbClr val="3366FF"/>
                </a:solidFill>
              </a:rPr>
              <a:t> is HCL </a:t>
            </a:r>
            <a:r>
              <a:rPr lang="en-GB" dirty="0" err="1">
                <a:solidFill>
                  <a:srgbClr val="3366FF"/>
                </a:solidFill>
              </a:rPr>
              <a:t>zuurder</a:t>
            </a:r>
            <a:r>
              <a:rPr lang="en-GB" dirty="0">
                <a:solidFill>
                  <a:srgbClr val="3366FF"/>
                </a:solidFill>
              </a:rPr>
              <a:t> dan </a:t>
            </a:r>
            <a:r>
              <a:rPr lang="en-GB" dirty="0" err="1">
                <a:solidFill>
                  <a:srgbClr val="3366FF"/>
                </a:solidFill>
              </a:rPr>
              <a:t>zwavelzuur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gezien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hun</a:t>
            </a:r>
            <a:r>
              <a:rPr lang="en-GB" dirty="0">
                <a:solidFill>
                  <a:srgbClr val="3366FF"/>
                </a:solidFill>
              </a:rPr>
              <a:t> </a:t>
            </a:r>
            <a:r>
              <a:rPr lang="en-GB" dirty="0" err="1">
                <a:solidFill>
                  <a:srgbClr val="3366FF"/>
                </a:solidFill>
              </a:rPr>
              <a:t>pKa</a:t>
            </a:r>
            <a:r>
              <a:rPr lang="en-GB" dirty="0">
                <a:solidFill>
                  <a:srgbClr val="3366FF"/>
                </a:solidFill>
              </a:rPr>
              <a:t>)</a:t>
            </a:r>
            <a:endParaRPr dirty="0">
              <a:solidFill>
                <a:srgbClr val="3366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zien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driewaardig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&lt; lager dan </a:t>
            </a:r>
            <a:r>
              <a:rPr lang="en-GB" dirty="0" err="1"/>
              <a:t>concentratie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ze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is, met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hele </a:t>
            </a:r>
            <a:r>
              <a:rPr lang="en-GB" dirty="0" err="1"/>
              <a:t>lage</a:t>
            </a:r>
            <a:r>
              <a:rPr lang="en-GB" dirty="0"/>
              <a:t> pH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37" name="Google Shape;337;g2acb3018d0f_0_5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acb3018d0f_0_6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pH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hoger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</a:t>
            </a:r>
            <a:r>
              <a:rPr lang="en-GB" dirty="0" err="1"/>
              <a:t>stijgt</a:t>
            </a:r>
            <a:r>
              <a:rPr lang="en-GB" dirty="0"/>
              <a:t> (</a:t>
            </a:r>
            <a:r>
              <a:rPr lang="en-GB" dirty="0" err="1"/>
              <a:t>voorkennis</a:t>
            </a:r>
            <a:r>
              <a:rPr lang="en-GB" dirty="0"/>
              <a:t> is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zwakke</a:t>
            </a:r>
            <a:r>
              <a:rPr lang="en-GB" dirty="0"/>
              <a:t> /</a:t>
            </a:r>
            <a:r>
              <a:rPr lang="en-GB" dirty="0" err="1"/>
              <a:t>sterke</a:t>
            </a:r>
            <a:r>
              <a:rPr lang="en-GB" dirty="0"/>
              <a:t> </a:t>
            </a:r>
            <a:r>
              <a:rPr lang="en-GB" dirty="0" err="1"/>
              <a:t>zuren</a:t>
            </a:r>
            <a:r>
              <a:rPr lang="en-GB" dirty="0"/>
              <a:t>!)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GOED: pH = 7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weet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water </a:t>
            </a:r>
            <a:r>
              <a:rPr lang="en-GB" dirty="0" err="1"/>
              <a:t>neutraal</a:t>
            </a:r>
            <a:r>
              <a:rPr lang="en-GB" dirty="0"/>
              <a:t> is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eenwaardig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= 0,1 M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&gt; 0,1 M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driewaardig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&lt; 0,1M,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aangezien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60" name="Google Shape;360;g2acb3018d0f_0_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2acb3018a7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natronloog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zoutzuur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zuivere</a:t>
            </a:r>
            <a:r>
              <a:rPr lang="en-GB" dirty="0"/>
              <a:t> </a:t>
            </a:r>
            <a:r>
              <a:rPr lang="en-GB" dirty="0" err="1"/>
              <a:t>stoffen</a:t>
            </a:r>
            <a:r>
              <a:rPr lang="en-GB" dirty="0"/>
              <a:t> </a:t>
            </a:r>
            <a:r>
              <a:rPr lang="en-GB" dirty="0" err="1"/>
              <a:t>worden</a:t>
            </a:r>
            <a:r>
              <a:rPr lang="en-GB" dirty="0"/>
              <a:t> </a:t>
            </a:r>
            <a:r>
              <a:rPr lang="en-GB" dirty="0" err="1"/>
              <a:t>gezien</a:t>
            </a:r>
            <a:r>
              <a:rPr lang="en-GB" dirty="0"/>
              <a:t> </a:t>
            </a:r>
            <a:r>
              <a:rPr lang="en-GB" dirty="0" err="1"/>
              <a:t>ipv</a:t>
            </a:r>
            <a:r>
              <a:rPr lang="en-GB" dirty="0"/>
              <a:t> </a:t>
            </a:r>
            <a:r>
              <a:rPr lang="en-GB" dirty="0" err="1"/>
              <a:t>oplossingen</a:t>
            </a:r>
            <a:r>
              <a:rPr lang="en-GB" dirty="0"/>
              <a:t>(</a:t>
            </a:r>
            <a:r>
              <a:rPr lang="en-GB" dirty="0" err="1"/>
              <a:t>mengsel</a:t>
            </a:r>
            <a:r>
              <a:rPr lang="en-GB" dirty="0"/>
              <a:t>) met </a:t>
            </a:r>
            <a:r>
              <a:rPr lang="en-GB" dirty="0" err="1"/>
              <a:t>ionen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leerlingen</a:t>
            </a:r>
            <a:r>
              <a:rPr lang="en-GB" dirty="0"/>
              <a:t> 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in </a:t>
            </a:r>
            <a:r>
              <a:rPr lang="en-GB" dirty="0" err="1"/>
              <a:t>ionen</a:t>
            </a:r>
            <a:r>
              <a:rPr lang="en-GB" dirty="0"/>
              <a:t>, ze </a:t>
            </a:r>
            <a:r>
              <a:rPr lang="en-GB" dirty="0" err="1"/>
              <a:t>gaan</a:t>
            </a:r>
            <a:r>
              <a:rPr lang="en-GB" dirty="0"/>
              <a:t> </a:t>
            </a:r>
            <a:r>
              <a:rPr lang="en-GB" dirty="0" err="1"/>
              <a:t>ervan</a:t>
            </a:r>
            <a:r>
              <a:rPr lang="en-GB" dirty="0"/>
              <a:t> </a:t>
            </a:r>
            <a:r>
              <a:rPr lang="en-GB" dirty="0" err="1"/>
              <a:t>uit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</a:t>
            </a:r>
            <a:r>
              <a:rPr lang="en-GB" dirty="0" err="1"/>
              <a:t>stoffen</a:t>
            </a:r>
            <a:r>
              <a:rPr lang="en-GB" dirty="0"/>
              <a:t> </a:t>
            </a:r>
            <a:r>
              <a:rPr lang="en-GB" dirty="0" err="1"/>
              <a:t>zuivere</a:t>
            </a:r>
            <a:r>
              <a:rPr lang="en-GB" dirty="0"/>
              <a:t> </a:t>
            </a:r>
            <a:r>
              <a:rPr lang="en-GB" dirty="0" err="1"/>
              <a:t>stoffen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dirty="0" err="1"/>
              <a:t>leerlingen</a:t>
            </a:r>
            <a:r>
              <a:rPr lang="en-GB" dirty="0"/>
              <a:t> 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deels</a:t>
            </a:r>
            <a:r>
              <a:rPr lang="en-GB" dirty="0"/>
              <a:t> in </a:t>
            </a:r>
            <a:r>
              <a:rPr lang="en-GB" dirty="0" err="1"/>
              <a:t>ionen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GOED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in </a:t>
            </a:r>
            <a:r>
              <a:rPr lang="en-GB" dirty="0" err="1"/>
              <a:t>ionen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die H+ </a:t>
            </a:r>
            <a:r>
              <a:rPr lang="en-GB" dirty="0" err="1"/>
              <a:t>en</a:t>
            </a:r>
            <a:r>
              <a:rPr lang="en-GB" dirty="0"/>
              <a:t> OH- met </a:t>
            </a:r>
            <a:r>
              <a:rPr lang="en-GB" dirty="0" err="1"/>
              <a:t>elkaar</a:t>
            </a:r>
            <a:r>
              <a:rPr lang="en-GB" dirty="0"/>
              <a:t> </a:t>
            </a:r>
            <a:r>
              <a:rPr lang="en-GB" dirty="0" err="1"/>
              <a:t>reageren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natronloog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zoutzuur</a:t>
            </a:r>
            <a:r>
              <a:rPr lang="en-GB" dirty="0"/>
              <a:t> in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 </a:t>
            </a:r>
            <a:r>
              <a:rPr lang="en-GB" dirty="0" err="1"/>
              <a:t>zitten</a:t>
            </a:r>
            <a:r>
              <a:rPr lang="en-GB" dirty="0"/>
              <a:t> maar </a:t>
            </a:r>
            <a:r>
              <a:rPr lang="en-GB" dirty="0" err="1"/>
              <a:t>natriumchloride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in </a:t>
            </a:r>
            <a:r>
              <a:rPr lang="en-GB" dirty="0" err="1"/>
              <a:t>ionen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83" name="Google Shape;383;g2acb3018a7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en-GB" b="0" u="none"/>
              <a:t>https://creativecommons.org/licenses/by-sa/4.0</a:t>
            </a:r>
            <a:endParaRPr/>
          </a:p>
        </p:txBody>
      </p:sp>
      <p:sp>
        <p:nvSpPr>
          <p:cNvPr id="417" name="Google Shape;417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dict - Explain -">
  <p:cSld name="Predict - Explain -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457198" y="109587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Predict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197" y="1546523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body" idx="2"/>
          </p:nvPr>
        </p:nvSpPr>
        <p:spPr>
          <a:xfrm>
            <a:off x="457198" y="3274760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3"/>
          <p:cNvSpPr>
            <a:spLocks noGrp="1"/>
          </p:cNvSpPr>
          <p:nvPr>
            <p:ph type="pic" idx="3"/>
          </p:nvPr>
        </p:nvSpPr>
        <p:spPr>
          <a:xfrm>
            <a:off x="4794250" y="931491"/>
            <a:ext cx="3879900" cy="45207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erve - Explain">
  <p:cSld name="Observe - Explai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/>
        </p:nvSpPr>
        <p:spPr>
          <a:xfrm>
            <a:off x="457199" y="204970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Observe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body" idx="1"/>
          </p:nvPr>
        </p:nvSpPr>
        <p:spPr>
          <a:xfrm>
            <a:off x="475395" y="2477316"/>
            <a:ext cx="5562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body" idx="2"/>
          </p:nvPr>
        </p:nvSpPr>
        <p:spPr>
          <a:xfrm>
            <a:off x="457199" y="4224843"/>
            <a:ext cx="82170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4"/>
          <p:cNvSpPr>
            <a:spLocks noGrp="1"/>
          </p:cNvSpPr>
          <p:nvPr>
            <p:ph type="pic" idx="3"/>
          </p:nvPr>
        </p:nvSpPr>
        <p:spPr>
          <a:xfrm>
            <a:off x="6400800" y="931491"/>
            <a:ext cx="2273400" cy="27096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p14"/>
          <p:cNvSpPr txBox="1">
            <a:spLocks noGrp="1"/>
          </p:cNvSpPr>
          <p:nvPr>
            <p:ph type="body" idx="4"/>
          </p:nvPr>
        </p:nvSpPr>
        <p:spPr>
          <a:xfrm>
            <a:off x="457199" y="925794"/>
            <a:ext cx="5562600" cy="800400"/>
          </a:xfrm>
          <a:prstGeom prst="rect">
            <a:avLst/>
          </a:prstGeom>
          <a:solidFill>
            <a:srgbClr val="FAFAEA"/>
          </a:solidFill>
          <a:ln w="9525" cap="flat" cmpd="sng">
            <a:solidFill>
              <a:srgbClr val="3B2F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1"/>
            </a:lvl1pPr>
            <a:lvl2pPr marL="914400" lvl="1" indent="-34290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2385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4pPr>
            <a:lvl5pPr marL="2286000" lvl="4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ple choice    4 answer">
  <p:cSld name="Multiple choice    4 answ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graphicFrame>
        <p:nvGraphicFramePr>
          <p:cNvPr id="108" name="Google Shape;108;p15"/>
          <p:cNvGraphicFramePr/>
          <p:nvPr/>
        </p:nvGraphicFramePr>
        <p:xfrm>
          <a:off x="457207" y="3407767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{68763293-8B6B-489B-9798-50C59E0DA517}</a:tableStyleId>
              </a:tblPr>
              <a:tblGrid>
                <a:gridCol w="1050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9" name="Google Shape;109;p15"/>
          <p:cNvSpPr txBox="1">
            <a:spLocks noGrp="1"/>
          </p:cNvSpPr>
          <p:nvPr>
            <p:ph type="body" idx="1"/>
          </p:nvPr>
        </p:nvSpPr>
        <p:spPr>
          <a:xfrm>
            <a:off x="457200" y="863126"/>
            <a:ext cx="8285100" cy="24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2"/>
          </p:nvPr>
        </p:nvSpPr>
        <p:spPr>
          <a:xfrm>
            <a:off x="1523992" y="3415646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body" idx="3"/>
          </p:nvPr>
        </p:nvSpPr>
        <p:spPr>
          <a:xfrm>
            <a:off x="1523977" y="406370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body" idx="4"/>
          </p:nvPr>
        </p:nvSpPr>
        <p:spPr>
          <a:xfrm>
            <a:off x="1523977" y="471754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body" idx="5"/>
          </p:nvPr>
        </p:nvSpPr>
        <p:spPr>
          <a:xfrm>
            <a:off x="1523977" y="5379294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aphicFrame>
        <p:nvGraphicFramePr>
          <p:cNvPr id="114" name="Google Shape;114;p15"/>
          <p:cNvGraphicFramePr/>
          <p:nvPr/>
        </p:nvGraphicFramePr>
        <p:xfrm>
          <a:off x="457200" y="34013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{68763293-8B6B-489B-9798-50C59E0DA517}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5" name="Google Shape;115;p15"/>
          <p:cNvGraphicFramePr/>
          <p:nvPr/>
        </p:nvGraphicFramePr>
        <p:xfrm>
          <a:off x="457200" y="406000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{68763293-8B6B-489B-9798-50C59E0DA517}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6" name="Google Shape;116;p15"/>
          <p:cNvGraphicFramePr/>
          <p:nvPr/>
        </p:nvGraphicFramePr>
        <p:xfrm>
          <a:off x="457199" y="472613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{68763293-8B6B-489B-9798-50C59E0DA517}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7" name="Google Shape;117;p15"/>
          <p:cNvGraphicFramePr/>
          <p:nvPr/>
        </p:nvGraphicFramePr>
        <p:xfrm>
          <a:off x="457199" y="538265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{68763293-8B6B-489B-9798-50C59E0DA517}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iagnostischevragen@nvon.n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agnostischevragen.nl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47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Diagnostische vragen Scheikunde</a:t>
            </a:r>
            <a:br>
              <a:rPr lang="en-GB" sz="5400" b="1">
                <a:solidFill>
                  <a:schemeClr val="accent1"/>
                </a:solidFill>
              </a:rPr>
            </a:br>
            <a:r>
              <a:rPr lang="en-GB" sz="5400" b="1">
                <a:solidFill>
                  <a:schemeClr val="accent1"/>
                </a:solidFill>
              </a:rPr>
              <a:t>Zuren en basen havo</a:t>
            </a:r>
            <a:br>
              <a:rPr lang="en-GB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124" name="Google Shape;124;p16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5" name="Google Shape;125;p1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26" name="Google Shape;126;p16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71" name="Google Shape;271;p26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72" name="Google Shape;272;p2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3" name="Google Shape;273;p2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4" name="Google Shape;274;p26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75" name="Google Shape;275;p2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6" name="Google Shape;276;p2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7" name="Google Shape;277;p26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78" name="Google Shape;278;p2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9" name="Google Shape;279;p2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0" name="Google Shape;280;p26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81" name="Google Shape;281;p26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2" name="Google Shape;282;p26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3" name="Google Shape;283;p26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HCOO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26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2H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(aq) + CO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26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HCOOH(aq)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26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H(aq) + COOH(aq)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6"/>
          <p:cNvSpPr txBox="1">
            <a:spLocks noGrp="1"/>
          </p:cNvSpPr>
          <p:nvPr>
            <p:ph type="title"/>
          </p:nvPr>
        </p:nvSpPr>
        <p:spPr>
          <a:xfrm>
            <a:off x="729425" y="196215"/>
            <a:ext cx="8109900" cy="12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1. Wat is de </a:t>
            </a:r>
            <a:r>
              <a:rPr lang="en-GB" sz="3600" dirty="0" err="1"/>
              <a:t>notatie</a:t>
            </a:r>
            <a:r>
              <a:rPr lang="en-GB" sz="3600" dirty="0"/>
              <a:t> van </a:t>
            </a:r>
            <a:r>
              <a:rPr lang="en-GB" sz="3600" dirty="0" err="1"/>
              <a:t>een</a:t>
            </a:r>
            <a:r>
              <a:rPr lang="en-GB" sz="3600" dirty="0"/>
              <a:t> </a:t>
            </a:r>
            <a:r>
              <a:rPr lang="en-GB" sz="3600" dirty="0" err="1"/>
              <a:t>oplossing</a:t>
            </a:r>
            <a:r>
              <a:rPr lang="en-GB" sz="3600" dirty="0"/>
              <a:t> van HCOOH?</a:t>
            </a:r>
            <a:br>
              <a:rPr lang="en-GB" dirty="0"/>
            </a:br>
            <a:endParaRPr dirty="0"/>
          </a:p>
        </p:txBody>
      </p:sp>
      <p:sp>
        <p:nvSpPr>
          <p:cNvPr id="288" name="Google Shape;288;p26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7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94" name="Google Shape;294;p27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95" name="Google Shape;295;p27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96" name="Google Shape;296;p27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" name="Google Shape;297;p27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98" name="Google Shape;298;p27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99" name="Google Shape;299;p27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" name="Google Shape;300;p27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01" name="Google Shape;301;p27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2" name="Google Shape;302;p27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3" name="Google Shape;303;p27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04" name="Google Shape;304;p27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5" name="Google Shape;305;p27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6" name="Google Shape;306;p27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27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COOH(aq)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27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COOH(l)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27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COOH(aq) +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27"/>
          <p:cNvSpPr txBox="1">
            <a:spLocks noGrp="1"/>
          </p:cNvSpPr>
          <p:nvPr>
            <p:ph type="title"/>
          </p:nvPr>
        </p:nvSpPr>
        <p:spPr>
          <a:xfrm>
            <a:off x="729425" y="213365"/>
            <a:ext cx="8109900" cy="11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9089"/>
              <a:buFont typeface="Calibri"/>
              <a:buNone/>
            </a:pPr>
            <a:r>
              <a:rPr lang="en-GB" sz="3200" dirty="0"/>
              <a:t>2. Wat is de </a:t>
            </a:r>
            <a:r>
              <a:rPr lang="en-GB" sz="3200" dirty="0" err="1"/>
              <a:t>notatie</a:t>
            </a:r>
            <a:r>
              <a:rPr lang="en-GB" sz="3200" dirty="0"/>
              <a:t> van </a:t>
            </a:r>
            <a:r>
              <a:rPr lang="en-GB" sz="3200" dirty="0" err="1"/>
              <a:t>een</a:t>
            </a:r>
            <a:r>
              <a:rPr lang="en-GB" sz="3200" dirty="0"/>
              <a:t> </a:t>
            </a:r>
            <a:r>
              <a:rPr lang="en-GB" sz="3200" dirty="0" err="1"/>
              <a:t>oplossing</a:t>
            </a:r>
            <a:r>
              <a:rPr lang="en-GB" sz="3200" dirty="0"/>
              <a:t> van CH</a:t>
            </a:r>
            <a:r>
              <a:rPr lang="en-GB" sz="3200" baseline="-25000" dirty="0"/>
              <a:t>3</a:t>
            </a:r>
            <a:r>
              <a:rPr lang="en-GB" sz="3200" dirty="0"/>
              <a:t>COOH?</a:t>
            </a:r>
            <a:br>
              <a:rPr lang="en-GB" sz="3200" dirty="0"/>
            </a:br>
            <a:endParaRPr sz="3200" dirty="0"/>
          </a:p>
        </p:txBody>
      </p:sp>
      <p:sp>
        <p:nvSpPr>
          <p:cNvPr id="311" name="Google Shape;311;p27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8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17" name="Google Shape;317;p28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18" name="Google Shape;318;p28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19" name="Google Shape;319;p28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0" name="Google Shape;320;p28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21" name="Google Shape;321;p28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2" name="Google Shape;322;p28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3" name="Google Shape;323;p28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24" name="Google Shape;324;p28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5" name="Google Shape;325;p28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6" name="Google Shape;326;p28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27" name="Google Shape;327;p28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8" name="Google Shape;328;p28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9" name="Google Shape;329;p28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28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28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H(aq) + 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28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28"/>
          <p:cNvSpPr txBox="1">
            <a:spLocks noGrp="1"/>
          </p:cNvSpPr>
          <p:nvPr>
            <p:ph type="title"/>
          </p:nvPr>
        </p:nvSpPr>
        <p:spPr>
          <a:xfrm>
            <a:off x="729425" y="239489"/>
            <a:ext cx="8109900" cy="12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3. Wat is de </a:t>
            </a:r>
            <a:r>
              <a:rPr lang="en-GB" sz="3600" dirty="0" err="1"/>
              <a:t>notatie</a:t>
            </a:r>
            <a:r>
              <a:rPr lang="en-GB" sz="3600" dirty="0"/>
              <a:t> van </a:t>
            </a:r>
            <a:r>
              <a:rPr lang="en-GB" sz="3600" dirty="0" err="1"/>
              <a:t>een</a:t>
            </a:r>
            <a:r>
              <a:rPr lang="en-GB" sz="3600" dirty="0"/>
              <a:t> </a:t>
            </a:r>
            <a:r>
              <a:rPr lang="en-GB" sz="3600" dirty="0" err="1"/>
              <a:t>salpeterzuur</a:t>
            </a:r>
            <a:r>
              <a:rPr lang="en-GB" sz="3600" dirty="0"/>
              <a:t>- </a:t>
            </a:r>
            <a:r>
              <a:rPr lang="en-GB" sz="3600" dirty="0" err="1"/>
              <a:t>oplossing</a:t>
            </a:r>
            <a:r>
              <a:rPr lang="en-GB" sz="3600" dirty="0"/>
              <a:t>?</a:t>
            </a:r>
            <a:br>
              <a:rPr lang="en-GB" dirty="0"/>
            </a:br>
            <a:endParaRPr dirty="0"/>
          </a:p>
        </p:txBody>
      </p:sp>
      <p:sp>
        <p:nvSpPr>
          <p:cNvPr id="334" name="Google Shape;334;p28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9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40" name="Google Shape;340;p29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41" name="Google Shape;341;p29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42" name="Google Shape;342;p29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3" name="Google Shape;343;p29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44" name="Google Shape;344;p29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45" name="Google Shape;345;p29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6" name="Google Shape;346;p29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47" name="Google Shape;347;p29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48" name="Google Shape;348;p29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9" name="Google Shape;349;p29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50" name="Google Shape;350;p29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51" name="Google Shape;351;p29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2" name="Google Shape;352;p29"/>
          <p:cNvSpPr/>
          <p:nvPr/>
        </p:nvSpPr>
        <p:spPr>
          <a:xfrm>
            <a:off x="1958101" y="389065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29"/>
          <p:cNvSpPr/>
          <p:nvPr/>
        </p:nvSpPr>
        <p:spPr>
          <a:xfrm>
            <a:off x="1958101" y="281738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9"/>
          <p:cNvSpPr/>
          <p:nvPr/>
        </p:nvSpPr>
        <p:spPr>
          <a:xfrm>
            <a:off x="1958100" y="49892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9"/>
          <p:cNvSpPr/>
          <p:nvPr/>
        </p:nvSpPr>
        <p:spPr>
          <a:xfrm>
            <a:off x="1958099" y="17440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NaCl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29"/>
          <p:cNvSpPr txBox="1">
            <a:spLocks noGrp="1"/>
          </p:cNvSpPr>
          <p:nvPr>
            <p:ph type="title"/>
          </p:nvPr>
        </p:nvSpPr>
        <p:spPr>
          <a:xfrm>
            <a:off x="703293" y="239504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200" dirty="0"/>
              <a:t>4. </a:t>
            </a:r>
            <a:r>
              <a:rPr lang="en-GB" sz="3200" dirty="0" err="1"/>
              <a:t>Welke</a:t>
            </a:r>
            <a:r>
              <a:rPr lang="en-GB" sz="3200" dirty="0"/>
              <a:t> </a:t>
            </a:r>
            <a:r>
              <a:rPr lang="en-GB" sz="3200" dirty="0" err="1"/>
              <a:t>oplossing</a:t>
            </a:r>
            <a:r>
              <a:rPr lang="en-GB" sz="3200" dirty="0"/>
              <a:t> </a:t>
            </a:r>
            <a:r>
              <a:rPr lang="en-GB" sz="3200" dirty="0" err="1"/>
              <a:t>heeft</a:t>
            </a:r>
            <a:r>
              <a:rPr lang="en-GB" sz="3200" dirty="0"/>
              <a:t> de </a:t>
            </a:r>
            <a:r>
              <a:rPr lang="en-GB" sz="3200" dirty="0" err="1"/>
              <a:t>laagste</a:t>
            </a:r>
            <a:r>
              <a:rPr lang="en-GB" sz="3200" dirty="0"/>
              <a:t> pH? </a:t>
            </a:r>
            <a:endParaRPr sz="3200" dirty="0"/>
          </a:p>
        </p:txBody>
      </p:sp>
      <p:sp>
        <p:nvSpPr>
          <p:cNvPr id="357" name="Google Shape;357;p29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63" name="Google Shape;363;p3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64" name="Google Shape;364;p3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65" name="Google Shape;365;p3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6" name="Google Shape;366;p3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67" name="Google Shape;367;p3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68" name="Google Shape;368;p3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9" name="Google Shape;369;p3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70" name="Google Shape;370;p3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71" name="Google Shape;371;p3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2" name="Google Shape;372;p3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73" name="Google Shape;373;p3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74" name="Google Shape;374;p3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5" name="Google Shape;375;p30"/>
          <p:cNvSpPr/>
          <p:nvPr/>
        </p:nvSpPr>
        <p:spPr>
          <a:xfrm>
            <a:off x="1958101" y="389065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30"/>
          <p:cNvSpPr/>
          <p:nvPr/>
        </p:nvSpPr>
        <p:spPr>
          <a:xfrm>
            <a:off x="1958101" y="281738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30"/>
          <p:cNvSpPr/>
          <p:nvPr/>
        </p:nvSpPr>
        <p:spPr>
          <a:xfrm>
            <a:off x="1958100" y="49892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30"/>
          <p:cNvSpPr/>
          <p:nvPr/>
        </p:nvSpPr>
        <p:spPr>
          <a:xfrm>
            <a:off x="1958099" y="17440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NaCl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0"/>
          <p:cNvSpPr txBox="1">
            <a:spLocks noGrp="1"/>
          </p:cNvSpPr>
          <p:nvPr>
            <p:ph type="title"/>
          </p:nvPr>
        </p:nvSpPr>
        <p:spPr>
          <a:xfrm>
            <a:off x="703293" y="239504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200" dirty="0"/>
              <a:t>5. </a:t>
            </a:r>
            <a:r>
              <a:rPr lang="en-GB" sz="3200" dirty="0" err="1"/>
              <a:t>Welke</a:t>
            </a:r>
            <a:r>
              <a:rPr lang="en-GB" sz="3200" dirty="0"/>
              <a:t> </a:t>
            </a:r>
            <a:r>
              <a:rPr lang="en-GB" sz="3200" dirty="0" err="1"/>
              <a:t>oplossing</a:t>
            </a:r>
            <a:r>
              <a:rPr lang="en-GB" sz="3200" dirty="0"/>
              <a:t> </a:t>
            </a:r>
            <a:r>
              <a:rPr lang="en-GB" sz="3200" dirty="0" err="1"/>
              <a:t>heeft</a:t>
            </a:r>
            <a:r>
              <a:rPr lang="en-GB" sz="3200" dirty="0"/>
              <a:t> de </a:t>
            </a:r>
            <a:r>
              <a:rPr lang="en-GB" sz="3200" dirty="0" err="1"/>
              <a:t>hoogste</a:t>
            </a:r>
            <a:r>
              <a:rPr lang="en-GB" sz="3200" dirty="0"/>
              <a:t> pH? </a:t>
            </a:r>
            <a:endParaRPr sz="3200" dirty="0"/>
          </a:p>
        </p:txBody>
      </p:sp>
      <p:sp>
        <p:nvSpPr>
          <p:cNvPr id="380" name="Google Shape;380;p30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1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86" name="Google Shape;386;p31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87" name="Google Shape;387;p31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88" name="Google Shape;388;p31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9" name="Google Shape;389;p31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90" name="Google Shape;390;p31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91" name="Google Shape;391;p31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2" name="Google Shape;392;p31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93" name="Google Shape;393;p31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94" name="Google Shape;394;p31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5" name="Google Shape;395;p31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96" name="Google Shape;396;p31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97" name="Google Shape;397;p31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8" name="Google Shape;398;p31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HCl(aq) + NaOH(aq) → H</a:t>
            </a:r>
            <a:r>
              <a:rPr lang="en-GB" sz="2800" baseline="-2500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O(l) + NaCl(l)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31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31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(aq) + OH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(aq) → H</a:t>
            </a:r>
            <a:r>
              <a:rPr lang="en-GB" sz="2800" baseline="-2500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O(l)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31"/>
          <p:cNvSpPr/>
          <p:nvPr/>
        </p:nvSpPr>
        <p:spPr>
          <a:xfrm>
            <a:off x="1958100" y="4989325"/>
            <a:ext cx="91440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Na</a:t>
            </a:r>
            <a:r>
              <a:rPr lang="en-GB" sz="2800" baseline="30000" dirty="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GB" sz="2800" dirty="0" err="1">
                <a:latin typeface="Calibri"/>
                <a:ea typeface="Calibri"/>
                <a:cs typeface="Calibri"/>
                <a:sym typeface="Calibri"/>
              </a:rPr>
              <a:t>aq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) + OH</a:t>
            </a:r>
            <a:r>
              <a:rPr lang="en-GB" sz="2800" baseline="30000" dirty="0"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GB" sz="2800" dirty="0" err="1">
                <a:latin typeface="Calibri"/>
                <a:ea typeface="Calibri"/>
                <a:cs typeface="Calibri"/>
                <a:sym typeface="Calibri"/>
              </a:rPr>
              <a:t>aq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) + H</a:t>
            </a:r>
            <a:r>
              <a:rPr lang="en-GB" sz="2800" baseline="30000" dirty="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GB" sz="2800" dirty="0" err="1">
                <a:latin typeface="Calibri"/>
                <a:ea typeface="Calibri"/>
                <a:cs typeface="Calibri"/>
                <a:sym typeface="Calibri"/>
              </a:rPr>
              <a:t>aq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) + Cl</a:t>
            </a:r>
            <a:r>
              <a:rPr lang="en-GB" sz="2800" baseline="30000" dirty="0"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GB" sz="2800" dirty="0" err="1">
                <a:latin typeface="Calibri"/>
                <a:ea typeface="Calibri"/>
                <a:cs typeface="Calibri"/>
                <a:sym typeface="Calibri"/>
              </a:rPr>
              <a:t>aq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)→ </a:t>
            </a:r>
            <a:br>
              <a:rPr lang="en-GB" sz="28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aseline="-25000" dirty="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O(l) + NaCl(</a:t>
            </a:r>
            <a:r>
              <a:rPr lang="en-GB" sz="2800" dirty="0" err="1">
                <a:latin typeface="Calibri"/>
                <a:ea typeface="Calibri"/>
                <a:cs typeface="Calibri"/>
                <a:sym typeface="Calibri"/>
              </a:rPr>
              <a:t>aq</a:t>
            </a:r>
            <a:r>
              <a:rPr lang="en-GB" sz="2800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31"/>
          <p:cNvSpPr txBox="1">
            <a:spLocks noGrp="1"/>
          </p:cNvSpPr>
          <p:nvPr>
            <p:ph type="title"/>
          </p:nvPr>
        </p:nvSpPr>
        <p:spPr>
          <a:xfrm>
            <a:off x="729419" y="213378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6. </a:t>
            </a:r>
            <a:r>
              <a:rPr lang="en-GB" sz="3600" dirty="0" err="1"/>
              <a:t>Geef</a:t>
            </a:r>
            <a:r>
              <a:rPr lang="en-GB" sz="3600" dirty="0"/>
              <a:t> de </a:t>
            </a:r>
            <a:r>
              <a:rPr lang="en-GB" sz="3600" dirty="0" err="1"/>
              <a:t>vergelijking</a:t>
            </a:r>
            <a:r>
              <a:rPr lang="en-GB" sz="3600" dirty="0"/>
              <a:t> van </a:t>
            </a:r>
            <a:r>
              <a:rPr lang="en-GB" sz="3600" dirty="0" err="1"/>
              <a:t>natronloog</a:t>
            </a:r>
            <a:r>
              <a:rPr lang="en-GB" sz="3600" dirty="0"/>
              <a:t> </a:t>
            </a:r>
            <a:r>
              <a:rPr lang="en-GB" sz="3600" dirty="0" err="1"/>
              <a:t>en</a:t>
            </a:r>
            <a:r>
              <a:rPr lang="en-GB" sz="3600" dirty="0"/>
              <a:t> </a:t>
            </a:r>
            <a:r>
              <a:rPr lang="en-GB" sz="3600" dirty="0" err="1"/>
              <a:t>zoutzuur</a:t>
            </a:r>
            <a:br>
              <a:rPr lang="en-GB" dirty="0"/>
            </a:br>
            <a:endParaRPr dirty="0"/>
          </a:p>
        </p:txBody>
      </p:sp>
      <p:sp>
        <p:nvSpPr>
          <p:cNvPr id="403" name="Google Shape;403;p31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31"/>
          <p:cNvSpPr/>
          <p:nvPr/>
        </p:nvSpPr>
        <p:spPr>
          <a:xfrm>
            <a:off x="1958100" y="2756275"/>
            <a:ext cx="73992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HCl(aq) + NaOH(aq) → H</a:t>
            </a:r>
            <a:r>
              <a:rPr lang="en-GB" sz="2800" baseline="-2500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O(l) + Na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(aq) + Cl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33"/>
          <p:cNvSpPr txBox="1"/>
          <p:nvPr/>
        </p:nvSpPr>
        <p:spPr>
          <a:xfrm>
            <a:off x="5685183" y="6407433"/>
            <a:ext cx="345881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/>
          </a:p>
        </p:txBody>
      </p:sp>
      <p:sp>
        <p:nvSpPr>
          <p:cNvPr id="420" name="Google Shape;420;p3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421" name="Google Shape;421;p33"/>
          <p:cNvSpPr txBox="1"/>
          <p:nvPr/>
        </p:nvSpPr>
        <p:spPr>
          <a:xfrm>
            <a:off x="628650" y="572530"/>
            <a:ext cx="7886700" cy="336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diagnostische vragen werkgroep van de NVON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Heb je feedback, wil je bijdragen, vragen testen of samenwerken? Laat het weten via:</a:t>
            </a:r>
            <a:b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3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diagnostischevragen@nvon.nl</a:t>
            </a: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422" name="Google Shape;422;p3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50189" y="4281356"/>
            <a:ext cx="4243622" cy="1295421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33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424" name="Google Shape;424;p33" descr="Creative Commons Attribution-ShareAlike 3.0 Unported - Wikidat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sp>
        <p:nvSpPr>
          <p:cNvPr id="425" name="Google Shape;425;p33">
            <a:hlinkClick r:id="rId6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957</Words>
  <Application>Microsoft Office PowerPoint</Application>
  <PresentationFormat>Diavoorstelling (4:3)</PresentationFormat>
  <Paragraphs>107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6" baseType="lpstr">
      <vt:lpstr>Corbel</vt:lpstr>
      <vt:lpstr>Tahoma</vt:lpstr>
      <vt:lpstr>Calibri</vt:lpstr>
      <vt:lpstr>Verdana</vt:lpstr>
      <vt:lpstr>Helvetica Neue Light</vt:lpstr>
      <vt:lpstr>Arial</vt:lpstr>
      <vt:lpstr>Helvetica Neue</vt:lpstr>
      <vt:lpstr>Kantoorthema</vt:lpstr>
      <vt:lpstr>Diagnostische vragen Scheikunde Zuren en basen havo </vt:lpstr>
      <vt:lpstr>1. Wat is de notatie van een oplossing van HCOOH? </vt:lpstr>
      <vt:lpstr>2. Wat is de notatie van een oplossing van CH3COOH? </vt:lpstr>
      <vt:lpstr>3. Wat is de notatie van een salpeterzuur- oplossing? </vt:lpstr>
      <vt:lpstr>4. Welke oplossing heeft de laagste pH? </vt:lpstr>
      <vt:lpstr>5. Welke oplossing heeft de hoogste pH? </vt:lpstr>
      <vt:lpstr>6. Geef de vergelijking van natronloog en zoutzuur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Diagnostische vragen Scheikunde Zuren en basen havo </dc:title>
  <cp:lastModifiedBy>Moos van Dam</cp:lastModifiedBy>
  <cp:revision>2</cp:revision>
  <dcterms:modified xsi:type="dcterms:W3CDTF">2024-02-05T15:23:37Z</dcterms:modified>
</cp:coreProperties>
</file>