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Lst>
  <p:notesMasterIdLst>
    <p:notesMasterId r:id="rId20"/>
  </p:notesMasterIdLst>
  <p:sldIdLst>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0" r:id="rId19"/>
  </p:sldIdLst>
  <p:sldSz cx="9144000" cy="6858000" type="screen4x3"/>
  <p:notesSz cx="6858000" cy="9144000"/>
  <p:embeddedFontLst>
    <p:embeddedFont>
      <p:font typeface="Corbel" panose="020B0503020204020204" pitchFamily="34" charset="0"/>
      <p:regular r:id="rId21"/>
      <p:bold r:id="rId22"/>
      <p:italic r:id="rId23"/>
      <p:boldItalic r:id="rId24"/>
    </p:embeddedFont>
    <p:embeddedFont>
      <p:font typeface="Helvetica Neue" panose="020B0604020202020204" charset="0"/>
      <p:regular r:id="rId25"/>
      <p:bold r:id="rId26"/>
      <p:italic r:id="rId27"/>
      <p:boldItalic r:id="rId28"/>
    </p:embeddedFont>
    <p:embeddedFont>
      <p:font typeface="Helvetica Neue Light" panose="020B0604020202020204" charset="0"/>
      <p:regular r:id="rId29"/>
      <p:bold r:id="rId30"/>
      <p:italic r:id="rId31"/>
      <p:boldItalic r:id="rId32"/>
    </p:embeddedFont>
    <p:embeddedFont>
      <p:font typeface="Source Sans Pro" panose="020B0503030403020204" pitchFamily="34" charset="0"/>
      <p:regular r:id="rId33"/>
      <p:bold r:id="rId34"/>
      <p:italic r:id="rId35"/>
      <p:boldItalic r:id="rId36"/>
    </p:embeddedFont>
    <p:embeddedFont>
      <p:font typeface="Tahoma" panose="020B0604030504040204" pitchFamily="3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9eAek9nGtI/i+t3tMDcwsT7nV4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61" autoAdjust="0"/>
  </p:normalViewPr>
  <p:slideViewPr>
    <p:cSldViewPr snapToGrid="0">
      <p:cViewPr varScale="1">
        <p:scale>
          <a:sx n="79" d="100"/>
          <a:sy n="79" d="100"/>
        </p:scale>
        <p:origin x="10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font" Target="fonts/font1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stockphoto.com/nl/fotos/insect-in-venus-flytrap"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biologielessen.nl/index.php/dna-8/2055-voortgezette-assimilatie#:~:text=In%20de%20voortgezette%20assimilatie%20zijn,zijn%20die%20veel%20energie%20bevatte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db760db1be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2db760db1b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Dit is een PowerPoint met diagnostische vragen bij het thema ecologie.</a:t>
            </a:r>
            <a:endParaRPr/>
          </a:p>
        </p:txBody>
      </p:sp>
      <p:sp>
        <p:nvSpPr>
          <p:cNvPr id="237" name="Google Shape;237;g2db760db1b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1bb3d2e93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Misvatting: Leerlingen denken dat consumenten van de eerste orde ook het eerste trofische niveau zijn.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b="1"/>
              <a:t>A</a:t>
            </a:r>
            <a:r>
              <a:rPr lang="en-GB"/>
              <a:t> Leerlingen denken dat de eerste orde betekent dat je bovenaan in de piramide staat.</a:t>
            </a:r>
            <a:endParaRPr/>
          </a:p>
          <a:p>
            <a:pPr marL="0" lvl="0" indent="0" algn="l" rtl="0">
              <a:spcBef>
                <a:spcPts val="0"/>
              </a:spcBef>
              <a:spcAft>
                <a:spcPts val="0"/>
              </a:spcAft>
              <a:buClr>
                <a:schemeClr val="dk1"/>
              </a:buClr>
              <a:buSzPts val="1100"/>
              <a:buFont typeface="Arial"/>
              <a:buNone/>
            </a:pPr>
            <a:r>
              <a:rPr lang="en-GB" b="1"/>
              <a:t>B </a:t>
            </a:r>
            <a:r>
              <a:rPr lang="en-GB"/>
              <a:t>Leerlingen denken dat alleen vleeseters consumenten zijn en zien planteneters niet als consumenten</a:t>
            </a:r>
            <a:endParaRPr/>
          </a:p>
          <a:p>
            <a:pPr marL="0" lvl="0" indent="0" algn="l" rtl="0">
              <a:spcBef>
                <a:spcPts val="0"/>
              </a:spcBef>
              <a:spcAft>
                <a:spcPts val="0"/>
              </a:spcAft>
              <a:buClr>
                <a:schemeClr val="dk1"/>
              </a:buClr>
              <a:buSzPts val="1100"/>
              <a:buFont typeface="Arial"/>
              <a:buNone/>
            </a:pPr>
            <a:r>
              <a:rPr lang="en-GB" b="1"/>
              <a:t>C</a:t>
            </a:r>
            <a:r>
              <a:rPr lang="en-GB"/>
              <a:t> GOED</a:t>
            </a:r>
            <a:endParaRPr/>
          </a:p>
          <a:p>
            <a:pPr marL="0" lvl="0" indent="0" algn="l" rtl="0">
              <a:spcBef>
                <a:spcPts val="0"/>
              </a:spcBef>
              <a:spcAft>
                <a:spcPts val="0"/>
              </a:spcAft>
              <a:buClr>
                <a:schemeClr val="dk1"/>
              </a:buClr>
              <a:buSzPts val="1100"/>
              <a:buFont typeface="Arial"/>
              <a:buNone/>
            </a:pPr>
            <a:r>
              <a:rPr lang="en-GB" b="1"/>
              <a:t>D</a:t>
            </a:r>
            <a:r>
              <a:rPr lang="en-GB"/>
              <a:t> De leerlingen denken dat de orde verwijzing hetzelfde is als het trofische niveau.</a:t>
            </a:r>
            <a:endParaRPr/>
          </a:p>
          <a:p>
            <a:pPr marL="0" lvl="0" indent="0" algn="l" rtl="0">
              <a:spcBef>
                <a:spcPts val="0"/>
              </a:spcBef>
              <a:spcAft>
                <a:spcPts val="0"/>
              </a:spcAft>
              <a:buClr>
                <a:schemeClr val="dk1"/>
              </a:buClr>
              <a:buSzPts val="1100"/>
              <a:buFont typeface="Arial"/>
              <a:buNone/>
            </a:pPr>
            <a:endParaRPr/>
          </a:p>
        </p:txBody>
      </p:sp>
      <p:sp>
        <p:nvSpPr>
          <p:cNvPr id="434" name="Google Shape;434;g21bb3d2e933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30f8b3a8447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Misvatting:leerlingen</a:t>
            </a:r>
            <a:r>
              <a:rPr lang="en-GB" dirty="0"/>
              <a:t> </a:t>
            </a:r>
            <a:r>
              <a:rPr lang="en-GB" dirty="0" err="1"/>
              <a:t>denken</a:t>
            </a:r>
            <a:r>
              <a:rPr lang="en-GB" dirty="0"/>
              <a:t> </a:t>
            </a:r>
            <a:r>
              <a:rPr lang="en-GB" dirty="0" err="1"/>
              <a:t>dat</a:t>
            </a:r>
            <a:r>
              <a:rPr lang="en-GB" dirty="0"/>
              <a:t> </a:t>
            </a:r>
            <a:r>
              <a:rPr lang="en-GB" dirty="0" err="1"/>
              <a:t>een</a:t>
            </a:r>
            <a:r>
              <a:rPr lang="en-GB" dirty="0"/>
              <a:t> </a:t>
            </a:r>
            <a:r>
              <a:rPr lang="en-GB" dirty="0" err="1"/>
              <a:t>piramide</a:t>
            </a:r>
            <a:r>
              <a:rPr lang="en-GB" dirty="0"/>
              <a:t> </a:t>
            </a:r>
            <a:r>
              <a:rPr lang="en-GB" dirty="0" err="1"/>
              <a:t>altijd</a:t>
            </a:r>
            <a:r>
              <a:rPr lang="en-GB" dirty="0"/>
              <a:t> </a:t>
            </a:r>
            <a:r>
              <a:rPr lang="en-GB" dirty="0" err="1"/>
              <a:t>een</a:t>
            </a:r>
            <a:r>
              <a:rPr lang="en-GB" dirty="0"/>
              <a:t> </a:t>
            </a:r>
            <a:r>
              <a:rPr lang="en-GB" dirty="0" err="1"/>
              <a:t>piramide</a:t>
            </a:r>
            <a:r>
              <a:rPr lang="en-GB" dirty="0"/>
              <a:t> </a:t>
            </a:r>
            <a:r>
              <a:rPr lang="en-GB" dirty="0" err="1"/>
              <a:t>vorm</a:t>
            </a:r>
            <a:r>
              <a:rPr lang="en-GB" dirty="0"/>
              <a:t> </a:t>
            </a:r>
            <a:r>
              <a:rPr lang="en-GB" dirty="0" err="1"/>
              <a:t>heeft</a:t>
            </a:r>
            <a:r>
              <a:rPr lang="en-GB" dirty="0"/>
              <a: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b="1" dirty="0"/>
              <a:t>A</a:t>
            </a:r>
            <a:r>
              <a:rPr lang="en-GB" dirty="0"/>
              <a:t> </a:t>
            </a:r>
            <a:r>
              <a:rPr lang="en-GB" dirty="0" err="1"/>
              <a:t>Leerlingen</a:t>
            </a:r>
            <a:r>
              <a:rPr lang="en-GB" dirty="0"/>
              <a:t> </a:t>
            </a:r>
            <a:r>
              <a:rPr lang="en-GB" dirty="0" err="1"/>
              <a:t>denken</a:t>
            </a:r>
            <a:r>
              <a:rPr lang="en-GB" dirty="0"/>
              <a:t> </a:t>
            </a:r>
            <a:r>
              <a:rPr lang="en-GB" dirty="0" err="1"/>
              <a:t>dat</a:t>
            </a:r>
            <a:r>
              <a:rPr lang="en-GB" dirty="0"/>
              <a:t> de </a:t>
            </a:r>
            <a:r>
              <a:rPr lang="en-GB" dirty="0" err="1"/>
              <a:t>soort</a:t>
            </a:r>
            <a:r>
              <a:rPr lang="en-GB" dirty="0"/>
              <a:t> met de </a:t>
            </a:r>
            <a:r>
              <a:rPr lang="en-GB" dirty="0" err="1"/>
              <a:t>grootste</a:t>
            </a:r>
            <a:r>
              <a:rPr lang="en-GB" dirty="0"/>
              <a:t> </a:t>
            </a:r>
            <a:r>
              <a:rPr lang="en-GB" dirty="0" err="1"/>
              <a:t>aantallen</a:t>
            </a:r>
            <a:r>
              <a:rPr lang="en-GB" dirty="0"/>
              <a:t> </a:t>
            </a:r>
            <a:r>
              <a:rPr lang="en-GB" dirty="0" err="1"/>
              <a:t>altijd</a:t>
            </a:r>
            <a:r>
              <a:rPr lang="en-GB" dirty="0"/>
              <a:t> </a:t>
            </a:r>
            <a:r>
              <a:rPr lang="en-GB" dirty="0" err="1"/>
              <a:t>onderaan</a:t>
            </a:r>
            <a:r>
              <a:rPr lang="en-GB" dirty="0"/>
              <a:t> </a:t>
            </a:r>
            <a:r>
              <a:rPr lang="en-GB" dirty="0" err="1"/>
              <a:t>staat</a:t>
            </a:r>
            <a:r>
              <a:rPr lang="en-GB" dirty="0"/>
              <a:t>.</a:t>
            </a:r>
            <a:endParaRPr dirty="0"/>
          </a:p>
          <a:p>
            <a:pPr marL="0" lvl="0" indent="0" algn="l" rtl="0">
              <a:spcBef>
                <a:spcPts val="0"/>
              </a:spcBef>
              <a:spcAft>
                <a:spcPts val="0"/>
              </a:spcAft>
              <a:buClr>
                <a:schemeClr val="dk1"/>
              </a:buClr>
              <a:buSzPts val="1100"/>
              <a:buFont typeface="Arial"/>
              <a:buNone/>
            </a:pPr>
            <a:r>
              <a:rPr lang="en-GB" b="1" dirty="0"/>
              <a:t>B </a:t>
            </a:r>
            <a:r>
              <a:rPr lang="en-GB" dirty="0"/>
              <a:t>GOED</a:t>
            </a:r>
            <a:endParaRPr dirty="0"/>
          </a:p>
          <a:p>
            <a:pPr marL="0" lvl="0" indent="0" algn="l" rtl="0">
              <a:spcBef>
                <a:spcPts val="0"/>
              </a:spcBef>
              <a:spcAft>
                <a:spcPts val="0"/>
              </a:spcAft>
              <a:buClr>
                <a:schemeClr val="dk1"/>
              </a:buClr>
              <a:buSzPts val="1100"/>
              <a:buFont typeface="Arial"/>
              <a:buNone/>
            </a:pPr>
            <a:r>
              <a:rPr lang="en-GB" b="1" dirty="0"/>
              <a:t>C </a:t>
            </a:r>
            <a:r>
              <a:rPr lang="en-GB" dirty="0" err="1"/>
              <a:t>Leerlingen</a:t>
            </a:r>
            <a:r>
              <a:rPr lang="en-GB" dirty="0"/>
              <a:t> </a:t>
            </a:r>
            <a:r>
              <a:rPr lang="en-GB" dirty="0" err="1"/>
              <a:t>denken</a:t>
            </a:r>
            <a:r>
              <a:rPr lang="en-GB" dirty="0"/>
              <a:t> </a:t>
            </a:r>
            <a:r>
              <a:rPr lang="en-GB" dirty="0" err="1"/>
              <a:t>dat</a:t>
            </a:r>
            <a:r>
              <a:rPr lang="en-GB" dirty="0"/>
              <a:t> het </a:t>
            </a:r>
            <a:r>
              <a:rPr lang="en-GB" dirty="0" err="1"/>
              <a:t>altijd</a:t>
            </a:r>
            <a:r>
              <a:rPr lang="en-GB" dirty="0"/>
              <a:t> </a:t>
            </a:r>
            <a:r>
              <a:rPr lang="en-GB" dirty="0" err="1"/>
              <a:t>een</a:t>
            </a:r>
            <a:r>
              <a:rPr lang="en-GB" dirty="0"/>
              <a:t> </a:t>
            </a:r>
            <a:r>
              <a:rPr lang="en-GB" dirty="0" err="1"/>
              <a:t>piramidevorm</a:t>
            </a:r>
            <a:r>
              <a:rPr lang="en-GB" dirty="0"/>
              <a:t> is.</a:t>
            </a:r>
            <a:endParaRPr dirty="0"/>
          </a:p>
          <a:p>
            <a:pPr marL="0" lvl="0" indent="0" algn="l" rtl="0">
              <a:spcBef>
                <a:spcPts val="0"/>
              </a:spcBef>
              <a:spcAft>
                <a:spcPts val="0"/>
              </a:spcAft>
              <a:buClr>
                <a:schemeClr val="dk1"/>
              </a:buClr>
              <a:buSzPts val="1100"/>
              <a:buFont typeface="Arial"/>
              <a:buNone/>
            </a:pPr>
            <a:r>
              <a:rPr lang="en-GB" b="1" dirty="0"/>
              <a:t>D</a:t>
            </a:r>
            <a:r>
              <a:rPr lang="en-GB" dirty="0"/>
              <a:t> </a:t>
            </a:r>
            <a:r>
              <a:rPr lang="en-GB" dirty="0" err="1"/>
              <a:t>Leerlingen</a:t>
            </a:r>
            <a:r>
              <a:rPr lang="en-GB" dirty="0"/>
              <a:t> </a:t>
            </a:r>
            <a:r>
              <a:rPr lang="en-GB" dirty="0" err="1"/>
              <a:t>plaatsen</a:t>
            </a:r>
            <a:r>
              <a:rPr lang="en-GB" dirty="0"/>
              <a:t> het gras </a:t>
            </a:r>
            <a:r>
              <a:rPr lang="en-GB" dirty="0" err="1"/>
              <a:t>bovenaan</a:t>
            </a:r>
            <a:r>
              <a:rPr lang="en-GB" dirty="0"/>
              <a:t> in de </a:t>
            </a:r>
            <a:r>
              <a:rPr lang="en-GB" dirty="0" err="1"/>
              <a:t>piramide</a:t>
            </a:r>
            <a:r>
              <a:rPr lang="en-GB" dirty="0"/>
              <a:t>, </a:t>
            </a:r>
            <a:r>
              <a:rPr lang="en-GB" dirty="0" err="1"/>
              <a:t>omdat</a:t>
            </a:r>
            <a:r>
              <a:rPr lang="en-GB" dirty="0"/>
              <a:t> de </a:t>
            </a:r>
            <a:r>
              <a:rPr lang="en-GB" dirty="0" err="1"/>
              <a:t>voedselketen</a:t>
            </a:r>
            <a:r>
              <a:rPr lang="en-GB" dirty="0"/>
              <a:t> </a:t>
            </a:r>
            <a:r>
              <a:rPr lang="en-GB" dirty="0" err="1"/>
              <a:t>daarmee</a:t>
            </a:r>
            <a:r>
              <a:rPr lang="en-GB" dirty="0"/>
              <a:t> </a:t>
            </a:r>
            <a:r>
              <a:rPr lang="en-GB" dirty="0" err="1"/>
              <a:t>begint</a:t>
            </a:r>
            <a:r>
              <a:rPr lang="en-GB" dirty="0"/>
              <a:t>.</a:t>
            </a:r>
            <a:endParaRPr dirty="0"/>
          </a:p>
          <a:p>
            <a:pPr marL="0" lvl="0" indent="0" algn="l" rtl="0">
              <a:spcBef>
                <a:spcPts val="0"/>
              </a:spcBef>
              <a:spcAft>
                <a:spcPts val="0"/>
              </a:spcAft>
              <a:buClr>
                <a:schemeClr val="dk1"/>
              </a:buClr>
              <a:buSzPts val="1100"/>
              <a:buFont typeface="Arial"/>
              <a:buNone/>
            </a:pPr>
            <a:endParaRPr dirty="0"/>
          </a:p>
        </p:txBody>
      </p:sp>
      <p:sp>
        <p:nvSpPr>
          <p:cNvPr id="459" name="Google Shape;459;g30f8b3a8447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30f8b3a8447_1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Misvatting</a:t>
            </a:r>
            <a:r>
              <a:rPr lang="en-GB" dirty="0"/>
              <a:t>: </a:t>
            </a:r>
            <a:r>
              <a:rPr lang="en-GB" dirty="0" err="1"/>
              <a:t>Leerlingen</a:t>
            </a:r>
            <a:r>
              <a:rPr lang="en-GB" dirty="0"/>
              <a:t> </a:t>
            </a:r>
            <a:r>
              <a:rPr lang="en-GB" dirty="0" err="1"/>
              <a:t>realiseren</a:t>
            </a:r>
            <a:r>
              <a:rPr lang="en-GB" dirty="0"/>
              <a:t> </a:t>
            </a:r>
            <a:r>
              <a:rPr lang="en-GB" dirty="0" err="1"/>
              <a:t>zich</a:t>
            </a:r>
            <a:r>
              <a:rPr lang="en-GB" dirty="0"/>
              <a:t> </a:t>
            </a:r>
            <a:r>
              <a:rPr lang="en-GB" dirty="0" err="1"/>
              <a:t>niet</a:t>
            </a:r>
            <a:r>
              <a:rPr lang="en-GB" dirty="0"/>
              <a:t> </a:t>
            </a:r>
            <a:r>
              <a:rPr lang="en-GB" dirty="0" err="1"/>
              <a:t>dat</a:t>
            </a:r>
            <a:r>
              <a:rPr lang="en-GB" dirty="0"/>
              <a:t> </a:t>
            </a:r>
            <a:r>
              <a:rPr lang="en-GB" dirty="0" err="1"/>
              <a:t>een</a:t>
            </a:r>
            <a:r>
              <a:rPr lang="en-GB" dirty="0"/>
              <a:t> </a:t>
            </a:r>
            <a:r>
              <a:rPr lang="en-GB" dirty="0" err="1"/>
              <a:t>biomassa</a:t>
            </a:r>
            <a:r>
              <a:rPr lang="en-GB" dirty="0"/>
              <a:t> </a:t>
            </a:r>
            <a:r>
              <a:rPr lang="en-GB" dirty="0" err="1"/>
              <a:t>piramide</a:t>
            </a:r>
            <a:r>
              <a:rPr lang="en-GB" dirty="0"/>
              <a:t> </a:t>
            </a:r>
            <a:r>
              <a:rPr lang="en-GB" dirty="0" err="1"/>
              <a:t>altijd</a:t>
            </a:r>
            <a:r>
              <a:rPr lang="en-GB" dirty="0"/>
              <a:t> </a:t>
            </a:r>
            <a:r>
              <a:rPr lang="en-GB" dirty="0" err="1"/>
              <a:t>een</a:t>
            </a:r>
            <a:r>
              <a:rPr lang="en-GB" dirty="0"/>
              <a:t> </a:t>
            </a:r>
            <a:r>
              <a:rPr lang="en-GB" dirty="0" err="1"/>
              <a:t>piramide</a:t>
            </a:r>
            <a:r>
              <a:rPr lang="en-GB" dirty="0"/>
              <a:t> </a:t>
            </a:r>
            <a:r>
              <a:rPr lang="en-GB" dirty="0" err="1"/>
              <a:t>vorm</a:t>
            </a:r>
            <a:r>
              <a:rPr lang="en-GB" dirty="0"/>
              <a:t> </a:t>
            </a:r>
            <a:r>
              <a:rPr lang="en-GB" dirty="0" err="1"/>
              <a:t>heeft</a:t>
            </a:r>
            <a:r>
              <a:rPr lang="en-GB" dirty="0"/>
              <a: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b="1" dirty="0"/>
              <a:t>A</a:t>
            </a:r>
            <a:r>
              <a:rPr lang="en-GB" dirty="0"/>
              <a:t> </a:t>
            </a:r>
            <a:r>
              <a:rPr lang="nl-NL" dirty="0"/>
              <a:t>Leerlingen denken dat de grootste aantallen ook de grootste biomassa hebben.</a:t>
            </a:r>
            <a:endParaRPr dirty="0"/>
          </a:p>
          <a:p>
            <a:pPr marL="0" lvl="0" indent="0" algn="l" rtl="0">
              <a:spcBef>
                <a:spcPts val="0"/>
              </a:spcBef>
              <a:spcAft>
                <a:spcPts val="0"/>
              </a:spcAft>
              <a:buClr>
                <a:schemeClr val="dk1"/>
              </a:buClr>
              <a:buSzPts val="1100"/>
              <a:buFont typeface="Arial"/>
              <a:buNone/>
            </a:pPr>
            <a:r>
              <a:rPr lang="en-GB" b="1" dirty="0"/>
              <a:t>B</a:t>
            </a:r>
            <a:r>
              <a:rPr lang="en-GB" dirty="0"/>
              <a:t> </a:t>
            </a:r>
            <a:r>
              <a:rPr lang="en-GB" dirty="0" err="1"/>
              <a:t>Leerlingen</a:t>
            </a:r>
            <a:r>
              <a:rPr lang="en-GB" dirty="0"/>
              <a:t> </a:t>
            </a:r>
            <a:r>
              <a:rPr lang="en-GB" dirty="0" err="1"/>
              <a:t>verwarren</a:t>
            </a:r>
            <a:r>
              <a:rPr lang="en-GB" dirty="0"/>
              <a:t> de </a:t>
            </a:r>
            <a:r>
              <a:rPr lang="en-GB" dirty="0" err="1"/>
              <a:t>piramide</a:t>
            </a:r>
            <a:r>
              <a:rPr lang="en-GB" dirty="0"/>
              <a:t> van </a:t>
            </a:r>
            <a:r>
              <a:rPr lang="en-GB" dirty="0" err="1"/>
              <a:t>biomassa</a:t>
            </a:r>
            <a:r>
              <a:rPr lang="en-GB" dirty="0"/>
              <a:t> </a:t>
            </a:r>
            <a:r>
              <a:rPr lang="en-GB" dirty="0" err="1"/>
              <a:t>en</a:t>
            </a:r>
            <a:r>
              <a:rPr lang="en-GB" dirty="0"/>
              <a:t> de </a:t>
            </a:r>
            <a:r>
              <a:rPr lang="en-GB" dirty="0" err="1"/>
              <a:t>piramide</a:t>
            </a:r>
            <a:r>
              <a:rPr lang="en-GB" dirty="0"/>
              <a:t> van </a:t>
            </a:r>
            <a:r>
              <a:rPr lang="en-GB" dirty="0" err="1"/>
              <a:t>aantallen</a:t>
            </a:r>
            <a:r>
              <a:rPr lang="en-GB" dirty="0"/>
              <a:t>.</a:t>
            </a:r>
            <a:endParaRPr dirty="0"/>
          </a:p>
          <a:p>
            <a:pPr marL="0" lvl="0" indent="0" algn="l" rtl="0">
              <a:spcBef>
                <a:spcPts val="0"/>
              </a:spcBef>
              <a:spcAft>
                <a:spcPts val="0"/>
              </a:spcAft>
              <a:buClr>
                <a:schemeClr val="dk1"/>
              </a:buClr>
              <a:buSzPts val="1100"/>
              <a:buFont typeface="Arial"/>
              <a:buNone/>
            </a:pPr>
            <a:r>
              <a:rPr lang="en-GB" b="1" dirty="0"/>
              <a:t>C</a:t>
            </a:r>
            <a:r>
              <a:rPr lang="en-GB" dirty="0"/>
              <a:t> GOED</a:t>
            </a:r>
            <a:endParaRPr dirty="0"/>
          </a:p>
          <a:p>
            <a:pPr marL="0" lvl="0" indent="0" algn="l" rtl="0">
              <a:spcBef>
                <a:spcPts val="0"/>
              </a:spcBef>
              <a:spcAft>
                <a:spcPts val="0"/>
              </a:spcAft>
              <a:buClr>
                <a:schemeClr val="dk1"/>
              </a:buClr>
              <a:buSzPts val="1100"/>
              <a:buFont typeface="Arial"/>
              <a:buNone/>
            </a:pPr>
            <a:r>
              <a:rPr lang="en-GB" b="1" dirty="0"/>
              <a:t>D</a:t>
            </a:r>
            <a:r>
              <a:rPr lang="en-GB" dirty="0"/>
              <a:t> </a:t>
            </a:r>
            <a:r>
              <a:rPr lang="en-GB" dirty="0" err="1"/>
              <a:t>Leerlingen</a:t>
            </a:r>
            <a:r>
              <a:rPr lang="en-GB" dirty="0"/>
              <a:t> </a:t>
            </a:r>
            <a:r>
              <a:rPr lang="en-GB" dirty="0" err="1"/>
              <a:t>werken</a:t>
            </a:r>
            <a:r>
              <a:rPr lang="en-GB" dirty="0"/>
              <a:t> van </a:t>
            </a:r>
            <a:r>
              <a:rPr lang="en-GB" dirty="0" err="1"/>
              <a:t>boven</a:t>
            </a:r>
            <a:r>
              <a:rPr lang="en-GB" dirty="0"/>
              <a:t> </a:t>
            </a:r>
            <a:r>
              <a:rPr lang="en-GB" dirty="0" err="1"/>
              <a:t>naar</a:t>
            </a:r>
            <a:r>
              <a:rPr lang="en-GB" dirty="0"/>
              <a:t> </a:t>
            </a:r>
            <a:r>
              <a:rPr lang="en-GB" dirty="0" err="1"/>
              <a:t>beneden</a:t>
            </a:r>
            <a:r>
              <a:rPr lang="en-GB" dirty="0"/>
              <a:t> </a:t>
            </a:r>
            <a:r>
              <a:rPr lang="en-GB" dirty="0" err="1"/>
              <a:t>en</a:t>
            </a:r>
            <a:r>
              <a:rPr lang="en-GB" dirty="0"/>
              <a:t> </a:t>
            </a:r>
            <a:r>
              <a:rPr lang="en-GB" dirty="0" err="1"/>
              <a:t>werken</a:t>
            </a:r>
            <a:r>
              <a:rPr lang="en-GB" dirty="0"/>
              <a:t> met </a:t>
            </a:r>
            <a:r>
              <a:rPr lang="en-GB" dirty="0" err="1"/>
              <a:t>aantallen</a:t>
            </a:r>
            <a:r>
              <a:rPr lang="en-GB" dirty="0"/>
              <a:t> </a:t>
            </a:r>
            <a:r>
              <a:rPr lang="en-GB" dirty="0" err="1"/>
              <a:t>en</a:t>
            </a:r>
            <a:r>
              <a:rPr lang="en-GB" dirty="0"/>
              <a:t> </a:t>
            </a:r>
            <a:r>
              <a:rPr lang="en-GB" dirty="0" err="1"/>
              <a:t>niet</a:t>
            </a:r>
            <a:r>
              <a:rPr lang="en-GB" dirty="0"/>
              <a:t> met </a:t>
            </a:r>
            <a:r>
              <a:rPr lang="en-GB" dirty="0" err="1"/>
              <a:t>biomassa</a:t>
            </a:r>
            <a:r>
              <a:rPr lang="en-GB" dirty="0"/>
              <a:t>.</a:t>
            </a:r>
            <a:endParaRPr dirty="0"/>
          </a:p>
          <a:p>
            <a:pPr marL="0" lvl="0" indent="0" algn="l" rtl="0">
              <a:spcBef>
                <a:spcPts val="0"/>
              </a:spcBef>
              <a:spcAft>
                <a:spcPts val="0"/>
              </a:spcAft>
              <a:buClr>
                <a:schemeClr val="dk1"/>
              </a:buClr>
              <a:buSzPts val="1100"/>
              <a:buFont typeface="Arial"/>
              <a:buNone/>
            </a:pPr>
            <a:endParaRPr dirty="0"/>
          </a:p>
        </p:txBody>
      </p:sp>
      <p:sp>
        <p:nvSpPr>
          <p:cNvPr id="482" name="Google Shape;482;g30f8b3a8447_1_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30f8b3a8447_1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dirty="0" err="1"/>
              <a:t>Misvatting</a:t>
            </a:r>
            <a:r>
              <a:rPr lang="en-GB" dirty="0"/>
              <a:t>: </a:t>
            </a:r>
            <a:r>
              <a:rPr lang="en-GB" dirty="0" err="1"/>
              <a:t>Leerlingen</a:t>
            </a:r>
            <a:r>
              <a:rPr lang="en-GB" dirty="0"/>
              <a:t> </a:t>
            </a:r>
            <a:r>
              <a:rPr lang="en-GB" dirty="0" err="1"/>
              <a:t>denken</a:t>
            </a:r>
            <a:r>
              <a:rPr lang="en-GB" dirty="0"/>
              <a:t> </a:t>
            </a:r>
            <a:r>
              <a:rPr lang="en-GB" dirty="0" err="1"/>
              <a:t>dat</a:t>
            </a:r>
            <a:r>
              <a:rPr lang="en-GB" dirty="0"/>
              <a:t> </a:t>
            </a:r>
            <a:r>
              <a:rPr lang="en-GB" dirty="0" err="1"/>
              <a:t>predatoren</a:t>
            </a:r>
            <a:r>
              <a:rPr lang="en-GB" dirty="0"/>
              <a:t> </a:t>
            </a:r>
            <a:r>
              <a:rPr lang="en-GB" dirty="0" err="1"/>
              <a:t>en</a:t>
            </a:r>
            <a:r>
              <a:rPr lang="en-GB" dirty="0"/>
              <a:t> </a:t>
            </a:r>
            <a:r>
              <a:rPr lang="en-GB" dirty="0" err="1"/>
              <a:t>hun</a:t>
            </a:r>
            <a:r>
              <a:rPr lang="en-GB" dirty="0"/>
              <a:t> </a:t>
            </a:r>
            <a:r>
              <a:rPr lang="en-GB" dirty="0" err="1"/>
              <a:t>prooi</a:t>
            </a:r>
            <a:r>
              <a:rPr lang="en-GB" dirty="0"/>
              <a:t> op </a:t>
            </a:r>
            <a:r>
              <a:rPr lang="en-GB" dirty="0" err="1"/>
              <a:t>hetzelfde</a:t>
            </a:r>
            <a:r>
              <a:rPr lang="en-GB" dirty="0"/>
              <a:t> moment </a:t>
            </a:r>
            <a:r>
              <a:rPr lang="en-GB" dirty="0" err="1"/>
              <a:t>pieken</a:t>
            </a:r>
            <a:r>
              <a:rPr lang="en-GB" dirty="0"/>
              <a:t>. </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GB" b="1" dirty="0"/>
              <a:t>A</a:t>
            </a:r>
            <a:r>
              <a:rPr lang="en-GB" dirty="0"/>
              <a:t> </a:t>
            </a:r>
            <a:r>
              <a:rPr lang="en-GB" dirty="0" err="1"/>
              <a:t>Leerlingen</a:t>
            </a:r>
            <a:r>
              <a:rPr lang="en-GB" dirty="0"/>
              <a:t> </a:t>
            </a:r>
            <a:r>
              <a:rPr lang="en-GB" dirty="0" err="1"/>
              <a:t>denken</a:t>
            </a:r>
            <a:r>
              <a:rPr lang="en-GB" dirty="0"/>
              <a:t> </a:t>
            </a:r>
            <a:r>
              <a:rPr lang="en-GB" dirty="0" err="1"/>
              <a:t>dat</a:t>
            </a:r>
            <a:r>
              <a:rPr lang="en-GB" dirty="0"/>
              <a:t> de </a:t>
            </a:r>
            <a:r>
              <a:rPr lang="en-GB" dirty="0" err="1"/>
              <a:t>predatoren</a:t>
            </a:r>
            <a:r>
              <a:rPr lang="en-GB" dirty="0"/>
              <a:t> </a:t>
            </a:r>
            <a:r>
              <a:rPr lang="en-GB" dirty="0" err="1"/>
              <a:t>en</a:t>
            </a:r>
            <a:r>
              <a:rPr lang="en-GB" dirty="0"/>
              <a:t> de </a:t>
            </a:r>
            <a:r>
              <a:rPr lang="en-GB" dirty="0" err="1"/>
              <a:t>prooien</a:t>
            </a:r>
            <a:r>
              <a:rPr lang="en-GB" dirty="0"/>
              <a:t> </a:t>
            </a:r>
            <a:r>
              <a:rPr lang="en-GB" dirty="0" err="1"/>
              <a:t>tegelijkertijd</a:t>
            </a:r>
            <a:r>
              <a:rPr lang="en-GB" dirty="0"/>
              <a:t> met </a:t>
            </a:r>
            <a:r>
              <a:rPr lang="en-GB" dirty="0" err="1"/>
              <a:t>veel</a:t>
            </a:r>
            <a:r>
              <a:rPr lang="en-GB" dirty="0"/>
              <a:t> </a:t>
            </a:r>
            <a:r>
              <a:rPr lang="en-GB" dirty="0" err="1"/>
              <a:t>aanwezig</a:t>
            </a:r>
            <a:r>
              <a:rPr lang="en-GB" dirty="0"/>
              <a:t> </a:t>
            </a:r>
            <a:r>
              <a:rPr lang="en-GB" dirty="0" err="1"/>
              <a:t>zullen</a:t>
            </a:r>
            <a:r>
              <a:rPr lang="en-GB" dirty="0"/>
              <a:t> </a:t>
            </a:r>
            <a:r>
              <a:rPr lang="en-GB" dirty="0" err="1"/>
              <a:t>zijn</a:t>
            </a:r>
            <a:r>
              <a:rPr lang="en-GB" dirty="0"/>
              <a:t>.</a:t>
            </a:r>
            <a:endParaRPr dirty="0"/>
          </a:p>
          <a:p>
            <a:pPr marL="0" lvl="0" indent="0" algn="l" rtl="0">
              <a:lnSpc>
                <a:spcPct val="100000"/>
              </a:lnSpc>
              <a:spcBef>
                <a:spcPts val="0"/>
              </a:spcBef>
              <a:spcAft>
                <a:spcPts val="0"/>
              </a:spcAft>
              <a:buClr>
                <a:schemeClr val="dk1"/>
              </a:buClr>
              <a:buSzPts val="1100"/>
              <a:buFont typeface="Arial"/>
              <a:buNone/>
            </a:pPr>
            <a:r>
              <a:rPr lang="en-GB" b="1" dirty="0"/>
              <a:t>B</a:t>
            </a:r>
            <a:r>
              <a:rPr lang="en-GB" dirty="0"/>
              <a:t> GOED</a:t>
            </a:r>
            <a:endParaRPr dirty="0"/>
          </a:p>
        </p:txBody>
      </p:sp>
      <p:sp>
        <p:nvSpPr>
          <p:cNvPr id="505" name="Google Shape;505;g30f8b3a8447_1_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8f94ccdfe7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Misvatting</a:t>
            </a:r>
            <a:r>
              <a:rPr lang="en-GB" dirty="0"/>
              <a:t>: </a:t>
            </a:r>
            <a:r>
              <a:rPr lang="en-GB" dirty="0" err="1"/>
              <a:t>Leerlingen</a:t>
            </a:r>
            <a:r>
              <a:rPr lang="en-GB" dirty="0"/>
              <a:t> </a:t>
            </a:r>
            <a:r>
              <a:rPr lang="en-GB" dirty="0" err="1"/>
              <a:t>begrijpen</a:t>
            </a:r>
            <a:r>
              <a:rPr lang="en-GB" dirty="0"/>
              <a:t> </a:t>
            </a:r>
            <a:r>
              <a:rPr lang="en-GB" dirty="0" err="1"/>
              <a:t>niet</a:t>
            </a:r>
            <a:r>
              <a:rPr lang="en-GB" dirty="0"/>
              <a:t> </a:t>
            </a:r>
            <a:r>
              <a:rPr lang="en-GB" dirty="0" err="1"/>
              <a:t>dat</a:t>
            </a:r>
            <a:r>
              <a:rPr lang="en-GB" dirty="0"/>
              <a:t> </a:t>
            </a:r>
            <a:r>
              <a:rPr lang="en-GB" dirty="0" err="1"/>
              <a:t>eiwitten</a:t>
            </a:r>
            <a:r>
              <a:rPr lang="en-GB" dirty="0"/>
              <a:t> </a:t>
            </a:r>
            <a:r>
              <a:rPr lang="en-GB" dirty="0" err="1"/>
              <a:t>en</a:t>
            </a:r>
            <a:r>
              <a:rPr lang="en-GB" dirty="0"/>
              <a:t> </a:t>
            </a:r>
            <a:r>
              <a:rPr lang="en-GB" dirty="0" err="1"/>
              <a:t>vetten</a:t>
            </a:r>
            <a:r>
              <a:rPr lang="en-GB" dirty="0"/>
              <a:t> </a:t>
            </a:r>
            <a:r>
              <a:rPr lang="en-GB" dirty="0" err="1"/>
              <a:t>gemaakt</a:t>
            </a:r>
            <a:r>
              <a:rPr lang="en-GB" dirty="0"/>
              <a:t> </a:t>
            </a:r>
            <a:r>
              <a:rPr lang="en-GB" dirty="0" err="1"/>
              <a:t>worden</a:t>
            </a:r>
            <a:r>
              <a:rPr lang="en-GB" dirty="0"/>
              <a:t> met </a:t>
            </a:r>
            <a:r>
              <a:rPr lang="en-GB" dirty="0" err="1"/>
              <a:t>mineralen</a:t>
            </a:r>
            <a:r>
              <a:rPr lang="en-GB" dirty="0"/>
              <a:t> </a:t>
            </a:r>
            <a:r>
              <a:rPr lang="en-GB" dirty="0" err="1"/>
              <a:t>uit</a:t>
            </a:r>
            <a:r>
              <a:rPr lang="en-GB" dirty="0"/>
              <a:t> de </a:t>
            </a:r>
            <a:r>
              <a:rPr lang="en-GB" dirty="0" err="1"/>
              <a:t>bodem</a:t>
            </a:r>
            <a:r>
              <a:rPr lang="en-GB" dirty="0"/>
              <a:t> </a:t>
            </a:r>
            <a:r>
              <a:rPr lang="en-GB" dirty="0" err="1"/>
              <a:t>en</a:t>
            </a:r>
            <a:r>
              <a:rPr lang="en-GB" dirty="0"/>
              <a:t> glucose </a:t>
            </a:r>
            <a:r>
              <a:rPr lang="en-GB" dirty="0" err="1"/>
              <a:t>uit</a:t>
            </a:r>
            <a:r>
              <a:rPr lang="en-GB" dirty="0"/>
              <a:t> </a:t>
            </a:r>
            <a:r>
              <a:rPr lang="en-GB" dirty="0" err="1"/>
              <a:t>fotosynthese</a:t>
            </a:r>
            <a:r>
              <a:rPr lang="en-GB" dirty="0"/>
              <a: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b="1" dirty="0"/>
              <a:t>A</a:t>
            </a:r>
            <a:r>
              <a:rPr lang="en-GB" dirty="0"/>
              <a:t> GOED. Ze </a:t>
            </a:r>
            <a:r>
              <a:rPr lang="en-GB" dirty="0" err="1"/>
              <a:t>gebruiken</a:t>
            </a:r>
            <a:r>
              <a:rPr lang="en-GB" dirty="0"/>
              <a:t> de </a:t>
            </a:r>
            <a:r>
              <a:rPr lang="en-GB" dirty="0" err="1"/>
              <a:t>insecten</a:t>
            </a:r>
            <a:r>
              <a:rPr lang="en-GB" dirty="0"/>
              <a:t> </a:t>
            </a:r>
            <a:r>
              <a:rPr lang="en-GB" dirty="0" err="1"/>
              <a:t>slechts</a:t>
            </a:r>
            <a:r>
              <a:rPr lang="en-GB" dirty="0"/>
              <a:t> </a:t>
            </a:r>
            <a:r>
              <a:rPr lang="en-GB" dirty="0" err="1"/>
              <a:t>voor</a:t>
            </a:r>
            <a:r>
              <a:rPr lang="en-GB" dirty="0"/>
              <a:t> </a:t>
            </a:r>
            <a:r>
              <a:rPr lang="en-GB" dirty="0" err="1"/>
              <a:t>mineralen</a:t>
            </a:r>
            <a:r>
              <a:rPr lang="en-GB" dirty="0"/>
              <a:t> / </a:t>
            </a:r>
            <a:r>
              <a:rPr lang="en-GB" dirty="0" err="1"/>
              <a:t>als</a:t>
            </a:r>
            <a:r>
              <a:rPr lang="en-GB" dirty="0"/>
              <a:t> </a:t>
            </a:r>
            <a:r>
              <a:rPr lang="en-GB" dirty="0" err="1"/>
              <a:t>stikstofbron</a:t>
            </a:r>
            <a:endParaRPr dirty="0"/>
          </a:p>
          <a:p>
            <a:pPr marL="0" lvl="0" indent="0" algn="l" rtl="0">
              <a:spcBef>
                <a:spcPts val="0"/>
              </a:spcBef>
              <a:spcAft>
                <a:spcPts val="0"/>
              </a:spcAft>
              <a:buClr>
                <a:schemeClr val="dk1"/>
              </a:buClr>
              <a:buSzPts val="1100"/>
              <a:buFont typeface="Arial"/>
              <a:buNone/>
            </a:pPr>
            <a:r>
              <a:rPr lang="en-GB" b="1" dirty="0"/>
              <a:t>B</a:t>
            </a:r>
            <a:r>
              <a:rPr lang="en-GB" dirty="0"/>
              <a:t> </a:t>
            </a:r>
            <a:r>
              <a:rPr lang="en-GB" dirty="0" err="1"/>
              <a:t>Leerlingen</a:t>
            </a:r>
            <a:r>
              <a:rPr lang="en-GB" dirty="0"/>
              <a:t> </a:t>
            </a:r>
            <a:r>
              <a:rPr lang="en-GB" dirty="0" err="1"/>
              <a:t>denken</a:t>
            </a:r>
            <a:r>
              <a:rPr lang="en-GB" dirty="0"/>
              <a:t> </a:t>
            </a:r>
            <a:r>
              <a:rPr lang="en-GB" dirty="0" err="1"/>
              <a:t>dat</a:t>
            </a:r>
            <a:r>
              <a:rPr lang="en-GB" dirty="0"/>
              <a:t> de plant de </a:t>
            </a:r>
            <a:r>
              <a:rPr lang="en-GB" dirty="0" err="1"/>
              <a:t>insecten</a:t>
            </a:r>
            <a:r>
              <a:rPr lang="en-GB" dirty="0"/>
              <a:t> </a:t>
            </a:r>
            <a:r>
              <a:rPr lang="en-GB" dirty="0" err="1"/>
              <a:t>eet</a:t>
            </a:r>
            <a:r>
              <a:rPr lang="en-GB" dirty="0"/>
              <a:t> </a:t>
            </a:r>
            <a:r>
              <a:rPr lang="en-GB" dirty="0" err="1"/>
              <a:t>als</a:t>
            </a:r>
            <a:r>
              <a:rPr lang="en-GB" dirty="0"/>
              <a:t> </a:t>
            </a:r>
            <a:r>
              <a:rPr lang="en-GB" dirty="0" err="1"/>
              <a:t>voedselbron</a:t>
            </a:r>
            <a:r>
              <a:rPr lang="en-GB" dirty="0"/>
              <a:t> (</a:t>
            </a:r>
            <a:r>
              <a:rPr lang="en-GB" dirty="0" err="1"/>
              <a:t>en</a:t>
            </a:r>
            <a:r>
              <a:rPr lang="en-GB" dirty="0"/>
              <a:t> </a:t>
            </a:r>
            <a:r>
              <a:rPr lang="en-GB" dirty="0" err="1"/>
              <a:t>energierijke</a:t>
            </a:r>
            <a:r>
              <a:rPr lang="en-GB" dirty="0"/>
              <a:t> </a:t>
            </a:r>
            <a:r>
              <a:rPr lang="en-GB" dirty="0" err="1"/>
              <a:t>stoffen</a:t>
            </a:r>
            <a:r>
              <a:rPr lang="en-GB" dirty="0"/>
              <a:t> </a:t>
            </a:r>
            <a:r>
              <a:rPr lang="en-GB" dirty="0" err="1"/>
              <a:t>opneemt</a:t>
            </a:r>
            <a:r>
              <a:rPr lang="en-GB" dirty="0"/>
              <a:t>)</a:t>
            </a:r>
            <a:endParaRPr dirty="0"/>
          </a:p>
          <a:p>
            <a:pPr marL="0" lvl="0" indent="0" algn="l" rtl="0">
              <a:spcBef>
                <a:spcPts val="0"/>
              </a:spcBef>
              <a:spcAft>
                <a:spcPts val="0"/>
              </a:spcAft>
              <a:buClr>
                <a:schemeClr val="dk1"/>
              </a:buClr>
              <a:buSzPts val="1100"/>
              <a:buFont typeface="Arial"/>
              <a:buNone/>
            </a:pPr>
            <a:r>
              <a:rPr lang="en-GB" b="1" dirty="0"/>
              <a:t>C</a:t>
            </a:r>
            <a:r>
              <a:rPr lang="en-GB" dirty="0"/>
              <a:t> </a:t>
            </a:r>
            <a:r>
              <a:rPr lang="en-GB" dirty="0" err="1"/>
              <a:t>Leerlingen</a:t>
            </a:r>
            <a:r>
              <a:rPr lang="en-GB" dirty="0"/>
              <a:t> </a:t>
            </a:r>
            <a:r>
              <a:rPr lang="en-GB" dirty="0" err="1"/>
              <a:t>denken</a:t>
            </a:r>
            <a:r>
              <a:rPr lang="en-GB" dirty="0"/>
              <a:t> </a:t>
            </a:r>
            <a:r>
              <a:rPr lang="en-GB" dirty="0" err="1"/>
              <a:t>dat</a:t>
            </a:r>
            <a:r>
              <a:rPr lang="en-GB" dirty="0"/>
              <a:t> het </a:t>
            </a:r>
            <a:r>
              <a:rPr lang="en-GB" dirty="0" err="1"/>
              <a:t>reducenten</a:t>
            </a:r>
            <a:r>
              <a:rPr lang="en-GB" dirty="0"/>
              <a:t> </a:t>
            </a:r>
            <a:r>
              <a:rPr lang="en-GB" dirty="0" err="1"/>
              <a:t>zijn</a:t>
            </a:r>
            <a:r>
              <a:rPr lang="en-GB" dirty="0"/>
              <a:t> </a:t>
            </a:r>
            <a:r>
              <a:rPr lang="en-GB" dirty="0" err="1"/>
              <a:t>omdat</a:t>
            </a:r>
            <a:r>
              <a:rPr lang="en-GB" dirty="0"/>
              <a:t> ze </a:t>
            </a:r>
            <a:r>
              <a:rPr lang="en-GB" dirty="0" err="1"/>
              <a:t>organische</a:t>
            </a:r>
            <a:r>
              <a:rPr lang="en-GB" dirty="0"/>
              <a:t> </a:t>
            </a:r>
            <a:r>
              <a:rPr lang="en-GB" dirty="0" err="1"/>
              <a:t>stoffen</a:t>
            </a:r>
            <a:r>
              <a:rPr lang="en-GB" dirty="0"/>
              <a:t> </a:t>
            </a:r>
            <a:r>
              <a:rPr lang="en-GB" dirty="0" err="1"/>
              <a:t>afbreken</a:t>
            </a:r>
            <a:r>
              <a:rPr lang="en-GB" dirty="0"/>
              <a:t> tot </a:t>
            </a:r>
            <a:r>
              <a:rPr lang="en-GB" dirty="0" err="1"/>
              <a:t>mineralen</a:t>
            </a:r>
            <a:r>
              <a:rPr lang="en-GB" dirty="0"/>
              <a:t>, maar </a:t>
            </a:r>
            <a:r>
              <a:rPr lang="en-GB" dirty="0" err="1"/>
              <a:t>reducenten</a:t>
            </a:r>
            <a:r>
              <a:rPr lang="en-GB" dirty="0"/>
              <a:t> </a:t>
            </a:r>
            <a:r>
              <a:rPr lang="en-GB" dirty="0" err="1"/>
              <a:t>zijn</a:t>
            </a:r>
            <a:r>
              <a:rPr lang="en-GB" dirty="0"/>
              <a:t> </a:t>
            </a:r>
            <a:r>
              <a:rPr lang="en-GB" dirty="0" err="1"/>
              <a:t>altijd</a:t>
            </a:r>
            <a:r>
              <a:rPr lang="en-GB" dirty="0"/>
              <a:t> micro-</a:t>
            </a:r>
            <a:r>
              <a:rPr lang="en-GB" dirty="0" err="1"/>
              <a:t>organismen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u="sng" dirty="0" err="1">
                <a:solidFill>
                  <a:schemeClr val="hlink"/>
                </a:solidFill>
                <a:hlinkClick r:id="rId3"/>
              </a:rPr>
              <a:t>Bron</a:t>
            </a:r>
            <a:r>
              <a:rPr lang="en-GB" dirty="0"/>
              <a:t> </a:t>
            </a:r>
            <a:r>
              <a:rPr lang="en-GB" dirty="0" err="1"/>
              <a:t>afbeelding</a:t>
            </a:r>
            <a:endParaRPr dirty="0"/>
          </a:p>
          <a:p>
            <a:pPr marL="0" lvl="0" indent="0" algn="l" rtl="0">
              <a:spcBef>
                <a:spcPts val="0"/>
              </a:spcBef>
              <a:spcAft>
                <a:spcPts val="0"/>
              </a:spcAft>
              <a:buClr>
                <a:schemeClr val="dk1"/>
              </a:buClr>
              <a:buSzPts val="1100"/>
              <a:buFont typeface="Arial"/>
              <a:buNone/>
            </a:pPr>
            <a:r>
              <a:rPr lang="en-GB" dirty="0" err="1"/>
              <a:t>Interessante</a:t>
            </a:r>
            <a:r>
              <a:rPr lang="en-GB" dirty="0"/>
              <a:t> </a:t>
            </a:r>
            <a:r>
              <a:rPr lang="en-GB" dirty="0" err="1"/>
              <a:t>kennis</a:t>
            </a:r>
            <a:r>
              <a:rPr lang="en-GB" dirty="0"/>
              <a:t> </a:t>
            </a:r>
            <a:r>
              <a:rPr lang="en-GB" u="sng" dirty="0" err="1">
                <a:solidFill>
                  <a:schemeClr val="hlink"/>
                </a:solidFill>
                <a:hlinkClick r:id="rId4"/>
              </a:rPr>
              <a:t>bron</a:t>
            </a:r>
            <a:r>
              <a:rPr lang="en-GB" dirty="0"/>
              <a:t> over </a:t>
            </a:r>
            <a:r>
              <a:rPr lang="en-GB" dirty="0" err="1"/>
              <a:t>voortgezette</a:t>
            </a:r>
            <a:r>
              <a:rPr lang="en-GB" dirty="0"/>
              <a:t> </a:t>
            </a:r>
            <a:r>
              <a:rPr lang="en-GB" dirty="0" err="1"/>
              <a:t>assimilatie</a:t>
            </a:r>
            <a:endParaRPr dirty="0"/>
          </a:p>
          <a:p>
            <a:pPr marL="0" lvl="0" indent="0" algn="l" rtl="0">
              <a:spcBef>
                <a:spcPts val="0"/>
              </a:spcBef>
              <a:spcAft>
                <a:spcPts val="0"/>
              </a:spcAft>
              <a:buClr>
                <a:schemeClr val="dk1"/>
              </a:buClr>
              <a:buSzPts val="1100"/>
              <a:buFont typeface="Arial"/>
              <a:buNone/>
            </a:pPr>
            <a:endParaRPr dirty="0"/>
          </a:p>
        </p:txBody>
      </p:sp>
      <p:sp>
        <p:nvSpPr>
          <p:cNvPr id="521" name="Google Shape;521;g28f94ccdfe7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305bc4d468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Misvatting: Leerlingen begrijpen de rol van planten in de kringloop van stoffen niet goed.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b="1"/>
              <a:t>A</a:t>
            </a:r>
            <a:r>
              <a:rPr lang="en-GB"/>
              <a:t> Leerlingen denken dat alleen dieren eiwitten nodig hebben (voor spieropbouw etc)</a:t>
            </a:r>
            <a:endParaRPr/>
          </a:p>
          <a:p>
            <a:pPr marL="0" lvl="0" indent="0" algn="l" rtl="0">
              <a:spcBef>
                <a:spcPts val="0"/>
              </a:spcBef>
              <a:spcAft>
                <a:spcPts val="0"/>
              </a:spcAft>
              <a:buClr>
                <a:schemeClr val="dk1"/>
              </a:buClr>
              <a:buSzPts val="1100"/>
              <a:buFont typeface="Arial"/>
              <a:buNone/>
            </a:pPr>
            <a:r>
              <a:rPr lang="en-GB" b="1"/>
              <a:t>B</a:t>
            </a:r>
            <a:r>
              <a:rPr lang="en-GB"/>
              <a:t> Leerlingen denken dat planten energierijke stoffen (voedsel) uit de bodem opnemen</a:t>
            </a:r>
            <a:endParaRPr/>
          </a:p>
          <a:p>
            <a:pPr marL="0" lvl="0" indent="0" algn="l" rtl="0">
              <a:spcBef>
                <a:spcPts val="0"/>
              </a:spcBef>
              <a:spcAft>
                <a:spcPts val="0"/>
              </a:spcAft>
              <a:buClr>
                <a:schemeClr val="dk1"/>
              </a:buClr>
              <a:buSzPts val="1100"/>
              <a:buFont typeface="Arial"/>
              <a:buNone/>
            </a:pPr>
            <a:r>
              <a:rPr lang="en-GB" b="1"/>
              <a:t>C</a:t>
            </a:r>
            <a:r>
              <a:rPr lang="en-GB"/>
              <a:t> GOED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Tip: varieer deze vraag met de andere energierijke stoffen koolhydraten en vetten </a:t>
            </a:r>
            <a:endParaRPr/>
          </a:p>
        </p:txBody>
      </p:sp>
      <p:sp>
        <p:nvSpPr>
          <p:cNvPr id="541" name="Google Shape;541;g305bc4d4689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2db760db1be_0_8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g2db760db1be_0_8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De vragen en toelichtingen vallen onder een </a:t>
            </a:r>
            <a:r>
              <a:rPr lang="en-GB" b="0" i="0">
                <a:latin typeface="Source Sans Pro"/>
                <a:ea typeface="Source Sans Pro"/>
                <a:cs typeface="Source Sans Pro"/>
                <a:sym typeface="Source Sans Pro"/>
              </a:rPr>
              <a:t>CC BY-SA 4.0 licentie:</a:t>
            </a:r>
            <a:r>
              <a:rPr lang="en-GB" b="0" i="0">
                <a:solidFill>
                  <a:srgbClr val="FFFFFF"/>
                </a:solidFill>
                <a:latin typeface="Source Sans Pro"/>
                <a:ea typeface="Source Sans Pro"/>
                <a:cs typeface="Source Sans Pro"/>
                <a:sym typeface="Source Sans Pro"/>
              </a:rPr>
              <a:t> </a:t>
            </a:r>
            <a:r>
              <a:rPr lang="en-GB" b="0" u="sng">
                <a:solidFill>
                  <a:schemeClr val="hlink"/>
                </a:solidFill>
                <a:hlinkClick r:id="rId3"/>
              </a:rPr>
              <a:t>https://creativecommons.org/licenses/by-sa/4.0</a:t>
            </a:r>
            <a:r>
              <a:rPr lang="en-GB" b="0" u="none"/>
              <a:t> </a:t>
            </a:r>
            <a:endParaRPr/>
          </a:p>
        </p:txBody>
      </p:sp>
      <p:sp>
        <p:nvSpPr>
          <p:cNvPr id="690" name="Google Shape;690;g2db760db1be_0_8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Misvatting: Leerlingen verwarren populatie met levensgemeenschap en begrijpen niet wat een soort is. Tot dezelfde soort behoren betekent in de volksmond “van hetzelfde type”. In de biologie betekent het echter dat ze onderling vruchtbare nakomelingen kunnen krijgen. Er zijn veel verschillende soorten grassen, vissen en bomen.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GB" b="1"/>
              <a:t>A</a:t>
            </a:r>
            <a:r>
              <a:rPr lang="en-GB"/>
              <a:t> Leerlingen denken dat alle insecten tot dezelfde soort behoren.</a:t>
            </a:r>
            <a:endParaRPr/>
          </a:p>
          <a:p>
            <a:pPr marL="0" lvl="0" indent="0" algn="l" rtl="0">
              <a:spcBef>
                <a:spcPts val="0"/>
              </a:spcBef>
              <a:spcAft>
                <a:spcPts val="0"/>
              </a:spcAft>
              <a:buClr>
                <a:schemeClr val="dk1"/>
              </a:buClr>
              <a:buSzPts val="1100"/>
              <a:buFont typeface="Arial"/>
              <a:buNone/>
            </a:pPr>
            <a:r>
              <a:rPr lang="en-GB" b="1"/>
              <a:t>B</a:t>
            </a:r>
            <a:r>
              <a:rPr lang="en-GB"/>
              <a:t> Leerlingen denken dat alle grassen tot dezelfde soort behoren.</a:t>
            </a:r>
            <a:endParaRPr/>
          </a:p>
          <a:p>
            <a:pPr marL="0" lvl="0" indent="0" algn="l" rtl="0">
              <a:spcBef>
                <a:spcPts val="0"/>
              </a:spcBef>
              <a:spcAft>
                <a:spcPts val="0"/>
              </a:spcAft>
              <a:buSzPts val="1100"/>
              <a:buNone/>
            </a:pPr>
            <a:r>
              <a:rPr lang="en-GB" b="1"/>
              <a:t>C</a:t>
            </a:r>
            <a:r>
              <a:rPr lang="en-GB"/>
              <a:t> GOED</a:t>
            </a:r>
            <a:endParaRPr/>
          </a:p>
          <a:p>
            <a:pPr marL="0" lvl="0" indent="0" algn="l" rtl="0">
              <a:spcBef>
                <a:spcPts val="0"/>
              </a:spcBef>
              <a:spcAft>
                <a:spcPts val="0"/>
              </a:spcAft>
              <a:buClr>
                <a:schemeClr val="dk1"/>
              </a:buClr>
              <a:buSzPts val="1100"/>
              <a:buFont typeface="Arial"/>
              <a:buNone/>
            </a:pPr>
            <a:r>
              <a:rPr lang="en-GB" b="1"/>
              <a:t>D</a:t>
            </a:r>
            <a:r>
              <a:rPr lang="en-GB"/>
              <a:t> Leerlingen denken dat een populatie hetzelfde is als een levensgemeenschap.</a:t>
            </a:r>
            <a:endParaRPr/>
          </a:p>
          <a:p>
            <a:pPr marL="0" lvl="0" indent="0" algn="l" rtl="0">
              <a:spcBef>
                <a:spcPts val="0"/>
              </a:spcBef>
              <a:spcAft>
                <a:spcPts val="0"/>
              </a:spcAft>
              <a:buNone/>
            </a:pPr>
            <a:endParaRPr/>
          </a:p>
        </p:txBody>
      </p:sp>
      <p:sp>
        <p:nvSpPr>
          <p:cNvPr id="263" name="Google Shape;26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Misvatting: Organismen behoren tot dezelfde populatie als ze daadwerkelijk onderling kunnen voortplanten.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GB" b="1"/>
              <a:t>A </a:t>
            </a:r>
            <a:r>
              <a:rPr lang="en-GB"/>
              <a:t>Leerlingen denken dat soort hetzelfde is als populatie.</a:t>
            </a:r>
            <a:endParaRPr/>
          </a:p>
          <a:p>
            <a:pPr marL="0" lvl="0" indent="0" algn="l" rtl="0">
              <a:spcBef>
                <a:spcPts val="0"/>
              </a:spcBef>
              <a:spcAft>
                <a:spcPts val="0"/>
              </a:spcAft>
              <a:buClr>
                <a:schemeClr val="dk1"/>
              </a:buClr>
              <a:buSzPts val="1100"/>
              <a:buFont typeface="Arial"/>
              <a:buNone/>
            </a:pPr>
            <a:r>
              <a:rPr lang="en-GB" b="1"/>
              <a:t>B</a:t>
            </a:r>
            <a:r>
              <a:rPr lang="en-GB"/>
              <a:t> Leerlingen denken dat klimaat hetzelfde is als ecosysteem of een afgebakend gebied.</a:t>
            </a:r>
            <a:endParaRPr/>
          </a:p>
          <a:p>
            <a:pPr marL="0" lvl="0" indent="0" algn="l" rtl="0">
              <a:spcBef>
                <a:spcPts val="0"/>
              </a:spcBef>
              <a:spcAft>
                <a:spcPts val="0"/>
              </a:spcAft>
              <a:buClr>
                <a:schemeClr val="dk1"/>
              </a:buClr>
              <a:buSzPts val="1100"/>
              <a:buFont typeface="Arial"/>
              <a:buNone/>
            </a:pPr>
            <a:r>
              <a:rPr lang="en-GB" b="1"/>
              <a:t>C</a:t>
            </a:r>
            <a:r>
              <a:rPr lang="en-GB"/>
              <a:t> Leerlingen denken dat Nederland één afgebakend/begrensd gebied is.</a:t>
            </a:r>
            <a:endParaRPr/>
          </a:p>
          <a:p>
            <a:pPr marL="0" lvl="0" indent="0" algn="l" rtl="0">
              <a:spcBef>
                <a:spcPts val="0"/>
              </a:spcBef>
              <a:spcAft>
                <a:spcPts val="0"/>
              </a:spcAft>
              <a:buClr>
                <a:schemeClr val="dk1"/>
              </a:buClr>
              <a:buSzPts val="1100"/>
              <a:buFont typeface="Arial"/>
              <a:buNone/>
            </a:pPr>
            <a:r>
              <a:rPr lang="en-GB" b="1"/>
              <a:t>D </a:t>
            </a:r>
            <a:r>
              <a:rPr lang="en-GB"/>
              <a:t>GOED</a:t>
            </a:r>
            <a:endParaRPr/>
          </a:p>
          <a:p>
            <a:pPr marL="0" lvl="0" indent="0" algn="l" rtl="0">
              <a:spcBef>
                <a:spcPts val="0"/>
              </a:spcBef>
              <a:spcAft>
                <a:spcPts val="0"/>
              </a:spcAft>
              <a:buNone/>
            </a:pPr>
            <a:endParaRPr/>
          </a:p>
        </p:txBody>
      </p:sp>
      <p:sp>
        <p:nvSpPr>
          <p:cNvPr id="287" name="Google Shape;28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eb787b3a4f_2_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Misvatting: Leerlingen denken dat een bos in climaxstadium niet meer groeit en dus ook geen stoffen meer opneemt en afgeeft.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b="1"/>
              <a:t>A </a:t>
            </a:r>
            <a:r>
              <a:rPr lang="en-GB"/>
              <a:t>Leerlingen denken dat de biomassa nog toeneemt. Zij halen een groeiend bos en een climaxbos door elkaar. Sommige leerlingen denken dat oudere bomen meer fotosynthetiseren en minder ademen dan jongere bomen.</a:t>
            </a:r>
            <a:endParaRPr/>
          </a:p>
          <a:p>
            <a:pPr marL="0" lvl="0" indent="0" algn="l" rtl="0">
              <a:lnSpc>
                <a:spcPct val="100000"/>
              </a:lnSpc>
              <a:spcBef>
                <a:spcPts val="0"/>
              </a:spcBef>
              <a:spcAft>
                <a:spcPts val="0"/>
              </a:spcAft>
              <a:buSzPts val="1400"/>
              <a:buNone/>
            </a:pPr>
            <a:r>
              <a:rPr lang="en-GB" b="1"/>
              <a:t>B</a:t>
            </a:r>
            <a:r>
              <a:rPr lang="en-GB"/>
              <a:t> Leerlingen denken dat er geen fotosynthese meer plaatsvindt, omdat het bos geen toename van biomassa heeft.  Leerlingen vergeten dat de plant ook fotosynthese moet doen om in leven te blijven.</a:t>
            </a:r>
            <a:endParaRPr/>
          </a:p>
          <a:p>
            <a:pPr marL="0" lvl="0" indent="0" algn="l" rtl="0">
              <a:lnSpc>
                <a:spcPct val="100000"/>
              </a:lnSpc>
              <a:spcBef>
                <a:spcPts val="0"/>
              </a:spcBef>
              <a:spcAft>
                <a:spcPts val="0"/>
              </a:spcAft>
              <a:buSzPts val="1400"/>
              <a:buNone/>
            </a:pPr>
            <a:r>
              <a:rPr lang="en-GB" b="1"/>
              <a:t>C </a:t>
            </a:r>
            <a:r>
              <a:rPr lang="en-GB"/>
              <a:t>GOED (Een bos absorbeert koolstofdioxide door fotosynthese en geeft koolstofdioxide af tijdens de ademhaling door planten, dieren en reducenten. Naarmate een bos ouder wordt en ouder wordt, groeien planten niet zo snel, en de snelheid waarmee koolstof wordt opgenomen, neemt af, waardoor het in de buurt komt van de snelheid waarmee koolstofdioxide vrijkomt door ademhaling.)</a:t>
            </a:r>
            <a:endParaRPr/>
          </a:p>
          <a:p>
            <a:pPr marL="0" lvl="0" indent="0" algn="l" rtl="0">
              <a:lnSpc>
                <a:spcPct val="100000"/>
              </a:lnSpc>
              <a:spcBef>
                <a:spcPts val="0"/>
              </a:spcBef>
              <a:spcAft>
                <a:spcPts val="0"/>
              </a:spcAft>
              <a:buSzPts val="1400"/>
              <a:buNone/>
            </a:pPr>
            <a:endParaRPr/>
          </a:p>
        </p:txBody>
      </p:sp>
      <p:sp>
        <p:nvSpPr>
          <p:cNvPr id="310" name="Google Shape;310;g2eb787b3a4f_2_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eb787b3a4f_2_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Misvatting: Leerlingen snappen niet dat biomassa (organische stof) wordt opgebouwd uit CO2.</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b="1"/>
              <a:t>A</a:t>
            </a:r>
            <a:r>
              <a:rPr lang="en-GB"/>
              <a:t> GOED (Planten nemen tijdens fotosynthese koolstofdioxide op en geven zuurstofgas af. De koolstofmoleculen worden omgezet van koolstofdioxide in organische vormen, en vele worden opgenomen in plantenweefsels, waardoor de massa van de plant toeneemt.)</a:t>
            </a:r>
            <a:endParaRPr/>
          </a:p>
          <a:p>
            <a:pPr marL="0" lvl="0" indent="0" algn="l" rtl="0">
              <a:lnSpc>
                <a:spcPct val="100000"/>
              </a:lnSpc>
              <a:spcBef>
                <a:spcPts val="0"/>
              </a:spcBef>
              <a:spcAft>
                <a:spcPts val="0"/>
              </a:spcAft>
              <a:buClr>
                <a:schemeClr val="dk1"/>
              </a:buClr>
              <a:buSzPts val="1100"/>
              <a:buFont typeface="Arial"/>
              <a:buNone/>
            </a:pPr>
            <a:r>
              <a:rPr lang="en-GB" b="1"/>
              <a:t>B </a:t>
            </a:r>
            <a:r>
              <a:rPr lang="en-GB"/>
              <a:t>Leerlingen halen fotosynthese en dissimilatie door elkaar qua opname en uitstoot van CO2 en O2.</a:t>
            </a:r>
            <a:endParaRPr/>
          </a:p>
          <a:p>
            <a:pPr marL="0" lvl="0" indent="0" algn="l" rtl="0">
              <a:lnSpc>
                <a:spcPct val="100000"/>
              </a:lnSpc>
              <a:spcBef>
                <a:spcPts val="0"/>
              </a:spcBef>
              <a:spcAft>
                <a:spcPts val="0"/>
              </a:spcAft>
              <a:buClr>
                <a:schemeClr val="dk1"/>
              </a:buClr>
              <a:buSzPts val="1100"/>
              <a:buFont typeface="Arial"/>
              <a:buNone/>
            </a:pPr>
            <a:r>
              <a:rPr lang="en-GB" b="1"/>
              <a:t>C </a:t>
            </a:r>
            <a:r>
              <a:rPr lang="en-GB"/>
              <a:t>Leerlingen denken dat gassen geen massa hebben/ niet organisch zijn en dus niets toevoegen aan het biomassa van de plant.</a:t>
            </a:r>
            <a:endParaRPr/>
          </a:p>
          <a:p>
            <a:pPr marL="0" lvl="0" indent="0" algn="l" rtl="0">
              <a:lnSpc>
                <a:spcPct val="100000"/>
              </a:lnSpc>
              <a:spcBef>
                <a:spcPts val="0"/>
              </a:spcBef>
              <a:spcAft>
                <a:spcPts val="0"/>
              </a:spcAft>
              <a:buClr>
                <a:schemeClr val="dk1"/>
              </a:buClr>
              <a:buSzPts val="1100"/>
              <a:buFont typeface="Arial"/>
              <a:buNone/>
            </a:pPr>
            <a:endParaRPr/>
          </a:p>
        </p:txBody>
      </p:sp>
      <p:sp>
        <p:nvSpPr>
          <p:cNvPr id="333" name="Google Shape;333;g2eb787b3a4f_2_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eb787b3a4f_2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dirty="0" err="1"/>
              <a:t>Misvatting</a:t>
            </a:r>
            <a:r>
              <a:rPr lang="en-GB" dirty="0"/>
              <a:t>: </a:t>
            </a:r>
            <a:r>
              <a:rPr lang="en-GB" dirty="0" err="1"/>
              <a:t>Leerlingen</a:t>
            </a:r>
            <a:r>
              <a:rPr lang="en-GB" dirty="0"/>
              <a:t> </a:t>
            </a:r>
            <a:r>
              <a:rPr lang="en-GB" dirty="0" err="1"/>
              <a:t>denken</a:t>
            </a:r>
            <a:r>
              <a:rPr lang="en-GB" dirty="0"/>
              <a:t> </a:t>
            </a:r>
            <a:r>
              <a:rPr lang="en-GB" dirty="0" err="1"/>
              <a:t>dat</a:t>
            </a:r>
            <a:r>
              <a:rPr lang="en-GB" dirty="0"/>
              <a:t> </a:t>
            </a:r>
            <a:r>
              <a:rPr lang="en-GB" dirty="0" err="1"/>
              <a:t>reducenten</a:t>
            </a:r>
            <a:r>
              <a:rPr lang="en-GB" dirty="0"/>
              <a:t> </a:t>
            </a:r>
            <a:r>
              <a:rPr lang="en-GB" dirty="0" err="1"/>
              <a:t>alles</a:t>
            </a:r>
            <a:r>
              <a:rPr lang="en-GB" dirty="0"/>
              <a:t> in de </a:t>
            </a:r>
            <a:r>
              <a:rPr lang="en-GB" dirty="0" err="1"/>
              <a:t>bodem</a:t>
            </a:r>
            <a:r>
              <a:rPr lang="en-GB" dirty="0"/>
              <a:t> </a:t>
            </a:r>
            <a:r>
              <a:rPr lang="en-GB" dirty="0" err="1"/>
              <a:t>achteraten</a:t>
            </a:r>
            <a:r>
              <a:rPr lang="en-GB" dirty="0"/>
              <a:t>, </a:t>
            </a:r>
            <a:r>
              <a:rPr lang="en-GB" dirty="0" err="1"/>
              <a:t>terwijl</a:t>
            </a:r>
            <a:r>
              <a:rPr lang="en-GB" dirty="0"/>
              <a:t> er </a:t>
            </a:r>
            <a:r>
              <a:rPr lang="en-GB" dirty="0" err="1"/>
              <a:t>ook</a:t>
            </a:r>
            <a:r>
              <a:rPr lang="en-GB" dirty="0"/>
              <a:t> CO2 </a:t>
            </a:r>
            <a:r>
              <a:rPr lang="en-GB" dirty="0" err="1"/>
              <a:t>ontsnapt</a:t>
            </a:r>
            <a:r>
              <a:rPr lang="en-GB" dirty="0"/>
              <a:t> </a:t>
            </a:r>
            <a:r>
              <a:rPr lang="en-GB" dirty="0" err="1"/>
              <a:t>aan</a:t>
            </a:r>
            <a:r>
              <a:rPr lang="en-GB" dirty="0"/>
              <a:t> de </a:t>
            </a:r>
            <a:r>
              <a:rPr lang="en-GB" dirty="0" err="1"/>
              <a:t>atmosfeer</a:t>
            </a:r>
            <a:r>
              <a:rPr lang="en-GB" dirty="0"/>
              <a:t> (</a:t>
            </a:r>
            <a:r>
              <a:rPr lang="en-GB" dirty="0" err="1"/>
              <a:t>na</a:t>
            </a:r>
            <a:r>
              <a:rPr lang="en-GB" dirty="0"/>
              <a:t> </a:t>
            </a:r>
            <a:r>
              <a:rPr lang="en-GB" dirty="0" err="1"/>
              <a:t>verrotting</a:t>
            </a:r>
            <a:r>
              <a:rPr lang="en-GB" dirty="0"/>
              <a:t>)</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GB" b="1" dirty="0"/>
              <a:t>A</a:t>
            </a:r>
            <a:r>
              <a:rPr lang="en-GB" dirty="0"/>
              <a:t> </a:t>
            </a:r>
            <a:r>
              <a:rPr lang="en-GB" dirty="0" err="1"/>
              <a:t>Leerlingen</a:t>
            </a:r>
            <a:r>
              <a:rPr lang="en-GB" dirty="0"/>
              <a:t> </a:t>
            </a:r>
            <a:r>
              <a:rPr lang="en-GB" dirty="0" err="1"/>
              <a:t>denken</a:t>
            </a:r>
            <a:r>
              <a:rPr lang="en-GB" dirty="0"/>
              <a:t> </a:t>
            </a:r>
            <a:r>
              <a:rPr lang="en-GB" dirty="0" err="1"/>
              <a:t>dat</a:t>
            </a:r>
            <a:r>
              <a:rPr lang="en-GB" dirty="0"/>
              <a:t> </a:t>
            </a:r>
            <a:r>
              <a:rPr lang="en-GB" dirty="0" err="1"/>
              <a:t>verrotting</a:t>
            </a:r>
            <a:r>
              <a:rPr lang="en-GB" dirty="0"/>
              <a:t> </a:t>
            </a:r>
            <a:r>
              <a:rPr lang="en-GB" dirty="0" err="1"/>
              <a:t>zorgt</a:t>
            </a:r>
            <a:r>
              <a:rPr lang="en-GB" dirty="0"/>
              <a:t> </a:t>
            </a:r>
            <a:r>
              <a:rPr lang="en-GB" dirty="0" err="1"/>
              <a:t>voor</a:t>
            </a:r>
            <a:r>
              <a:rPr lang="en-GB" dirty="0"/>
              <a:t> </a:t>
            </a:r>
            <a:r>
              <a:rPr lang="en-GB" dirty="0" err="1"/>
              <a:t>meer</a:t>
            </a:r>
            <a:r>
              <a:rPr lang="en-GB" dirty="0"/>
              <a:t> </a:t>
            </a:r>
            <a:r>
              <a:rPr lang="en-GB" dirty="0" err="1"/>
              <a:t>materiaal</a:t>
            </a:r>
            <a:r>
              <a:rPr lang="en-GB" dirty="0"/>
              <a:t> / </a:t>
            </a:r>
            <a:r>
              <a:rPr lang="en-GB" dirty="0" err="1"/>
              <a:t>afbraakproducten</a:t>
            </a:r>
            <a:endParaRPr dirty="0"/>
          </a:p>
          <a:p>
            <a:pPr marL="0" lvl="0" indent="0" algn="l" rtl="0">
              <a:lnSpc>
                <a:spcPct val="100000"/>
              </a:lnSpc>
              <a:spcBef>
                <a:spcPts val="0"/>
              </a:spcBef>
              <a:spcAft>
                <a:spcPts val="0"/>
              </a:spcAft>
              <a:buClr>
                <a:schemeClr val="dk1"/>
              </a:buClr>
              <a:buSzPts val="1100"/>
              <a:buFont typeface="Arial"/>
              <a:buNone/>
            </a:pPr>
            <a:r>
              <a:rPr lang="en-GB" b="1" dirty="0"/>
              <a:t>B</a:t>
            </a:r>
            <a:r>
              <a:rPr lang="en-GB" dirty="0"/>
              <a:t> GOED </a:t>
            </a:r>
            <a:r>
              <a:rPr lang="en-GB" dirty="0" err="1"/>
              <a:t>Verrotting</a:t>
            </a:r>
            <a:r>
              <a:rPr lang="en-GB" dirty="0"/>
              <a:t> is de </a:t>
            </a:r>
            <a:r>
              <a:rPr lang="en-GB" dirty="0" err="1"/>
              <a:t>dissimilatie</a:t>
            </a:r>
            <a:r>
              <a:rPr lang="en-GB" dirty="0"/>
              <a:t> van </a:t>
            </a:r>
            <a:r>
              <a:rPr lang="en-GB" dirty="0" err="1"/>
              <a:t>reducenten</a:t>
            </a:r>
            <a:r>
              <a:rPr lang="en-GB" dirty="0"/>
              <a:t>. </a:t>
            </a:r>
            <a:r>
              <a:rPr lang="en-GB" dirty="0" err="1"/>
              <a:t>Dissimilatie</a:t>
            </a:r>
            <a:r>
              <a:rPr lang="en-GB" dirty="0"/>
              <a:t> </a:t>
            </a:r>
            <a:r>
              <a:rPr lang="en-GB" dirty="0" err="1"/>
              <a:t>produceert</a:t>
            </a:r>
            <a:r>
              <a:rPr lang="en-GB" dirty="0"/>
              <a:t> CO2 </a:t>
            </a:r>
            <a:r>
              <a:rPr lang="en-GB" dirty="0" err="1"/>
              <a:t>en</a:t>
            </a:r>
            <a:r>
              <a:rPr lang="en-GB" dirty="0"/>
              <a:t> </a:t>
            </a:r>
            <a:r>
              <a:rPr lang="en-GB" dirty="0" err="1"/>
              <a:t>dat</a:t>
            </a:r>
            <a:r>
              <a:rPr lang="en-GB" dirty="0"/>
              <a:t> </a:t>
            </a:r>
            <a:r>
              <a:rPr lang="en-GB" dirty="0" err="1"/>
              <a:t>diffundeert</a:t>
            </a:r>
            <a:r>
              <a:rPr lang="en-GB" dirty="0"/>
              <a:t> van de </a:t>
            </a:r>
            <a:r>
              <a:rPr lang="en-GB" dirty="0" err="1"/>
              <a:t>bodem</a:t>
            </a:r>
            <a:r>
              <a:rPr lang="en-GB" dirty="0"/>
              <a:t> </a:t>
            </a:r>
            <a:r>
              <a:rPr lang="en-GB" dirty="0" err="1"/>
              <a:t>naar</a:t>
            </a:r>
            <a:r>
              <a:rPr lang="en-GB" dirty="0"/>
              <a:t> de </a:t>
            </a:r>
            <a:r>
              <a:rPr lang="en-GB" dirty="0" err="1"/>
              <a:t>atmosfeer</a:t>
            </a:r>
            <a:r>
              <a:rPr lang="en-GB" dirty="0"/>
              <a:t>.)</a:t>
            </a:r>
            <a:endParaRPr dirty="0"/>
          </a:p>
          <a:p>
            <a:pPr marL="0" lvl="0" indent="0" algn="l" rtl="0">
              <a:lnSpc>
                <a:spcPct val="100000"/>
              </a:lnSpc>
              <a:spcBef>
                <a:spcPts val="0"/>
              </a:spcBef>
              <a:spcAft>
                <a:spcPts val="0"/>
              </a:spcAft>
              <a:buClr>
                <a:schemeClr val="dk1"/>
              </a:buClr>
              <a:buSzPts val="1100"/>
              <a:buFont typeface="Arial"/>
              <a:buNone/>
            </a:pPr>
            <a:r>
              <a:rPr lang="en-GB" b="1" dirty="0"/>
              <a:t>C </a:t>
            </a:r>
            <a:r>
              <a:rPr lang="en-GB" dirty="0" err="1"/>
              <a:t>Leerlingen</a:t>
            </a:r>
            <a:r>
              <a:rPr lang="en-GB" dirty="0"/>
              <a:t> </a:t>
            </a:r>
            <a:r>
              <a:rPr lang="en-GB" dirty="0" err="1"/>
              <a:t>denken</a:t>
            </a:r>
            <a:r>
              <a:rPr lang="en-GB" dirty="0"/>
              <a:t> </a:t>
            </a:r>
            <a:r>
              <a:rPr lang="en-GB" dirty="0" err="1"/>
              <a:t>dat</a:t>
            </a:r>
            <a:r>
              <a:rPr lang="en-GB" dirty="0"/>
              <a:t> alle </a:t>
            </a:r>
            <a:r>
              <a:rPr lang="en-GB" dirty="0" err="1"/>
              <a:t>afbraakproducten</a:t>
            </a:r>
            <a:r>
              <a:rPr lang="en-GB" dirty="0"/>
              <a:t> in de </a:t>
            </a:r>
            <a:r>
              <a:rPr lang="en-GB" dirty="0" err="1"/>
              <a:t>bodem</a:t>
            </a:r>
            <a:r>
              <a:rPr lang="en-GB" dirty="0"/>
              <a:t> </a:t>
            </a:r>
            <a:r>
              <a:rPr lang="en-GB" dirty="0" err="1"/>
              <a:t>blijven</a:t>
            </a:r>
            <a:r>
              <a:rPr lang="en-GB" dirty="0"/>
              <a:t>. </a:t>
            </a:r>
            <a:endParaRPr dirty="0"/>
          </a:p>
          <a:p>
            <a:pPr marL="0" lvl="0" indent="0" algn="l" rtl="0">
              <a:lnSpc>
                <a:spcPct val="100000"/>
              </a:lnSpc>
              <a:spcBef>
                <a:spcPts val="0"/>
              </a:spcBef>
              <a:spcAft>
                <a:spcPts val="0"/>
              </a:spcAft>
              <a:buClr>
                <a:schemeClr val="dk1"/>
              </a:buClr>
              <a:buSzPts val="1100"/>
              <a:buFont typeface="Arial"/>
              <a:buNone/>
            </a:pPr>
            <a:endParaRPr dirty="0"/>
          </a:p>
        </p:txBody>
      </p:sp>
      <p:sp>
        <p:nvSpPr>
          <p:cNvPr id="352" name="Google Shape;352;g2eb787b3a4f_2_1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db760db1be_2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Misvatting</a:t>
            </a:r>
            <a:r>
              <a:rPr lang="en-GB" dirty="0"/>
              <a:t>: </a:t>
            </a:r>
            <a:r>
              <a:rPr lang="en-GB" dirty="0" err="1"/>
              <a:t>Leerlingen</a:t>
            </a:r>
            <a:r>
              <a:rPr lang="en-GB" dirty="0"/>
              <a:t> </a:t>
            </a:r>
            <a:r>
              <a:rPr lang="en-GB" dirty="0" err="1"/>
              <a:t>denken</a:t>
            </a:r>
            <a:r>
              <a:rPr lang="en-GB" dirty="0"/>
              <a:t> </a:t>
            </a:r>
            <a:r>
              <a:rPr lang="en-GB" dirty="0" err="1"/>
              <a:t>dat</a:t>
            </a:r>
            <a:r>
              <a:rPr lang="en-GB" dirty="0"/>
              <a:t> </a:t>
            </a:r>
            <a:r>
              <a:rPr lang="en-GB" dirty="0" err="1"/>
              <a:t>afvaleters</a:t>
            </a:r>
            <a:r>
              <a:rPr lang="en-GB" dirty="0"/>
              <a:t> </a:t>
            </a:r>
            <a:r>
              <a:rPr lang="en-GB" dirty="0" err="1"/>
              <a:t>bacteriën</a:t>
            </a:r>
            <a:r>
              <a:rPr lang="en-GB" dirty="0"/>
              <a:t> of schimmels </a:t>
            </a:r>
            <a:r>
              <a:rPr lang="en-GB" dirty="0" err="1"/>
              <a:t>zijn</a:t>
            </a:r>
            <a:r>
              <a:rPr lang="en-GB" dirty="0"/>
              <a: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b="1" dirty="0"/>
              <a:t>A</a:t>
            </a:r>
            <a:r>
              <a:rPr lang="en-GB" dirty="0"/>
              <a:t> GOED </a:t>
            </a:r>
            <a:r>
              <a:rPr lang="en-GB" dirty="0" err="1"/>
              <a:t>Afvaleters</a:t>
            </a:r>
            <a:r>
              <a:rPr lang="en-GB" dirty="0"/>
              <a:t> </a:t>
            </a:r>
            <a:r>
              <a:rPr lang="en-GB" dirty="0" err="1"/>
              <a:t>zetten</a:t>
            </a:r>
            <a:r>
              <a:rPr lang="en-GB" dirty="0"/>
              <a:t> </a:t>
            </a:r>
            <a:r>
              <a:rPr lang="en-GB" dirty="0" err="1"/>
              <a:t>organische</a:t>
            </a:r>
            <a:r>
              <a:rPr lang="en-GB" dirty="0"/>
              <a:t> </a:t>
            </a:r>
            <a:r>
              <a:rPr lang="en-GB" dirty="0" err="1"/>
              <a:t>stoffen</a:t>
            </a:r>
            <a:r>
              <a:rPr lang="en-GB" dirty="0"/>
              <a:t> om in </a:t>
            </a:r>
            <a:r>
              <a:rPr lang="en-GB" dirty="0" err="1"/>
              <a:t>organische</a:t>
            </a:r>
            <a:r>
              <a:rPr lang="en-GB" dirty="0"/>
              <a:t> </a:t>
            </a:r>
            <a:r>
              <a:rPr lang="en-GB" dirty="0" err="1"/>
              <a:t>stoffen</a:t>
            </a:r>
            <a:r>
              <a:rPr lang="en-GB" dirty="0"/>
              <a:t>. </a:t>
            </a:r>
            <a:r>
              <a:rPr lang="en-GB" dirty="0" err="1"/>
              <a:t>Reducenten</a:t>
            </a:r>
            <a:r>
              <a:rPr lang="en-GB" dirty="0"/>
              <a:t> </a:t>
            </a:r>
            <a:r>
              <a:rPr lang="en-GB" dirty="0" err="1"/>
              <a:t>breken</a:t>
            </a:r>
            <a:r>
              <a:rPr lang="en-GB" dirty="0"/>
              <a:t> </a:t>
            </a:r>
            <a:r>
              <a:rPr lang="en-GB" dirty="0" err="1"/>
              <a:t>organische</a:t>
            </a:r>
            <a:r>
              <a:rPr lang="en-GB" dirty="0"/>
              <a:t> </a:t>
            </a:r>
            <a:r>
              <a:rPr lang="en-GB" dirty="0" err="1"/>
              <a:t>stoffen</a:t>
            </a:r>
            <a:r>
              <a:rPr lang="en-GB" dirty="0"/>
              <a:t> </a:t>
            </a:r>
            <a:r>
              <a:rPr lang="en-GB" dirty="0" err="1"/>
              <a:t>af</a:t>
            </a:r>
            <a:r>
              <a:rPr lang="en-GB" dirty="0"/>
              <a:t> tot </a:t>
            </a:r>
            <a:r>
              <a:rPr lang="en-GB" dirty="0" err="1"/>
              <a:t>anorganische</a:t>
            </a:r>
            <a:r>
              <a:rPr lang="en-GB" dirty="0"/>
              <a:t> </a:t>
            </a:r>
            <a:r>
              <a:rPr lang="en-GB" dirty="0" err="1"/>
              <a:t>stoffen</a:t>
            </a:r>
            <a:r>
              <a:rPr lang="en-GB" dirty="0"/>
              <a:t> (</a:t>
            </a:r>
            <a:r>
              <a:rPr lang="en-GB" dirty="0" err="1"/>
              <a:t>mineralen</a:t>
            </a:r>
            <a:r>
              <a:rPr lang="en-GB" dirty="0"/>
              <a:t>).</a:t>
            </a:r>
            <a:endParaRPr dirty="0"/>
          </a:p>
          <a:p>
            <a:pPr marL="0" lvl="0" indent="0" algn="l" rtl="0">
              <a:spcBef>
                <a:spcPts val="0"/>
              </a:spcBef>
              <a:spcAft>
                <a:spcPts val="0"/>
              </a:spcAft>
              <a:buClr>
                <a:schemeClr val="dk1"/>
              </a:buClr>
              <a:buSzPts val="1100"/>
              <a:buFont typeface="Arial"/>
              <a:buNone/>
            </a:pPr>
            <a:r>
              <a:rPr lang="en-GB" b="1" dirty="0"/>
              <a:t>B</a:t>
            </a:r>
            <a:r>
              <a:rPr lang="en-GB" dirty="0"/>
              <a:t> </a:t>
            </a:r>
            <a:r>
              <a:rPr lang="en-GB" dirty="0" err="1"/>
              <a:t>Leerlingen</a:t>
            </a:r>
            <a:r>
              <a:rPr lang="en-GB" dirty="0"/>
              <a:t> </a:t>
            </a:r>
            <a:r>
              <a:rPr lang="en-GB" dirty="0" err="1"/>
              <a:t>denken</a:t>
            </a:r>
            <a:r>
              <a:rPr lang="en-GB" dirty="0"/>
              <a:t> </a:t>
            </a:r>
            <a:r>
              <a:rPr lang="en-GB" dirty="0" err="1"/>
              <a:t>dat</a:t>
            </a:r>
            <a:r>
              <a:rPr lang="en-GB" dirty="0"/>
              <a:t> </a:t>
            </a:r>
            <a:r>
              <a:rPr lang="en-GB" dirty="0" err="1"/>
              <a:t>afvaleters</a:t>
            </a:r>
            <a:r>
              <a:rPr lang="en-GB" dirty="0"/>
              <a:t> </a:t>
            </a:r>
            <a:r>
              <a:rPr lang="en-GB" dirty="0" err="1"/>
              <a:t>en</a:t>
            </a:r>
            <a:r>
              <a:rPr lang="en-GB" dirty="0"/>
              <a:t> </a:t>
            </a:r>
            <a:r>
              <a:rPr lang="en-GB" dirty="0" err="1"/>
              <a:t>reducenten</a:t>
            </a:r>
            <a:r>
              <a:rPr lang="en-GB" dirty="0"/>
              <a:t> </a:t>
            </a:r>
            <a:r>
              <a:rPr lang="en-GB" dirty="0" err="1"/>
              <a:t>dezelfde</a:t>
            </a:r>
            <a:r>
              <a:rPr lang="en-GB" dirty="0"/>
              <a:t> </a:t>
            </a:r>
            <a:r>
              <a:rPr lang="en-GB" dirty="0" err="1"/>
              <a:t>organismen</a:t>
            </a:r>
            <a:r>
              <a:rPr lang="en-GB" dirty="0"/>
              <a:t> </a:t>
            </a:r>
            <a:r>
              <a:rPr lang="en-GB" dirty="0" err="1"/>
              <a:t>zijn</a:t>
            </a:r>
            <a:r>
              <a:rPr lang="en-GB" dirty="0"/>
              <a:t>.</a:t>
            </a:r>
            <a:endParaRPr dirty="0"/>
          </a:p>
          <a:p>
            <a:pPr marL="0" lvl="0" indent="0" algn="l" rtl="0">
              <a:spcBef>
                <a:spcPts val="0"/>
              </a:spcBef>
              <a:spcAft>
                <a:spcPts val="0"/>
              </a:spcAft>
              <a:buClr>
                <a:schemeClr val="dk1"/>
              </a:buClr>
              <a:buSzPts val="1100"/>
              <a:buFont typeface="Arial"/>
              <a:buNone/>
            </a:pPr>
            <a:r>
              <a:rPr lang="en-GB" b="1" dirty="0"/>
              <a:t>C</a:t>
            </a:r>
            <a:r>
              <a:rPr lang="en-GB" dirty="0"/>
              <a:t> </a:t>
            </a:r>
            <a:r>
              <a:rPr lang="en-GB" dirty="0" err="1"/>
              <a:t>Leerlingen</a:t>
            </a:r>
            <a:r>
              <a:rPr lang="en-GB" dirty="0"/>
              <a:t> </a:t>
            </a:r>
            <a:r>
              <a:rPr lang="en-GB" dirty="0" err="1"/>
              <a:t>denken</a:t>
            </a:r>
            <a:r>
              <a:rPr lang="en-GB" dirty="0"/>
              <a:t> </a:t>
            </a:r>
            <a:r>
              <a:rPr lang="en-GB" dirty="0" err="1"/>
              <a:t>dat</a:t>
            </a:r>
            <a:r>
              <a:rPr lang="en-GB" dirty="0"/>
              <a:t> </a:t>
            </a:r>
            <a:r>
              <a:rPr lang="en-GB" dirty="0" err="1"/>
              <a:t>afvaleters</a:t>
            </a:r>
            <a:r>
              <a:rPr lang="en-GB" dirty="0"/>
              <a:t> </a:t>
            </a:r>
            <a:r>
              <a:rPr lang="en-GB" dirty="0" err="1"/>
              <a:t>reducenten</a:t>
            </a:r>
            <a:r>
              <a:rPr lang="en-GB" dirty="0"/>
              <a:t> </a:t>
            </a:r>
            <a:r>
              <a:rPr lang="en-GB" dirty="0" err="1"/>
              <a:t>zijn</a:t>
            </a:r>
            <a:r>
              <a:rPr lang="en-GB" dirty="0"/>
              <a:t>, maar </a:t>
            </a:r>
            <a:r>
              <a:rPr lang="en-GB" dirty="0" err="1"/>
              <a:t>reducenten</a:t>
            </a:r>
            <a:r>
              <a:rPr lang="en-GB" dirty="0"/>
              <a:t> </a:t>
            </a:r>
            <a:r>
              <a:rPr lang="en-GB" dirty="0" err="1"/>
              <a:t>zetten</a:t>
            </a:r>
            <a:r>
              <a:rPr lang="en-GB" dirty="0"/>
              <a:t> </a:t>
            </a:r>
            <a:r>
              <a:rPr lang="en-GB" dirty="0" err="1"/>
              <a:t>organische</a:t>
            </a:r>
            <a:r>
              <a:rPr lang="en-GB" dirty="0"/>
              <a:t> </a:t>
            </a:r>
            <a:r>
              <a:rPr lang="en-GB" dirty="0" err="1"/>
              <a:t>stoffen</a:t>
            </a:r>
            <a:r>
              <a:rPr lang="en-GB" dirty="0"/>
              <a:t> om in </a:t>
            </a:r>
            <a:r>
              <a:rPr lang="en-GB" dirty="0" err="1"/>
              <a:t>anorganische</a:t>
            </a:r>
            <a:r>
              <a:rPr lang="en-GB" dirty="0"/>
              <a:t> </a:t>
            </a:r>
            <a:r>
              <a:rPr lang="en-GB" dirty="0" err="1"/>
              <a:t>stoffen</a:t>
            </a:r>
            <a:r>
              <a:rPr lang="en-GB" dirty="0"/>
              <a: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p:txBody>
      </p:sp>
      <p:sp>
        <p:nvSpPr>
          <p:cNvPr id="371" name="Google Shape;371;g2db760db1be_2_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db760db1be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t>Misvatting: Leerlingen denken dat afvaleters reducenten zijn.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b="1"/>
              <a:t>A </a:t>
            </a:r>
            <a:r>
              <a:rPr lang="en-GB"/>
              <a:t>Leerlingen denken dat afvaleters producenten zijn.</a:t>
            </a:r>
            <a:endParaRPr/>
          </a:p>
          <a:p>
            <a:pPr marL="0" lvl="0" indent="0" algn="l" rtl="0">
              <a:spcBef>
                <a:spcPts val="0"/>
              </a:spcBef>
              <a:spcAft>
                <a:spcPts val="0"/>
              </a:spcAft>
              <a:buClr>
                <a:schemeClr val="dk1"/>
              </a:buClr>
              <a:buSzPts val="1100"/>
              <a:buFont typeface="Arial"/>
              <a:buNone/>
            </a:pPr>
            <a:r>
              <a:rPr lang="en-GB" b="1"/>
              <a:t>B</a:t>
            </a:r>
            <a:r>
              <a:rPr lang="en-GB"/>
              <a:t> GOED</a:t>
            </a:r>
            <a:endParaRPr/>
          </a:p>
          <a:p>
            <a:pPr marL="0" lvl="0" indent="0" algn="l" rtl="0">
              <a:spcBef>
                <a:spcPts val="0"/>
              </a:spcBef>
              <a:spcAft>
                <a:spcPts val="0"/>
              </a:spcAft>
              <a:buClr>
                <a:schemeClr val="dk1"/>
              </a:buClr>
              <a:buSzPts val="1100"/>
              <a:buFont typeface="Arial"/>
              <a:buNone/>
            </a:pPr>
            <a:r>
              <a:rPr lang="en-GB" b="1"/>
              <a:t>C </a:t>
            </a:r>
            <a:r>
              <a:rPr lang="en-GB"/>
              <a:t>Leerlingen denken dat afvaleters reducenten zijn.</a:t>
            </a:r>
            <a:endParaRPr/>
          </a:p>
          <a:p>
            <a:pPr marL="0" lvl="0" indent="0" algn="l" rtl="0">
              <a:spcBef>
                <a:spcPts val="0"/>
              </a:spcBef>
              <a:spcAft>
                <a:spcPts val="0"/>
              </a:spcAft>
              <a:buClr>
                <a:schemeClr val="dk1"/>
              </a:buClr>
              <a:buSzPts val="1100"/>
              <a:buFont typeface="Arial"/>
              <a:buNone/>
            </a:pPr>
            <a:endParaRPr/>
          </a:p>
        </p:txBody>
      </p:sp>
      <p:sp>
        <p:nvSpPr>
          <p:cNvPr id="390" name="Google Shape;390;g2db760db1be_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db760db1be_0_5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Misvatting</a:t>
            </a:r>
            <a:r>
              <a:rPr lang="en-GB" dirty="0"/>
              <a:t>: </a:t>
            </a:r>
            <a:r>
              <a:rPr lang="en-GB" dirty="0" err="1"/>
              <a:t>Leerlingen</a:t>
            </a:r>
            <a:r>
              <a:rPr lang="en-GB" dirty="0"/>
              <a:t> </a:t>
            </a:r>
            <a:r>
              <a:rPr lang="en-GB" dirty="0" err="1"/>
              <a:t>weten</a:t>
            </a:r>
            <a:r>
              <a:rPr lang="en-GB" dirty="0"/>
              <a:t> </a:t>
            </a:r>
            <a:r>
              <a:rPr lang="en-GB" dirty="0" err="1"/>
              <a:t>niet</a:t>
            </a:r>
            <a:r>
              <a:rPr lang="en-GB" dirty="0"/>
              <a:t> </a:t>
            </a:r>
            <a:r>
              <a:rPr lang="en-GB" dirty="0" err="1"/>
              <a:t>dat</a:t>
            </a:r>
            <a:r>
              <a:rPr lang="en-GB" dirty="0"/>
              <a:t> de </a:t>
            </a:r>
            <a:r>
              <a:rPr lang="en-GB" dirty="0" err="1"/>
              <a:t>producenten</a:t>
            </a:r>
            <a:r>
              <a:rPr lang="en-GB" dirty="0"/>
              <a:t> op het </a:t>
            </a:r>
            <a:r>
              <a:rPr lang="en-GB" dirty="0" err="1"/>
              <a:t>eerste</a:t>
            </a:r>
            <a:r>
              <a:rPr lang="en-GB" dirty="0"/>
              <a:t> </a:t>
            </a:r>
            <a:r>
              <a:rPr lang="en-GB" dirty="0" err="1"/>
              <a:t>trofische</a:t>
            </a:r>
            <a:r>
              <a:rPr lang="en-GB" dirty="0"/>
              <a:t> </a:t>
            </a:r>
            <a:r>
              <a:rPr lang="en-GB" dirty="0" err="1"/>
              <a:t>niveau</a:t>
            </a:r>
            <a:r>
              <a:rPr lang="en-GB" dirty="0"/>
              <a:t> </a:t>
            </a:r>
            <a:r>
              <a:rPr lang="en-GB" dirty="0" err="1"/>
              <a:t>staan</a:t>
            </a:r>
            <a:r>
              <a:rPr lang="en-GB" dirty="0"/>
              <a: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b="1" dirty="0"/>
              <a:t>A</a:t>
            </a:r>
            <a:r>
              <a:rPr lang="en-GB" dirty="0"/>
              <a:t> </a:t>
            </a:r>
            <a:r>
              <a:rPr lang="nl-NL" dirty="0"/>
              <a:t>leerlingen denken dat het eerste stap van de keten bovenaan staat en dat dat de planteneters zijn</a:t>
            </a:r>
            <a:endParaRPr dirty="0"/>
          </a:p>
          <a:p>
            <a:pPr marL="0" lvl="0" indent="0" algn="l" rtl="0">
              <a:spcBef>
                <a:spcPts val="0"/>
              </a:spcBef>
              <a:spcAft>
                <a:spcPts val="0"/>
              </a:spcAft>
              <a:buClr>
                <a:schemeClr val="dk1"/>
              </a:buClr>
              <a:buSzPts val="1100"/>
              <a:buFont typeface="Arial"/>
              <a:buNone/>
            </a:pPr>
            <a:r>
              <a:rPr lang="en-GB" b="1" dirty="0"/>
              <a:t>B </a:t>
            </a:r>
            <a:r>
              <a:rPr lang="en-GB" dirty="0"/>
              <a:t>De </a:t>
            </a:r>
            <a:r>
              <a:rPr lang="en-GB" dirty="0" err="1"/>
              <a:t>leerlingen</a:t>
            </a:r>
            <a:r>
              <a:rPr lang="en-GB" dirty="0"/>
              <a:t> </a:t>
            </a:r>
            <a:r>
              <a:rPr lang="en-GB" dirty="0" err="1"/>
              <a:t>denken</a:t>
            </a:r>
            <a:r>
              <a:rPr lang="en-GB" dirty="0"/>
              <a:t> </a:t>
            </a:r>
            <a:r>
              <a:rPr lang="en-GB" dirty="0" err="1"/>
              <a:t>dat</a:t>
            </a:r>
            <a:r>
              <a:rPr lang="en-GB" dirty="0"/>
              <a:t> de </a:t>
            </a:r>
            <a:r>
              <a:rPr lang="en-GB" dirty="0" err="1"/>
              <a:t>producenten</a:t>
            </a:r>
            <a:r>
              <a:rPr lang="en-GB" dirty="0"/>
              <a:t> </a:t>
            </a:r>
            <a:r>
              <a:rPr lang="en-GB" dirty="0" err="1"/>
              <a:t>bovenin</a:t>
            </a:r>
            <a:r>
              <a:rPr lang="en-GB" dirty="0"/>
              <a:t> de </a:t>
            </a:r>
            <a:r>
              <a:rPr lang="en-GB" dirty="0" err="1"/>
              <a:t>piramide</a:t>
            </a:r>
            <a:r>
              <a:rPr lang="en-GB" dirty="0"/>
              <a:t> </a:t>
            </a:r>
            <a:r>
              <a:rPr lang="en-GB" dirty="0" err="1"/>
              <a:t>staan</a:t>
            </a:r>
            <a:r>
              <a:rPr lang="en-GB" dirty="0"/>
              <a:t> (</a:t>
            </a:r>
            <a:r>
              <a:rPr lang="en-GB" dirty="0" err="1"/>
              <a:t>niveau</a:t>
            </a:r>
            <a:r>
              <a:rPr lang="en-GB" dirty="0"/>
              <a:t> 4), </a:t>
            </a:r>
            <a:r>
              <a:rPr lang="en-GB" dirty="0" err="1"/>
              <a:t>waardoor</a:t>
            </a:r>
            <a:r>
              <a:rPr lang="en-GB" dirty="0"/>
              <a:t> de </a:t>
            </a:r>
            <a:r>
              <a:rPr lang="en-GB" dirty="0" err="1"/>
              <a:t>planteneters</a:t>
            </a:r>
            <a:r>
              <a:rPr lang="en-GB" dirty="0"/>
              <a:t> met </a:t>
            </a:r>
            <a:r>
              <a:rPr lang="en-GB" dirty="0" err="1"/>
              <a:t>niveau</a:t>
            </a:r>
            <a:r>
              <a:rPr lang="en-GB" dirty="0"/>
              <a:t> 3 </a:t>
            </a:r>
            <a:r>
              <a:rPr lang="en-GB" dirty="0" err="1"/>
              <a:t>worden</a:t>
            </a:r>
            <a:r>
              <a:rPr lang="en-GB" dirty="0"/>
              <a:t> </a:t>
            </a:r>
            <a:r>
              <a:rPr lang="en-GB" dirty="0" err="1"/>
              <a:t>aangegeven</a:t>
            </a:r>
            <a:endParaRPr dirty="0"/>
          </a:p>
          <a:p>
            <a:pPr marL="0" lvl="0" indent="0" algn="l" rtl="0">
              <a:spcBef>
                <a:spcPts val="0"/>
              </a:spcBef>
              <a:spcAft>
                <a:spcPts val="0"/>
              </a:spcAft>
              <a:buClr>
                <a:schemeClr val="dk1"/>
              </a:buClr>
              <a:buSzPts val="1100"/>
              <a:buFont typeface="Arial"/>
              <a:buNone/>
            </a:pPr>
            <a:r>
              <a:rPr lang="en-GB" b="1" dirty="0"/>
              <a:t>C</a:t>
            </a:r>
            <a:r>
              <a:rPr lang="en-GB" dirty="0"/>
              <a:t> GOED</a:t>
            </a:r>
            <a:endParaRPr dirty="0"/>
          </a:p>
          <a:p>
            <a:pPr marL="0" lvl="0" indent="0" algn="l" rtl="0">
              <a:spcBef>
                <a:spcPts val="0"/>
              </a:spcBef>
              <a:spcAft>
                <a:spcPts val="0"/>
              </a:spcAft>
              <a:buClr>
                <a:schemeClr val="dk1"/>
              </a:buClr>
              <a:buSzPts val="1100"/>
              <a:buFont typeface="Arial"/>
              <a:buNone/>
            </a:pPr>
            <a:r>
              <a:rPr lang="en-GB" b="1" dirty="0"/>
              <a:t>D</a:t>
            </a:r>
            <a:r>
              <a:rPr lang="en-GB" dirty="0"/>
              <a:t> De </a:t>
            </a:r>
            <a:r>
              <a:rPr lang="en-GB" dirty="0" err="1"/>
              <a:t>leerlingen</a:t>
            </a:r>
            <a:r>
              <a:rPr lang="en-GB" dirty="0"/>
              <a:t> </a:t>
            </a:r>
            <a:r>
              <a:rPr lang="en-GB" dirty="0" err="1"/>
              <a:t>denken</a:t>
            </a:r>
            <a:r>
              <a:rPr lang="en-GB" dirty="0"/>
              <a:t> </a:t>
            </a:r>
            <a:r>
              <a:rPr lang="en-GB" dirty="0" err="1"/>
              <a:t>dat</a:t>
            </a:r>
            <a:r>
              <a:rPr lang="en-GB" dirty="0"/>
              <a:t> de </a:t>
            </a:r>
            <a:r>
              <a:rPr lang="en-GB" dirty="0" err="1"/>
              <a:t>piramide</a:t>
            </a:r>
            <a:r>
              <a:rPr lang="en-GB" dirty="0"/>
              <a:t> </a:t>
            </a:r>
            <a:r>
              <a:rPr lang="en-GB" dirty="0" err="1"/>
              <a:t>alleen</a:t>
            </a:r>
            <a:r>
              <a:rPr lang="en-GB" dirty="0"/>
              <a:t> over </a:t>
            </a:r>
            <a:r>
              <a:rPr lang="en-GB" dirty="0" err="1"/>
              <a:t>consumenten</a:t>
            </a:r>
            <a:r>
              <a:rPr lang="en-GB" dirty="0"/>
              <a:t> </a:t>
            </a:r>
            <a:r>
              <a:rPr lang="en-GB" dirty="0" err="1"/>
              <a:t>gaat</a:t>
            </a:r>
            <a:endParaRPr dirty="0"/>
          </a:p>
          <a:p>
            <a:pPr marL="0" lvl="0" indent="0" algn="l" rtl="0">
              <a:spcBef>
                <a:spcPts val="0"/>
              </a:spcBef>
              <a:spcAft>
                <a:spcPts val="0"/>
              </a:spcAft>
              <a:buClr>
                <a:schemeClr val="dk1"/>
              </a:buClr>
              <a:buSzPts val="1100"/>
              <a:buFont typeface="Arial"/>
              <a:buNone/>
            </a:pPr>
            <a:endParaRPr dirty="0"/>
          </a:p>
        </p:txBody>
      </p:sp>
      <p:sp>
        <p:nvSpPr>
          <p:cNvPr id="409" name="Google Shape;409;g2db760db1be_0_5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15"/>
        <p:cNvGrpSpPr/>
        <p:nvPr/>
      </p:nvGrpSpPr>
      <p:grpSpPr>
        <a:xfrm>
          <a:off x="0" y="0"/>
          <a:ext cx="0" cy="0"/>
          <a:chOff x="0" y="0"/>
          <a:chExt cx="0" cy="0"/>
        </a:xfrm>
      </p:grpSpPr>
      <p:sp>
        <p:nvSpPr>
          <p:cNvPr id="16" name="Google Shape;16;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 name="Google Shape;18;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2741216" y="2531666"/>
            <a:ext cx="5811838"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273446" y="1110059"/>
            <a:ext cx="5811838" cy="432196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96"/>
        <p:cNvGrpSpPr/>
        <p:nvPr/>
      </p:nvGrpSpPr>
      <p:grpSpPr>
        <a:xfrm>
          <a:off x="0" y="0"/>
          <a:ext cx="0" cy="0"/>
          <a:chOff x="0" y="0"/>
          <a:chExt cx="0" cy="0"/>
        </a:xfrm>
      </p:grpSpPr>
      <p:sp>
        <p:nvSpPr>
          <p:cNvPr id="97" name="Google Shape;97;g2db760db1be_0_893"/>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g2db760db1be_0_893"/>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99" name="Google Shape;99;g2db760db1be_0_89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g2db760db1be_0_89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g2db760db1be_0_89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102"/>
        <p:cNvGrpSpPr/>
        <p:nvPr/>
      </p:nvGrpSpPr>
      <p:grpSpPr>
        <a:xfrm>
          <a:off x="0" y="0"/>
          <a:ext cx="0" cy="0"/>
          <a:chOff x="0" y="0"/>
          <a:chExt cx="0" cy="0"/>
        </a:xfrm>
      </p:grpSpPr>
      <p:sp>
        <p:nvSpPr>
          <p:cNvPr id="103" name="Google Shape;103;g2db760db1be_0_899"/>
          <p:cNvSpPr txBox="1">
            <a:spLocks noGrp="1"/>
          </p:cNvSpPr>
          <p:nvPr>
            <p:ph type="title"/>
          </p:nvPr>
        </p:nvSpPr>
        <p:spPr>
          <a:xfrm>
            <a:off x="623888" y="1709739"/>
            <a:ext cx="78867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g2db760db1be_0_899"/>
          <p:cNvSpPr txBox="1">
            <a:spLocks noGrp="1"/>
          </p:cNvSpPr>
          <p:nvPr>
            <p:ph type="body" idx="1"/>
          </p:nvPr>
        </p:nvSpPr>
        <p:spPr>
          <a:xfrm>
            <a:off x="623888" y="4589464"/>
            <a:ext cx="78867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rgbClr val="888888"/>
              </a:buClr>
              <a:buSzPts val="1800"/>
              <a:buNone/>
              <a:defRPr sz="1800">
                <a:solidFill>
                  <a:srgbClr val="888888"/>
                </a:solidFill>
              </a:defRPr>
            </a:lvl1pPr>
            <a:lvl2pPr marL="914400" lvl="1" indent="-228600" algn="l" rtl="0">
              <a:lnSpc>
                <a:spcPct val="90000"/>
              </a:lnSpc>
              <a:spcBef>
                <a:spcPts val="375"/>
              </a:spcBef>
              <a:spcAft>
                <a:spcPts val="0"/>
              </a:spcAft>
              <a:buClr>
                <a:srgbClr val="888888"/>
              </a:buClr>
              <a:buSzPts val="1500"/>
              <a:buNone/>
              <a:defRPr sz="1500">
                <a:solidFill>
                  <a:srgbClr val="888888"/>
                </a:solidFill>
              </a:defRPr>
            </a:lvl2pPr>
            <a:lvl3pPr marL="1371600" lvl="2" indent="-228600" algn="l" rtl="0">
              <a:lnSpc>
                <a:spcPct val="90000"/>
              </a:lnSpc>
              <a:spcBef>
                <a:spcPts val="375"/>
              </a:spcBef>
              <a:spcAft>
                <a:spcPts val="0"/>
              </a:spcAft>
              <a:buClr>
                <a:srgbClr val="888888"/>
              </a:buClr>
              <a:buSzPts val="1350"/>
              <a:buNone/>
              <a:defRPr sz="1350">
                <a:solidFill>
                  <a:srgbClr val="888888"/>
                </a:solidFill>
              </a:defRPr>
            </a:lvl3pPr>
            <a:lvl4pPr marL="1828800" lvl="3" indent="-228600" algn="l" rtl="0">
              <a:lnSpc>
                <a:spcPct val="90000"/>
              </a:lnSpc>
              <a:spcBef>
                <a:spcPts val="375"/>
              </a:spcBef>
              <a:spcAft>
                <a:spcPts val="0"/>
              </a:spcAft>
              <a:buClr>
                <a:srgbClr val="888888"/>
              </a:buClr>
              <a:buSzPts val="1200"/>
              <a:buNone/>
              <a:defRPr sz="1200">
                <a:solidFill>
                  <a:srgbClr val="888888"/>
                </a:solidFill>
              </a:defRPr>
            </a:lvl4pPr>
            <a:lvl5pPr marL="2286000" lvl="4" indent="-228600" algn="l" rtl="0">
              <a:lnSpc>
                <a:spcPct val="90000"/>
              </a:lnSpc>
              <a:spcBef>
                <a:spcPts val="375"/>
              </a:spcBef>
              <a:spcAft>
                <a:spcPts val="0"/>
              </a:spcAft>
              <a:buClr>
                <a:srgbClr val="888888"/>
              </a:buClr>
              <a:buSzPts val="1200"/>
              <a:buNone/>
              <a:defRPr sz="1200">
                <a:solidFill>
                  <a:srgbClr val="888888"/>
                </a:solidFill>
              </a:defRPr>
            </a:lvl5pPr>
            <a:lvl6pPr marL="2743200" lvl="5" indent="-228600" algn="l" rtl="0">
              <a:lnSpc>
                <a:spcPct val="90000"/>
              </a:lnSpc>
              <a:spcBef>
                <a:spcPts val="375"/>
              </a:spcBef>
              <a:spcAft>
                <a:spcPts val="0"/>
              </a:spcAft>
              <a:buClr>
                <a:srgbClr val="888888"/>
              </a:buClr>
              <a:buSzPts val="1200"/>
              <a:buNone/>
              <a:defRPr sz="1200">
                <a:solidFill>
                  <a:srgbClr val="888888"/>
                </a:solidFill>
              </a:defRPr>
            </a:lvl6pPr>
            <a:lvl7pPr marL="3200400" lvl="6" indent="-228600" algn="l" rtl="0">
              <a:lnSpc>
                <a:spcPct val="90000"/>
              </a:lnSpc>
              <a:spcBef>
                <a:spcPts val="375"/>
              </a:spcBef>
              <a:spcAft>
                <a:spcPts val="0"/>
              </a:spcAft>
              <a:buClr>
                <a:srgbClr val="888888"/>
              </a:buClr>
              <a:buSzPts val="1200"/>
              <a:buNone/>
              <a:defRPr sz="1200">
                <a:solidFill>
                  <a:srgbClr val="888888"/>
                </a:solidFill>
              </a:defRPr>
            </a:lvl7pPr>
            <a:lvl8pPr marL="3657600" lvl="7" indent="-228600" algn="l" rtl="0">
              <a:lnSpc>
                <a:spcPct val="90000"/>
              </a:lnSpc>
              <a:spcBef>
                <a:spcPts val="375"/>
              </a:spcBef>
              <a:spcAft>
                <a:spcPts val="0"/>
              </a:spcAft>
              <a:buClr>
                <a:srgbClr val="888888"/>
              </a:buClr>
              <a:buSzPts val="1200"/>
              <a:buNone/>
              <a:defRPr sz="1200">
                <a:solidFill>
                  <a:srgbClr val="888888"/>
                </a:solidFill>
              </a:defRPr>
            </a:lvl8pPr>
            <a:lvl9pPr marL="4114800" lvl="8" indent="-228600" algn="l" rtl="0">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05" name="Google Shape;105;g2db760db1be_0_89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g2db760db1be_0_89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g2db760db1be_0_89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108"/>
        <p:cNvGrpSpPr/>
        <p:nvPr/>
      </p:nvGrpSpPr>
      <p:grpSpPr>
        <a:xfrm>
          <a:off x="0" y="0"/>
          <a:ext cx="0" cy="0"/>
          <a:chOff x="0" y="0"/>
          <a:chExt cx="0" cy="0"/>
        </a:xfrm>
      </p:grpSpPr>
      <p:sp>
        <p:nvSpPr>
          <p:cNvPr id="109" name="Google Shape;109;g2db760db1be_0_90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g2db760db1be_0_905"/>
          <p:cNvSpPr txBox="1">
            <a:spLocks noGrp="1"/>
          </p:cNvSpPr>
          <p:nvPr>
            <p:ph type="body" idx="1"/>
          </p:nvPr>
        </p:nvSpPr>
        <p:spPr>
          <a:xfrm>
            <a:off x="471487" y="1825625"/>
            <a:ext cx="29004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11" name="Google Shape;111;g2db760db1be_0_905"/>
          <p:cNvSpPr txBox="1">
            <a:spLocks noGrp="1"/>
          </p:cNvSpPr>
          <p:nvPr>
            <p:ph type="body" idx="2"/>
          </p:nvPr>
        </p:nvSpPr>
        <p:spPr>
          <a:xfrm>
            <a:off x="3486150" y="1825625"/>
            <a:ext cx="29004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12" name="Google Shape;112;g2db760db1be_0_90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g2db760db1be_0_90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g2db760db1be_0_90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115"/>
        <p:cNvGrpSpPr/>
        <p:nvPr/>
      </p:nvGrpSpPr>
      <p:grpSpPr>
        <a:xfrm>
          <a:off x="0" y="0"/>
          <a:ext cx="0" cy="0"/>
          <a:chOff x="0" y="0"/>
          <a:chExt cx="0" cy="0"/>
        </a:xfrm>
      </p:grpSpPr>
      <p:sp>
        <p:nvSpPr>
          <p:cNvPr id="116" name="Google Shape;116;g2db760db1be_0_912"/>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g2db760db1be_0_912"/>
          <p:cNvSpPr txBox="1">
            <a:spLocks noGrp="1"/>
          </p:cNvSpPr>
          <p:nvPr>
            <p:ph type="body" idx="1"/>
          </p:nvPr>
        </p:nvSpPr>
        <p:spPr>
          <a:xfrm>
            <a:off x="629842" y="1681163"/>
            <a:ext cx="38682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118" name="Google Shape;118;g2db760db1be_0_912"/>
          <p:cNvSpPr txBox="1">
            <a:spLocks noGrp="1"/>
          </p:cNvSpPr>
          <p:nvPr>
            <p:ph type="body" idx="2"/>
          </p:nvPr>
        </p:nvSpPr>
        <p:spPr>
          <a:xfrm>
            <a:off x="629842" y="2505075"/>
            <a:ext cx="38682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19" name="Google Shape;119;g2db760db1be_0_912"/>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120" name="Google Shape;120;g2db760db1be_0_912"/>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1" name="Google Shape;121;g2db760db1be_0_91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g2db760db1be_0_91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g2db760db1be_0_91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124"/>
        <p:cNvGrpSpPr/>
        <p:nvPr/>
      </p:nvGrpSpPr>
      <p:grpSpPr>
        <a:xfrm>
          <a:off x="0" y="0"/>
          <a:ext cx="0" cy="0"/>
          <a:chOff x="0" y="0"/>
          <a:chExt cx="0" cy="0"/>
        </a:xfrm>
      </p:grpSpPr>
      <p:sp>
        <p:nvSpPr>
          <p:cNvPr id="125" name="Google Shape;125;g2db760db1be_0_92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g2db760db1be_0_92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g2db760db1be_0_92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g2db760db1be_0_92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129"/>
        <p:cNvGrpSpPr/>
        <p:nvPr/>
      </p:nvGrpSpPr>
      <p:grpSpPr>
        <a:xfrm>
          <a:off x="0" y="0"/>
          <a:ext cx="0" cy="0"/>
          <a:chOff x="0" y="0"/>
          <a:chExt cx="0" cy="0"/>
        </a:xfrm>
      </p:grpSpPr>
      <p:sp>
        <p:nvSpPr>
          <p:cNvPr id="130" name="Google Shape;130;g2db760db1be_0_92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g2db760db1be_0_92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2" name="Google Shape;132;g2db760db1be_0_92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133"/>
        <p:cNvGrpSpPr/>
        <p:nvPr/>
      </p:nvGrpSpPr>
      <p:grpSpPr>
        <a:xfrm>
          <a:off x="0" y="0"/>
          <a:ext cx="0" cy="0"/>
          <a:chOff x="0" y="0"/>
          <a:chExt cx="0" cy="0"/>
        </a:xfrm>
      </p:grpSpPr>
      <p:sp>
        <p:nvSpPr>
          <p:cNvPr id="134" name="Google Shape;134;g2db760db1be_0_930"/>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g2db760db1be_0_930"/>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750"/>
              </a:spcBef>
              <a:spcAft>
                <a:spcPts val="0"/>
              </a:spcAft>
              <a:buClr>
                <a:schemeClr val="dk1"/>
              </a:buClr>
              <a:buSzPts val="2400"/>
              <a:buChar char="•"/>
              <a:defRPr sz="2400"/>
            </a:lvl1pPr>
            <a:lvl2pPr marL="914400" lvl="1" indent="-361950" algn="l" rtl="0">
              <a:lnSpc>
                <a:spcPct val="90000"/>
              </a:lnSpc>
              <a:spcBef>
                <a:spcPts val="375"/>
              </a:spcBef>
              <a:spcAft>
                <a:spcPts val="0"/>
              </a:spcAft>
              <a:buClr>
                <a:schemeClr val="dk1"/>
              </a:buClr>
              <a:buSzPts val="2100"/>
              <a:buChar char="•"/>
              <a:defRPr sz="2100"/>
            </a:lvl2pPr>
            <a:lvl3pPr marL="1371600" lvl="2" indent="-342900" algn="l" rtl="0">
              <a:lnSpc>
                <a:spcPct val="90000"/>
              </a:lnSpc>
              <a:spcBef>
                <a:spcPts val="375"/>
              </a:spcBef>
              <a:spcAft>
                <a:spcPts val="0"/>
              </a:spcAft>
              <a:buClr>
                <a:schemeClr val="dk1"/>
              </a:buClr>
              <a:buSzPts val="1800"/>
              <a:buChar char="•"/>
              <a:defRPr sz="1800"/>
            </a:lvl3pPr>
            <a:lvl4pPr marL="1828800" lvl="3" indent="-323850" algn="l" rtl="0">
              <a:lnSpc>
                <a:spcPct val="90000"/>
              </a:lnSpc>
              <a:spcBef>
                <a:spcPts val="375"/>
              </a:spcBef>
              <a:spcAft>
                <a:spcPts val="0"/>
              </a:spcAft>
              <a:buClr>
                <a:schemeClr val="dk1"/>
              </a:buClr>
              <a:buSzPts val="1500"/>
              <a:buChar char="•"/>
              <a:defRPr sz="1500"/>
            </a:lvl4pPr>
            <a:lvl5pPr marL="2286000" lvl="4" indent="-323850" algn="l" rtl="0">
              <a:lnSpc>
                <a:spcPct val="90000"/>
              </a:lnSpc>
              <a:spcBef>
                <a:spcPts val="375"/>
              </a:spcBef>
              <a:spcAft>
                <a:spcPts val="0"/>
              </a:spcAft>
              <a:buClr>
                <a:schemeClr val="dk1"/>
              </a:buClr>
              <a:buSzPts val="1500"/>
              <a:buChar char="•"/>
              <a:defRPr sz="1500"/>
            </a:lvl5pPr>
            <a:lvl6pPr marL="2743200" lvl="5" indent="-323850" algn="l" rtl="0">
              <a:lnSpc>
                <a:spcPct val="90000"/>
              </a:lnSpc>
              <a:spcBef>
                <a:spcPts val="375"/>
              </a:spcBef>
              <a:spcAft>
                <a:spcPts val="0"/>
              </a:spcAft>
              <a:buClr>
                <a:schemeClr val="dk1"/>
              </a:buClr>
              <a:buSzPts val="1500"/>
              <a:buChar char="•"/>
              <a:defRPr sz="1500"/>
            </a:lvl6pPr>
            <a:lvl7pPr marL="3200400" lvl="6" indent="-323850" algn="l" rtl="0">
              <a:lnSpc>
                <a:spcPct val="90000"/>
              </a:lnSpc>
              <a:spcBef>
                <a:spcPts val="375"/>
              </a:spcBef>
              <a:spcAft>
                <a:spcPts val="0"/>
              </a:spcAft>
              <a:buClr>
                <a:schemeClr val="dk1"/>
              </a:buClr>
              <a:buSzPts val="1500"/>
              <a:buChar char="•"/>
              <a:defRPr sz="1500"/>
            </a:lvl7pPr>
            <a:lvl8pPr marL="3657600" lvl="7" indent="-323850" algn="l" rtl="0">
              <a:lnSpc>
                <a:spcPct val="90000"/>
              </a:lnSpc>
              <a:spcBef>
                <a:spcPts val="375"/>
              </a:spcBef>
              <a:spcAft>
                <a:spcPts val="0"/>
              </a:spcAft>
              <a:buClr>
                <a:schemeClr val="dk1"/>
              </a:buClr>
              <a:buSzPts val="1500"/>
              <a:buChar char="•"/>
              <a:defRPr sz="1500"/>
            </a:lvl8pPr>
            <a:lvl9pPr marL="4114800" lvl="8" indent="-323850" algn="l" rtl="0">
              <a:lnSpc>
                <a:spcPct val="90000"/>
              </a:lnSpc>
              <a:spcBef>
                <a:spcPts val="375"/>
              </a:spcBef>
              <a:spcAft>
                <a:spcPts val="0"/>
              </a:spcAft>
              <a:buClr>
                <a:schemeClr val="dk1"/>
              </a:buClr>
              <a:buSzPts val="1500"/>
              <a:buChar char="•"/>
              <a:defRPr sz="1500"/>
            </a:lvl9pPr>
          </a:lstStyle>
          <a:p>
            <a:endParaRPr/>
          </a:p>
        </p:txBody>
      </p:sp>
      <p:sp>
        <p:nvSpPr>
          <p:cNvPr id="136" name="Google Shape;136;g2db760db1be_0_930"/>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137" name="Google Shape;137;g2db760db1be_0_93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8" name="Google Shape;138;g2db760db1be_0_93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9" name="Google Shape;139;g2db760db1be_0_93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140"/>
        <p:cNvGrpSpPr/>
        <p:nvPr/>
      </p:nvGrpSpPr>
      <p:grpSpPr>
        <a:xfrm>
          <a:off x="0" y="0"/>
          <a:ext cx="0" cy="0"/>
          <a:chOff x="0" y="0"/>
          <a:chExt cx="0" cy="0"/>
        </a:xfrm>
      </p:grpSpPr>
      <p:sp>
        <p:nvSpPr>
          <p:cNvPr id="141" name="Google Shape;141;g2db760db1be_0_937"/>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2" name="Google Shape;142;g2db760db1be_0_937"/>
          <p:cNvSpPr>
            <a:spLocks noGrp="1"/>
          </p:cNvSpPr>
          <p:nvPr>
            <p:ph type="pic" idx="2"/>
          </p:nvPr>
        </p:nvSpPr>
        <p:spPr>
          <a:xfrm>
            <a:off x="3887391" y="987426"/>
            <a:ext cx="4629300" cy="4873500"/>
          </a:xfrm>
          <a:prstGeom prst="rect">
            <a:avLst/>
          </a:prstGeom>
          <a:noFill/>
          <a:ln>
            <a:noFill/>
          </a:ln>
        </p:spPr>
      </p:sp>
      <p:sp>
        <p:nvSpPr>
          <p:cNvPr id="143" name="Google Shape;143;g2db760db1be_0_937"/>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144" name="Google Shape;144;g2db760db1be_0_93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g2db760db1be_0_93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g2db760db1be_0_93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21"/>
        <p:cNvGrpSpPr/>
        <p:nvPr/>
      </p:nvGrpSpPr>
      <p:grpSpPr>
        <a:xfrm>
          <a:off x="0" y="0"/>
          <a:ext cx="0" cy="0"/>
          <a:chOff x="0" y="0"/>
          <a:chExt cx="0" cy="0"/>
        </a:xfrm>
      </p:grpSpPr>
      <p:sp>
        <p:nvSpPr>
          <p:cNvPr id="22" name="Google Shape;22;p13"/>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4" name="Google Shape;24;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147"/>
        <p:cNvGrpSpPr/>
        <p:nvPr/>
      </p:nvGrpSpPr>
      <p:grpSpPr>
        <a:xfrm>
          <a:off x="0" y="0"/>
          <a:ext cx="0" cy="0"/>
          <a:chOff x="0" y="0"/>
          <a:chExt cx="0" cy="0"/>
        </a:xfrm>
      </p:grpSpPr>
      <p:sp>
        <p:nvSpPr>
          <p:cNvPr id="148" name="Google Shape;148;g2db760db1be_0_94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g2db760db1be_0_944"/>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50" name="Google Shape;150;g2db760db1be_0_94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1" name="Google Shape;151;g2db760db1be_0_94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g2db760db1be_0_94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153"/>
        <p:cNvGrpSpPr/>
        <p:nvPr/>
      </p:nvGrpSpPr>
      <p:grpSpPr>
        <a:xfrm>
          <a:off x="0" y="0"/>
          <a:ext cx="0" cy="0"/>
          <a:chOff x="0" y="0"/>
          <a:chExt cx="0" cy="0"/>
        </a:xfrm>
      </p:grpSpPr>
      <p:sp>
        <p:nvSpPr>
          <p:cNvPr id="154" name="Google Shape;154;g2db760db1be_0_950"/>
          <p:cNvSpPr txBox="1">
            <a:spLocks noGrp="1"/>
          </p:cNvSpPr>
          <p:nvPr>
            <p:ph type="title"/>
          </p:nvPr>
        </p:nvSpPr>
        <p:spPr>
          <a:xfrm rot="5400000">
            <a:off x="2741213" y="2531725"/>
            <a:ext cx="5811900" cy="1478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g2db760db1be_0_950"/>
          <p:cNvSpPr txBox="1">
            <a:spLocks noGrp="1"/>
          </p:cNvSpPr>
          <p:nvPr>
            <p:ph type="body" idx="1"/>
          </p:nvPr>
        </p:nvSpPr>
        <p:spPr>
          <a:xfrm rot="5400000">
            <a:off x="-273543" y="1110025"/>
            <a:ext cx="5811900" cy="4322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56" name="Google Shape;156;g2db760db1be_0_95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g2db760db1be_0_95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g2db760db1be_0_95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165"/>
        <p:cNvGrpSpPr/>
        <p:nvPr/>
      </p:nvGrpSpPr>
      <p:grpSpPr>
        <a:xfrm>
          <a:off x="0" y="0"/>
          <a:ext cx="0" cy="0"/>
          <a:chOff x="0" y="0"/>
          <a:chExt cx="0" cy="0"/>
        </a:xfrm>
      </p:grpSpPr>
      <p:sp>
        <p:nvSpPr>
          <p:cNvPr id="166" name="Google Shape;166;g2eb787b3a4f_2_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g2eb787b3a4f_2_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8" name="Google Shape;168;g2eb787b3a4f_2_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g2eb787b3a4f_2_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g2eb787b3a4f_2_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171"/>
        <p:cNvGrpSpPr/>
        <p:nvPr/>
      </p:nvGrpSpPr>
      <p:grpSpPr>
        <a:xfrm>
          <a:off x="0" y="0"/>
          <a:ext cx="0" cy="0"/>
          <a:chOff x="0" y="0"/>
          <a:chExt cx="0" cy="0"/>
        </a:xfrm>
      </p:grpSpPr>
      <p:sp>
        <p:nvSpPr>
          <p:cNvPr id="172" name="Google Shape;172;g2eb787b3a4f_2_1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g2eb787b3a4f_2_1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74" name="Google Shape;174;g2eb787b3a4f_2_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g2eb787b3a4f_2_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g2eb787b3a4f_2_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177"/>
        <p:cNvGrpSpPr/>
        <p:nvPr/>
      </p:nvGrpSpPr>
      <p:grpSpPr>
        <a:xfrm>
          <a:off x="0" y="0"/>
          <a:ext cx="0" cy="0"/>
          <a:chOff x="0" y="0"/>
          <a:chExt cx="0" cy="0"/>
        </a:xfrm>
      </p:grpSpPr>
      <p:sp>
        <p:nvSpPr>
          <p:cNvPr id="178" name="Google Shape;178;g2eb787b3a4f_2_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g2eb787b3a4f_2_18"/>
          <p:cNvSpPr txBox="1">
            <a:spLocks noGrp="1"/>
          </p:cNvSpPr>
          <p:nvPr>
            <p:ph type="body" idx="1"/>
          </p:nvPr>
        </p:nvSpPr>
        <p:spPr>
          <a:xfrm>
            <a:off x="471487" y="1825625"/>
            <a:ext cx="290036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0" name="Google Shape;180;g2eb787b3a4f_2_18"/>
          <p:cNvSpPr txBox="1">
            <a:spLocks noGrp="1"/>
          </p:cNvSpPr>
          <p:nvPr>
            <p:ph type="body" idx="2"/>
          </p:nvPr>
        </p:nvSpPr>
        <p:spPr>
          <a:xfrm>
            <a:off x="3486150" y="1825625"/>
            <a:ext cx="290036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1" name="Google Shape;181;g2eb787b3a4f_2_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g2eb787b3a4f_2_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g2eb787b3a4f_2_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184"/>
        <p:cNvGrpSpPr/>
        <p:nvPr/>
      </p:nvGrpSpPr>
      <p:grpSpPr>
        <a:xfrm>
          <a:off x="0" y="0"/>
          <a:ext cx="0" cy="0"/>
          <a:chOff x="0" y="0"/>
          <a:chExt cx="0" cy="0"/>
        </a:xfrm>
      </p:grpSpPr>
      <p:sp>
        <p:nvSpPr>
          <p:cNvPr id="185" name="Google Shape;185;g2eb787b3a4f_2_2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g2eb787b3a4f_2_2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87" name="Google Shape;187;g2eb787b3a4f_2_2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8" name="Google Shape;188;g2eb787b3a4f_2_2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89" name="Google Shape;189;g2eb787b3a4f_2_2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0" name="Google Shape;190;g2eb787b3a4f_2_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g2eb787b3a4f_2_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g2eb787b3a4f_2_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193"/>
        <p:cNvGrpSpPr/>
        <p:nvPr/>
      </p:nvGrpSpPr>
      <p:grpSpPr>
        <a:xfrm>
          <a:off x="0" y="0"/>
          <a:ext cx="0" cy="0"/>
          <a:chOff x="0" y="0"/>
          <a:chExt cx="0" cy="0"/>
        </a:xfrm>
      </p:grpSpPr>
      <p:sp>
        <p:nvSpPr>
          <p:cNvPr id="194" name="Google Shape;194;g2eb787b3a4f_2_3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g2eb787b3a4f_2_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g2eb787b3a4f_2_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g2eb787b3a4f_2_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198"/>
        <p:cNvGrpSpPr/>
        <p:nvPr/>
      </p:nvGrpSpPr>
      <p:grpSpPr>
        <a:xfrm>
          <a:off x="0" y="0"/>
          <a:ext cx="0" cy="0"/>
          <a:chOff x="0" y="0"/>
          <a:chExt cx="0" cy="0"/>
        </a:xfrm>
      </p:grpSpPr>
      <p:sp>
        <p:nvSpPr>
          <p:cNvPr id="199" name="Google Shape;199;g2eb787b3a4f_2_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g2eb787b3a4f_2_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g2eb787b3a4f_2_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202"/>
        <p:cNvGrpSpPr/>
        <p:nvPr/>
      </p:nvGrpSpPr>
      <p:grpSpPr>
        <a:xfrm>
          <a:off x="0" y="0"/>
          <a:ext cx="0" cy="0"/>
          <a:chOff x="0" y="0"/>
          <a:chExt cx="0" cy="0"/>
        </a:xfrm>
      </p:grpSpPr>
      <p:sp>
        <p:nvSpPr>
          <p:cNvPr id="203" name="Google Shape;203;g2eb787b3a4f_2_4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g2eb787b3a4f_2_4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205" name="Google Shape;205;g2eb787b3a4f_2_4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06" name="Google Shape;206;g2eb787b3a4f_2_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g2eb787b3a4f_2_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g2eb787b3a4f_2_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209"/>
        <p:cNvGrpSpPr/>
        <p:nvPr/>
      </p:nvGrpSpPr>
      <p:grpSpPr>
        <a:xfrm>
          <a:off x="0" y="0"/>
          <a:ext cx="0" cy="0"/>
          <a:chOff x="0" y="0"/>
          <a:chExt cx="0" cy="0"/>
        </a:xfrm>
      </p:grpSpPr>
      <p:sp>
        <p:nvSpPr>
          <p:cNvPr id="210" name="Google Shape;210;g2eb787b3a4f_2_5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g2eb787b3a4f_2_50"/>
          <p:cNvSpPr>
            <a:spLocks noGrp="1"/>
          </p:cNvSpPr>
          <p:nvPr>
            <p:ph type="pic" idx="2"/>
          </p:nvPr>
        </p:nvSpPr>
        <p:spPr>
          <a:xfrm>
            <a:off x="3887391" y="987426"/>
            <a:ext cx="4629150" cy="4873625"/>
          </a:xfrm>
          <a:prstGeom prst="rect">
            <a:avLst/>
          </a:prstGeom>
          <a:noFill/>
          <a:ln>
            <a:noFill/>
          </a:ln>
        </p:spPr>
      </p:sp>
      <p:sp>
        <p:nvSpPr>
          <p:cNvPr id="212" name="Google Shape;212;g2eb787b3a4f_2_5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213" name="Google Shape;213;g2eb787b3a4f_2_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g2eb787b3a4f_2_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g2eb787b3a4f_2_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216"/>
        <p:cNvGrpSpPr/>
        <p:nvPr/>
      </p:nvGrpSpPr>
      <p:grpSpPr>
        <a:xfrm>
          <a:off x="0" y="0"/>
          <a:ext cx="0" cy="0"/>
          <a:chOff x="0" y="0"/>
          <a:chExt cx="0" cy="0"/>
        </a:xfrm>
      </p:grpSpPr>
      <p:sp>
        <p:nvSpPr>
          <p:cNvPr id="217" name="Google Shape;217;g2eb787b3a4f_2_5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g2eb787b3a4f_2_5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9" name="Google Shape;219;g2eb787b3a4f_2_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g2eb787b3a4f_2_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g2eb787b3a4f_2_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222"/>
        <p:cNvGrpSpPr/>
        <p:nvPr/>
      </p:nvGrpSpPr>
      <p:grpSpPr>
        <a:xfrm>
          <a:off x="0" y="0"/>
          <a:ext cx="0" cy="0"/>
          <a:chOff x="0" y="0"/>
          <a:chExt cx="0" cy="0"/>
        </a:xfrm>
      </p:grpSpPr>
      <p:sp>
        <p:nvSpPr>
          <p:cNvPr id="223" name="Google Shape;223;g2eb787b3a4f_2_63"/>
          <p:cNvSpPr txBox="1">
            <a:spLocks noGrp="1"/>
          </p:cNvSpPr>
          <p:nvPr>
            <p:ph type="title"/>
          </p:nvPr>
        </p:nvSpPr>
        <p:spPr>
          <a:xfrm rot="5400000">
            <a:off x="2741216" y="2531666"/>
            <a:ext cx="5811838"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g2eb787b3a4f_2_63"/>
          <p:cNvSpPr txBox="1">
            <a:spLocks noGrp="1"/>
          </p:cNvSpPr>
          <p:nvPr>
            <p:ph type="body" idx="1"/>
          </p:nvPr>
        </p:nvSpPr>
        <p:spPr>
          <a:xfrm rot="5400000">
            <a:off x="-273446" y="1110059"/>
            <a:ext cx="5811838" cy="432196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5" name="Google Shape;225;g2eb787b3a4f_2_6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g2eb787b3a4f_2_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g2eb787b3a4f_2_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228"/>
        <p:cNvGrpSpPr/>
        <p:nvPr/>
      </p:nvGrpSpPr>
      <p:grpSpPr>
        <a:xfrm>
          <a:off x="0" y="0"/>
          <a:ext cx="0" cy="0"/>
          <a:chOff x="0" y="0"/>
          <a:chExt cx="0" cy="0"/>
        </a:xfrm>
      </p:grpSpPr>
      <p:sp>
        <p:nvSpPr>
          <p:cNvPr id="229" name="Google Shape;229;g21bb3d2e933_1_22"/>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0" name="Google Shape;230;g21bb3d2e933_1_22"/>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750"/>
              </a:spcBef>
              <a:spcAft>
                <a:spcPts val="0"/>
              </a:spcAft>
              <a:buClr>
                <a:schemeClr val="dk1"/>
              </a:buClr>
              <a:buSzPts val="1800"/>
              <a:buNone/>
              <a:defRPr sz="1800"/>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sp>
        <p:nvSpPr>
          <p:cNvPr id="231" name="Google Shape;231;g21bb3d2e933_1_2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2" name="Google Shape;232;g21bb3d2e933_1_2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3" name="Google Shape;233;g21bb3d2e933_1_2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471487" y="1825625"/>
            <a:ext cx="290036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15"/>
          <p:cNvSpPr txBox="1">
            <a:spLocks noGrp="1"/>
          </p:cNvSpPr>
          <p:nvPr>
            <p:ph type="body" idx="2"/>
          </p:nvPr>
        </p:nvSpPr>
        <p:spPr>
          <a:xfrm>
            <a:off x="3486150" y="1825625"/>
            <a:ext cx="290036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1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1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1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4"/>
        <p:cNvGrpSpPr/>
        <p:nvPr/>
      </p:nvGrpSpPr>
      <p:grpSpPr>
        <a:xfrm>
          <a:off x="0" y="0"/>
          <a:ext cx="0" cy="0"/>
          <a:chOff x="0" y="0"/>
          <a:chExt cx="0" cy="0"/>
        </a:xfrm>
      </p:grpSpPr>
      <p:sp>
        <p:nvSpPr>
          <p:cNvPr id="55" name="Google Shape;55;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1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3887391" y="987426"/>
            <a:ext cx="4629150" cy="4873625"/>
          </a:xfrm>
          <a:prstGeom prst="rect">
            <a:avLst/>
          </a:prstGeom>
          <a:noFill/>
          <a:ln>
            <a:noFill/>
          </a:ln>
        </p:spPr>
      </p:sp>
      <p:sp>
        <p:nvSpPr>
          <p:cNvPr id="68" name="Google Shape;68;p2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g2db760db1be_0_88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6" name="Google Shape;86;g2db760db1be_0_88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7" name="Google Shape;87;g2db760db1be_0_88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2db760db1be_0_88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2db760db1be_0_88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g2eb787b3a4f_2_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1" name="Google Shape;161;g2eb787b3a4f_2_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2" name="Google Shape;162;g2eb787b3a4f_2_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g2eb787b3a4f_2_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g2eb787b3a4f_2_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diagnostischevragen.nl/"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2db760db1be_0_0"/>
          <p:cNvSpPr txBox="1">
            <a:spLocks noGrp="1"/>
          </p:cNvSpPr>
          <p:nvPr>
            <p:ph type="ctrTitle"/>
          </p:nvPr>
        </p:nvSpPr>
        <p:spPr>
          <a:xfrm>
            <a:off x="1127760" y="2155501"/>
            <a:ext cx="6858000" cy="14685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5400"/>
              <a:buFont typeface="Calibri"/>
              <a:buNone/>
            </a:pPr>
            <a:r>
              <a:rPr lang="en-GB" sz="5400" b="1">
                <a:solidFill>
                  <a:schemeClr val="accent1"/>
                </a:solidFill>
              </a:rPr>
              <a:t>Ecologie</a:t>
            </a:r>
            <a:br>
              <a:rPr lang="en-GB" b="1">
                <a:solidFill>
                  <a:schemeClr val="accent1"/>
                </a:solidFill>
              </a:rPr>
            </a:br>
            <a:endParaRPr b="1">
              <a:solidFill>
                <a:schemeClr val="accent1"/>
              </a:solidFill>
            </a:endParaRPr>
          </a:p>
        </p:txBody>
      </p:sp>
      <p:sp>
        <p:nvSpPr>
          <p:cNvPr id="240" name="Google Shape;240;g2db760db1be_0_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41" name="Google Shape;241;g2db760db1be_0_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050"/>
              <a:buFont typeface="Tahoma"/>
              <a:buNone/>
            </a:pPr>
            <a:r>
              <a:rPr lang="en-GB" sz="1050" b="0" i="0" u="none" strike="noStrike" cap="none">
                <a:solidFill>
                  <a:srgbClr val="FFFFFF"/>
                </a:solidFill>
                <a:latin typeface="Tahoma"/>
                <a:ea typeface="Tahoma"/>
                <a:cs typeface="Tahoma"/>
                <a:sym typeface="Tahoma"/>
              </a:rPr>
              <a:t>www.diagnostischevragen.</a:t>
            </a:r>
            <a:r>
              <a:rPr lang="en-GB" sz="1050">
                <a:solidFill>
                  <a:srgbClr val="FFFFFF"/>
                </a:solidFill>
                <a:latin typeface="Tahoma"/>
                <a:ea typeface="Tahoma"/>
                <a:cs typeface="Tahoma"/>
                <a:sym typeface="Tahoma"/>
              </a:rPr>
              <a:t>nl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21bb3d2e933_0_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437" name="Google Shape;437;g21bb3d2e933_0_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438" name="Google Shape;438;g21bb3d2e933_0_0"/>
          <p:cNvGrpSpPr/>
          <p:nvPr/>
        </p:nvGrpSpPr>
        <p:grpSpPr>
          <a:xfrm>
            <a:off x="806913" y="1496245"/>
            <a:ext cx="908700" cy="908700"/>
            <a:chOff x="947033" y="2362454"/>
            <a:chExt cx="908700" cy="908700"/>
          </a:xfrm>
        </p:grpSpPr>
        <p:sp>
          <p:nvSpPr>
            <p:cNvPr id="439" name="Google Shape;439;g21bb3d2e933_0_0"/>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40" name="Google Shape;440;g21bb3d2e933_0_0"/>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441" name="Google Shape;441;g21bb3d2e933_0_0"/>
          <p:cNvGrpSpPr/>
          <p:nvPr/>
        </p:nvGrpSpPr>
        <p:grpSpPr>
          <a:xfrm>
            <a:off x="806912" y="2594911"/>
            <a:ext cx="908700" cy="908700"/>
            <a:chOff x="4665644" y="2362454"/>
            <a:chExt cx="908700" cy="908700"/>
          </a:xfrm>
        </p:grpSpPr>
        <p:sp>
          <p:nvSpPr>
            <p:cNvPr id="442" name="Google Shape;442;g21bb3d2e933_0_0"/>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43" name="Google Shape;443;g21bb3d2e933_0_0"/>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444" name="Google Shape;444;g21bb3d2e933_0_0"/>
          <p:cNvGrpSpPr/>
          <p:nvPr/>
        </p:nvGrpSpPr>
        <p:grpSpPr>
          <a:xfrm>
            <a:off x="806911" y="3730897"/>
            <a:ext cx="908700" cy="908700"/>
            <a:chOff x="947033" y="4156948"/>
            <a:chExt cx="908700" cy="908700"/>
          </a:xfrm>
        </p:grpSpPr>
        <p:sp>
          <p:nvSpPr>
            <p:cNvPr id="445" name="Google Shape;445;g21bb3d2e933_0_0"/>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46" name="Google Shape;446;g21bb3d2e933_0_0"/>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grpSp>
        <p:nvGrpSpPr>
          <p:cNvPr id="447" name="Google Shape;447;g21bb3d2e933_0_0"/>
          <p:cNvGrpSpPr/>
          <p:nvPr/>
        </p:nvGrpSpPr>
        <p:grpSpPr>
          <a:xfrm>
            <a:off x="806911" y="4829563"/>
            <a:ext cx="908700" cy="908700"/>
            <a:chOff x="4665644" y="4148177"/>
            <a:chExt cx="908700" cy="908700"/>
          </a:xfrm>
        </p:grpSpPr>
        <p:sp>
          <p:nvSpPr>
            <p:cNvPr id="448" name="Google Shape;448;g21bb3d2e933_0_0"/>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49" name="Google Shape;449;g21bb3d2e933_0_0"/>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450" name="Google Shape;450;g21bb3d2e933_0_0"/>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4</a:t>
            </a:r>
            <a:endParaRPr sz="2800" b="0" i="0" u="none" strike="noStrike" cap="none">
              <a:solidFill>
                <a:srgbClr val="000000"/>
              </a:solidFill>
              <a:latin typeface="Calibri"/>
              <a:ea typeface="Calibri"/>
              <a:cs typeface="Calibri"/>
              <a:sym typeface="Calibri"/>
            </a:endParaRPr>
          </a:p>
        </p:txBody>
      </p:sp>
      <p:sp>
        <p:nvSpPr>
          <p:cNvPr id="451" name="Google Shape;451;g21bb3d2e933_0_0"/>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3</a:t>
            </a:r>
            <a:endParaRPr sz="2800" b="0" i="0" u="none" strike="noStrike" cap="none">
              <a:solidFill>
                <a:srgbClr val="000000"/>
              </a:solidFill>
              <a:latin typeface="Calibri"/>
              <a:ea typeface="Calibri"/>
              <a:cs typeface="Calibri"/>
              <a:sym typeface="Calibri"/>
            </a:endParaRPr>
          </a:p>
        </p:txBody>
      </p:sp>
      <p:sp>
        <p:nvSpPr>
          <p:cNvPr id="452" name="Google Shape;452;g21bb3d2e933_0_0"/>
          <p:cNvSpPr/>
          <p:nvPr/>
        </p:nvSpPr>
        <p:spPr>
          <a:xfrm>
            <a:off x="1958100" y="38565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2</a:t>
            </a:r>
            <a:endParaRPr sz="2800" b="0" i="0" u="none" strike="noStrike" cap="none">
              <a:solidFill>
                <a:srgbClr val="000000"/>
              </a:solidFill>
              <a:latin typeface="Calibri"/>
              <a:ea typeface="Calibri"/>
              <a:cs typeface="Calibri"/>
              <a:sym typeface="Calibri"/>
            </a:endParaRPr>
          </a:p>
        </p:txBody>
      </p:sp>
      <p:sp>
        <p:nvSpPr>
          <p:cNvPr id="453" name="Google Shape;453;g21bb3d2e933_0_0"/>
          <p:cNvSpPr/>
          <p:nvPr/>
        </p:nvSpPr>
        <p:spPr>
          <a:xfrm>
            <a:off x="1958099" y="498933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1</a:t>
            </a:r>
            <a:endParaRPr sz="2800" b="0" i="0" u="none" strike="noStrike" cap="none">
              <a:solidFill>
                <a:srgbClr val="000000"/>
              </a:solidFill>
              <a:latin typeface="Calibri"/>
              <a:ea typeface="Calibri"/>
              <a:cs typeface="Calibri"/>
              <a:sym typeface="Calibri"/>
            </a:endParaRPr>
          </a:p>
        </p:txBody>
      </p:sp>
      <p:sp>
        <p:nvSpPr>
          <p:cNvPr id="454" name="Google Shape;454;g21bb3d2e933_0_0"/>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sz="3600"/>
              <a:t>Op welk trofisch niveau staan de consumenten van de eerste orde?</a:t>
            </a:r>
            <a:endParaRPr/>
          </a:p>
        </p:txBody>
      </p:sp>
      <p:pic>
        <p:nvPicPr>
          <p:cNvPr id="455" name="Google Shape;455;g21bb3d2e933_0_0"/>
          <p:cNvPicPr preferRelativeResize="0"/>
          <p:nvPr/>
        </p:nvPicPr>
        <p:blipFill rotWithShape="1">
          <a:blip r:embed="rId3">
            <a:alphaModFix/>
          </a:blip>
          <a:srcRect r="23896"/>
          <a:stretch/>
        </p:blipFill>
        <p:spPr>
          <a:xfrm>
            <a:off x="3469475" y="1496250"/>
            <a:ext cx="5860576" cy="4112880"/>
          </a:xfrm>
          <a:prstGeom prst="rect">
            <a:avLst/>
          </a:prstGeom>
          <a:noFill/>
          <a:ln>
            <a:noFill/>
          </a:ln>
        </p:spPr>
      </p:pic>
      <p:sp>
        <p:nvSpPr>
          <p:cNvPr id="456" name="Google Shape;456;g21bb3d2e933_0_0"/>
          <p:cNvSpPr txBox="1"/>
          <p:nvPr/>
        </p:nvSpPr>
        <p:spPr>
          <a:xfrm>
            <a:off x="8772050" y="2433225"/>
            <a:ext cx="558000" cy="16971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1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30f8b3a8447_1_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462" name="Google Shape;462;g30f8b3a8447_1_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463" name="Google Shape;463;g30f8b3a8447_1_0"/>
          <p:cNvGrpSpPr/>
          <p:nvPr/>
        </p:nvGrpSpPr>
        <p:grpSpPr>
          <a:xfrm>
            <a:off x="99213" y="1832045"/>
            <a:ext cx="908700" cy="908700"/>
            <a:chOff x="947033" y="2362454"/>
            <a:chExt cx="908700" cy="908700"/>
          </a:xfrm>
        </p:grpSpPr>
        <p:sp>
          <p:nvSpPr>
            <p:cNvPr id="464" name="Google Shape;464;g30f8b3a8447_1_0"/>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65" name="Google Shape;465;g30f8b3a8447_1_0"/>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466" name="Google Shape;466;g30f8b3a8447_1_0"/>
          <p:cNvGrpSpPr/>
          <p:nvPr/>
        </p:nvGrpSpPr>
        <p:grpSpPr>
          <a:xfrm>
            <a:off x="4880912" y="1832061"/>
            <a:ext cx="908700" cy="908700"/>
            <a:chOff x="4427569" y="2177104"/>
            <a:chExt cx="908700" cy="908700"/>
          </a:xfrm>
        </p:grpSpPr>
        <p:sp>
          <p:nvSpPr>
            <p:cNvPr id="467" name="Google Shape;467;g30f8b3a8447_1_0"/>
            <p:cNvSpPr/>
            <p:nvPr/>
          </p:nvSpPr>
          <p:spPr>
            <a:xfrm>
              <a:off x="4427569" y="217710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68" name="Google Shape;468;g30f8b3a8447_1_0"/>
            <p:cNvSpPr/>
            <p:nvPr/>
          </p:nvSpPr>
          <p:spPr>
            <a:xfrm>
              <a:off x="4703697" y="2415900"/>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469" name="Google Shape;469;g30f8b3a8447_1_0"/>
          <p:cNvGrpSpPr/>
          <p:nvPr/>
        </p:nvGrpSpPr>
        <p:grpSpPr>
          <a:xfrm>
            <a:off x="99236" y="4058772"/>
            <a:ext cx="908700" cy="908700"/>
            <a:chOff x="947033" y="4156948"/>
            <a:chExt cx="908700" cy="908700"/>
          </a:xfrm>
        </p:grpSpPr>
        <p:sp>
          <p:nvSpPr>
            <p:cNvPr id="470" name="Google Shape;470;g30f8b3a8447_1_0"/>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71" name="Google Shape;471;g30f8b3a8447_1_0"/>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472" name="Google Shape;472;g30f8b3a8447_1_0"/>
          <p:cNvSpPr txBox="1">
            <a:spLocks noGrp="1"/>
          </p:cNvSpPr>
          <p:nvPr>
            <p:ph type="title"/>
          </p:nvPr>
        </p:nvSpPr>
        <p:spPr>
          <a:xfrm>
            <a:off x="517050" y="4"/>
            <a:ext cx="8109900" cy="1821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sz="3600"/>
              <a:t>Welk plaatje past bij piramide van aantallen voor de voedselketen: gras→ krekels→ vleermuizen → vlooien</a:t>
            </a:r>
            <a:endParaRPr/>
          </a:p>
        </p:txBody>
      </p:sp>
      <p:grpSp>
        <p:nvGrpSpPr>
          <p:cNvPr id="473" name="Google Shape;473;g30f8b3a8447_1_0"/>
          <p:cNvGrpSpPr/>
          <p:nvPr/>
        </p:nvGrpSpPr>
        <p:grpSpPr>
          <a:xfrm>
            <a:off x="4880911" y="4105976"/>
            <a:ext cx="908700" cy="908700"/>
            <a:chOff x="4665644" y="4148177"/>
            <a:chExt cx="908700" cy="908700"/>
          </a:xfrm>
        </p:grpSpPr>
        <p:sp>
          <p:nvSpPr>
            <p:cNvPr id="474" name="Google Shape;474;g30f8b3a8447_1_0"/>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75" name="Google Shape;475;g30f8b3a8447_1_0"/>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pic>
        <p:nvPicPr>
          <p:cNvPr id="476" name="Google Shape;476;g30f8b3a8447_1_0"/>
          <p:cNvPicPr preferRelativeResize="0"/>
          <p:nvPr/>
        </p:nvPicPr>
        <p:blipFill>
          <a:blip r:embed="rId3">
            <a:alphaModFix/>
          </a:blip>
          <a:stretch>
            <a:fillRect/>
          </a:stretch>
        </p:blipFill>
        <p:spPr>
          <a:xfrm>
            <a:off x="996575" y="2117262"/>
            <a:ext cx="3363975" cy="1791525"/>
          </a:xfrm>
          <a:prstGeom prst="rect">
            <a:avLst/>
          </a:prstGeom>
          <a:noFill/>
          <a:ln>
            <a:noFill/>
          </a:ln>
        </p:spPr>
      </p:pic>
      <p:pic>
        <p:nvPicPr>
          <p:cNvPr id="477" name="Google Shape;477;g30f8b3a8447_1_0"/>
          <p:cNvPicPr preferRelativeResize="0"/>
          <p:nvPr/>
        </p:nvPicPr>
        <p:blipFill>
          <a:blip r:embed="rId4">
            <a:alphaModFix/>
          </a:blip>
          <a:stretch>
            <a:fillRect/>
          </a:stretch>
        </p:blipFill>
        <p:spPr>
          <a:xfrm>
            <a:off x="5935313" y="2236738"/>
            <a:ext cx="3057525" cy="1704975"/>
          </a:xfrm>
          <a:prstGeom prst="rect">
            <a:avLst/>
          </a:prstGeom>
          <a:noFill/>
          <a:ln>
            <a:noFill/>
          </a:ln>
        </p:spPr>
      </p:pic>
      <p:pic>
        <p:nvPicPr>
          <p:cNvPr id="478" name="Google Shape;478;g30f8b3a8447_1_0"/>
          <p:cNvPicPr preferRelativeResize="0"/>
          <p:nvPr/>
        </p:nvPicPr>
        <p:blipFill>
          <a:blip r:embed="rId5">
            <a:alphaModFix/>
          </a:blip>
          <a:stretch>
            <a:fillRect/>
          </a:stretch>
        </p:blipFill>
        <p:spPr>
          <a:xfrm>
            <a:off x="6044625" y="4274775"/>
            <a:ext cx="2838934" cy="1601450"/>
          </a:xfrm>
          <a:prstGeom prst="rect">
            <a:avLst/>
          </a:prstGeom>
          <a:noFill/>
          <a:ln>
            <a:noFill/>
          </a:ln>
        </p:spPr>
      </p:pic>
      <p:pic>
        <p:nvPicPr>
          <p:cNvPr id="479" name="Google Shape;479;g30f8b3a8447_1_0"/>
          <p:cNvPicPr preferRelativeResize="0"/>
          <p:nvPr/>
        </p:nvPicPr>
        <p:blipFill>
          <a:blip r:embed="rId6">
            <a:alphaModFix/>
          </a:blip>
          <a:stretch>
            <a:fillRect/>
          </a:stretch>
        </p:blipFill>
        <p:spPr>
          <a:xfrm>
            <a:off x="1213700" y="4204750"/>
            <a:ext cx="3363967" cy="1601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30f8b3a8447_1_75"/>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485" name="Google Shape;485;g30f8b3a8447_1_75"/>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486" name="Google Shape;486;g30f8b3a8447_1_75"/>
          <p:cNvGrpSpPr/>
          <p:nvPr/>
        </p:nvGrpSpPr>
        <p:grpSpPr>
          <a:xfrm>
            <a:off x="99213" y="1832045"/>
            <a:ext cx="908700" cy="908700"/>
            <a:chOff x="947033" y="2362454"/>
            <a:chExt cx="908700" cy="908700"/>
          </a:xfrm>
        </p:grpSpPr>
        <p:sp>
          <p:nvSpPr>
            <p:cNvPr id="487" name="Google Shape;487;g30f8b3a8447_1_75"/>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88" name="Google Shape;488;g30f8b3a8447_1_75"/>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489" name="Google Shape;489;g30f8b3a8447_1_75"/>
          <p:cNvGrpSpPr/>
          <p:nvPr/>
        </p:nvGrpSpPr>
        <p:grpSpPr>
          <a:xfrm>
            <a:off x="4880912" y="1832061"/>
            <a:ext cx="908700" cy="908700"/>
            <a:chOff x="4427569" y="2177104"/>
            <a:chExt cx="908700" cy="908700"/>
          </a:xfrm>
        </p:grpSpPr>
        <p:sp>
          <p:nvSpPr>
            <p:cNvPr id="490" name="Google Shape;490;g30f8b3a8447_1_75"/>
            <p:cNvSpPr/>
            <p:nvPr/>
          </p:nvSpPr>
          <p:spPr>
            <a:xfrm>
              <a:off x="4427569" y="217710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91" name="Google Shape;491;g30f8b3a8447_1_75"/>
            <p:cNvSpPr/>
            <p:nvPr/>
          </p:nvSpPr>
          <p:spPr>
            <a:xfrm>
              <a:off x="4703697" y="2415900"/>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492" name="Google Shape;492;g30f8b3a8447_1_75"/>
          <p:cNvGrpSpPr/>
          <p:nvPr/>
        </p:nvGrpSpPr>
        <p:grpSpPr>
          <a:xfrm>
            <a:off x="99236" y="4058772"/>
            <a:ext cx="908700" cy="908700"/>
            <a:chOff x="947033" y="4156948"/>
            <a:chExt cx="908700" cy="908700"/>
          </a:xfrm>
        </p:grpSpPr>
        <p:sp>
          <p:nvSpPr>
            <p:cNvPr id="493" name="Google Shape;493;g30f8b3a8447_1_75"/>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94" name="Google Shape;494;g30f8b3a8447_1_75"/>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495" name="Google Shape;495;g30f8b3a8447_1_75"/>
          <p:cNvSpPr txBox="1">
            <a:spLocks noGrp="1"/>
          </p:cNvSpPr>
          <p:nvPr>
            <p:ph type="title"/>
          </p:nvPr>
        </p:nvSpPr>
        <p:spPr>
          <a:xfrm>
            <a:off x="517050" y="4"/>
            <a:ext cx="8109900" cy="1821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sz="3600"/>
              <a:t>Welk plaatje past bij piramide van biomassa voor de voedselketen: gras→ krekels→ vleermuizen → vlooien</a:t>
            </a:r>
            <a:endParaRPr/>
          </a:p>
        </p:txBody>
      </p:sp>
      <p:grpSp>
        <p:nvGrpSpPr>
          <p:cNvPr id="496" name="Google Shape;496;g30f8b3a8447_1_75"/>
          <p:cNvGrpSpPr/>
          <p:nvPr/>
        </p:nvGrpSpPr>
        <p:grpSpPr>
          <a:xfrm>
            <a:off x="4880911" y="4105976"/>
            <a:ext cx="908700" cy="908700"/>
            <a:chOff x="4665644" y="4148177"/>
            <a:chExt cx="908700" cy="908700"/>
          </a:xfrm>
        </p:grpSpPr>
        <p:sp>
          <p:nvSpPr>
            <p:cNvPr id="497" name="Google Shape;497;g30f8b3a8447_1_75"/>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98" name="Google Shape;498;g30f8b3a8447_1_75"/>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pic>
        <p:nvPicPr>
          <p:cNvPr id="499" name="Google Shape;499;g30f8b3a8447_1_75"/>
          <p:cNvPicPr preferRelativeResize="0"/>
          <p:nvPr/>
        </p:nvPicPr>
        <p:blipFill>
          <a:blip r:embed="rId3">
            <a:alphaModFix/>
          </a:blip>
          <a:stretch>
            <a:fillRect/>
          </a:stretch>
        </p:blipFill>
        <p:spPr>
          <a:xfrm>
            <a:off x="996575" y="2117262"/>
            <a:ext cx="3363975" cy="1791525"/>
          </a:xfrm>
          <a:prstGeom prst="rect">
            <a:avLst/>
          </a:prstGeom>
          <a:noFill/>
          <a:ln>
            <a:noFill/>
          </a:ln>
        </p:spPr>
      </p:pic>
      <p:pic>
        <p:nvPicPr>
          <p:cNvPr id="500" name="Google Shape;500;g30f8b3a8447_1_75"/>
          <p:cNvPicPr preferRelativeResize="0"/>
          <p:nvPr/>
        </p:nvPicPr>
        <p:blipFill>
          <a:blip r:embed="rId4">
            <a:alphaModFix/>
          </a:blip>
          <a:stretch>
            <a:fillRect/>
          </a:stretch>
        </p:blipFill>
        <p:spPr>
          <a:xfrm>
            <a:off x="5935313" y="2236738"/>
            <a:ext cx="3057525" cy="1704975"/>
          </a:xfrm>
          <a:prstGeom prst="rect">
            <a:avLst/>
          </a:prstGeom>
          <a:noFill/>
          <a:ln>
            <a:noFill/>
          </a:ln>
        </p:spPr>
      </p:pic>
      <p:pic>
        <p:nvPicPr>
          <p:cNvPr id="501" name="Google Shape;501;g30f8b3a8447_1_75"/>
          <p:cNvPicPr preferRelativeResize="0"/>
          <p:nvPr/>
        </p:nvPicPr>
        <p:blipFill>
          <a:blip r:embed="rId5">
            <a:alphaModFix/>
          </a:blip>
          <a:stretch>
            <a:fillRect/>
          </a:stretch>
        </p:blipFill>
        <p:spPr>
          <a:xfrm>
            <a:off x="6044625" y="4274775"/>
            <a:ext cx="2838934" cy="1601450"/>
          </a:xfrm>
          <a:prstGeom prst="rect">
            <a:avLst/>
          </a:prstGeom>
          <a:noFill/>
          <a:ln>
            <a:noFill/>
          </a:ln>
        </p:spPr>
      </p:pic>
      <p:pic>
        <p:nvPicPr>
          <p:cNvPr id="502" name="Google Shape;502;g30f8b3a8447_1_75"/>
          <p:cNvPicPr preferRelativeResize="0"/>
          <p:nvPr/>
        </p:nvPicPr>
        <p:blipFill>
          <a:blip r:embed="rId6">
            <a:alphaModFix/>
          </a:blip>
          <a:stretch>
            <a:fillRect/>
          </a:stretch>
        </p:blipFill>
        <p:spPr>
          <a:xfrm>
            <a:off x="1213700" y="4204750"/>
            <a:ext cx="3363967" cy="1601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30f8b3a8447_1_5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508" name="Google Shape;508;g30f8b3a8447_1_5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050"/>
              <a:buFont typeface="Tahoma"/>
              <a:buNone/>
            </a:pPr>
            <a:r>
              <a:rPr lang="en-GB" sz="1050" b="0" i="0" u="none" strike="noStrike" cap="none">
                <a:solidFill>
                  <a:srgbClr val="FFFFFF"/>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509" name="Google Shape;509;g30f8b3a8447_1_50"/>
          <p:cNvGrpSpPr/>
          <p:nvPr/>
        </p:nvGrpSpPr>
        <p:grpSpPr>
          <a:xfrm>
            <a:off x="748213" y="2423970"/>
            <a:ext cx="908700" cy="908700"/>
            <a:chOff x="947033" y="2362454"/>
            <a:chExt cx="908700" cy="908700"/>
          </a:xfrm>
        </p:grpSpPr>
        <p:sp>
          <p:nvSpPr>
            <p:cNvPr id="510" name="Google Shape;510;g30f8b3a8447_1_50"/>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511" name="Google Shape;511;g30f8b3a8447_1_50"/>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512" name="Google Shape;512;g30f8b3a8447_1_50"/>
          <p:cNvGrpSpPr/>
          <p:nvPr/>
        </p:nvGrpSpPr>
        <p:grpSpPr>
          <a:xfrm>
            <a:off x="4983686" y="2423972"/>
            <a:ext cx="908700" cy="908700"/>
            <a:chOff x="947033" y="4156948"/>
            <a:chExt cx="908700" cy="908700"/>
          </a:xfrm>
        </p:grpSpPr>
        <p:sp>
          <p:nvSpPr>
            <p:cNvPr id="513" name="Google Shape;513;g30f8b3a8447_1_50"/>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514" name="Google Shape;514;g30f8b3a8447_1_50"/>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sp>
        <p:nvSpPr>
          <p:cNvPr id="515" name="Google Shape;515;g30f8b3a8447_1_50"/>
          <p:cNvSpPr txBox="1">
            <a:spLocks noGrp="1"/>
          </p:cNvSpPr>
          <p:nvPr>
            <p:ph type="title"/>
          </p:nvPr>
        </p:nvSpPr>
        <p:spPr>
          <a:xfrm>
            <a:off x="622619" y="429960"/>
            <a:ext cx="8109900" cy="855300"/>
          </a:xfrm>
          <a:prstGeom prst="rect">
            <a:avLst/>
          </a:prstGeom>
          <a:noFill/>
          <a:ln>
            <a:noFill/>
          </a:ln>
        </p:spPr>
        <p:txBody>
          <a:bodyPr spcFirstLastPara="1" wrap="square" lIns="91425" tIns="45700" rIns="91425" bIns="45700" anchor="t" anchorCtr="0">
            <a:normAutofit/>
          </a:bodyPr>
          <a:lstStyle/>
          <a:p>
            <a:pPr marL="0" lvl="0" indent="0" algn="l" rtl="0">
              <a:lnSpc>
                <a:spcPct val="111111"/>
              </a:lnSpc>
              <a:spcBef>
                <a:spcPts val="0"/>
              </a:spcBef>
              <a:spcAft>
                <a:spcPts val="0"/>
              </a:spcAft>
              <a:buClr>
                <a:schemeClr val="dk1"/>
              </a:buClr>
              <a:buSzPts val="3600"/>
              <a:buFont typeface="Calibri"/>
              <a:buNone/>
            </a:pPr>
            <a:r>
              <a:rPr lang="en-GB" sz="3600"/>
              <a:t>Welke predator-prooigrafiek is juist?</a:t>
            </a:r>
            <a:endParaRPr/>
          </a:p>
        </p:txBody>
      </p:sp>
      <p:pic>
        <p:nvPicPr>
          <p:cNvPr id="516" name="Google Shape;516;g30f8b3a8447_1_50"/>
          <p:cNvPicPr preferRelativeResize="0"/>
          <p:nvPr/>
        </p:nvPicPr>
        <p:blipFill>
          <a:blip r:embed="rId3">
            <a:alphaModFix/>
          </a:blip>
          <a:stretch>
            <a:fillRect/>
          </a:stretch>
        </p:blipFill>
        <p:spPr>
          <a:xfrm>
            <a:off x="1709575" y="2276475"/>
            <a:ext cx="3000375" cy="2305050"/>
          </a:xfrm>
          <a:prstGeom prst="rect">
            <a:avLst/>
          </a:prstGeom>
          <a:noFill/>
          <a:ln>
            <a:noFill/>
          </a:ln>
        </p:spPr>
      </p:pic>
      <p:pic>
        <p:nvPicPr>
          <p:cNvPr id="517" name="Google Shape;517;g30f8b3a8447_1_50"/>
          <p:cNvPicPr preferRelativeResize="0"/>
          <p:nvPr/>
        </p:nvPicPr>
        <p:blipFill>
          <a:blip r:embed="rId4">
            <a:alphaModFix/>
          </a:blip>
          <a:stretch>
            <a:fillRect/>
          </a:stretch>
        </p:blipFill>
        <p:spPr>
          <a:xfrm>
            <a:off x="6044713" y="2137800"/>
            <a:ext cx="2962275" cy="2324100"/>
          </a:xfrm>
          <a:prstGeom prst="rect">
            <a:avLst/>
          </a:prstGeom>
          <a:noFill/>
          <a:ln>
            <a:noFill/>
          </a:ln>
        </p:spPr>
      </p:pic>
      <p:pic>
        <p:nvPicPr>
          <p:cNvPr id="518" name="Google Shape;518;g30f8b3a8447_1_50"/>
          <p:cNvPicPr preferRelativeResize="0"/>
          <p:nvPr/>
        </p:nvPicPr>
        <p:blipFill>
          <a:blip r:embed="rId5">
            <a:alphaModFix/>
          </a:blip>
          <a:stretch>
            <a:fillRect/>
          </a:stretch>
        </p:blipFill>
        <p:spPr>
          <a:xfrm>
            <a:off x="4049525" y="4866750"/>
            <a:ext cx="1657350" cy="1133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g28f94ccdfe7_0_1"/>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524" name="Google Shape;524;g28f94ccdfe7_0_1"/>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525" name="Google Shape;525;g28f94ccdfe7_0_1"/>
          <p:cNvGrpSpPr/>
          <p:nvPr/>
        </p:nvGrpSpPr>
        <p:grpSpPr>
          <a:xfrm>
            <a:off x="806913" y="1821195"/>
            <a:ext cx="908700" cy="908700"/>
            <a:chOff x="947033" y="2362454"/>
            <a:chExt cx="908700" cy="908700"/>
          </a:xfrm>
        </p:grpSpPr>
        <p:sp>
          <p:nvSpPr>
            <p:cNvPr id="526" name="Google Shape;526;g28f94ccdfe7_0_1"/>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527" name="Google Shape;527;g28f94ccdfe7_0_1"/>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528" name="Google Shape;528;g28f94ccdfe7_0_1"/>
          <p:cNvGrpSpPr/>
          <p:nvPr/>
        </p:nvGrpSpPr>
        <p:grpSpPr>
          <a:xfrm>
            <a:off x="806912" y="2919861"/>
            <a:ext cx="908700" cy="908700"/>
            <a:chOff x="4665644" y="2362454"/>
            <a:chExt cx="908700" cy="908700"/>
          </a:xfrm>
        </p:grpSpPr>
        <p:sp>
          <p:nvSpPr>
            <p:cNvPr id="529" name="Google Shape;529;g28f94ccdfe7_0_1"/>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530" name="Google Shape;530;g28f94ccdfe7_0_1"/>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531" name="Google Shape;531;g28f94ccdfe7_0_1"/>
          <p:cNvGrpSpPr/>
          <p:nvPr/>
        </p:nvGrpSpPr>
        <p:grpSpPr>
          <a:xfrm>
            <a:off x="806911" y="4055847"/>
            <a:ext cx="908700" cy="908700"/>
            <a:chOff x="947033" y="4156948"/>
            <a:chExt cx="908700" cy="908700"/>
          </a:xfrm>
        </p:grpSpPr>
        <p:sp>
          <p:nvSpPr>
            <p:cNvPr id="532" name="Google Shape;532;g28f94ccdfe7_0_1"/>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533" name="Google Shape;533;g28f94ccdfe7_0_1"/>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534" name="Google Shape;534;g28f94ccdfe7_0_1"/>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producent.</a:t>
            </a:r>
            <a:endParaRPr sz="2800" b="0" i="0" u="none" strike="noStrike" cap="none">
              <a:solidFill>
                <a:srgbClr val="000000"/>
              </a:solidFill>
              <a:latin typeface="Calibri"/>
              <a:ea typeface="Calibri"/>
              <a:cs typeface="Calibri"/>
              <a:sym typeface="Calibri"/>
            </a:endParaRPr>
          </a:p>
        </p:txBody>
      </p:sp>
      <p:sp>
        <p:nvSpPr>
          <p:cNvPr id="535" name="Google Shape;535;g28f94ccdfe7_0_1"/>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consument.</a:t>
            </a:r>
            <a:endParaRPr sz="2800" b="0" i="0" u="none" strike="noStrike" cap="none">
              <a:solidFill>
                <a:srgbClr val="000000"/>
              </a:solidFill>
              <a:latin typeface="Calibri"/>
              <a:ea typeface="Calibri"/>
              <a:cs typeface="Calibri"/>
              <a:sym typeface="Calibri"/>
            </a:endParaRPr>
          </a:p>
        </p:txBody>
      </p:sp>
      <p:sp>
        <p:nvSpPr>
          <p:cNvPr id="536" name="Google Shape;536;g28f94ccdfe7_0_1"/>
          <p:cNvSpPr/>
          <p:nvPr/>
        </p:nvSpPr>
        <p:spPr>
          <a:xfrm>
            <a:off x="1958100" y="418154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reducent.</a:t>
            </a:r>
            <a:endParaRPr sz="2800" b="0" i="0" u="none" strike="noStrike" cap="none">
              <a:solidFill>
                <a:srgbClr val="000000"/>
              </a:solidFill>
              <a:latin typeface="Calibri"/>
              <a:ea typeface="Calibri"/>
              <a:cs typeface="Calibri"/>
              <a:sym typeface="Calibri"/>
            </a:endParaRPr>
          </a:p>
        </p:txBody>
      </p:sp>
      <p:sp>
        <p:nvSpPr>
          <p:cNvPr id="537" name="Google Shape;537;g28f94ccdfe7_0_1"/>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a:bodyPr>
          <a:lstStyle/>
          <a:p>
            <a:pPr marL="0" lvl="0" indent="0" algn="l" rtl="0">
              <a:lnSpc>
                <a:spcPct val="111111"/>
              </a:lnSpc>
              <a:spcBef>
                <a:spcPts val="0"/>
              </a:spcBef>
              <a:spcAft>
                <a:spcPts val="0"/>
              </a:spcAft>
              <a:buClr>
                <a:schemeClr val="dk1"/>
              </a:buClr>
              <a:buSzPts val="3600"/>
              <a:buFont typeface="Calibri"/>
              <a:buNone/>
            </a:pPr>
            <a:r>
              <a:rPr lang="en-GB" sz="3600"/>
              <a:t>Een vleesetende plant is een … </a:t>
            </a:r>
            <a:endParaRPr/>
          </a:p>
        </p:txBody>
      </p:sp>
      <p:pic>
        <p:nvPicPr>
          <p:cNvPr id="538" name="Google Shape;538;g28f94ccdfe7_0_1"/>
          <p:cNvPicPr preferRelativeResize="0"/>
          <p:nvPr/>
        </p:nvPicPr>
        <p:blipFill rotWithShape="1">
          <a:blip r:embed="rId3">
            <a:alphaModFix/>
          </a:blip>
          <a:srcRect l="-5480" r="20899"/>
          <a:stretch/>
        </p:blipFill>
        <p:spPr>
          <a:xfrm>
            <a:off x="4560275" y="1980925"/>
            <a:ext cx="3749325" cy="3128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g305bc4d4689_0_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544" name="Google Shape;544;g305bc4d4689_0_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545" name="Google Shape;545;g305bc4d4689_0_0"/>
          <p:cNvGrpSpPr/>
          <p:nvPr/>
        </p:nvGrpSpPr>
        <p:grpSpPr>
          <a:xfrm>
            <a:off x="806913" y="1496245"/>
            <a:ext cx="908700" cy="908700"/>
            <a:chOff x="947033" y="2362454"/>
            <a:chExt cx="908700" cy="908700"/>
          </a:xfrm>
        </p:grpSpPr>
        <p:sp>
          <p:nvSpPr>
            <p:cNvPr id="546" name="Google Shape;546;g305bc4d4689_0_0"/>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547" name="Google Shape;547;g305bc4d4689_0_0"/>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548" name="Google Shape;548;g305bc4d4689_0_0"/>
          <p:cNvGrpSpPr/>
          <p:nvPr/>
        </p:nvGrpSpPr>
        <p:grpSpPr>
          <a:xfrm>
            <a:off x="806912" y="2594911"/>
            <a:ext cx="908700" cy="908700"/>
            <a:chOff x="4665644" y="2362454"/>
            <a:chExt cx="908700" cy="908700"/>
          </a:xfrm>
        </p:grpSpPr>
        <p:sp>
          <p:nvSpPr>
            <p:cNvPr id="549" name="Google Shape;549;g305bc4d4689_0_0"/>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550" name="Google Shape;550;g305bc4d4689_0_0"/>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551" name="Google Shape;551;g305bc4d4689_0_0"/>
          <p:cNvGrpSpPr/>
          <p:nvPr/>
        </p:nvGrpSpPr>
        <p:grpSpPr>
          <a:xfrm>
            <a:off x="806911" y="3730897"/>
            <a:ext cx="908700" cy="908700"/>
            <a:chOff x="947033" y="4156948"/>
            <a:chExt cx="908700" cy="908700"/>
          </a:xfrm>
        </p:grpSpPr>
        <p:sp>
          <p:nvSpPr>
            <p:cNvPr id="552" name="Google Shape;552;g305bc4d4689_0_0"/>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553" name="Google Shape;553;g305bc4d4689_0_0"/>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554" name="Google Shape;554;g305bc4d4689_0_0"/>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Planten hebben geen eiwitten nodig</a:t>
            </a:r>
            <a:endParaRPr sz="2800" b="0" i="0" u="none" strike="noStrike" cap="none">
              <a:solidFill>
                <a:srgbClr val="000000"/>
              </a:solidFill>
              <a:latin typeface="Calibri"/>
              <a:ea typeface="Calibri"/>
              <a:cs typeface="Calibri"/>
              <a:sym typeface="Calibri"/>
            </a:endParaRPr>
          </a:p>
        </p:txBody>
      </p:sp>
      <p:sp>
        <p:nvSpPr>
          <p:cNvPr id="555" name="Google Shape;555;g305bc4d4689_0_0"/>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Deze nemen ze op uit de bodem</a:t>
            </a:r>
            <a:endParaRPr sz="2800" b="0" i="0" u="none" strike="noStrike" cap="none">
              <a:solidFill>
                <a:srgbClr val="000000"/>
              </a:solidFill>
              <a:latin typeface="Calibri"/>
              <a:ea typeface="Calibri"/>
              <a:cs typeface="Calibri"/>
              <a:sym typeface="Calibri"/>
            </a:endParaRPr>
          </a:p>
        </p:txBody>
      </p:sp>
      <p:sp>
        <p:nvSpPr>
          <p:cNvPr id="556" name="Google Shape;556;g305bc4d4689_0_0"/>
          <p:cNvSpPr/>
          <p:nvPr/>
        </p:nvSpPr>
        <p:spPr>
          <a:xfrm>
            <a:off x="1958100" y="38565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Deze maken ze zelf uit mineralen en CO</a:t>
            </a:r>
            <a:r>
              <a:rPr lang="en-GB" sz="2800" baseline="-25000">
                <a:latin typeface="Calibri"/>
                <a:ea typeface="Calibri"/>
                <a:cs typeface="Calibri"/>
                <a:sym typeface="Calibri"/>
              </a:rPr>
              <a:t>2</a:t>
            </a:r>
            <a:endParaRPr sz="2800" b="0" i="0" u="none" strike="noStrike" cap="none" baseline="-25000">
              <a:solidFill>
                <a:srgbClr val="000000"/>
              </a:solidFill>
              <a:latin typeface="Calibri"/>
              <a:ea typeface="Calibri"/>
              <a:cs typeface="Calibri"/>
              <a:sym typeface="Calibri"/>
            </a:endParaRPr>
          </a:p>
        </p:txBody>
      </p:sp>
      <p:sp>
        <p:nvSpPr>
          <p:cNvPr id="557" name="Google Shape;557;g305bc4d4689_0_0"/>
          <p:cNvSpPr/>
          <p:nvPr/>
        </p:nvSpPr>
        <p:spPr>
          <a:xfrm>
            <a:off x="1958099" y="498933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endParaRPr sz="2800" b="0" i="0" u="none" strike="noStrike" cap="none">
              <a:solidFill>
                <a:srgbClr val="000000"/>
              </a:solidFill>
              <a:latin typeface="Calibri"/>
              <a:ea typeface="Calibri"/>
              <a:cs typeface="Calibri"/>
              <a:sym typeface="Calibri"/>
            </a:endParaRPr>
          </a:p>
        </p:txBody>
      </p:sp>
      <p:sp>
        <p:nvSpPr>
          <p:cNvPr id="558" name="Google Shape;558;g305bc4d4689_0_0"/>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sz="3600"/>
              <a:t>Hoe komen planten aan eiwitten?</a:t>
            </a:r>
            <a:br>
              <a:rPr lang="en-GB"/>
            </a:b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g2db760db1be_0_870"/>
          <p:cNvSpPr txBox="1"/>
          <p:nvPr/>
        </p:nvSpPr>
        <p:spPr>
          <a:xfrm>
            <a:off x="5685183" y="6407433"/>
            <a:ext cx="34587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050" b="0" i="0" u="none" strike="noStrike" cap="none">
                <a:solidFill>
                  <a:srgbClr val="FFFFFF"/>
                </a:solidFill>
                <a:latin typeface="Tahoma"/>
                <a:ea typeface="Tahoma"/>
                <a:cs typeface="Tahoma"/>
                <a:sym typeface="Tahoma"/>
              </a:rPr>
              <a:t>www.nvon.nl/diagnostischevragen        © 2022 NVON </a:t>
            </a:r>
            <a:endParaRPr/>
          </a:p>
        </p:txBody>
      </p:sp>
      <p:sp>
        <p:nvSpPr>
          <p:cNvPr id="693" name="Google Shape;693;g2db760db1be_0_870"/>
          <p:cNvSpPr txBox="1">
            <a:spLocks noGrp="1"/>
          </p:cNvSpPr>
          <p:nvPr>
            <p:ph type="title"/>
          </p:nvPr>
        </p:nvSpPr>
        <p:spPr>
          <a:xfrm>
            <a:off x="628650" y="365126"/>
            <a:ext cx="7886700" cy="409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br>
              <a:rPr lang="en-GB" b="1"/>
            </a:br>
            <a:endParaRPr/>
          </a:p>
        </p:txBody>
      </p:sp>
      <p:sp>
        <p:nvSpPr>
          <p:cNvPr id="694" name="Google Shape;694;g2db760db1be_0_870"/>
          <p:cNvSpPr txBox="1"/>
          <p:nvPr/>
        </p:nvSpPr>
        <p:spPr>
          <a:xfrm>
            <a:off x="628650" y="572530"/>
            <a:ext cx="7886700" cy="33633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3300"/>
              <a:buFont typeface="Arial"/>
              <a:buNone/>
            </a:pPr>
            <a:r>
              <a:rPr lang="en-GB" sz="3300" b="0" i="0" u="none" strike="noStrike" cap="none" dirty="0" err="1">
                <a:solidFill>
                  <a:schemeClr val="dk1"/>
                </a:solidFill>
                <a:latin typeface="Calibri"/>
                <a:ea typeface="Calibri"/>
                <a:cs typeface="Calibri"/>
                <a:sym typeface="Calibri"/>
              </a:rPr>
              <a:t>Deze</a:t>
            </a:r>
            <a:r>
              <a:rPr lang="en-GB" sz="3300" b="0" i="0" u="none" strike="noStrike" cap="none" dirty="0">
                <a:solidFill>
                  <a:schemeClr val="dk1"/>
                </a:solidFill>
                <a:latin typeface="Calibri"/>
                <a:ea typeface="Calibri"/>
                <a:cs typeface="Calibri"/>
                <a:sym typeface="Calibri"/>
              </a:rPr>
              <a:t> </a:t>
            </a:r>
            <a:r>
              <a:rPr lang="en-GB" sz="3300" b="0" i="0" u="none" strike="noStrike" cap="none" dirty="0" err="1">
                <a:solidFill>
                  <a:schemeClr val="dk1"/>
                </a:solidFill>
                <a:latin typeface="Calibri"/>
                <a:ea typeface="Calibri"/>
                <a:cs typeface="Calibri"/>
                <a:sym typeface="Calibri"/>
              </a:rPr>
              <a:t>vragen</a:t>
            </a:r>
            <a:r>
              <a:rPr lang="en-GB" sz="3300" b="0" i="0" u="none" strike="noStrike" cap="none" dirty="0">
                <a:solidFill>
                  <a:schemeClr val="dk1"/>
                </a:solidFill>
                <a:latin typeface="Calibri"/>
                <a:ea typeface="Calibri"/>
                <a:cs typeface="Calibri"/>
                <a:sym typeface="Calibri"/>
              </a:rPr>
              <a:t> met </a:t>
            </a:r>
            <a:r>
              <a:rPr lang="en-GB" sz="3300" b="0" i="0" u="none" strike="noStrike" cap="none" dirty="0" err="1">
                <a:solidFill>
                  <a:schemeClr val="dk1"/>
                </a:solidFill>
                <a:latin typeface="Calibri"/>
                <a:ea typeface="Calibri"/>
                <a:cs typeface="Calibri"/>
                <a:sym typeface="Calibri"/>
              </a:rPr>
              <a:t>toelichting</a:t>
            </a:r>
            <a:r>
              <a:rPr lang="en-GB" sz="3300" b="0" i="0" u="none" strike="noStrike" cap="none" dirty="0">
                <a:solidFill>
                  <a:schemeClr val="dk1"/>
                </a:solidFill>
                <a:latin typeface="Calibri"/>
                <a:ea typeface="Calibri"/>
                <a:cs typeface="Calibri"/>
                <a:sym typeface="Calibri"/>
              </a:rPr>
              <a:t> </a:t>
            </a:r>
            <a:r>
              <a:rPr lang="en-GB" sz="3300" b="0" i="0" u="none" strike="noStrike" cap="none" dirty="0" err="1">
                <a:solidFill>
                  <a:schemeClr val="dk1"/>
                </a:solidFill>
                <a:latin typeface="Calibri"/>
                <a:ea typeface="Calibri"/>
                <a:cs typeface="Calibri"/>
                <a:sym typeface="Calibri"/>
              </a:rPr>
              <a:t>zijn</a:t>
            </a:r>
            <a:r>
              <a:rPr lang="en-GB" sz="3300" b="0" i="0" u="none" strike="noStrike" cap="none" dirty="0">
                <a:solidFill>
                  <a:schemeClr val="dk1"/>
                </a:solidFill>
                <a:latin typeface="Calibri"/>
                <a:ea typeface="Calibri"/>
                <a:cs typeface="Calibri"/>
                <a:sym typeface="Calibri"/>
              </a:rPr>
              <a:t> </a:t>
            </a:r>
            <a:r>
              <a:rPr lang="en-GB" sz="3300" b="0" i="0" u="none" strike="noStrike" cap="none" dirty="0" err="1">
                <a:solidFill>
                  <a:schemeClr val="dk1"/>
                </a:solidFill>
                <a:latin typeface="Calibri"/>
                <a:ea typeface="Calibri"/>
                <a:cs typeface="Calibri"/>
                <a:sym typeface="Calibri"/>
              </a:rPr>
              <a:t>ontwikkeld</a:t>
            </a:r>
            <a:r>
              <a:rPr lang="en-GB" sz="3300" b="0" i="0" u="none" strike="noStrike" cap="none" dirty="0">
                <a:solidFill>
                  <a:schemeClr val="dk1"/>
                </a:solidFill>
                <a:latin typeface="Calibri"/>
                <a:ea typeface="Calibri"/>
                <a:cs typeface="Calibri"/>
                <a:sym typeface="Calibri"/>
              </a:rPr>
              <a:t> door de </a:t>
            </a:r>
            <a:r>
              <a:rPr lang="en-GB" sz="3300" b="0" i="0" u="none" strike="noStrike" cap="none" dirty="0" err="1">
                <a:solidFill>
                  <a:schemeClr val="dk1"/>
                </a:solidFill>
                <a:latin typeface="Calibri"/>
                <a:ea typeface="Calibri"/>
                <a:cs typeface="Calibri"/>
                <a:sym typeface="Calibri"/>
              </a:rPr>
              <a:t>diagnostische</a:t>
            </a:r>
            <a:r>
              <a:rPr lang="en-GB" sz="3300" b="0" i="0" u="none" strike="noStrike" cap="none" dirty="0">
                <a:solidFill>
                  <a:schemeClr val="dk1"/>
                </a:solidFill>
                <a:latin typeface="Calibri"/>
                <a:ea typeface="Calibri"/>
                <a:cs typeface="Calibri"/>
                <a:sym typeface="Calibri"/>
              </a:rPr>
              <a:t> </a:t>
            </a:r>
            <a:r>
              <a:rPr lang="en-GB" sz="3300" b="0" i="0" u="none" strike="noStrike" cap="none" dirty="0" err="1">
                <a:solidFill>
                  <a:schemeClr val="dk1"/>
                </a:solidFill>
                <a:latin typeface="Calibri"/>
                <a:ea typeface="Calibri"/>
                <a:cs typeface="Calibri"/>
                <a:sym typeface="Calibri"/>
              </a:rPr>
              <a:t>vragen</a:t>
            </a:r>
            <a:r>
              <a:rPr lang="en-GB" sz="3300" b="0" i="0" u="none" strike="noStrike" cap="none" dirty="0">
                <a:solidFill>
                  <a:schemeClr val="dk1"/>
                </a:solidFill>
                <a:latin typeface="Calibri"/>
                <a:ea typeface="Calibri"/>
                <a:cs typeface="Calibri"/>
                <a:sym typeface="Calibri"/>
              </a:rPr>
              <a:t> </a:t>
            </a:r>
            <a:r>
              <a:rPr lang="en-GB" sz="3300" b="0" i="0" u="none" strike="noStrike" cap="none" dirty="0" err="1">
                <a:solidFill>
                  <a:schemeClr val="dk1"/>
                </a:solidFill>
                <a:latin typeface="Calibri"/>
                <a:ea typeface="Calibri"/>
                <a:cs typeface="Calibri"/>
                <a:sym typeface="Calibri"/>
              </a:rPr>
              <a:t>werkgroep</a:t>
            </a:r>
            <a:r>
              <a:rPr lang="en-GB" sz="3300" b="0" i="0" u="none" strike="noStrike" cap="none" dirty="0">
                <a:solidFill>
                  <a:schemeClr val="dk1"/>
                </a:solidFill>
                <a:latin typeface="Calibri"/>
                <a:ea typeface="Calibri"/>
                <a:cs typeface="Calibri"/>
                <a:sym typeface="Calibri"/>
              </a:rPr>
              <a:t> van de NVON</a:t>
            </a:r>
            <a:r>
              <a:rPr lang="en-GB" sz="3300" dirty="0">
                <a:solidFill>
                  <a:schemeClr val="dk1"/>
                </a:solidFill>
                <a:latin typeface="Calibri"/>
                <a:ea typeface="Calibri"/>
                <a:cs typeface="Calibri"/>
                <a:sym typeface="Calibri"/>
              </a:rPr>
              <a:t>. Meer </a:t>
            </a:r>
            <a:r>
              <a:rPr lang="en-GB" sz="3300" dirty="0" err="1">
                <a:solidFill>
                  <a:schemeClr val="dk1"/>
                </a:solidFill>
                <a:latin typeface="Calibri"/>
                <a:ea typeface="Calibri"/>
                <a:cs typeface="Calibri"/>
                <a:sym typeface="Calibri"/>
              </a:rPr>
              <a:t>vragen</a:t>
            </a:r>
            <a:r>
              <a:rPr lang="en-GB" sz="3300" dirty="0">
                <a:solidFill>
                  <a:schemeClr val="dk1"/>
                </a:solidFill>
                <a:latin typeface="Calibri"/>
                <a:ea typeface="Calibri"/>
                <a:cs typeface="Calibri"/>
                <a:sym typeface="Calibri"/>
              </a:rPr>
              <a:t> </a:t>
            </a:r>
            <a:r>
              <a:rPr lang="en-GB" sz="3300" dirty="0" err="1">
                <a:solidFill>
                  <a:schemeClr val="dk1"/>
                </a:solidFill>
                <a:latin typeface="Calibri"/>
                <a:ea typeface="Calibri"/>
                <a:cs typeface="Calibri"/>
                <a:sym typeface="Calibri"/>
              </a:rPr>
              <a:t>en</a:t>
            </a:r>
            <a:r>
              <a:rPr lang="en-GB" sz="3300" dirty="0">
                <a:solidFill>
                  <a:schemeClr val="dk1"/>
                </a:solidFill>
                <a:latin typeface="Calibri"/>
                <a:ea typeface="Calibri"/>
                <a:cs typeface="Calibri"/>
                <a:sym typeface="Calibri"/>
              </a:rPr>
              <a:t> info </a:t>
            </a:r>
            <a:r>
              <a:rPr lang="en-GB" sz="3300" dirty="0" err="1">
                <a:solidFill>
                  <a:schemeClr val="dk1"/>
                </a:solidFill>
                <a:latin typeface="Calibri"/>
                <a:ea typeface="Calibri"/>
                <a:cs typeface="Calibri"/>
                <a:sym typeface="Calibri"/>
              </a:rPr>
              <a:t>vind</a:t>
            </a:r>
            <a:r>
              <a:rPr lang="en-GB" sz="3300" dirty="0">
                <a:solidFill>
                  <a:schemeClr val="dk1"/>
                </a:solidFill>
                <a:latin typeface="Calibri"/>
                <a:ea typeface="Calibri"/>
                <a:cs typeface="Calibri"/>
                <a:sym typeface="Calibri"/>
              </a:rPr>
              <a:t> je op:</a:t>
            </a:r>
          </a:p>
          <a:p>
            <a:pPr marL="0" marR="0" lvl="0" indent="0" algn="l" rtl="0">
              <a:lnSpc>
                <a:spcPct val="90000"/>
              </a:lnSpc>
              <a:spcBef>
                <a:spcPts val="0"/>
              </a:spcBef>
              <a:spcAft>
                <a:spcPts val="0"/>
              </a:spcAft>
              <a:buClr>
                <a:srgbClr val="000000"/>
              </a:buClr>
              <a:buSzPts val="3300"/>
              <a:buFont typeface="Arial"/>
              <a:buNone/>
            </a:pPr>
            <a:endParaRPr lang="en-GB" sz="3300"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3300"/>
              <a:buFont typeface="Arial"/>
              <a:buNone/>
            </a:pPr>
            <a:r>
              <a:rPr lang="en-GB" sz="3300" dirty="0">
                <a:solidFill>
                  <a:schemeClr val="dk1"/>
                </a:solidFill>
                <a:latin typeface="Calibri"/>
                <a:ea typeface="Calibri"/>
                <a:cs typeface="Calibri"/>
                <a:sym typeface="Calibri"/>
                <a:hlinkClick r:id="rId3"/>
              </a:rPr>
              <a:t>www.diagnostischevragen.nl</a:t>
            </a:r>
            <a:endParaRPr lang="en-GB" sz="33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3300"/>
              <a:buFont typeface="Arial"/>
              <a:buNone/>
            </a:pPr>
            <a:endParaRPr lang="en-GB" sz="3300" dirty="0">
              <a:solidFill>
                <a:schemeClr val="dk1"/>
              </a:solidFill>
              <a:latin typeface="Calibri"/>
              <a:ea typeface="Calibri"/>
              <a:cs typeface="Calibri"/>
              <a:sym typeface="Calibri"/>
            </a:endParaRPr>
          </a:p>
        </p:txBody>
      </p:sp>
      <p:pic>
        <p:nvPicPr>
          <p:cNvPr id="695" name="Google Shape;695;g2db760db1be_0_870"/>
          <p:cNvPicPr preferRelativeResize="0"/>
          <p:nvPr/>
        </p:nvPicPr>
        <p:blipFill rotWithShape="1">
          <a:blip r:embed="rId4">
            <a:alphaModFix/>
          </a:blip>
          <a:srcRect/>
          <a:stretch/>
        </p:blipFill>
        <p:spPr>
          <a:xfrm>
            <a:off x="2450189" y="3557741"/>
            <a:ext cx="4243622" cy="1295421"/>
          </a:xfrm>
          <a:prstGeom prst="rect">
            <a:avLst/>
          </a:prstGeom>
          <a:noFill/>
          <a:ln>
            <a:noFill/>
          </a:ln>
        </p:spPr>
      </p:pic>
      <p:sp>
        <p:nvSpPr>
          <p:cNvPr id="696" name="Google Shape;696;g2db760db1be_0_87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697" name="Google Shape;697;g2db760db1be_0_87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050"/>
              <a:buFont typeface="Tahoma"/>
              <a:buNone/>
            </a:pPr>
            <a:r>
              <a:rPr lang="en-GB" sz="1050" b="0" i="0" u="none" strike="noStrike" cap="none">
                <a:solidFill>
                  <a:srgbClr val="FFFFFF"/>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pic>
        <p:nvPicPr>
          <p:cNvPr id="698" name="Google Shape;698;g2db760db1be_0_870" descr="Creative Commons Attribution-ShareAlike 3.0 Unported - Wikidata"/>
          <p:cNvPicPr preferRelativeResize="0"/>
          <p:nvPr/>
        </p:nvPicPr>
        <p:blipFill rotWithShape="1">
          <a:blip r:embed="rId5">
            <a:alphaModFix/>
          </a:blip>
          <a:srcRect/>
          <a:stretch/>
        </p:blipFill>
        <p:spPr>
          <a:xfrm>
            <a:off x="328188" y="6332184"/>
            <a:ext cx="1148977" cy="4042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366FF"/>
              </a:solidFill>
              <a:latin typeface="Corbel"/>
              <a:ea typeface="Corbel"/>
              <a:cs typeface="Corbel"/>
              <a:sym typeface="Corbel"/>
            </a:endParaRPr>
          </a:p>
        </p:txBody>
      </p:sp>
      <p:sp>
        <p:nvSpPr>
          <p:cNvPr id="266" name="Google Shape;266;p3"/>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050" b="0" i="0" u="none" strike="noStrike" cap="none">
                <a:solidFill>
                  <a:srgbClr val="FFFFFF"/>
                </a:solidFill>
                <a:latin typeface="Tahoma"/>
                <a:ea typeface="Tahoma"/>
                <a:cs typeface="Tahoma"/>
                <a:sym typeface="Tahoma"/>
              </a:rPr>
              <a:t>www.diagnostischevragen.nl</a:t>
            </a:r>
            <a:endParaRPr/>
          </a:p>
        </p:txBody>
      </p:sp>
      <p:grpSp>
        <p:nvGrpSpPr>
          <p:cNvPr id="267" name="Google Shape;267;p3"/>
          <p:cNvGrpSpPr/>
          <p:nvPr/>
        </p:nvGrpSpPr>
        <p:grpSpPr>
          <a:xfrm>
            <a:off x="806913" y="1496245"/>
            <a:ext cx="908647" cy="908646"/>
            <a:chOff x="947033" y="2362454"/>
            <a:chExt cx="908647" cy="908646"/>
          </a:xfrm>
        </p:grpSpPr>
        <p:sp>
          <p:nvSpPr>
            <p:cNvPr id="268" name="Google Shape;268;p3"/>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spcBef>
                  <a:spcPts val="0"/>
                </a:spcBef>
                <a:spcAft>
                  <a:spcPts val="0"/>
                </a:spcAf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69" name="Google Shape;269;p3"/>
            <p:cNvSpPr/>
            <p:nvPr/>
          </p:nvSpPr>
          <p:spPr>
            <a:xfrm>
              <a:off x="1261236" y="2588475"/>
              <a:ext cx="356441" cy="431204"/>
            </a:xfrm>
            <a:prstGeom prst="rect">
              <a:avLst/>
            </a:prstGeom>
            <a:noFill/>
            <a:ln>
              <a:noFill/>
            </a:ln>
          </p:spPr>
          <p:txBody>
            <a:bodyPr spcFirstLastPara="1" wrap="square" lIns="35700" tIns="35700" rIns="35700" bIns="35700" anchor="ctr" anchorCtr="0">
              <a:spAutoFit/>
            </a:bodyPr>
            <a:lstStyle/>
            <a:p>
              <a:pPr marL="0" marR="0" lvl="0" indent="0" algn="l" rtl="0">
                <a:lnSpc>
                  <a:spcPct val="120000"/>
                </a:lnSpc>
                <a:spcBef>
                  <a:spcPts val="0"/>
                </a:spcBef>
                <a:spcAft>
                  <a:spcPts val="0"/>
                </a:spcAft>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270" name="Google Shape;270;p3"/>
          <p:cNvGrpSpPr/>
          <p:nvPr/>
        </p:nvGrpSpPr>
        <p:grpSpPr>
          <a:xfrm>
            <a:off x="806912" y="2594911"/>
            <a:ext cx="908647" cy="908646"/>
            <a:chOff x="4665644" y="2362454"/>
            <a:chExt cx="908647" cy="908646"/>
          </a:xfrm>
        </p:grpSpPr>
        <p:sp>
          <p:nvSpPr>
            <p:cNvPr id="271" name="Google Shape;271;p3"/>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spcBef>
                  <a:spcPts val="0"/>
                </a:spcBef>
                <a:spcAft>
                  <a:spcPts val="0"/>
                </a:spcAf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72" name="Google Shape;272;p3"/>
            <p:cNvSpPr/>
            <p:nvPr/>
          </p:nvSpPr>
          <p:spPr>
            <a:xfrm>
              <a:off x="4979847" y="2588475"/>
              <a:ext cx="356441" cy="431204"/>
            </a:xfrm>
            <a:prstGeom prst="rect">
              <a:avLst/>
            </a:prstGeom>
            <a:noFill/>
            <a:ln>
              <a:noFill/>
            </a:ln>
          </p:spPr>
          <p:txBody>
            <a:bodyPr spcFirstLastPara="1" wrap="square" lIns="35700" tIns="35700" rIns="35700" bIns="35700" anchor="ctr" anchorCtr="0">
              <a:spAutoFit/>
            </a:bodyPr>
            <a:lstStyle/>
            <a:p>
              <a:pPr marL="0" marR="0" lvl="0" indent="0" algn="l" rtl="0">
                <a:lnSpc>
                  <a:spcPct val="120000"/>
                </a:lnSpc>
                <a:spcBef>
                  <a:spcPts val="0"/>
                </a:spcBef>
                <a:spcAft>
                  <a:spcPts val="0"/>
                </a:spcAft>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273" name="Google Shape;273;p3"/>
          <p:cNvGrpSpPr/>
          <p:nvPr/>
        </p:nvGrpSpPr>
        <p:grpSpPr>
          <a:xfrm>
            <a:off x="806911" y="3730897"/>
            <a:ext cx="908647" cy="908646"/>
            <a:chOff x="947033" y="4156948"/>
            <a:chExt cx="908647" cy="908646"/>
          </a:xfrm>
        </p:grpSpPr>
        <p:sp>
          <p:nvSpPr>
            <p:cNvPr id="274" name="Google Shape;274;p3"/>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spcBef>
                  <a:spcPts val="0"/>
                </a:spcBef>
                <a:spcAft>
                  <a:spcPts val="0"/>
                </a:spcAf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75" name="Google Shape;275;p3"/>
            <p:cNvSpPr/>
            <p:nvPr/>
          </p:nvSpPr>
          <p:spPr>
            <a:xfrm>
              <a:off x="1261237" y="4382969"/>
              <a:ext cx="356440" cy="431204"/>
            </a:xfrm>
            <a:prstGeom prst="rect">
              <a:avLst/>
            </a:prstGeom>
            <a:noFill/>
            <a:ln>
              <a:noFill/>
            </a:ln>
          </p:spPr>
          <p:txBody>
            <a:bodyPr spcFirstLastPara="1" wrap="square" lIns="35700" tIns="35700" rIns="35700" bIns="35700" anchor="ctr" anchorCtr="0">
              <a:spAutoFit/>
            </a:bodyPr>
            <a:lstStyle/>
            <a:p>
              <a:pPr marL="0" marR="0" lvl="0" indent="0" algn="l" rtl="0">
                <a:lnSpc>
                  <a:spcPct val="120000"/>
                </a:lnSpc>
                <a:spcBef>
                  <a:spcPts val="0"/>
                </a:spcBef>
                <a:spcAft>
                  <a:spcPts val="0"/>
                </a:spcAft>
                <a:buNone/>
              </a:pPr>
              <a:r>
                <a:rPr lang="en-GB" sz="2400" b="0" i="0" u="none" strike="noStrike" cap="none">
                  <a:solidFill>
                    <a:srgbClr val="FFFFFF"/>
                  </a:solidFill>
                  <a:latin typeface="Helvetica Neue"/>
                  <a:ea typeface="Helvetica Neue"/>
                  <a:cs typeface="Helvetica Neue"/>
                  <a:sym typeface="Helvetica Neue"/>
                </a:rPr>
                <a:t>C</a:t>
              </a:r>
              <a:endParaRPr/>
            </a:p>
          </p:txBody>
        </p:sp>
      </p:grpSp>
      <p:grpSp>
        <p:nvGrpSpPr>
          <p:cNvPr id="276" name="Google Shape;276;p3"/>
          <p:cNvGrpSpPr/>
          <p:nvPr/>
        </p:nvGrpSpPr>
        <p:grpSpPr>
          <a:xfrm>
            <a:off x="806911" y="4829563"/>
            <a:ext cx="908647" cy="908646"/>
            <a:chOff x="4665644" y="4148177"/>
            <a:chExt cx="908647" cy="908646"/>
          </a:xfrm>
        </p:grpSpPr>
        <p:sp>
          <p:nvSpPr>
            <p:cNvPr id="277" name="Google Shape;277;p3"/>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spcBef>
                  <a:spcPts val="0"/>
                </a:spcBef>
                <a:spcAft>
                  <a:spcPts val="0"/>
                </a:spcAf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78" name="Google Shape;278;p3"/>
            <p:cNvSpPr/>
            <p:nvPr/>
          </p:nvSpPr>
          <p:spPr>
            <a:xfrm>
              <a:off x="4979848" y="4374198"/>
              <a:ext cx="356440" cy="431204"/>
            </a:xfrm>
            <a:prstGeom prst="rect">
              <a:avLst/>
            </a:prstGeom>
            <a:noFill/>
            <a:ln>
              <a:noFill/>
            </a:ln>
          </p:spPr>
          <p:txBody>
            <a:bodyPr spcFirstLastPara="1" wrap="square" lIns="35700" tIns="35700" rIns="35700" bIns="35700" anchor="ctr" anchorCtr="0">
              <a:spAutoFit/>
            </a:bodyPr>
            <a:lstStyle/>
            <a:p>
              <a:pPr marL="0" marR="0" lvl="0" indent="0" algn="l" rtl="0">
                <a:lnSpc>
                  <a:spcPct val="120000"/>
                </a:lnSpc>
                <a:spcBef>
                  <a:spcPts val="0"/>
                </a:spcBef>
                <a:spcAft>
                  <a:spcPts val="0"/>
                </a:spcAft>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279" name="Google Shape;279;p3"/>
          <p:cNvSpPr/>
          <p:nvPr/>
        </p:nvSpPr>
        <p:spPr>
          <a:xfrm>
            <a:off x="1958101" y="1655969"/>
            <a:ext cx="6158288" cy="589198"/>
          </a:xfrm>
          <a:prstGeom prst="rect">
            <a:avLst/>
          </a:prstGeom>
          <a:noFill/>
          <a:ln>
            <a:noFill/>
          </a:ln>
        </p:spPr>
        <p:txBody>
          <a:bodyPr spcFirstLastPara="1" wrap="square" lIns="35700" tIns="35700" rIns="35700" bIns="35700" anchor="ctr" anchorCtr="0">
            <a:spAutoFit/>
          </a:bodyPr>
          <a:lstStyle/>
          <a:p>
            <a:pPr marL="0" marR="0" lvl="0" indent="0" algn="l" rtl="0">
              <a:lnSpc>
                <a:spcPct val="120000"/>
              </a:lnSpc>
              <a:spcBef>
                <a:spcPts val="0"/>
              </a:spcBef>
              <a:spcAft>
                <a:spcPts val="0"/>
              </a:spcAft>
              <a:buNone/>
            </a:pPr>
            <a:r>
              <a:rPr lang="en-GB" sz="2800" b="0" i="0" u="none" strike="noStrike" cap="none">
                <a:solidFill>
                  <a:srgbClr val="000000"/>
                </a:solidFill>
                <a:latin typeface="Calibri"/>
                <a:ea typeface="Calibri"/>
                <a:cs typeface="Calibri"/>
                <a:sym typeface="Calibri"/>
              </a:rPr>
              <a:t>Alle </a:t>
            </a:r>
            <a:r>
              <a:rPr lang="en-GB" sz="2800">
                <a:latin typeface="Calibri"/>
                <a:ea typeface="Calibri"/>
                <a:cs typeface="Calibri"/>
                <a:sym typeface="Calibri"/>
              </a:rPr>
              <a:t>insecten</a:t>
            </a:r>
            <a:r>
              <a:rPr lang="en-GB" sz="2800" b="0" i="0" u="none" strike="noStrike" cap="none">
                <a:solidFill>
                  <a:srgbClr val="000000"/>
                </a:solidFill>
                <a:latin typeface="Calibri"/>
                <a:ea typeface="Calibri"/>
                <a:cs typeface="Calibri"/>
                <a:sym typeface="Calibri"/>
              </a:rPr>
              <a:t> in een </a:t>
            </a:r>
            <a:r>
              <a:rPr lang="en-GB" sz="2800">
                <a:latin typeface="Calibri"/>
                <a:ea typeface="Calibri"/>
                <a:cs typeface="Calibri"/>
                <a:sym typeface="Calibri"/>
              </a:rPr>
              <a:t>bos</a:t>
            </a:r>
            <a:endParaRPr sz="2800" b="0" i="0" u="none" strike="noStrike" cap="none">
              <a:solidFill>
                <a:srgbClr val="000000"/>
              </a:solidFill>
              <a:latin typeface="Calibri"/>
              <a:ea typeface="Calibri"/>
              <a:cs typeface="Calibri"/>
              <a:sym typeface="Calibri"/>
            </a:endParaRPr>
          </a:p>
        </p:txBody>
      </p:sp>
      <p:sp>
        <p:nvSpPr>
          <p:cNvPr id="280" name="Google Shape;280;p3"/>
          <p:cNvSpPr/>
          <p:nvPr/>
        </p:nvSpPr>
        <p:spPr>
          <a:xfrm>
            <a:off x="1958101" y="2711037"/>
            <a:ext cx="6158288" cy="589198"/>
          </a:xfrm>
          <a:prstGeom prst="rect">
            <a:avLst/>
          </a:prstGeom>
          <a:noFill/>
          <a:ln>
            <a:noFill/>
          </a:ln>
        </p:spPr>
        <p:txBody>
          <a:bodyPr spcFirstLastPara="1" wrap="square" lIns="35700" tIns="35700" rIns="35700" bIns="35700" anchor="ctr" anchorCtr="0">
            <a:spAutoFit/>
          </a:bodyPr>
          <a:lstStyle/>
          <a:p>
            <a:pPr marL="0" marR="0" lvl="0" indent="0" algn="l" rtl="0">
              <a:lnSpc>
                <a:spcPct val="120000"/>
              </a:lnSpc>
              <a:spcBef>
                <a:spcPts val="0"/>
              </a:spcBef>
              <a:spcAft>
                <a:spcPts val="0"/>
              </a:spcAft>
              <a:buNone/>
            </a:pPr>
            <a:r>
              <a:rPr lang="en-GB" sz="2800" b="0" i="0" u="none" strike="noStrike" cap="none">
                <a:solidFill>
                  <a:srgbClr val="000000"/>
                </a:solidFill>
                <a:latin typeface="Calibri"/>
                <a:ea typeface="Calibri"/>
                <a:cs typeface="Calibri"/>
                <a:sym typeface="Calibri"/>
              </a:rPr>
              <a:t>Alle </a:t>
            </a:r>
            <a:r>
              <a:rPr lang="en-GB" sz="2800">
                <a:latin typeface="Calibri"/>
                <a:ea typeface="Calibri"/>
                <a:cs typeface="Calibri"/>
                <a:sym typeface="Calibri"/>
              </a:rPr>
              <a:t>grassen </a:t>
            </a:r>
            <a:r>
              <a:rPr lang="en-GB" sz="2800" b="0" i="0" u="none" strike="noStrike" cap="none">
                <a:solidFill>
                  <a:srgbClr val="000000"/>
                </a:solidFill>
                <a:latin typeface="Calibri"/>
                <a:ea typeface="Calibri"/>
                <a:cs typeface="Calibri"/>
                <a:sym typeface="Calibri"/>
              </a:rPr>
              <a:t>in een </a:t>
            </a:r>
            <a:r>
              <a:rPr lang="en-GB" sz="2800">
                <a:latin typeface="Calibri"/>
                <a:ea typeface="Calibri"/>
                <a:cs typeface="Calibri"/>
                <a:sym typeface="Calibri"/>
              </a:rPr>
              <a:t>bos</a:t>
            </a:r>
            <a:endParaRPr sz="2800" b="0" i="0" u="none" strike="noStrike" cap="none">
              <a:solidFill>
                <a:srgbClr val="000000"/>
              </a:solidFill>
              <a:latin typeface="Calibri"/>
              <a:ea typeface="Calibri"/>
              <a:cs typeface="Calibri"/>
              <a:sym typeface="Calibri"/>
            </a:endParaRPr>
          </a:p>
        </p:txBody>
      </p:sp>
      <p:sp>
        <p:nvSpPr>
          <p:cNvPr id="281" name="Google Shape;281;p3"/>
          <p:cNvSpPr/>
          <p:nvPr/>
        </p:nvSpPr>
        <p:spPr>
          <a:xfrm>
            <a:off x="1958100" y="3856597"/>
            <a:ext cx="6158289" cy="589198"/>
          </a:xfrm>
          <a:prstGeom prst="rect">
            <a:avLst/>
          </a:prstGeom>
          <a:noFill/>
          <a:ln>
            <a:noFill/>
          </a:ln>
        </p:spPr>
        <p:txBody>
          <a:bodyPr spcFirstLastPara="1" wrap="square" lIns="35700" tIns="35700" rIns="35700" bIns="35700" anchor="ctr" anchorCtr="0">
            <a:spAutoFit/>
          </a:bodyPr>
          <a:lstStyle/>
          <a:p>
            <a:pPr marL="0" marR="0" lvl="0" indent="0" algn="l" rtl="0">
              <a:lnSpc>
                <a:spcPct val="120000"/>
              </a:lnSpc>
              <a:spcBef>
                <a:spcPts val="0"/>
              </a:spcBef>
              <a:spcAft>
                <a:spcPts val="0"/>
              </a:spcAft>
              <a:buNone/>
            </a:pPr>
            <a:r>
              <a:rPr lang="en-GB" sz="2800" b="0" i="0" u="none" strike="noStrike" cap="none">
                <a:solidFill>
                  <a:srgbClr val="000000"/>
                </a:solidFill>
                <a:latin typeface="Calibri"/>
                <a:ea typeface="Calibri"/>
                <a:cs typeface="Calibri"/>
                <a:sym typeface="Calibri"/>
              </a:rPr>
              <a:t>Alle zomereiken in een bos</a:t>
            </a:r>
            <a:endParaRPr sz="2800" b="0" i="0" u="none" strike="noStrike" cap="none">
              <a:solidFill>
                <a:srgbClr val="000000"/>
              </a:solidFill>
              <a:latin typeface="Calibri"/>
              <a:ea typeface="Calibri"/>
              <a:cs typeface="Calibri"/>
              <a:sym typeface="Calibri"/>
            </a:endParaRPr>
          </a:p>
        </p:txBody>
      </p:sp>
      <p:sp>
        <p:nvSpPr>
          <p:cNvPr id="282" name="Google Shape;282;p3"/>
          <p:cNvSpPr/>
          <p:nvPr/>
        </p:nvSpPr>
        <p:spPr>
          <a:xfrm>
            <a:off x="1958099" y="5062409"/>
            <a:ext cx="6158290" cy="589198"/>
          </a:xfrm>
          <a:prstGeom prst="rect">
            <a:avLst/>
          </a:prstGeom>
          <a:noFill/>
          <a:ln>
            <a:noFill/>
          </a:ln>
        </p:spPr>
        <p:txBody>
          <a:bodyPr spcFirstLastPara="1" wrap="square" lIns="35700" tIns="35700" rIns="35700" bIns="35700" anchor="ctr" anchorCtr="0">
            <a:spAutoFit/>
          </a:bodyPr>
          <a:lstStyle/>
          <a:p>
            <a:pPr marL="0" marR="0" lvl="0" indent="0" algn="l" rtl="0">
              <a:lnSpc>
                <a:spcPct val="120000"/>
              </a:lnSpc>
              <a:spcBef>
                <a:spcPts val="0"/>
              </a:spcBef>
              <a:spcAft>
                <a:spcPts val="0"/>
              </a:spcAft>
              <a:buNone/>
            </a:pPr>
            <a:r>
              <a:rPr lang="en-GB" sz="2800" b="0" i="0" u="none" strike="noStrike" cap="none">
                <a:solidFill>
                  <a:srgbClr val="000000"/>
                </a:solidFill>
                <a:latin typeface="Calibri"/>
                <a:ea typeface="Calibri"/>
                <a:cs typeface="Calibri"/>
                <a:sym typeface="Calibri"/>
              </a:rPr>
              <a:t>Alle bovenstaande antwoorden zijn goed</a:t>
            </a:r>
            <a:endParaRPr sz="2800" b="0" i="0" u="none" strike="noStrike" cap="none">
              <a:solidFill>
                <a:srgbClr val="000000"/>
              </a:solidFill>
              <a:latin typeface="Calibri"/>
              <a:ea typeface="Calibri"/>
              <a:cs typeface="Calibri"/>
              <a:sym typeface="Calibri"/>
            </a:endParaRPr>
          </a:p>
        </p:txBody>
      </p:sp>
      <p:sp>
        <p:nvSpPr>
          <p:cNvPr id="283" name="Google Shape;283;p3"/>
          <p:cNvSpPr txBox="1">
            <a:spLocks noGrp="1"/>
          </p:cNvSpPr>
          <p:nvPr>
            <p:ph type="title"/>
          </p:nvPr>
        </p:nvSpPr>
        <p:spPr>
          <a:xfrm>
            <a:off x="729419" y="396260"/>
            <a:ext cx="8109782" cy="85518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sz="3600"/>
              <a:t>Wat is een goed voorbeeld van een populatie?</a:t>
            </a:r>
            <a:br>
              <a:rPr lang="en-GB"/>
            </a:b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366FF"/>
              </a:solidFill>
              <a:latin typeface="Corbel"/>
              <a:ea typeface="Corbel"/>
              <a:cs typeface="Corbel"/>
              <a:sym typeface="Corbel"/>
            </a:endParaRPr>
          </a:p>
        </p:txBody>
      </p:sp>
      <p:sp>
        <p:nvSpPr>
          <p:cNvPr id="290" name="Google Shape;290;p4"/>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050" b="0" i="0" u="none" strike="noStrike" cap="none">
                <a:solidFill>
                  <a:srgbClr val="FFFFFF"/>
                </a:solidFill>
                <a:latin typeface="Tahoma"/>
                <a:ea typeface="Tahoma"/>
                <a:cs typeface="Tahoma"/>
                <a:sym typeface="Tahoma"/>
              </a:rPr>
              <a:t>www.diagnostischevragen.nl</a:t>
            </a:r>
            <a:endParaRPr/>
          </a:p>
        </p:txBody>
      </p:sp>
      <p:grpSp>
        <p:nvGrpSpPr>
          <p:cNvPr id="291" name="Google Shape;291;p4"/>
          <p:cNvGrpSpPr/>
          <p:nvPr/>
        </p:nvGrpSpPr>
        <p:grpSpPr>
          <a:xfrm>
            <a:off x="806913" y="1496245"/>
            <a:ext cx="908647" cy="908646"/>
            <a:chOff x="947033" y="2362454"/>
            <a:chExt cx="908647" cy="908646"/>
          </a:xfrm>
        </p:grpSpPr>
        <p:sp>
          <p:nvSpPr>
            <p:cNvPr id="292" name="Google Shape;292;p4"/>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spcBef>
                  <a:spcPts val="0"/>
                </a:spcBef>
                <a:spcAft>
                  <a:spcPts val="0"/>
                </a:spcAf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93" name="Google Shape;293;p4"/>
            <p:cNvSpPr/>
            <p:nvPr/>
          </p:nvSpPr>
          <p:spPr>
            <a:xfrm>
              <a:off x="1261236" y="2588475"/>
              <a:ext cx="356441" cy="431204"/>
            </a:xfrm>
            <a:prstGeom prst="rect">
              <a:avLst/>
            </a:prstGeom>
            <a:noFill/>
            <a:ln>
              <a:noFill/>
            </a:ln>
          </p:spPr>
          <p:txBody>
            <a:bodyPr spcFirstLastPara="1" wrap="square" lIns="35700" tIns="35700" rIns="35700" bIns="35700" anchor="ctr" anchorCtr="0">
              <a:spAutoFit/>
            </a:bodyPr>
            <a:lstStyle/>
            <a:p>
              <a:pPr marL="0" marR="0" lvl="0" indent="0" algn="l" rtl="0">
                <a:lnSpc>
                  <a:spcPct val="120000"/>
                </a:lnSpc>
                <a:spcBef>
                  <a:spcPts val="0"/>
                </a:spcBef>
                <a:spcAft>
                  <a:spcPts val="0"/>
                </a:spcAft>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294" name="Google Shape;294;p4"/>
          <p:cNvGrpSpPr/>
          <p:nvPr/>
        </p:nvGrpSpPr>
        <p:grpSpPr>
          <a:xfrm>
            <a:off x="806912" y="2594911"/>
            <a:ext cx="908647" cy="908646"/>
            <a:chOff x="4665644" y="2362454"/>
            <a:chExt cx="908647" cy="908646"/>
          </a:xfrm>
        </p:grpSpPr>
        <p:sp>
          <p:nvSpPr>
            <p:cNvPr id="295" name="Google Shape;295;p4"/>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spcBef>
                  <a:spcPts val="0"/>
                </a:spcBef>
                <a:spcAft>
                  <a:spcPts val="0"/>
                </a:spcAf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96" name="Google Shape;296;p4"/>
            <p:cNvSpPr/>
            <p:nvPr/>
          </p:nvSpPr>
          <p:spPr>
            <a:xfrm>
              <a:off x="4979847" y="2588475"/>
              <a:ext cx="356441" cy="431204"/>
            </a:xfrm>
            <a:prstGeom prst="rect">
              <a:avLst/>
            </a:prstGeom>
            <a:noFill/>
            <a:ln>
              <a:noFill/>
            </a:ln>
          </p:spPr>
          <p:txBody>
            <a:bodyPr spcFirstLastPara="1" wrap="square" lIns="35700" tIns="35700" rIns="35700" bIns="35700" anchor="ctr" anchorCtr="0">
              <a:spAutoFit/>
            </a:bodyPr>
            <a:lstStyle/>
            <a:p>
              <a:pPr marL="0" marR="0" lvl="0" indent="0" algn="l" rtl="0">
                <a:lnSpc>
                  <a:spcPct val="120000"/>
                </a:lnSpc>
                <a:spcBef>
                  <a:spcPts val="0"/>
                </a:spcBef>
                <a:spcAft>
                  <a:spcPts val="0"/>
                </a:spcAft>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297" name="Google Shape;297;p4"/>
          <p:cNvGrpSpPr/>
          <p:nvPr/>
        </p:nvGrpSpPr>
        <p:grpSpPr>
          <a:xfrm>
            <a:off x="806911" y="3730897"/>
            <a:ext cx="908647" cy="908646"/>
            <a:chOff x="947033" y="4156948"/>
            <a:chExt cx="908647" cy="908646"/>
          </a:xfrm>
        </p:grpSpPr>
        <p:sp>
          <p:nvSpPr>
            <p:cNvPr id="298" name="Google Shape;298;p4"/>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spcBef>
                  <a:spcPts val="0"/>
                </a:spcBef>
                <a:spcAft>
                  <a:spcPts val="0"/>
                </a:spcAf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99" name="Google Shape;299;p4"/>
            <p:cNvSpPr/>
            <p:nvPr/>
          </p:nvSpPr>
          <p:spPr>
            <a:xfrm>
              <a:off x="1261237" y="4382969"/>
              <a:ext cx="356440" cy="431204"/>
            </a:xfrm>
            <a:prstGeom prst="rect">
              <a:avLst/>
            </a:prstGeom>
            <a:noFill/>
            <a:ln>
              <a:noFill/>
            </a:ln>
          </p:spPr>
          <p:txBody>
            <a:bodyPr spcFirstLastPara="1" wrap="square" lIns="35700" tIns="35700" rIns="35700" bIns="35700" anchor="ctr" anchorCtr="0">
              <a:spAutoFit/>
            </a:bodyPr>
            <a:lstStyle/>
            <a:p>
              <a:pPr marL="0" marR="0" lvl="0" indent="0" algn="l" rtl="0">
                <a:lnSpc>
                  <a:spcPct val="120000"/>
                </a:lnSpc>
                <a:spcBef>
                  <a:spcPts val="0"/>
                </a:spcBef>
                <a:spcAft>
                  <a:spcPts val="0"/>
                </a:spcAft>
                <a:buNone/>
              </a:pPr>
              <a:r>
                <a:rPr lang="en-GB" sz="2400" b="0" i="0" u="none" strike="noStrike" cap="none">
                  <a:solidFill>
                    <a:srgbClr val="FFFFFF"/>
                  </a:solidFill>
                  <a:latin typeface="Helvetica Neue"/>
                  <a:ea typeface="Helvetica Neue"/>
                  <a:cs typeface="Helvetica Neue"/>
                  <a:sym typeface="Helvetica Neue"/>
                </a:rPr>
                <a:t>C</a:t>
              </a:r>
              <a:endParaRPr/>
            </a:p>
          </p:txBody>
        </p:sp>
      </p:grpSp>
      <p:grpSp>
        <p:nvGrpSpPr>
          <p:cNvPr id="300" name="Google Shape;300;p4"/>
          <p:cNvGrpSpPr/>
          <p:nvPr/>
        </p:nvGrpSpPr>
        <p:grpSpPr>
          <a:xfrm>
            <a:off x="806911" y="4829563"/>
            <a:ext cx="908647" cy="908646"/>
            <a:chOff x="4665644" y="4148177"/>
            <a:chExt cx="908647" cy="908646"/>
          </a:xfrm>
        </p:grpSpPr>
        <p:sp>
          <p:nvSpPr>
            <p:cNvPr id="301" name="Google Shape;301;p4"/>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spcBef>
                  <a:spcPts val="0"/>
                </a:spcBef>
                <a:spcAft>
                  <a:spcPts val="0"/>
                </a:spcAf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02" name="Google Shape;302;p4"/>
            <p:cNvSpPr/>
            <p:nvPr/>
          </p:nvSpPr>
          <p:spPr>
            <a:xfrm>
              <a:off x="4979848" y="4374198"/>
              <a:ext cx="356440" cy="431204"/>
            </a:xfrm>
            <a:prstGeom prst="rect">
              <a:avLst/>
            </a:prstGeom>
            <a:noFill/>
            <a:ln>
              <a:noFill/>
            </a:ln>
          </p:spPr>
          <p:txBody>
            <a:bodyPr spcFirstLastPara="1" wrap="square" lIns="35700" tIns="35700" rIns="35700" bIns="35700" anchor="ctr" anchorCtr="0">
              <a:spAutoFit/>
            </a:bodyPr>
            <a:lstStyle/>
            <a:p>
              <a:pPr marL="0" marR="0" lvl="0" indent="0" algn="l" rtl="0">
                <a:lnSpc>
                  <a:spcPct val="120000"/>
                </a:lnSpc>
                <a:spcBef>
                  <a:spcPts val="0"/>
                </a:spcBef>
                <a:spcAft>
                  <a:spcPts val="0"/>
                </a:spcAft>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303" name="Google Shape;303;p4"/>
          <p:cNvSpPr/>
          <p:nvPr/>
        </p:nvSpPr>
        <p:spPr>
          <a:xfrm>
            <a:off x="1958101" y="1655969"/>
            <a:ext cx="6158288" cy="589198"/>
          </a:xfrm>
          <a:prstGeom prst="rect">
            <a:avLst/>
          </a:prstGeom>
          <a:noFill/>
          <a:ln>
            <a:noFill/>
          </a:ln>
        </p:spPr>
        <p:txBody>
          <a:bodyPr spcFirstLastPara="1" wrap="square" lIns="35700" tIns="35700" rIns="35700" bIns="35700" anchor="ctr" anchorCtr="0">
            <a:spAutoFit/>
          </a:bodyPr>
          <a:lstStyle/>
          <a:p>
            <a:pPr marL="0" marR="0" lvl="0" indent="0" algn="l" rtl="0">
              <a:lnSpc>
                <a:spcPct val="120000"/>
              </a:lnSpc>
              <a:spcBef>
                <a:spcPts val="0"/>
              </a:spcBef>
              <a:spcAft>
                <a:spcPts val="0"/>
              </a:spcAft>
              <a:buNone/>
            </a:pPr>
            <a:r>
              <a:rPr lang="en-GB" sz="2800" b="0" i="0" u="none" strike="noStrike" cap="none">
                <a:solidFill>
                  <a:srgbClr val="000000"/>
                </a:solidFill>
                <a:latin typeface="Calibri"/>
                <a:ea typeface="Calibri"/>
                <a:cs typeface="Calibri"/>
                <a:sym typeface="Calibri"/>
              </a:rPr>
              <a:t>Alle </a:t>
            </a:r>
            <a:r>
              <a:rPr lang="en-GB" sz="2800">
                <a:latin typeface="Calibri"/>
                <a:ea typeface="Calibri"/>
                <a:cs typeface="Calibri"/>
                <a:sym typeface="Calibri"/>
              </a:rPr>
              <a:t>konijnen</a:t>
            </a:r>
            <a:r>
              <a:rPr lang="en-GB" sz="2800" b="0" i="0" u="none" strike="noStrike" cap="none">
                <a:solidFill>
                  <a:srgbClr val="000000"/>
                </a:solidFill>
                <a:latin typeface="Calibri"/>
                <a:ea typeface="Calibri"/>
                <a:cs typeface="Calibri"/>
                <a:sym typeface="Calibri"/>
              </a:rPr>
              <a:t> in de wereld</a:t>
            </a:r>
            <a:endParaRPr sz="2800" b="0" i="0" u="none" strike="noStrike" cap="none">
              <a:solidFill>
                <a:srgbClr val="000000"/>
              </a:solidFill>
              <a:latin typeface="Calibri"/>
              <a:ea typeface="Calibri"/>
              <a:cs typeface="Calibri"/>
              <a:sym typeface="Calibri"/>
            </a:endParaRPr>
          </a:p>
        </p:txBody>
      </p:sp>
      <p:sp>
        <p:nvSpPr>
          <p:cNvPr id="304" name="Google Shape;304;p4"/>
          <p:cNvSpPr/>
          <p:nvPr/>
        </p:nvSpPr>
        <p:spPr>
          <a:xfrm>
            <a:off x="1958101" y="2711037"/>
            <a:ext cx="6158288" cy="589198"/>
          </a:xfrm>
          <a:prstGeom prst="rect">
            <a:avLst/>
          </a:prstGeom>
          <a:noFill/>
          <a:ln>
            <a:noFill/>
          </a:ln>
        </p:spPr>
        <p:txBody>
          <a:bodyPr spcFirstLastPara="1" wrap="square" lIns="35700" tIns="35700" rIns="35700" bIns="35700" anchor="ctr" anchorCtr="0">
            <a:spAutoFit/>
          </a:bodyPr>
          <a:lstStyle/>
          <a:p>
            <a:pPr marL="0" marR="0" lvl="0" indent="0" algn="l" rtl="0">
              <a:lnSpc>
                <a:spcPct val="120000"/>
              </a:lnSpc>
              <a:spcBef>
                <a:spcPts val="0"/>
              </a:spcBef>
              <a:spcAft>
                <a:spcPts val="0"/>
              </a:spcAft>
              <a:buNone/>
            </a:pPr>
            <a:r>
              <a:rPr lang="en-GB" sz="2800" b="0" i="0" u="none" strike="noStrike" cap="none">
                <a:solidFill>
                  <a:srgbClr val="000000"/>
                </a:solidFill>
                <a:latin typeface="Calibri"/>
                <a:ea typeface="Calibri"/>
                <a:cs typeface="Calibri"/>
                <a:sym typeface="Calibri"/>
              </a:rPr>
              <a:t>Alle </a:t>
            </a:r>
            <a:r>
              <a:rPr lang="en-GB" sz="2800">
                <a:latin typeface="Calibri"/>
                <a:ea typeface="Calibri"/>
                <a:cs typeface="Calibri"/>
                <a:sym typeface="Calibri"/>
              </a:rPr>
              <a:t>konijnen </a:t>
            </a:r>
            <a:r>
              <a:rPr lang="en-GB" sz="2800" b="0" i="0" u="none" strike="noStrike" cap="none">
                <a:solidFill>
                  <a:srgbClr val="000000"/>
                </a:solidFill>
                <a:latin typeface="Calibri"/>
                <a:ea typeface="Calibri"/>
                <a:cs typeface="Calibri"/>
                <a:sym typeface="Calibri"/>
              </a:rPr>
              <a:t>in hetzelfde klimaat</a:t>
            </a:r>
            <a:endParaRPr sz="2800" b="0" i="0" u="none" strike="noStrike" cap="none">
              <a:solidFill>
                <a:srgbClr val="000000"/>
              </a:solidFill>
              <a:latin typeface="Calibri"/>
              <a:ea typeface="Calibri"/>
              <a:cs typeface="Calibri"/>
              <a:sym typeface="Calibri"/>
            </a:endParaRPr>
          </a:p>
        </p:txBody>
      </p:sp>
      <p:sp>
        <p:nvSpPr>
          <p:cNvPr id="305" name="Google Shape;305;p4"/>
          <p:cNvSpPr/>
          <p:nvPr/>
        </p:nvSpPr>
        <p:spPr>
          <a:xfrm>
            <a:off x="1958100" y="3856597"/>
            <a:ext cx="6158289" cy="589198"/>
          </a:xfrm>
          <a:prstGeom prst="rect">
            <a:avLst/>
          </a:prstGeom>
          <a:noFill/>
          <a:ln>
            <a:noFill/>
          </a:ln>
        </p:spPr>
        <p:txBody>
          <a:bodyPr spcFirstLastPara="1" wrap="square" lIns="35700" tIns="35700" rIns="35700" bIns="35700" anchor="ctr" anchorCtr="0">
            <a:spAutoFit/>
          </a:bodyPr>
          <a:lstStyle/>
          <a:p>
            <a:pPr marL="0" marR="0" lvl="0" indent="0" algn="l" rtl="0">
              <a:lnSpc>
                <a:spcPct val="120000"/>
              </a:lnSpc>
              <a:spcBef>
                <a:spcPts val="0"/>
              </a:spcBef>
              <a:spcAft>
                <a:spcPts val="0"/>
              </a:spcAft>
              <a:buNone/>
            </a:pPr>
            <a:r>
              <a:rPr lang="en-GB" sz="2800" b="0" i="0" u="none" strike="noStrike" cap="none">
                <a:solidFill>
                  <a:srgbClr val="000000"/>
                </a:solidFill>
                <a:latin typeface="Calibri"/>
                <a:ea typeface="Calibri"/>
                <a:cs typeface="Calibri"/>
                <a:sym typeface="Calibri"/>
              </a:rPr>
              <a:t>Alle </a:t>
            </a:r>
            <a:r>
              <a:rPr lang="en-GB" sz="2800">
                <a:latin typeface="Calibri"/>
                <a:ea typeface="Calibri"/>
                <a:cs typeface="Calibri"/>
                <a:sym typeface="Calibri"/>
              </a:rPr>
              <a:t>konijnen</a:t>
            </a:r>
            <a:r>
              <a:rPr lang="en-GB" sz="2800" b="0" i="0" u="none" strike="noStrike" cap="none">
                <a:solidFill>
                  <a:srgbClr val="000000"/>
                </a:solidFill>
                <a:latin typeface="Calibri"/>
                <a:ea typeface="Calibri"/>
                <a:cs typeface="Calibri"/>
                <a:sym typeface="Calibri"/>
              </a:rPr>
              <a:t> in Nederland</a:t>
            </a:r>
            <a:endParaRPr/>
          </a:p>
        </p:txBody>
      </p:sp>
      <p:sp>
        <p:nvSpPr>
          <p:cNvPr id="306" name="Google Shape;306;p4"/>
          <p:cNvSpPr/>
          <p:nvPr/>
        </p:nvSpPr>
        <p:spPr>
          <a:xfrm>
            <a:off x="1958099" y="5062409"/>
            <a:ext cx="6158290" cy="589198"/>
          </a:xfrm>
          <a:prstGeom prst="rect">
            <a:avLst/>
          </a:prstGeom>
          <a:noFill/>
          <a:ln>
            <a:noFill/>
          </a:ln>
        </p:spPr>
        <p:txBody>
          <a:bodyPr spcFirstLastPara="1" wrap="square" lIns="35700" tIns="35700" rIns="35700" bIns="35700" anchor="ctr" anchorCtr="0">
            <a:spAutoFit/>
          </a:bodyPr>
          <a:lstStyle/>
          <a:p>
            <a:pPr marL="0" marR="0" lvl="0" indent="0" algn="l" rtl="0">
              <a:lnSpc>
                <a:spcPct val="120000"/>
              </a:lnSpc>
              <a:spcBef>
                <a:spcPts val="0"/>
              </a:spcBef>
              <a:spcAft>
                <a:spcPts val="0"/>
              </a:spcAft>
              <a:buNone/>
            </a:pPr>
            <a:r>
              <a:rPr lang="en-GB" sz="2800" b="0" i="0" u="none" strike="noStrike" cap="none">
                <a:solidFill>
                  <a:srgbClr val="000000"/>
                </a:solidFill>
                <a:latin typeface="Calibri"/>
                <a:ea typeface="Calibri"/>
                <a:cs typeface="Calibri"/>
                <a:sym typeface="Calibri"/>
              </a:rPr>
              <a:t>Alle </a:t>
            </a:r>
            <a:r>
              <a:rPr lang="en-GB" sz="2800">
                <a:latin typeface="Calibri"/>
                <a:ea typeface="Calibri"/>
                <a:cs typeface="Calibri"/>
                <a:sym typeface="Calibri"/>
              </a:rPr>
              <a:t>konijnen</a:t>
            </a:r>
            <a:r>
              <a:rPr lang="en-GB" sz="2800" b="0" i="0" u="none" strike="noStrike" cap="none">
                <a:solidFill>
                  <a:srgbClr val="000000"/>
                </a:solidFill>
                <a:latin typeface="Calibri"/>
                <a:ea typeface="Calibri"/>
                <a:cs typeface="Calibri"/>
                <a:sym typeface="Calibri"/>
              </a:rPr>
              <a:t> in een bos</a:t>
            </a:r>
            <a:endParaRPr sz="2800" b="0" i="0" u="none" strike="noStrike" cap="none">
              <a:solidFill>
                <a:srgbClr val="000000"/>
              </a:solidFill>
              <a:latin typeface="Calibri"/>
              <a:ea typeface="Calibri"/>
              <a:cs typeface="Calibri"/>
              <a:sym typeface="Calibri"/>
            </a:endParaRPr>
          </a:p>
        </p:txBody>
      </p:sp>
      <p:sp>
        <p:nvSpPr>
          <p:cNvPr id="307" name="Google Shape;307;p4"/>
          <p:cNvSpPr txBox="1">
            <a:spLocks noGrp="1"/>
          </p:cNvSpPr>
          <p:nvPr>
            <p:ph type="title"/>
          </p:nvPr>
        </p:nvSpPr>
        <p:spPr>
          <a:xfrm>
            <a:off x="729419" y="396260"/>
            <a:ext cx="8109782" cy="85518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sz="3600"/>
              <a:t>Wat is een goed voorbeeld van een populatie?</a:t>
            </a:r>
            <a:br>
              <a:rPr lang="en-GB"/>
            </a:b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2eb787b3a4f_2_69"/>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313" name="Google Shape;313;g2eb787b3a4f_2_69"/>
          <p:cNvSpPr txBox="1"/>
          <p:nvPr/>
        </p:nvSpPr>
        <p:spPr>
          <a:xfrm>
            <a:off x="6827520" y="6407433"/>
            <a:ext cx="2316600" cy="4155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050"/>
              <a:buFont typeface="Tahoma"/>
              <a:buNone/>
            </a:pPr>
            <a:r>
              <a:rPr lang="en-GB" sz="1050" b="0" i="0" u="none" strike="noStrike" cap="none">
                <a:solidFill>
                  <a:srgbClr val="FFFFFF"/>
                </a:solidFill>
                <a:latin typeface="Tahoma"/>
                <a:ea typeface="Tahoma"/>
                <a:cs typeface="Tahoma"/>
                <a:sym typeface="Tahoma"/>
              </a:rPr>
              <a:t>www.diagnostischevragen.nl</a:t>
            </a:r>
            <a:endParaRPr sz="1050" b="0" i="0" u="none" strike="noStrike" cap="none">
              <a:solidFill>
                <a:srgbClr val="FFFFFF"/>
              </a:solidFill>
              <a:latin typeface="Tahoma"/>
              <a:ea typeface="Tahoma"/>
              <a:cs typeface="Tahoma"/>
              <a:sym typeface="Tahoma"/>
            </a:endParaRPr>
          </a:p>
          <a:p>
            <a:pPr marL="0" marR="0" lvl="0" indent="0" algn="r" rtl="0">
              <a:lnSpc>
                <a:spcPct val="100000"/>
              </a:lnSpc>
              <a:spcBef>
                <a:spcPts val="0"/>
              </a:spcBef>
              <a:spcAft>
                <a:spcPts val="0"/>
              </a:spcAft>
              <a:buClr>
                <a:srgbClr val="FFFFFF"/>
              </a:buClr>
              <a:buSzPts val="1050"/>
              <a:buFont typeface="Tahoma"/>
              <a:buNone/>
            </a:pPr>
            <a:endParaRPr sz="1050">
              <a:solidFill>
                <a:srgbClr val="FFFFFF"/>
              </a:solidFill>
              <a:latin typeface="Tahoma"/>
              <a:ea typeface="Tahoma"/>
              <a:cs typeface="Tahoma"/>
              <a:sym typeface="Tahoma"/>
            </a:endParaRPr>
          </a:p>
        </p:txBody>
      </p:sp>
      <p:grpSp>
        <p:nvGrpSpPr>
          <p:cNvPr id="314" name="Google Shape;314;g2eb787b3a4f_2_69"/>
          <p:cNvGrpSpPr/>
          <p:nvPr/>
        </p:nvGrpSpPr>
        <p:grpSpPr>
          <a:xfrm>
            <a:off x="835941" y="2294533"/>
            <a:ext cx="8003184" cy="908646"/>
            <a:chOff x="806913" y="1496245"/>
            <a:chExt cx="8003184" cy="908646"/>
          </a:xfrm>
        </p:grpSpPr>
        <p:grpSp>
          <p:nvGrpSpPr>
            <p:cNvPr id="315" name="Google Shape;315;g2eb787b3a4f_2_69"/>
            <p:cNvGrpSpPr/>
            <p:nvPr/>
          </p:nvGrpSpPr>
          <p:grpSpPr>
            <a:xfrm>
              <a:off x="806913" y="1496245"/>
              <a:ext cx="908647" cy="908646"/>
              <a:chOff x="947033" y="2362454"/>
              <a:chExt cx="908647" cy="908646"/>
            </a:xfrm>
          </p:grpSpPr>
          <p:sp>
            <p:nvSpPr>
              <p:cNvPr id="316" name="Google Shape;316;g2eb787b3a4f_2_69"/>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17" name="Google Shape;317;g2eb787b3a4f_2_69"/>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sp>
          <p:nvSpPr>
            <p:cNvPr id="318" name="Google Shape;318;g2eb787b3a4f_2_69"/>
            <p:cNvSpPr/>
            <p:nvPr/>
          </p:nvSpPr>
          <p:spPr>
            <a:xfrm>
              <a:off x="1958097" y="1655962"/>
              <a:ext cx="68520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Het bos neemt meer CO</a:t>
              </a:r>
              <a:r>
                <a:rPr lang="en-GB" sz="2800" b="0" i="0" u="none" strike="noStrike" cap="none" baseline="-25000">
                  <a:solidFill>
                    <a:srgbClr val="000000"/>
                  </a:solidFill>
                  <a:latin typeface="Calibri"/>
                  <a:ea typeface="Calibri"/>
                  <a:cs typeface="Calibri"/>
                  <a:sym typeface="Calibri"/>
                </a:rPr>
                <a:t>2</a:t>
              </a:r>
              <a:r>
                <a:rPr lang="en-GB" sz="2800" b="0" i="0" u="none" strike="noStrike" cap="none">
                  <a:solidFill>
                    <a:srgbClr val="000000"/>
                  </a:solidFill>
                  <a:latin typeface="Calibri"/>
                  <a:ea typeface="Calibri"/>
                  <a:cs typeface="Calibri"/>
                  <a:sym typeface="Calibri"/>
                </a:rPr>
                <a:t> op dan het afgeeft</a:t>
              </a:r>
              <a:endParaRPr sz="2800" b="0" i="0" u="none" strike="noStrike" cap="none">
                <a:solidFill>
                  <a:srgbClr val="000000"/>
                </a:solidFill>
                <a:latin typeface="Calibri"/>
                <a:ea typeface="Calibri"/>
                <a:cs typeface="Calibri"/>
                <a:sym typeface="Calibri"/>
              </a:endParaRPr>
            </a:p>
          </p:txBody>
        </p:sp>
      </p:grpSp>
      <p:grpSp>
        <p:nvGrpSpPr>
          <p:cNvPr id="319" name="Google Shape;319;g2eb787b3a4f_2_69"/>
          <p:cNvGrpSpPr/>
          <p:nvPr/>
        </p:nvGrpSpPr>
        <p:grpSpPr>
          <a:xfrm>
            <a:off x="835940" y="3393199"/>
            <a:ext cx="7309477" cy="908646"/>
            <a:chOff x="806912" y="2594911"/>
            <a:chExt cx="7309477" cy="908646"/>
          </a:xfrm>
        </p:grpSpPr>
        <p:grpSp>
          <p:nvGrpSpPr>
            <p:cNvPr id="320" name="Google Shape;320;g2eb787b3a4f_2_69"/>
            <p:cNvGrpSpPr/>
            <p:nvPr/>
          </p:nvGrpSpPr>
          <p:grpSpPr>
            <a:xfrm>
              <a:off x="806912" y="2594911"/>
              <a:ext cx="908647" cy="908646"/>
              <a:chOff x="4665644" y="2362454"/>
              <a:chExt cx="908647" cy="908646"/>
            </a:xfrm>
          </p:grpSpPr>
          <p:sp>
            <p:nvSpPr>
              <p:cNvPr id="321" name="Google Shape;321;g2eb787b3a4f_2_69"/>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22" name="Google Shape;322;g2eb787b3a4f_2_69"/>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sp>
          <p:nvSpPr>
            <p:cNvPr id="323" name="Google Shape;323;g2eb787b3a4f_2_69"/>
            <p:cNvSpPr/>
            <p:nvPr/>
          </p:nvSpPr>
          <p:spPr>
            <a:xfrm>
              <a:off x="1958101" y="2711037"/>
              <a:ext cx="6158288" cy="589198"/>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endParaRPr sz="2800" b="0" i="0" u="none" strike="noStrike" cap="none">
                <a:solidFill>
                  <a:srgbClr val="000000"/>
                </a:solidFill>
                <a:latin typeface="Calibri"/>
                <a:ea typeface="Calibri"/>
                <a:cs typeface="Calibri"/>
                <a:sym typeface="Calibri"/>
              </a:endParaRPr>
            </a:p>
          </p:txBody>
        </p:sp>
      </p:grpSp>
      <p:grpSp>
        <p:nvGrpSpPr>
          <p:cNvPr id="324" name="Google Shape;324;g2eb787b3a4f_2_69"/>
          <p:cNvGrpSpPr/>
          <p:nvPr/>
        </p:nvGrpSpPr>
        <p:grpSpPr>
          <a:xfrm>
            <a:off x="835939" y="4529185"/>
            <a:ext cx="7888886" cy="908646"/>
            <a:chOff x="806911" y="3730897"/>
            <a:chExt cx="7888886" cy="908646"/>
          </a:xfrm>
        </p:grpSpPr>
        <p:grpSp>
          <p:nvGrpSpPr>
            <p:cNvPr id="325" name="Google Shape;325;g2eb787b3a4f_2_69"/>
            <p:cNvGrpSpPr/>
            <p:nvPr/>
          </p:nvGrpSpPr>
          <p:grpSpPr>
            <a:xfrm>
              <a:off x="806911" y="3730897"/>
              <a:ext cx="908647" cy="908646"/>
              <a:chOff x="947033" y="4156948"/>
              <a:chExt cx="908647" cy="908646"/>
            </a:xfrm>
          </p:grpSpPr>
          <p:sp>
            <p:nvSpPr>
              <p:cNvPr id="326" name="Google Shape;326;g2eb787b3a4f_2_69"/>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27" name="Google Shape;327;g2eb787b3a4f_2_69"/>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sp>
          <p:nvSpPr>
            <p:cNvPr id="328" name="Google Shape;328;g2eb787b3a4f_2_69"/>
            <p:cNvSpPr/>
            <p:nvPr/>
          </p:nvSpPr>
          <p:spPr>
            <a:xfrm>
              <a:off x="1958097" y="3856587"/>
              <a:ext cx="67377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Het bos neemt net zoveel CO</a:t>
              </a:r>
              <a:r>
                <a:rPr lang="en-GB" sz="2800" b="0" i="0" u="none" strike="noStrike" cap="none" baseline="-25000">
                  <a:solidFill>
                    <a:srgbClr val="000000"/>
                  </a:solidFill>
                  <a:latin typeface="Calibri"/>
                  <a:ea typeface="Calibri"/>
                  <a:cs typeface="Calibri"/>
                  <a:sym typeface="Calibri"/>
                </a:rPr>
                <a:t>2</a:t>
              </a:r>
              <a:r>
                <a:rPr lang="en-GB" sz="2800" b="0" i="0" u="none" strike="noStrike" cap="none">
                  <a:solidFill>
                    <a:srgbClr val="000000"/>
                  </a:solidFill>
                  <a:latin typeface="Calibri"/>
                  <a:ea typeface="Calibri"/>
                  <a:cs typeface="Calibri"/>
                  <a:sym typeface="Calibri"/>
                </a:rPr>
                <a:t> op als dat het afgeeft</a:t>
              </a:r>
              <a:endParaRPr sz="2800" b="0" i="0" u="none" strike="noStrike" cap="none">
                <a:solidFill>
                  <a:srgbClr val="000000"/>
                </a:solidFill>
                <a:latin typeface="Calibri"/>
                <a:ea typeface="Calibri"/>
                <a:cs typeface="Calibri"/>
                <a:sym typeface="Calibri"/>
              </a:endParaRPr>
            </a:p>
          </p:txBody>
        </p:sp>
      </p:grpSp>
      <p:sp>
        <p:nvSpPr>
          <p:cNvPr id="329" name="Google Shape;329;g2eb787b3a4f_2_69"/>
          <p:cNvSpPr txBox="1">
            <a:spLocks noGrp="1"/>
          </p:cNvSpPr>
          <p:nvPr>
            <p:ph type="title"/>
          </p:nvPr>
        </p:nvSpPr>
        <p:spPr>
          <a:xfrm>
            <a:off x="729419" y="396260"/>
            <a:ext cx="8109782" cy="85518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sz="3600"/>
              <a:t>Welke bewering is juist voor een bos in een climaxstadium?</a:t>
            </a:r>
            <a:endParaRPr/>
          </a:p>
        </p:txBody>
      </p:sp>
      <p:sp>
        <p:nvSpPr>
          <p:cNvPr id="330" name="Google Shape;330;g2eb787b3a4f_2_69"/>
          <p:cNvSpPr/>
          <p:nvPr/>
        </p:nvSpPr>
        <p:spPr>
          <a:xfrm>
            <a:off x="1987125" y="3537325"/>
            <a:ext cx="68520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Het bos geeft meer CO</a:t>
            </a:r>
            <a:r>
              <a:rPr lang="en-GB" sz="2800" b="0" i="0" u="none" strike="noStrike" cap="none" baseline="-25000">
                <a:solidFill>
                  <a:srgbClr val="000000"/>
                </a:solidFill>
                <a:latin typeface="Calibri"/>
                <a:ea typeface="Calibri"/>
                <a:cs typeface="Calibri"/>
                <a:sym typeface="Calibri"/>
              </a:rPr>
              <a:t>2</a:t>
            </a:r>
            <a:r>
              <a:rPr lang="en-GB" sz="2800" b="0" i="0" u="none" strike="noStrike" cap="none">
                <a:solidFill>
                  <a:srgbClr val="000000"/>
                </a:solidFill>
                <a:latin typeface="Calibri"/>
                <a:ea typeface="Calibri"/>
                <a:cs typeface="Calibri"/>
                <a:sym typeface="Calibri"/>
              </a:rPr>
              <a:t> af dan het opneemt</a:t>
            </a:r>
            <a:endParaRPr sz="28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2eb787b3a4f_2_92"/>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336" name="Google Shape;336;g2eb787b3a4f_2_92"/>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050"/>
              <a:buFont typeface="Tahoma"/>
              <a:buNone/>
            </a:pPr>
            <a:r>
              <a:rPr lang="en-GB" sz="1050" b="0" i="0" u="none" strike="noStrike" cap="none">
                <a:solidFill>
                  <a:srgbClr val="FFFFFF"/>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337" name="Google Shape;337;g2eb787b3a4f_2_92"/>
          <p:cNvGrpSpPr/>
          <p:nvPr/>
        </p:nvGrpSpPr>
        <p:grpSpPr>
          <a:xfrm>
            <a:off x="806913" y="2265499"/>
            <a:ext cx="908700" cy="908700"/>
            <a:chOff x="947033" y="2362454"/>
            <a:chExt cx="908700" cy="908700"/>
          </a:xfrm>
        </p:grpSpPr>
        <p:sp>
          <p:nvSpPr>
            <p:cNvPr id="338" name="Google Shape;338;g2eb787b3a4f_2_92"/>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39" name="Google Shape;339;g2eb787b3a4f_2_92"/>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340" name="Google Shape;340;g2eb787b3a4f_2_92"/>
          <p:cNvGrpSpPr/>
          <p:nvPr/>
        </p:nvGrpSpPr>
        <p:grpSpPr>
          <a:xfrm>
            <a:off x="806912" y="3349653"/>
            <a:ext cx="908700" cy="908700"/>
            <a:chOff x="4665644" y="2362454"/>
            <a:chExt cx="908700" cy="908700"/>
          </a:xfrm>
        </p:grpSpPr>
        <p:sp>
          <p:nvSpPr>
            <p:cNvPr id="341" name="Google Shape;341;g2eb787b3a4f_2_92"/>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42" name="Google Shape;342;g2eb787b3a4f_2_92"/>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343" name="Google Shape;343;g2eb787b3a4f_2_92"/>
          <p:cNvGrpSpPr/>
          <p:nvPr/>
        </p:nvGrpSpPr>
        <p:grpSpPr>
          <a:xfrm>
            <a:off x="806911" y="4485639"/>
            <a:ext cx="908700" cy="908700"/>
            <a:chOff x="947033" y="4156948"/>
            <a:chExt cx="908700" cy="908700"/>
          </a:xfrm>
        </p:grpSpPr>
        <p:sp>
          <p:nvSpPr>
            <p:cNvPr id="344" name="Google Shape;344;g2eb787b3a4f_2_92"/>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45" name="Google Shape;345;g2eb787b3a4f_2_92"/>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sp>
        <p:nvSpPr>
          <p:cNvPr id="346" name="Google Shape;346;g2eb787b3a4f_2_92"/>
          <p:cNvSpPr/>
          <p:nvPr/>
        </p:nvSpPr>
        <p:spPr>
          <a:xfrm>
            <a:off x="1958101" y="2410711"/>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n</a:t>
            </a:r>
            <a:r>
              <a:rPr lang="en-GB" sz="2800" b="0" i="0" u="none" strike="noStrike" cap="none">
                <a:solidFill>
                  <a:srgbClr val="000000"/>
                </a:solidFill>
                <a:latin typeface="Calibri"/>
                <a:ea typeface="Calibri"/>
                <a:cs typeface="Calibri"/>
                <a:sym typeface="Calibri"/>
              </a:rPr>
              <a:t>eemt de biomassa van de plant toe.</a:t>
            </a:r>
            <a:endParaRPr sz="2800" b="0" i="0" u="none" strike="noStrike" cap="none">
              <a:solidFill>
                <a:srgbClr val="000000"/>
              </a:solidFill>
              <a:latin typeface="Calibri"/>
              <a:ea typeface="Calibri"/>
              <a:cs typeface="Calibri"/>
              <a:sym typeface="Calibri"/>
            </a:endParaRPr>
          </a:p>
        </p:txBody>
      </p:sp>
      <p:sp>
        <p:nvSpPr>
          <p:cNvPr id="347" name="Google Shape;347;g2eb787b3a4f_2_92"/>
          <p:cNvSpPr/>
          <p:nvPr/>
        </p:nvSpPr>
        <p:spPr>
          <a:xfrm>
            <a:off x="1958101" y="346577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n</a:t>
            </a:r>
            <a:r>
              <a:rPr lang="en-GB" sz="2800" b="0" i="0" u="none" strike="noStrike" cap="none">
                <a:solidFill>
                  <a:srgbClr val="000000"/>
                </a:solidFill>
                <a:latin typeface="Calibri"/>
                <a:ea typeface="Calibri"/>
                <a:cs typeface="Calibri"/>
                <a:sym typeface="Calibri"/>
              </a:rPr>
              <a:t>eemt de biomassa van de plant af.</a:t>
            </a:r>
            <a:endParaRPr sz="2800" b="0" i="0" u="none" strike="noStrike" cap="none">
              <a:solidFill>
                <a:srgbClr val="000000"/>
              </a:solidFill>
              <a:latin typeface="Calibri"/>
              <a:ea typeface="Calibri"/>
              <a:cs typeface="Calibri"/>
              <a:sym typeface="Calibri"/>
            </a:endParaRPr>
          </a:p>
        </p:txBody>
      </p:sp>
      <p:sp>
        <p:nvSpPr>
          <p:cNvPr id="348" name="Google Shape;348;g2eb787b3a4f_2_92"/>
          <p:cNvSpPr/>
          <p:nvPr/>
        </p:nvSpPr>
        <p:spPr>
          <a:xfrm>
            <a:off x="1958100" y="461133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v</a:t>
            </a:r>
            <a:r>
              <a:rPr lang="en-GB" sz="2800" b="0" i="0" u="none" strike="noStrike" cap="none">
                <a:solidFill>
                  <a:srgbClr val="000000"/>
                </a:solidFill>
                <a:latin typeface="Calibri"/>
                <a:ea typeface="Calibri"/>
                <a:cs typeface="Calibri"/>
                <a:sym typeface="Calibri"/>
              </a:rPr>
              <a:t>erandert er niets aan de biomassa van de plant.</a:t>
            </a:r>
            <a:endParaRPr sz="2800" b="0" i="0" u="none" strike="noStrike" cap="none">
              <a:solidFill>
                <a:srgbClr val="000000"/>
              </a:solidFill>
              <a:latin typeface="Calibri"/>
              <a:ea typeface="Calibri"/>
              <a:cs typeface="Calibri"/>
              <a:sym typeface="Calibri"/>
            </a:endParaRPr>
          </a:p>
        </p:txBody>
      </p:sp>
      <p:sp>
        <p:nvSpPr>
          <p:cNvPr id="349" name="Google Shape;349;g2eb787b3a4f_2_92"/>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sz="3600"/>
              <a:t>Wanneer een plant meer CO</a:t>
            </a:r>
            <a:r>
              <a:rPr lang="en-GB" sz="3600" baseline="-25000"/>
              <a:t>2</a:t>
            </a:r>
            <a:r>
              <a:rPr lang="en-GB" sz="3600"/>
              <a:t> opneemt dan het O</a:t>
            </a:r>
            <a:r>
              <a:rPr lang="en-GB" sz="3600" baseline="-25000"/>
              <a:t>2</a:t>
            </a:r>
            <a:r>
              <a:rPr lang="en-GB" sz="3600"/>
              <a:t> afgeeft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2eb787b3a4f_2_11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355" name="Google Shape;355;g2eb787b3a4f_2_11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050"/>
              <a:buFont typeface="Tahoma"/>
              <a:buNone/>
            </a:pPr>
            <a:r>
              <a:rPr lang="en-GB" sz="1050" b="0" i="0" u="none" strike="noStrike" cap="none">
                <a:solidFill>
                  <a:srgbClr val="FFFFFF"/>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356" name="Google Shape;356;g2eb787b3a4f_2_110"/>
          <p:cNvGrpSpPr/>
          <p:nvPr/>
        </p:nvGrpSpPr>
        <p:grpSpPr>
          <a:xfrm>
            <a:off x="828638" y="1730398"/>
            <a:ext cx="908700" cy="908700"/>
            <a:chOff x="947033" y="2362454"/>
            <a:chExt cx="908700" cy="908700"/>
          </a:xfrm>
        </p:grpSpPr>
        <p:sp>
          <p:nvSpPr>
            <p:cNvPr id="357" name="Google Shape;357;g2eb787b3a4f_2_110"/>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58" name="Google Shape;358;g2eb787b3a4f_2_110"/>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359" name="Google Shape;359;g2eb787b3a4f_2_110"/>
          <p:cNvGrpSpPr/>
          <p:nvPr/>
        </p:nvGrpSpPr>
        <p:grpSpPr>
          <a:xfrm>
            <a:off x="828637" y="2829064"/>
            <a:ext cx="908700" cy="908700"/>
            <a:chOff x="4665644" y="2362454"/>
            <a:chExt cx="908700" cy="908700"/>
          </a:xfrm>
        </p:grpSpPr>
        <p:sp>
          <p:nvSpPr>
            <p:cNvPr id="360" name="Google Shape;360;g2eb787b3a4f_2_110"/>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61" name="Google Shape;361;g2eb787b3a4f_2_110"/>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362" name="Google Shape;362;g2eb787b3a4f_2_110"/>
          <p:cNvGrpSpPr/>
          <p:nvPr/>
        </p:nvGrpSpPr>
        <p:grpSpPr>
          <a:xfrm>
            <a:off x="828636" y="3965050"/>
            <a:ext cx="908700" cy="908700"/>
            <a:chOff x="947033" y="4156948"/>
            <a:chExt cx="908700" cy="908700"/>
          </a:xfrm>
        </p:grpSpPr>
        <p:sp>
          <p:nvSpPr>
            <p:cNvPr id="363" name="Google Shape;363;g2eb787b3a4f_2_110"/>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64" name="Google Shape;364;g2eb787b3a4f_2_110"/>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sp>
        <p:nvSpPr>
          <p:cNvPr id="365" name="Google Shape;365;g2eb787b3a4f_2_110"/>
          <p:cNvSpPr/>
          <p:nvPr/>
        </p:nvSpPr>
        <p:spPr>
          <a:xfrm>
            <a:off x="1979826" y="1890122"/>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v</a:t>
            </a:r>
            <a:r>
              <a:rPr lang="en-GB" sz="2800" b="0" i="0" u="none" strike="noStrike" cap="none">
                <a:solidFill>
                  <a:srgbClr val="000000"/>
                </a:solidFill>
                <a:latin typeface="Calibri"/>
                <a:ea typeface="Calibri"/>
                <a:cs typeface="Calibri"/>
                <a:sym typeface="Calibri"/>
              </a:rPr>
              <a:t>ergroot dat het gewicht van de bodem.</a:t>
            </a:r>
            <a:endParaRPr sz="2800" b="0" i="0" u="none" strike="noStrike" cap="none">
              <a:solidFill>
                <a:srgbClr val="000000"/>
              </a:solidFill>
              <a:latin typeface="Calibri"/>
              <a:ea typeface="Calibri"/>
              <a:cs typeface="Calibri"/>
              <a:sym typeface="Calibri"/>
            </a:endParaRPr>
          </a:p>
        </p:txBody>
      </p:sp>
      <p:sp>
        <p:nvSpPr>
          <p:cNvPr id="366" name="Google Shape;366;g2eb787b3a4f_2_110"/>
          <p:cNvSpPr/>
          <p:nvPr/>
        </p:nvSpPr>
        <p:spPr>
          <a:xfrm>
            <a:off x="1979826" y="2945190"/>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v</a:t>
            </a:r>
            <a:r>
              <a:rPr lang="en-GB" sz="2800" b="0" i="0" u="none" strike="noStrike" cap="none">
                <a:solidFill>
                  <a:srgbClr val="000000"/>
                </a:solidFill>
                <a:latin typeface="Calibri"/>
                <a:ea typeface="Calibri"/>
                <a:cs typeface="Calibri"/>
                <a:sym typeface="Calibri"/>
              </a:rPr>
              <a:t>erkleint dat het gewicht van de bodem.</a:t>
            </a:r>
            <a:endParaRPr sz="2800" b="0" i="0" u="none" strike="noStrike" cap="none">
              <a:solidFill>
                <a:srgbClr val="000000"/>
              </a:solidFill>
              <a:latin typeface="Calibri"/>
              <a:ea typeface="Calibri"/>
              <a:cs typeface="Calibri"/>
              <a:sym typeface="Calibri"/>
            </a:endParaRPr>
          </a:p>
        </p:txBody>
      </p:sp>
      <p:sp>
        <p:nvSpPr>
          <p:cNvPr id="367" name="Google Shape;367;g2eb787b3a4f_2_110"/>
          <p:cNvSpPr/>
          <p:nvPr/>
        </p:nvSpPr>
        <p:spPr>
          <a:xfrm>
            <a:off x="1979825" y="4090750"/>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v</a:t>
            </a:r>
            <a:r>
              <a:rPr lang="en-GB" sz="2800" b="0" i="0" u="none" strike="noStrike" cap="none">
                <a:solidFill>
                  <a:srgbClr val="000000"/>
                </a:solidFill>
                <a:latin typeface="Calibri"/>
                <a:ea typeface="Calibri"/>
                <a:cs typeface="Calibri"/>
                <a:sym typeface="Calibri"/>
              </a:rPr>
              <a:t>erandert er niets aan het gewicht in de bodem.</a:t>
            </a:r>
            <a:endParaRPr sz="2800" b="0" i="0" u="none" strike="noStrike" cap="none">
              <a:solidFill>
                <a:srgbClr val="000000"/>
              </a:solidFill>
              <a:latin typeface="Calibri"/>
              <a:ea typeface="Calibri"/>
              <a:cs typeface="Calibri"/>
              <a:sym typeface="Calibri"/>
            </a:endParaRPr>
          </a:p>
        </p:txBody>
      </p:sp>
      <p:sp>
        <p:nvSpPr>
          <p:cNvPr id="368" name="Google Shape;368;g2eb787b3a4f_2_110"/>
          <p:cNvSpPr txBox="1">
            <a:spLocks noGrp="1"/>
          </p:cNvSpPr>
          <p:nvPr>
            <p:ph type="title"/>
          </p:nvPr>
        </p:nvSpPr>
        <p:spPr>
          <a:xfrm>
            <a:off x="729425" y="396248"/>
            <a:ext cx="8109900" cy="1013100"/>
          </a:xfrm>
          <a:prstGeom prst="rect">
            <a:avLst/>
          </a:prstGeom>
          <a:noFill/>
          <a:ln>
            <a:noFill/>
          </a:ln>
        </p:spPr>
        <p:txBody>
          <a:bodyPr spcFirstLastPara="1" wrap="square" lIns="91425" tIns="45700" rIns="91425" bIns="45700" anchor="t" anchorCtr="0">
            <a:normAutofit/>
          </a:bodyPr>
          <a:lstStyle/>
          <a:p>
            <a:pPr marL="0" lvl="0" indent="0" algn="l" rtl="0">
              <a:lnSpc>
                <a:spcPct val="111111"/>
              </a:lnSpc>
              <a:spcBef>
                <a:spcPts val="0"/>
              </a:spcBef>
              <a:spcAft>
                <a:spcPts val="0"/>
              </a:spcAft>
              <a:buClr>
                <a:schemeClr val="dk1"/>
              </a:buClr>
              <a:buSzPts val="3600"/>
              <a:buFont typeface="Calibri"/>
              <a:buNone/>
            </a:pPr>
            <a:r>
              <a:rPr lang="en-GB" sz="3600"/>
              <a:t>Als bladeren in de bodem verrotten….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2db760db1be_2_46"/>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374" name="Google Shape;374;g2db760db1be_2_46"/>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375" name="Google Shape;375;g2db760db1be_2_46"/>
          <p:cNvGrpSpPr/>
          <p:nvPr/>
        </p:nvGrpSpPr>
        <p:grpSpPr>
          <a:xfrm>
            <a:off x="806913" y="1496245"/>
            <a:ext cx="908700" cy="908700"/>
            <a:chOff x="947033" y="2362454"/>
            <a:chExt cx="908700" cy="908700"/>
          </a:xfrm>
        </p:grpSpPr>
        <p:sp>
          <p:nvSpPr>
            <p:cNvPr id="376" name="Google Shape;376;g2db760db1be_2_46"/>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77" name="Google Shape;377;g2db760db1be_2_46"/>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378" name="Google Shape;378;g2db760db1be_2_46"/>
          <p:cNvGrpSpPr/>
          <p:nvPr/>
        </p:nvGrpSpPr>
        <p:grpSpPr>
          <a:xfrm>
            <a:off x="806912" y="2594911"/>
            <a:ext cx="908700" cy="908700"/>
            <a:chOff x="4665644" y="2362454"/>
            <a:chExt cx="908700" cy="908700"/>
          </a:xfrm>
        </p:grpSpPr>
        <p:sp>
          <p:nvSpPr>
            <p:cNvPr id="379" name="Google Shape;379;g2db760db1be_2_46"/>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80" name="Google Shape;380;g2db760db1be_2_46"/>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381" name="Google Shape;381;g2db760db1be_2_46"/>
          <p:cNvGrpSpPr/>
          <p:nvPr/>
        </p:nvGrpSpPr>
        <p:grpSpPr>
          <a:xfrm>
            <a:off x="806911" y="3730897"/>
            <a:ext cx="908700" cy="908700"/>
            <a:chOff x="947033" y="4156948"/>
            <a:chExt cx="908700" cy="908700"/>
          </a:xfrm>
        </p:grpSpPr>
        <p:sp>
          <p:nvSpPr>
            <p:cNvPr id="382" name="Google Shape;382;g2db760db1be_2_46"/>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83" name="Google Shape;383;g2db760db1be_2_46"/>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384" name="Google Shape;384;g2db760db1be_2_46"/>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regenwormen.</a:t>
            </a:r>
            <a:endParaRPr sz="2800" b="0" i="0" u="none" strike="noStrike" cap="none">
              <a:solidFill>
                <a:srgbClr val="000000"/>
              </a:solidFill>
              <a:latin typeface="Calibri"/>
              <a:ea typeface="Calibri"/>
              <a:cs typeface="Calibri"/>
              <a:sym typeface="Calibri"/>
            </a:endParaRPr>
          </a:p>
        </p:txBody>
      </p:sp>
      <p:sp>
        <p:nvSpPr>
          <p:cNvPr id="385" name="Google Shape;385;g2db760db1be_2_46"/>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bacteriën.</a:t>
            </a:r>
            <a:endParaRPr sz="2800" b="0" i="0" u="none" strike="noStrike" cap="none">
              <a:solidFill>
                <a:srgbClr val="000000"/>
              </a:solidFill>
              <a:latin typeface="Calibri"/>
              <a:ea typeface="Calibri"/>
              <a:cs typeface="Calibri"/>
              <a:sym typeface="Calibri"/>
            </a:endParaRPr>
          </a:p>
        </p:txBody>
      </p:sp>
      <p:sp>
        <p:nvSpPr>
          <p:cNvPr id="386" name="Google Shape;386;g2db760db1be_2_46"/>
          <p:cNvSpPr/>
          <p:nvPr/>
        </p:nvSpPr>
        <p:spPr>
          <a:xfrm>
            <a:off x="1958100" y="38565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schimmels.</a:t>
            </a:r>
            <a:endParaRPr sz="2800" b="0" i="0" u="none" strike="noStrike" cap="none">
              <a:solidFill>
                <a:srgbClr val="000000"/>
              </a:solidFill>
              <a:latin typeface="Calibri"/>
              <a:ea typeface="Calibri"/>
              <a:cs typeface="Calibri"/>
              <a:sym typeface="Calibri"/>
            </a:endParaRPr>
          </a:p>
        </p:txBody>
      </p:sp>
      <p:sp>
        <p:nvSpPr>
          <p:cNvPr id="387" name="Google Shape;387;g2db760db1be_2_46"/>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sz="3600"/>
              <a:t>Afvaleters zijn…</a:t>
            </a:r>
            <a:br>
              <a:rPr lang="en-GB"/>
            </a:b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2db760db1be_2_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393" name="Google Shape;393;g2db760db1be_2_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394" name="Google Shape;394;g2db760db1be_2_0"/>
          <p:cNvGrpSpPr/>
          <p:nvPr/>
        </p:nvGrpSpPr>
        <p:grpSpPr>
          <a:xfrm>
            <a:off x="806913" y="1496245"/>
            <a:ext cx="908700" cy="908700"/>
            <a:chOff x="947033" y="2362454"/>
            <a:chExt cx="908700" cy="908700"/>
          </a:xfrm>
        </p:grpSpPr>
        <p:sp>
          <p:nvSpPr>
            <p:cNvPr id="395" name="Google Shape;395;g2db760db1be_2_0"/>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96" name="Google Shape;396;g2db760db1be_2_0"/>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397" name="Google Shape;397;g2db760db1be_2_0"/>
          <p:cNvGrpSpPr/>
          <p:nvPr/>
        </p:nvGrpSpPr>
        <p:grpSpPr>
          <a:xfrm>
            <a:off x="806912" y="2594911"/>
            <a:ext cx="908700" cy="908700"/>
            <a:chOff x="4665644" y="2362454"/>
            <a:chExt cx="908700" cy="908700"/>
          </a:xfrm>
        </p:grpSpPr>
        <p:sp>
          <p:nvSpPr>
            <p:cNvPr id="398" name="Google Shape;398;g2db760db1be_2_0"/>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99" name="Google Shape;399;g2db760db1be_2_0"/>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400" name="Google Shape;400;g2db760db1be_2_0"/>
          <p:cNvGrpSpPr/>
          <p:nvPr/>
        </p:nvGrpSpPr>
        <p:grpSpPr>
          <a:xfrm>
            <a:off x="806911" y="3730897"/>
            <a:ext cx="908700" cy="908700"/>
            <a:chOff x="947033" y="4156948"/>
            <a:chExt cx="908700" cy="908700"/>
          </a:xfrm>
        </p:grpSpPr>
        <p:sp>
          <p:nvSpPr>
            <p:cNvPr id="401" name="Google Shape;401;g2db760db1be_2_0"/>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02" name="Google Shape;402;g2db760db1be_2_0"/>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sp>
        <p:nvSpPr>
          <p:cNvPr id="403" name="Google Shape;403;g2db760db1be_2_0"/>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producenten.</a:t>
            </a:r>
            <a:endParaRPr sz="2800" b="0" i="0" u="none" strike="noStrike" cap="none">
              <a:solidFill>
                <a:srgbClr val="000000"/>
              </a:solidFill>
              <a:latin typeface="Calibri"/>
              <a:ea typeface="Calibri"/>
              <a:cs typeface="Calibri"/>
              <a:sym typeface="Calibri"/>
            </a:endParaRPr>
          </a:p>
        </p:txBody>
      </p:sp>
      <p:sp>
        <p:nvSpPr>
          <p:cNvPr id="404" name="Google Shape;404;g2db760db1be_2_0"/>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consumenten.</a:t>
            </a:r>
            <a:endParaRPr sz="2800" b="0" i="0" u="none" strike="noStrike" cap="none">
              <a:solidFill>
                <a:srgbClr val="000000"/>
              </a:solidFill>
              <a:latin typeface="Calibri"/>
              <a:ea typeface="Calibri"/>
              <a:cs typeface="Calibri"/>
              <a:sym typeface="Calibri"/>
            </a:endParaRPr>
          </a:p>
        </p:txBody>
      </p:sp>
      <p:sp>
        <p:nvSpPr>
          <p:cNvPr id="405" name="Google Shape;405;g2db760db1be_2_0"/>
          <p:cNvSpPr/>
          <p:nvPr/>
        </p:nvSpPr>
        <p:spPr>
          <a:xfrm>
            <a:off x="1958100" y="38565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reducenten.</a:t>
            </a:r>
            <a:endParaRPr sz="2800" b="0" i="0" u="none" strike="noStrike" cap="none">
              <a:solidFill>
                <a:srgbClr val="000000"/>
              </a:solidFill>
              <a:latin typeface="Calibri"/>
              <a:ea typeface="Calibri"/>
              <a:cs typeface="Calibri"/>
              <a:sym typeface="Calibri"/>
            </a:endParaRPr>
          </a:p>
        </p:txBody>
      </p:sp>
      <p:sp>
        <p:nvSpPr>
          <p:cNvPr id="406" name="Google Shape;406;g2db760db1be_2_0"/>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sz="3600"/>
              <a:t>Afvaleters zijn…</a:t>
            </a:r>
            <a:br>
              <a:rPr lang="en-GB"/>
            </a:b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2db760db1be_0_566"/>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412" name="Google Shape;412;g2db760db1be_0_566"/>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chemeClr val="lt1"/>
              </a:buClr>
              <a:buSzPts val="1050"/>
              <a:buFont typeface="Tahoma"/>
              <a:buNone/>
            </a:pPr>
            <a:r>
              <a:rPr lang="en-GB" sz="1050">
                <a:solidFill>
                  <a:schemeClr val="lt1"/>
                </a:solidFill>
                <a:latin typeface="Tahoma"/>
                <a:ea typeface="Tahoma"/>
                <a:cs typeface="Tahoma"/>
                <a:sym typeface="Tahoma"/>
              </a:rPr>
              <a:t>www.diagnostischevragen.nl</a:t>
            </a:r>
            <a:endParaRPr/>
          </a:p>
        </p:txBody>
      </p:sp>
      <p:grpSp>
        <p:nvGrpSpPr>
          <p:cNvPr id="413" name="Google Shape;413;g2db760db1be_0_566"/>
          <p:cNvGrpSpPr/>
          <p:nvPr/>
        </p:nvGrpSpPr>
        <p:grpSpPr>
          <a:xfrm>
            <a:off x="806913" y="1496245"/>
            <a:ext cx="908700" cy="908700"/>
            <a:chOff x="947033" y="2362454"/>
            <a:chExt cx="908700" cy="908700"/>
          </a:xfrm>
        </p:grpSpPr>
        <p:sp>
          <p:nvSpPr>
            <p:cNvPr id="414" name="Google Shape;414;g2db760db1be_0_566"/>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15" name="Google Shape;415;g2db760db1be_0_566"/>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a:p>
          </p:txBody>
        </p:sp>
      </p:grpSp>
      <p:grpSp>
        <p:nvGrpSpPr>
          <p:cNvPr id="416" name="Google Shape;416;g2db760db1be_0_566"/>
          <p:cNvGrpSpPr/>
          <p:nvPr/>
        </p:nvGrpSpPr>
        <p:grpSpPr>
          <a:xfrm>
            <a:off x="806912" y="2594911"/>
            <a:ext cx="908700" cy="908700"/>
            <a:chOff x="4665644" y="2362454"/>
            <a:chExt cx="908700" cy="908700"/>
          </a:xfrm>
        </p:grpSpPr>
        <p:sp>
          <p:nvSpPr>
            <p:cNvPr id="417" name="Google Shape;417;g2db760db1be_0_566"/>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18" name="Google Shape;418;g2db760db1be_0_566"/>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a:p>
          </p:txBody>
        </p:sp>
      </p:grpSp>
      <p:grpSp>
        <p:nvGrpSpPr>
          <p:cNvPr id="419" name="Google Shape;419;g2db760db1be_0_566"/>
          <p:cNvGrpSpPr/>
          <p:nvPr/>
        </p:nvGrpSpPr>
        <p:grpSpPr>
          <a:xfrm>
            <a:off x="806911" y="3730897"/>
            <a:ext cx="908700" cy="908700"/>
            <a:chOff x="947033" y="4156948"/>
            <a:chExt cx="908700" cy="908700"/>
          </a:xfrm>
        </p:grpSpPr>
        <p:sp>
          <p:nvSpPr>
            <p:cNvPr id="420" name="Google Shape;420;g2db760db1be_0_566"/>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21" name="Google Shape;421;g2db760db1be_0_566"/>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a:p>
          </p:txBody>
        </p:sp>
      </p:grpSp>
      <p:grpSp>
        <p:nvGrpSpPr>
          <p:cNvPr id="422" name="Google Shape;422;g2db760db1be_0_566"/>
          <p:cNvGrpSpPr/>
          <p:nvPr/>
        </p:nvGrpSpPr>
        <p:grpSpPr>
          <a:xfrm>
            <a:off x="806911" y="4829563"/>
            <a:ext cx="908700" cy="908700"/>
            <a:chOff x="4665644" y="4148177"/>
            <a:chExt cx="908700" cy="908700"/>
          </a:xfrm>
        </p:grpSpPr>
        <p:sp>
          <p:nvSpPr>
            <p:cNvPr id="423" name="Google Shape;423;g2db760db1be_0_566"/>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24" name="Google Shape;424;g2db760db1be_0_566"/>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a:p>
          </p:txBody>
        </p:sp>
      </p:grpSp>
      <p:sp>
        <p:nvSpPr>
          <p:cNvPr id="425" name="Google Shape;425;g2db760db1be_0_566"/>
          <p:cNvSpPr/>
          <p:nvPr/>
        </p:nvSpPr>
        <p:spPr>
          <a:xfrm>
            <a:off x="1958101" y="165596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4</a:t>
            </a:r>
            <a:endParaRPr sz="2800" b="0" i="0" u="none" strike="noStrike" cap="none">
              <a:solidFill>
                <a:srgbClr val="000000"/>
              </a:solidFill>
              <a:latin typeface="Calibri"/>
              <a:ea typeface="Calibri"/>
              <a:cs typeface="Calibri"/>
              <a:sym typeface="Calibri"/>
            </a:endParaRPr>
          </a:p>
        </p:txBody>
      </p:sp>
      <p:sp>
        <p:nvSpPr>
          <p:cNvPr id="426" name="Google Shape;426;g2db760db1be_0_566"/>
          <p:cNvSpPr/>
          <p:nvPr/>
        </p:nvSpPr>
        <p:spPr>
          <a:xfrm>
            <a:off x="1958101" y="271103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3</a:t>
            </a:r>
            <a:endParaRPr sz="2800" b="0" i="0" u="none" strike="noStrike" cap="none">
              <a:solidFill>
                <a:srgbClr val="000000"/>
              </a:solidFill>
              <a:latin typeface="Calibri"/>
              <a:ea typeface="Calibri"/>
              <a:cs typeface="Calibri"/>
              <a:sym typeface="Calibri"/>
            </a:endParaRPr>
          </a:p>
        </p:txBody>
      </p:sp>
      <p:sp>
        <p:nvSpPr>
          <p:cNvPr id="427" name="Google Shape;427;g2db760db1be_0_566"/>
          <p:cNvSpPr/>
          <p:nvPr/>
        </p:nvSpPr>
        <p:spPr>
          <a:xfrm>
            <a:off x="1958100" y="385659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2</a:t>
            </a:r>
            <a:endParaRPr sz="2800" b="0" i="0" u="none" strike="noStrike" cap="none">
              <a:solidFill>
                <a:srgbClr val="000000"/>
              </a:solidFill>
              <a:latin typeface="Calibri"/>
              <a:ea typeface="Calibri"/>
              <a:cs typeface="Calibri"/>
              <a:sym typeface="Calibri"/>
            </a:endParaRPr>
          </a:p>
        </p:txBody>
      </p:sp>
      <p:sp>
        <p:nvSpPr>
          <p:cNvPr id="428" name="Google Shape;428;g2db760db1be_0_566"/>
          <p:cNvSpPr/>
          <p:nvPr/>
        </p:nvSpPr>
        <p:spPr>
          <a:xfrm>
            <a:off x="1958099" y="498933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a:latin typeface="Calibri"/>
                <a:ea typeface="Calibri"/>
                <a:cs typeface="Calibri"/>
                <a:sym typeface="Calibri"/>
              </a:rPr>
              <a:t>1</a:t>
            </a:r>
            <a:endParaRPr sz="2800" b="0" i="0" u="none" strike="noStrike" cap="none">
              <a:solidFill>
                <a:srgbClr val="000000"/>
              </a:solidFill>
              <a:latin typeface="Calibri"/>
              <a:ea typeface="Calibri"/>
              <a:cs typeface="Calibri"/>
              <a:sym typeface="Calibri"/>
            </a:endParaRPr>
          </a:p>
        </p:txBody>
      </p:sp>
      <p:sp>
        <p:nvSpPr>
          <p:cNvPr id="429" name="Google Shape;429;g2db760db1be_0_566"/>
          <p:cNvSpPr txBox="1">
            <a:spLocks noGrp="1"/>
          </p:cNvSpPr>
          <p:nvPr>
            <p:ph type="title"/>
          </p:nvPr>
        </p:nvSpPr>
        <p:spPr>
          <a:xfrm>
            <a:off x="729419" y="396260"/>
            <a:ext cx="8109900" cy="8553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sz="3600"/>
              <a:t>Op welk trofisch niveau staan de planteneters?</a:t>
            </a:r>
            <a:endParaRPr/>
          </a:p>
        </p:txBody>
      </p:sp>
      <p:pic>
        <p:nvPicPr>
          <p:cNvPr id="430" name="Google Shape;430;g2db760db1be_0_566"/>
          <p:cNvPicPr preferRelativeResize="0"/>
          <p:nvPr/>
        </p:nvPicPr>
        <p:blipFill rotWithShape="1">
          <a:blip r:embed="rId3">
            <a:alphaModFix/>
          </a:blip>
          <a:srcRect r="23896"/>
          <a:stretch/>
        </p:blipFill>
        <p:spPr>
          <a:xfrm>
            <a:off x="3469475" y="1496250"/>
            <a:ext cx="5860576" cy="4112880"/>
          </a:xfrm>
          <a:prstGeom prst="rect">
            <a:avLst/>
          </a:prstGeom>
          <a:noFill/>
          <a:ln>
            <a:noFill/>
          </a:ln>
        </p:spPr>
      </p:pic>
      <p:sp>
        <p:nvSpPr>
          <p:cNvPr id="431" name="Google Shape;431;g2db760db1be_0_566"/>
          <p:cNvSpPr txBox="1"/>
          <p:nvPr/>
        </p:nvSpPr>
        <p:spPr>
          <a:xfrm>
            <a:off x="8772050" y="2433225"/>
            <a:ext cx="558000" cy="16971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1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Kantoorthema">
  <a:themeElements>
    <a:clrScheme name="Aangepast 1">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Aangepast 1">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Aangepast 1">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1469</Words>
  <Application>Microsoft Office PowerPoint</Application>
  <PresentationFormat>Diavoorstelling (4:3)</PresentationFormat>
  <Paragraphs>207</Paragraphs>
  <Slides>16</Slides>
  <Notes>16</Notes>
  <HiddenSlides>0</HiddenSlides>
  <MMClips>0</MMClips>
  <ScaleCrop>false</ScaleCrop>
  <HeadingPairs>
    <vt:vector size="6" baseType="variant">
      <vt:variant>
        <vt:lpstr>Gebruikte lettertypen</vt:lpstr>
      </vt:variant>
      <vt:variant>
        <vt:i4>7</vt:i4>
      </vt:variant>
      <vt:variant>
        <vt:lpstr>Thema</vt:lpstr>
      </vt:variant>
      <vt:variant>
        <vt:i4>3</vt:i4>
      </vt:variant>
      <vt:variant>
        <vt:lpstr>Diatitels</vt:lpstr>
      </vt:variant>
      <vt:variant>
        <vt:i4>16</vt:i4>
      </vt:variant>
    </vt:vector>
  </HeadingPairs>
  <TitlesOfParts>
    <vt:vector size="26" baseType="lpstr">
      <vt:lpstr>Source Sans Pro</vt:lpstr>
      <vt:lpstr>Tahoma</vt:lpstr>
      <vt:lpstr>Arial</vt:lpstr>
      <vt:lpstr>Helvetica Neue Light</vt:lpstr>
      <vt:lpstr>Calibri</vt:lpstr>
      <vt:lpstr>Helvetica Neue</vt:lpstr>
      <vt:lpstr>Corbel</vt:lpstr>
      <vt:lpstr>Kantoorthema</vt:lpstr>
      <vt:lpstr>Kantoorthema</vt:lpstr>
      <vt:lpstr>Kantoorthema</vt:lpstr>
      <vt:lpstr>Ecologie </vt:lpstr>
      <vt:lpstr>Wat is een goed voorbeeld van een populatie? </vt:lpstr>
      <vt:lpstr>Wat is een goed voorbeeld van een populatie? </vt:lpstr>
      <vt:lpstr>Welke bewering is juist voor een bos in een climaxstadium?</vt:lpstr>
      <vt:lpstr>Wanneer een plant meer CO2 opneemt dan het O2 afgeeft</vt:lpstr>
      <vt:lpstr>Als bladeren in de bodem verrotten….</vt:lpstr>
      <vt:lpstr>Afvaleters zijn… </vt:lpstr>
      <vt:lpstr>Afvaleters zijn… </vt:lpstr>
      <vt:lpstr>Op welk trofisch niveau staan de planteneters?</vt:lpstr>
      <vt:lpstr>Op welk trofisch niveau staan de consumenten van de eerste orde?</vt:lpstr>
      <vt:lpstr>Welk plaatje past bij piramide van aantallen voor de voedselketen: gras→ krekels→ vleermuizen → vlooien</vt:lpstr>
      <vt:lpstr>Welk plaatje past bij piramide van biomassa voor de voedselketen: gras→ krekels→ vleermuizen → vlooien</vt:lpstr>
      <vt:lpstr>Welke predator-prooigrafiek is juist?</vt:lpstr>
      <vt:lpstr>Een vleesetende plant is een … </vt:lpstr>
      <vt:lpstr>Hoe komen planten aan eiwitten?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Sofie Faes</dc:creator>
  <cp:lastModifiedBy>Sofie Faes</cp:lastModifiedBy>
  <cp:revision>1</cp:revision>
  <dcterms:created xsi:type="dcterms:W3CDTF">2022-02-21T09:07:39Z</dcterms:created>
  <dcterms:modified xsi:type="dcterms:W3CDTF">2024-10-30T08:17:33Z</dcterms:modified>
</cp:coreProperties>
</file>