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3" r:id="rId13"/>
    <p:sldId id="275" r:id="rId14"/>
    <p:sldId id="276" r:id="rId15"/>
    <p:sldId id="277" r:id="rId16"/>
    <p:sldId id="278" r:id="rId17"/>
    <p:sldId id="280" r:id="rId18"/>
    <p:sldId id="281" r:id="rId19"/>
    <p:sldId id="287" r:id="rId20"/>
  </p:sldIdLst>
  <p:sldSz cx="9144000" cy="6858000" type="screen4x3"/>
  <p:notesSz cx="6858000" cy="9144000"/>
  <p:embeddedFontLst>
    <p:embeddedFont>
      <p:font typeface="Corbel" panose="020B0503020204020204" pitchFamily="34" charset="0"/>
      <p:regular r:id="rId22"/>
      <p:bold r:id="rId23"/>
      <p:italic r:id="rId24"/>
      <p:boldItalic r:id="rId25"/>
    </p:embeddedFont>
    <p:embeddedFont>
      <p:font typeface="Helvetica Neue" panose="020B0604020202020204" charset="0"/>
      <p:regular r:id="rId26"/>
      <p:bold r:id="rId27"/>
      <p:italic r:id="rId28"/>
      <p:boldItalic r:id="rId29"/>
    </p:embeddedFont>
    <p:embeddedFont>
      <p:font typeface="Helvetica Neue Light" panose="020B0604020202020204" charset="0"/>
      <p:regular r:id="rId30"/>
      <p:bold r:id="rId31"/>
      <p:italic r:id="rId32"/>
      <p:boldItalic r:id="rId33"/>
    </p:embeddedFont>
    <p:embeddedFont>
      <p:font typeface="Tahoma" panose="020B0604030504040204" pitchFamily="34" charset="0"/>
      <p:regular r:id="rId34"/>
      <p:bold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gYgeUSQS6uhDTdwF+9VcyceGL0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FED004-DC0C-46ED-8892-A89DFE0BE719}">
  <a:tblStyle styleId="{34FED004-DC0C-46ED-8892-A89DFE0BE71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9023" autoAdjust="0"/>
  </p:normalViewPr>
  <p:slideViewPr>
    <p:cSldViewPr snapToGrid="0">
      <p:cViewPr varScale="1">
        <p:scale>
          <a:sx n="38" d="100"/>
          <a:sy n="38" d="100"/>
        </p:scale>
        <p:origin x="22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9f11ff49f0_1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weet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hoe je van het </a:t>
            </a:r>
            <a:r>
              <a:rPr lang="en-GB" dirty="0" err="1"/>
              <a:t>massagetal</a:t>
            </a:r>
            <a:r>
              <a:rPr lang="en-GB" dirty="0"/>
              <a:t> het </a:t>
            </a:r>
            <a:r>
              <a:rPr lang="en-GB" dirty="0" err="1"/>
              <a:t>atoomnummer</a:t>
            </a:r>
            <a:r>
              <a:rPr lang="en-GB" dirty="0"/>
              <a:t> </a:t>
            </a:r>
            <a:r>
              <a:rPr lang="en-GB" dirty="0" err="1"/>
              <a:t>berekent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GOED 52-28 = 24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 </a:t>
            </a:r>
            <a:r>
              <a:rPr lang="en-GB" dirty="0"/>
              <a:t>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massagetal</a:t>
            </a:r>
            <a:r>
              <a:rPr lang="en-GB" dirty="0"/>
              <a:t> </a:t>
            </a:r>
            <a:r>
              <a:rPr lang="en-GB" dirty="0" err="1"/>
              <a:t>gelijk</a:t>
            </a:r>
            <a:r>
              <a:rPr lang="en-GB" dirty="0"/>
              <a:t> is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atoomnummer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neutronen</a:t>
            </a:r>
            <a:r>
              <a:rPr lang="en-GB" dirty="0"/>
              <a:t> </a:t>
            </a:r>
            <a:r>
              <a:rPr lang="en-GB" dirty="0" err="1"/>
              <a:t>gelijk</a:t>
            </a:r>
            <a:r>
              <a:rPr lang="en-GB" dirty="0"/>
              <a:t> is </a:t>
            </a:r>
            <a:r>
              <a:rPr lang="en-GB" dirty="0" err="1"/>
              <a:t>aan</a:t>
            </a:r>
            <a:r>
              <a:rPr lang="en-GB" dirty="0"/>
              <a:t> het </a:t>
            </a:r>
            <a:r>
              <a:rPr lang="en-GB" dirty="0" err="1"/>
              <a:t>atoomnummer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 </a:t>
            </a:r>
            <a:r>
              <a:rPr lang="en-GB" dirty="0"/>
              <a:t>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massagetal</a:t>
            </a:r>
            <a:r>
              <a:rPr lang="en-GB" dirty="0"/>
              <a:t> + </a:t>
            </a:r>
            <a:r>
              <a:rPr lang="en-GB" dirty="0" err="1"/>
              <a:t>neutronen</a:t>
            </a:r>
            <a:r>
              <a:rPr lang="en-GB" dirty="0"/>
              <a:t> </a:t>
            </a:r>
            <a:r>
              <a:rPr lang="en-GB" dirty="0" err="1"/>
              <a:t>gelijk</a:t>
            </a:r>
            <a:r>
              <a:rPr lang="en-GB" dirty="0"/>
              <a:t> is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atoomnummer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433" name="Google Shape;433;g29f11ff49f0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9f11ff49f0_1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De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weten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protonen</a:t>
            </a:r>
            <a:r>
              <a:rPr lang="en-GB" dirty="0"/>
              <a:t> </a:t>
            </a:r>
            <a:r>
              <a:rPr lang="en-GB" dirty="0" err="1"/>
              <a:t>gelijk</a:t>
            </a:r>
            <a:r>
              <a:rPr lang="en-GB" dirty="0"/>
              <a:t> is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atoomnummer</a:t>
            </a:r>
            <a:r>
              <a:rPr lang="en-GB" dirty="0"/>
              <a:t>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neutronen</a:t>
            </a:r>
            <a:r>
              <a:rPr lang="en-GB" dirty="0"/>
              <a:t> </a:t>
            </a:r>
            <a:r>
              <a:rPr lang="en-GB" dirty="0" err="1"/>
              <a:t>gelijk</a:t>
            </a:r>
            <a:r>
              <a:rPr lang="en-GB" dirty="0"/>
              <a:t> is </a:t>
            </a:r>
            <a:r>
              <a:rPr lang="en-GB" dirty="0" err="1"/>
              <a:t>aan</a:t>
            </a:r>
            <a:r>
              <a:rPr lang="en-GB" dirty="0"/>
              <a:t> het </a:t>
            </a:r>
            <a:r>
              <a:rPr lang="en-GB" dirty="0" err="1"/>
              <a:t>atoomnummer</a:t>
            </a:r>
            <a:r>
              <a:rPr lang="en-GB" dirty="0"/>
              <a:t> (Strontium </a:t>
            </a:r>
            <a:r>
              <a:rPr lang="en-GB" dirty="0" err="1"/>
              <a:t>atoomnummer</a:t>
            </a:r>
            <a:r>
              <a:rPr lang="en-GB" dirty="0"/>
              <a:t> 38)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atoomnummer</a:t>
            </a:r>
            <a:r>
              <a:rPr lang="en-GB" dirty="0"/>
              <a:t> </a:t>
            </a:r>
            <a:r>
              <a:rPr lang="en-GB" dirty="0" err="1"/>
              <a:t>gelijk</a:t>
            </a:r>
            <a:r>
              <a:rPr lang="en-GB" dirty="0"/>
              <a:t> is </a:t>
            </a:r>
            <a:r>
              <a:rPr lang="en-GB" dirty="0" err="1"/>
              <a:t>aan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neutronen</a:t>
            </a:r>
            <a:r>
              <a:rPr lang="en-GB" dirty="0"/>
              <a:t> +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protonen</a:t>
            </a:r>
            <a:r>
              <a:rPr lang="en-GB" dirty="0"/>
              <a:t> (Thulium </a:t>
            </a:r>
            <a:r>
              <a:rPr lang="en-GB" dirty="0" err="1"/>
              <a:t>atoomnummer</a:t>
            </a:r>
            <a:r>
              <a:rPr lang="en-GB" dirty="0"/>
              <a:t> 69)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atoomnummer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protonen</a:t>
            </a:r>
            <a:r>
              <a:rPr lang="en-GB" dirty="0"/>
              <a:t> +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elektronen</a:t>
            </a:r>
            <a:r>
              <a:rPr lang="en-GB" dirty="0"/>
              <a:t> is (Samarium </a:t>
            </a:r>
            <a:r>
              <a:rPr lang="en-GB" dirty="0" err="1"/>
              <a:t>atoomnummer</a:t>
            </a:r>
            <a:r>
              <a:rPr lang="en-GB" dirty="0"/>
              <a:t> 62)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 </a:t>
            </a:r>
            <a:r>
              <a:rPr lang="en-GB" dirty="0"/>
              <a:t>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479" name="Google Shape;479;g29f11ff49f0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9f11ff49f0_1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De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</a:t>
            </a:r>
            <a:r>
              <a:rPr lang="en-GB" dirty="0" err="1"/>
              <a:t>lanthaniden</a:t>
            </a:r>
            <a:r>
              <a:rPr lang="en-GB" dirty="0"/>
              <a:t> </a:t>
            </a:r>
            <a:r>
              <a:rPr lang="en-GB" dirty="0" err="1"/>
              <a:t>onderdeel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van de </a:t>
            </a:r>
            <a:r>
              <a:rPr lang="en-GB" dirty="0" err="1"/>
              <a:t>perioden</a:t>
            </a:r>
            <a:r>
              <a:rPr lang="en-GB" dirty="0"/>
              <a:t> in PS </a:t>
            </a:r>
            <a:r>
              <a:rPr lang="en-GB" dirty="0" err="1"/>
              <a:t>ipv</a:t>
            </a:r>
            <a:r>
              <a:rPr lang="en-GB" dirty="0"/>
              <a:t> in </a:t>
            </a:r>
            <a:r>
              <a:rPr lang="en-GB" dirty="0" err="1"/>
              <a:t>aparte</a:t>
            </a:r>
            <a:r>
              <a:rPr lang="en-GB" dirty="0"/>
              <a:t> </a:t>
            </a:r>
            <a:r>
              <a:rPr lang="en-GB" dirty="0" err="1"/>
              <a:t>groepen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tellen</a:t>
            </a:r>
            <a:r>
              <a:rPr lang="en-GB" dirty="0"/>
              <a:t> de </a:t>
            </a:r>
            <a:r>
              <a:rPr lang="en-GB" dirty="0" err="1"/>
              <a:t>actiniden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lanthaniden</a:t>
            </a:r>
            <a:r>
              <a:rPr lang="en-GB" dirty="0"/>
              <a:t> </a:t>
            </a:r>
            <a:r>
              <a:rPr lang="en-GB" dirty="0" err="1"/>
              <a:t>erbij</a:t>
            </a:r>
            <a:r>
              <a:rPr lang="en-GB" dirty="0"/>
              <a:t> op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</a:t>
            </a:r>
            <a:r>
              <a:rPr lang="en-GB" dirty="0" err="1"/>
              <a:t>perioden</a:t>
            </a:r>
            <a:r>
              <a:rPr lang="en-GB" dirty="0"/>
              <a:t> </a:t>
            </a:r>
            <a:r>
              <a:rPr lang="en-GB" dirty="0" err="1"/>
              <a:t>hetzelfde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groepen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pakken</a:t>
            </a:r>
            <a:r>
              <a:rPr lang="en-GB" dirty="0"/>
              <a:t> de </a:t>
            </a:r>
            <a:r>
              <a:rPr lang="en-GB" dirty="0" err="1"/>
              <a:t>periode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tellen</a:t>
            </a:r>
            <a:r>
              <a:rPr lang="en-GB" dirty="0"/>
              <a:t> de </a:t>
            </a:r>
            <a:r>
              <a:rPr lang="en-GB" dirty="0" err="1"/>
              <a:t>actiniden</a:t>
            </a:r>
            <a:r>
              <a:rPr lang="en-GB" dirty="0"/>
              <a:t> </a:t>
            </a:r>
            <a:r>
              <a:rPr lang="en-GB" dirty="0" err="1"/>
              <a:t>erbij</a:t>
            </a:r>
            <a:r>
              <a:rPr lang="en-GB" dirty="0"/>
              <a:t> op.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456" name="Google Shape;456;g29f11ff49f0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weten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verschil</a:t>
            </a:r>
            <a:r>
              <a:rPr lang="en-GB" dirty="0"/>
              <a:t> </a:t>
            </a:r>
            <a:r>
              <a:rPr lang="en-GB" dirty="0" err="1"/>
              <a:t>tussen</a:t>
            </a:r>
            <a:r>
              <a:rPr lang="en-GB" dirty="0"/>
              <a:t> PNE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</a:t>
            </a:r>
            <a:r>
              <a:rPr lang="en-GB" dirty="0"/>
              <a:t>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atoomnummer</a:t>
            </a:r>
            <a:r>
              <a:rPr lang="en-GB" dirty="0"/>
              <a:t> </a:t>
            </a:r>
            <a:r>
              <a:rPr lang="en-GB" dirty="0" err="1"/>
              <a:t>zowel</a:t>
            </a:r>
            <a:r>
              <a:rPr lang="en-GB" dirty="0"/>
              <a:t> </a:t>
            </a:r>
            <a:r>
              <a:rPr lang="en-GB" dirty="0" err="1"/>
              <a:t>gelijk</a:t>
            </a:r>
            <a:r>
              <a:rPr lang="en-GB" dirty="0"/>
              <a:t> is </a:t>
            </a:r>
            <a:r>
              <a:rPr lang="en-GB" dirty="0" err="1"/>
              <a:t>aan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protonen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neutronen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 </a:t>
            </a:r>
            <a:r>
              <a:rPr lang="en-GB" dirty="0"/>
              <a:t>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draait</a:t>
            </a:r>
            <a:r>
              <a:rPr lang="en-GB" dirty="0"/>
              <a:t> </a:t>
            </a:r>
            <a:r>
              <a:rPr lang="en-GB" dirty="0" err="1"/>
              <a:t>massagetal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atoomnnummer</a:t>
            </a:r>
            <a:r>
              <a:rPr lang="en-GB" dirty="0"/>
              <a:t> om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</a:t>
            </a:r>
            <a:r>
              <a:rPr lang="en-GB" dirty="0"/>
              <a:t>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houdt</a:t>
            </a:r>
            <a:r>
              <a:rPr lang="en-GB" dirty="0"/>
              <a:t> </a:t>
            </a:r>
            <a:r>
              <a:rPr lang="en-GB" dirty="0" err="1"/>
              <a:t>geen</a:t>
            </a:r>
            <a:r>
              <a:rPr lang="en-GB" dirty="0"/>
              <a:t> </a:t>
            </a:r>
            <a:r>
              <a:rPr lang="en-GB" dirty="0" err="1"/>
              <a:t>rekening</a:t>
            </a:r>
            <a:r>
              <a:rPr lang="en-GB" dirty="0"/>
              <a:t> met </a:t>
            </a:r>
            <a:r>
              <a:rPr lang="en-GB" dirty="0" err="1"/>
              <a:t>isotopen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weet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er </a:t>
            </a:r>
            <a:r>
              <a:rPr lang="en-GB" dirty="0" err="1"/>
              <a:t>altijd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geheel</a:t>
            </a:r>
            <a:r>
              <a:rPr lang="en-GB" dirty="0"/>
              <a:t>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neutronen</a:t>
            </a:r>
            <a:r>
              <a:rPr lang="en-GB" dirty="0"/>
              <a:t> </a:t>
            </a:r>
            <a:r>
              <a:rPr lang="en-GB" dirty="0" err="1"/>
              <a:t>moeten</a:t>
            </a:r>
            <a:r>
              <a:rPr lang="en-GB" dirty="0"/>
              <a:t> </a:t>
            </a:r>
            <a:r>
              <a:rPr lang="en-GB" dirty="0" err="1"/>
              <a:t>zijn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502" name="Google Shape;5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err="1"/>
              <a:t>Misconcept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kennen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het </a:t>
            </a:r>
            <a:r>
              <a:rPr lang="en-GB" dirty="0" err="1"/>
              <a:t>verschil</a:t>
            </a:r>
            <a:r>
              <a:rPr lang="en-GB" dirty="0"/>
              <a:t> </a:t>
            </a:r>
            <a:r>
              <a:rPr lang="en-GB" dirty="0" err="1"/>
              <a:t>tussen</a:t>
            </a:r>
            <a:r>
              <a:rPr lang="en-GB" dirty="0"/>
              <a:t> P, N, E,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A</a:t>
            </a:r>
            <a:r>
              <a:rPr lang="en-GB" dirty="0"/>
              <a:t> GOED, </a:t>
            </a:r>
            <a:r>
              <a:rPr lang="en-GB" dirty="0" err="1"/>
              <a:t>overal</a:t>
            </a:r>
            <a:r>
              <a:rPr lang="en-GB" dirty="0"/>
              <a:t> maar 1 proton </a:t>
            </a:r>
            <a:r>
              <a:rPr lang="en-GB" dirty="0" err="1"/>
              <a:t>aanwezig</a:t>
            </a:r>
            <a:r>
              <a:rPr lang="en-GB" dirty="0"/>
              <a:t>, </a:t>
            </a:r>
            <a:r>
              <a:rPr lang="en-GB" dirty="0" err="1"/>
              <a:t>dus</a:t>
            </a:r>
            <a:r>
              <a:rPr lang="en-GB" dirty="0"/>
              <a:t> </a:t>
            </a:r>
            <a:r>
              <a:rPr lang="en-GB" dirty="0" err="1"/>
              <a:t>zelfde</a:t>
            </a:r>
            <a:r>
              <a:rPr lang="en-GB" dirty="0"/>
              <a:t> </a:t>
            </a:r>
            <a:r>
              <a:rPr lang="en-GB" dirty="0" err="1"/>
              <a:t>atoomsoort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B</a:t>
            </a:r>
            <a:r>
              <a:rPr lang="en-GB" dirty="0"/>
              <a:t>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verschillend</a:t>
            </a:r>
            <a:r>
              <a:rPr lang="en-GB" dirty="0"/>
              <a:t>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neutronen</a:t>
            </a:r>
            <a:r>
              <a:rPr lang="en-GB" dirty="0"/>
              <a:t> </a:t>
            </a:r>
            <a:r>
              <a:rPr lang="en-GB" dirty="0" err="1"/>
              <a:t>zorgt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ander</a:t>
            </a:r>
            <a:r>
              <a:rPr lang="en-GB" dirty="0"/>
              <a:t> </a:t>
            </a:r>
            <a:r>
              <a:rPr lang="en-GB" dirty="0" err="1"/>
              <a:t>soort</a:t>
            </a:r>
            <a:r>
              <a:rPr lang="en-GB" dirty="0"/>
              <a:t> </a:t>
            </a:r>
            <a:r>
              <a:rPr lang="en-GB" dirty="0" err="1"/>
              <a:t>atoom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C </a:t>
            </a:r>
            <a:r>
              <a:rPr lang="en-GB" dirty="0"/>
              <a:t>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elk </a:t>
            </a:r>
            <a:r>
              <a:rPr lang="en-GB" dirty="0" err="1"/>
              <a:t>isotoop</a:t>
            </a:r>
            <a:r>
              <a:rPr lang="en-GB" dirty="0"/>
              <a:t> </a:t>
            </a:r>
            <a:r>
              <a:rPr lang="en-GB" dirty="0" err="1"/>
              <a:t>dezelfde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heeft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D</a:t>
            </a:r>
            <a:r>
              <a:rPr lang="en-GB" dirty="0"/>
              <a:t> 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27" name="Google Shape;52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dirty="0" err="1"/>
              <a:t>Misconcept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waterstof</a:t>
            </a:r>
            <a:r>
              <a:rPr lang="en-GB" dirty="0"/>
              <a:t> </a:t>
            </a:r>
            <a:r>
              <a:rPr lang="en-GB" dirty="0" err="1"/>
              <a:t>ook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metaal</a:t>
            </a:r>
            <a:r>
              <a:rPr lang="en-GB" dirty="0"/>
              <a:t> is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waterstof</a:t>
            </a:r>
            <a:r>
              <a:rPr lang="en-GB" dirty="0"/>
              <a:t> </a:t>
            </a:r>
            <a:r>
              <a:rPr lang="en-GB" dirty="0" err="1"/>
              <a:t>ook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metaal</a:t>
            </a:r>
            <a:r>
              <a:rPr lang="en-GB" dirty="0"/>
              <a:t> is, </a:t>
            </a:r>
            <a:r>
              <a:rPr lang="en-GB" dirty="0" err="1"/>
              <a:t>omdat</a:t>
            </a:r>
            <a:r>
              <a:rPr lang="en-GB" dirty="0"/>
              <a:t> alle </a:t>
            </a:r>
            <a:r>
              <a:rPr lang="en-GB" dirty="0" err="1"/>
              <a:t>elementen</a:t>
            </a:r>
            <a:r>
              <a:rPr lang="en-GB" dirty="0"/>
              <a:t> er </a:t>
            </a:r>
            <a:r>
              <a:rPr lang="en-GB" dirty="0" err="1"/>
              <a:t>onder</a:t>
            </a:r>
            <a:r>
              <a:rPr lang="en-GB" dirty="0"/>
              <a:t> </a:t>
            </a:r>
            <a:r>
              <a:rPr lang="en-GB" dirty="0" err="1"/>
              <a:t>ook</a:t>
            </a:r>
            <a:r>
              <a:rPr lang="en-GB" dirty="0"/>
              <a:t> </a:t>
            </a:r>
            <a:r>
              <a:rPr lang="en-GB" dirty="0" err="1"/>
              <a:t>metalen</a:t>
            </a:r>
            <a:r>
              <a:rPr lang="en-GB" dirty="0"/>
              <a:t> </a:t>
            </a:r>
            <a:r>
              <a:rPr lang="en-GB" dirty="0" err="1"/>
              <a:t>zijn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b="1" dirty="0"/>
              <a:t>B</a:t>
            </a:r>
            <a:r>
              <a:rPr lang="en-GB" dirty="0"/>
              <a:t> 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b="1" dirty="0"/>
              <a:t>C </a:t>
            </a:r>
            <a:r>
              <a:rPr lang="en-GB" dirty="0"/>
              <a:t>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twijfelt</a:t>
            </a:r>
            <a:r>
              <a:rPr lang="en-GB" dirty="0"/>
              <a:t> </a:t>
            </a:r>
            <a:r>
              <a:rPr lang="en-GB" dirty="0" err="1"/>
              <a:t>nog</a:t>
            </a:r>
            <a:r>
              <a:rPr lang="en-GB" dirty="0"/>
              <a:t>…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3" name="Google Shape;54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dirty="0" err="1"/>
              <a:t>Misconcept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alles</a:t>
            </a:r>
            <a:r>
              <a:rPr lang="en-GB" dirty="0"/>
              <a:t> wat </a:t>
            </a:r>
            <a:r>
              <a:rPr lang="en-GB" dirty="0" err="1"/>
              <a:t>onder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groepnummer</a:t>
            </a:r>
            <a:r>
              <a:rPr lang="en-GB" dirty="0"/>
              <a:t> </a:t>
            </a:r>
            <a:r>
              <a:rPr lang="en-GB" dirty="0" err="1"/>
              <a:t>staat</a:t>
            </a:r>
            <a:r>
              <a:rPr lang="en-GB" dirty="0"/>
              <a:t> </a:t>
            </a:r>
            <a:r>
              <a:rPr lang="en-GB" dirty="0" err="1"/>
              <a:t>ook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die </a:t>
            </a:r>
            <a:r>
              <a:rPr lang="en-GB" dirty="0" err="1"/>
              <a:t>groep</a:t>
            </a:r>
            <a:r>
              <a:rPr lang="en-GB" dirty="0"/>
              <a:t> </a:t>
            </a:r>
            <a:r>
              <a:rPr lang="en-GB" dirty="0" err="1"/>
              <a:t>hoort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b="1" dirty="0"/>
              <a:t>B</a:t>
            </a:r>
            <a:r>
              <a:rPr lang="en-GB" dirty="0"/>
              <a:t>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neemt</a:t>
            </a:r>
            <a:r>
              <a:rPr lang="en-GB" dirty="0"/>
              <a:t> de </a:t>
            </a:r>
            <a:r>
              <a:rPr lang="en-GB" dirty="0" err="1"/>
              <a:t>lanthaniden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actiniden</a:t>
            </a:r>
            <a:r>
              <a:rPr lang="en-GB" dirty="0"/>
              <a:t> mee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62" name="Google Shape;56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Misconcept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weten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hoe het PS </a:t>
            </a:r>
            <a:r>
              <a:rPr lang="en-GB" dirty="0" err="1"/>
              <a:t>opgebouwd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</a:t>
            </a:r>
            <a:r>
              <a:rPr lang="en-GB" dirty="0" err="1"/>
              <a:t>volgorde</a:t>
            </a:r>
            <a:r>
              <a:rPr lang="en-GB" dirty="0"/>
              <a:t> op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gaat</a:t>
            </a:r>
            <a:r>
              <a:rPr lang="en-GB" dirty="0"/>
              <a:t>, maar </a:t>
            </a:r>
            <a:r>
              <a:rPr lang="en-GB" dirty="0" err="1"/>
              <a:t>dat</a:t>
            </a:r>
            <a:r>
              <a:rPr lang="en-GB" dirty="0"/>
              <a:t> is </a:t>
            </a:r>
            <a:r>
              <a:rPr lang="en-GB" dirty="0" err="1"/>
              <a:t>niet</a:t>
            </a:r>
            <a:r>
              <a:rPr lang="en-GB" dirty="0"/>
              <a:t> zo, </a:t>
            </a:r>
            <a:r>
              <a:rPr lang="en-GB" dirty="0" err="1"/>
              <a:t>vgl</a:t>
            </a:r>
            <a:r>
              <a:rPr lang="en-GB" dirty="0"/>
              <a:t> </a:t>
            </a:r>
            <a:r>
              <a:rPr lang="en-GB" dirty="0" err="1"/>
              <a:t>Telluur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Jood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</a:t>
            </a:r>
            <a:r>
              <a:rPr lang="en-GB" dirty="0"/>
              <a:t> 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 </a:t>
            </a:r>
            <a:r>
              <a:rPr lang="en-GB" dirty="0"/>
              <a:t>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elementen</a:t>
            </a:r>
            <a:r>
              <a:rPr lang="en-GB" dirty="0"/>
              <a:t> met </a:t>
            </a:r>
            <a:r>
              <a:rPr lang="en-GB" dirty="0" err="1"/>
              <a:t>vergelijkbare</a:t>
            </a:r>
            <a:r>
              <a:rPr lang="en-GB" dirty="0"/>
              <a:t> </a:t>
            </a:r>
            <a:r>
              <a:rPr lang="en-GB" dirty="0" err="1"/>
              <a:t>chemische</a:t>
            </a:r>
            <a:r>
              <a:rPr lang="en-GB" dirty="0"/>
              <a:t> </a:t>
            </a:r>
            <a:r>
              <a:rPr lang="en-GB" dirty="0" err="1"/>
              <a:t>eigenschappen</a:t>
            </a:r>
            <a:r>
              <a:rPr lang="en-GB" dirty="0"/>
              <a:t> </a:t>
            </a:r>
            <a:r>
              <a:rPr lang="en-GB" dirty="0" err="1"/>
              <a:t>vlak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elkaar</a:t>
            </a:r>
            <a:r>
              <a:rPr lang="en-GB" dirty="0"/>
              <a:t> </a:t>
            </a:r>
            <a:r>
              <a:rPr lang="en-GB" dirty="0" err="1"/>
              <a:t>staan</a:t>
            </a:r>
            <a:r>
              <a:rPr lang="en-GB" dirty="0"/>
              <a:t>,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alleen</a:t>
            </a:r>
            <a:r>
              <a:rPr lang="en-GB" dirty="0"/>
              <a:t> </a:t>
            </a:r>
            <a:r>
              <a:rPr lang="en-GB" dirty="0" err="1"/>
              <a:t>onder</a:t>
            </a:r>
            <a:r>
              <a:rPr lang="en-GB" dirty="0"/>
              <a:t> </a:t>
            </a:r>
            <a:r>
              <a:rPr lang="en-GB" dirty="0" err="1"/>
              <a:t>elkaar</a:t>
            </a:r>
            <a:r>
              <a:rPr lang="en-GB" dirty="0"/>
              <a:t> maar </a:t>
            </a:r>
            <a:r>
              <a:rPr lang="en-GB" dirty="0" err="1"/>
              <a:t>ook</a:t>
            </a:r>
            <a:r>
              <a:rPr lang="en-GB" dirty="0"/>
              <a:t> </a:t>
            </a:r>
            <a:r>
              <a:rPr lang="en-GB" dirty="0" err="1"/>
              <a:t>naast</a:t>
            </a:r>
            <a:r>
              <a:rPr lang="en-GB" dirty="0"/>
              <a:t> </a:t>
            </a:r>
            <a:r>
              <a:rPr lang="en-GB" dirty="0" err="1"/>
              <a:t>elkaar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</a:t>
            </a:r>
            <a:r>
              <a:rPr lang="en-GB" dirty="0"/>
              <a:t>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elementen</a:t>
            </a:r>
            <a:r>
              <a:rPr lang="en-GB" dirty="0"/>
              <a:t> in </a:t>
            </a:r>
            <a:r>
              <a:rPr lang="en-GB" dirty="0" err="1"/>
              <a:t>dezelfde</a:t>
            </a:r>
            <a:r>
              <a:rPr lang="en-GB" dirty="0"/>
              <a:t> </a:t>
            </a:r>
            <a:r>
              <a:rPr lang="en-GB" dirty="0" err="1"/>
              <a:t>periode</a:t>
            </a:r>
            <a:r>
              <a:rPr lang="en-GB" dirty="0"/>
              <a:t> </a:t>
            </a:r>
            <a:r>
              <a:rPr lang="en-GB" dirty="0" err="1"/>
              <a:t>vergelijkbare</a:t>
            </a:r>
            <a:r>
              <a:rPr lang="en-GB" dirty="0"/>
              <a:t> </a:t>
            </a:r>
            <a:r>
              <a:rPr lang="en-GB" dirty="0" err="1"/>
              <a:t>eigenschappen</a:t>
            </a:r>
            <a:r>
              <a:rPr lang="en-GB" dirty="0"/>
              <a:t> </a:t>
            </a:r>
            <a:r>
              <a:rPr lang="en-GB" dirty="0" err="1"/>
              <a:t>hebben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2" name="Google Shape;59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03d08dc3ba_6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Misconcept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weten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goed</a:t>
            </a:r>
            <a:r>
              <a:rPr lang="en-GB" dirty="0"/>
              <a:t> welk </a:t>
            </a:r>
            <a:r>
              <a:rPr lang="en-GB" dirty="0" err="1"/>
              <a:t>deeltje</a:t>
            </a:r>
            <a:r>
              <a:rPr lang="en-GB" dirty="0"/>
              <a:t> </a:t>
            </a:r>
            <a:r>
              <a:rPr lang="en-GB" dirty="0" err="1"/>
              <a:t>verantwoordelijk</a:t>
            </a:r>
            <a:r>
              <a:rPr lang="en-GB" dirty="0"/>
              <a:t> is </a:t>
            </a:r>
            <a:r>
              <a:rPr lang="en-GB" dirty="0" err="1"/>
              <a:t>voor</a:t>
            </a:r>
            <a:r>
              <a:rPr lang="en-GB" dirty="0"/>
              <a:t> het </a:t>
            </a:r>
            <a:r>
              <a:rPr lang="en-GB" dirty="0" err="1"/>
              <a:t>atoomummer</a:t>
            </a:r>
            <a:br>
              <a:rPr lang="en-GB" dirty="0"/>
            </a:b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totaal</a:t>
            </a:r>
            <a:r>
              <a:rPr lang="en-GB" dirty="0"/>
              <a:t>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deeltjes</a:t>
            </a:r>
            <a:r>
              <a:rPr lang="en-GB" dirty="0"/>
              <a:t> </a:t>
            </a:r>
            <a:r>
              <a:rPr lang="en-GB" dirty="0" err="1"/>
              <a:t>bepaalt</a:t>
            </a:r>
            <a:r>
              <a:rPr lang="en-GB" dirty="0"/>
              <a:t> de </a:t>
            </a:r>
            <a:r>
              <a:rPr lang="en-GB" dirty="0" err="1"/>
              <a:t>atoomsoort</a:t>
            </a:r>
            <a:r>
              <a:rPr lang="en-GB" dirty="0"/>
              <a:t> </a:t>
            </a:r>
            <a:r>
              <a:rPr lang="en-GB" dirty="0" err="1"/>
              <a:t>bepaalt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 </a:t>
            </a:r>
            <a:r>
              <a:rPr lang="en-GB" b="0" dirty="0"/>
              <a:t>Leerling </a:t>
            </a:r>
            <a:r>
              <a:rPr lang="en-GB" b="0" dirty="0" err="1"/>
              <a:t>denkt</a:t>
            </a:r>
            <a:r>
              <a:rPr lang="en-GB" b="0" dirty="0"/>
              <a:t> </a:t>
            </a:r>
            <a:r>
              <a:rPr lang="en-GB" b="0" dirty="0" err="1"/>
              <a:t>dat</a:t>
            </a:r>
            <a:r>
              <a:rPr lang="en-GB" b="0" dirty="0"/>
              <a:t> de </a:t>
            </a:r>
            <a:r>
              <a:rPr lang="en-GB" b="0" dirty="0" err="1"/>
              <a:t>neutronen</a:t>
            </a:r>
            <a:r>
              <a:rPr lang="en-GB" b="0" dirty="0"/>
              <a:t> </a:t>
            </a:r>
            <a:r>
              <a:rPr lang="en-GB" dirty="0"/>
              <a:t>het </a:t>
            </a:r>
            <a:r>
              <a:rPr lang="en-GB" b="0" dirty="0" err="1"/>
              <a:t>atoonummer</a:t>
            </a:r>
            <a:r>
              <a:rPr lang="en-GB" b="0" dirty="0"/>
              <a:t> </a:t>
            </a:r>
            <a:r>
              <a:rPr lang="en-GB" b="0" dirty="0" err="1"/>
              <a:t>bepalen</a:t>
            </a:r>
            <a:r>
              <a:rPr lang="en-GB" b="0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 </a:t>
            </a:r>
            <a:r>
              <a:rPr lang="en-GB" dirty="0"/>
              <a:t>GOED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  </a:t>
            </a:r>
            <a:r>
              <a:rPr lang="en-GB" dirty="0"/>
              <a:t>De </a:t>
            </a:r>
            <a:r>
              <a:rPr lang="en-GB" b="0" dirty="0" err="1"/>
              <a:t>leerling</a:t>
            </a:r>
            <a:r>
              <a:rPr lang="en-GB" b="0" dirty="0"/>
              <a:t> </a:t>
            </a:r>
            <a:r>
              <a:rPr lang="en-GB" b="0" dirty="0" err="1"/>
              <a:t>denkt</a:t>
            </a:r>
            <a:r>
              <a:rPr lang="en-GB" b="0" dirty="0"/>
              <a:t> </a:t>
            </a:r>
            <a:r>
              <a:rPr lang="en-GB" b="0" dirty="0" err="1"/>
              <a:t>dat</a:t>
            </a:r>
            <a:r>
              <a:rPr lang="en-GB" b="0" dirty="0"/>
              <a:t> </a:t>
            </a:r>
            <a:r>
              <a:rPr lang="en-GB" b="0" dirty="0" err="1"/>
              <a:t>protonen</a:t>
            </a:r>
            <a:r>
              <a:rPr lang="en-GB" b="0" dirty="0"/>
              <a:t> </a:t>
            </a:r>
            <a:r>
              <a:rPr lang="en-GB" b="0" dirty="0" err="1"/>
              <a:t>en</a:t>
            </a:r>
            <a:r>
              <a:rPr lang="en-GB" b="0" dirty="0"/>
              <a:t> </a:t>
            </a:r>
            <a:r>
              <a:rPr lang="en-GB" b="0" dirty="0" err="1"/>
              <a:t>neutronen</a:t>
            </a:r>
            <a:r>
              <a:rPr lang="en-GB" b="0" dirty="0"/>
              <a:t> </a:t>
            </a:r>
            <a:r>
              <a:rPr lang="en-GB" b="0" dirty="0" err="1"/>
              <a:t>gelijk</a:t>
            </a:r>
            <a:r>
              <a:rPr lang="en-GB" b="0" dirty="0"/>
              <a:t> </a:t>
            </a:r>
            <a:r>
              <a:rPr lang="en-GB" b="0" dirty="0" err="1"/>
              <a:t>moeten</a:t>
            </a:r>
            <a:r>
              <a:rPr lang="en-GB" b="0" dirty="0"/>
              <a:t> </a:t>
            </a:r>
            <a:r>
              <a:rPr lang="en-GB" b="0" dirty="0" err="1"/>
              <a:t>zijn</a:t>
            </a:r>
            <a:r>
              <a:rPr lang="en-GB" b="0" dirty="0"/>
              <a:t> om </a:t>
            </a:r>
            <a:r>
              <a:rPr lang="en-GB" b="0" dirty="0" err="1"/>
              <a:t>hetzelfde</a:t>
            </a:r>
            <a:r>
              <a:rPr lang="en-GB" b="0" dirty="0"/>
              <a:t> </a:t>
            </a:r>
            <a:r>
              <a:rPr lang="en-GB" b="0" dirty="0" err="1"/>
              <a:t>atoomnummer</a:t>
            </a:r>
            <a:r>
              <a:rPr lang="en-GB" b="0" dirty="0"/>
              <a:t> </a:t>
            </a:r>
            <a:r>
              <a:rPr lang="en-GB" b="0" dirty="0" err="1"/>
              <a:t>te</a:t>
            </a:r>
            <a:r>
              <a:rPr lang="en-GB" b="0" dirty="0"/>
              <a:t> </a:t>
            </a:r>
            <a:r>
              <a:rPr lang="en-GB" b="0" dirty="0" err="1"/>
              <a:t>hebben</a:t>
            </a:r>
            <a:r>
              <a:rPr lang="en-GB" b="0" dirty="0"/>
              <a:t>. </a:t>
            </a:r>
            <a:r>
              <a:rPr lang="en-GB" dirty="0"/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615" name="Google Shape;615;g303d08dc3ba_6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6" name="Google Shape;72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dirty="0"/>
              <a:t>De </a:t>
            </a:r>
            <a:r>
              <a:rPr lang="en-GB" dirty="0" err="1"/>
              <a:t>vragen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/>
              <a:t>toelichtingen</a:t>
            </a:r>
            <a:r>
              <a:rPr lang="en-GB" dirty="0"/>
              <a:t> </a:t>
            </a:r>
            <a:r>
              <a:rPr lang="en-GB" dirty="0" err="1"/>
              <a:t>vallen</a:t>
            </a:r>
            <a:r>
              <a:rPr lang="en-GB" dirty="0"/>
              <a:t> </a:t>
            </a:r>
            <a:r>
              <a:rPr lang="en-GB" dirty="0" err="1"/>
              <a:t>onder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b="0" i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CC BY-SA 4.0 </a:t>
            </a:r>
            <a:r>
              <a:rPr lang="en-GB" b="0" i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licentie</a:t>
            </a:r>
            <a:r>
              <a:rPr lang="en-GB" b="0" i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0" u="none" dirty="0"/>
              <a:t>https://creativecommons.org/licenses/by-sa/4.0</a:t>
            </a:r>
            <a:endParaRPr dirty="0"/>
          </a:p>
        </p:txBody>
      </p:sp>
      <p:sp>
        <p:nvSpPr>
          <p:cNvPr id="727" name="Google Shape;727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9f11ff49f0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weet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protonen</a:t>
            </a:r>
            <a:r>
              <a:rPr lang="en-GB" dirty="0"/>
              <a:t> </a:t>
            </a:r>
            <a:r>
              <a:rPr lang="en-GB" dirty="0" err="1"/>
              <a:t>gelijk</a:t>
            </a:r>
            <a:r>
              <a:rPr lang="en-GB" dirty="0"/>
              <a:t> is </a:t>
            </a:r>
            <a:r>
              <a:rPr lang="en-GB" dirty="0" err="1"/>
              <a:t>aan</a:t>
            </a:r>
            <a:r>
              <a:rPr lang="en-GB" dirty="0"/>
              <a:t> het </a:t>
            </a:r>
            <a:r>
              <a:rPr lang="en-GB" dirty="0" err="1"/>
              <a:t>atoomnummer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</a:t>
            </a:r>
            <a:r>
              <a:rPr lang="en-GB" dirty="0" err="1"/>
              <a:t>relatieve</a:t>
            </a:r>
            <a:r>
              <a:rPr lang="en-GB" dirty="0"/>
              <a:t> </a:t>
            </a:r>
            <a:r>
              <a:rPr lang="en-GB" dirty="0" err="1"/>
              <a:t>atoommassa</a:t>
            </a:r>
            <a:r>
              <a:rPr lang="en-GB" dirty="0"/>
              <a:t> / het </a:t>
            </a:r>
            <a:r>
              <a:rPr lang="en-GB" dirty="0" err="1"/>
              <a:t>atoomnummer</a:t>
            </a:r>
            <a:r>
              <a:rPr lang="en-GB" dirty="0"/>
              <a:t> </a:t>
            </a:r>
            <a:r>
              <a:rPr lang="en-GB" dirty="0" err="1"/>
              <a:t>gelijk</a:t>
            </a:r>
            <a:r>
              <a:rPr lang="en-GB" dirty="0"/>
              <a:t> is </a:t>
            </a:r>
            <a:r>
              <a:rPr lang="en-GB" dirty="0" err="1"/>
              <a:t>aan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protonen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 </a:t>
            </a:r>
            <a:r>
              <a:rPr lang="en-GB" dirty="0"/>
              <a:t>GOED, </a:t>
            </a:r>
            <a:r>
              <a:rPr lang="en-GB" dirty="0" err="1"/>
              <a:t>atoomnummer</a:t>
            </a:r>
            <a:r>
              <a:rPr lang="en-GB" dirty="0"/>
              <a:t> is </a:t>
            </a:r>
            <a:r>
              <a:rPr lang="en-GB" dirty="0" err="1"/>
              <a:t>gelijk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protonen</a:t>
            </a:r>
            <a:r>
              <a:rPr lang="en-GB" dirty="0"/>
              <a:t>. Wel </a:t>
            </a:r>
            <a:r>
              <a:rPr lang="en-GB" dirty="0" err="1"/>
              <a:t>checken</a:t>
            </a:r>
            <a:r>
              <a:rPr lang="en-GB" dirty="0"/>
              <a:t> of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16 - 8 </a:t>
            </a:r>
            <a:r>
              <a:rPr lang="en-GB" dirty="0" err="1"/>
              <a:t>hebben</a:t>
            </a:r>
            <a:r>
              <a:rPr lang="en-GB" dirty="0"/>
              <a:t> </a:t>
            </a:r>
            <a:r>
              <a:rPr lang="en-GB" dirty="0" err="1"/>
              <a:t>gedaan</a:t>
            </a:r>
            <a:r>
              <a:rPr lang="en-GB" dirty="0"/>
              <a:t> om </a:t>
            </a:r>
            <a:r>
              <a:rPr lang="en-GB" dirty="0" err="1"/>
              <a:t>hierop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komen</a:t>
            </a:r>
            <a:r>
              <a:rPr lang="en-GB" dirty="0"/>
              <a:t>. </a:t>
            </a:r>
            <a:r>
              <a:rPr lang="en-GB" dirty="0" err="1"/>
              <a:t>Vraag</a:t>
            </a:r>
            <a:r>
              <a:rPr lang="en-GB" dirty="0"/>
              <a:t> 2. Dus </a:t>
            </a:r>
            <a:r>
              <a:rPr lang="en-GB" dirty="0" err="1"/>
              <a:t>ook</a:t>
            </a:r>
            <a:r>
              <a:rPr lang="en-GB" dirty="0"/>
              <a:t> </a:t>
            </a:r>
            <a:r>
              <a:rPr lang="en-GB" dirty="0" err="1"/>
              <a:t>afnemen</a:t>
            </a:r>
            <a:r>
              <a:rPr lang="en-GB" dirty="0"/>
              <a:t> in combi </a:t>
            </a:r>
            <a:r>
              <a:rPr lang="en-GB" dirty="0" err="1"/>
              <a:t>hiermee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protonen</a:t>
            </a:r>
            <a:r>
              <a:rPr lang="en-GB" dirty="0"/>
              <a:t> </a:t>
            </a:r>
            <a:r>
              <a:rPr lang="en-GB" dirty="0" err="1"/>
              <a:t>gelijk</a:t>
            </a:r>
            <a:r>
              <a:rPr lang="en-GB" dirty="0"/>
              <a:t> is </a:t>
            </a:r>
            <a:r>
              <a:rPr lang="en-GB" dirty="0" err="1"/>
              <a:t>aan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elektronen</a:t>
            </a:r>
            <a:r>
              <a:rPr lang="en-GB" dirty="0"/>
              <a:t> </a:t>
            </a:r>
            <a:r>
              <a:rPr lang="en-GB" dirty="0" err="1"/>
              <a:t>uit</a:t>
            </a:r>
            <a:r>
              <a:rPr lang="en-GB" dirty="0"/>
              <a:t> de </a:t>
            </a:r>
            <a:r>
              <a:rPr lang="en-GB" dirty="0" err="1"/>
              <a:t>buitenste</a:t>
            </a:r>
            <a:r>
              <a:rPr lang="en-GB" dirty="0"/>
              <a:t> </a:t>
            </a:r>
            <a:r>
              <a:rPr lang="en-GB" dirty="0" err="1"/>
              <a:t>schil</a:t>
            </a:r>
            <a:r>
              <a:rPr lang="en-GB" dirty="0"/>
              <a:t> / </a:t>
            </a:r>
            <a:r>
              <a:rPr lang="en-GB" dirty="0" err="1"/>
              <a:t>gelijk</a:t>
            </a:r>
            <a:r>
              <a:rPr lang="en-GB" dirty="0"/>
              <a:t> is </a:t>
            </a:r>
            <a:r>
              <a:rPr lang="en-GB" dirty="0" err="1"/>
              <a:t>aan</a:t>
            </a:r>
            <a:r>
              <a:rPr lang="en-GB" dirty="0"/>
              <a:t> het “</a:t>
            </a:r>
            <a:r>
              <a:rPr lang="en-GB" dirty="0" err="1"/>
              <a:t>laatste</a:t>
            </a:r>
            <a:r>
              <a:rPr lang="en-GB" dirty="0"/>
              <a:t>” </a:t>
            </a:r>
            <a:r>
              <a:rPr lang="en-GB" dirty="0" err="1"/>
              <a:t>getal</a:t>
            </a:r>
            <a:r>
              <a:rPr lang="en-GB" dirty="0"/>
              <a:t> </a:t>
            </a:r>
            <a:r>
              <a:rPr lang="en-GB" dirty="0" err="1"/>
              <a:t>uit</a:t>
            </a:r>
            <a:r>
              <a:rPr lang="en-GB" dirty="0"/>
              <a:t> Binas.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</a:t>
            </a:r>
            <a:r>
              <a:rPr lang="en-GB" dirty="0"/>
              <a:t>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protonen</a:t>
            </a:r>
            <a:r>
              <a:rPr lang="en-GB" dirty="0"/>
              <a:t> </a:t>
            </a:r>
            <a:r>
              <a:rPr lang="en-GB" dirty="0" err="1"/>
              <a:t>gelijk</a:t>
            </a:r>
            <a:r>
              <a:rPr lang="en-GB" dirty="0"/>
              <a:t> is </a:t>
            </a:r>
            <a:r>
              <a:rPr lang="en-GB" dirty="0" err="1"/>
              <a:t>aan</a:t>
            </a:r>
            <a:r>
              <a:rPr lang="en-GB" dirty="0"/>
              <a:t> de </a:t>
            </a:r>
            <a:r>
              <a:rPr lang="en-GB" dirty="0" err="1"/>
              <a:t>elektronen</a:t>
            </a:r>
            <a:r>
              <a:rPr lang="en-GB" dirty="0"/>
              <a:t> in de </a:t>
            </a:r>
            <a:r>
              <a:rPr lang="en-GB" dirty="0" err="1"/>
              <a:t>eerste</a:t>
            </a:r>
            <a:r>
              <a:rPr lang="en-GB" dirty="0"/>
              <a:t> </a:t>
            </a:r>
            <a:r>
              <a:rPr lang="en-GB" dirty="0" err="1"/>
              <a:t>schil</a:t>
            </a:r>
            <a:r>
              <a:rPr lang="en-GB" dirty="0"/>
              <a:t>/</a:t>
            </a:r>
            <a:r>
              <a:rPr lang="en-GB" dirty="0" err="1"/>
              <a:t>gelijk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het ‘</a:t>
            </a:r>
            <a:r>
              <a:rPr lang="en-GB" dirty="0" err="1"/>
              <a:t>eerste</a:t>
            </a:r>
            <a:r>
              <a:rPr lang="en-GB" dirty="0"/>
              <a:t>’ </a:t>
            </a:r>
            <a:r>
              <a:rPr lang="en-GB" dirty="0" err="1"/>
              <a:t>getal</a:t>
            </a:r>
            <a:r>
              <a:rPr lang="en-GB" dirty="0"/>
              <a:t> </a:t>
            </a:r>
            <a:r>
              <a:rPr lang="en-GB" dirty="0" err="1"/>
              <a:t>uit</a:t>
            </a:r>
            <a:r>
              <a:rPr lang="en-GB" dirty="0"/>
              <a:t> Binas.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49" name="Google Shape;249;g29f11ff49f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9f11ff49f0_1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weet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protonen</a:t>
            </a:r>
            <a:r>
              <a:rPr lang="en-GB" dirty="0"/>
              <a:t> </a:t>
            </a:r>
            <a:r>
              <a:rPr lang="en-GB" dirty="0" err="1"/>
              <a:t>gelijk</a:t>
            </a:r>
            <a:r>
              <a:rPr lang="en-GB" dirty="0"/>
              <a:t> is </a:t>
            </a:r>
            <a:r>
              <a:rPr lang="en-GB" dirty="0" err="1"/>
              <a:t>aan</a:t>
            </a:r>
            <a:r>
              <a:rPr lang="en-GB" dirty="0"/>
              <a:t> het </a:t>
            </a:r>
            <a:r>
              <a:rPr lang="en-GB" dirty="0" err="1"/>
              <a:t>atoomnummer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 </a:t>
            </a:r>
            <a:r>
              <a:rPr lang="en-GB" dirty="0"/>
              <a:t>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protonen</a:t>
            </a:r>
            <a:r>
              <a:rPr lang="en-GB" dirty="0"/>
              <a:t> </a:t>
            </a:r>
            <a:r>
              <a:rPr lang="en-GB" dirty="0" err="1"/>
              <a:t>gelijk</a:t>
            </a:r>
            <a:r>
              <a:rPr lang="en-GB" dirty="0"/>
              <a:t> is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relatieve</a:t>
            </a:r>
            <a:r>
              <a:rPr lang="en-GB" dirty="0"/>
              <a:t> </a:t>
            </a:r>
            <a:r>
              <a:rPr lang="en-GB" dirty="0" err="1"/>
              <a:t>atoommassa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 </a:t>
            </a:r>
            <a:r>
              <a:rPr lang="en-GB" dirty="0"/>
              <a:t>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protonen</a:t>
            </a:r>
            <a:r>
              <a:rPr lang="en-GB" dirty="0"/>
              <a:t> </a:t>
            </a:r>
            <a:r>
              <a:rPr lang="en-GB" dirty="0" err="1"/>
              <a:t>gelijk</a:t>
            </a:r>
            <a:r>
              <a:rPr lang="en-GB" dirty="0"/>
              <a:t> is </a:t>
            </a:r>
            <a:r>
              <a:rPr lang="en-GB" dirty="0" err="1"/>
              <a:t>aan</a:t>
            </a:r>
            <a:r>
              <a:rPr lang="en-GB" dirty="0"/>
              <a:t> het </a:t>
            </a:r>
            <a:r>
              <a:rPr lang="en-GB" dirty="0" err="1"/>
              <a:t>groepsnummer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</a:t>
            </a:r>
            <a:r>
              <a:rPr lang="en-GB" dirty="0" err="1"/>
              <a:t>neutronen</a:t>
            </a:r>
            <a:r>
              <a:rPr lang="en-GB" dirty="0"/>
              <a:t> </a:t>
            </a:r>
            <a:r>
              <a:rPr lang="en-GB" dirty="0" err="1"/>
              <a:t>gelijk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protonen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</a:t>
            </a:r>
            <a:r>
              <a:rPr lang="en-GB" dirty="0"/>
              <a:t> GOED, </a:t>
            </a:r>
            <a:r>
              <a:rPr lang="en-GB" dirty="0" err="1"/>
              <a:t>atoomnummer</a:t>
            </a:r>
            <a:r>
              <a:rPr lang="en-GB" dirty="0"/>
              <a:t> is </a:t>
            </a:r>
            <a:r>
              <a:rPr lang="en-GB" dirty="0" err="1"/>
              <a:t>gelijk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protonen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72" name="Google Shape;272;g29f11ff49f0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9f11ff49f0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weet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elektronen</a:t>
            </a:r>
            <a:r>
              <a:rPr lang="en-GB" dirty="0"/>
              <a:t> </a:t>
            </a:r>
            <a:r>
              <a:rPr lang="en-GB" dirty="0" err="1"/>
              <a:t>gelijk</a:t>
            </a:r>
            <a:r>
              <a:rPr lang="en-GB" dirty="0"/>
              <a:t> is </a:t>
            </a:r>
            <a:r>
              <a:rPr lang="en-GB" dirty="0" err="1"/>
              <a:t>aan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protonen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dus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het </a:t>
            </a:r>
            <a:r>
              <a:rPr lang="en-GB" dirty="0" err="1"/>
              <a:t>atoomnummer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vrije</a:t>
            </a:r>
            <a:r>
              <a:rPr lang="en-GB" dirty="0"/>
              <a:t> </a:t>
            </a:r>
            <a:r>
              <a:rPr lang="en-GB" dirty="0" err="1"/>
              <a:t>elektronen</a:t>
            </a:r>
            <a:r>
              <a:rPr lang="en-GB" dirty="0"/>
              <a:t> het </a:t>
            </a:r>
            <a:r>
              <a:rPr lang="en-GB" dirty="0" err="1"/>
              <a:t>totaal</a:t>
            </a:r>
            <a:r>
              <a:rPr lang="en-GB" dirty="0"/>
              <a:t>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elektronen</a:t>
            </a:r>
            <a:r>
              <a:rPr lang="en-GB" dirty="0"/>
              <a:t> is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</a:t>
            </a:r>
            <a:r>
              <a:rPr lang="en-GB" dirty="0"/>
              <a:t> GOED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weet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atoomnummer</a:t>
            </a:r>
            <a:r>
              <a:rPr lang="en-GB" dirty="0"/>
              <a:t> </a:t>
            </a:r>
            <a:r>
              <a:rPr lang="en-GB" dirty="0" err="1"/>
              <a:t>ook</a:t>
            </a:r>
            <a:r>
              <a:rPr lang="en-GB" dirty="0"/>
              <a:t> </a:t>
            </a:r>
            <a:r>
              <a:rPr lang="en-GB" dirty="0" err="1"/>
              <a:t>gelijk</a:t>
            </a:r>
            <a:r>
              <a:rPr lang="en-GB" dirty="0"/>
              <a:t> is </a:t>
            </a:r>
            <a:r>
              <a:rPr lang="en-GB" dirty="0" err="1"/>
              <a:t>aan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elektronen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neutraal</a:t>
            </a:r>
            <a:r>
              <a:rPr lang="en-GB" dirty="0"/>
              <a:t> </a:t>
            </a:r>
            <a:r>
              <a:rPr lang="en-GB" dirty="0" err="1"/>
              <a:t>atoom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elektronen</a:t>
            </a:r>
            <a:r>
              <a:rPr lang="en-GB" dirty="0"/>
              <a:t> </a:t>
            </a:r>
            <a:r>
              <a:rPr lang="en-GB" dirty="0" err="1"/>
              <a:t>gelijk</a:t>
            </a:r>
            <a:r>
              <a:rPr lang="en-GB" dirty="0"/>
              <a:t> is </a:t>
            </a:r>
            <a:r>
              <a:rPr lang="en-GB" dirty="0" err="1"/>
              <a:t>aan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neutronen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atoom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 </a:t>
            </a:r>
            <a:r>
              <a:rPr lang="en-GB" dirty="0"/>
              <a:t>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elektronen</a:t>
            </a:r>
            <a:r>
              <a:rPr lang="en-GB" dirty="0"/>
              <a:t> </a:t>
            </a:r>
            <a:r>
              <a:rPr lang="en-GB" dirty="0" err="1"/>
              <a:t>gelijk</a:t>
            </a:r>
            <a:r>
              <a:rPr lang="en-GB" dirty="0"/>
              <a:t> is </a:t>
            </a:r>
            <a:r>
              <a:rPr lang="en-GB" dirty="0" err="1"/>
              <a:t>aan</a:t>
            </a:r>
            <a:r>
              <a:rPr lang="en-GB" dirty="0"/>
              <a:t> het </a:t>
            </a:r>
            <a:r>
              <a:rPr lang="en-GB" dirty="0" err="1"/>
              <a:t>massagetal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95" name="Google Shape;295;g29f11ff49f0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19445f1a60_2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weet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(</a:t>
            </a:r>
            <a:r>
              <a:rPr lang="en-GB" dirty="0" err="1"/>
              <a:t>negatieve</a:t>
            </a:r>
            <a:r>
              <a:rPr lang="en-GB" dirty="0"/>
              <a:t>) lading </a:t>
            </a:r>
            <a:r>
              <a:rPr lang="en-GB" dirty="0" err="1"/>
              <a:t>komt</a:t>
            </a:r>
            <a:r>
              <a:rPr lang="en-GB" dirty="0"/>
              <a:t> </a:t>
            </a:r>
            <a:r>
              <a:rPr lang="en-GB" dirty="0" err="1"/>
              <a:t>doordat</a:t>
            </a:r>
            <a:r>
              <a:rPr lang="en-GB" dirty="0"/>
              <a:t> er </a:t>
            </a:r>
            <a:r>
              <a:rPr lang="en-GB" dirty="0" err="1"/>
              <a:t>elektronen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opgenomen</a:t>
            </a:r>
            <a:r>
              <a:rPr lang="en-GB" dirty="0"/>
              <a:t> (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elektronen</a:t>
            </a:r>
            <a:r>
              <a:rPr lang="en-GB" dirty="0"/>
              <a:t> </a:t>
            </a:r>
            <a:r>
              <a:rPr lang="en-GB" dirty="0" err="1"/>
              <a:t>gelijk</a:t>
            </a:r>
            <a:r>
              <a:rPr lang="en-GB" dirty="0"/>
              <a:t> is </a:t>
            </a:r>
            <a:r>
              <a:rPr lang="en-GB" dirty="0" err="1"/>
              <a:t>aan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protonen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dus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het </a:t>
            </a:r>
            <a:r>
              <a:rPr lang="en-GB" dirty="0" err="1"/>
              <a:t>atoomnummer</a:t>
            </a:r>
            <a:r>
              <a:rPr lang="en-GB" dirty="0"/>
              <a:t>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de lading het </a:t>
            </a:r>
            <a:r>
              <a:rPr lang="en-GB" dirty="0" err="1"/>
              <a:t>totaal</a:t>
            </a:r>
            <a:r>
              <a:rPr lang="en-GB" dirty="0"/>
              <a:t>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elektronen</a:t>
            </a:r>
            <a:r>
              <a:rPr lang="en-GB" dirty="0"/>
              <a:t> </a:t>
            </a:r>
            <a:r>
              <a:rPr lang="en-GB" dirty="0" err="1"/>
              <a:t>weergeeft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</a:t>
            </a:r>
            <a:r>
              <a:rPr lang="en-GB" dirty="0"/>
              <a:t>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totaal</a:t>
            </a:r>
            <a:r>
              <a:rPr lang="en-GB" dirty="0"/>
              <a:t>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elektronen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negatief</a:t>
            </a:r>
            <a:r>
              <a:rPr lang="en-GB" dirty="0"/>
              <a:t> ion </a:t>
            </a:r>
            <a:r>
              <a:rPr lang="en-GB" dirty="0" err="1"/>
              <a:t>één</a:t>
            </a:r>
            <a:r>
              <a:rPr lang="en-GB" dirty="0"/>
              <a:t> </a:t>
            </a:r>
            <a:r>
              <a:rPr lang="en-GB" dirty="0" err="1"/>
              <a:t>elektron</a:t>
            </a:r>
            <a:r>
              <a:rPr lang="en-GB" dirty="0"/>
              <a:t> minder </a:t>
            </a:r>
            <a:r>
              <a:rPr lang="en-GB" dirty="0" err="1"/>
              <a:t>heeft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elektronen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ion </a:t>
            </a:r>
            <a:r>
              <a:rPr lang="en-GB" dirty="0" err="1"/>
              <a:t>gelijk</a:t>
            </a:r>
            <a:r>
              <a:rPr lang="en-GB" dirty="0"/>
              <a:t> is </a:t>
            </a:r>
            <a:r>
              <a:rPr lang="en-GB" dirty="0" err="1"/>
              <a:t>aan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elektronen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atoom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 </a:t>
            </a:r>
            <a:r>
              <a:rPr lang="en-GB" dirty="0"/>
              <a:t>GOED, door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negatieve</a:t>
            </a:r>
            <a:r>
              <a:rPr lang="en-GB" dirty="0"/>
              <a:t> lading van 1 is er 17 + 1 = 18 </a:t>
            </a:r>
            <a:r>
              <a:rPr lang="en-GB" dirty="0" err="1"/>
              <a:t>elektronen</a:t>
            </a:r>
            <a:r>
              <a:rPr lang="en-GB" dirty="0"/>
              <a:t> in het chloride-ion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18" name="Google Shape;318;g319445f1a60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9f11ff49f0_2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weet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(</a:t>
            </a:r>
            <a:r>
              <a:rPr lang="en-GB" dirty="0" err="1"/>
              <a:t>positieve</a:t>
            </a:r>
            <a:r>
              <a:rPr lang="en-GB" dirty="0"/>
              <a:t>) lading </a:t>
            </a:r>
            <a:r>
              <a:rPr lang="en-GB" dirty="0" err="1"/>
              <a:t>komt</a:t>
            </a:r>
            <a:r>
              <a:rPr lang="en-GB" dirty="0"/>
              <a:t> </a:t>
            </a:r>
            <a:r>
              <a:rPr lang="en-GB" dirty="0" err="1"/>
              <a:t>doordat</a:t>
            </a:r>
            <a:r>
              <a:rPr lang="en-GB" dirty="0"/>
              <a:t> er </a:t>
            </a:r>
            <a:r>
              <a:rPr lang="en-GB" dirty="0" err="1"/>
              <a:t>elektronen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afgestaan</a:t>
            </a:r>
            <a:r>
              <a:rPr lang="en-GB" dirty="0"/>
              <a:t> (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elektronen</a:t>
            </a:r>
            <a:r>
              <a:rPr lang="en-GB" dirty="0"/>
              <a:t> </a:t>
            </a:r>
            <a:r>
              <a:rPr lang="en-GB" dirty="0" err="1"/>
              <a:t>gelijk</a:t>
            </a:r>
            <a:r>
              <a:rPr lang="en-GB" dirty="0"/>
              <a:t> is </a:t>
            </a:r>
            <a:r>
              <a:rPr lang="en-GB" dirty="0" err="1"/>
              <a:t>aan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protonen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dus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het </a:t>
            </a:r>
            <a:r>
              <a:rPr lang="en-GB" dirty="0" err="1"/>
              <a:t>atoomnummer</a:t>
            </a:r>
            <a:r>
              <a:rPr lang="en-GB" dirty="0"/>
              <a:t>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lading het </a:t>
            </a:r>
            <a:r>
              <a:rPr lang="en-GB" dirty="0" err="1"/>
              <a:t>totaal</a:t>
            </a:r>
            <a:r>
              <a:rPr lang="en-GB" dirty="0"/>
              <a:t>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elektronen</a:t>
            </a:r>
            <a:r>
              <a:rPr lang="en-GB" dirty="0"/>
              <a:t> </a:t>
            </a:r>
            <a:r>
              <a:rPr lang="en-GB" dirty="0" err="1"/>
              <a:t>weergeeft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 </a:t>
            </a:r>
            <a:r>
              <a:rPr lang="en-GB" dirty="0"/>
              <a:t>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 </a:t>
            </a:r>
            <a:r>
              <a:rPr lang="en-GB" dirty="0"/>
              <a:t>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elektronen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ion </a:t>
            </a:r>
            <a:r>
              <a:rPr lang="en-GB" dirty="0" err="1"/>
              <a:t>gelijk</a:t>
            </a:r>
            <a:r>
              <a:rPr lang="en-GB" dirty="0"/>
              <a:t> is </a:t>
            </a:r>
            <a:r>
              <a:rPr lang="en-GB" dirty="0" err="1"/>
              <a:t>aan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elektronen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atoom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 </a:t>
            </a:r>
            <a:r>
              <a:rPr lang="en-GB" dirty="0"/>
              <a:t>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van het </a:t>
            </a:r>
            <a:r>
              <a:rPr lang="en-GB" dirty="0" err="1"/>
              <a:t>totale</a:t>
            </a:r>
            <a:r>
              <a:rPr lang="en-GB" dirty="0"/>
              <a:t> </a:t>
            </a:r>
            <a:r>
              <a:rPr lang="en-GB" dirty="0" err="1"/>
              <a:t>aantal</a:t>
            </a:r>
            <a:r>
              <a:rPr lang="en-GB" dirty="0"/>
              <a:t> van 12 </a:t>
            </a:r>
            <a:r>
              <a:rPr lang="en-GB" dirty="0" err="1"/>
              <a:t>elektronen</a:t>
            </a:r>
            <a:r>
              <a:rPr lang="en-GB" dirty="0"/>
              <a:t> 2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opgenomen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41" name="Google Shape;341;g29f11ff49f0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9f11ff49f0_2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weet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elektronen</a:t>
            </a:r>
            <a:r>
              <a:rPr lang="en-GB" dirty="0"/>
              <a:t> </a:t>
            </a:r>
            <a:r>
              <a:rPr lang="en-GB" dirty="0" err="1"/>
              <a:t>gelijk</a:t>
            </a:r>
            <a:r>
              <a:rPr lang="en-GB" dirty="0"/>
              <a:t> is </a:t>
            </a:r>
            <a:r>
              <a:rPr lang="en-GB" dirty="0" err="1"/>
              <a:t>aan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protonen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dus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het </a:t>
            </a:r>
            <a:r>
              <a:rPr lang="en-GB" dirty="0" err="1"/>
              <a:t>atoomnummer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 </a:t>
            </a:r>
            <a:r>
              <a:rPr lang="en-GB" dirty="0"/>
              <a:t>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atomen</a:t>
            </a:r>
            <a:r>
              <a:rPr lang="en-GB" dirty="0"/>
              <a:t> in de </a:t>
            </a:r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periode</a:t>
            </a:r>
            <a:r>
              <a:rPr lang="en-GB" dirty="0"/>
              <a:t> 2 </a:t>
            </a:r>
            <a:r>
              <a:rPr lang="en-GB" dirty="0" err="1"/>
              <a:t>elektronen</a:t>
            </a:r>
            <a:r>
              <a:rPr lang="en-GB" dirty="0"/>
              <a:t> </a:t>
            </a:r>
            <a:r>
              <a:rPr lang="en-GB" dirty="0" err="1"/>
              <a:t>hebben</a:t>
            </a:r>
            <a:r>
              <a:rPr lang="en-GB" dirty="0"/>
              <a:t> (</a:t>
            </a:r>
            <a:r>
              <a:rPr lang="en-GB" dirty="0" err="1"/>
              <a:t>ipv</a:t>
            </a:r>
            <a:r>
              <a:rPr lang="en-GB" dirty="0"/>
              <a:t> 2 </a:t>
            </a:r>
            <a:r>
              <a:rPr lang="en-GB" dirty="0" err="1"/>
              <a:t>elektronenschillen</a:t>
            </a:r>
            <a:r>
              <a:rPr lang="en-GB" dirty="0"/>
              <a:t>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 </a:t>
            </a:r>
            <a:r>
              <a:rPr lang="en-GB" dirty="0"/>
              <a:t>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 </a:t>
            </a:r>
            <a:r>
              <a:rPr lang="en-GB" dirty="0"/>
              <a:t>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elektronen</a:t>
            </a:r>
            <a:r>
              <a:rPr lang="en-GB" dirty="0"/>
              <a:t> het </a:t>
            </a:r>
            <a:r>
              <a:rPr lang="en-GB" dirty="0" err="1"/>
              <a:t>massagetal</a:t>
            </a:r>
            <a:r>
              <a:rPr lang="en-GB" dirty="0"/>
              <a:t> min het </a:t>
            </a:r>
            <a:r>
              <a:rPr lang="en-GB" dirty="0" err="1"/>
              <a:t>atoomnummer</a:t>
            </a:r>
            <a:r>
              <a:rPr lang="en-GB" dirty="0"/>
              <a:t> is (</a:t>
            </a:r>
            <a:r>
              <a:rPr lang="en-GB" dirty="0" err="1"/>
              <a:t>dus</a:t>
            </a:r>
            <a:r>
              <a:rPr lang="en-GB" dirty="0"/>
              <a:t> </a:t>
            </a:r>
            <a:r>
              <a:rPr lang="en-GB" dirty="0" err="1"/>
              <a:t>eigenlijk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neutronen</a:t>
            </a:r>
            <a:r>
              <a:rPr lang="en-GB" dirty="0"/>
              <a:t>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</a:t>
            </a:r>
            <a:r>
              <a:rPr lang="en-GB" dirty="0"/>
              <a:t>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elektronen</a:t>
            </a:r>
            <a:r>
              <a:rPr lang="en-GB" dirty="0"/>
              <a:t> het </a:t>
            </a:r>
            <a:r>
              <a:rPr lang="en-GB" dirty="0" err="1"/>
              <a:t>massagetal</a:t>
            </a:r>
            <a:r>
              <a:rPr lang="en-GB" dirty="0"/>
              <a:t> is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64" name="Google Shape;364;g29f11ff49f0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9f11ff49f0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weet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hoe de </a:t>
            </a:r>
            <a:r>
              <a:rPr lang="en-GB" dirty="0" err="1"/>
              <a:t>elektronen</a:t>
            </a:r>
            <a:r>
              <a:rPr lang="en-GB" dirty="0"/>
              <a:t> </a:t>
            </a:r>
            <a:r>
              <a:rPr lang="en-GB" dirty="0" err="1"/>
              <a:t>verdeeld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over de </a:t>
            </a:r>
            <a:r>
              <a:rPr lang="en-GB" dirty="0" err="1"/>
              <a:t>elektronenschillen</a:t>
            </a:r>
            <a:r>
              <a:rPr lang="en-GB" dirty="0"/>
              <a:t>. (</a:t>
            </a:r>
            <a:r>
              <a:rPr lang="en-GB" dirty="0" err="1"/>
              <a:t>deze</a:t>
            </a:r>
            <a:r>
              <a:rPr lang="en-GB" dirty="0"/>
              <a:t> </a:t>
            </a:r>
            <a:r>
              <a:rPr lang="en-GB" dirty="0" err="1"/>
              <a:t>vraag</a:t>
            </a:r>
            <a:r>
              <a:rPr lang="en-GB" dirty="0"/>
              <a:t> even </a:t>
            </a:r>
            <a:r>
              <a:rPr lang="en-GB" dirty="0" err="1"/>
              <a:t>als</a:t>
            </a:r>
            <a:r>
              <a:rPr lang="en-GB" dirty="0"/>
              <a:t> open </a:t>
            </a:r>
            <a:r>
              <a:rPr lang="en-GB" dirty="0" err="1"/>
              <a:t>vraag</a:t>
            </a:r>
            <a:r>
              <a:rPr lang="en-GB" dirty="0"/>
              <a:t> </a:t>
            </a:r>
            <a:r>
              <a:rPr lang="en-GB" dirty="0" err="1"/>
              <a:t>proberen</a:t>
            </a:r>
            <a:r>
              <a:rPr lang="en-GB" dirty="0"/>
              <a:t>, om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zien</a:t>
            </a:r>
            <a:r>
              <a:rPr lang="en-GB" dirty="0"/>
              <a:t> wat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antwoorden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geven</a:t>
            </a:r>
            <a:r>
              <a:rPr lang="en-GB" dirty="0"/>
              <a:t>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 </a:t>
            </a:r>
            <a:r>
              <a:rPr lang="en-GB" dirty="0"/>
              <a:t>GOED </a:t>
            </a:r>
            <a:r>
              <a:rPr lang="en-GB" dirty="0" err="1"/>
              <a:t>Dit</a:t>
            </a:r>
            <a:r>
              <a:rPr lang="en-GB" dirty="0"/>
              <a:t> is het </a:t>
            </a:r>
            <a:r>
              <a:rPr lang="en-GB" dirty="0" err="1"/>
              <a:t>enige</a:t>
            </a:r>
            <a:r>
              <a:rPr lang="en-GB" dirty="0"/>
              <a:t> </a:t>
            </a:r>
            <a:r>
              <a:rPr lang="en-GB" dirty="0" err="1"/>
              <a:t>antwoord</a:t>
            </a:r>
            <a:r>
              <a:rPr lang="en-GB" dirty="0"/>
              <a:t> </a:t>
            </a:r>
            <a:r>
              <a:rPr lang="en-GB" dirty="0" err="1"/>
              <a:t>waarbij</a:t>
            </a:r>
            <a:r>
              <a:rPr lang="en-GB" dirty="0"/>
              <a:t> het </a:t>
            </a:r>
            <a:r>
              <a:rPr lang="en-GB" dirty="0" err="1"/>
              <a:t>totaal</a:t>
            </a:r>
            <a:r>
              <a:rPr lang="en-GB" dirty="0"/>
              <a:t> van alle </a:t>
            </a:r>
            <a:r>
              <a:rPr lang="en-GB" dirty="0" err="1"/>
              <a:t>schillen</a:t>
            </a:r>
            <a:r>
              <a:rPr lang="en-GB" dirty="0"/>
              <a:t> </a:t>
            </a:r>
            <a:r>
              <a:rPr lang="en-GB" dirty="0" err="1"/>
              <a:t>negen</a:t>
            </a:r>
            <a:r>
              <a:rPr lang="en-GB" dirty="0"/>
              <a:t> is!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</a:t>
            </a:r>
            <a:r>
              <a:rPr lang="en-GB" dirty="0"/>
              <a:t>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in de </a:t>
            </a:r>
            <a:r>
              <a:rPr lang="en-GB" dirty="0" err="1"/>
              <a:t>buitenste</a:t>
            </a:r>
            <a:r>
              <a:rPr lang="en-GB" dirty="0"/>
              <a:t> </a:t>
            </a:r>
            <a:r>
              <a:rPr lang="en-GB" dirty="0" err="1"/>
              <a:t>schil</a:t>
            </a:r>
            <a:r>
              <a:rPr lang="en-GB" dirty="0"/>
              <a:t> 8 </a:t>
            </a:r>
            <a:r>
              <a:rPr lang="en-GB" dirty="0" err="1"/>
              <a:t>elektronen</a:t>
            </a:r>
            <a:r>
              <a:rPr lang="en-GB" dirty="0"/>
              <a:t> </a:t>
            </a:r>
            <a:r>
              <a:rPr lang="en-GB" dirty="0" err="1"/>
              <a:t>moeten</a:t>
            </a:r>
            <a:r>
              <a:rPr lang="en-GB" dirty="0"/>
              <a:t> </a:t>
            </a:r>
            <a:r>
              <a:rPr lang="en-GB" dirty="0" err="1"/>
              <a:t>zitten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atoom</a:t>
            </a:r>
            <a:r>
              <a:rPr lang="en-GB" dirty="0"/>
              <a:t> fluor </a:t>
            </a:r>
            <a:r>
              <a:rPr lang="en-GB" dirty="0" err="1"/>
              <a:t>drie</a:t>
            </a:r>
            <a:r>
              <a:rPr lang="en-GB" dirty="0"/>
              <a:t> </a:t>
            </a:r>
            <a:r>
              <a:rPr lang="en-GB" dirty="0" err="1"/>
              <a:t>schillen</a:t>
            </a:r>
            <a:r>
              <a:rPr lang="en-GB" dirty="0"/>
              <a:t> </a:t>
            </a:r>
            <a:r>
              <a:rPr lang="en-GB" dirty="0" err="1"/>
              <a:t>heeft</a:t>
            </a:r>
            <a:r>
              <a:rPr lang="en-GB" dirty="0"/>
              <a:t> </a:t>
            </a:r>
            <a:r>
              <a:rPr lang="en-GB" dirty="0" err="1"/>
              <a:t>waarbij</a:t>
            </a:r>
            <a:r>
              <a:rPr lang="en-GB" dirty="0"/>
              <a:t> de </a:t>
            </a:r>
            <a:r>
              <a:rPr lang="en-GB" dirty="0" err="1"/>
              <a:t>buitenste</a:t>
            </a:r>
            <a:r>
              <a:rPr lang="en-GB" dirty="0"/>
              <a:t> </a:t>
            </a:r>
            <a:r>
              <a:rPr lang="en-GB" dirty="0" err="1"/>
              <a:t>schillen</a:t>
            </a:r>
            <a:r>
              <a:rPr lang="en-GB" dirty="0"/>
              <a:t> </a:t>
            </a:r>
            <a:r>
              <a:rPr lang="en-GB" dirty="0" err="1"/>
              <a:t>samen</a:t>
            </a:r>
            <a:r>
              <a:rPr lang="en-GB" dirty="0"/>
              <a:t> 9 </a:t>
            </a:r>
            <a:r>
              <a:rPr lang="en-GB" dirty="0" err="1"/>
              <a:t>elektronen</a:t>
            </a:r>
            <a:r>
              <a:rPr lang="en-GB" dirty="0"/>
              <a:t> </a:t>
            </a:r>
            <a:r>
              <a:rPr lang="en-GB" dirty="0" err="1"/>
              <a:t>hebben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</a:t>
            </a:r>
            <a:r>
              <a:rPr lang="en-GB" dirty="0"/>
              <a:t>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atoom</a:t>
            </a:r>
            <a:r>
              <a:rPr lang="en-GB" dirty="0"/>
              <a:t> fluor </a:t>
            </a:r>
            <a:r>
              <a:rPr lang="en-GB" dirty="0" err="1"/>
              <a:t>drie</a:t>
            </a:r>
            <a:r>
              <a:rPr lang="en-GB" dirty="0"/>
              <a:t> </a:t>
            </a:r>
            <a:r>
              <a:rPr lang="en-GB" dirty="0" err="1"/>
              <a:t>schillen</a:t>
            </a:r>
            <a:r>
              <a:rPr lang="en-GB" dirty="0"/>
              <a:t> </a:t>
            </a:r>
            <a:r>
              <a:rPr lang="en-GB" dirty="0" err="1"/>
              <a:t>heeft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totaal</a:t>
            </a:r>
            <a:r>
              <a:rPr lang="en-GB" dirty="0"/>
              <a:t> 19 </a:t>
            </a:r>
            <a:r>
              <a:rPr lang="en-GB" dirty="0" err="1"/>
              <a:t>elektronen</a:t>
            </a:r>
            <a:r>
              <a:rPr lang="en-GB" dirty="0"/>
              <a:t> </a:t>
            </a:r>
            <a:r>
              <a:rPr lang="en-GB" dirty="0" err="1"/>
              <a:t>heeft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87" name="Google Shape;387;g29f11ff49f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03d08dc3ba_5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weet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hoe de </a:t>
            </a:r>
            <a:r>
              <a:rPr lang="en-GB" dirty="0" err="1"/>
              <a:t>elektronen</a:t>
            </a:r>
            <a:r>
              <a:rPr lang="en-GB" dirty="0"/>
              <a:t> </a:t>
            </a:r>
            <a:r>
              <a:rPr lang="en-GB" dirty="0" err="1"/>
              <a:t>verdeeld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over de </a:t>
            </a:r>
            <a:r>
              <a:rPr lang="en-GB" dirty="0" err="1"/>
              <a:t>elektronenschillen</a:t>
            </a:r>
            <a:r>
              <a:rPr lang="en-GB" dirty="0"/>
              <a:t>. (</a:t>
            </a:r>
            <a:r>
              <a:rPr lang="en-GB" dirty="0" err="1"/>
              <a:t>deze</a:t>
            </a:r>
            <a:r>
              <a:rPr lang="en-GB" dirty="0"/>
              <a:t> </a:t>
            </a:r>
            <a:r>
              <a:rPr lang="en-GB" dirty="0" err="1"/>
              <a:t>vraag</a:t>
            </a:r>
            <a:r>
              <a:rPr lang="en-GB" dirty="0"/>
              <a:t> even </a:t>
            </a:r>
            <a:r>
              <a:rPr lang="en-GB" dirty="0" err="1"/>
              <a:t>als</a:t>
            </a:r>
            <a:r>
              <a:rPr lang="en-GB" dirty="0"/>
              <a:t> open </a:t>
            </a:r>
            <a:r>
              <a:rPr lang="en-GB" dirty="0" err="1"/>
              <a:t>vraag</a:t>
            </a:r>
            <a:r>
              <a:rPr lang="en-GB" dirty="0"/>
              <a:t> </a:t>
            </a:r>
            <a:r>
              <a:rPr lang="en-GB" dirty="0" err="1"/>
              <a:t>proberen</a:t>
            </a:r>
            <a:r>
              <a:rPr lang="en-GB" dirty="0"/>
              <a:t>, om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zien</a:t>
            </a:r>
            <a:r>
              <a:rPr lang="en-GB" dirty="0"/>
              <a:t> wat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antwoorden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geven</a:t>
            </a:r>
            <a:r>
              <a:rPr lang="en-GB" dirty="0"/>
              <a:t>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 </a:t>
            </a:r>
            <a:r>
              <a:rPr lang="en-GB" dirty="0"/>
              <a:t>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je </a:t>
            </a:r>
            <a:r>
              <a:rPr lang="en-GB" dirty="0" err="1"/>
              <a:t>alleen</a:t>
            </a:r>
            <a:r>
              <a:rPr lang="en-GB" dirty="0"/>
              <a:t> de twee </a:t>
            </a:r>
            <a:r>
              <a:rPr lang="en-GB" dirty="0" err="1"/>
              <a:t>getallen</a:t>
            </a:r>
            <a:r>
              <a:rPr lang="en-GB" dirty="0"/>
              <a:t> </a:t>
            </a:r>
            <a:r>
              <a:rPr lang="en-GB" dirty="0" err="1"/>
              <a:t>moet</a:t>
            </a:r>
            <a:r>
              <a:rPr lang="en-GB" dirty="0"/>
              <a:t> </a:t>
            </a:r>
            <a:r>
              <a:rPr lang="en-GB" dirty="0" err="1"/>
              <a:t>nemen</a:t>
            </a:r>
            <a:r>
              <a:rPr lang="en-GB" dirty="0"/>
              <a:t> die </a:t>
            </a:r>
            <a:r>
              <a:rPr lang="en-GB" dirty="0" err="1"/>
              <a:t>voor</a:t>
            </a:r>
            <a:r>
              <a:rPr lang="en-GB" dirty="0"/>
              <a:t> in de Binas </a:t>
            </a:r>
            <a:r>
              <a:rPr lang="en-GB" dirty="0" err="1"/>
              <a:t>staan</a:t>
            </a:r>
            <a:r>
              <a:rPr lang="en-GB" dirty="0"/>
              <a:t> op de regel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komt</a:t>
            </a:r>
            <a:r>
              <a:rPr lang="en-GB" dirty="0"/>
              <a:t> zo op de </a:t>
            </a:r>
            <a:r>
              <a:rPr lang="en-GB" dirty="0" err="1"/>
              <a:t>eerste</a:t>
            </a:r>
            <a:r>
              <a:rPr lang="en-GB" dirty="0"/>
              <a:t> twee </a:t>
            </a:r>
            <a:r>
              <a:rPr lang="en-GB" dirty="0" err="1"/>
              <a:t>schillen</a:t>
            </a:r>
            <a:r>
              <a:rPr lang="en-GB" dirty="0"/>
              <a:t> </a:t>
            </a:r>
            <a:r>
              <a:rPr lang="en-GB" dirty="0" err="1"/>
              <a:t>uit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</a:t>
            </a:r>
            <a:r>
              <a:rPr lang="en-GB" dirty="0"/>
              <a:t>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alleen</a:t>
            </a:r>
            <a:r>
              <a:rPr lang="en-GB" dirty="0"/>
              <a:t> de </a:t>
            </a:r>
            <a:r>
              <a:rPr lang="en-GB" dirty="0" err="1"/>
              <a:t>getallen</a:t>
            </a:r>
            <a:r>
              <a:rPr lang="en-GB" dirty="0"/>
              <a:t> in het </a:t>
            </a:r>
            <a:r>
              <a:rPr lang="en-GB" dirty="0" err="1"/>
              <a:t>vakje</a:t>
            </a:r>
            <a:r>
              <a:rPr lang="en-GB" dirty="0"/>
              <a:t> van Ca </a:t>
            </a:r>
            <a:r>
              <a:rPr lang="en-GB" dirty="0" err="1"/>
              <a:t>meetellen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atoom</a:t>
            </a:r>
            <a:r>
              <a:rPr lang="en-GB" dirty="0"/>
              <a:t> calcium </a:t>
            </a:r>
            <a:r>
              <a:rPr lang="en-GB" dirty="0" err="1"/>
              <a:t>drie</a:t>
            </a:r>
            <a:r>
              <a:rPr lang="en-GB" dirty="0"/>
              <a:t> </a:t>
            </a:r>
            <a:r>
              <a:rPr lang="en-GB" dirty="0" err="1"/>
              <a:t>schillen</a:t>
            </a:r>
            <a:r>
              <a:rPr lang="en-GB" dirty="0"/>
              <a:t> </a:t>
            </a:r>
            <a:r>
              <a:rPr lang="en-GB" dirty="0" err="1"/>
              <a:t>heeft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in de </a:t>
            </a:r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schil</a:t>
            </a:r>
            <a:r>
              <a:rPr lang="en-GB" dirty="0"/>
              <a:t> </a:t>
            </a:r>
            <a:r>
              <a:rPr lang="en-GB" dirty="0" err="1"/>
              <a:t>passen</a:t>
            </a:r>
            <a:r>
              <a:rPr lang="en-GB" dirty="0"/>
              <a:t> er 18 </a:t>
            </a:r>
            <a:r>
              <a:rPr lang="en-GB" dirty="0" err="1"/>
              <a:t>dus</a:t>
            </a:r>
            <a:r>
              <a:rPr lang="en-GB" dirty="0"/>
              <a:t> </a:t>
            </a:r>
            <a:r>
              <a:rPr lang="en-GB" dirty="0" err="1"/>
              <a:t>ook</a:t>
            </a:r>
            <a:r>
              <a:rPr lang="en-GB" dirty="0"/>
              <a:t> 10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</a:t>
            </a:r>
            <a:r>
              <a:rPr lang="en-GB" dirty="0"/>
              <a:t> 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410" name="Google Shape;410;g303d08dc3ba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-273446" y="1110059"/>
            <a:ext cx="5811838" cy="432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dict - Explain -">
  <p:cSld name="Predict - Explain -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408d1ff07b_1_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2408d1ff07b_1_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408d1ff07b_1_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2408d1ff07b_1_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89" name="Google Shape;89;g2408d1ff07b_1_22"/>
          <p:cNvSpPr txBox="1"/>
          <p:nvPr/>
        </p:nvSpPr>
        <p:spPr>
          <a:xfrm>
            <a:off x="457198" y="1095877"/>
            <a:ext cx="85074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B2F2A"/>
                </a:solidFill>
                <a:latin typeface="Verdana"/>
                <a:ea typeface="Verdana"/>
                <a:cs typeface="Verdana"/>
                <a:sym typeface="Verdana"/>
              </a:rPr>
              <a:t>Predict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B2F2A"/>
                </a:solidFill>
                <a:latin typeface="Verdana"/>
                <a:ea typeface="Verdana"/>
                <a:cs typeface="Verdana"/>
                <a:sym typeface="Verdana"/>
              </a:rPr>
              <a:t>Explain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2408d1ff07b_1_22"/>
          <p:cNvSpPr txBox="1">
            <a:spLocks noGrp="1"/>
          </p:cNvSpPr>
          <p:nvPr>
            <p:ph type="body" idx="1"/>
          </p:nvPr>
        </p:nvSpPr>
        <p:spPr>
          <a:xfrm>
            <a:off x="457197" y="1546523"/>
            <a:ext cx="4230600" cy="1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g2408d1ff07b_1_22"/>
          <p:cNvSpPr txBox="1">
            <a:spLocks noGrp="1"/>
          </p:cNvSpPr>
          <p:nvPr>
            <p:ph type="body" idx="2"/>
          </p:nvPr>
        </p:nvSpPr>
        <p:spPr>
          <a:xfrm>
            <a:off x="457198" y="3274760"/>
            <a:ext cx="4230600" cy="1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g2408d1ff07b_1_22"/>
          <p:cNvSpPr>
            <a:spLocks noGrp="1"/>
          </p:cNvSpPr>
          <p:nvPr>
            <p:ph type="pic" idx="3"/>
          </p:nvPr>
        </p:nvSpPr>
        <p:spPr>
          <a:xfrm>
            <a:off x="4794250" y="931491"/>
            <a:ext cx="3879900" cy="4520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erve - Explain">
  <p:cSld name="Observe - Explai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408d1ff07b_1_31"/>
          <p:cNvSpPr txBox="1"/>
          <p:nvPr/>
        </p:nvSpPr>
        <p:spPr>
          <a:xfrm>
            <a:off x="457199" y="2049707"/>
            <a:ext cx="85074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B2F2A"/>
                </a:solidFill>
                <a:latin typeface="Verdana"/>
                <a:ea typeface="Verdana"/>
                <a:cs typeface="Verdana"/>
                <a:sym typeface="Verdana"/>
              </a:rPr>
              <a:t>Observe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B2F2A"/>
                </a:solidFill>
                <a:latin typeface="Verdana"/>
                <a:ea typeface="Verdana"/>
                <a:cs typeface="Verdana"/>
                <a:sym typeface="Verdana"/>
              </a:rPr>
              <a:t>Explain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2408d1ff07b_1_3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2408d1ff07b_1_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2408d1ff07b_1_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2408d1ff07b_1_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99" name="Google Shape;99;g2408d1ff07b_1_31"/>
          <p:cNvSpPr txBox="1">
            <a:spLocks noGrp="1"/>
          </p:cNvSpPr>
          <p:nvPr>
            <p:ph type="body" idx="1"/>
          </p:nvPr>
        </p:nvSpPr>
        <p:spPr>
          <a:xfrm>
            <a:off x="475395" y="2477316"/>
            <a:ext cx="5562600" cy="1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g2408d1ff07b_1_31"/>
          <p:cNvSpPr txBox="1">
            <a:spLocks noGrp="1"/>
          </p:cNvSpPr>
          <p:nvPr>
            <p:ph type="body" idx="2"/>
          </p:nvPr>
        </p:nvSpPr>
        <p:spPr>
          <a:xfrm>
            <a:off x="457199" y="4224843"/>
            <a:ext cx="8217000" cy="1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g2408d1ff07b_1_31"/>
          <p:cNvSpPr>
            <a:spLocks noGrp="1"/>
          </p:cNvSpPr>
          <p:nvPr>
            <p:ph type="pic" idx="3"/>
          </p:nvPr>
        </p:nvSpPr>
        <p:spPr>
          <a:xfrm>
            <a:off x="6400800" y="931491"/>
            <a:ext cx="2273400" cy="27096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g2408d1ff07b_1_31"/>
          <p:cNvSpPr txBox="1">
            <a:spLocks noGrp="1"/>
          </p:cNvSpPr>
          <p:nvPr>
            <p:ph type="body" idx="4"/>
          </p:nvPr>
        </p:nvSpPr>
        <p:spPr>
          <a:xfrm>
            <a:off x="457199" y="925794"/>
            <a:ext cx="5562600" cy="800400"/>
          </a:xfrm>
          <a:prstGeom prst="rect">
            <a:avLst/>
          </a:prstGeom>
          <a:solidFill>
            <a:srgbClr val="FAFAEA"/>
          </a:solidFill>
          <a:ln w="9525" cap="flat" cmpd="sng">
            <a:solidFill>
              <a:srgbClr val="3B2F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1"/>
            </a:lvl1pPr>
            <a:lvl2pPr marL="914400" lvl="1" indent="-3429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2385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1432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4pPr>
            <a:lvl5pPr marL="2286000" lvl="4" indent="-31432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choice    4 answer">
  <p:cSld name="Multiple choice    4 answ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408d1ff07b_1_4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2408d1ff07b_1_4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2408d1ff07b_1_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2408d1ff07b_1_4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graphicFrame>
        <p:nvGraphicFramePr>
          <p:cNvPr id="108" name="Google Shape;108;g2408d1ff07b_1_41"/>
          <p:cNvGraphicFramePr/>
          <p:nvPr/>
        </p:nvGraphicFramePr>
        <p:xfrm>
          <a:off x="457207" y="3407767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{34FED004-DC0C-46ED-8892-A89DFE0BE719}</a:tableStyleId>
              </a:tblPr>
              <a:tblGrid>
                <a:gridCol w="105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GB" sz="1350" u="none" strike="noStrike" cap="none">
                          <a:solidFill>
                            <a:srgbClr val="3B2F2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GB" sz="1350" u="none" strike="noStrike" cap="none">
                          <a:solidFill>
                            <a:srgbClr val="3B2F2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GB" sz="1350" u="none" strike="noStrike" cap="none">
                          <a:solidFill>
                            <a:srgbClr val="3B2F2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GB" sz="1350" u="none" strike="noStrike" cap="none">
                          <a:solidFill>
                            <a:srgbClr val="3B2F2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9" name="Google Shape;109;g2408d1ff07b_1_41"/>
          <p:cNvSpPr txBox="1">
            <a:spLocks noGrp="1"/>
          </p:cNvSpPr>
          <p:nvPr>
            <p:ph type="body" idx="1"/>
          </p:nvPr>
        </p:nvSpPr>
        <p:spPr>
          <a:xfrm>
            <a:off x="457200" y="863126"/>
            <a:ext cx="8285100" cy="24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g2408d1ff07b_1_41"/>
          <p:cNvSpPr txBox="1">
            <a:spLocks noGrp="1"/>
          </p:cNvSpPr>
          <p:nvPr>
            <p:ph type="body" idx="2"/>
          </p:nvPr>
        </p:nvSpPr>
        <p:spPr>
          <a:xfrm>
            <a:off x="1523992" y="3415646"/>
            <a:ext cx="72183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195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2408d1ff07b_1_41"/>
          <p:cNvSpPr txBox="1">
            <a:spLocks noGrp="1"/>
          </p:cNvSpPr>
          <p:nvPr>
            <p:ph type="body" idx="3"/>
          </p:nvPr>
        </p:nvSpPr>
        <p:spPr>
          <a:xfrm>
            <a:off x="1523977" y="4063702"/>
            <a:ext cx="72183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195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2408d1ff07b_1_41"/>
          <p:cNvSpPr txBox="1">
            <a:spLocks noGrp="1"/>
          </p:cNvSpPr>
          <p:nvPr>
            <p:ph type="body" idx="4"/>
          </p:nvPr>
        </p:nvSpPr>
        <p:spPr>
          <a:xfrm>
            <a:off x="1523977" y="4717542"/>
            <a:ext cx="72183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195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g2408d1ff07b_1_41"/>
          <p:cNvSpPr txBox="1">
            <a:spLocks noGrp="1"/>
          </p:cNvSpPr>
          <p:nvPr>
            <p:ph type="body" idx="5"/>
          </p:nvPr>
        </p:nvSpPr>
        <p:spPr>
          <a:xfrm>
            <a:off x="1523977" y="5379294"/>
            <a:ext cx="72183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195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aphicFrame>
        <p:nvGraphicFramePr>
          <p:cNvPr id="114" name="Google Shape;114;g2408d1ff07b_1_41"/>
          <p:cNvGraphicFramePr/>
          <p:nvPr/>
        </p:nvGraphicFramePr>
        <p:xfrm>
          <a:off x="457200" y="34013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{34FED004-DC0C-46ED-8892-A89DFE0BE719}</a:tableStyleId>
              </a:tblPr>
              <a:tblGrid>
                <a:gridCol w="828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endParaRPr sz="135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5" name="Google Shape;115;g2408d1ff07b_1_41"/>
          <p:cNvGraphicFramePr/>
          <p:nvPr/>
        </p:nvGraphicFramePr>
        <p:xfrm>
          <a:off x="457200" y="40600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{34FED004-DC0C-46ED-8892-A89DFE0BE719}</a:tableStyleId>
              </a:tblPr>
              <a:tblGrid>
                <a:gridCol w="828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endParaRPr sz="135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6" name="Google Shape;116;g2408d1ff07b_1_41"/>
          <p:cNvGraphicFramePr/>
          <p:nvPr/>
        </p:nvGraphicFramePr>
        <p:xfrm>
          <a:off x="457199" y="47261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{34FED004-DC0C-46ED-8892-A89DFE0BE719}</a:tableStyleId>
              </a:tblPr>
              <a:tblGrid>
                <a:gridCol w="828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endParaRPr sz="135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7" name="Google Shape;117;g2408d1ff07b_1_41"/>
          <p:cNvGraphicFramePr/>
          <p:nvPr/>
        </p:nvGraphicFramePr>
        <p:xfrm>
          <a:off x="457199" y="53826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{34FED004-DC0C-46ED-8892-A89DFE0BE719}</a:tableStyleId>
              </a:tblPr>
              <a:tblGrid>
                <a:gridCol w="828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endParaRPr sz="135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diagnostischevragen@nvon.n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agnostischevragen.nl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>
            <a:spLocks noGrp="1"/>
          </p:cNvSpPr>
          <p:nvPr>
            <p:ph type="ctrTitle"/>
          </p:nvPr>
        </p:nvSpPr>
        <p:spPr>
          <a:xfrm>
            <a:off x="1143000" y="483455"/>
            <a:ext cx="6858000" cy="4774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GB" sz="5400" b="1">
                <a:solidFill>
                  <a:schemeClr val="accent1"/>
                </a:solidFill>
              </a:rPr>
              <a:t>Diagnostische vragen scheikunde</a:t>
            </a:r>
            <a:br>
              <a:rPr lang="en-GB" sz="5400" b="1">
                <a:solidFill>
                  <a:schemeClr val="accent1"/>
                </a:solidFill>
              </a:rPr>
            </a:br>
            <a:r>
              <a:rPr lang="en-GB" sz="5400" b="1">
                <a:solidFill>
                  <a:schemeClr val="accent1"/>
                </a:solidFill>
              </a:rPr>
              <a:t>Atoombouw</a:t>
            </a:r>
            <a:br>
              <a:rPr lang="en-GB" b="1">
                <a:solidFill>
                  <a:schemeClr val="accent1"/>
                </a:solidFill>
              </a:rPr>
            </a:br>
            <a:endParaRPr b="1">
              <a:solidFill>
                <a:schemeClr val="accent1"/>
              </a:solidFill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5" name="Google Shape;125;p3">
            <a:hlinkClick r:id="rId3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9f11ff49f0_1_44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436" name="Google Shape;436;g29f11ff49f0_1_44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437" name="Google Shape;437;g29f11ff49f0_1_44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38" name="Google Shape;438;g29f11ff49f0_1_44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g29f11ff49f0_1_44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440" name="Google Shape;440;g29f11ff49f0_1_44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41" name="Google Shape;441;g29f11ff49f0_1_44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g29f11ff49f0_1_44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443" name="Google Shape;443;g29f11ff49f0_1_44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44" name="Google Shape;444;g29f11ff49f0_1_44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g29f11ff49f0_1_44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446" name="Google Shape;446;g29f11ff49f0_1_44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47" name="Google Shape;447;g29f11ff49f0_1_44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8" name="Google Shape;448;g29f11ff49f0_1_44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Chroom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g29f11ff49f0_1_44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Telluur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g29f11ff49f0_1_44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Nikkel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g29f11ff49f0_1_44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Kwik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g29f11ff49f0_1_44"/>
          <p:cNvSpPr txBox="1">
            <a:spLocks noGrp="1"/>
          </p:cNvSpPr>
          <p:nvPr>
            <p:ph type="title"/>
          </p:nvPr>
        </p:nvSpPr>
        <p:spPr>
          <a:xfrm>
            <a:off x="475419" y="3200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 dirty="0"/>
              <a:t>9. </a:t>
            </a:r>
            <a:r>
              <a:rPr lang="en-GB" sz="3600" dirty="0" err="1"/>
              <a:t>Geef</a:t>
            </a:r>
            <a:r>
              <a:rPr lang="en-GB" sz="3600" dirty="0"/>
              <a:t> de naam van </a:t>
            </a:r>
            <a:r>
              <a:rPr lang="en-GB" sz="3600" dirty="0" err="1"/>
              <a:t>een</a:t>
            </a:r>
            <a:r>
              <a:rPr lang="en-GB" sz="3600" dirty="0"/>
              <a:t> </a:t>
            </a:r>
            <a:r>
              <a:rPr lang="en-GB" sz="3600" dirty="0" err="1"/>
              <a:t>atoom</a:t>
            </a:r>
            <a:r>
              <a:rPr lang="en-GB" sz="3600" dirty="0"/>
              <a:t> </a:t>
            </a:r>
            <a:r>
              <a:rPr lang="en-GB" sz="3600" dirty="0" err="1"/>
              <a:t>dat</a:t>
            </a:r>
            <a:r>
              <a:rPr lang="en-GB" sz="3600" dirty="0"/>
              <a:t> </a:t>
            </a:r>
            <a:r>
              <a:rPr lang="en-GB" sz="3600" dirty="0" err="1"/>
              <a:t>voldoet</a:t>
            </a:r>
            <a:r>
              <a:rPr lang="en-GB" sz="3600" dirty="0"/>
              <a:t> </a:t>
            </a:r>
            <a:r>
              <a:rPr lang="en-GB" sz="3600" dirty="0" err="1"/>
              <a:t>aan</a:t>
            </a:r>
            <a:r>
              <a:rPr lang="en-GB" sz="3600" dirty="0"/>
              <a:t> </a:t>
            </a:r>
            <a:r>
              <a:rPr lang="en-GB" sz="3600" dirty="0" err="1"/>
              <a:t>massagetal</a:t>
            </a:r>
            <a:r>
              <a:rPr lang="en-GB" sz="3600" dirty="0"/>
              <a:t> 52 </a:t>
            </a:r>
            <a:r>
              <a:rPr lang="en-GB" sz="3600" dirty="0" err="1"/>
              <a:t>en</a:t>
            </a:r>
            <a:r>
              <a:rPr lang="en-GB" sz="3600" dirty="0"/>
              <a:t> </a:t>
            </a:r>
            <a:r>
              <a:rPr lang="en-GB" sz="3600" dirty="0" err="1"/>
              <a:t>neutronen</a:t>
            </a:r>
            <a:r>
              <a:rPr lang="en-GB" sz="3600" dirty="0"/>
              <a:t> 28</a:t>
            </a:r>
            <a:endParaRPr dirty="0"/>
          </a:p>
        </p:txBody>
      </p:sp>
      <p:sp>
        <p:nvSpPr>
          <p:cNvPr id="453" name="Google Shape;453;g29f11ff49f0_1_44">
            <a:hlinkClick r:id="rId3"/>
          </p:cNvPr>
          <p:cNvSpPr txBox="1"/>
          <p:nvPr/>
        </p:nvSpPr>
        <p:spPr>
          <a:xfrm>
            <a:off x="6100763" y="6407433"/>
            <a:ext cx="3043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29f11ff49f0_1_90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482" name="Google Shape;482;g29f11ff49f0_1_90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483" name="Google Shape;483;g29f11ff49f0_1_90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84" name="Google Shape;484;g29f11ff49f0_1_90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5" name="Google Shape;485;g29f11ff49f0_1_90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486" name="Google Shape;486;g29f11ff49f0_1_90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87" name="Google Shape;487;g29f11ff49f0_1_90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g29f11ff49f0_1_90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489" name="Google Shape;489;g29f11ff49f0_1_90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90" name="Google Shape;490;g29f11ff49f0_1_90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491;g29f11ff49f0_1_90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492" name="Google Shape;492;g29f11ff49f0_1_90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93" name="Google Shape;493;g29f11ff49f0_1_90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4" name="Google Shape;494;g29f11ff49f0_1_90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Sr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g29f11ff49f0_1_90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Tm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g29f11ff49f0_1_90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g29f11ff49f0_1_90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g29f11ff49f0_1_90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 dirty="0"/>
              <a:t>10. Welk </a:t>
            </a:r>
            <a:r>
              <a:rPr lang="en-GB" sz="3600" dirty="0" err="1"/>
              <a:t>atoom</a:t>
            </a:r>
            <a:r>
              <a:rPr lang="en-GB" sz="3600" dirty="0"/>
              <a:t> </a:t>
            </a:r>
            <a:r>
              <a:rPr lang="en-GB" sz="3600" dirty="0" err="1"/>
              <a:t>heeft</a:t>
            </a:r>
            <a:r>
              <a:rPr lang="en-GB" sz="3600" dirty="0"/>
              <a:t> 31 </a:t>
            </a:r>
            <a:r>
              <a:rPr lang="en-GB" sz="3600" dirty="0" err="1"/>
              <a:t>protonen</a:t>
            </a:r>
            <a:r>
              <a:rPr lang="en-GB" sz="3600" dirty="0"/>
              <a:t>, 38 </a:t>
            </a:r>
            <a:r>
              <a:rPr lang="en-GB" sz="3600" dirty="0" err="1"/>
              <a:t>neutronen</a:t>
            </a:r>
            <a:r>
              <a:rPr lang="en-GB" sz="3600" dirty="0"/>
              <a:t> </a:t>
            </a:r>
            <a:r>
              <a:rPr lang="en-GB" sz="3600" dirty="0" err="1"/>
              <a:t>en</a:t>
            </a:r>
            <a:r>
              <a:rPr lang="en-GB" sz="3600" dirty="0"/>
              <a:t> 31 </a:t>
            </a:r>
            <a:r>
              <a:rPr lang="en-GB" sz="3600" dirty="0" err="1"/>
              <a:t>elektronen</a:t>
            </a:r>
            <a:endParaRPr dirty="0"/>
          </a:p>
        </p:txBody>
      </p:sp>
      <p:sp>
        <p:nvSpPr>
          <p:cNvPr id="499" name="Google Shape;499;g29f11ff49f0_1_90">
            <a:hlinkClick r:id="rId3"/>
          </p:cNvPr>
          <p:cNvSpPr txBox="1"/>
          <p:nvPr/>
        </p:nvSpPr>
        <p:spPr>
          <a:xfrm>
            <a:off x="6100763" y="6407433"/>
            <a:ext cx="3043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9f11ff49f0_1_112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459" name="Google Shape;459;g29f11ff49f0_1_112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460" name="Google Shape;460;g29f11ff49f0_1_112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61" name="Google Shape;461;g29f11ff49f0_1_112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g29f11ff49f0_1_112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463" name="Google Shape;463;g29f11ff49f0_1_112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64" name="Google Shape;464;g29f11ff49f0_1_112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5" name="Google Shape;465;g29f11ff49f0_1_112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466" name="Google Shape;466;g29f11ff49f0_1_112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67" name="Google Shape;467;g29f11ff49f0_1_112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8" name="Google Shape;468;g29f11ff49f0_1_112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469" name="Google Shape;469;g29f11ff49f0_1_112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70" name="Google Shape;470;g29f11ff49f0_1_112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1" name="Google Shape;471;g29f11ff49f0_1_112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g29f11ff49f0_1_112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g29f11ff49f0_1_112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g29f11ff49f0_1_112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32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g29f11ff49f0_1_112"/>
          <p:cNvSpPr txBox="1">
            <a:spLocks noGrp="1"/>
          </p:cNvSpPr>
          <p:nvPr>
            <p:ph type="title"/>
          </p:nvPr>
        </p:nvSpPr>
        <p:spPr>
          <a:xfrm>
            <a:off x="500819" y="3454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 dirty="0"/>
              <a:t>11. </a:t>
            </a:r>
            <a:r>
              <a:rPr lang="en-GB" sz="3600" dirty="0" err="1"/>
              <a:t>Hoeveel</a:t>
            </a:r>
            <a:r>
              <a:rPr lang="en-GB" sz="3600" dirty="0"/>
              <a:t> </a:t>
            </a:r>
            <a:r>
              <a:rPr lang="en-GB" sz="3600" dirty="0" err="1"/>
              <a:t>atomen</a:t>
            </a:r>
            <a:r>
              <a:rPr lang="en-GB" sz="3600" dirty="0"/>
              <a:t> </a:t>
            </a:r>
            <a:r>
              <a:rPr lang="en-GB" sz="3600" dirty="0" err="1"/>
              <a:t>zitten</a:t>
            </a:r>
            <a:r>
              <a:rPr lang="en-GB" sz="3600" dirty="0"/>
              <a:t> er in </a:t>
            </a:r>
            <a:r>
              <a:rPr lang="en-GB" sz="3600" dirty="0" err="1"/>
              <a:t>groep</a:t>
            </a:r>
            <a:r>
              <a:rPr lang="en-GB" sz="3600" dirty="0"/>
              <a:t> 5 van het </a:t>
            </a:r>
            <a:r>
              <a:rPr lang="en-GB" sz="3600" dirty="0" err="1"/>
              <a:t>Periodiek</a:t>
            </a:r>
            <a:r>
              <a:rPr lang="en-GB" sz="3600" dirty="0"/>
              <a:t> </a:t>
            </a:r>
            <a:r>
              <a:rPr lang="en-GB" sz="3600" dirty="0" err="1"/>
              <a:t>Systeem</a:t>
            </a:r>
            <a:r>
              <a:rPr lang="en-GB" sz="3600" dirty="0"/>
              <a:t>?</a:t>
            </a:r>
            <a:endParaRPr dirty="0"/>
          </a:p>
        </p:txBody>
      </p:sp>
      <p:sp>
        <p:nvSpPr>
          <p:cNvPr id="476" name="Google Shape;476;g29f11ff49f0_1_112">
            <a:hlinkClick r:id="rId3"/>
          </p:cNvPr>
          <p:cNvSpPr txBox="1"/>
          <p:nvPr/>
        </p:nvSpPr>
        <p:spPr>
          <a:xfrm>
            <a:off x="6100763" y="6407433"/>
            <a:ext cx="3043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505" name="Google Shape;505;p7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506" name="Google Shape;506;p7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8" name="Google Shape;508;p7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509" name="Google Shape;509;p7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1" name="Google Shape;511;p7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512" name="Google Shape;512;p7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4" name="Google Shape;514;p7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515" name="Google Shape;515;p7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7" name="Google Shape;517;p7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Chloor</a:t>
            </a: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heeft</a:t>
            </a: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een</a:t>
            </a: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relatieve</a:t>
            </a: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atoommassa</a:t>
            </a: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van 35,45 </a:t>
            </a:r>
            <a:r>
              <a:rPr lang="en-GB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een</a:t>
            </a: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atoomnummer</a:t>
            </a: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17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7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Chloor heeft 17 protonen en 17 neutronen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7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Chloor heeft een massagetal van 17 en atoomnummer van 35,45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7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Chloor heeft 17 protonen en 18,45 neutronen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 sz="3200" dirty="0"/>
              <a:t>12. Kies het </a:t>
            </a:r>
            <a:r>
              <a:rPr lang="en-GB" sz="3200" dirty="0" err="1"/>
              <a:t>juiste</a:t>
            </a:r>
            <a:r>
              <a:rPr lang="en-GB" sz="3200" dirty="0"/>
              <a:t> </a:t>
            </a:r>
            <a:r>
              <a:rPr lang="en-GB" sz="3200" dirty="0" err="1"/>
              <a:t>antwoord</a:t>
            </a:r>
            <a:endParaRPr sz="3200" dirty="0"/>
          </a:p>
        </p:txBody>
      </p:sp>
      <p:sp>
        <p:nvSpPr>
          <p:cNvPr id="522" name="Google Shape;522;p7">
            <a:hlinkClick r:id="rId3"/>
          </p:cNvPr>
          <p:cNvSpPr txBox="1"/>
          <p:nvPr/>
        </p:nvSpPr>
        <p:spPr>
          <a:xfrm>
            <a:off x="6100763" y="6407433"/>
            <a:ext cx="3043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3" name="Google Shape;52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5244" y="117614"/>
            <a:ext cx="1375867" cy="1412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0" name="Google Shape;530;p12"/>
          <p:cNvSpPr/>
          <p:nvPr/>
        </p:nvSpPr>
        <p:spPr>
          <a:xfrm>
            <a:off x="1958099" y="1720091"/>
            <a:ext cx="61584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Het </a:t>
            </a:r>
            <a:r>
              <a:rPr lang="en-GB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zijn</a:t>
            </a: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dezelfde</a:t>
            </a: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ato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omsoorten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12"/>
          <p:cNvSpPr/>
          <p:nvPr/>
        </p:nvSpPr>
        <p:spPr>
          <a:xfrm>
            <a:off x="1958101" y="2728285"/>
            <a:ext cx="61584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Het </a:t>
            </a:r>
            <a:r>
              <a:rPr lang="en-GB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zijn</a:t>
            </a: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verschillende</a:t>
            </a: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atoomsoorten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12"/>
          <p:cNvSpPr/>
          <p:nvPr/>
        </p:nvSpPr>
        <p:spPr>
          <a:xfrm>
            <a:off x="1958100" y="3873845"/>
            <a:ext cx="61584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atomen hebben dezelfde massa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2"/>
          <p:cNvSpPr/>
          <p:nvPr/>
        </p:nvSpPr>
        <p:spPr>
          <a:xfrm>
            <a:off x="1958099" y="5079657"/>
            <a:ext cx="61584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atomen hebben verschillende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massa</a:t>
            </a: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’s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2"/>
          <p:cNvSpPr txBox="1">
            <a:spLocks noGrp="1"/>
          </p:cNvSpPr>
          <p:nvPr>
            <p:ph type="title"/>
          </p:nvPr>
        </p:nvSpPr>
        <p:spPr>
          <a:xfrm>
            <a:off x="517044" y="317585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200" dirty="0"/>
              <a:t>13. </a:t>
            </a:r>
            <a:r>
              <a:rPr lang="en-GB" sz="3200" dirty="0" err="1"/>
              <a:t>Bekijk</a:t>
            </a:r>
            <a:r>
              <a:rPr lang="en-GB" sz="3200" dirty="0"/>
              <a:t> de </a:t>
            </a:r>
            <a:r>
              <a:rPr lang="en-GB" sz="3200" dirty="0" err="1"/>
              <a:t>drie</a:t>
            </a:r>
            <a:r>
              <a:rPr lang="en-GB" sz="3200" dirty="0"/>
              <a:t> </a:t>
            </a:r>
            <a:r>
              <a:rPr lang="en-GB" sz="3200" dirty="0" err="1"/>
              <a:t>figuren</a:t>
            </a:r>
            <a:r>
              <a:rPr lang="en-GB" sz="3200" dirty="0"/>
              <a:t>. Welke stelling/-</a:t>
            </a:r>
            <a:r>
              <a:rPr lang="en-GB" sz="3200" dirty="0" err="1"/>
              <a:t>en</a:t>
            </a:r>
            <a:r>
              <a:rPr lang="en-GB" sz="3200" dirty="0"/>
              <a:t> is/</a:t>
            </a:r>
            <a:r>
              <a:rPr lang="en-GB" sz="3200" dirty="0" err="1"/>
              <a:t>zijn</a:t>
            </a:r>
            <a:r>
              <a:rPr lang="en-GB" sz="3200" dirty="0"/>
              <a:t> </a:t>
            </a:r>
            <a:r>
              <a:rPr lang="en-GB" sz="3200" dirty="0" err="1"/>
              <a:t>goed</a:t>
            </a:r>
            <a:r>
              <a:rPr lang="en-GB" sz="3200" dirty="0"/>
              <a:t>?</a:t>
            </a:r>
            <a:endParaRPr sz="3200" dirty="0"/>
          </a:p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3200" dirty="0"/>
          </a:p>
        </p:txBody>
      </p:sp>
      <p:sp>
        <p:nvSpPr>
          <p:cNvPr id="535" name="Google Shape;535;p12"/>
          <p:cNvSpPr/>
          <p:nvPr/>
        </p:nvSpPr>
        <p:spPr>
          <a:xfrm>
            <a:off x="863771" y="1420440"/>
            <a:ext cx="908700" cy="908700"/>
          </a:xfrm>
          <a:prstGeom prst="rect">
            <a:avLst/>
          </a:prstGeom>
          <a:solidFill>
            <a:srgbClr val="73C3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12"/>
          <p:cNvSpPr/>
          <p:nvPr/>
        </p:nvSpPr>
        <p:spPr>
          <a:xfrm>
            <a:off x="863771" y="2576712"/>
            <a:ext cx="908700" cy="908700"/>
          </a:xfrm>
          <a:prstGeom prst="rect">
            <a:avLst/>
          </a:prstGeom>
          <a:solidFill>
            <a:srgbClr val="919C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12"/>
          <p:cNvSpPr/>
          <p:nvPr/>
        </p:nvSpPr>
        <p:spPr>
          <a:xfrm>
            <a:off x="863772" y="3736303"/>
            <a:ext cx="908700" cy="908700"/>
          </a:xfrm>
          <a:prstGeom prst="rect">
            <a:avLst/>
          </a:prstGeom>
          <a:solidFill>
            <a:srgbClr val="95DF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12"/>
          <p:cNvSpPr/>
          <p:nvPr/>
        </p:nvSpPr>
        <p:spPr>
          <a:xfrm>
            <a:off x="863773" y="4829563"/>
            <a:ext cx="908700" cy="908700"/>
          </a:xfrm>
          <a:prstGeom prst="rect">
            <a:avLst/>
          </a:prstGeom>
          <a:solidFill>
            <a:srgbClr val="E58B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12">
            <a:hlinkClick r:id="rId3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0" name="Google Shape;54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5221513" y="2819387"/>
            <a:ext cx="5740525" cy="174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5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546" name="Google Shape;546;p25"/>
          <p:cNvGrpSpPr/>
          <p:nvPr/>
        </p:nvGrpSpPr>
        <p:grpSpPr>
          <a:xfrm>
            <a:off x="806913" y="1496245"/>
            <a:ext cx="908647" cy="908646"/>
            <a:chOff x="947033" y="2362454"/>
            <a:chExt cx="908647" cy="908646"/>
          </a:xfrm>
        </p:grpSpPr>
        <p:sp>
          <p:nvSpPr>
            <p:cNvPr id="547" name="Google Shape;547;p25"/>
            <p:cNvSpPr/>
            <p:nvPr/>
          </p:nvSpPr>
          <p:spPr>
            <a:xfrm>
              <a:off x="947033" y="236245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48" name="Google Shape;548;p25"/>
            <p:cNvSpPr/>
            <p:nvPr/>
          </p:nvSpPr>
          <p:spPr>
            <a:xfrm>
              <a:off x="1261236" y="258847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9" name="Google Shape;549;p25"/>
          <p:cNvGrpSpPr/>
          <p:nvPr/>
        </p:nvGrpSpPr>
        <p:grpSpPr>
          <a:xfrm>
            <a:off x="806912" y="2594911"/>
            <a:ext cx="908647" cy="908646"/>
            <a:chOff x="4665644" y="2362454"/>
            <a:chExt cx="908647" cy="908646"/>
          </a:xfrm>
        </p:grpSpPr>
        <p:sp>
          <p:nvSpPr>
            <p:cNvPr id="550" name="Google Shape;550;p25"/>
            <p:cNvSpPr/>
            <p:nvPr/>
          </p:nvSpPr>
          <p:spPr>
            <a:xfrm>
              <a:off x="4665644" y="236245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51" name="Google Shape;551;p25"/>
            <p:cNvSpPr/>
            <p:nvPr/>
          </p:nvSpPr>
          <p:spPr>
            <a:xfrm>
              <a:off x="4979847" y="258847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2" name="Google Shape;552;p25"/>
          <p:cNvGrpSpPr/>
          <p:nvPr/>
        </p:nvGrpSpPr>
        <p:grpSpPr>
          <a:xfrm>
            <a:off x="806911" y="3730897"/>
            <a:ext cx="908647" cy="908646"/>
            <a:chOff x="947033" y="4156948"/>
            <a:chExt cx="908647" cy="908646"/>
          </a:xfrm>
        </p:grpSpPr>
        <p:sp>
          <p:nvSpPr>
            <p:cNvPr id="553" name="Google Shape;553;p25"/>
            <p:cNvSpPr/>
            <p:nvPr/>
          </p:nvSpPr>
          <p:spPr>
            <a:xfrm>
              <a:off x="947033" y="4156948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54" name="Google Shape;554;p25"/>
            <p:cNvSpPr/>
            <p:nvPr/>
          </p:nvSpPr>
          <p:spPr>
            <a:xfrm>
              <a:off x="1261237" y="4382969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5" name="Google Shape;555;p25"/>
          <p:cNvSpPr/>
          <p:nvPr/>
        </p:nvSpPr>
        <p:spPr>
          <a:xfrm>
            <a:off x="1958101" y="1673217"/>
            <a:ext cx="6158288" cy="55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Goed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5"/>
          <p:cNvSpPr/>
          <p:nvPr/>
        </p:nvSpPr>
        <p:spPr>
          <a:xfrm>
            <a:off x="1958101" y="2728285"/>
            <a:ext cx="6158288" cy="55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Fout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5"/>
          <p:cNvSpPr/>
          <p:nvPr/>
        </p:nvSpPr>
        <p:spPr>
          <a:xfrm>
            <a:off x="1958100" y="3873845"/>
            <a:ext cx="6158289" cy="55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 weet ik nog niet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5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782" cy="855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ct val="55554"/>
              <a:buNone/>
            </a:pPr>
            <a:r>
              <a:rPr lang="en-GB" sz="3600" dirty="0"/>
              <a:t>14. In </a:t>
            </a:r>
            <a:r>
              <a:rPr lang="en-GB" sz="3600" dirty="0" err="1"/>
              <a:t>groep</a:t>
            </a:r>
            <a:r>
              <a:rPr lang="en-GB" sz="3600" dirty="0"/>
              <a:t> 1 (</a:t>
            </a:r>
            <a:r>
              <a:rPr lang="en-GB" sz="3600" dirty="0" err="1"/>
              <a:t>alkalimetalen</a:t>
            </a:r>
            <a:r>
              <a:rPr lang="en-GB" sz="3600" dirty="0"/>
              <a:t>) </a:t>
            </a:r>
            <a:r>
              <a:rPr lang="en-GB" sz="3600" dirty="0" err="1"/>
              <a:t>staan</a:t>
            </a:r>
            <a:r>
              <a:rPr lang="en-GB" sz="3600" dirty="0"/>
              <a:t> </a:t>
            </a:r>
            <a:r>
              <a:rPr lang="en-GB" sz="3600" dirty="0" err="1"/>
              <a:t>alleen</a:t>
            </a:r>
            <a:r>
              <a:rPr lang="en-GB" sz="3600" dirty="0"/>
              <a:t> </a:t>
            </a:r>
            <a:r>
              <a:rPr lang="en-GB" sz="3600" dirty="0" err="1"/>
              <a:t>metalen</a:t>
            </a:r>
            <a:r>
              <a:rPr lang="en-GB" sz="3600" dirty="0"/>
              <a:t>:</a:t>
            </a:r>
            <a:endParaRPr dirty="0"/>
          </a:p>
        </p:txBody>
      </p:sp>
      <p:sp>
        <p:nvSpPr>
          <p:cNvPr id="559" name="Google Shape;559;p25">
            <a:hlinkClick r:id="rId3"/>
          </p:cNvPr>
          <p:cNvSpPr txBox="1"/>
          <p:nvPr/>
        </p:nvSpPr>
        <p:spPr>
          <a:xfrm>
            <a:off x="6100763" y="6407433"/>
            <a:ext cx="3043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6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565" name="Google Shape;565;p26"/>
          <p:cNvGrpSpPr/>
          <p:nvPr/>
        </p:nvGrpSpPr>
        <p:grpSpPr>
          <a:xfrm>
            <a:off x="806913" y="1496245"/>
            <a:ext cx="908647" cy="908646"/>
            <a:chOff x="947033" y="2362454"/>
            <a:chExt cx="908647" cy="908646"/>
          </a:xfrm>
        </p:grpSpPr>
        <p:sp>
          <p:nvSpPr>
            <p:cNvPr id="566" name="Google Shape;566;p26"/>
            <p:cNvSpPr/>
            <p:nvPr/>
          </p:nvSpPr>
          <p:spPr>
            <a:xfrm>
              <a:off x="947033" y="236245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67" name="Google Shape;567;p26"/>
            <p:cNvSpPr/>
            <p:nvPr/>
          </p:nvSpPr>
          <p:spPr>
            <a:xfrm>
              <a:off x="1261236" y="258847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8" name="Google Shape;568;p26"/>
          <p:cNvGrpSpPr/>
          <p:nvPr/>
        </p:nvGrpSpPr>
        <p:grpSpPr>
          <a:xfrm>
            <a:off x="806912" y="2594911"/>
            <a:ext cx="908647" cy="908646"/>
            <a:chOff x="4665644" y="2362454"/>
            <a:chExt cx="908647" cy="908646"/>
          </a:xfrm>
        </p:grpSpPr>
        <p:sp>
          <p:nvSpPr>
            <p:cNvPr id="569" name="Google Shape;569;p26"/>
            <p:cNvSpPr/>
            <p:nvPr/>
          </p:nvSpPr>
          <p:spPr>
            <a:xfrm>
              <a:off x="4665644" y="236245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70" name="Google Shape;570;p26"/>
            <p:cNvSpPr/>
            <p:nvPr/>
          </p:nvSpPr>
          <p:spPr>
            <a:xfrm>
              <a:off x="4979847" y="258847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1" name="Google Shape;571;p26"/>
          <p:cNvSpPr/>
          <p:nvPr/>
        </p:nvSpPr>
        <p:spPr>
          <a:xfrm>
            <a:off x="1958101" y="1673217"/>
            <a:ext cx="61584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1958101" y="2728285"/>
            <a:ext cx="6158288" cy="55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782" cy="855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ct val="50000"/>
              <a:buNone/>
            </a:pPr>
            <a:r>
              <a:rPr lang="en-GB" sz="3600" dirty="0"/>
              <a:t>15. </a:t>
            </a:r>
            <a:r>
              <a:rPr lang="en-GB" sz="3600" dirty="0" err="1"/>
              <a:t>Hoeveel</a:t>
            </a:r>
            <a:r>
              <a:rPr lang="en-GB" sz="3600" dirty="0"/>
              <a:t> </a:t>
            </a:r>
            <a:r>
              <a:rPr lang="en-GB" sz="3600" dirty="0" err="1"/>
              <a:t>elementen</a:t>
            </a:r>
            <a:r>
              <a:rPr lang="en-GB" sz="3600" dirty="0"/>
              <a:t> </a:t>
            </a:r>
            <a:r>
              <a:rPr lang="en-GB" sz="3600" dirty="0" err="1"/>
              <a:t>staan</a:t>
            </a:r>
            <a:r>
              <a:rPr lang="en-GB" sz="3600" dirty="0"/>
              <a:t> er in </a:t>
            </a:r>
            <a:r>
              <a:rPr lang="en-GB" sz="3600" dirty="0" err="1"/>
              <a:t>groep</a:t>
            </a:r>
            <a:r>
              <a:rPr lang="en-GB" sz="3600" dirty="0"/>
              <a:t> 14?</a:t>
            </a:r>
            <a:endParaRPr dirty="0"/>
          </a:p>
        </p:txBody>
      </p:sp>
      <p:sp>
        <p:nvSpPr>
          <p:cNvPr id="574" name="Google Shape;574;p26">
            <a:hlinkClick r:id="rId3"/>
          </p:cNvPr>
          <p:cNvSpPr txBox="1"/>
          <p:nvPr/>
        </p:nvSpPr>
        <p:spPr>
          <a:xfrm>
            <a:off x="6100763" y="6407433"/>
            <a:ext cx="3043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8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595" name="Google Shape;595;p28"/>
          <p:cNvGrpSpPr/>
          <p:nvPr/>
        </p:nvGrpSpPr>
        <p:grpSpPr>
          <a:xfrm>
            <a:off x="746212" y="1463065"/>
            <a:ext cx="939359" cy="908646"/>
            <a:chOff x="947033" y="2362454"/>
            <a:chExt cx="908647" cy="908646"/>
          </a:xfrm>
        </p:grpSpPr>
        <p:sp>
          <p:nvSpPr>
            <p:cNvPr id="596" name="Google Shape;596;p28"/>
            <p:cNvSpPr/>
            <p:nvPr/>
          </p:nvSpPr>
          <p:spPr>
            <a:xfrm>
              <a:off x="947033" y="236245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97" name="Google Shape;597;p28"/>
            <p:cNvSpPr/>
            <p:nvPr/>
          </p:nvSpPr>
          <p:spPr>
            <a:xfrm>
              <a:off x="1261236" y="258847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8" name="Google Shape;598;p28"/>
          <p:cNvGrpSpPr/>
          <p:nvPr/>
        </p:nvGrpSpPr>
        <p:grpSpPr>
          <a:xfrm>
            <a:off x="746248" y="2561740"/>
            <a:ext cx="939359" cy="908646"/>
            <a:chOff x="4665644" y="2362454"/>
            <a:chExt cx="908647" cy="908646"/>
          </a:xfrm>
        </p:grpSpPr>
        <p:sp>
          <p:nvSpPr>
            <p:cNvPr id="599" name="Google Shape;599;p28"/>
            <p:cNvSpPr/>
            <p:nvPr/>
          </p:nvSpPr>
          <p:spPr>
            <a:xfrm>
              <a:off x="4665644" y="236245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00" name="Google Shape;600;p28"/>
            <p:cNvSpPr/>
            <p:nvPr/>
          </p:nvSpPr>
          <p:spPr>
            <a:xfrm>
              <a:off x="4979847" y="258847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1" name="Google Shape;601;p28"/>
          <p:cNvGrpSpPr/>
          <p:nvPr/>
        </p:nvGrpSpPr>
        <p:grpSpPr>
          <a:xfrm>
            <a:off x="746211" y="3697707"/>
            <a:ext cx="939359" cy="908646"/>
            <a:chOff x="947033" y="4156948"/>
            <a:chExt cx="908647" cy="908646"/>
          </a:xfrm>
        </p:grpSpPr>
        <p:sp>
          <p:nvSpPr>
            <p:cNvPr id="602" name="Google Shape;602;p28"/>
            <p:cNvSpPr/>
            <p:nvPr/>
          </p:nvSpPr>
          <p:spPr>
            <a:xfrm>
              <a:off x="947033" y="4156948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03" name="Google Shape;603;p28"/>
            <p:cNvSpPr/>
            <p:nvPr/>
          </p:nvSpPr>
          <p:spPr>
            <a:xfrm>
              <a:off x="1261237" y="4382969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4" name="Google Shape;604;p28"/>
          <p:cNvGrpSpPr/>
          <p:nvPr/>
        </p:nvGrpSpPr>
        <p:grpSpPr>
          <a:xfrm>
            <a:off x="746376" y="4796382"/>
            <a:ext cx="939359" cy="908646"/>
            <a:chOff x="4665644" y="4148177"/>
            <a:chExt cx="908647" cy="908646"/>
          </a:xfrm>
        </p:grpSpPr>
        <p:sp>
          <p:nvSpPr>
            <p:cNvPr id="605" name="Google Shape;605;p28"/>
            <p:cNvSpPr/>
            <p:nvPr/>
          </p:nvSpPr>
          <p:spPr>
            <a:xfrm>
              <a:off x="4665644" y="4148177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06" name="Google Shape;606;p28"/>
            <p:cNvSpPr/>
            <p:nvPr/>
          </p:nvSpPr>
          <p:spPr>
            <a:xfrm>
              <a:off x="4979848" y="4374198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7" name="Google Shape;607;p28"/>
          <p:cNvSpPr/>
          <p:nvPr/>
        </p:nvSpPr>
        <p:spPr>
          <a:xfrm>
            <a:off x="1958101" y="1673217"/>
            <a:ext cx="6158288" cy="55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/>
              <a:t>Relatieve </a:t>
            </a:r>
            <a:r>
              <a:rPr lang="en-GB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atoommassa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28"/>
          <p:cNvSpPr/>
          <p:nvPr/>
        </p:nvSpPr>
        <p:spPr>
          <a:xfrm>
            <a:off x="1958101" y="2728285"/>
            <a:ext cx="6158288" cy="55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atoomnummer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28"/>
          <p:cNvSpPr/>
          <p:nvPr/>
        </p:nvSpPr>
        <p:spPr>
          <a:xfrm>
            <a:off x="1958100" y="3873845"/>
            <a:ext cx="6158289" cy="55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chemische eigenschap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28"/>
          <p:cNvSpPr/>
          <p:nvPr/>
        </p:nvSpPr>
        <p:spPr>
          <a:xfrm>
            <a:off x="1958099" y="5079657"/>
            <a:ext cx="6158290" cy="55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periode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28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782" cy="855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ct val="55554"/>
              <a:buNone/>
            </a:pPr>
            <a:r>
              <a:rPr lang="en-GB" sz="3600"/>
              <a:t>17. Waarop zijn de elementen in het periodiek systeem geordend?</a:t>
            </a:r>
            <a:endParaRPr/>
          </a:p>
        </p:txBody>
      </p:sp>
      <p:sp>
        <p:nvSpPr>
          <p:cNvPr id="612" name="Google Shape;612;p28">
            <a:hlinkClick r:id="rId3"/>
          </p:cNvPr>
          <p:cNvSpPr txBox="1"/>
          <p:nvPr/>
        </p:nvSpPr>
        <p:spPr>
          <a:xfrm>
            <a:off x="6100763" y="6407433"/>
            <a:ext cx="3043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03d08dc3ba_6_22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618" name="Google Shape;618;g303d08dc3ba_6_22"/>
          <p:cNvGrpSpPr/>
          <p:nvPr/>
        </p:nvGrpSpPr>
        <p:grpSpPr>
          <a:xfrm>
            <a:off x="806913" y="1826445"/>
            <a:ext cx="908700" cy="908700"/>
            <a:chOff x="947033" y="2362454"/>
            <a:chExt cx="908700" cy="908700"/>
          </a:xfrm>
        </p:grpSpPr>
        <p:sp>
          <p:nvSpPr>
            <p:cNvPr id="619" name="Google Shape;619;g303d08dc3ba_6_22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20" name="Google Shape;620;g303d08dc3ba_6_22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1" name="Google Shape;621;g303d08dc3ba_6_22"/>
          <p:cNvGrpSpPr/>
          <p:nvPr/>
        </p:nvGrpSpPr>
        <p:grpSpPr>
          <a:xfrm>
            <a:off x="806912" y="2925111"/>
            <a:ext cx="908700" cy="908700"/>
            <a:chOff x="4665644" y="2362454"/>
            <a:chExt cx="908700" cy="908700"/>
          </a:xfrm>
        </p:grpSpPr>
        <p:sp>
          <p:nvSpPr>
            <p:cNvPr id="622" name="Google Shape;622;g303d08dc3ba_6_22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23" name="Google Shape;623;g303d08dc3ba_6_22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4" name="Google Shape;624;g303d08dc3ba_6_22"/>
          <p:cNvGrpSpPr/>
          <p:nvPr/>
        </p:nvGrpSpPr>
        <p:grpSpPr>
          <a:xfrm>
            <a:off x="806911" y="4061097"/>
            <a:ext cx="908700" cy="908700"/>
            <a:chOff x="947033" y="4156948"/>
            <a:chExt cx="908700" cy="908700"/>
          </a:xfrm>
        </p:grpSpPr>
        <p:sp>
          <p:nvSpPr>
            <p:cNvPr id="625" name="Google Shape;625;g303d08dc3ba_6_22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26" name="Google Shape;626;g303d08dc3ba_6_22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7" name="Google Shape;627;g303d08dc3ba_6_22"/>
          <p:cNvGrpSpPr/>
          <p:nvPr/>
        </p:nvGrpSpPr>
        <p:grpSpPr>
          <a:xfrm>
            <a:off x="806911" y="5159763"/>
            <a:ext cx="908700" cy="908700"/>
            <a:chOff x="4665644" y="4148177"/>
            <a:chExt cx="908700" cy="908700"/>
          </a:xfrm>
        </p:grpSpPr>
        <p:sp>
          <p:nvSpPr>
            <p:cNvPr id="628" name="Google Shape;628;g303d08dc3ba_6_22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29" name="Google Shape;629;g303d08dc3ba_6_22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0" name="Google Shape;630;g303d08dc3ba_6_22"/>
          <p:cNvSpPr/>
          <p:nvPr/>
        </p:nvSpPr>
        <p:spPr>
          <a:xfrm>
            <a:off x="1958101" y="19861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en II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g303d08dc3ba_6_22"/>
          <p:cNvSpPr/>
          <p:nvPr/>
        </p:nvSpPr>
        <p:spPr>
          <a:xfrm>
            <a:off x="1958101" y="30412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en II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g303d08dc3ba_6_22"/>
          <p:cNvSpPr/>
          <p:nvPr/>
        </p:nvSpPr>
        <p:spPr>
          <a:xfrm>
            <a:off x="1958100" y="41867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II en III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g303d08dc3ba_6_22"/>
          <p:cNvSpPr/>
          <p:nvPr/>
        </p:nvSpPr>
        <p:spPr>
          <a:xfrm>
            <a:off x="1958099" y="53195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Geen van </a:t>
            </a:r>
            <a:r>
              <a:rPr lang="en-GB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drieën</a:t>
            </a: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g303d08dc3ba_6_22"/>
          <p:cNvSpPr txBox="1">
            <a:spLocks noGrp="1"/>
          </p:cNvSpPr>
          <p:nvPr>
            <p:ph type="title"/>
          </p:nvPr>
        </p:nvSpPr>
        <p:spPr>
          <a:xfrm>
            <a:off x="0" y="-121437"/>
            <a:ext cx="9110807" cy="252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9400" lvl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9249"/>
              <a:buFont typeface="Arial"/>
              <a:buNone/>
            </a:pPr>
            <a:r>
              <a:rPr lang="en-GB" sz="3200" dirty="0"/>
              <a:t>18. De </a:t>
            </a:r>
            <a:r>
              <a:rPr lang="en-GB" sz="3200" dirty="0" err="1"/>
              <a:t>volgende</a:t>
            </a:r>
            <a:r>
              <a:rPr lang="en-GB" sz="3200" dirty="0"/>
              <a:t> </a:t>
            </a:r>
            <a:r>
              <a:rPr lang="en-GB" sz="3200" dirty="0" err="1"/>
              <a:t>tekeningen</a:t>
            </a:r>
            <a:r>
              <a:rPr lang="en-GB" sz="3200" dirty="0"/>
              <a:t> </a:t>
            </a:r>
            <a:r>
              <a:rPr lang="en-GB" sz="3200" dirty="0" err="1"/>
              <a:t>stellen</a:t>
            </a:r>
            <a:r>
              <a:rPr lang="en-GB" sz="3200" dirty="0"/>
              <a:t> </a:t>
            </a:r>
            <a:r>
              <a:rPr lang="en-GB" sz="3200" dirty="0" err="1"/>
              <a:t>atoomkernen</a:t>
            </a:r>
            <a:r>
              <a:rPr lang="en-GB" sz="3200" dirty="0"/>
              <a:t> </a:t>
            </a:r>
            <a:r>
              <a:rPr lang="en-GB" sz="3200" dirty="0" err="1"/>
              <a:t>voor</a:t>
            </a:r>
            <a:r>
              <a:rPr lang="en-GB" sz="3200" dirty="0"/>
              <a:t> (p =proton, n = neutron). Welke van </a:t>
            </a:r>
            <a:r>
              <a:rPr lang="en-GB" sz="3200" dirty="0" err="1"/>
              <a:t>deze</a:t>
            </a:r>
            <a:r>
              <a:rPr lang="en-GB" sz="3200" dirty="0"/>
              <a:t> </a:t>
            </a:r>
            <a:r>
              <a:rPr lang="en-GB" sz="3200" dirty="0" err="1"/>
              <a:t>kernen</a:t>
            </a:r>
            <a:r>
              <a:rPr lang="en-GB" sz="3200" dirty="0"/>
              <a:t> </a:t>
            </a:r>
            <a:r>
              <a:rPr lang="en-GB" sz="3200" dirty="0" err="1"/>
              <a:t>behoren</a:t>
            </a:r>
            <a:r>
              <a:rPr lang="en-GB" sz="3200" dirty="0"/>
              <a:t> </a:t>
            </a:r>
            <a:r>
              <a:rPr lang="en-GB" sz="3200" dirty="0" err="1"/>
              <a:t>bij</a:t>
            </a:r>
            <a:r>
              <a:rPr lang="en-GB" sz="3200" dirty="0"/>
              <a:t> </a:t>
            </a:r>
            <a:r>
              <a:rPr lang="en-GB" sz="3200" dirty="0" err="1"/>
              <a:t>atomen</a:t>
            </a:r>
            <a:r>
              <a:rPr lang="en-GB" sz="3200" dirty="0"/>
              <a:t> met </a:t>
            </a:r>
            <a:r>
              <a:rPr lang="en-GB" sz="3200" dirty="0" err="1"/>
              <a:t>hetzelfde</a:t>
            </a:r>
            <a:r>
              <a:rPr lang="en-GB" sz="3200" dirty="0"/>
              <a:t> </a:t>
            </a:r>
            <a:r>
              <a:rPr lang="en-GB" sz="3200" dirty="0" err="1"/>
              <a:t>atoomnummer</a:t>
            </a:r>
            <a:r>
              <a:rPr lang="en-GB" sz="3200" dirty="0"/>
              <a:t>? </a:t>
            </a:r>
            <a:endParaRPr sz="3200" dirty="0"/>
          </a:p>
          <a:p>
            <a:pPr marL="279400" lvl="0" algn="l" rtl="0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0000"/>
              <a:buFont typeface="Calibri"/>
              <a:buNone/>
            </a:pP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279400" lvl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0000"/>
              <a:buFont typeface="Calibri"/>
              <a:buNone/>
            </a:pP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g303d08dc3ba_6_22">
            <a:hlinkClick r:id="rId3"/>
          </p:cNvPr>
          <p:cNvSpPr txBox="1"/>
          <p:nvPr/>
        </p:nvSpPr>
        <p:spPr>
          <a:xfrm>
            <a:off x="6100763" y="6407433"/>
            <a:ext cx="3043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6" name="Google Shape;636;g303d08dc3ba_6_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3583" y="2980715"/>
            <a:ext cx="5190417" cy="12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23"/>
          <p:cNvSpPr txBox="1"/>
          <p:nvPr/>
        </p:nvSpPr>
        <p:spPr>
          <a:xfrm>
            <a:off x="5685183" y="6407433"/>
            <a:ext cx="345881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        © 2022 NVON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409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br>
              <a:rPr lang="en-GB" b="1"/>
            </a:br>
            <a:endParaRPr/>
          </a:p>
        </p:txBody>
      </p:sp>
      <p:sp>
        <p:nvSpPr>
          <p:cNvPr id="731" name="Google Shape;731;p23"/>
          <p:cNvSpPr txBox="1"/>
          <p:nvPr/>
        </p:nvSpPr>
        <p:spPr>
          <a:xfrm>
            <a:off x="628650" y="572530"/>
            <a:ext cx="7886700" cy="3363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Deze vragen met toelichting zijn ontwikkeld door de diagnostische vragen werkgroep van de NVON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Heb je feedback, wil je bijdragen, vragen testen of samenwerken? Laat het weten via:</a:t>
            </a:r>
            <a:br>
              <a:rPr lang="en-GB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3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diagnostischevragen@nvon.nl</a:t>
            </a:r>
            <a:r>
              <a:rPr lang="en-GB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2" name="Google Shape;73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0189" y="4281356"/>
            <a:ext cx="4243622" cy="1295421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23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734" name="Google Shape;734;p23" descr="Creative Commons Attribution-ShareAlike 3.0 Unported - Wikida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188" y="6332184"/>
            <a:ext cx="1148977" cy="404269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23">
            <a:hlinkClick r:id="rId6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9f11ff49f0_1_0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52" name="Google Shape;252;g29f11ff49f0_1_0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253" name="Google Shape;253;g29f11ff49f0_1_0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4" name="Google Shape;254;g29f11ff49f0_1_0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" name="Google Shape;255;g29f11ff49f0_1_0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256" name="Google Shape;256;g29f11ff49f0_1_0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7" name="Google Shape;257;g29f11ff49f0_1_0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8" name="Google Shape;258;g29f11ff49f0_1_0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259" name="Google Shape;259;g29f11ff49f0_1_0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60" name="Google Shape;260;g29f11ff49f0_1_0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1" name="Google Shape;261;g29f11ff49f0_1_0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29f11ff49f0_1_0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29f11ff49f0_1_0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29f11ff49f0_1_0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 dirty="0"/>
              <a:t>1. </a:t>
            </a:r>
            <a:r>
              <a:rPr lang="en-GB" sz="3600" dirty="0" err="1"/>
              <a:t>Hoeveel</a:t>
            </a:r>
            <a:r>
              <a:rPr lang="en-GB" sz="3600" dirty="0"/>
              <a:t> </a:t>
            </a:r>
            <a:r>
              <a:rPr lang="en-GB" sz="3600" dirty="0" err="1"/>
              <a:t>protonen</a:t>
            </a:r>
            <a:r>
              <a:rPr lang="en-GB" sz="3600" dirty="0"/>
              <a:t> </a:t>
            </a:r>
            <a:r>
              <a:rPr lang="en-GB" sz="3600" dirty="0" err="1"/>
              <a:t>zitten</a:t>
            </a:r>
            <a:r>
              <a:rPr lang="en-GB" sz="3600" dirty="0"/>
              <a:t> er in O (</a:t>
            </a:r>
            <a:r>
              <a:rPr lang="en-GB" sz="3600" dirty="0" err="1"/>
              <a:t>zuurstof</a:t>
            </a:r>
            <a:r>
              <a:rPr lang="en-GB" sz="3600" dirty="0"/>
              <a:t>)?</a:t>
            </a:r>
            <a:endParaRPr sz="3600" dirty="0"/>
          </a:p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3600" dirty="0"/>
          </a:p>
        </p:txBody>
      </p:sp>
      <p:sp>
        <p:nvSpPr>
          <p:cNvPr id="265" name="Google Shape;265;g29f11ff49f0_1_0">
            <a:hlinkClick r:id="rId3"/>
          </p:cNvPr>
          <p:cNvSpPr txBox="1"/>
          <p:nvPr/>
        </p:nvSpPr>
        <p:spPr>
          <a:xfrm>
            <a:off x="6100763" y="6407433"/>
            <a:ext cx="3043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6" name="Google Shape;266;g29f11ff49f0_1_0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267" name="Google Shape;267;g29f11ff49f0_1_0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68" name="Google Shape;268;g29f11ff49f0_1_0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" name="Google Shape;269;g29f11ff49f0_1_0"/>
          <p:cNvSpPr/>
          <p:nvPr/>
        </p:nvSpPr>
        <p:spPr>
          <a:xfrm>
            <a:off x="1958100" y="5071035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9f11ff49f0_1_66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75" name="Google Shape;275;g29f11ff49f0_1_66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276" name="Google Shape;276;g29f11ff49f0_1_66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7" name="Google Shape;277;g29f11ff49f0_1_66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8" name="Google Shape;278;g29f11ff49f0_1_66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279" name="Google Shape;279;g29f11ff49f0_1_66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80" name="Google Shape;280;g29f11ff49f0_1_66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1" name="Google Shape;281;g29f11ff49f0_1_66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282" name="Google Shape;282;g29f11ff49f0_1_66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83" name="Google Shape;283;g29f11ff49f0_1_66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" name="Google Shape;284;g29f11ff49f0_1_66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285" name="Google Shape;285;g29f11ff49f0_1_66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86" name="Google Shape;286;g29f11ff49f0_1_66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7" name="Google Shape;287;g29f11ff49f0_1_66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29f11ff49f0_1_66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29f11ff49f0_1_66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29f11ff49f0_1_66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29f11ff49f0_1_66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 sz="3200" dirty="0"/>
              <a:t>2. </a:t>
            </a:r>
            <a:r>
              <a:rPr lang="en-GB" sz="3200" dirty="0" err="1"/>
              <a:t>Hoeveel</a:t>
            </a:r>
            <a:r>
              <a:rPr lang="en-GB" sz="3200" dirty="0"/>
              <a:t> </a:t>
            </a:r>
            <a:r>
              <a:rPr lang="en-GB" sz="3200" dirty="0" err="1"/>
              <a:t>protonen</a:t>
            </a:r>
            <a:r>
              <a:rPr lang="en-GB" sz="3200" dirty="0"/>
              <a:t> </a:t>
            </a:r>
            <a:r>
              <a:rPr lang="en-GB" sz="3200" dirty="0" err="1"/>
              <a:t>zitten</a:t>
            </a:r>
            <a:r>
              <a:rPr lang="en-GB" sz="3200" dirty="0"/>
              <a:t> er in F (fluor) ?</a:t>
            </a:r>
            <a:endParaRPr sz="3200" dirty="0"/>
          </a:p>
        </p:txBody>
      </p:sp>
      <p:sp>
        <p:nvSpPr>
          <p:cNvPr id="292" name="Google Shape;292;g29f11ff49f0_1_66">
            <a:hlinkClick r:id="rId3"/>
          </p:cNvPr>
          <p:cNvSpPr txBox="1"/>
          <p:nvPr/>
        </p:nvSpPr>
        <p:spPr>
          <a:xfrm>
            <a:off x="6100763" y="6407433"/>
            <a:ext cx="3043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9f11ff49f0_1_22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98" name="Google Shape;298;g29f11ff49f0_1_22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299" name="Google Shape;299;g29f11ff49f0_1_22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0" name="Google Shape;300;g29f11ff49f0_1_22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g29f11ff49f0_1_22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302" name="Google Shape;302;g29f11ff49f0_1_22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3" name="Google Shape;303;g29f11ff49f0_1_22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" name="Google Shape;304;g29f11ff49f0_1_22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305" name="Google Shape;305;g29f11ff49f0_1_22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6" name="Google Shape;306;g29f11ff49f0_1_22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7" name="Google Shape;307;g29f11ff49f0_1_22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308" name="Google Shape;308;g29f11ff49f0_1_22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9" name="Google Shape;309;g29f11ff49f0_1_22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0" name="Google Shape;310;g29f11ff49f0_1_22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g29f11ff49f0_1_22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g29f11ff49f0_1_22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g29f11ff49f0_1_22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35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29f11ff49f0_1_22"/>
          <p:cNvSpPr txBox="1">
            <a:spLocks noGrp="1"/>
          </p:cNvSpPr>
          <p:nvPr>
            <p:ph type="title"/>
          </p:nvPr>
        </p:nvSpPr>
        <p:spPr>
          <a:xfrm>
            <a:off x="729419" y="2438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 dirty="0"/>
              <a:t>3. </a:t>
            </a:r>
            <a:r>
              <a:rPr lang="en-GB" sz="3600" dirty="0" err="1"/>
              <a:t>Hoeveel</a:t>
            </a:r>
            <a:r>
              <a:rPr lang="en-GB" sz="3600" dirty="0"/>
              <a:t> </a:t>
            </a:r>
            <a:r>
              <a:rPr lang="en-GB" sz="3600" dirty="0" err="1"/>
              <a:t>elektronen</a:t>
            </a:r>
            <a:r>
              <a:rPr lang="en-GB" sz="3600" dirty="0"/>
              <a:t> </a:t>
            </a:r>
            <a:r>
              <a:rPr lang="en-GB" sz="3600" dirty="0" err="1"/>
              <a:t>zitten</a:t>
            </a:r>
            <a:r>
              <a:rPr lang="en-GB" sz="3600" dirty="0"/>
              <a:t> er in </a:t>
            </a:r>
            <a:r>
              <a:rPr lang="en-GB" sz="3600" dirty="0" err="1"/>
              <a:t>een</a:t>
            </a:r>
            <a:r>
              <a:rPr lang="en-GB" sz="3600" dirty="0"/>
              <a:t> </a:t>
            </a:r>
            <a:r>
              <a:rPr lang="en-GB" sz="3600" dirty="0" err="1"/>
              <a:t>atoom</a:t>
            </a:r>
            <a:r>
              <a:rPr lang="en-GB" sz="3600" dirty="0"/>
              <a:t> Cl (</a:t>
            </a:r>
            <a:r>
              <a:rPr lang="en-GB" sz="3600" dirty="0" err="1"/>
              <a:t>chloor</a:t>
            </a:r>
            <a:r>
              <a:rPr lang="en-GB" sz="3600" dirty="0"/>
              <a:t>)?</a:t>
            </a:r>
            <a:br>
              <a:rPr lang="en-GB" dirty="0"/>
            </a:br>
            <a:endParaRPr dirty="0"/>
          </a:p>
        </p:txBody>
      </p:sp>
      <p:sp>
        <p:nvSpPr>
          <p:cNvPr id="315" name="Google Shape;315;g29f11ff49f0_1_22">
            <a:hlinkClick r:id="rId3"/>
          </p:cNvPr>
          <p:cNvSpPr txBox="1"/>
          <p:nvPr/>
        </p:nvSpPr>
        <p:spPr>
          <a:xfrm>
            <a:off x="6100763" y="6407433"/>
            <a:ext cx="3043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19445f1a60_2_7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21" name="Google Shape;321;g319445f1a60_2_7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322" name="Google Shape;322;g319445f1a60_2_7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23" name="Google Shape;323;g319445f1a60_2_7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4" name="Google Shape;324;g319445f1a60_2_7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325" name="Google Shape;325;g319445f1a60_2_7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26" name="Google Shape;326;g319445f1a60_2_7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" name="Google Shape;327;g319445f1a60_2_7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328" name="Google Shape;328;g319445f1a60_2_7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29" name="Google Shape;329;g319445f1a60_2_7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0" name="Google Shape;330;g319445f1a60_2_7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331" name="Google Shape;331;g319445f1a60_2_7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32" name="Google Shape;332;g319445f1a60_2_7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3" name="Google Shape;333;g319445f1a60_2_7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g319445f1a60_2_7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16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g319445f1a60_2_7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g319445f1a60_2_7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g319445f1a60_2_7"/>
          <p:cNvSpPr txBox="1">
            <a:spLocks noGrp="1"/>
          </p:cNvSpPr>
          <p:nvPr>
            <p:ph type="title"/>
          </p:nvPr>
        </p:nvSpPr>
        <p:spPr>
          <a:xfrm>
            <a:off x="729419" y="2438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 dirty="0"/>
              <a:t>4. </a:t>
            </a:r>
            <a:r>
              <a:rPr lang="en-GB" sz="3600" dirty="0" err="1"/>
              <a:t>Hoeveel</a:t>
            </a:r>
            <a:r>
              <a:rPr lang="en-GB" sz="3600" dirty="0"/>
              <a:t> </a:t>
            </a:r>
            <a:r>
              <a:rPr lang="en-GB" sz="3600" dirty="0" err="1"/>
              <a:t>elektronen</a:t>
            </a:r>
            <a:r>
              <a:rPr lang="en-GB" sz="3600" dirty="0"/>
              <a:t> </a:t>
            </a:r>
            <a:r>
              <a:rPr lang="en-GB" sz="3600" dirty="0" err="1"/>
              <a:t>zitten</a:t>
            </a:r>
            <a:r>
              <a:rPr lang="en-GB" sz="3600" dirty="0"/>
              <a:t> er in het Cl</a:t>
            </a:r>
            <a:r>
              <a:rPr lang="en-GB" sz="3600" baseline="30000" dirty="0"/>
              <a:t>-</a:t>
            </a:r>
            <a:r>
              <a:rPr lang="en-GB" sz="3600" dirty="0"/>
              <a:t>-ion?</a:t>
            </a:r>
            <a:br>
              <a:rPr lang="en-GB" dirty="0"/>
            </a:br>
            <a:endParaRPr dirty="0"/>
          </a:p>
        </p:txBody>
      </p:sp>
      <p:sp>
        <p:nvSpPr>
          <p:cNvPr id="338" name="Google Shape;338;g319445f1a60_2_7">
            <a:hlinkClick r:id="rId3"/>
          </p:cNvPr>
          <p:cNvSpPr txBox="1"/>
          <p:nvPr/>
        </p:nvSpPr>
        <p:spPr>
          <a:xfrm>
            <a:off x="6100763" y="6407433"/>
            <a:ext cx="3043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9f11ff49f0_2_44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44" name="Google Shape;344;g29f11ff49f0_2_44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345" name="Google Shape;345;g29f11ff49f0_2_44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46" name="Google Shape;346;g29f11ff49f0_2_44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7" name="Google Shape;347;g29f11ff49f0_2_44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348" name="Google Shape;348;g29f11ff49f0_2_44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49" name="Google Shape;349;g29f11ff49f0_2_44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0" name="Google Shape;350;g29f11ff49f0_2_44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351" name="Google Shape;351;g29f11ff49f0_2_44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52" name="Google Shape;352;g29f11ff49f0_2_44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3" name="Google Shape;353;g29f11ff49f0_2_44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354" name="Google Shape;354;g29f11ff49f0_2_44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55" name="Google Shape;355;g29f11ff49f0_2_44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" name="Google Shape;356;g29f11ff49f0_2_44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g29f11ff49f0_2_44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g29f11ff49f0_2_44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29f11ff49f0_2_44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g29f11ff49f0_2_44"/>
          <p:cNvSpPr txBox="1">
            <a:spLocks noGrp="1"/>
          </p:cNvSpPr>
          <p:nvPr>
            <p:ph type="title"/>
          </p:nvPr>
        </p:nvSpPr>
        <p:spPr>
          <a:xfrm>
            <a:off x="729419" y="2438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 dirty="0"/>
              <a:t>5. </a:t>
            </a:r>
            <a:r>
              <a:rPr lang="en-GB" sz="3600" dirty="0" err="1"/>
              <a:t>Hoeveel</a:t>
            </a:r>
            <a:r>
              <a:rPr lang="en-GB" sz="3600" dirty="0"/>
              <a:t> </a:t>
            </a:r>
            <a:r>
              <a:rPr lang="en-GB" sz="3600" dirty="0" err="1"/>
              <a:t>elektronen</a:t>
            </a:r>
            <a:r>
              <a:rPr lang="en-GB" sz="3600" dirty="0"/>
              <a:t> </a:t>
            </a:r>
            <a:r>
              <a:rPr lang="en-GB" sz="3600" dirty="0" err="1"/>
              <a:t>zitten</a:t>
            </a:r>
            <a:r>
              <a:rPr lang="en-GB" sz="3600" dirty="0"/>
              <a:t> er in het ion van magnesium (</a:t>
            </a:r>
            <a:r>
              <a:rPr lang="en-GB" sz="3600" baseline="-25000" dirty="0"/>
              <a:t>12</a:t>
            </a:r>
            <a:r>
              <a:rPr lang="en-GB" sz="3600" dirty="0"/>
              <a:t>Mg</a:t>
            </a:r>
            <a:r>
              <a:rPr lang="en-GB" sz="3600" baseline="30000" dirty="0"/>
              <a:t>2+</a:t>
            </a:r>
            <a:r>
              <a:rPr lang="en-GB" sz="3600" dirty="0"/>
              <a:t>)?</a:t>
            </a:r>
            <a:br>
              <a:rPr lang="en-GB" dirty="0"/>
            </a:br>
            <a:endParaRPr dirty="0"/>
          </a:p>
        </p:txBody>
      </p:sp>
      <p:sp>
        <p:nvSpPr>
          <p:cNvPr id="361" name="Google Shape;361;g29f11ff49f0_2_44">
            <a:hlinkClick r:id="rId3"/>
          </p:cNvPr>
          <p:cNvSpPr txBox="1"/>
          <p:nvPr/>
        </p:nvSpPr>
        <p:spPr>
          <a:xfrm>
            <a:off x="6100763" y="6407433"/>
            <a:ext cx="3043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9f11ff49f0_2_22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67" name="Google Shape;367;g29f11ff49f0_2_22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368" name="Google Shape;368;g29f11ff49f0_2_22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69" name="Google Shape;369;g29f11ff49f0_2_22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" name="Google Shape;370;g29f11ff49f0_2_22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371" name="Google Shape;371;g29f11ff49f0_2_22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72" name="Google Shape;372;g29f11ff49f0_2_22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3" name="Google Shape;373;g29f11ff49f0_2_22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374" name="Google Shape;374;g29f11ff49f0_2_22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75" name="Google Shape;375;g29f11ff49f0_2_22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6" name="Google Shape;376;g29f11ff49f0_2_22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377" name="Google Shape;377;g29f11ff49f0_2_22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78" name="Google Shape;378;g29f11ff49f0_2_22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" name="Google Shape;379;g29f11ff49f0_2_22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g29f11ff49f0_2_22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g29f11ff49f0_2_22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g29f11ff49f0_2_22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g29f11ff49f0_2_22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 dirty="0"/>
              <a:t>6. </a:t>
            </a:r>
            <a:r>
              <a:rPr lang="en-GB" sz="3600" dirty="0" err="1"/>
              <a:t>Hoeveel</a:t>
            </a:r>
            <a:r>
              <a:rPr lang="en-GB" sz="3600" dirty="0"/>
              <a:t> </a:t>
            </a:r>
            <a:r>
              <a:rPr lang="en-GB" sz="3600" dirty="0" err="1"/>
              <a:t>elektronen</a:t>
            </a:r>
            <a:r>
              <a:rPr lang="en-GB" sz="3600" dirty="0"/>
              <a:t> </a:t>
            </a:r>
            <a:r>
              <a:rPr lang="en-GB" sz="3600" dirty="0" err="1"/>
              <a:t>zitten</a:t>
            </a:r>
            <a:r>
              <a:rPr lang="en-GB" sz="3600" dirty="0"/>
              <a:t> er in het </a:t>
            </a:r>
            <a:r>
              <a:rPr lang="en-GB" sz="3600" dirty="0" err="1"/>
              <a:t>atoom</a:t>
            </a:r>
            <a:r>
              <a:rPr lang="en-GB" sz="3600" dirty="0"/>
              <a:t> fluor (F)?</a:t>
            </a:r>
            <a:br>
              <a:rPr lang="en-GB" dirty="0"/>
            </a:br>
            <a:endParaRPr dirty="0"/>
          </a:p>
        </p:txBody>
      </p:sp>
      <p:sp>
        <p:nvSpPr>
          <p:cNvPr id="384" name="Google Shape;384;g29f11ff49f0_2_22">
            <a:hlinkClick r:id="rId3"/>
          </p:cNvPr>
          <p:cNvSpPr txBox="1"/>
          <p:nvPr/>
        </p:nvSpPr>
        <p:spPr>
          <a:xfrm>
            <a:off x="6100763" y="6407433"/>
            <a:ext cx="3043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9f11ff49f0_2_0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90" name="Google Shape;390;g29f11ff49f0_2_0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391" name="Google Shape;391;g29f11ff49f0_2_0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92" name="Google Shape;392;g29f11ff49f0_2_0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3" name="Google Shape;393;g29f11ff49f0_2_0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394" name="Google Shape;394;g29f11ff49f0_2_0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95" name="Google Shape;395;g29f11ff49f0_2_0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6" name="Google Shape;396;g29f11ff49f0_2_0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397" name="Google Shape;397;g29f11ff49f0_2_0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98" name="Google Shape;398;g29f11ff49f0_2_0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9" name="Google Shape;399;g29f11ff49f0_2_0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400" name="Google Shape;400;g29f11ff49f0_2_0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01" name="Google Shape;401;g29f11ff49f0_2_0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2" name="Google Shape;402;g29f11ff49f0_2_0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2,7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g29f11ff49f0_2_0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1,8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g29f11ff49f0_2_0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2,8,1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g29f11ff49f0_2_0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2,8,9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g29f11ff49f0_2_0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61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 dirty="0"/>
              <a:t>7. Hoe </a:t>
            </a:r>
            <a:r>
              <a:rPr lang="en-GB" sz="3600" dirty="0" err="1"/>
              <a:t>zijn</a:t>
            </a:r>
            <a:r>
              <a:rPr lang="en-GB" sz="3600" dirty="0"/>
              <a:t> de </a:t>
            </a:r>
            <a:r>
              <a:rPr lang="en-GB" sz="3600" dirty="0" err="1"/>
              <a:t>elektronen</a:t>
            </a:r>
            <a:r>
              <a:rPr lang="en-GB" sz="3600" dirty="0"/>
              <a:t> van het </a:t>
            </a:r>
            <a:r>
              <a:rPr lang="en-GB" sz="3600" dirty="0" err="1"/>
              <a:t>atoom</a:t>
            </a:r>
            <a:r>
              <a:rPr lang="en-GB" sz="3600" dirty="0"/>
              <a:t> fluor, </a:t>
            </a:r>
            <a:r>
              <a:rPr lang="en-GB" sz="3600" baseline="-25000" dirty="0"/>
              <a:t>9</a:t>
            </a:r>
            <a:r>
              <a:rPr lang="en-GB" sz="3600" dirty="0"/>
              <a:t>F, </a:t>
            </a:r>
            <a:r>
              <a:rPr lang="en-GB" sz="3600" dirty="0" err="1"/>
              <a:t>verdeeld</a:t>
            </a:r>
            <a:r>
              <a:rPr lang="en-GB" sz="3600" dirty="0"/>
              <a:t> over de </a:t>
            </a:r>
            <a:r>
              <a:rPr lang="en-GB" sz="3600" dirty="0" err="1"/>
              <a:t>elektronenschillen</a:t>
            </a:r>
            <a:r>
              <a:rPr lang="en-GB" sz="3600" dirty="0"/>
              <a:t>?</a:t>
            </a:r>
            <a:br>
              <a:rPr lang="en-GB" dirty="0"/>
            </a:br>
            <a:endParaRPr dirty="0"/>
          </a:p>
        </p:txBody>
      </p:sp>
      <p:sp>
        <p:nvSpPr>
          <p:cNvPr id="407" name="Google Shape;407;g29f11ff49f0_2_0">
            <a:hlinkClick r:id="rId3"/>
          </p:cNvPr>
          <p:cNvSpPr txBox="1"/>
          <p:nvPr/>
        </p:nvSpPr>
        <p:spPr>
          <a:xfrm>
            <a:off x="6100763" y="6407433"/>
            <a:ext cx="3043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03d08dc3ba_5_0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413" name="Google Shape;413;g303d08dc3ba_5_0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414" name="Google Shape;414;g303d08dc3ba_5_0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15" name="Google Shape;415;g303d08dc3ba_5_0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6" name="Google Shape;416;g303d08dc3ba_5_0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417" name="Google Shape;417;g303d08dc3ba_5_0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18" name="Google Shape;418;g303d08dc3ba_5_0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9" name="Google Shape;419;g303d08dc3ba_5_0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420" name="Google Shape;420;g303d08dc3ba_5_0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21" name="Google Shape;421;g303d08dc3ba_5_0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g303d08dc3ba_5_0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423" name="Google Shape;423;g303d08dc3ba_5_0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24" name="Google Shape;424;g303d08dc3ba_5_0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g303d08dc3ba_5_0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2,8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g303d08dc3ba_5_0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8,2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g303d08dc3ba_5_0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2,8,10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g303d08dc3ba_5_0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2,8,8,2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g303d08dc3ba_5_0"/>
          <p:cNvSpPr txBox="1">
            <a:spLocks noGrp="1"/>
          </p:cNvSpPr>
          <p:nvPr>
            <p:ph type="title"/>
          </p:nvPr>
        </p:nvSpPr>
        <p:spPr>
          <a:xfrm>
            <a:off x="313875" y="396250"/>
            <a:ext cx="8830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 dirty="0"/>
              <a:t>8. Hoe </a:t>
            </a:r>
            <a:r>
              <a:rPr lang="en-GB" sz="3600" dirty="0" err="1"/>
              <a:t>zijn</a:t>
            </a:r>
            <a:r>
              <a:rPr lang="en-GB" sz="3600" dirty="0"/>
              <a:t> de </a:t>
            </a:r>
            <a:r>
              <a:rPr lang="en-GB" sz="3600" dirty="0" err="1"/>
              <a:t>elektronen</a:t>
            </a:r>
            <a:r>
              <a:rPr lang="en-GB" sz="3600" dirty="0"/>
              <a:t> van het </a:t>
            </a:r>
            <a:r>
              <a:rPr lang="en-GB" sz="3600" dirty="0" err="1"/>
              <a:t>atoom</a:t>
            </a:r>
            <a:r>
              <a:rPr lang="en-GB" sz="3600" dirty="0"/>
              <a:t> Ca (calcium) </a:t>
            </a:r>
            <a:r>
              <a:rPr lang="en-GB" sz="3600" dirty="0" err="1"/>
              <a:t>verdeeld</a:t>
            </a:r>
            <a:r>
              <a:rPr lang="en-GB" sz="3600" dirty="0"/>
              <a:t> over de </a:t>
            </a:r>
            <a:r>
              <a:rPr lang="en-GB" sz="3600" dirty="0" err="1"/>
              <a:t>elektronenschillen</a:t>
            </a:r>
            <a:r>
              <a:rPr lang="en-GB" sz="3600" dirty="0"/>
              <a:t>?</a:t>
            </a:r>
            <a:br>
              <a:rPr lang="en-GB" dirty="0"/>
            </a:br>
            <a:endParaRPr dirty="0"/>
          </a:p>
        </p:txBody>
      </p:sp>
      <p:sp>
        <p:nvSpPr>
          <p:cNvPr id="430" name="Google Shape;430;g303d08dc3ba_5_0">
            <a:hlinkClick r:id="rId3"/>
          </p:cNvPr>
          <p:cNvSpPr txBox="1"/>
          <p:nvPr/>
        </p:nvSpPr>
        <p:spPr>
          <a:xfrm>
            <a:off x="6100763" y="6407433"/>
            <a:ext cx="3043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1832</Words>
  <Application>Microsoft Office PowerPoint</Application>
  <PresentationFormat>Diavoorstelling (4:3)</PresentationFormat>
  <Paragraphs>275</Paragraphs>
  <Slides>19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7" baseType="lpstr">
      <vt:lpstr>Corbel</vt:lpstr>
      <vt:lpstr>Helvetica Neue Light</vt:lpstr>
      <vt:lpstr>Tahoma</vt:lpstr>
      <vt:lpstr>Arial</vt:lpstr>
      <vt:lpstr>Helvetica Neue</vt:lpstr>
      <vt:lpstr>Verdana</vt:lpstr>
      <vt:lpstr>Calibri</vt:lpstr>
      <vt:lpstr>Kantoorthema</vt:lpstr>
      <vt:lpstr>Diagnostische vragen scheikunde Atoombouw </vt:lpstr>
      <vt:lpstr>1. Hoeveel protonen zitten er in O (zuurstof)? </vt:lpstr>
      <vt:lpstr>2. Hoeveel protonen zitten er in F (fluor) ?</vt:lpstr>
      <vt:lpstr>3. Hoeveel elektronen zitten er in een atoom Cl (chloor)? </vt:lpstr>
      <vt:lpstr>4. Hoeveel elektronen zitten er in het Cl--ion? </vt:lpstr>
      <vt:lpstr>5. Hoeveel elektronen zitten er in het ion van magnesium (12Mg2+)? </vt:lpstr>
      <vt:lpstr>6. Hoeveel elektronen zitten er in het atoom fluor (F)? </vt:lpstr>
      <vt:lpstr>7. Hoe zijn de elektronen van het atoom fluor, 9F, verdeeld over de elektronenschillen? </vt:lpstr>
      <vt:lpstr>8. Hoe zijn de elektronen van het atoom Ca (calcium) verdeeld over de elektronenschillen? </vt:lpstr>
      <vt:lpstr>9. Geef de naam van een atoom dat voldoet aan massagetal 52 en neutronen 28</vt:lpstr>
      <vt:lpstr>10. Welk atoom heeft 31 protonen, 38 neutronen en 31 elektronen</vt:lpstr>
      <vt:lpstr>11. Hoeveel atomen zitten er in groep 5 van het Periodiek Systeem?</vt:lpstr>
      <vt:lpstr>12. Kies het juiste antwoord</vt:lpstr>
      <vt:lpstr>13. Bekijk de drie figuren. Welke stelling/-en is/zijn goed? </vt:lpstr>
      <vt:lpstr>14. In groep 1 (alkalimetalen) staan alleen metalen:</vt:lpstr>
      <vt:lpstr>15. Hoeveel elementen staan er in groep 14?</vt:lpstr>
      <vt:lpstr>17. Waarop zijn de elementen in het periodiek systeem geordend?</vt:lpstr>
      <vt:lpstr>18. De volgende tekeningen stellen atoomkernen voor (p =proton, n = neutron). Welke van deze kernen behoren bij atomen met hetzelfde atoomnummer?  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Moos van Dam (Leerling)</cp:lastModifiedBy>
  <cp:revision>2</cp:revision>
  <dcterms:modified xsi:type="dcterms:W3CDTF">2025-05-11T19:18:44Z</dcterms:modified>
</cp:coreProperties>
</file>