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sldIdLst>
    <p:sldId id="354" r:id="rId3"/>
    <p:sldId id="325" r:id="rId4"/>
    <p:sldId id="355" r:id="rId5"/>
    <p:sldId id="327" r:id="rId6"/>
    <p:sldId id="328" r:id="rId7"/>
    <p:sldId id="329" r:id="rId8"/>
    <p:sldId id="330" r:id="rId9"/>
    <p:sldId id="331" r:id="rId10"/>
    <p:sldId id="356" r:id="rId11"/>
    <p:sldId id="334" r:id="rId12"/>
    <p:sldId id="357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  <p:sldId id="358" r:id="rId29"/>
    <p:sldId id="352" r:id="rId30"/>
  </p:sldIdLst>
  <p:sldSz cx="9144000" cy="6858000" type="screen4x3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67684" autoAdjust="0"/>
  </p:normalViewPr>
  <p:slideViewPr>
    <p:cSldViewPr>
      <p:cViewPr varScale="1">
        <p:scale>
          <a:sx n="78" d="100"/>
          <a:sy n="78" d="100"/>
        </p:scale>
        <p:origin x="253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8A8B4-EE9C-544A-A1AE-62119ACA8456}" type="datetimeFigureOut">
              <a:rPr lang="nl-NL" smtClean="0"/>
              <a:t>13-2-2018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5B102-416C-1041-90C7-A53D311CB70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6674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nl.wikipedia.org/wiki/COPD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2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dirty="0">
              <a:latin typeface="Times New Roman" charset="0"/>
              <a:ea typeface="MS PGothic" charset="0"/>
            </a:endParaRPr>
          </a:p>
        </p:txBody>
      </p:sp>
      <p:sp>
        <p:nvSpPr>
          <p:cNvPr id="5123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0B75793E-DBB2-884B-9338-8E6D31674234}" type="slidenum">
              <a:rPr lang="nl-NL" sz="1200">
                <a:latin typeface="Times New Roman" charset="0"/>
              </a:rPr>
              <a:pPr eaLnBrk="1" hangingPunct="1"/>
              <a:t>2</a:t>
            </a:fld>
            <a:endParaRPr lang="nl-NL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367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91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ja-JP" dirty="0">
              <a:latin typeface="Times New Roman" charset="0"/>
              <a:ea typeface="MS PGothic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36600" indent="-282575"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31888" indent="-225425"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585913" indent="-225425"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39938" indent="-225425"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4971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543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115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687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929AED0-8C41-DA47-87EB-14C42B4EEFCF}" type="slidenum">
              <a:rPr lang="nl-NL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79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931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921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35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352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27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respiratoire acidose:</a:t>
            </a:r>
            <a:r>
              <a:rPr lang="nl-N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door een verstoorde ademhaling kan het CO</a:t>
            </a:r>
            <a:r>
              <a:rPr lang="nl-NL" sz="1200" b="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het lichaam niet goed verlaten, waardoor de CO</a:t>
            </a:r>
            <a:r>
              <a:rPr lang="nl-NL" sz="1200" b="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-concentratie in het bloed stijgt en de pH van het bloed daalt. Mogelijke oorzaken zijn bijvoorbeeld </a:t>
            </a:r>
            <a:r>
              <a:rPr lang="nl-NL" sz="1200" b="1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COPD of een longontsteking.</a:t>
            </a:r>
          </a:p>
          <a:p>
            <a:r>
              <a:rPr lang="nl-NL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respiratoire alkalose: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door een toegenomen ademhaling wordt er meer CO</a:t>
            </a:r>
            <a:r>
              <a:rPr lang="nl-NL" sz="1200" b="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afgevoerd, waardoor de CO</a:t>
            </a:r>
            <a:r>
              <a:rPr lang="nl-NL" sz="1200" b="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-concentratie in het bloed daalt en de pH van het bloed stijgt. Mogelijke oorzaken zijn bijvoorbeeld </a:t>
            </a:r>
            <a:r>
              <a:rPr lang="nl-NL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hyperventilatie, pijn en sommige longziekten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nl-NL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metabole</a:t>
            </a:r>
            <a:r>
              <a:rPr lang="nl-NL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acidose: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 is een verlaagde pH samen met een verlaagde bicarbonaatconcentratie in het bloed. Mogelijke oorzaken zijn bijvoorbeeld een </a:t>
            </a:r>
            <a:r>
              <a:rPr lang="nl-NL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ontregelde diabetes mellitus en ernstige nierproblemen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nl-NL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metabole</a:t>
            </a:r>
            <a:r>
              <a:rPr lang="nl-NL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alkalose: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 is een verhoogde pH samen met een verhoogde bicarbonaatconcentratie in het bloed. Mogelijke oorzaak is bijvoorbeeld </a:t>
            </a:r>
            <a:r>
              <a:rPr lang="nl-NL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langdurig overgeven</a:t>
            </a:r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nl-N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62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5B102-416C-1041-90C7-A53D311CB70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42321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689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78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4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noProof="0" dirty="0" smtClean="0">
                <a:latin typeface="Times New Roman" charset="0"/>
                <a:ea typeface="MS PGothic" charset="0"/>
                <a:cs typeface="Times New Roman" charset="0"/>
              </a:rPr>
              <a:t>Welke</a:t>
            </a:r>
            <a:r>
              <a:rPr lang="nl-NL" baseline="0" noProof="0" dirty="0" smtClean="0">
                <a:latin typeface="Times New Roman" charset="0"/>
                <a:ea typeface="MS PGothic" charset="0"/>
                <a:cs typeface="Times New Roman" charset="0"/>
              </a:rPr>
              <a:t> associaties m.b.t. klinisch redeneren hebt u?</a:t>
            </a:r>
          </a:p>
          <a:p>
            <a:r>
              <a:rPr lang="nl-NL" baseline="0" noProof="0" dirty="0" smtClean="0">
                <a:latin typeface="Times New Roman" charset="0"/>
                <a:ea typeface="MS PGothic" charset="0"/>
                <a:cs typeface="Times New Roman" charset="0"/>
              </a:rPr>
              <a:t>Wat zijn de overeenkomende begrippen die u in de definitie zou willen opnemen?</a:t>
            </a:r>
          </a:p>
          <a:p>
            <a:r>
              <a:rPr lang="nl-NL" baseline="0" noProof="0" dirty="0" smtClean="0">
                <a:latin typeface="Times New Roman" charset="0"/>
                <a:ea typeface="MS PGothic" charset="0"/>
                <a:cs typeface="Times New Roman" charset="0"/>
              </a:rPr>
              <a:t>Kunnen we komen tot een definitie die bij jullie werkopvatting past?</a:t>
            </a:r>
          </a:p>
          <a:p>
            <a:endParaRPr lang="nl-NL" noProof="0" dirty="0">
              <a:latin typeface="Times New Roman" charset="0"/>
              <a:ea typeface="MS PGothic" charset="0"/>
              <a:cs typeface="Times New Roman" charset="0"/>
            </a:endParaRPr>
          </a:p>
        </p:txBody>
      </p:sp>
      <p:sp>
        <p:nvSpPr>
          <p:cNvPr id="13315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97BC490-7DFF-0142-A5E0-81C4DCD17D3C}" type="slidenum">
              <a:rPr lang="nl-NL" sz="1200">
                <a:latin typeface="Times New Roman" charset="0"/>
              </a:rPr>
              <a:pPr eaLnBrk="1" hangingPunct="1"/>
              <a:t>5</a:t>
            </a:fld>
            <a:endParaRPr lang="nl-NL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4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MS PGothic" charset="0"/>
              <a:cs typeface="Times New Roman" charset="0"/>
            </a:endParaRPr>
          </a:p>
        </p:txBody>
      </p:sp>
      <p:sp>
        <p:nvSpPr>
          <p:cNvPr id="13315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97BC490-7DFF-0142-A5E0-81C4DCD17D3C}" type="slidenum">
              <a:rPr lang="nl-NL" sz="1200">
                <a:latin typeface="Times New Roman" charset="0"/>
              </a:rPr>
              <a:pPr eaLnBrk="1" hangingPunct="1"/>
              <a:t>6</a:t>
            </a:fld>
            <a:endParaRPr lang="nl-NL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2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MS PGothic" charset="0"/>
            </a:endParaRPr>
          </a:p>
        </p:txBody>
      </p:sp>
      <p:sp>
        <p:nvSpPr>
          <p:cNvPr id="15363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E37E5F57-50A6-2C48-AF73-7E2533AD66A2}" type="slidenum">
              <a:rPr lang="nl-NL" sz="1200">
                <a:latin typeface="Times New Roman" charset="0"/>
              </a:rPr>
              <a:pPr eaLnBrk="1" hangingPunct="1"/>
              <a:t>7</a:t>
            </a:fld>
            <a:endParaRPr lang="nl-NL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BABE20E8-47C3-DB4A-8643-3C5722FD7A39}" type="slidenum">
              <a:rPr lang="nl-NL" sz="1200">
                <a:latin typeface="Times New Roman" charset="0"/>
              </a:rPr>
              <a:pPr eaLnBrk="1" hangingPunct="1"/>
              <a:t>8</a:t>
            </a:fld>
            <a:endParaRPr lang="nl-NL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15B102-416C-1041-90C7-A53D311CB703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1667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83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84827-E00C-CA42-B4B8-9C04C219C14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6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55776" y="1268761"/>
            <a:ext cx="6192688" cy="1080120"/>
          </a:xfrm>
        </p:spPr>
        <p:txBody>
          <a:bodyPr>
            <a:noAutofit/>
          </a:bodyPr>
          <a:lstStyle>
            <a:lvl1pPr algn="l">
              <a:defRPr sz="3600" b="1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555776" y="234888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 i="1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379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92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45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83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84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60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91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34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14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4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14"/>
          <a:stretch/>
        </p:blipFill>
        <p:spPr bwMode="auto">
          <a:xfrm>
            <a:off x="0" y="1588"/>
            <a:ext cx="9144000" cy="615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3808" y="274638"/>
            <a:ext cx="5842992" cy="11430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525963"/>
          </a:xfrm>
        </p:spPr>
        <p:txBody>
          <a:bodyPr/>
          <a:lstStyle>
            <a:lvl1pPr>
              <a:defRPr sz="2800">
                <a:latin typeface="Lucida Sans Unicode" pitchFamily="34" charset="0"/>
                <a:cs typeface="Lucida Sans Unicode" pitchFamily="34" charset="0"/>
              </a:defRPr>
            </a:lvl1pPr>
            <a:lvl2pPr>
              <a:defRPr sz="2400">
                <a:latin typeface="Lucida Sans Unicode" pitchFamily="34" charset="0"/>
                <a:cs typeface="Lucida Sans Unicode" pitchFamily="34" charset="0"/>
              </a:defRPr>
            </a:lvl2pPr>
            <a:lvl3pPr>
              <a:defRPr sz="2400">
                <a:latin typeface="Lucida Sans Unicode" pitchFamily="34" charset="0"/>
                <a:cs typeface="Lucida Sans Unicode" pitchFamily="34" charset="0"/>
              </a:defRPr>
            </a:lvl3pPr>
            <a:lvl4pPr>
              <a:defRPr sz="2000">
                <a:latin typeface="Lucida Sans Unicode" pitchFamily="34" charset="0"/>
                <a:cs typeface="Lucida Sans Unicode" pitchFamily="34" charset="0"/>
              </a:defRPr>
            </a:lvl4pPr>
            <a:lvl5pPr>
              <a:defRPr sz="2000">
                <a:latin typeface="Lucida Sans Unicode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12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23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80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169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9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14"/>
          <a:stretch/>
        </p:blipFill>
        <p:spPr bwMode="auto">
          <a:xfrm>
            <a:off x="0" y="1588"/>
            <a:ext cx="9144000" cy="615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3808" y="274638"/>
            <a:ext cx="5842992" cy="1143000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0853A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Lucida Sans Unicode" pitchFamily="34" charset="0"/>
                <a:cs typeface="Lucida Sans Unicode" pitchFamily="34" charset="0"/>
              </a:defRPr>
            </a:lvl1pPr>
            <a:lvl2pPr>
              <a:defRPr sz="2400">
                <a:latin typeface="Lucida Sans Unicode" pitchFamily="34" charset="0"/>
                <a:cs typeface="Lucida Sans Unicode" pitchFamily="34" charset="0"/>
              </a:defRPr>
            </a:lvl2pPr>
            <a:lvl3pPr>
              <a:defRPr sz="20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8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800">
                <a:latin typeface="Lucida Sans Unicode" pitchFamily="34" charset="0"/>
                <a:cs typeface="Lucida Sans Unicod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Lucida Sans Unicode" pitchFamily="34" charset="0"/>
                <a:cs typeface="Lucida Sans Unicode" pitchFamily="34" charset="0"/>
              </a:defRPr>
            </a:lvl1pPr>
            <a:lvl2pPr>
              <a:defRPr sz="2400">
                <a:latin typeface="Lucida Sans Unicode" pitchFamily="34" charset="0"/>
                <a:cs typeface="Lucida Sans Unicode" pitchFamily="34" charset="0"/>
              </a:defRPr>
            </a:lvl2pPr>
            <a:lvl3pPr>
              <a:defRPr sz="2000">
                <a:latin typeface="Lucida Sans Unicode" pitchFamily="34" charset="0"/>
                <a:cs typeface="Lucida Sans Unicode" pitchFamily="34" charset="0"/>
              </a:defRPr>
            </a:lvl3pPr>
            <a:lvl4pPr>
              <a:defRPr sz="1800">
                <a:latin typeface="Lucida Sans Unicode" pitchFamily="34" charset="0"/>
                <a:cs typeface="Lucida Sans Unicode" pitchFamily="34" charset="0"/>
              </a:defRPr>
            </a:lvl4pPr>
            <a:lvl5pPr>
              <a:defRPr sz="1800">
                <a:latin typeface="Lucida Sans Unicode" pitchFamily="34" charset="0"/>
                <a:cs typeface="Lucida Sans Unicode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30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85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26"/>
          <a:stretch/>
        </p:blipFill>
        <p:spPr bwMode="auto">
          <a:xfrm>
            <a:off x="0" y="1588"/>
            <a:ext cx="9144000" cy="6177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3808" y="274638"/>
            <a:ext cx="5842992" cy="1143000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0853A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11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5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7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03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4E6EA-5A08-4627-8326-EF94EF979DDD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80FD8-9027-452F-908B-6DA18E5CA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0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CA158-D71C-4235-BDA4-326913EC9735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ECCEE-DBD9-47B1-A284-920BF24B1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7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zorgpadhbo.online.noordhoff.nl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Klinisch</a:t>
            </a:r>
            <a:r>
              <a:rPr lang="en-US" dirty="0"/>
              <a:t> </a:t>
            </a:r>
            <a:r>
              <a:rPr lang="en-US" dirty="0" err="1" smtClean="0"/>
              <a:t>redeneren</a:t>
            </a:r>
            <a:r>
              <a:rPr lang="en-US" dirty="0" smtClean="0"/>
              <a:t> </a:t>
            </a:r>
            <a:r>
              <a:rPr lang="en-US" dirty="0" err="1" smtClean="0"/>
              <a:t>mbv</a:t>
            </a:r>
            <a:r>
              <a:rPr lang="en-US" dirty="0"/>
              <a:t> </a:t>
            </a:r>
            <a:r>
              <a:rPr lang="en-US" smtClean="0"/>
              <a:t>Pro </a:t>
            </a:r>
            <a:r>
              <a:rPr lang="en-US"/>
              <a:t>A</a:t>
            </a:r>
            <a:r>
              <a:rPr lang="en-US" smtClean="0"/>
              <a:t>ctive </a:t>
            </a:r>
            <a:r>
              <a:rPr lang="en-US" dirty="0" smtClean="0"/>
              <a:t>Nursing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nl-NL" dirty="0">
                <a:latin typeface="Trebuchet MS" pitchFamily="34" charset="0"/>
              </a:rPr>
              <a:t>Judith van der Sande</a:t>
            </a:r>
          </a:p>
          <a:p>
            <a:pPr>
              <a:defRPr/>
            </a:pPr>
            <a:r>
              <a:rPr lang="nl-NL" dirty="0">
                <a:latin typeface="Trebuchet MS" pitchFamily="34" charset="0"/>
              </a:rPr>
              <a:t>docent verpleegkunde Saxion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98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6 stappen van Pro Active </a:t>
            </a:r>
            <a:r>
              <a:rPr lang="nl-NL" dirty="0" err="1" smtClean="0"/>
              <a:t>Nursing</a:t>
            </a:r>
            <a:r>
              <a:rPr lang="nl-NL" dirty="0" smtClean="0"/>
              <a:t> 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651367"/>
              </p:ext>
            </p:extLst>
          </p:nvPr>
        </p:nvGraphicFramePr>
        <p:xfrm>
          <a:off x="467543" y="1417638"/>
          <a:ext cx="8219256" cy="539667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23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0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b="0" noProof="0" dirty="0" smtClean="0"/>
                        <a:t>Stap 1: Oriëntatie op de situatie</a:t>
                      </a:r>
                    </a:p>
                    <a:p>
                      <a:r>
                        <a:rPr lang="nl-NL" b="0" noProof="0" dirty="0" smtClean="0"/>
                        <a:t>Is er iets aan de hand?</a:t>
                      </a:r>
                      <a:endParaRPr lang="nl-NL" b="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nl-NL" b="0" noProof="0" dirty="0" smtClean="0"/>
                        <a:t>Gegevens verzamelen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b="0" noProof="0" dirty="0" smtClean="0"/>
                        <a:t>Risicoanalyse uitvoeren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b="0" noProof="0" dirty="0" smtClean="0"/>
                        <a:t>Communiceren met andere zorgverleners</a:t>
                      </a:r>
                      <a:endParaRPr lang="nl-NL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6889">
                <a:tc>
                  <a:txBody>
                    <a:bodyPr/>
                    <a:lstStyle/>
                    <a:p>
                      <a:r>
                        <a:rPr lang="nl-NL" b="0" noProof="0" dirty="0" smtClean="0"/>
                        <a:t>Stap 2: Klinische probleemstelling</a:t>
                      </a:r>
                    </a:p>
                    <a:p>
                      <a:r>
                        <a:rPr lang="nl-NL" b="0" noProof="0" dirty="0" smtClean="0"/>
                        <a:t>Wat is er aan de hand?</a:t>
                      </a:r>
                      <a:endParaRPr lang="nl-NL" b="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nl-NL" b="0" baseline="0" noProof="0" dirty="0" smtClean="0"/>
                        <a:t>Ordenen van gegevens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b="0" baseline="0" noProof="0" dirty="0" smtClean="0"/>
                        <a:t>Samenhang (dis)functionele orgaansystemen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b="0" baseline="0" noProof="0" dirty="0" smtClean="0"/>
                        <a:t>Formuleren van hypotheses</a:t>
                      </a:r>
                      <a:endParaRPr lang="nl-NL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0" noProof="0" dirty="0" smtClean="0"/>
                        <a:t>Stap 3: Klinische problematiek</a:t>
                      </a:r>
                    </a:p>
                    <a:p>
                      <a:r>
                        <a:rPr lang="nl-NL" b="0" noProof="0" dirty="0" smtClean="0"/>
                        <a:t>aanvullend onderzoek</a:t>
                      </a:r>
                      <a:endParaRPr lang="nl-NL" b="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nl-NL" b="0" noProof="0" dirty="0" smtClean="0"/>
                        <a:t>Aanvullende observaties</a:t>
                      </a:r>
                    </a:p>
                    <a:p>
                      <a:pPr marL="0" indent="0">
                        <a:buFont typeface="Arial"/>
                        <a:buNone/>
                      </a:pPr>
                      <a:r>
                        <a:rPr lang="nl-NL" b="0" noProof="0" dirty="0" smtClean="0"/>
                        <a:t>Vervolg anamnese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nl-NL" b="0" noProof="0" dirty="0" smtClean="0"/>
                        <a:t>Onderzoek</a:t>
                      </a:r>
                      <a:r>
                        <a:rPr lang="nl-NL" b="0" baseline="0" noProof="0" dirty="0" smtClean="0"/>
                        <a:t> bedreigde organen</a:t>
                      </a:r>
                    </a:p>
                    <a:p>
                      <a:pPr marL="0" indent="0">
                        <a:buFont typeface="Arial"/>
                        <a:buNone/>
                      </a:pPr>
                      <a:r>
                        <a:rPr lang="nl-NL" b="0" baseline="0" noProof="0" dirty="0" smtClean="0"/>
                        <a:t>Laboratorium onderzoek, bloed, urine, sputum, feces, etc.</a:t>
                      </a:r>
                      <a:endParaRPr lang="nl-NL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0" noProof="0" dirty="0" smtClean="0"/>
                        <a:t>Stap 4: Verpleegkundig</a:t>
                      </a:r>
                      <a:r>
                        <a:rPr lang="nl-NL" b="0" baseline="0" noProof="0" dirty="0" smtClean="0"/>
                        <a:t> beleid</a:t>
                      </a:r>
                      <a:endParaRPr lang="nl-NL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noProof="0" dirty="0" smtClean="0"/>
                        <a:t>Shared </a:t>
                      </a:r>
                      <a:r>
                        <a:rPr lang="nl-NL" b="0" noProof="0" dirty="0" err="1" smtClean="0"/>
                        <a:t>decision</a:t>
                      </a:r>
                      <a:r>
                        <a:rPr lang="nl-NL" b="0" noProof="0" dirty="0" smtClean="0"/>
                        <a:t>-making</a:t>
                      </a:r>
                    </a:p>
                    <a:p>
                      <a:r>
                        <a:rPr lang="nl-NL" b="0" noProof="0" dirty="0" smtClean="0"/>
                        <a:t>Verpleegkundige diagnose</a:t>
                      </a:r>
                    </a:p>
                    <a:p>
                      <a:r>
                        <a:rPr lang="nl-NL" b="0" noProof="0" dirty="0" smtClean="0"/>
                        <a:t>Verpleegkundige doelen</a:t>
                      </a:r>
                    </a:p>
                    <a:p>
                      <a:r>
                        <a:rPr lang="nl-NL" b="0" noProof="0" dirty="0" smtClean="0"/>
                        <a:t>Verpleegkundige interventies</a:t>
                      </a:r>
                      <a:endParaRPr lang="nl-NL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278">
                <a:tc>
                  <a:txBody>
                    <a:bodyPr/>
                    <a:lstStyle/>
                    <a:p>
                      <a:r>
                        <a:rPr lang="nl-NL" b="0" noProof="0" dirty="0" smtClean="0"/>
                        <a:t>Stap</a:t>
                      </a:r>
                      <a:r>
                        <a:rPr lang="nl-NL" b="0" baseline="0" noProof="0" dirty="0" smtClean="0"/>
                        <a:t> 5: Evaluatie</a:t>
                      </a:r>
                      <a:endParaRPr lang="nl-NL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0" baseline="0" noProof="0" dirty="0" smtClean="0"/>
                        <a:t>Verloop monitoren</a:t>
                      </a:r>
                      <a:endParaRPr lang="nl-NL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0" noProof="0" dirty="0" smtClean="0"/>
                        <a:t>Stap 6: Reflectie</a:t>
                      </a:r>
                      <a:endParaRPr lang="nl-NL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618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Redeneerhulpen bij </a:t>
            </a:r>
            <a:br>
              <a:rPr lang="nl-NL" dirty="0" smtClean="0"/>
            </a:br>
            <a:r>
              <a:rPr lang="nl-NL" dirty="0" smtClean="0"/>
              <a:t>Pro Active </a:t>
            </a:r>
            <a:r>
              <a:rPr lang="nl-NL" dirty="0" err="1" smtClean="0"/>
              <a:t>Nursing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475203"/>
              </p:ext>
            </p:extLst>
          </p:nvPr>
        </p:nvGraphicFramePr>
        <p:xfrm>
          <a:off x="468313" y="1600200"/>
          <a:ext cx="8218488" cy="531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9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Stappen</a:t>
                      </a:r>
                      <a:r>
                        <a:rPr lang="nl-NL" baseline="0" noProof="0" dirty="0" smtClean="0"/>
                        <a:t> van Pro Active </a:t>
                      </a:r>
                      <a:r>
                        <a:rPr lang="nl-NL" baseline="0" noProof="0" dirty="0" err="1" smtClean="0"/>
                        <a:t>Nursing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Mogelijke redeneerhulpen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Stap 1: oriëntatie op de situatie</a:t>
                      </a:r>
                      <a:endParaRPr lang="nl-NL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EWS</a:t>
                      </a:r>
                    </a:p>
                    <a:p>
                      <a:r>
                        <a:rPr lang="nl-NL" noProof="0" dirty="0" smtClean="0"/>
                        <a:t>ABCDE/SIRS/AMPLE/TIME/ALTIS</a:t>
                      </a:r>
                    </a:p>
                    <a:p>
                      <a:r>
                        <a:rPr lang="nl-NL" noProof="0" dirty="0" smtClean="0"/>
                        <a:t>SBAR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Stap 2: Klinisch mogelijke problemen in kaart brengen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nl-NL" baseline="0" noProof="0" dirty="0" smtClean="0"/>
                        <a:t>Klinische probleemstelling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nl-NL" baseline="0" noProof="0" dirty="0" smtClean="0"/>
                        <a:t>Psychosociale probleemstelling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Organogram</a:t>
                      </a:r>
                    </a:p>
                    <a:p>
                      <a:r>
                        <a:rPr lang="nl-NL" noProof="0" dirty="0" smtClean="0"/>
                        <a:t>SCEGS</a:t>
                      </a:r>
                    </a:p>
                    <a:p>
                      <a:r>
                        <a:rPr lang="nl-NL" noProof="0" dirty="0" smtClean="0"/>
                        <a:t>11</a:t>
                      </a:r>
                      <a:r>
                        <a:rPr lang="nl-NL" baseline="0" noProof="0" dirty="0" smtClean="0"/>
                        <a:t> patronen van Gordon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Stap 3: aanvullend onderzoek</a:t>
                      </a:r>
                    </a:p>
                    <a:p>
                      <a:r>
                        <a:rPr lang="nl-NL" noProof="0" dirty="0" smtClean="0"/>
                        <a:t>Vervolg anamnese</a:t>
                      </a:r>
                    </a:p>
                    <a:p>
                      <a:r>
                        <a:rPr lang="nl-NL" noProof="0" dirty="0" smtClean="0"/>
                        <a:t>Onderzoek</a:t>
                      </a:r>
                      <a:r>
                        <a:rPr lang="nl-NL" baseline="0" noProof="0" dirty="0" smtClean="0"/>
                        <a:t> bedreigde organen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aseline="0" noProof="0" dirty="0" smtClean="0"/>
                        <a:t>normaalwaardes </a:t>
                      </a:r>
                    </a:p>
                    <a:p>
                      <a:r>
                        <a:rPr lang="nl-NL" baseline="0" noProof="0" dirty="0" smtClean="0"/>
                        <a:t>observatielijsten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Stap 4: verpleegkundig</a:t>
                      </a:r>
                      <a:r>
                        <a:rPr lang="nl-NL" baseline="0" noProof="0" dirty="0" smtClean="0"/>
                        <a:t> beleid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aseline="0" noProof="0" dirty="0" smtClean="0"/>
                        <a:t>PES</a:t>
                      </a:r>
                      <a:endParaRPr lang="nl-NL" noProof="0" dirty="0" smtClean="0"/>
                    </a:p>
                    <a:p>
                      <a:r>
                        <a:rPr lang="nl-NL" noProof="0" dirty="0" smtClean="0"/>
                        <a:t>SMART</a:t>
                      </a:r>
                    </a:p>
                    <a:p>
                      <a:r>
                        <a:rPr lang="nl-NL" baseline="0" noProof="0" dirty="0" smtClean="0"/>
                        <a:t>Principes van EBP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Stap</a:t>
                      </a:r>
                      <a:r>
                        <a:rPr lang="nl-NL" baseline="0" noProof="0" dirty="0" smtClean="0"/>
                        <a:t> 5; evaluatie</a:t>
                      </a:r>
                      <a:endParaRPr lang="nl-NL" baseline="0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SOAP</a:t>
                      </a:r>
                    </a:p>
                    <a:p>
                      <a:r>
                        <a:rPr lang="nl-NL" noProof="0" dirty="0" smtClean="0"/>
                        <a:t>meetinstrumenten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Stap 6: reflectie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STARRT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24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Stap 1 bij Dhr. de Boer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nl-NL" dirty="0" smtClean="0"/>
              <a:t>Welke vragen stel je aan dhr. en/of zijn vrouw?</a:t>
            </a:r>
          </a:p>
          <a:p>
            <a:pPr marL="0" indent="0">
              <a:buFontTx/>
              <a:buNone/>
            </a:pPr>
            <a:r>
              <a:rPr lang="nl-NL" dirty="0" smtClean="0"/>
              <a:t>Welke metingen ga je doen? </a:t>
            </a:r>
          </a:p>
          <a:p>
            <a:pPr marL="0" indent="0">
              <a:buFontTx/>
              <a:buNone/>
            </a:pPr>
            <a:r>
              <a:rPr lang="nl-NL" dirty="0" smtClean="0"/>
              <a:t>Risicoanalyse uitvoeren&gt; EWS</a:t>
            </a:r>
          </a:p>
          <a:p>
            <a:pPr marL="0" indent="0">
              <a:buFontTx/>
              <a:buNone/>
            </a:pPr>
            <a:r>
              <a:rPr lang="nl-NL" dirty="0" smtClean="0"/>
              <a:t>Communiceren met andere zorgverleners&gt; SBAR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010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Risicoanalyse</a:t>
            </a:r>
            <a:br>
              <a:rPr lang="nl-NL" dirty="0" smtClean="0"/>
            </a:br>
            <a:r>
              <a:rPr lang="nl-NL" dirty="0" smtClean="0"/>
              <a:t>EWS-score dhr. de Boer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664190"/>
              </p:ext>
            </p:extLst>
          </p:nvPr>
        </p:nvGraphicFramePr>
        <p:xfrm>
          <a:off x="457200" y="1436746"/>
          <a:ext cx="8229600" cy="4996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3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Score</a:t>
                      </a:r>
                      <a:endParaRPr lang="nl-NL" sz="11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3</a:t>
                      </a:r>
                      <a:endParaRPr lang="nl-NL" sz="1100" b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2</a:t>
                      </a:r>
                      <a:endParaRPr lang="nl-NL" sz="1100" b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</a:t>
                      </a:r>
                      <a:endParaRPr lang="nl-NL" sz="11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0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2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3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Hartfreq</a:t>
                      </a: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108/min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200" b="0" dirty="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&lt; 40</a:t>
                      </a:r>
                      <a:endParaRPr lang="nl-NL" sz="1100" b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40-50</a:t>
                      </a:r>
                      <a:endParaRPr lang="nl-NL" sz="1100" b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51-100</a:t>
                      </a:r>
                      <a:endParaRPr lang="nl-NL" sz="11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101-110</a:t>
                      </a:r>
                      <a:endParaRPr lang="nl-NL" sz="110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111-130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&gt; 130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Bloeddruk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137/91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&lt; 70</a:t>
                      </a:r>
                      <a:endParaRPr lang="nl-NL" sz="11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70-80</a:t>
                      </a:r>
                      <a:endParaRPr lang="nl-NL" sz="11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81-100</a:t>
                      </a:r>
                      <a:endParaRPr lang="nl-NL" sz="1100" b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101-180</a:t>
                      </a:r>
                      <a:endParaRPr lang="nl-NL" sz="110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180 </a:t>
                      </a: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 Unicode MS"/>
                          <a:ea typeface="Calibri"/>
                          <a:cs typeface="Calibri"/>
                        </a:rPr>
                        <a:t>–</a:t>
                      </a: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200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&gt;200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Ademfreq</a:t>
                      </a: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24/min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 b="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&lt;9</a:t>
                      </a:r>
                      <a:endParaRPr lang="nl-NL" sz="11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 b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9-14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15-20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21-30</a:t>
                      </a:r>
                      <a:endParaRPr lang="nl-NL" sz="110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&gt;30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Temp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37,1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 b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&lt; 35.1</a:t>
                      </a:r>
                      <a:endParaRPr lang="nl-NL" sz="11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35.1-36.5</a:t>
                      </a:r>
                      <a:endParaRPr lang="nl-NL" sz="1100" b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36.6-37.5</a:t>
                      </a:r>
                      <a:endParaRPr lang="nl-NL" sz="110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&gt;37.5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Bewustzijn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Alert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 b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 b="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nl-NL" sz="1200" b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A</a:t>
                      </a:r>
                      <a:endParaRPr lang="nl-NL" sz="110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V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P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U</a:t>
                      </a:r>
                      <a:endParaRPr lang="nl-NL" sz="11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92"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A = alert            V= reactie op aanspreken             P = reactie op pijn               U= geen reactie</a:t>
                      </a:r>
                      <a:endParaRPr lang="nl-NL" sz="1100" b="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875"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Wanneer je ongerust bent over de conditie van pati</a:t>
                      </a: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 Unicode MS"/>
                          <a:ea typeface="Calibri"/>
                          <a:cs typeface="Calibri"/>
                        </a:rPr>
                        <a:t>ë</a:t>
                      </a: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nt:    </a:t>
                      </a: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ik maak</a:t>
                      </a:r>
                      <a:r>
                        <a:rPr lang="nl-NL" sz="1100" b="0" baseline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 me ongerust over </a:t>
                      </a:r>
                      <a:r>
                        <a:rPr lang="nl-NL" sz="1100" b="0" baseline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dhr. </a:t>
                      </a:r>
                      <a:r>
                        <a:rPr lang="nl-NL" sz="1100" b="0" baseline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de Boer</a:t>
                      </a: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                                      </a:t>
                      </a:r>
                      <a:r>
                        <a:rPr lang="nl-NL" sz="1100" b="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 punt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800"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Wanneer de </a:t>
                      </a: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urineproductie </a:t>
                      </a: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minder dan 75 ml gedurende de afgelopen 4 uur: </a:t>
                      </a:r>
                      <a:r>
                        <a:rPr lang="nl-NL" sz="1100" b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                                                           </a:t>
                      </a: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 </a:t>
                      </a:r>
                      <a:r>
                        <a:rPr lang="nl-NL" sz="1100" b="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punt </a:t>
                      </a: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extra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150 ml in de laatste 4</a:t>
                      </a:r>
                      <a:r>
                        <a:rPr lang="nl-NL" sz="1100" b="0" baseline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 uur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725"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Indien de saturatie minder is dan 90% ondanks therapie</a:t>
                      </a:r>
                      <a:r>
                        <a:rPr lang="nl-NL" sz="1100" b="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:     </a:t>
                      </a:r>
                      <a:r>
                        <a:rPr lang="nl-NL" sz="1100" b="0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86%                                                                                     3 </a:t>
                      </a:r>
                      <a:r>
                        <a:rPr lang="nl-NL" sz="1100" b="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punten</a:t>
                      </a:r>
                      <a:endParaRPr lang="nl-NL" sz="1100" b="0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3946"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Pati</a:t>
                      </a:r>
                      <a:r>
                        <a:rPr lang="nl-NL" sz="11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 Unicode MS"/>
                          <a:ea typeface="Calibri"/>
                          <a:cs typeface="Calibri"/>
                        </a:rPr>
                        <a:t>ë</a:t>
                      </a:r>
                      <a:r>
                        <a:rPr lang="nl-NL" sz="11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nt scoort 3 punten of meer: </a:t>
                      </a:r>
                      <a:r>
                        <a:rPr lang="nl-NL" sz="1100" b="1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 BEL </a:t>
                      </a:r>
                      <a:r>
                        <a:rPr lang="nl-NL" sz="11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DE </a:t>
                      </a:r>
                      <a:r>
                        <a:rPr lang="nl-NL" sz="1100" b="1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ARTS                                                          </a:t>
                      </a:r>
                      <a:r>
                        <a:rPr lang="nl-NL" sz="1100" b="1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dhr. </a:t>
                      </a:r>
                      <a:r>
                        <a:rPr lang="nl-NL" sz="1100" b="1" dirty="0" smtClean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ea typeface="Calibri"/>
                          <a:cs typeface="Calibri"/>
                        </a:rPr>
                        <a:t>scoort 7 punten: arts wordt gebeld</a:t>
                      </a:r>
                      <a:endParaRPr lang="nl-NL" sz="1100" b="1" dirty="0">
                        <a:solidFill>
                          <a:srgbClr val="FF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0800" marR="50800" marT="50800" marB="508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201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SBAR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err="1" smtClean="0">
                <a:solidFill>
                  <a:srgbClr val="FF0000"/>
                </a:solidFill>
              </a:rPr>
              <a:t>Situation</a:t>
            </a:r>
            <a:r>
              <a:rPr lang="nl-NL" dirty="0" smtClean="0"/>
              <a:t> – Wie ben jij, over welke zorgvrager gaat het en wat is het probleem?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Background/Behandeling </a:t>
            </a:r>
            <a:r>
              <a:rPr lang="nl-NL" dirty="0" smtClean="0"/>
              <a:t>– Wat zijn de (medische) voorgeschiedenis en achtergrond tot nu toe?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Assessment/Analyse </a:t>
            </a:r>
            <a:r>
              <a:rPr lang="nl-NL" dirty="0" smtClean="0"/>
              <a:t>– Jouw beoordeling van actuele en mogelijke problemen in de situatie? Metingen van vitale functies (EWS)</a:t>
            </a:r>
          </a:p>
          <a:p>
            <a:r>
              <a:rPr lang="nl-NL" dirty="0" err="1" smtClean="0">
                <a:solidFill>
                  <a:srgbClr val="FF0000"/>
                </a:solidFill>
              </a:rPr>
              <a:t>Recommendation</a:t>
            </a:r>
            <a:r>
              <a:rPr lang="nl-NL" dirty="0" smtClean="0">
                <a:solidFill>
                  <a:srgbClr val="FF0000"/>
                </a:solidFill>
              </a:rPr>
              <a:t>/Respons </a:t>
            </a:r>
            <a:r>
              <a:rPr lang="nl-NL" dirty="0" smtClean="0"/>
              <a:t>– Wat wil je dat er gebeurt?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0439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Stap 2  Dhr. de Boer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nl-NL" dirty="0" smtClean="0"/>
              <a:t>Klinische probleemstelling</a:t>
            </a:r>
          </a:p>
          <a:p>
            <a:pPr marL="0" indent="0">
              <a:buFontTx/>
              <a:buNone/>
            </a:pPr>
            <a:endParaRPr lang="nl-NL" dirty="0" smtClean="0"/>
          </a:p>
          <a:p>
            <a:pPr marL="0" indent="0">
              <a:buFontTx/>
              <a:buNone/>
            </a:pPr>
            <a:r>
              <a:rPr lang="nl-NL" dirty="0" smtClean="0"/>
              <a:t>Ordenen van gegevens</a:t>
            </a:r>
          </a:p>
          <a:p>
            <a:pPr marL="0" indent="0">
              <a:buFontTx/>
              <a:buNone/>
            </a:pPr>
            <a:r>
              <a:rPr lang="nl-NL" dirty="0" smtClean="0"/>
              <a:t>Samenhang (dis)functionele orgaansystemen</a:t>
            </a:r>
          </a:p>
          <a:p>
            <a:pPr marL="0" indent="0">
              <a:buFontTx/>
              <a:buNone/>
            </a:pPr>
            <a:r>
              <a:rPr lang="nl-NL" dirty="0" smtClean="0"/>
              <a:t>	cardio vasculair systeem</a:t>
            </a:r>
          </a:p>
          <a:p>
            <a:pPr marL="0" indent="0">
              <a:buFontTx/>
              <a:buNone/>
            </a:pPr>
            <a:r>
              <a:rPr lang="nl-NL" dirty="0" smtClean="0"/>
              <a:t>	respiratoir systeem</a:t>
            </a:r>
          </a:p>
          <a:p>
            <a:pPr marL="0" indent="0">
              <a:buFontTx/>
              <a:buNone/>
            </a:pPr>
            <a:r>
              <a:rPr lang="nl-NL" dirty="0" smtClean="0"/>
              <a:t>	vocht en elektrolyten balans</a:t>
            </a:r>
          </a:p>
          <a:p>
            <a:pPr marL="0" indent="0">
              <a:buFontTx/>
              <a:buNone/>
            </a:pPr>
            <a:r>
              <a:rPr lang="nl-NL" dirty="0" smtClean="0"/>
              <a:t>	bloed systeem</a:t>
            </a:r>
          </a:p>
          <a:p>
            <a:pPr marL="0" indent="0">
              <a:buFontTx/>
              <a:buNone/>
            </a:pPr>
            <a:r>
              <a:rPr lang="nl-NL" dirty="0" smtClean="0"/>
              <a:t>Formuleren van hypotheses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087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Lucida Sans Unicode" charset="0"/>
                <a:ea typeface="MS PGothic" charset="0"/>
              </a:rPr>
              <a:t>Orgaansystemen en parameters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71953"/>
        </p:xfrm>
        <a:graphic>
          <a:graphicData uri="http://schemas.openxmlformats.org/drawingml/2006/table">
            <a:tbl>
              <a:tblPr/>
              <a:tblGrid>
                <a:gridCol w="2132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7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Orgaansystemen (Bakker, 2013)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Parameters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Neurologisch /brein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Bewustzijn, pupilreactie, EMV  score,  Glascow Coma schaal , DOS, FAST, slikreflex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Neurologisch/ zintuiglijk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Pijn, visus, gehoor , evenwicht, reuk, smaak, sensibiliteit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Neurologisch/ motorisch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Handknijpkracht, looptest, recht-li vergelijking , beweeglijkheid gewrichten, botdichtheidsmeting</a:t>
                      </a: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Circulatie, cardiovasculair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Bewustzijn, diurese, hartslag (pols; regelmaat, frequentie, kracht, vulling), bloeddruk (systolische en diastolische druk) ,vulling halsvenen, capillaire refilltijd, diurese  </a:t>
                      </a: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Zuurstofbalans, myocard 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Bloeddruk, pols, kleur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Ademhaling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Ademgeluiden, ademfrequentie, adembewegingen van de thorax,  ademhalingspatroon, kleur van de huid, saturatie</a:t>
                      </a: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Vocht- en electrolytenbalans 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Vochtbalans (inname van vocht irt uitscheiding van vocht), diurese, gewichtsverandering,  huidturgor, slijmvliezen, kleur en geur urine, labwaarden nierfunctie</a:t>
                      </a: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3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Bloed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Kleur, pulsatie, teken van Homans (diep veneuze trombose), enkel-arm index (vernauwing slagaders benen),  li-re vergelijking, labwaarden hematologie, klinische chemie en bloedgassen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Endocrien 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Hormoonspiegels in bloed, o.a. bloedsuiker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Digestief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Verandering in gewicht,  eetgedrag, peristaltiek, defecatiepatroon,-kleur,-consistentie, braken 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Thermoregulatie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Kerntemperatuur (koorts), zweetproductie, kleur, koude rilling</a:t>
                      </a: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Afweer 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0"/>
                          <a:cs typeface="Times New Roman" charset="0"/>
                        </a:rPr>
                        <a:t>zwelling, kleur, warmte, pijn , infectieparameters (pus, bloedonderzoek)</a:t>
                      </a:r>
                      <a:endParaRPr kumimoji="0" lang="nl-NL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72614" marR="7261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61519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Andere redeneerhulpen bij het assessment van de SBAR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SIRS:  verschijnselen van mogelijke sepsis</a:t>
            </a:r>
          </a:p>
          <a:p>
            <a:r>
              <a:rPr lang="nl-NL" dirty="0" smtClean="0"/>
              <a:t>EMV: niveau van bewustzijn</a:t>
            </a:r>
          </a:p>
          <a:p>
            <a:r>
              <a:rPr lang="nl-NL" dirty="0" smtClean="0"/>
              <a:t>ALTIS: pijn uitvragen  of wond</a:t>
            </a:r>
          </a:p>
          <a:p>
            <a:r>
              <a:rPr lang="nl-NL" dirty="0" smtClean="0"/>
              <a:t>VAS: zelfbeoordeling mate van pijn</a:t>
            </a:r>
          </a:p>
          <a:p>
            <a:r>
              <a:rPr lang="nl-NL" dirty="0" smtClean="0"/>
              <a:t>TIME: beoordeling wond</a:t>
            </a:r>
          </a:p>
          <a:p>
            <a:r>
              <a:rPr lang="nl-NL" dirty="0" smtClean="0"/>
              <a:t>ABCDE: inschatting levensbedreigende letsels</a:t>
            </a:r>
          </a:p>
          <a:p>
            <a:r>
              <a:rPr lang="nl-NL" dirty="0" smtClean="0"/>
              <a:t>SCEGS: </a:t>
            </a:r>
            <a:r>
              <a:rPr lang="nl-NL" dirty="0" err="1" smtClean="0"/>
              <a:t>psycosociale</a:t>
            </a:r>
            <a:r>
              <a:rPr lang="nl-NL" dirty="0" smtClean="0"/>
              <a:t> situatie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32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Abcde</a:t>
            </a:r>
            <a:r>
              <a:rPr lang="nl-NL" dirty="0" smtClean="0"/>
              <a:t>-methode</a:t>
            </a:r>
            <a:endParaRPr lang="nl-NL" dirty="0"/>
          </a:p>
        </p:txBody>
      </p:sp>
      <p:pic>
        <p:nvPicPr>
          <p:cNvPr id="4" name="Content Placeholder 3" descr="zakkaartje-abcde-methodiek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793" r="-12793"/>
          <a:stretch>
            <a:fillRect/>
          </a:stretch>
        </p:blipFill>
        <p:spPr>
          <a:xfrm>
            <a:off x="457200" y="1417638"/>
            <a:ext cx="8229600" cy="4708525"/>
          </a:xfrm>
        </p:spPr>
      </p:pic>
    </p:spTree>
    <p:extLst>
      <p:ext uri="{BB962C8B-B14F-4D97-AF65-F5344CB8AC3E}">
        <p14:creationId xmlns:p14="http://schemas.microsoft.com/office/powerpoint/2010/main" val="321322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Psychosociale problematiek </a:t>
            </a:r>
            <a:br>
              <a:rPr lang="nl-NL" dirty="0" smtClean="0"/>
            </a:br>
            <a:r>
              <a:rPr lang="nl-NL" dirty="0" smtClean="0"/>
              <a:t>SCEGS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b="1" dirty="0" smtClean="0"/>
              <a:t>Signalen: </a:t>
            </a:r>
            <a:r>
              <a:rPr lang="nl-NL" dirty="0" smtClean="0"/>
              <a:t>Welke somatische signalen verontrusten de patiënt het meest? </a:t>
            </a:r>
          </a:p>
          <a:p>
            <a:r>
              <a:rPr lang="nl-NL" b="1" dirty="0" smtClean="0"/>
              <a:t>Cognitie</a:t>
            </a:r>
            <a:r>
              <a:rPr lang="nl-NL" dirty="0" smtClean="0"/>
              <a:t>: wat denkt de patiënt?, toekomst, ziekte-inzicht</a:t>
            </a:r>
          </a:p>
          <a:p>
            <a:r>
              <a:rPr lang="nl-NL" b="1" dirty="0" smtClean="0"/>
              <a:t>Emotie: </a:t>
            </a:r>
            <a:r>
              <a:rPr lang="nl-NL" dirty="0" smtClean="0"/>
              <a:t>welke gevoelens heeft de patiënt? verdrietig, somber of juist wanhopig? Let op lichaamstaal en tegenstrijdigheden</a:t>
            </a:r>
          </a:p>
          <a:p>
            <a:r>
              <a:rPr lang="nl-NL" b="1" dirty="0" smtClean="0"/>
              <a:t>Gedrag: </a:t>
            </a:r>
            <a:r>
              <a:rPr lang="nl-NL" dirty="0" smtClean="0"/>
              <a:t>Hoe gaat de patiënt ermee om (coping)? Gedraagt de zorgvrager zich anders?</a:t>
            </a:r>
          </a:p>
          <a:p>
            <a:r>
              <a:rPr lang="nl-NL" b="1" dirty="0" smtClean="0"/>
              <a:t>Sociaal: </a:t>
            </a:r>
            <a:r>
              <a:rPr lang="nl-NL" dirty="0" smtClean="0"/>
              <a:t>Wat zijn gevolgen voor naastbetrokkenen? Draagkracht, draaglast van mantelzorger?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116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" descr="C:\Users\vera.habes\AppData\Local\Microsoft\Windows\Temporary Internet Files\Content.Outlook\UY4EBVLH\Voorkant boe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916113"/>
            <a:ext cx="3168650" cy="424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836613"/>
            <a:ext cx="29051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357563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684213" y="1125538"/>
            <a:ext cx="4319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/>
              <a:t>Even voorstellen</a:t>
            </a:r>
          </a:p>
        </p:txBody>
      </p:sp>
    </p:spTree>
    <p:extLst>
      <p:ext uri="{BB962C8B-B14F-4D97-AF65-F5344CB8AC3E}">
        <p14:creationId xmlns:p14="http://schemas.microsoft.com/office/powerpoint/2010/main" val="2758369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Samenvatting in vier leefgebieden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5458"/>
              </p:ext>
            </p:extLst>
          </p:nvPr>
        </p:nvGraphicFramePr>
        <p:xfrm>
          <a:off x="932487" y="1417636"/>
          <a:ext cx="7143373" cy="3838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4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3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5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807"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Invulling domein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Samenhang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3092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Woon- en leefomstandigheden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092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Lichamelijk welbevinden en gezondheid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807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Participatie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3092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Mentaal welbevinden</a:t>
                      </a:r>
                      <a:r>
                        <a:rPr lang="nl-NL" baseline="0" noProof="0" dirty="0" smtClean="0"/>
                        <a:t> en autonomie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349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Stap 3  Aanvullend onderzoek bij dhr. de Boer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nl-NL" dirty="0" smtClean="0"/>
              <a:t>vervolg) anamnese</a:t>
            </a:r>
          </a:p>
          <a:p>
            <a:pPr lvl="1"/>
            <a:r>
              <a:rPr lang="nl-NL" dirty="0" smtClean="0"/>
              <a:t>Observatie ademhaling / ophoesten</a:t>
            </a:r>
          </a:p>
          <a:p>
            <a:pPr lvl="1"/>
            <a:r>
              <a:rPr lang="nl-NL" dirty="0" smtClean="0"/>
              <a:t>Theraptietrouw</a:t>
            </a:r>
          </a:p>
          <a:p>
            <a:pPr marL="0" indent="0">
              <a:buNone/>
            </a:pPr>
            <a:r>
              <a:rPr lang="nl-NL" dirty="0" smtClean="0"/>
              <a:t>Lichamelijk onderzoek</a:t>
            </a:r>
          </a:p>
          <a:p>
            <a:pPr lvl="1"/>
            <a:r>
              <a:rPr lang="nl-NL" dirty="0" smtClean="0"/>
              <a:t>Pijn op de borst ?</a:t>
            </a:r>
          </a:p>
          <a:p>
            <a:pPr lvl="1"/>
            <a:r>
              <a:rPr lang="nl-NL" dirty="0" smtClean="0"/>
              <a:t>Observatie vocht in benen</a:t>
            </a:r>
          </a:p>
          <a:p>
            <a:pPr lvl="1"/>
            <a:r>
              <a:rPr lang="nl-NL" dirty="0" smtClean="0"/>
              <a:t>Thorax bewegingen</a:t>
            </a:r>
          </a:p>
          <a:p>
            <a:pPr marL="0" indent="0">
              <a:buNone/>
            </a:pPr>
            <a:r>
              <a:rPr lang="nl-NL" dirty="0" smtClean="0"/>
              <a:t>Laboratorium onderzoek : bloedgassen, nierfunctie</a:t>
            </a:r>
          </a:p>
          <a:p>
            <a:pPr marL="0" indent="0">
              <a:buNone/>
            </a:pPr>
            <a:r>
              <a:rPr lang="nl-NL" dirty="0" smtClean="0"/>
              <a:t>Functie onderzoek: cardiale echo, ECG, </a:t>
            </a:r>
            <a:r>
              <a:rPr lang="nl-NL" dirty="0" err="1" smtClean="0"/>
              <a:t>x-thorax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628019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dirty="0" smtClean="0"/>
              <a:t>Resultaten aanvullend onderzoek Dhr. de Boer</a:t>
            </a:r>
            <a:endParaRPr lang="nl-N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651040"/>
              </p:ext>
            </p:extLst>
          </p:nvPr>
        </p:nvGraphicFramePr>
        <p:xfrm>
          <a:off x="280349" y="1417638"/>
          <a:ext cx="8229600" cy="50749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45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7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400" b="0" noProof="0" dirty="0" smtClean="0"/>
                        <a:t>Observatie ademhaling</a:t>
                      </a:r>
                      <a:endParaRPr lang="nl-NL" sz="14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b="0" noProof="0" dirty="0" smtClean="0"/>
                        <a:t> piepende geluiden bij uitademing</a:t>
                      </a:r>
                      <a:endParaRPr lang="nl-NL" sz="14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b="0" noProof="0" dirty="0" smtClean="0"/>
                        <a:t>Beeld past bij COPD, uitwisseling </a:t>
                      </a:r>
                      <a:r>
                        <a:rPr lang="nl-NL" sz="1400" b="0" baseline="0" noProof="0" dirty="0" smtClean="0"/>
                        <a:t>O2 en CO2 schiet tekort</a:t>
                      </a:r>
                    </a:p>
                    <a:p>
                      <a:r>
                        <a:rPr lang="nl-NL" sz="1400" b="0" baseline="0" noProof="0" dirty="0" smtClean="0"/>
                        <a:t>‘s nachts meer last van benauwdheid</a:t>
                      </a:r>
                      <a:endParaRPr lang="nl-NL" sz="1400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Observatie</a:t>
                      </a:r>
                      <a:r>
                        <a:rPr lang="nl-NL" sz="1400" baseline="0" noProof="0" dirty="0" smtClean="0"/>
                        <a:t> ophoesten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Slijm</a:t>
                      </a:r>
                      <a:r>
                        <a:rPr lang="nl-NL" sz="1400" baseline="0" noProof="0" dirty="0" smtClean="0"/>
                        <a:t> heeft normale kleur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Geen pneumonie</a:t>
                      </a:r>
                      <a:endParaRPr lang="nl-NL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therapietrouw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Bij benauwdheid</a:t>
                      </a:r>
                      <a:r>
                        <a:rPr lang="nl-NL" sz="1400" baseline="0" noProof="0" dirty="0" smtClean="0"/>
                        <a:t> neemt hij extra pufjes; neemt furosemide alleen als hij opgezette voeten heeft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Versterkt de klachten</a:t>
                      </a:r>
                      <a:endParaRPr lang="nl-NL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Pijn op de borst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Niet aanwezig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Geen dreigend hartinfarct</a:t>
                      </a:r>
                      <a:endParaRPr lang="nl-NL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Vocht in benen?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Dikke</a:t>
                      </a:r>
                      <a:r>
                        <a:rPr lang="nl-NL" sz="1400" baseline="0" noProof="0" dirty="0" smtClean="0"/>
                        <a:t> enkels en benen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Indicatie voor hartfalen</a:t>
                      </a:r>
                      <a:endParaRPr lang="nl-NL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Thorax bewegingen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symmetrisch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Geen pneumothorax,</a:t>
                      </a:r>
                      <a:r>
                        <a:rPr lang="nl-NL" sz="1400" baseline="0" noProof="0" dirty="0" smtClean="0"/>
                        <a:t> wel hartfalen</a:t>
                      </a:r>
                      <a:endParaRPr lang="nl-NL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Lab onderzoek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Afwijkende</a:t>
                      </a:r>
                      <a:r>
                        <a:rPr lang="nl-NL" sz="1400" baseline="0" noProof="0" dirty="0" smtClean="0"/>
                        <a:t> bloedgassen</a:t>
                      </a:r>
                    </a:p>
                    <a:p>
                      <a:r>
                        <a:rPr lang="nl-NL" sz="1400" baseline="0" noProof="0" dirty="0" smtClean="0"/>
                        <a:t>Ontstekingsparameters normaal</a:t>
                      </a:r>
                    </a:p>
                    <a:p>
                      <a:r>
                        <a:rPr lang="nl-NL" sz="1400" baseline="0" noProof="0" dirty="0" smtClean="0"/>
                        <a:t>Nierfuncties zijn normaal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Diffusie</a:t>
                      </a:r>
                      <a:r>
                        <a:rPr lang="nl-NL" sz="1400" baseline="0" noProof="0" dirty="0" smtClean="0"/>
                        <a:t> probleem</a:t>
                      </a:r>
                    </a:p>
                    <a:p>
                      <a:r>
                        <a:rPr lang="nl-NL" sz="1400" baseline="0" noProof="0" dirty="0" smtClean="0"/>
                        <a:t>Geen longontsteking</a:t>
                      </a:r>
                    </a:p>
                    <a:p>
                      <a:endParaRPr lang="nl-NL" sz="1400" baseline="0" noProof="0" dirty="0" smtClean="0"/>
                    </a:p>
                    <a:p>
                      <a:r>
                        <a:rPr lang="nl-NL" sz="1400" baseline="0" noProof="0" dirty="0" smtClean="0"/>
                        <a:t>Nu geen risico’s op ondervoeding</a:t>
                      </a:r>
                      <a:endParaRPr lang="nl-NL" sz="1400" baseline="0" noProof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radiologie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X-thorax: hart is vergroot en vergrote</a:t>
                      </a:r>
                      <a:r>
                        <a:rPr lang="nl-NL" sz="1400" baseline="0" noProof="0" dirty="0" smtClean="0"/>
                        <a:t> vaattekening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Geen pneumonie,</a:t>
                      </a:r>
                      <a:r>
                        <a:rPr lang="nl-NL" sz="1400" baseline="0" noProof="0" dirty="0" smtClean="0"/>
                        <a:t> wel hartfalen</a:t>
                      </a:r>
                      <a:endParaRPr lang="nl-NL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Functie onderzoek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ECG bevestigt</a:t>
                      </a:r>
                      <a:r>
                        <a:rPr lang="nl-NL" sz="1400" baseline="0" noProof="0" dirty="0" smtClean="0"/>
                        <a:t> ritmestoornis en tachycardie</a:t>
                      </a:r>
                      <a:endParaRPr lang="nl-NL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400" noProof="0" dirty="0" smtClean="0"/>
                        <a:t>Bevestigt</a:t>
                      </a:r>
                      <a:r>
                        <a:rPr lang="nl-NL" sz="1400" baseline="0" noProof="0" dirty="0" smtClean="0"/>
                        <a:t> hartfalen</a:t>
                      </a:r>
                      <a:endParaRPr lang="nl-NL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5683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Bloedgassen </a:t>
            </a:r>
            <a:r>
              <a:rPr lang="nl-NL" dirty="0" smtClean="0"/>
              <a:t>D</a:t>
            </a:r>
            <a:r>
              <a:rPr lang="nl-NL" dirty="0" smtClean="0"/>
              <a:t>hr. de Boer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49562"/>
              </p:ext>
            </p:extLst>
          </p:nvPr>
        </p:nvGraphicFramePr>
        <p:xfrm>
          <a:off x="457200" y="1600200"/>
          <a:ext cx="8229600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3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3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normaalwaardes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Waarde bij dhr. de boer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conclusie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Ph: zuurgraad  7.35-7.45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7,29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Te</a:t>
                      </a:r>
                      <a:r>
                        <a:rPr lang="nl-NL" baseline="0" noProof="0" dirty="0" smtClean="0"/>
                        <a:t> laag, te zuur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pO2: zuurstofgehalte</a:t>
                      </a:r>
                      <a:r>
                        <a:rPr lang="nl-NL" baseline="0" noProof="0" dirty="0" smtClean="0"/>
                        <a:t> bloed:</a:t>
                      </a:r>
                    </a:p>
                    <a:p>
                      <a:r>
                        <a:rPr lang="nl-NL" baseline="0" noProof="0" dirty="0" smtClean="0"/>
                        <a:t>10- 13.3 kPa</a:t>
                      </a:r>
                    </a:p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8,8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Te laag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PCO2: koolstofdioxide</a:t>
                      </a:r>
                      <a:r>
                        <a:rPr lang="nl-NL" baseline="0" noProof="0" dirty="0" smtClean="0"/>
                        <a:t> gehalte bloed:</a:t>
                      </a:r>
                    </a:p>
                    <a:p>
                      <a:r>
                        <a:rPr lang="nl-NL" baseline="0" noProof="0" dirty="0" smtClean="0"/>
                        <a:t>4,7 – 6,4 kPa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10,9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Te hoog, 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err="1" smtClean="0"/>
                        <a:t>HCOmin</a:t>
                      </a:r>
                      <a:r>
                        <a:rPr lang="nl-NL" baseline="0" noProof="0" dirty="0" smtClean="0"/>
                        <a:t> 3: gehalte bicarbonaat in bloed: 22-26 </a:t>
                      </a:r>
                      <a:r>
                        <a:rPr lang="nl-NL" baseline="0" noProof="0" dirty="0" err="1" smtClean="0"/>
                        <a:t>mmol</a:t>
                      </a:r>
                      <a:r>
                        <a:rPr lang="nl-NL" baseline="0" noProof="0" dirty="0" smtClean="0"/>
                        <a:t>/L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33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Te hoog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O2: saturatie</a:t>
                      </a:r>
                      <a:r>
                        <a:rPr lang="nl-NL" baseline="0" noProof="0" dirty="0" smtClean="0"/>
                        <a:t> : 95-98%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86 %</a:t>
                      </a:r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Te laag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Respiratoire</a:t>
                      </a:r>
                      <a:r>
                        <a:rPr lang="nl-NL" baseline="0" noProof="0" dirty="0" smtClean="0"/>
                        <a:t> acidose</a:t>
                      </a:r>
                    </a:p>
                    <a:p>
                      <a:r>
                        <a:rPr lang="nl-NL" baseline="0" noProof="0" dirty="0" smtClean="0"/>
                        <a:t>Hypercapnie</a:t>
                      </a:r>
                    </a:p>
                    <a:p>
                      <a:r>
                        <a:rPr lang="nl-NL" baseline="0" noProof="0" dirty="0" smtClean="0"/>
                        <a:t>Ernstige dyspneu</a:t>
                      </a:r>
                      <a:endParaRPr lang="nl-NL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7332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4: Verpleegkundig beleid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Shared </a:t>
            </a:r>
            <a:r>
              <a:rPr lang="nl-NL" dirty="0" err="1" smtClean="0"/>
              <a:t>decision</a:t>
            </a:r>
            <a:r>
              <a:rPr lang="nl-NL" dirty="0" smtClean="0"/>
              <a:t>-making</a:t>
            </a:r>
          </a:p>
          <a:p>
            <a:r>
              <a:rPr lang="nl-NL" dirty="0" smtClean="0"/>
              <a:t>Verpleegkundige diagnose (therapietrouw, angst, </a:t>
            </a:r>
          </a:p>
          <a:p>
            <a:r>
              <a:rPr lang="nl-NL" dirty="0" smtClean="0"/>
              <a:t>Verpleegkundige doelen</a:t>
            </a:r>
          </a:p>
          <a:p>
            <a:r>
              <a:rPr lang="nl-NL" dirty="0" smtClean="0"/>
              <a:t>Verpleegkundige interventies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Op basis van aangenomen verpleegkundige diagnose en prognose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569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5  Evaluatie, m.b.v. SOAP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Subjectieve bevindingen</a:t>
            </a:r>
          </a:p>
          <a:p>
            <a:r>
              <a:rPr lang="nl-NL" dirty="0" smtClean="0"/>
              <a:t>Objectieve bevindingen</a:t>
            </a:r>
          </a:p>
          <a:p>
            <a:r>
              <a:rPr lang="nl-NL" dirty="0" smtClean="0"/>
              <a:t>Analyse</a:t>
            </a:r>
          </a:p>
          <a:p>
            <a:r>
              <a:rPr lang="nl-NL" dirty="0" smtClean="0"/>
              <a:t>Plan, bijstellen verpleegplan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64802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Stap 6 Reflectie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Wat was jouw aandeel in de bereikte resultaten?</a:t>
            </a:r>
          </a:p>
          <a:p>
            <a:r>
              <a:rPr lang="nl-NL" dirty="0" smtClean="0"/>
              <a:t>Wet- en regelgeving nageleefd?</a:t>
            </a:r>
          </a:p>
          <a:p>
            <a:r>
              <a:rPr lang="nl-NL" dirty="0" smtClean="0"/>
              <a:t>Veiligheid van patiënt voldoende bewaakt?</a:t>
            </a:r>
          </a:p>
          <a:p>
            <a:r>
              <a:rPr lang="nl-NL" dirty="0" smtClean="0"/>
              <a:t>Waar ben je beargumenteerd afgeweken van protocollen?</a:t>
            </a:r>
          </a:p>
          <a:p>
            <a:r>
              <a:rPr lang="nl-NL" dirty="0" smtClean="0"/>
              <a:t>Ethische aspecten bewaakt?</a:t>
            </a:r>
          </a:p>
          <a:p>
            <a:r>
              <a:rPr lang="nl-NL" dirty="0" smtClean="0"/>
              <a:t>Wat heb je geleerd? Wat kan de volgende keer beter?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6133887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</a:t>
            </a:r>
            <a:r>
              <a:rPr lang="nl-NL" dirty="0" smtClean="0"/>
              <a:t>pdracht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Werk een casus uit m.b.v. de 6 stappen.</a:t>
            </a:r>
          </a:p>
          <a:p>
            <a:r>
              <a:rPr lang="nl-NL" dirty="0" smtClean="0"/>
              <a:t>Maak gebruik van de volgende redeneerhulpen:</a:t>
            </a:r>
          </a:p>
          <a:p>
            <a:r>
              <a:rPr lang="nl-NL" dirty="0" smtClean="0"/>
              <a:t>EWS, SBAR en andere relevante redeneerhulpen</a:t>
            </a:r>
          </a:p>
          <a:p>
            <a:r>
              <a:rPr lang="nl-NL" dirty="0" smtClean="0"/>
              <a:t>Breng samenhang aan in je bevindingen</a:t>
            </a:r>
          </a:p>
          <a:p>
            <a:r>
              <a:rPr lang="nl-NL" dirty="0" smtClean="0"/>
              <a:t>Formuleer hypotheses</a:t>
            </a:r>
          </a:p>
          <a:p>
            <a:r>
              <a:rPr lang="nl-NL" dirty="0" smtClean="0"/>
              <a:t>Onderzoek je hypotheses met relevante redeneerhulpen</a:t>
            </a:r>
          </a:p>
          <a:p>
            <a:r>
              <a:rPr lang="nl-NL" dirty="0" smtClean="0"/>
              <a:t>Stel een verpleegplan  op (verpleegkundige diagnose, doelen, interventies)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39147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Bronnen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Bakker, M. (2010) Pro Active </a:t>
            </a:r>
            <a:r>
              <a:rPr lang="nl-NL" dirty="0" err="1" smtClean="0"/>
              <a:t>Nursing</a:t>
            </a:r>
            <a:r>
              <a:rPr lang="nl-NL" dirty="0" smtClean="0"/>
              <a:t>. Deel I en deel II. Amsterdam. Boom Lemma</a:t>
            </a:r>
          </a:p>
          <a:p>
            <a:r>
              <a:rPr lang="nl-NL" dirty="0"/>
              <a:t>Bussel P. van, Hoek-</a:t>
            </a:r>
            <a:r>
              <a:rPr lang="nl-NL" dirty="0" err="1"/>
              <a:t>Kemna</a:t>
            </a:r>
            <a:r>
              <a:rPr lang="nl-NL" dirty="0"/>
              <a:t> M., Jacobs M., </a:t>
            </a:r>
            <a:r>
              <a:rPr lang="nl-NL" dirty="0" err="1"/>
              <a:t>Krenning</a:t>
            </a:r>
            <a:r>
              <a:rPr lang="nl-NL" dirty="0"/>
              <a:t> K. &amp; Zijlstra S. (2016). </a:t>
            </a:r>
            <a:r>
              <a:rPr lang="nl-NL" i="1" dirty="0" err="1">
                <a:hlinkClick r:id="rId3"/>
              </a:rPr>
              <a:t>Zorgpad</a:t>
            </a:r>
            <a:r>
              <a:rPr lang="nl-NL" i="1" dirty="0">
                <a:hlinkClick r:id="rId3"/>
              </a:rPr>
              <a:t>: Verpleegtechnische handelingen</a:t>
            </a:r>
            <a:r>
              <a:rPr lang="nl-NL" dirty="0">
                <a:hlinkClick r:id="rId3"/>
              </a:rPr>
              <a:t>. </a:t>
            </a:r>
            <a:r>
              <a:rPr lang="nl-NL" dirty="0"/>
              <a:t>Noordhoff Uitgevers. Groningen/Houten. </a:t>
            </a:r>
            <a:endParaRPr lang="nl-NL" dirty="0" smtClean="0"/>
          </a:p>
          <a:p>
            <a:r>
              <a:rPr lang="nl-NL" dirty="0"/>
              <a:t>Dobber, J.  (2015) </a:t>
            </a:r>
            <a:r>
              <a:rPr lang="nl-NL" i="1" dirty="0"/>
              <a:t>Klinisch redeneren en </a:t>
            </a:r>
            <a:r>
              <a:rPr lang="nl-NL" i="1" dirty="0" smtClean="0"/>
              <a:t>evidence-based  </a:t>
            </a:r>
            <a:r>
              <a:rPr lang="nl-NL" i="1" dirty="0" err="1" smtClean="0"/>
              <a:t>practice</a:t>
            </a:r>
            <a:r>
              <a:rPr lang="nl-NL" i="1" dirty="0" smtClean="0"/>
              <a:t>. Houten: </a:t>
            </a:r>
            <a:r>
              <a:rPr lang="nl-NL" i="1" dirty="0" err="1" smtClean="0"/>
              <a:t>Bohn</a:t>
            </a:r>
            <a:r>
              <a:rPr lang="nl-NL" i="1" dirty="0" smtClean="0"/>
              <a:t> </a:t>
            </a:r>
            <a:r>
              <a:rPr lang="nl-NL" i="1" dirty="0" err="1" smtClean="0"/>
              <a:t>Stafleu</a:t>
            </a:r>
            <a:r>
              <a:rPr lang="nl-NL" i="1" dirty="0" smtClean="0"/>
              <a:t> van </a:t>
            </a:r>
            <a:r>
              <a:rPr lang="nl-NL" i="1" dirty="0" err="1" smtClean="0"/>
              <a:t>Loghum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8685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 presentatie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Theorie van klinisch redeneren</a:t>
            </a:r>
          </a:p>
          <a:p>
            <a:r>
              <a:rPr lang="nl-NL" dirty="0" smtClean="0"/>
              <a:t>Redeneerschema’s</a:t>
            </a:r>
          </a:p>
          <a:p>
            <a:r>
              <a:rPr lang="nl-NL" dirty="0" smtClean="0"/>
              <a:t>Redeneerhulpen</a:t>
            </a:r>
          </a:p>
          <a:p>
            <a:r>
              <a:rPr lang="nl-NL" dirty="0" smtClean="0"/>
              <a:t>Stappen toegelicht a.d.h.v. casus</a:t>
            </a:r>
          </a:p>
          <a:p>
            <a:r>
              <a:rPr lang="nl-NL" dirty="0" smtClean="0"/>
              <a:t>Oefenen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994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Definities van klinisch redeneren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ea typeface="MS PGothic" charset="0"/>
                <a:cs typeface="Times New Roman" charset="0"/>
              </a:rPr>
              <a:t>Associaties </a:t>
            </a:r>
          </a:p>
          <a:p>
            <a:r>
              <a:rPr lang="nl-NL" dirty="0" smtClean="0">
                <a:ea typeface="MS PGothic" charset="0"/>
                <a:cs typeface="Times New Roman" charset="0"/>
              </a:rPr>
              <a:t>Overeenkomende begrippen</a:t>
            </a:r>
          </a:p>
          <a:p>
            <a:endParaRPr lang="nl-NL" dirty="0" smtClean="0">
              <a:ea typeface="MS PGothic" charset="0"/>
              <a:cs typeface="Times New Roman" charset="0"/>
            </a:endParaRPr>
          </a:p>
          <a:p>
            <a:r>
              <a:rPr lang="nl-NL" dirty="0" smtClean="0">
                <a:ea typeface="MS PGothic" charset="0"/>
                <a:cs typeface="Times New Roman" charset="0"/>
              </a:rPr>
              <a:t>Kunnen we komen tot een definitie die bij jullie werkopvatting past?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723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latin typeface="Lucida Sans Unicode" charset="0"/>
                <a:ea typeface="MS PGothic" charset="0"/>
                <a:cs typeface="MS PGothic" charset="0"/>
              </a:rPr>
              <a:t>Definities van klinisch redeneren?</a:t>
            </a:r>
            <a:endParaRPr lang="nl-NL" dirty="0">
              <a:latin typeface="Lucida Sans Unicode" charset="0"/>
              <a:ea typeface="MS PGothic" charset="0"/>
              <a:cs typeface="MS P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557550"/>
            <a:ext cx="7772400" cy="4111625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900" dirty="0" smtClean="0"/>
              <a:t>Proces van kritisch denken om tot het beste besluit te komen over de zorg voor individuele patiënten. (Jos Dobber)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900" dirty="0" smtClean="0"/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900" dirty="0" smtClean="0"/>
              <a:t>Door nadenken een standpunt bepalen, een gedachtegang ontwikkelen m.b.t. een gezondheidssituatie; onderbouwen van redeneringen met waarnemingen of metingen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900" dirty="0" smtClean="0"/>
              <a:t>(Marc Bakker in </a:t>
            </a:r>
            <a:r>
              <a:rPr lang="nl-NL" sz="1900" dirty="0" err="1" smtClean="0"/>
              <a:t>Pro-active</a:t>
            </a:r>
            <a:r>
              <a:rPr lang="nl-NL" sz="1900" dirty="0" smtClean="0"/>
              <a:t> </a:t>
            </a:r>
            <a:r>
              <a:rPr lang="nl-NL" sz="1900" dirty="0" err="1" smtClean="0"/>
              <a:t>Nursing</a:t>
            </a:r>
            <a:r>
              <a:rPr lang="nl-NL" sz="1900" dirty="0" smtClean="0"/>
              <a:t>, 2010)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900" dirty="0" smtClean="0"/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900" dirty="0" smtClean="0"/>
              <a:t>Het juist en tijdig inschatten van potentiele of aanwezige effecten van 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900" dirty="0" smtClean="0"/>
              <a:t>stressoren (Betty </a:t>
            </a:r>
            <a:r>
              <a:rPr lang="nl-NL" sz="1900" dirty="0" err="1" smtClean="0"/>
              <a:t>Neuman</a:t>
            </a:r>
            <a:r>
              <a:rPr lang="nl-NL" sz="1900" dirty="0" smtClean="0"/>
              <a:t>)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900" dirty="0" smtClean="0"/>
          </a:p>
          <a:p>
            <a:pPr marL="0" indent="0">
              <a:buNone/>
              <a:defRPr/>
            </a:pPr>
            <a:r>
              <a:rPr lang="nl-NL" sz="1900" dirty="0" smtClean="0"/>
              <a:t>Continue proces van gegevens verzamelen, analyse gericht op vragen en problemen van individuen en hun naasten, gericht op ziekte en gezondheid. Het proces omvat risico-inschatting, </a:t>
            </a:r>
            <a:r>
              <a:rPr lang="nl-NL" sz="1900" dirty="0" err="1" smtClean="0"/>
              <a:t>vroegsignalering</a:t>
            </a:r>
            <a:r>
              <a:rPr lang="nl-NL" sz="1900" dirty="0" smtClean="0"/>
              <a:t>, probleemherkenning, interventie en monitoring.  (Schuurmans,  in beroepsprofiel verpleegkundige, 2011)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900" dirty="0" smtClean="0"/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900" dirty="0" smtClean="0"/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900" dirty="0" smtClean="0"/>
              <a:t>Cognitieve verpleegkundige vaardigheid m.b.t. klinische besluitvorming rondom </a:t>
            </a:r>
            <a:r>
              <a:rPr lang="nl-NL" sz="1900" dirty="0" err="1" smtClean="0"/>
              <a:t>patiëntensituaties</a:t>
            </a:r>
            <a:r>
              <a:rPr lang="nl-NL" sz="1900" dirty="0" smtClean="0"/>
              <a:t> in alle fasen van het verpleegkundige proces.  (Judith van der Sande)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3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9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05323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olidFill>
                  <a:srgbClr val="FF0000"/>
                </a:solidFill>
                <a:latin typeface="Lucida Sans Unicode" charset="0"/>
                <a:ea typeface="MS PGothic" charset="0"/>
                <a:cs typeface="MS PGothic" charset="0"/>
              </a:rPr>
              <a:t>Wat</a:t>
            </a:r>
            <a:r>
              <a:rPr lang="nl-NL" dirty="0" smtClean="0">
                <a:latin typeface="Lucida Sans Unicode" charset="0"/>
                <a:ea typeface="MS PGothic" charset="0"/>
                <a:cs typeface="MS PGothic" charset="0"/>
              </a:rPr>
              <a:t> is klinisch redeneren?</a:t>
            </a:r>
            <a:br>
              <a:rPr lang="nl-NL" dirty="0" smtClean="0">
                <a:latin typeface="Lucida Sans Unicode" charset="0"/>
                <a:ea typeface="MS PGothic" charset="0"/>
                <a:cs typeface="MS PGothic" charset="0"/>
              </a:rPr>
            </a:br>
            <a:r>
              <a:rPr lang="nl-NL" dirty="0" smtClean="0">
                <a:latin typeface="Lucida Sans Unicode" charset="0"/>
                <a:ea typeface="MS PGothic" charset="0"/>
                <a:cs typeface="MS PGothic" charset="0"/>
              </a:rPr>
              <a:t>(Dobber, 2016</a:t>
            </a:r>
            <a:r>
              <a:rPr lang="en-US" dirty="0" smtClean="0">
                <a:latin typeface="Lucida Sans Unicode" charset="0"/>
                <a:ea typeface="MS PGothic" charset="0"/>
                <a:cs typeface="MS PGothic" charset="0"/>
              </a:rPr>
              <a:t>)</a:t>
            </a:r>
            <a:endParaRPr lang="en-US" dirty="0">
              <a:latin typeface="Lucida Sans Unicode" charset="0"/>
              <a:ea typeface="MS PGothic" charset="0"/>
              <a:cs typeface="MS P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2400" dirty="0" smtClean="0"/>
              <a:t>Klinisch: in en om het ziekbed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2400" dirty="0" smtClean="0"/>
              <a:t>Redeneren:  kritisch denken, jezelf de juiste vragen stellen, om zo de beste besluiten te nemen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nl-NL" sz="2400" dirty="0" smtClean="0"/>
              <a:t>Diagnostische vragen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nl-NL" sz="2400" dirty="0" smtClean="0"/>
              <a:t>Prognostische vragen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nl-NL" sz="2400" dirty="0" smtClean="0"/>
              <a:t>Therapeutische vragen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nl-NL" sz="2400" dirty="0" smtClean="0"/>
          </a:p>
          <a:p>
            <a:pPr marL="0" indent="0">
              <a:buNone/>
              <a:defRPr/>
            </a:pPr>
            <a:r>
              <a:rPr lang="nl-NL" sz="3600" dirty="0" smtClean="0"/>
              <a:t>Wat is dan verpleegkundig klinisch redeneren?</a:t>
            </a:r>
            <a:r>
              <a:rPr lang="nl-NL" sz="3600" dirty="0" smtClean="0">
                <a:latin typeface="Lucida Sans Unicode" charset="0"/>
                <a:ea typeface="MS PGothic" charset="0"/>
                <a:cs typeface="MS PGothic" charset="0"/>
              </a:rPr>
              <a:t> </a:t>
            </a:r>
          </a:p>
          <a:p>
            <a:pPr marL="0" indent="0">
              <a:buNone/>
              <a:defRPr/>
            </a:pPr>
            <a:r>
              <a:rPr lang="nl-NL" sz="2400" dirty="0" smtClean="0">
                <a:latin typeface="Lucida Sans Unicode" charset="0"/>
                <a:ea typeface="MS PGothic" charset="0"/>
                <a:cs typeface="MS PGothic" charset="0"/>
              </a:rPr>
              <a:t>Vaardigheid om eigen observaties te koppelen aan verpleegkundige kennis (geneeskunde, psychologie, sociologie)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400" dirty="0" smtClean="0"/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cs typeface="+mn-cs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0580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dirty="0" smtClean="0">
                <a:solidFill>
                  <a:srgbClr val="FF0000"/>
                </a:solidFill>
                <a:latin typeface="Lucida Sans Unicode" charset="0"/>
                <a:ea typeface="MS PGothic" charset="0"/>
                <a:cs typeface="MS PGothic" charset="0"/>
              </a:rPr>
              <a:t>Hoe</a:t>
            </a:r>
            <a:r>
              <a:rPr lang="nl-NL" dirty="0" smtClean="0">
                <a:latin typeface="Lucida Sans Unicode" charset="0"/>
                <a:ea typeface="MS PGothic" charset="0"/>
                <a:cs typeface="MS PGothic" charset="0"/>
              </a:rPr>
              <a:t> geef je gestalte aan klinisch redeneren?</a:t>
            </a:r>
            <a:endParaRPr lang="nl-NL" dirty="0">
              <a:latin typeface="Lucida Sans Unicode" charset="0"/>
              <a:ea typeface="MS PGothic" charset="0"/>
              <a:cs typeface="MS PGothic" charset="0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2400" dirty="0" smtClean="0">
              <a:latin typeface="Lucida Sans Unicode" charset="0"/>
              <a:ea typeface="MS PGothic" charset="0"/>
              <a:cs typeface="MS PGothic" charset="0"/>
            </a:endParaRPr>
          </a:p>
          <a:p>
            <a:pPr marL="0" indent="0">
              <a:lnSpc>
                <a:spcPct val="90000"/>
              </a:lnSpc>
              <a:buFontTx/>
              <a:buChar char="-"/>
            </a:pPr>
            <a:r>
              <a:rPr lang="nl-NL" sz="2400" dirty="0" smtClean="0">
                <a:latin typeface="Lucida Sans Unicode" charset="0"/>
                <a:ea typeface="MS PGothic" charset="0"/>
                <a:cs typeface="MS PGothic" charset="0"/>
              </a:rPr>
              <a:t>Besluitvorming op basis van analyse en  kwaliteitscontrole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nl-NL" sz="2400" dirty="0" smtClean="0">
              <a:latin typeface="Lucida Sans Unicode" charset="0"/>
              <a:ea typeface="MS PGothic" charset="0"/>
              <a:cs typeface="MS PGothic" charset="0"/>
            </a:endParaRPr>
          </a:p>
          <a:p>
            <a:pPr marL="0" indent="0">
              <a:lnSpc>
                <a:spcPct val="90000"/>
              </a:lnSpc>
              <a:buFontTx/>
              <a:buChar char="-"/>
            </a:pPr>
            <a:r>
              <a:rPr lang="nl-NL" sz="2400" dirty="0" smtClean="0">
                <a:latin typeface="Lucida Sans Unicode" charset="0"/>
                <a:ea typeface="MS PGothic" charset="0"/>
                <a:cs typeface="MS PGothic" charset="0"/>
              </a:rPr>
              <a:t> Op methodische wijze: een redeneerschema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nl-NL" sz="2400" dirty="0" smtClean="0">
              <a:latin typeface="Lucida Sans Unicode" charset="0"/>
              <a:ea typeface="MS PGothic" charset="0"/>
              <a:cs typeface="MS PGothic" charset="0"/>
            </a:endParaRPr>
          </a:p>
          <a:p>
            <a:pPr marL="0" indent="0">
              <a:lnSpc>
                <a:spcPct val="90000"/>
              </a:lnSpc>
              <a:buFontTx/>
              <a:buChar char="-"/>
            </a:pPr>
            <a:r>
              <a:rPr lang="nl-NL" sz="2400" dirty="0" smtClean="0">
                <a:latin typeface="Lucida Sans Unicode" charset="0"/>
                <a:ea typeface="MS PGothic" charset="0"/>
                <a:cs typeface="MS PGothic" charset="0"/>
              </a:rPr>
              <a:t> In iedere fase/stap kun je gebruik maken van tools,  redeneerhulpen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sz="2700" dirty="0">
              <a:latin typeface="Lucida Sans Unicode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68208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Lucida Sans Unicode" charset="0"/>
                <a:ea typeface="MS PGothic" charset="0"/>
                <a:cs typeface="MS PGothic" charset="0"/>
              </a:rPr>
              <a:t>Hulpmiddelen bij KR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57881" y="1981200"/>
            <a:ext cx="3810000" cy="360838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en-US" dirty="0" err="1" smtClean="0">
                <a:latin typeface="Lucida Sans Unicode"/>
                <a:cs typeface="Lucida Sans Unicode"/>
              </a:rPr>
              <a:t>Redeneerschema’s</a:t>
            </a:r>
            <a:endParaRPr lang="en-US" dirty="0" smtClean="0">
              <a:latin typeface="Lucida Sans Unicode"/>
              <a:cs typeface="Lucida Sans Unicode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800" dirty="0" smtClean="0">
              <a:latin typeface="Lucida Sans Unicode"/>
              <a:ea typeface="MS PGothic" charset="0"/>
              <a:cs typeface="Lucida Sans Unicode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800" dirty="0" smtClean="0">
                <a:latin typeface="Lucida Sans Unicode"/>
                <a:ea typeface="MS PGothic" charset="0"/>
                <a:cs typeface="Lucida Sans Unicode"/>
              </a:rPr>
              <a:t>verpleegkundig proces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800" dirty="0" err="1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v</a:t>
            </a:r>
            <a:r>
              <a:rPr lang="nl-NL" sz="1800" dirty="0" err="1" smtClean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akk</a:t>
            </a:r>
            <a:r>
              <a:rPr lang="nl-NL" sz="1800" dirty="0" smtClean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 (Wilkinson, </a:t>
            </a:r>
            <a:r>
              <a:rPr lang="nl-NL" sz="1800" dirty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A</a:t>
            </a:r>
            <a:r>
              <a:rPr lang="nl-NL" sz="1800" dirty="0" smtClean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lbersnagel)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800" dirty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v</a:t>
            </a:r>
            <a:r>
              <a:rPr lang="nl-NL" sz="1800" dirty="0" smtClean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ier </a:t>
            </a:r>
            <a:r>
              <a:rPr lang="nl-NL" sz="1800" dirty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O’s (M</a:t>
            </a:r>
            <a:r>
              <a:rPr lang="nl-NL" sz="1800" dirty="0" smtClean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. Bakker</a:t>
            </a:r>
            <a:r>
              <a:rPr lang="nl-NL" sz="1800" dirty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, 2013</a:t>
            </a:r>
            <a:r>
              <a:rPr lang="nl-NL" sz="1800" dirty="0" smtClean="0">
                <a:solidFill>
                  <a:srgbClr val="FF0000"/>
                </a:solidFill>
                <a:latin typeface="Lucida Sans Unicode"/>
                <a:ea typeface="MS PGothic" charset="0"/>
                <a:cs typeface="Lucida Sans Unicode"/>
              </a:rPr>
              <a:t>)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800" dirty="0">
                <a:latin typeface="Lucida Sans Unicode"/>
                <a:ea typeface="MS PGothic" charset="0"/>
                <a:cs typeface="Lucida Sans Unicode"/>
              </a:rPr>
              <a:t>v</a:t>
            </a:r>
            <a:r>
              <a:rPr lang="nl-NL" sz="1800" dirty="0" smtClean="0">
                <a:latin typeface="Lucida Sans Unicode"/>
                <a:ea typeface="MS PGothic" charset="0"/>
                <a:cs typeface="Lucida Sans Unicode"/>
              </a:rPr>
              <a:t>an </a:t>
            </a:r>
            <a:r>
              <a:rPr lang="nl-NL" sz="1800" dirty="0">
                <a:latin typeface="Lucida Sans Unicode"/>
                <a:ea typeface="MS PGothic" charset="0"/>
                <a:cs typeface="Lucida Sans Unicode"/>
              </a:rPr>
              <a:t>screenen naar zorgplan (Buurman, In T. Bakker e.a. 2015, </a:t>
            </a:r>
            <a:r>
              <a:rPr lang="nl-NL" sz="1800" dirty="0" err="1" smtClean="0">
                <a:latin typeface="Lucida Sans Unicode"/>
                <a:ea typeface="MS PGothic" charset="0"/>
                <a:cs typeface="Lucida Sans Unicode"/>
              </a:rPr>
              <a:t>Hfdst</a:t>
            </a:r>
            <a:r>
              <a:rPr lang="nl-NL" sz="1800" dirty="0" smtClean="0">
                <a:latin typeface="Lucida Sans Unicode"/>
                <a:ea typeface="MS PGothic" charset="0"/>
                <a:cs typeface="Lucida Sans Unicode"/>
              </a:rPr>
              <a:t> </a:t>
            </a:r>
            <a:r>
              <a:rPr lang="nl-NL" sz="1800" dirty="0">
                <a:latin typeface="Lucida Sans Unicode"/>
                <a:ea typeface="MS PGothic" charset="0"/>
                <a:cs typeface="Lucida Sans Unicode"/>
              </a:rPr>
              <a:t>4</a:t>
            </a:r>
            <a:r>
              <a:rPr lang="nl-NL" sz="1800" dirty="0" smtClean="0">
                <a:latin typeface="Lucida Sans Unicode"/>
                <a:ea typeface="MS PGothic" charset="0"/>
                <a:cs typeface="Lucida Sans Unicode"/>
              </a:rPr>
              <a:t>)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nl-NL" sz="1800" dirty="0" smtClean="0">
              <a:latin typeface="Lucida Sans Unicode"/>
              <a:ea typeface="MS PGothic" charset="0"/>
              <a:cs typeface="Lucida Sans Unicode"/>
            </a:endParaRP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nl-NL" sz="1800" dirty="0" smtClean="0">
                <a:latin typeface="Lucida Sans Unicode"/>
                <a:ea typeface="MS PGothic" charset="0"/>
                <a:cs typeface="Lucida Sans Unicode"/>
              </a:rPr>
              <a:t>etc</a:t>
            </a:r>
            <a:r>
              <a:rPr lang="nl-NL" sz="1800" dirty="0">
                <a:latin typeface="Lucida Sans Unicode"/>
                <a:ea typeface="MS PGothic" charset="0"/>
                <a:cs typeface="Lucida Sans Unicode"/>
              </a:rPr>
              <a:t>.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8465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nl-NL" dirty="0" smtClean="0">
                <a:latin typeface="Lucida Sans Unicode" charset="0"/>
                <a:ea typeface="MS PGothic" charset="0"/>
                <a:cs typeface="MS PGothic" charset="0"/>
              </a:rPr>
              <a:t>Redeneerhulpen (tools)</a:t>
            </a:r>
          </a:p>
          <a:p>
            <a:pPr marL="0" indent="0">
              <a:buFontTx/>
              <a:buNone/>
            </a:pPr>
            <a:r>
              <a:rPr lang="nl-NL" sz="1800" dirty="0" smtClean="0">
                <a:solidFill>
                  <a:srgbClr val="000000"/>
                </a:solidFill>
                <a:latin typeface="Lucida Sans Unicode" charset="0"/>
                <a:ea typeface="MS PGothic" charset="0"/>
                <a:cs typeface="MS PGothic" charset="0"/>
              </a:rPr>
              <a:t>Ordeningsmodellen</a:t>
            </a:r>
          </a:p>
          <a:p>
            <a:pPr marL="0" indent="0">
              <a:buFontTx/>
              <a:buNone/>
            </a:pPr>
            <a:r>
              <a:rPr lang="nl-NL" sz="1800" dirty="0" smtClean="0">
                <a:solidFill>
                  <a:srgbClr val="000000"/>
                </a:solidFill>
                <a:latin typeface="Lucida Sans Unicode" charset="0"/>
                <a:ea typeface="MS PGothic" charset="0"/>
                <a:cs typeface="MS PGothic" charset="0"/>
              </a:rPr>
              <a:t>Meetinstrumenten</a:t>
            </a:r>
          </a:p>
          <a:p>
            <a:pPr>
              <a:buFontTx/>
              <a:buChar char="-"/>
            </a:pPr>
            <a:r>
              <a:rPr lang="nl-NL" sz="1800" dirty="0" smtClean="0">
                <a:solidFill>
                  <a:srgbClr val="000000"/>
                </a:solidFill>
                <a:latin typeface="Lucida Sans Unicode" charset="0"/>
                <a:ea typeface="MS PGothic" charset="0"/>
                <a:cs typeface="MS PGothic" charset="0"/>
              </a:rPr>
              <a:t>Screeningsinstrumenten</a:t>
            </a:r>
          </a:p>
          <a:p>
            <a:pPr>
              <a:buFontTx/>
              <a:buChar char="-"/>
            </a:pPr>
            <a:r>
              <a:rPr lang="nl-NL" sz="1800" dirty="0" smtClean="0">
                <a:solidFill>
                  <a:srgbClr val="FF0000"/>
                </a:solidFill>
                <a:latin typeface="Lucida Sans Unicode" charset="0"/>
                <a:ea typeface="MS PGothic" charset="0"/>
                <a:cs typeface="MS PGothic" charset="0"/>
              </a:rPr>
              <a:t>Diagnostische instrumenten</a:t>
            </a:r>
          </a:p>
          <a:p>
            <a:pPr marL="0" indent="0">
              <a:buFontTx/>
              <a:buNone/>
            </a:pPr>
            <a:r>
              <a:rPr lang="nl-NL" sz="1800" dirty="0" smtClean="0">
                <a:solidFill>
                  <a:srgbClr val="000000"/>
                </a:solidFill>
                <a:latin typeface="Lucida Sans Unicode" charset="0"/>
                <a:ea typeface="MS PGothic" charset="0"/>
                <a:cs typeface="MS PGothic" charset="0"/>
              </a:rPr>
              <a:t>zorgbehandelplannen standaarden, richtlijnen</a:t>
            </a:r>
          </a:p>
          <a:p>
            <a:pPr marL="0" indent="0">
              <a:buFontTx/>
              <a:buNone/>
            </a:pPr>
            <a:endParaRPr lang="en-US" sz="1800" dirty="0" smtClean="0">
              <a:latin typeface="Lucida Sans Unicode" charset="0"/>
              <a:ea typeface="MS PGothic" charset="0"/>
              <a:cs typeface="MS PGothic" charset="0"/>
            </a:endParaRPr>
          </a:p>
          <a:p>
            <a:pPr marL="0" indent="0">
              <a:buFontTx/>
              <a:buNone/>
            </a:pPr>
            <a:r>
              <a:rPr lang="en-US" sz="1800" dirty="0" smtClean="0">
                <a:latin typeface="Lucida Sans Unicode" charset="0"/>
                <a:ea typeface="MS PGothic" charset="0"/>
                <a:cs typeface="MS PGothic" charset="0"/>
              </a:rPr>
              <a:t>e</a:t>
            </a:r>
            <a:r>
              <a:rPr lang="nl-NL" sz="1800" dirty="0" err="1" smtClean="0">
                <a:latin typeface="Lucida Sans Unicode" charset="0"/>
                <a:ea typeface="MS PGothic" charset="0"/>
                <a:cs typeface="MS PGothic" charset="0"/>
              </a:rPr>
              <a:t>tc</a:t>
            </a:r>
            <a:endParaRPr lang="nl-NL" sz="1800" dirty="0" smtClean="0">
              <a:latin typeface="Lucida Sans Unicode" charset="0"/>
              <a:ea typeface="MS PGothic" charset="0"/>
              <a:cs typeface="MS PGothic" charset="0"/>
            </a:endParaRPr>
          </a:p>
          <a:p>
            <a:pPr marL="0" indent="0">
              <a:buFontTx/>
              <a:buNone/>
            </a:pPr>
            <a:endParaRPr lang="nl-NL" sz="1800" dirty="0">
              <a:latin typeface="Lucida Sans Unicode" charset="0"/>
              <a:ea typeface="MS PGothic" charset="0"/>
              <a:cs typeface="MS PGothic" charset="0"/>
            </a:endParaRPr>
          </a:p>
          <a:p>
            <a:pPr marL="0" indent="0">
              <a:buFontTx/>
              <a:buNone/>
            </a:pPr>
            <a:endParaRPr lang="en-US" sz="1800" dirty="0">
              <a:latin typeface="Lucida Sans Unicode" charset="0"/>
              <a:ea typeface="MS PGothic" charset="0"/>
              <a:cs typeface="MS PGothic" charset="0"/>
            </a:endParaRPr>
          </a:p>
          <a:p>
            <a:pPr marL="0" indent="0">
              <a:buFontTx/>
              <a:buNone/>
            </a:pPr>
            <a:endParaRPr lang="en-US" dirty="0">
              <a:latin typeface="Lucida Sans Unicode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48910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 redeneerschema’s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650820"/>
              </p:ext>
            </p:extLst>
          </p:nvPr>
        </p:nvGraphicFramePr>
        <p:xfrm>
          <a:off x="467544" y="1916831"/>
          <a:ext cx="8136135" cy="4184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7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7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72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3243"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Verzamelen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Analyse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r>
                        <a:rPr lang="nl-NL" noProof="0" dirty="0" err="1" smtClean="0"/>
                        <a:t>Kwaliteits-controle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Keuze</a:t>
                      </a:r>
                      <a:endParaRPr lang="nl-NL" noProof="0" dirty="0"/>
                    </a:p>
                  </a:txBody>
                  <a:tcPr marL="91317" marR="913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72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Anamnese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317" marR="913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3243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Verpleegkundige</a:t>
                      </a:r>
                      <a:r>
                        <a:rPr lang="nl-NL" baseline="0" noProof="0" dirty="0" smtClean="0"/>
                        <a:t> diagnose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317" marR="9131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72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Plan: doelen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317" marR="9131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3243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Plan: interventies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317" marR="9131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720">
                <a:tc>
                  <a:txBody>
                    <a:bodyPr/>
                    <a:lstStyle/>
                    <a:p>
                      <a:r>
                        <a:rPr lang="nl-NL" noProof="0" dirty="0" smtClean="0"/>
                        <a:t>Evaluatie</a:t>
                      </a:r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nl-NL" noProof="0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317" marR="913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1317" marR="9131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143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1741</Words>
  <Application>Microsoft Office PowerPoint</Application>
  <PresentationFormat>On-screen Show (4:3)</PresentationFormat>
  <Paragraphs>399</Paragraphs>
  <Slides>28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 Unicode MS</vt:lpstr>
      <vt:lpstr>MS PGothic</vt:lpstr>
      <vt:lpstr>Arial</vt:lpstr>
      <vt:lpstr>Calibri</vt:lpstr>
      <vt:lpstr>Lucida Sans Unicode</vt:lpstr>
      <vt:lpstr>Times New Roman</vt:lpstr>
      <vt:lpstr>Trebuchet MS</vt:lpstr>
      <vt:lpstr>Kantoorthema</vt:lpstr>
      <vt:lpstr>Aangepast ontwerp</vt:lpstr>
      <vt:lpstr>Klinisch redeneren mbv Pro Active Nursing</vt:lpstr>
      <vt:lpstr>PowerPoint Presentation</vt:lpstr>
      <vt:lpstr>Inhoud presentatie</vt:lpstr>
      <vt:lpstr>Definities van klinisch redeneren</vt:lpstr>
      <vt:lpstr>Definities van klinisch redeneren?</vt:lpstr>
      <vt:lpstr>Wat is klinisch redeneren? (Dobber, 2016)</vt:lpstr>
      <vt:lpstr>Hoe geef je gestalte aan klinisch redeneren?</vt:lpstr>
      <vt:lpstr>Hulpmiddelen bij KR</vt:lpstr>
      <vt:lpstr>2 redeneerschema’s</vt:lpstr>
      <vt:lpstr>6 stappen van Pro Active Nursing </vt:lpstr>
      <vt:lpstr>Redeneerhulpen bij  Pro Active Nursing</vt:lpstr>
      <vt:lpstr>Stap 1 bij Dhr. de Boer</vt:lpstr>
      <vt:lpstr>Risicoanalyse EWS-score dhr. de Boer</vt:lpstr>
      <vt:lpstr>SBAR</vt:lpstr>
      <vt:lpstr>Stap 2  Dhr. de Boer</vt:lpstr>
      <vt:lpstr>Orgaansystemen en parameters</vt:lpstr>
      <vt:lpstr>Andere redeneerhulpen bij het assessment van de SBAR</vt:lpstr>
      <vt:lpstr>Abcde-methode</vt:lpstr>
      <vt:lpstr>Psychosociale problematiek  SCEGS</vt:lpstr>
      <vt:lpstr>Samenvatting in vier leefgebieden</vt:lpstr>
      <vt:lpstr>Stap 3  Aanvullend onderzoek bij dhr. de Boer</vt:lpstr>
      <vt:lpstr>Resultaten aanvullend onderzoek Dhr. de Boer</vt:lpstr>
      <vt:lpstr>Bloedgassen Dhr. de Boer</vt:lpstr>
      <vt:lpstr>Stap 4: Verpleegkundig beleid</vt:lpstr>
      <vt:lpstr>Stap 5  Evaluatie, m.b.v. SOAP</vt:lpstr>
      <vt:lpstr>Stap 6 Reflectie</vt:lpstr>
      <vt:lpstr>Opdracht</vt:lpstr>
      <vt:lpstr>Bronnen</vt:lpstr>
    </vt:vector>
  </TitlesOfParts>
  <Company>Saxion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Karin Welman</dc:creator>
  <cp:lastModifiedBy>Nicolien Oldeman</cp:lastModifiedBy>
  <cp:revision>297</cp:revision>
  <cp:lastPrinted>2015-03-03T07:45:18Z</cp:lastPrinted>
  <dcterms:created xsi:type="dcterms:W3CDTF">2012-09-14T12:17:41Z</dcterms:created>
  <dcterms:modified xsi:type="dcterms:W3CDTF">2018-02-13T09:49:01Z</dcterms:modified>
</cp:coreProperties>
</file>