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2" r:id="rId2"/>
    <p:sldId id="284" r:id="rId3"/>
    <p:sldId id="320" r:id="rId4"/>
    <p:sldId id="321" r:id="rId5"/>
    <p:sldId id="323" r:id="rId6"/>
    <p:sldId id="341" r:id="rId7"/>
    <p:sldId id="325" r:id="rId8"/>
    <p:sldId id="326" r:id="rId9"/>
    <p:sldId id="332" r:id="rId10"/>
    <p:sldId id="334" r:id="rId11"/>
    <p:sldId id="340" r:id="rId12"/>
    <p:sldId id="342" r:id="rId13"/>
    <p:sldId id="336" r:id="rId14"/>
    <p:sldId id="337" r:id="rId15"/>
    <p:sldId id="315" r:id="rId16"/>
  </p:sldIdLst>
  <p:sldSz cx="9144000" cy="6858000" type="screen4x3"/>
  <p:notesSz cx="6811963" cy="9942513"/>
  <p:defaultTextStyle>
    <a:defPPr>
      <a:defRPr lang="en-GB"/>
    </a:defPPr>
    <a:lvl1pPr algn="l" rtl="0" fontAlgn="base">
      <a:spcBef>
        <a:spcPct val="0"/>
      </a:spcBef>
      <a:spcAft>
        <a:spcPct val="0"/>
      </a:spcAft>
      <a:defRPr sz="3200" kern="1200">
        <a:solidFill>
          <a:schemeClr val="tx1"/>
        </a:solidFill>
        <a:latin typeface="Lucida Sans Unicode" pitchFamily="34" charset="0"/>
        <a:ea typeface="+mn-ea"/>
        <a:cs typeface="+mn-cs"/>
      </a:defRPr>
    </a:lvl1pPr>
    <a:lvl2pPr marL="457200" algn="l" rtl="0" fontAlgn="base">
      <a:spcBef>
        <a:spcPct val="0"/>
      </a:spcBef>
      <a:spcAft>
        <a:spcPct val="0"/>
      </a:spcAft>
      <a:defRPr sz="3200" kern="1200">
        <a:solidFill>
          <a:schemeClr val="tx1"/>
        </a:solidFill>
        <a:latin typeface="Lucida Sans Unicode" pitchFamily="34" charset="0"/>
        <a:ea typeface="+mn-ea"/>
        <a:cs typeface="+mn-cs"/>
      </a:defRPr>
    </a:lvl2pPr>
    <a:lvl3pPr marL="914400" algn="l" rtl="0" fontAlgn="base">
      <a:spcBef>
        <a:spcPct val="0"/>
      </a:spcBef>
      <a:spcAft>
        <a:spcPct val="0"/>
      </a:spcAft>
      <a:defRPr sz="3200" kern="1200">
        <a:solidFill>
          <a:schemeClr val="tx1"/>
        </a:solidFill>
        <a:latin typeface="Lucida Sans Unicode" pitchFamily="34" charset="0"/>
        <a:ea typeface="+mn-ea"/>
        <a:cs typeface="+mn-cs"/>
      </a:defRPr>
    </a:lvl3pPr>
    <a:lvl4pPr marL="1371600" algn="l" rtl="0" fontAlgn="base">
      <a:spcBef>
        <a:spcPct val="0"/>
      </a:spcBef>
      <a:spcAft>
        <a:spcPct val="0"/>
      </a:spcAft>
      <a:defRPr sz="3200" kern="1200">
        <a:solidFill>
          <a:schemeClr val="tx1"/>
        </a:solidFill>
        <a:latin typeface="Lucida Sans Unicode" pitchFamily="34" charset="0"/>
        <a:ea typeface="+mn-ea"/>
        <a:cs typeface="+mn-cs"/>
      </a:defRPr>
    </a:lvl4pPr>
    <a:lvl5pPr marL="1828800" algn="l" rtl="0" fontAlgn="base">
      <a:spcBef>
        <a:spcPct val="0"/>
      </a:spcBef>
      <a:spcAft>
        <a:spcPct val="0"/>
      </a:spcAft>
      <a:defRPr sz="3200" kern="1200">
        <a:solidFill>
          <a:schemeClr val="tx1"/>
        </a:solidFill>
        <a:latin typeface="Lucida Sans Unicode" pitchFamily="34" charset="0"/>
        <a:ea typeface="+mn-ea"/>
        <a:cs typeface="+mn-cs"/>
      </a:defRPr>
    </a:lvl5pPr>
    <a:lvl6pPr marL="2286000" algn="l" defTabSz="914400" rtl="0" eaLnBrk="1" latinLnBrk="0" hangingPunct="1">
      <a:defRPr sz="3200" kern="1200">
        <a:solidFill>
          <a:schemeClr val="tx1"/>
        </a:solidFill>
        <a:latin typeface="Lucida Sans Unicode" pitchFamily="34" charset="0"/>
        <a:ea typeface="+mn-ea"/>
        <a:cs typeface="+mn-cs"/>
      </a:defRPr>
    </a:lvl6pPr>
    <a:lvl7pPr marL="2743200" algn="l" defTabSz="914400" rtl="0" eaLnBrk="1" latinLnBrk="0" hangingPunct="1">
      <a:defRPr sz="3200" kern="1200">
        <a:solidFill>
          <a:schemeClr val="tx1"/>
        </a:solidFill>
        <a:latin typeface="Lucida Sans Unicode" pitchFamily="34" charset="0"/>
        <a:ea typeface="+mn-ea"/>
        <a:cs typeface="+mn-cs"/>
      </a:defRPr>
    </a:lvl7pPr>
    <a:lvl8pPr marL="3200400" algn="l" defTabSz="914400" rtl="0" eaLnBrk="1" latinLnBrk="0" hangingPunct="1">
      <a:defRPr sz="3200" kern="1200">
        <a:solidFill>
          <a:schemeClr val="tx1"/>
        </a:solidFill>
        <a:latin typeface="Lucida Sans Unicode" pitchFamily="34" charset="0"/>
        <a:ea typeface="+mn-ea"/>
        <a:cs typeface="+mn-cs"/>
      </a:defRPr>
    </a:lvl8pPr>
    <a:lvl9pPr marL="3657600" algn="l" defTabSz="914400" rtl="0" eaLnBrk="1" latinLnBrk="0" hangingPunct="1">
      <a:defRPr sz="3200" kern="1200">
        <a:solidFill>
          <a:schemeClr val="tx1"/>
        </a:solidFill>
        <a:latin typeface="Lucida Sans Unicode"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C742"/>
    <a:srgbClr val="178240"/>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670" autoAdjust="0"/>
    <p:restoredTop sz="86036" autoAdjust="0"/>
  </p:normalViewPr>
  <p:slideViewPr>
    <p:cSldViewPr>
      <p:cViewPr varScale="1">
        <p:scale>
          <a:sx n="99" d="100"/>
          <a:sy n="99" d="100"/>
        </p:scale>
        <p:origin x="171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851" cy="498852"/>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58536" y="0"/>
            <a:ext cx="2951851" cy="498852"/>
          </a:xfrm>
          <a:prstGeom prst="rect">
            <a:avLst/>
          </a:prstGeom>
        </p:spPr>
        <p:txBody>
          <a:bodyPr vert="horz" lIns="91440" tIns="45720" rIns="91440" bIns="45720" rtlCol="0"/>
          <a:lstStyle>
            <a:lvl1pPr algn="r">
              <a:defRPr sz="1200"/>
            </a:lvl1pPr>
          </a:lstStyle>
          <a:p>
            <a:fld id="{0A9424DC-86B3-4112-8FBF-1DD69A15AD4D}" type="datetimeFigureOut">
              <a:rPr lang="nl-NL" smtClean="0"/>
              <a:t>15-1-2020</a:t>
            </a:fld>
            <a:endParaRPr lang="nl-NL"/>
          </a:p>
        </p:txBody>
      </p:sp>
      <p:sp>
        <p:nvSpPr>
          <p:cNvPr id="4" name="Slide Image Placeholder 3"/>
          <p:cNvSpPr>
            <a:spLocks noGrp="1" noRot="1" noChangeAspect="1"/>
          </p:cNvSpPr>
          <p:nvPr>
            <p:ph type="sldImg" idx="2"/>
          </p:nvPr>
        </p:nvSpPr>
        <p:spPr>
          <a:xfrm>
            <a:off x="1169988" y="1243013"/>
            <a:ext cx="4471987" cy="3355975"/>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1197" y="4784835"/>
            <a:ext cx="5449570" cy="391486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NL"/>
          </a:p>
        </p:txBody>
      </p:sp>
      <p:sp>
        <p:nvSpPr>
          <p:cNvPr id="6" name="Footer Placeholder 5"/>
          <p:cNvSpPr>
            <a:spLocks noGrp="1"/>
          </p:cNvSpPr>
          <p:nvPr>
            <p:ph type="ftr" sz="quarter" idx="4"/>
          </p:nvPr>
        </p:nvSpPr>
        <p:spPr>
          <a:xfrm>
            <a:off x="0" y="9443662"/>
            <a:ext cx="2951851" cy="498851"/>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58536" y="9443662"/>
            <a:ext cx="2951851" cy="498851"/>
          </a:xfrm>
          <a:prstGeom prst="rect">
            <a:avLst/>
          </a:prstGeom>
        </p:spPr>
        <p:txBody>
          <a:bodyPr vert="horz" lIns="91440" tIns="45720" rIns="91440" bIns="45720" rtlCol="0" anchor="b"/>
          <a:lstStyle>
            <a:lvl1pPr algn="r">
              <a:defRPr sz="1200"/>
            </a:lvl1pPr>
          </a:lstStyle>
          <a:p>
            <a:fld id="{E467547C-C5E8-4925-8D2E-1268834565C1}" type="slidenum">
              <a:rPr lang="nl-NL" smtClean="0"/>
              <a:t>‹nr.›</a:t>
            </a:fld>
            <a:endParaRPr lang="nl-NL"/>
          </a:p>
        </p:txBody>
      </p:sp>
    </p:spTree>
    <p:extLst>
      <p:ext uri="{BB962C8B-B14F-4D97-AF65-F5344CB8AC3E}">
        <p14:creationId xmlns:p14="http://schemas.microsoft.com/office/powerpoint/2010/main" val="1384524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E467547C-C5E8-4925-8D2E-1268834565C1}" type="slidenum">
              <a:rPr lang="nl-NL" smtClean="0"/>
              <a:t>1</a:t>
            </a:fld>
            <a:endParaRPr lang="nl-NL"/>
          </a:p>
        </p:txBody>
      </p:sp>
    </p:spTree>
    <p:extLst>
      <p:ext uri="{BB962C8B-B14F-4D97-AF65-F5344CB8AC3E}">
        <p14:creationId xmlns:p14="http://schemas.microsoft.com/office/powerpoint/2010/main" val="9815662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E467547C-C5E8-4925-8D2E-1268834565C1}" type="slidenum">
              <a:rPr lang="nl-NL" smtClean="0"/>
              <a:t>10</a:t>
            </a:fld>
            <a:endParaRPr lang="nl-NL"/>
          </a:p>
        </p:txBody>
      </p:sp>
    </p:spTree>
    <p:extLst>
      <p:ext uri="{BB962C8B-B14F-4D97-AF65-F5344CB8AC3E}">
        <p14:creationId xmlns:p14="http://schemas.microsoft.com/office/powerpoint/2010/main" val="17014823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b="1" dirty="0" smtClean="0"/>
              <a:t>Onvoorwaardelijke acceptatie:</a:t>
            </a:r>
          </a:p>
          <a:p>
            <a:r>
              <a:rPr lang="nl-NL" dirty="0" smtClean="0"/>
              <a:t>Hulpverlener veroordeelt geen gedrag</a:t>
            </a:r>
          </a:p>
          <a:p>
            <a:r>
              <a:rPr lang="nl-NL" dirty="0" smtClean="0"/>
              <a:t>Relatie op basis van samenwerking en eigen verantwoordelijkheid</a:t>
            </a:r>
          </a:p>
          <a:p>
            <a:r>
              <a:rPr lang="nl-NL" sz="1200" kern="1200" dirty="0" smtClean="0">
                <a:solidFill>
                  <a:schemeClr val="tx1"/>
                </a:solidFill>
                <a:effectLst/>
                <a:latin typeface="+mn-lt"/>
                <a:ea typeface="+mn-ea"/>
                <a:cs typeface="+mn-cs"/>
              </a:rPr>
              <a:t>Het uiteindelijke doel dat je nastreeft is niet gedragsverandering, maar harmonie van wensen en gedrag.</a:t>
            </a:r>
            <a:endParaRPr lang="nl-NL" dirty="0" smtClean="0"/>
          </a:p>
          <a:p>
            <a:endParaRPr lang="nl-NL" dirty="0" smtClean="0"/>
          </a:p>
          <a:p>
            <a:r>
              <a:rPr lang="nl-NL" b="1" dirty="0" smtClean="0"/>
              <a:t>Constructieve zelfconfrontatie</a:t>
            </a:r>
          </a:p>
          <a:p>
            <a:pPr eaLnBrk="1" hangingPunct="1"/>
            <a:r>
              <a:rPr lang="nl-NL" altLang="nl-NL" dirty="0" smtClean="0"/>
              <a:t>Wel een confrontatie nodig maar niet met wensen van de </a:t>
            </a:r>
            <a:r>
              <a:rPr lang="nl-NL" altLang="nl-NL" dirty="0" err="1" smtClean="0"/>
              <a:t>hv’er</a:t>
            </a:r>
            <a:r>
              <a:rPr lang="nl-NL" altLang="nl-NL" dirty="0" smtClean="0"/>
              <a:t>. Gaat over confrontatie</a:t>
            </a:r>
            <a:r>
              <a:rPr lang="nl-NL" altLang="nl-NL" baseline="0" dirty="0" smtClean="0"/>
              <a:t> tussen wensen ene gedrag</a:t>
            </a:r>
            <a:endParaRPr lang="nl-NL" altLang="nl-NL" dirty="0" smtClean="0"/>
          </a:p>
          <a:p>
            <a:pPr eaLnBrk="1" hangingPunct="1"/>
            <a:r>
              <a:rPr lang="nl-NL" altLang="nl-NL" dirty="0" smtClean="0"/>
              <a:t>Confrontatie met als doel: gedragsverandering</a:t>
            </a:r>
          </a:p>
          <a:p>
            <a:pPr eaLnBrk="1" hangingPunct="1"/>
            <a:r>
              <a:rPr lang="nl-NL" altLang="nl-NL" dirty="0" smtClean="0"/>
              <a:t>Cognitieve dissonantie:  onverenigbaarheid van 2 cognities </a:t>
            </a:r>
          </a:p>
          <a:p>
            <a:pPr lvl="1" eaLnBrk="1" hangingPunct="1"/>
            <a:r>
              <a:rPr lang="nl-NL" altLang="nl-NL" dirty="0" smtClean="0"/>
              <a:t>Creëren van dissonantie door confronterende feedback</a:t>
            </a:r>
          </a:p>
          <a:p>
            <a:pPr lvl="1" eaLnBrk="1" hangingPunct="1"/>
            <a:r>
              <a:rPr lang="nl-NL" altLang="nl-NL" dirty="0" smtClean="0"/>
              <a:t>Interne balans verstoren waardoor </a:t>
            </a:r>
            <a:r>
              <a:rPr lang="nl-NL" altLang="nl-NL" dirty="0" err="1" smtClean="0"/>
              <a:t>lijdensdruk</a:t>
            </a:r>
            <a:r>
              <a:rPr lang="nl-NL" altLang="nl-NL" dirty="0" smtClean="0"/>
              <a:t> en ambivalentie stijgen</a:t>
            </a:r>
          </a:p>
          <a:p>
            <a:pPr lvl="1" eaLnBrk="1" hangingPunct="1"/>
            <a:r>
              <a:rPr lang="nl-NL" altLang="nl-NL" dirty="0" smtClean="0"/>
              <a:t>Oproepen dissonantie alleen zinvol als gevoel van zelfwaarde kan worden verhoogd</a:t>
            </a:r>
          </a:p>
          <a:p>
            <a:pPr eaLnBrk="1" hangingPunct="1"/>
            <a:endParaRPr lang="nl-NL" altLang="nl-NL" dirty="0" smtClean="0"/>
          </a:p>
          <a:p>
            <a:pPr eaLnBrk="1" hangingPunct="1"/>
            <a:endParaRPr lang="nl-NL" altLang="nl-NL" dirty="0" smtClean="0"/>
          </a:p>
          <a:p>
            <a:endParaRPr lang="nl-NL" dirty="0" smtClean="0"/>
          </a:p>
        </p:txBody>
      </p:sp>
      <p:sp>
        <p:nvSpPr>
          <p:cNvPr id="4" name="Slide Number Placeholder 3"/>
          <p:cNvSpPr>
            <a:spLocks noGrp="1"/>
          </p:cNvSpPr>
          <p:nvPr>
            <p:ph type="sldNum" sz="quarter" idx="10"/>
          </p:nvPr>
        </p:nvSpPr>
        <p:spPr/>
        <p:txBody>
          <a:bodyPr/>
          <a:lstStyle/>
          <a:p>
            <a:fld id="{E467547C-C5E8-4925-8D2E-1268834565C1}" type="slidenum">
              <a:rPr lang="nl-NL" smtClean="0"/>
              <a:t>11</a:t>
            </a:fld>
            <a:endParaRPr lang="nl-NL"/>
          </a:p>
        </p:txBody>
      </p:sp>
    </p:spTree>
    <p:extLst>
      <p:ext uri="{BB962C8B-B14F-4D97-AF65-F5344CB8AC3E}">
        <p14:creationId xmlns:p14="http://schemas.microsoft.com/office/powerpoint/2010/main" val="23517583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kern="1200" dirty="0" smtClean="0">
                <a:solidFill>
                  <a:schemeClr val="tx1"/>
                </a:solidFill>
                <a:effectLst/>
                <a:latin typeface="+mn-lt"/>
                <a:ea typeface="+mn-ea"/>
                <a:cs typeface="+mn-cs"/>
              </a:rPr>
              <a:t>Cognitieve dissonantie (</a:t>
            </a:r>
            <a:r>
              <a:rPr lang="nl-NL" sz="1200" kern="1200" dirty="0" err="1" smtClean="0">
                <a:solidFill>
                  <a:schemeClr val="tx1"/>
                </a:solidFill>
                <a:effectLst/>
                <a:latin typeface="+mn-lt"/>
                <a:ea typeface="+mn-ea"/>
                <a:cs typeface="+mn-cs"/>
              </a:rPr>
              <a:t>cognitive</a:t>
            </a:r>
            <a:r>
              <a:rPr lang="nl-NL" sz="1200" kern="1200" dirty="0" smtClean="0">
                <a:solidFill>
                  <a:schemeClr val="tx1"/>
                </a:solidFill>
                <a:effectLst/>
                <a:latin typeface="+mn-lt"/>
                <a:ea typeface="+mn-ea"/>
                <a:cs typeface="+mn-cs"/>
              </a:rPr>
              <a:t> </a:t>
            </a:r>
            <a:r>
              <a:rPr lang="nl-NL" sz="1200" kern="1200" dirty="0" err="1" smtClean="0">
                <a:solidFill>
                  <a:schemeClr val="tx1"/>
                </a:solidFill>
                <a:effectLst/>
                <a:latin typeface="+mn-lt"/>
                <a:ea typeface="+mn-ea"/>
                <a:cs typeface="+mn-cs"/>
              </a:rPr>
              <a:t>dissonance</a:t>
            </a:r>
            <a:r>
              <a:rPr lang="nl-NL" sz="1200" kern="1200" dirty="0" smtClean="0">
                <a:solidFill>
                  <a:schemeClr val="tx1"/>
                </a:solidFill>
                <a:effectLst/>
                <a:latin typeface="+mn-lt"/>
                <a:ea typeface="+mn-ea"/>
                <a:cs typeface="+mn-cs"/>
              </a:rPr>
              <a:t>) is het </a:t>
            </a:r>
            <a:r>
              <a:rPr lang="nl-NL" sz="1200" b="1" kern="1200" dirty="0" smtClean="0">
                <a:solidFill>
                  <a:schemeClr val="tx1"/>
                </a:solidFill>
                <a:effectLst/>
                <a:latin typeface="+mn-lt"/>
                <a:ea typeface="+mn-ea"/>
                <a:cs typeface="+mn-cs"/>
              </a:rPr>
              <a:t>onprettige gevoel </a:t>
            </a:r>
            <a:r>
              <a:rPr lang="nl-NL" sz="1200" kern="1200" dirty="0" smtClean="0">
                <a:solidFill>
                  <a:schemeClr val="tx1"/>
                </a:solidFill>
                <a:effectLst/>
                <a:latin typeface="+mn-lt"/>
                <a:ea typeface="+mn-ea"/>
                <a:cs typeface="+mn-cs"/>
              </a:rPr>
              <a:t>dat </a:t>
            </a:r>
            <a:r>
              <a:rPr lang="nl-NL" sz="1200" kern="1200" dirty="0" err="1" smtClean="0">
                <a:solidFill>
                  <a:schemeClr val="tx1"/>
                </a:solidFill>
                <a:effectLst/>
                <a:latin typeface="+mn-lt"/>
                <a:ea typeface="+mn-ea"/>
                <a:cs typeface="+mn-cs"/>
              </a:rPr>
              <a:t>onstaat</a:t>
            </a:r>
            <a:r>
              <a:rPr lang="nl-NL" sz="1200" kern="1200" dirty="0" smtClean="0">
                <a:solidFill>
                  <a:schemeClr val="tx1"/>
                </a:solidFill>
                <a:effectLst/>
                <a:latin typeface="+mn-lt"/>
                <a:ea typeface="+mn-ea"/>
                <a:cs typeface="+mn-cs"/>
              </a:rPr>
              <a:t> als ons gevoel in tegenspraak is met onze gedachten of mening. De reactie die hierop optreedt is het belangrijkst: wij </a:t>
            </a:r>
            <a:r>
              <a:rPr lang="nl-NL" sz="1200" b="1" kern="1200" dirty="0" smtClean="0">
                <a:solidFill>
                  <a:schemeClr val="tx1"/>
                </a:solidFill>
                <a:effectLst/>
                <a:latin typeface="+mn-lt"/>
                <a:ea typeface="+mn-ea"/>
                <a:cs typeface="+mn-cs"/>
              </a:rPr>
              <a:t>zullen proberen ons gevoel en onze ratio weer met elkaar in overeenstemming proberen te brengen </a:t>
            </a:r>
            <a:r>
              <a:rPr lang="nl-NL" sz="1200" kern="1200" dirty="0" smtClean="0">
                <a:solidFill>
                  <a:schemeClr val="tx1"/>
                </a:solidFill>
                <a:effectLst/>
                <a:latin typeface="+mn-lt"/>
                <a:ea typeface="+mn-ea"/>
                <a:cs typeface="+mn-cs"/>
              </a:rPr>
              <a:t>en zo de gemoedsrust te herstellen.</a:t>
            </a:r>
          </a:p>
          <a:p>
            <a:pPr marL="171450" indent="-171450">
              <a:buFont typeface="Arial" panose="020B0604020202020204" pitchFamily="34" charset="0"/>
              <a:buChar char="•"/>
            </a:pP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err="1" smtClean="0">
                <a:solidFill>
                  <a:schemeClr val="tx1"/>
                </a:solidFill>
                <a:effectLst/>
                <a:latin typeface="+mn-lt"/>
                <a:ea typeface="+mn-ea"/>
                <a:cs typeface="+mn-cs"/>
              </a:rPr>
              <a:t>geprobeerd</a:t>
            </a:r>
            <a:r>
              <a:rPr lang="en-US" sz="1200" kern="1200" dirty="0" smtClean="0">
                <a:solidFill>
                  <a:schemeClr val="tx1"/>
                </a:solidFill>
                <a:effectLst/>
                <a:latin typeface="+mn-lt"/>
                <a:ea typeface="+mn-ea"/>
                <a:cs typeface="+mn-cs"/>
              </a:rPr>
              <a:t> de </a:t>
            </a:r>
            <a:r>
              <a:rPr lang="en-US" sz="1200" kern="1200" dirty="0" err="1" smtClean="0">
                <a:solidFill>
                  <a:schemeClr val="tx1"/>
                </a:solidFill>
                <a:effectLst/>
                <a:latin typeface="+mn-lt"/>
                <a:ea typeface="+mn-ea"/>
                <a:cs typeface="+mn-cs"/>
              </a:rPr>
              <a:t>balans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verstoren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tussen</a:t>
            </a:r>
            <a:r>
              <a:rPr lang="en-US" sz="1200" kern="1200" dirty="0" smtClean="0">
                <a:solidFill>
                  <a:schemeClr val="tx1"/>
                </a:solidFill>
                <a:effectLst/>
                <a:latin typeface="+mn-lt"/>
                <a:ea typeface="+mn-ea"/>
                <a:cs typeface="+mn-cs"/>
              </a:rPr>
              <a:t> de </a:t>
            </a:r>
            <a:r>
              <a:rPr lang="en-US" sz="1200" kern="1200" dirty="0" err="1" smtClean="0">
                <a:solidFill>
                  <a:schemeClr val="tx1"/>
                </a:solidFill>
                <a:effectLst/>
                <a:latin typeface="+mn-lt"/>
                <a:ea typeface="+mn-ea"/>
                <a:cs typeface="+mn-cs"/>
              </a:rPr>
              <a:t>krachten</a:t>
            </a:r>
            <a:r>
              <a:rPr lang="en-US" sz="1200" kern="1200" dirty="0" smtClean="0">
                <a:solidFill>
                  <a:schemeClr val="tx1"/>
                </a:solidFill>
                <a:effectLst/>
                <a:latin typeface="+mn-lt"/>
                <a:ea typeface="+mn-ea"/>
                <a:cs typeface="+mn-cs"/>
              </a:rPr>
              <a:t> die de </a:t>
            </a:r>
            <a:r>
              <a:rPr lang="en-US" sz="1200" b="1" kern="1200" dirty="0" err="1" smtClean="0">
                <a:solidFill>
                  <a:schemeClr val="tx1"/>
                </a:solidFill>
                <a:effectLst/>
                <a:latin typeface="+mn-lt"/>
                <a:ea typeface="+mn-ea"/>
                <a:cs typeface="+mn-cs"/>
              </a:rPr>
              <a:t>gewoonte</a:t>
            </a:r>
            <a:r>
              <a:rPr lang="en-US" sz="1200" b="1" kern="1200" dirty="0" smtClean="0">
                <a:solidFill>
                  <a:schemeClr val="tx1"/>
                </a:solidFill>
                <a:effectLst/>
                <a:latin typeface="+mn-lt"/>
                <a:ea typeface="+mn-ea"/>
                <a:cs typeface="+mn-cs"/>
              </a:rPr>
              <a:t> </a:t>
            </a:r>
            <a:r>
              <a:rPr lang="en-US" sz="1200" b="1" kern="1200" dirty="0" err="1" smtClean="0">
                <a:solidFill>
                  <a:schemeClr val="tx1"/>
                </a:solidFill>
                <a:effectLst/>
                <a:latin typeface="+mn-lt"/>
                <a:ea typeface="+mn-ea"/>
                <a:cs typeface="+mn-cs"/>
              </a:rPr>
              <a:t>continueren</a:t>
            </a:r>
            <a:r>
              <a:rPr lang="en-US" sz="1200" b="1"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en</a:t>
            </a:r>
            <a:r>
              <a:rPr lang="en-US" sz="1200" kern="1200" dirty="0" smtClean="0">
                <a:solidFill>
                  <a:schemeClr val="tx1"/>
                </a:solidFill>
                <a:effectLst/>
                <a:latin typeface="+mn-lt"/>
                <a:ea typeface="+mn-ea"/>
                <a:cs typeface="+mn-cs"/>
              </a:rPr>
              <a:t> de </a:t>
            </a:r>
            <a:r>
              <a:rPr lang="en-US" sz="1200" b="1" kern="1200" dirty="0" err="1" smtClean="0">
                <a:solidFill>
                  <a:schemeClr val="tx1"/>
                </a:solidFill>
                <a:effectLst/>
                <a:latin typeface="+mn-lt"/>
                <a:ea typeface="+mn-ea"/>
                <a:cs typeface="+mn-cs"/>
              </a:rPr>
              <a:t>overwegingen</a:t>
            </a:r>
            <a:r>
              <a:rPr lang="en-US" sz="1200" b="1" kern="1200" dirty="0" smtClean="0">
                <a:solidFill>
                  <a:schemeClr val="tx1"/>
                </a:solidFill>
                <a:effectLst/>
                <a:latin typeface="+mn-lt"/>
                <a:ea typeface="+mn-ea"/>
                <a:cs typeface="+mn-cs"/>
              </a:rPr>
              <a:t> om </a:t>
            </a:r>
            <a:r>
              <a:rPr lang="en-US" sz="1200" b="1" kern="1200" dirty="0" err="1" smtClean="0">
                <a:solidFill>
                  <a:schemeClr val="tx1"/>
                </a:solidFill>
                <a:effectLst/>
                <a:latin typeface="+mn-lt"/>
                <a:ea typeface="+mn-ea"/>
                <a:cs typeface="+mn-cs"/>
              </a:rPr>
              <a:t>te</a:t>
            </a:r>
            <a:r>
              <a:rPr lang="en-US" sz="1200" b="1" kern="1200" dirty="0" smtClean="0">
                <a:solidFill>
                  <a:schemeClr val="tx1"/>
                </a:solidFill>
                <a:effectLst/>
                <a:latin typeface="+mn-lt"/>
                <a:ea typeface="+mn-ea"/>
                <a:cs typeface="+mn-cs"/>
              </a:rPr>
              <a:t> </a:t>
            </a:r>
            <a:r>
              <a:rPr lang="en-US" sz="1200" b="1" kern="1200" dirty="0" err="1" smtClean="0">
                <a:solidFill>
                  <a:schemeClr val="tx1"/>
                </a:solidFill>
                <a:effectLst/>
                <a:latin typeface="+mn-lt"/>
                <a:ea typeface="+mn-ea"/>
                <a:cs typeface="+mn-cs"/>
              </a:rPr>
              <a:t>veranderen</a:t>
            </a:r>
            <a:r>
              <a:rPr lang="en-US" sz="1200" kern="1200" dirty="0" smtClean="0">
                <a:solidFill>
                  <a:schemeClr val="tx1"/>
                </a:solidFill>
                <a:effectLst/>
                <a:latin typeface="+mn-lt"/>
                <a:ea typeface="+mn-ea"/>
                <a:cs typeface="+mn-cs"/>
              </a:rPr>
              <a:t>.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De </a:t>
            </a:r>
            <a:r>
              <a:rPr lang="en-US" sz="1200" kern="1200" dirty="0" err="1" smtClean="0">
                <a:solidFill>
                  <a:schemeClr val="tx1"/>
                </a:solidFill>
                <a:effectLst/>
                <a:latin typeface="+mn-lt"/>
                <a:ea typeface="+mn-ea"/>
                <a:cs typeface="+mn-cs"/>
              </a:rPr>
              <a:t>hulpverlener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doet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dit</a:t>
            </a:r>
            <a:r>
              <a:rPr lang="en-US" sz="1200" kern="1200" dirty="0" smtClean="0">
                <a:solidFill>
                  <a:schemeClr val="tx1"/>
                </a:solidFill>
                <a:effectLst/>
                <a:latin typeface="+mn-lt"/>
                <a:ea typeface="+mn-ea"/>
                <a:cs typeface="+mn-cs"/>
              </a:rPr>
              <a:t> door </a:t>
            </a:r>
            <a:r>
              <a:rPr lang="en-US" sz="1200" b="1" kern="1200" dirty="0" err="1" smtClean="0">
                <a:solidFill>
                  <a:schemeClr val="tx1"/>
                </a:solidFill>
                <a:effectLst/>
                <a:latin typeface="+mn-lt"/>
                <a:ea typeface="+mn-ea"/>
                <a:cs typeface="+mn-cs"/>
              </a:rPr>
              <a:t>selectief</a:t>
            </a:r>
            <a:r>
              <a:rPr lang="en-US" sz="1200" b="1" kern="1200" dirty="0" smtClean="0">
                <a:solidFill>
                  <a:schemeClr val="tx1"/>
                </a:solidFill>
                <a:effectLst/>
                <a:latin typeface="+mn-lt"/>
                <a:ea typeface="+mn-ea"/>
                <a:cs typeface="+mn-cs"/>
              </a:rPr>
              <a:t> </a:t>
            </a:r>
            <a:r>
              <a:rPr lang="en-US" sz="1200" b="1" kern="1200" dirty="0" err="1" smtClean="0">
                <a:solidFill>
                  <a:schemeClr val="tx1"/>
                </a:solidFill>
                <a:effectLst/>
                <a:latin typeface="+mn-lt"/>
                <a:ea typeface="+mn-ea"/>
                <a:cs typeface="+mn-cs"/>
              </a:rPr>
              <a:t>te</a:t>
            </a:r>
            <a:r>
              <a:rPr lang="en-US" sz="1200" b="1" kern="1200" dirty="0" smtClean="0">
                <a:solidFill>
                  <a:schemeClr val="tx1"/>
                </a:solidFill>
                <a:effectLst/>
                <a:latin typeface="+mn-lt"/>
                <a:ea typeface="+mn-ea"/>
                <a:cs typeface="+mn-cs"/>
              </a:rPr>
              <a:t> </a:t>
            </a:r>
            <a:r>
              <a:rPr lang="en-US" sz="1200" b="1" kern="1200" dirty="0" err="1" smtClean="0">
                <a:solidFill>
                  <a:schemeClr val="tx1"/>
                </a:solidFill>
                <a:effectLst/>
                <a:latin typeface="+mn-lt"/>
                <a:ea typeface="+mn-ea"/>
                <a:cs typeface="+mn-cs"/>
              </a:rPr>
              <a:t>reflecteren</a:t>
            </a:r>
            <a:r>
              <a:rPr lang="en-US" sz="1200" kern="1200" dirty="0" smtClean="0">
                <a:solidFill>
                  <a:schemeClr val="tx1"/>
                </a:solidFill>
                <a:effectLst/>
                <a:latin typeface="+mn-lt"/>
                <a:ea typeface="+mn-ea"/>
                <a:cs typeface="+mn-cs"/>
              </a:rPr>
              <a:t> op </a:t>
            </a:r>
            <a:r>
              <a:rPr lang="en-US" sz="1200" kern="1200" dirty="0" err="1" smtClean="0">
                <a:solidFill>
                  <a:schemeClr val="tx1"/>
                </a:solidFill>
                <a:effectLst/>
                <a:latin typeface="+mn-lt"/>
                <a:ea typeface="+mn-ea"/>
                <a:cs typeface="+mn-cs"/>
              </a:rPr>
              <a:t>wat</a:t>
            </a:r>
            <a:r>
              <a:rPr lang="en-US" sz="1200" kern="1200" dirty="0" smtClean="0">
                <a:solidFill>
                  <a:schemeClr val="tx1"/>
                </a:solidFill>
                <a:effectLst/>
                <a:latin typeface="+mn-lt"/>
                <a:ea typeface="+mn-ea"/>
                <a:cs typeface="+mn-cs"/>
              </a:rPr>
              <a:t> de </a:t>
            </a:r>
            <a:r>
              <a:rPr lang="en-US" sz="1200" kern="1200" dirty="0" err="1" smtClean="0">
                <a:solidFill>
                  <a:schemeClr val="tx1"/>
                </a:solidFill>
                <a:effectLst/>
                <a:latin typeface="+mn-lt"/>
                <a:ea typeface="+mn-ea"/>
                <a:cs typeface="+mn-cs"/>
              </a:rPr>
              <a:t>patiënt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vertelt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Hij</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zal</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bij</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voorkeur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datgene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uitlokken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reflecteren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wat</a:t>
            </a:r>
            <a:r>
              <a:rPr lang="en-US" sz="1200" kern="1200" dirty="0" smtClean="0">
                <a:solidFill>
                  <a:schemeClr val="tx1"/>
                </a:solidFill>
                <a:effectLst/>
                <a:latin typeface="+mn-lt"/>
                <a:ea typeface="+mn-ea"/>
                <a:cs typeface="+mn-cs"/>
              </a:rPr>
              <a:t> op </a:t>
            </a:r>
            <a:r>
              <a:rPr lang="en-US" sz="1200" kern="1200" dirty="0" err="1" smtClean="0">
                <a:solidFill>
                  <a:schemeClr val="tx1"/>
                </a:solidFill>
                <a:effectLst/>
                <a:latin typeface="+mn-lt"/>
                <a:ea typeface="+mn-ea"/>
                <a:cs typeface="+mn-cs"/>
              </a:rPr>
              <a:t>positieve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verandering</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wijst</a:t>
            </a:r>
            <a:r>
              <a:rPr lang="en-US" sz="1200" kern="1200" dirty="0" smtClean="0">
                <a:solidFill>
                  <a:schemeClr val="tx1"/>
                </a:solidFill>
                <a:effectLst/>
                <a:latin typeface="+mn-lt"/>
                <a:ea typeface="+mn-ea"/>
                <a:cs typeface="+mn-cs"/>
              </a:rPr>
              <a:t>. </a:t>
            </a:r>
          </a:p>
          <a:p>
            <a:pPr marL="171450" indent="-171450">
              <a:buFont typeface="Arial" panose="020B0604020202020204" pitchFamily="34" charset="0"/>
              <a:buChar char="•"/>
            </a:pPr>
            <a:r>
              <a:rPr lang="en-US" sz="1200" kern="1200" dirty="0" err="1" smtClean="0">
                <a:solidFill>
                  <a:schemeClr val="tx1"/>
                </a:solidFill>
                <a:effectLst/>
                <a:latin typeface="+mn-lt"/>
                <a:ea typeface="+mn-ea"/>
                <a:cs typeface="+mn-cs"/>
              </a:rPr>
              <a:t>Een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techniek</a:t>
            </a:r>
            <a:r>
              <a:rPr lang="en-US" sz="1200" kern="1200" dirty="0" smtClean="0">
                <a:solidFill>
                  <a:schemeClr val="tx1"/>
                </a:solidFill>
                <a:effectLst/>
                <a:latin typeface="+mn-lt"/>
                <a:ea typeface="+mn-ea"/>
                <a:cs typeface="+mn-cs"/>
              </a:rPr>
              <a:t> die </a:t>
            </a:r>
            <a:r>
              <a:rPr lang="en-US" sz="1200" kern="1200" dirty="0" err="1" smtClean="0">
                <a:solidFill>
                  <a:schemeClr val="tx1"/>
                </a:solidFill>
                <a:effectLst/>
                <a:latin typeface="+mn-lt"/>
                <a:ea typeface="+mn-ea"/>
                <a:cs typeface="+mn-cs"/>
              </a:rPr>
              <a:t>hij</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gebruiken</a:t>
            </a:r>
            <a:r>
              <a:rPr lang="en-US" sz="1200" kern="1200" dirty="0" smtClean="0">
                <a:solidFill>
                  <a:schemeClr val="tx1"/>
                </a:solidFill>
                <a:effectLst/>
                <a:latin typeface="+mn-lt"/>
                <a:ea typeface="+mn-ea"/>
                <a:cs typeface="+mn-cs"/>
              </a:rPr>
              <a:t> is de </a:t>
            </a:r>
            <a:r>
              <a:rPr lang="en-US" sz="1200" kern="1200" dirty="0" err="1" smtClean="0">
                <a:solidFill>
                  <a:schemeClr val="tx1"/>
                </a:solidFill>
                <a:effectLst/>
                <a:latin typeface="+mn-lt"/>
                <a:ea typeface="+mn-ea"/>
                <a:cs typeface="+mn-cs"/>
              </a:rPr>
              <a:t>patiënt</a:t>
            </a:r>
            <a:r>
              <a:rPr lang="en-US" sz="1200" kern="1200" dirty="0" smtClean="0">
                <a:solidFill>
                  <a:schemeClr val="tx1"/>
                </a:solidFill>
                <a:effectLst/>
                <a:latin typeface="+mn-lt"/>
                <a:ea typeface="+mn-ea"/>
                <a:cs typeface="+mn-cs"/>
              </a:rPr>
              <a:t> de </a:t>
            </a:r>
            <a:r>
              <a:rPr lang="en-US" sz="1200" b="1" kern="1200" dirty="0" err="1" smtClean="0">
                <a:solidFill>
                  <a:schemeClr val="tx1"/>
                </a:solidFill>
                <a:effectLst/>
                <a:latin typeface="+mn-lt"/>
                <a:ea typeface="+mn-ea"/>
                <a:cs typeface="+mn-cs"/>
              </a:rPr>
              <a:t>lasten</a:t>
            </a:r>
            <a:r>
              <a:rPr lang="en-US" sz="1200" b="1" kern="1200" dirty="0" smtClean="0">
                <a:solidFill>
                  <a:schemeClr val="tx1"/>
                </a:solidFill>
                <a:effectLst/>
                <a:latin typeface="+mn-lt"/>
                <a:ea typeface="+mn-ea"/>
                <a:cs typeface="+mn-cs"/>
              </a:rPr>
              <a:t> van de </a:t>
            </a:r>
            <a:r>
              <a:rPr lang="en-US" sz="1200" b="1" kern="1200" dirty="0" err="1" smtClean="0">
                <a:solidFill>
                  <a:schemeClr val="tx1"/>
                </a:solidFill>
                <a:effectLst/>
                <a:latin typeface="+mn-lt"/>
                <a:ea typeface="+mn-ea"/>
                <a:cs typeface="+mn-cs"/>
              </a:rPr>
              <a:t>huidige</a:t>
            </a:r>
            <a:r>
              <a:rPr lang="en-US" sz="1200" b="1" kern="1200" dirty="0" smtClean="0">
                <a:solidFill>
                  <a:schemeClr val="tx1"/>
                </a:solidFill>
                <a:effectLst/>
                <a:latin typeface="+mn-lt"/>
                <a:ea typeface="+mn-ea"/>
                <a:cs typeface="+mn-cs"/>
              </a:rPr>
              <a:t> </a:t>
            </a:r>
            <a:r>
              <a:rPr lang="en-US" sz="1200" b="1" kern="1200" dirty="0" err="1" smtClean="0">
                <a:solidFill>
                  <a:schemeClr val="tx1"/>
                </a:solidFill>
                <a:effectLst/>
                <a:latin typeface="+mn-lt"/>
                <a:ea typeface="+mn-ea"/>
                <a:cs typeface="+mn-cs"/>
              </a:rPr>
              <a:t>leefstijl</a:t>
            </a:r>
            <a:r>
              <a:rPr lang="en-US" sz="1200" b="1" kern="1200" dirty="0" smtClean="0">
                <a:solidFill>
                  <a:schemeClr val="tx1"/>
                </a:solidFill>
                <a:effectLst/>
                <a:latin typeface="+mn-lt"/>
                <a:ea typeface="+mn-ea"/>
                <a:cs typeface="+mn-cs"/>
              </a:rPr>
              <a:t> </a:t>
            </a:r>
            <a:r>
              <a:rPr lang="en-US" sz="1200" b="1" kern="1200" dirty="0" err="1" smtClean="0">
                <a:solidFill>
                  <a:schemeClr val="tx1"/>
                </a:solidFill>
                <a:effectLst/>
                <a:latin typeface="+mn-lt"/>
                <a:ea typeface="+mn-ea"/>
                <a:cs typeface="+mn-cs"/>
              </a:rPr>
              <a:t>te</a:t>
            </a:r>
            <a:r>
              <a:rPr lang="en-US" sz="1200" b="1" kern="1200" dirty="0" smtClean="0">
                <a:solidFill>
                  <a:schemeClr val="tx1"/>
                </a:solidFill>
                <a:effectLst/>
                <a:latin typeface="+mn-lt"/>
                <a:ea typeface="+mn-ea"/>
                <a:cs typeface="+mn-cs"/>
              </a:rPr>
              <a:t> </a:t>
            </a:r>
            <a:r>
              <a:rPr lang="en-US" sz="1200" b="1" kern="1200" dirty="0" err="1" smtClean="0">
                <a:solidFill>
                  <a:schemeClr val="tx1"/>
                </a:solidFill>
                <a:effectLst/>
                <a:latin typeface="+mn-lt"/>
                <a:ea typeface="+mn-ea"/>
                <a:cs typeface="+mn-cs"/>
              </a:rPr>
              <a:t>laten</a:t>
            </a:r>
            <a:r>
              <a:rPr lang="en-US" sz="1200" b="1" kern="1200" dirty="0" smtClean="0">
                <a:solidFill>
                  <a:schemeClr val="tx1"/>
                </a:solidFill>
                <a:effectLst/>
                <a:latin typeface="+mn-lt"/>
                <a:ea typeface="+mn-ea"/>
                <a:cs typeface="+mn-cs"/>
              </a:rPr>
              <a:t> </a:t>
            </a:r>
            <a:r>
              <a:rPr lang="en-US" sz="1200" b="1" kern="1200" dirty="0" err="1" smtClean="0">
                <a:solidFill>
                  <a:schemeClr val="tx1"/>
                </a:solidFill>
                <a:effectLst/>
                <a:latin typeface="+mn-lt"/>
                <a:ea typeface="+mn-ea"/>
                <a:cs typeface="+mn-cs"/>
              </a:rPr>
              <a:t>uiteenzetten</a:t>
            </a:r>
            <a:r>
              <a:rPr lang="en-US" sz="1200" kern="1200" dirty="0" smtClean="0">
                <a:solidFill>
                  <a:schemeClr val="tx1"/>
                </a:solidFill>
                <a:effectLst/>
                <a:latin typeface="+mn-lt"/>
                <a:ea typeface="+mn-ea"/>
                <a:cs typeface="+mn-cs"/>
              </a:rPr>
              <a:t>.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De </a:t>
            </a:r>
            <a:r>
              <a:rPr lang="en-US" sz="1200" kern="1200" dirty="0" err="1" smtClean="0">
                <a:solidFill>
                  <a:schemeClr val="tx1"/>
                </a:solidFill>
                <a:effectLst/>
                <a:latin typeface="+mn-lt"/>
                <a:ea typeface="+mn-ea"/>
                <a:cs typeface="+mn-cs"/>
              </a:rPr>
              <a:t>hulpverlener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streeft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naar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explicitering</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verscherping</a:t>
            </a:r>
            <a:r>
              <a:rPr lang="en-US" sz="1200" kern="1200" dirty="0" smtClean="0">
                <a:solidFill>
                  <a:schemeClr val="tx1"/>
                </a:solidFill>
                <a:effectLst/>
                <a:latin typeface="+mn-lt"/>
                <a:ea typeface="+mn-ea"/>
                <a:cs typeface="+mn-cs"/>
              </a:rPr>
              <a:t> van </a:t>
            </a:r>
            <a:r>
              <a:rPr lang="en-US" sz="1200" kern="1200" dirty="0" err="1" smtClean="0">
                <a:solidFill>
                  <a:schemeClr val="tx1"/>
                </a:solidFill>
                <a:effectLst/>
                <a:latin typeface="+mn-lt"/>
                <a:ea typeface="+mn-ea"/>
                <a:cs typeface="+mn-cs"/>
              </a:rPr>
              <a:t>verschillen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tussen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huidige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leefstijl</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belangrijke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doelen</a:t>
            </a:r>
            <a:r>
              <a:rPr lang="en-US" sz="1200" kern="1200" dirty="0" smtClean="0">
                <a:solidFill>
                  <a:schemeClr val="tx1"/>
                </a:solidFill>
                <a:effectLst/>
                <a:latin typeface="+mn-lt"/>
                <a:ea typeface="+mn-ea"/>
                <a:cs typeface="+mn-cs"/>
              </a:rPr>
              <a:t>.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Door het </a:t>
            </a:r>
            <a:r>
              <a:rPr lang="en-US" sz="1200" kern="1200" dirty="0" err="1" smtClean="0">
                <a:solidFill>
                  <a:schemeClr val="tx1"/>
                </a:solidFill>
                <a:effectLst/>
                <a:latin typeface="+mn-lt"/>
                <a:ea typeface="+mn-ea"/>
                <a:cs typeface="+mn-cs"/>
              </a:rPr>
              <a:t>uitlokken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sturen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inprenten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laten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herhalen</a:t>
            </a:r>
            <a:r>
              <a:rPr lang="en-US" sz="1200" kern="1200" dirty="0" smtClean="0">
                <a:solidFill>
                  <a:schemeClr val="tx1"/>
                </a:solidFill>
                <a:effectLst/>
                <a:latin typeface="+mn-lt"/>
                <a:ea typeface="+mn-ea"/>
                <a:cs typeface="+mn-cs"/>
              </a:rPr>
              <a:t>) van </a:t>
            </a:r>
            <a:r>
              <a:rPr lang="en-US" sz="1200" kern="1200" dirty="0" err="1" smtClean="0">
                <a:solidFill>
                  <a:schemeClr val="tx1"/>
                </a:solidFill>
                <a:effectLst/>
                <a:latin typeface="+mn-lt"/>
                <a:ea typeface="+mn-ea"/>
                <a:cs typeface="+mn-cs"/>
              </a:rPr>
              <a:t>zelfmotiverende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uitspraken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roept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hij</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cognitieve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dissonantie</a:t>
            </a:r>
            <a:r>
              <a:rPr lang="en-US" sz="1200" kern="1200" dirty="0" smtClean="0">
                <a:solidFill>
                  <a:schemeClr val="tx1"/>
                </a:solidFill>
                <a:effectLst/>
                <a:latin typeface="+mn-lt"/>
                <a:ea typeface="+mn-ea"/>
                <a:cs typeface="+mn-cs"/>
              </a:rPr>
              <a:t> op </a:t>
            </a:r>
            <a:r>
              <a:rPr lang="en-US" sz="1200" kern="1200" dirty="0" err="1" smtClean="0">
                <a:solidFill>
                  <a:schemeClr val="tx1"/>
                </a:solidFill>
                <a:effectLst/>
                <a:latin typeface="+mn-lt"/>
                <a:ea typeface="+mn-ea"/>
                <a:cs typeface="+mn-cs"/>
              </a:rPr>
              <a:t>bij</a:t>
            </a:r>
            <a:r>
              <a:rPr lang="en-US" sz="1200" kern="1200" dirty="0" smtClean="0">
                <a:solidFill>
                  <a:schemeClr val="tx1"/>
                </a:solidFill>
                <a:effectLst/>
                <a:latin typeface="+mn-lt"/>
                <a:ea typeface="+mn-ea"/>
                <a:cs typeface="+mn-cs"/>
              </a:rPr>
              <a:t> de </a:t>
            </a:r>
            <a:r>
              <a:rPr lang="en-US" sz="1200" kern="1200" dirty="0" err="1" smtClean="0">
                <a:solidFill>
                  <a:schemeClr val="tx1"/>
                </a:solidFill>
                <a:effectLst/>
                <a:latin typeface="+mn-lt"/>
                <a:ea typeface="+mn-ea"/>
                <a:cs typeface="+mn-cs"/>
              </a:rPr>
              <a:t>patiënt</a:t>
            </a:r>
            <a:r>
              <a:rPr lang="en-US" sz="1200" kern="1200" dirty="0" smtClean="0">
                <a:solidFill>
                  <a:schemeClr val="tx1"/>
                </a:solidFill>
                <a:effectLst/>
                <a:latin typeface="+mn-lt"/>
                <a:ea typeface="+mn-ea"/>
                <a:cs typeface="+mn-cs"/>
              </a:rPr>
              <a:t>.</a:t>
            </a:r>
            <a:endParaRPr lang="nl-NL" dirty="0" smtClean="0"/>
          </a:p>
        </p:txBody>
      </p:sp>
      <p:sp>
        <p:nvSpPr>
          <p:cNvPr id="4" name="Slide Number Placeholder 3"/>
          <p:cNvSpPr>
            <a:spLocks noGrp="1"/>
          </p:cNvSpPr>
          <p:nvPr>
            <p:ph type="sldNum" sz="quarter" idx="10"/>
          </p:nvPr>
        </p:nvSpPr>
        <p:spPr/>
        <p:txBody>
          <a:bodyPr/>
          <a:lstStyle/>
          <a:p>
            <a:fld id="{E467547C-C5E8-4925-8D2E-1268834565C1}" type="slidenum">
              <a:rPr lang="nl-NL" smtClean="0"/>
              <a:t>12</a:t>
            </a:fld>
            <a:endParaRPr lang="nl-NL"/>
          </a:p>
        </p:txBody>
      </p:sp>
    </p:spTree>
    <p:extLst>
      <p:ext uri="{BB962C8B-B14F-4D97-AF65-F5344CB8AC3E}">
        <p14:creationId xmlns:p14="http://schemas.microsoft.com/office/powerpoint/2010/main" val="23517583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E467547C-C5E8-4925-8D2E-1268834565C1}" type="slidenum">
              <a:rPr lang="nl-NL" smtClean="0"/>
              <a:t>13</a:t>
            </a:fld>
            <a:endParaRPr lang="nl-NL"/>
          </a:p>
        </p:txBody>
      </p:sp>
    </p:spTree>
    <p:extLst>
      <p:ext uri="{BB962C8B-B14F-4D97-AF65-F5344CB8AC3E}">
        <p14:creationId xmlns:p14="http://schemas.microsoft.com/office/powerpoint/2010/main" val="13325061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E467547C-C5E8-4925-8D2E-1268834565C1}" type="slidenum">
              <a:rPr lang="nl-NL" smtClean="0"/>
              <a:t>14</a:t>
            </a:fld>
            <a:endParaRPr lang="nl-NL"/>
          </a:p>
        </p:txBody>
      </p:sp>
    </p:spTree>
    <p:extLst>
      <p:ext uri="{BB962C8B-B14F-4D97-AF65-F5344CB8AC3E}">
        <p14:creationId xmlns:p14="http://schemas.microsoft.com/office/powerpoint/2010/main" val="4449731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kern="1200" dirty="0" smtClean="0">
                <a:solidFill>
                  <a:schemeClr val="tx1"/>
                </a:solidFill>
                <a:effectLst/>
                <a:latin typeface="+mn-lt"/>
                <a:ea typeface="+mn-ea"/>
                <a:cs typeface="+mn-cs"/>
              </a:rPr>
              <a:t>Nabespreken:</a:t>
            </a:r>
          </a:p>
          <a:p>
            <a:pPr lvl="0"/>
            <a:r>
              <a:rPr lang="nl-NL" sz="1200" kern="1200" dirty="0" smtClean="0">
                <a:solidFill>
                  <a:schemeClr val="tx1"/>
                </a:solidFill>
                <a:effectLst/>
                <a:latin typeface="+mn-lt"/>
                <a:ea typeface="+mn-ea"/>
                <a:cs typeface="+mn-cs"/>
              </a:rPr>
              <a:t>Wat voor vragen zijn voornamelijk gesteld: open, gesloten, suggestief, voldoende doorgevraagd?</a:t>
            </a:r>
          </a:p>
          <a:p>
            <a:pPr lvl="0"/>
            <a:r>
              <a:rPr lang="nl-NL" sz="1200" kern="1200" dirty="0" smtClean="0">
                <a:solidFill>
                  <a:schemeClr val="tx1"/>
                </a:solidFill>
                <a:effectLst/>
                <a:latin typeface="+mn-lt"/>
                <a:ea typeface="+mn-ea"/>
                <a:cs typeface="+mn-cs"/>
              </a:rPr>
              <a:t>Heeft de verpleegkundige gebruik gemaakt van ‘empathie’?</a:t>
            </a:r>
          </a:p>
          <a:p>
            <a:pPr lvl="0"/>
            <a:r>
              <a:rPr lang="nl-NL" sz="1200" kern="1200" dirty="0" smtClean="0">
                <a:solidFill>
                  <a:schemeClr val="tx1"/>
                </a:solidFill>
                <a:effectLst/>
                <a:latin typeface="+mn-lt"/>
                <a:ea typeface="+mn-ea"/>
                <a:cs typeface="+mn-cs"/>
              </a:rPr>
              <a:t>Heeft de verpleegkundige goed doorgevraagd om de discrepantie te ontwikkelen? Waar blijkt dit uit?</a:t>
            </a:r>
          </a:p>
          <a:p>
            <a:pPr lvl="0"/>
            <a:r>
              <a:rPr lang="nl-NL" sz="1200" kern="1200" dirty="0" smtClean="0">
                <a:solidFill>
                  <a:schemeClr val="tx1"/>
                </a:solidFill>
                <a:effectLst/>
                <a:latin typeface="+mn-lt"/>
                <a:ea typeface="+mn-ea"/>
                <a:cs typeface="+mn-cs"/>
              </a:rPr>
              <a:t>Werd er gebruik gemaakt van Petra’s krachten (persoonlijke effectiviteit, vriendinnen, familie)? </a:t>
            </a:r>
          </a:p>
          <a:p>
            <a:endParaRPr lang="nl-NL" b="1" kern="0" dirty="0" smtClean="0"/>
          </a:p>
        </p:txBody>
      </p:sp>
      <p:sp>
        <p:nvSpPr>
          <p:cNvPr id="4" name="Slide Number Placeholder 3"/>
          <p:cNvSpPr>
            <a:spLocks noGrp="1"/>
          </p:cNvSpPr>
          <p:nvPr>
            <p:ph type="sldNum" sz="quarter" idx="10"/>
          </p:nvPr>
        </p:nvSpPr>
        <p:spPr/>
        <p:txBody>
          <a:bodyPr/>
          <a:lstStyle/>
          <a:p>
            <a:fld id="{E467547C-C5E8-4925-8D2E-1268834565C1}" type="slidenum">
              <a:rPr lang="nl-NL" smtClean="0"/>
              <a:t>15</a:t>
            </a:fld>
            <a:endParaRPr lang="nl-NL"/>
          </a:p>
        </p:txBody>
      </p:sp>
    </p:spTree>
    <p:extLst>
      <p:ext uri="{BB962C8B-B14F-4D97-AF65-F5344CB8AC3E}">
        <p14:creationId xmlns:p14="http://schemas.microsoft.com/office/powerpoint/2010/main" val="11727683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nl-NL" dirty="0" smtClean="0"/>
          </a:p>
        </p:txBody>
      </p:sp>
      <p:sp>
        <p:nvSpPr>
          <p:cNvPr id="4" name="Slide Number Placeholder 3"/>
          <p:cNvSpPr>
            <a:spLocks noGrp="1"/>
          </p:cNvSpPr>
          <p:nvPr>
            <p:ph type="sldNum" sz="quarter" idx="10"/>
          </p:nvPr>
        </p:nvSpPr>
        <p:spPr/>
        <p:txBody>
          <a:bodyPr/>
          <a:lstStyle/>
          <a:p>
            <a:fld id="{E467547C-C5E8-4925-8D2E-1268834565C1}" type="slidenum">
              <a:rPr lang="nl-NL" smtClean="0"/>
              <a:t>2</a:t>
            </a:fld>
            <a:endParaRPr lang="nl-NL"/>
          </a:p>
        </p:txBody>
      </p:sp>
    </p:spTree>
    <p:extLst>
      <p:ext uri="{BB962C8B-B14F-4D97-AF65-F5344CB8AC3E}">
        <p14:creationId xmlns:p14="http://schemas.microsoft.com/office/powerpoint/2010/main" val="34511684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E467547C-C5E8-4925-8D2E-1268834565C1}" type="slidenum">
              <a:rPr lang="nl-NL" smtClean="0"/>
              <a:t>3</a:t>
            </a:fld>
            <a:endParaRPr lang="nl-NL"/>
          </a:p>
        </p:txBody>
      </p:sp>
    </p:spTree>
    <p:extLst>
      <p:ext uri="{BB962C8B-B14F-4D97-AF65-F5344CB8AC3E}">
        <p14:creationId xmlns:p14="http://schemas.microsoft.com/office/powerpoint/2010/main" val="20352765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E467547C-C5E8-4925-8D2E-1268834565C1}" type="slidenum">
              <a:rPr lang="nl-NL" smtClean="0"/>
              <a:t>4</a:t>
            </a:fld>
            <a:endParaRPr lang="nl-NL"/>
          </a:p>
        </p:txBody>
      </p:sp>
    </p:spTree>
    <p:extLst>
      <p:ext uri="{BB962C8B-B14F-4D97-AF65-F5344CB8AC3E}">
        <p14:creationId xmlns:p14="http://schemas.microsoft.com/office/powerpoint/2010/main" val="17057648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90000"/>
              </a:lnSpc>
            </a:pPr>
            <a:r>
              <a:rPr lang="nl-NL" altLang="en-US" sz="2200" dirty="0" smtClean="0">
                <a:cs typeface="Times New Roman" charset="0"/>
              </a:rPr>
              <a:t>Fasen van gedragsverandering = circulair proces</a:t>
            </a:r>
          </a:p>
          <a:p>
            <a:pPr eaLnBrk="1" hangingPunct="1">
              <a:lnSpc>
                <a:spcPct val="90000"/>
              </a:lnSpc>
              <a:buFont typeface="Wingdings" pitchFamily="2" charset="2"/>
              <a:buNone/>
            </a:pPr>
            <a:endParaRPr lang="nl-NL" altLang="en-US" sz="2200" dirty="0" smtClean="0">
              <a:cs typeface="Times New Roman" charset="0"/>
            </a:endParaRPr>
          </a:p>
          <a:p>
            <a:pPr lvl="1" eaLnBrk="1" hangingPunct="1">
              <a:lnSpc>
                <a:spcPct val="90000"/>
              </a:lnSpc>
            </a:pPr>
            <a:r>
              <a:rPr lang="nl-NL" altLang="en-US" sz="2200" dirty="0" smtClean="0">
                <a:cs typeface="Times New Roman" charset="0"/>
              </a:rPr>
              <a:t>- Stadium 1: het voorstadium (niet bewust van	probleem/vaak afwerend)</a:t>
            </a:r>
          </a:p>
          <a:p>
            <a:pPr lvl="1" eaLnBrk="1" hangingPunct="1">
              <a:lnSpc>
                <a:spcPct val="90000"/>
              </a:lnSpc>
            </a:pPr>
            <a:r>
              <a:rPr lang="nl-NL" altLang="en-US" sz="2200" dirty="0" smtClean="0">
                <a:cs typeface="Times New Roman" charset="0"/>
              </a:rPr>
              <a:t>- Stadium 2: Het overwegen (onderzoeken ambivalentie)</a:t>
            </a:r>
          </a:p>
          <a:p>
            <a:pPr lvl="1" eaLnBrk="1" hangingPunct="1">
              <a:lnSpc>
                <a:spcPct val="90000"/>
              </a:lnSpc>
            </a:pPr>
            <a:r>
              <a:rPr lang="nl-NL" altLang="en-US" sz="2200" dirty="0" smtClean="0">
                <a:cs typeface="Times New Roman" charset="0"/>
              </a:rPr>
              <a:t>- Stadium 3: De beslissing </a:t>
            </a:r>
          </a:p>
          <a:p>
            <a:pPr lvl="1" eaLnBrk="1" hangingPunct="1">
              <a:lnSpc>
                <a:spcPct val="90000"/>
              </a:lnSpc>
            </a:pPr>
            <a:r>
              <a:rPr lang="nl-NL" altLang="en-US" sz="2200" dirty="0" smtClean="0">
                <a:cs typeface="Times New Roman" charset="0"/>
              </a:rPr>
              <a:t>- Stadium 4: De actie</a:t>
            </a:r>
          </a:p>
          <a:p>
            <a:pPr lvl="1" eaLnBrk="1" hangingPunct="1">
              <a:lnSpc>
                <a:spcPct val="90000"/>
              </a:lnSpc>
            </a:pPr>
            <a:r>
              <a:rPr lang="nl-NL" altLang="en-US" sz="2200" dirty="0" smtClean="0">
                <a:cs typeface="Times New Roman" charset="0"/>
              </a:rPr>
              <a:t>- Stadium 5: Het volhouden</a:t>
            </a:r>
          </a:p>
          <a:p>
            <a:pPr lvl="1" eaLnBrk="1" hangingPunct="1">
              <a:lnSpc>
                <a:spcPct val="90000"/>
              </a:lnSpc>
            </a:pPr>
            <a:r>
              <a:rPr lang="nl-NL" altLang="en-US" sz="2200" dirty="0" smtClean="0">
                <a:cs typeface="Times New Roman" charset="0"/>
              </a:rPr>
              <a:t>- Stadium 6: De terugval</a:t>
            </a:r>
          </a:p>
          <a:p>
            <a:pPr lvl="1" eaLnBrk="1" hangingPunct="1">
              <a:lnSpc>
                <a:spcPct val="90000"/>
              </a:lnSpc>
              <a:buFontTx/>
              <a:buNone/>
            </a:pPr>
            <a:r>
              <a:rPr lang="nl-NL" altLang="en-US" sz="1100" dirty="0" smtClean="0">
                <a:cs typeface="Times New Roman" charset="0"/>
              </a:rPr>
              <a:t>(Stages of Changes van </a:t>
            </a:r>
            <a:r>
              <a:rPr lang="nl-NL" altLang="en-US" sz="1100" dirty="0" err="1" smtClean="0">
                <a:cs typeface="Times New Roman" charset="0"/>
              </a:rPr>
              <a:t>Prochaska</a:t>
            </a:r>
            <a:r>
              <a:rPr lang="nl-NL" altLang="en-US" sz="1100" dirty="0" smtClean="0">
                <a:cs typeface="Times New Roman" charset="0"/>
              </a:rPr>
              <a:t>, Redding &amp; Evers, 1997)</a:t>
            </a:r>
          </a:p>
          <a:p>
            <a:pPr marL="0" marR="0" lvl="0" indent="0" algn="l" defTabSz="914400" rtl="0" eaLnBrk="1" fontAlgn="auto" latinLnBrk="0" hangingPunct="1">
              <a:lnSpc>
                <a:spcPct val="90000"/>
              </a:lnSpc>
              <a:spcBef>
                <a:spcPts val="0"/>
              </a:spcBef>
              <a:spcAft>
                <a:spcPts val="0"/>
              </a:spcAft>
              <a:buClrTx/>
              <a:buSzTx/>
              <a:buFontTx/>
              <a:buNone/>
              <a:tabLst/>
              <a:defRPr/>
            </a:pPr>
            <a:endParaRPr lang="nl-NL" sz="1200" kern="1200" dirty="0" smtClean="0">
              <a:solidFill>
                <a:schemeClr val="tx1"/>
              </a:solidFill>
              <a:effectLst/>
              <a:latin typeface="+mn-lt"/>
              <a:ea typeface="+mn-ea"/>
              <a:cs typeface="+mn-cs"/>
            </a:endParaRPr>
          </a:p>
          <a:p>
            <a:pPr marL="0" marR="0" lvl="0" indent="0" algn="l" defTabSz="914400" rtl="0" eaLnBrk="1" fontAlgn="auto" latinLnBrk="0" hangingPunct="1">
              <a:lnSpc>
                <a:spcPct val="90000"/>
              </a:lnSpc>
              <a:spcBef>
                <a:spcPts val="0"/>
              </a:spcBef>
              <a:spcAft>
                <a:spcPts val="0"/>
              </a:spcAft>
              <a:buClrTx/>
              <a:buSzTx/>
              <a:buFontTx/>
              <a:buNone/>
              <a:tabLst/>
              <a:defRPr/>
            </a:pPr>
            <a:r>
              <a:rPr lang="nl-NL" sz="1200" kern="1200" dirty="0" smtClean="0">
                <a:solidFill>
                  <a:schemeClr val="tx1"/>
                </a:solidFill>
                <a:effectLst/>
                <a:latin typeface="+mn-lt"/>
                <a:ea typeface="+mn-ea"/>
                <a:cs typeface="+mn-cs"/>
              </a:rPr>
              <a:t>Het doel van dit model is eigenlijk om </a:t>
            </a:r>
            <a:r>
              <a:rPr lang="nl-NL" sz="1200" b="1" kern="1200" dirty="0" smtClean="0">
                <a:solidFill>
                  <a:schemeClr val="tx1"/>
                </a:solidFill>
                <a:effectLst/>
                <a:latin typeface="+mn-lt"/>
                <a:ea typeface="+mn-ea"/>
                <a:cs typeface="+mn-cs"/>
              </a:rPr>
              <a:t>hulpverleners meer inzicht te geven in welke fase van gedragsverandering mensen </a:t>
            </a:r>
            <a:r>
              <a:rPr lang="nl-NL" sz="1200" kern="1200" dirty="0" smtClean="0">
                <a:solidFill>
                  <a:schemeClr val="tx1"/>
                </a:solidFill>
                <a:effectLst/>
                <a:latin typeface="+mn-lt"/>
                <a:ea typeface="+mn-ea"/>
                <a:cs typeface="+mn-cs"/>
              </a:rPr>
              <a:t>zich bevinden, zodat de steun hier beter op afgestemd kan worden. Het model laat zien welke fases mensen doorlopen en welke </a:t>
            </a:r>
            <a:r>
              <a:rPr lang="nl-NL" sz="1200" b="1" kern="1200" dirty="0" smtClean="0">
                <a:solidFill>
                  <a:schemeClr val="tx1"/>
                </a:solidFill>
                <a:effectLst/>
                <a:latin typeface="+mn-lt"/>
                <a:ea typeface="+mn-ea"/>
                <a:cs typeface="+mn-cs"/>
              </a:rPr>
              <a:t>stappen ze zetten op te komen tot verandering </a:t>
            </a:r>
            <a:r>
              <a:rPr lang="nl-NL" sz="1200" kern="1200" dirty="0" smtClean="0">
                <a:solidFill>
                  <a:schemeClr val="tx1"/>
                </a:solidFill>
                <a:effectLst/>
                <a:latin typeface="+mn-lt"/>
                <a:ea typeface="+mn-ea"/>
                <a:cs typeface="+mn-cs"/>
              </a:rPr>
              <a:t>van gedrag (Brug, 2002).</a:t>
            </a:r>
          </a:p>
          <a:p>
            <a:pPr marL="0" marR="0" lvl="0" indent="0" algn="l" defTabSz="914400" rtl="0" eaLnBrk="1" fontAlgn="auto" latinLnBrk="0" hangingPunct="1">
              <a:lnSpc>
                <a:spcPct val="90000"/>
              </a:lnSpc>
              <a:spcBef>
                <a:spcPts val="0"/>
              </a:spcBef>
              <a:spcAft>
                <a:spcPts val="0"/>
              </a:spcAft>
              <a:buClrTx/>
              <a:buSzTx/>
              <a:buFontTx/>
              <a:buNone/>
              <a:tabLst/>
              <a:defRPr/>
            </a:pPr>
            <a:endParaRPr lang="nl-NL" sz="1200" kern="1200" dirty="0" smtClean="0">
              <a:solidFill>
                <a:schemeClr val="tx1"/>
              </a:solidFill>
              <a:effectLst/>
              <a:latin typeface="+mn-lt"/>
              <a:ea typeface="+mn-ea"/>
              <a:cs typeface="+mn-cs"/>
            </a:endParaRPr>
          </a:p>
          <a:p>
            <a:pPr marL="0" marR="0" lvl="0" indent="0" algn="l" defTabSz="914400" rtl="0" eaLnBrk="1" fontAlgn="auto" latinLnBrk="0" hangingPunct="1">
              <a:lnSpc>
                <a:spcPct val="90000"/>
              </a:lnSpc>
              <a:spcBef>
                <a:spcPts val="0"/>
              </a:spcBef>
              <a:spcAft>
                <a:spcPts val="0"/>
              </a:spcAft>
              <a:buClrTx/>
              <a:buSzTx/>
              <a:buFontTx/>
              <a:buNone/>
              <a:tabLst/>
              <a:defRPr/>
            </a:pPr>
            <a:r>
              <a:rPr lang="nl-NL" sz="1200" kern="1200" dirty="0" smtClean="0">
                <a:solidFill>
                  <a:schemeClr val="tx1"/>
                </a:solidFill>
                <a:effectLst/>
                <a:latin typeface="+mn-lt"/>
                <a:ea typeface="+mn-ea"/>
                <a:cs typeface="+mn-cs"/>
              </a:rPr>
              <a:t>Voorbeeld: als iemand nog niet eens overweegt om zijn eetgedrag te gaan veranderen, heeft het geen zin om die persoon informatie te geven over hoe hij dat zou kunnen doen. </a:t>
            </a:r>
          </a:p>
          <a:p>
            <a:pPr marL="0" marR="0" lvl="0" indent="0" algn="l" defTabSz="914400" rtl="0" eaLnBrk="1" fontAlgn="auto" latinLnBrk="0" hangingPunct="1">
              <a:lnSpc>
                <a:spcPct val="90000"/>
              </a:lnSpc>
              <a:spcBef>
                <a:spcPts val="0"/>
              </a:spcBef>
              <a:spcAft>
                <a:spcPts val="0"/>
              </a:spcAft>
              <a:buClrTx/>
              <a:buSzTx/>
              <a:buFontTx/>
              <a:buNone/>
              <a:tabLst/>
              <a:defRPr/>
            </a:pPr>
            <a:endParaRPr lang="nl-NL" sz="1200" kern="1200" dirty="0" smtClean="0">
              <a:solidFill>
                <a:schemeClr val="tx1"/>
              </a:solidFill>
              <a:effectLst/>
              <a:latin typeface="+mn-lt"/>
              <a:ea typeface="+mn-ea"/>
              <a:cs typeface="+mn-cs"/>
            </a:endParaRPr>
          </a:p>
          <a:p>
            <a:pPr lvl="1" eaLnBrk="1" hangingPunct="1">
              <a:lnSpc>
                <a:spcPct val="90000"/>
              </a:lnSpc>
              <a:buFontTx/>
              <a:buNone/>
            </a:pPr>
            <a:endParaRPr lang="nl-NL" altLang="en-US" sz="1100" dirty="0" smtClean="0">
              <a:cs typeface="Times New Roman" charset="0"/>
            </a:endParaRPr>
          </a:p>
        </p:txBody>
      </p:sp>
      <p:sp>
        <p:nvSpPr>
          <p:cNvPr id="4" name="Slide Number Placeholder 3"/>
          <p:cNvSpPr>
            <a:spLocks noGrp="1"/>
          </p:cNvSpPr>
          <p:nvPr>
            <p:ph type="sldNum" sz="quarter" idx="10"/>
          </p:nvPr>
        </p:nvSpPr>
        <p:spPr/>
        <p:txBody>
          <a:bodyPr/>
          <a:lstStyle/>
          <a:p>
            <a:fld id="{E467547C-C5E8-4925-8D2E-1268834565C1}" type="slidenum">
              <a:rPr lang="nl-NL" smtClean="0"/>
              <a:t>5</a:t>
            </a:fld>
            <a:endParaRPr lang="nl-NL"/>
          </a:p>
        </p:txBody>
      </p:sp>
    </p:spTree>
    <p:extLst>
      <p:ext uri="{BB962C8B-B14F-4D97-AF65-F5344CB8AC3E}">
        <p14:creationId xmlns:p14="http://schemas.microsoft.com/office/powerpoint/2010/main" val="19969672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b="1" u="sng" kern="1200" dirty="0" err="1" smtClean="0">
                <a:solidFill>
                  <a:schemeClr val="tx1"/>
                </a:solidFill>
                <a:effectLst/>
                <a:latin typeface="+mn-lt"/>
                <a:ea typeface="+mn-ea"/>
                <a:cs typeface="+mn-cs"/>
              </a:rPr>
              <a:t>Precontemplatie</a:t>
            </a:r>
            <a:r>
              <a:rPr lang="nl-NL" sz="1200" b="1" kern="1200" dirty="0" smtClean="0">
                <a:solidFill>
                  <a:schemeClr val="tx1"/>
                </a:solidFill>
                <a:effectLst/>
                <a:latin typeface="+mn-lt"/>
                <a:ea typeface="+mn-ea"/>
                <a:cs typeface="+mn-cs"/>
              </a:rPr>
              <a:t>:</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verandering van gedrag niet overwogen. </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niet bewust van hun risicogedrag </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niet overtuigd dat de voordelen van gedragsverandering zwaarder wegen dan de mogelijke nadelen. </a:t>
            </a:r>
          </a:p>
          <a:p>
            <a:pPr marL="0" indent="0">
              <a:buFont typeface="Arial" panose="020B0604020202020204" pitchFamily="34" charset="0"/>
              <a:buNone/>
            </a:pPr>
            <a:endParaRPr lang="nl-NL" sz="1200" kern="1200" dirty="0" smtClean="0">
              <a:solidFill>
                <a:schemeClr val="tx1"/>
              </a:solidFill>
              <a:effectLst/>
              <a:latin typeface="+mn-lt"/>
              <a:ea typeface="+mn-ea"/>
              <a:cs typeface="+mn-cs"/>
            </a:endParaRPr>
          </a:p>
          <a:p>
            <a:pPr marL="0" indent="0">
              <a:buFont typeface="Arial" panose="020B0604020202020204" pitchFamily="34" charset="0"/>
              <a:buNone/>
            </a:pPr>
            <a:r>
              <a:rPr lang="nl-NL" sz="1200" kern="1200" dirty="0" smtClean="0">
                <a:solidFill>
                  <a:schemeClr val="tx1"/>
                </a:solidFill>
                <a:effectLst/>
                <a:latin typeface="+mn-lt"/>
                <a:ea typeface="+mn-ea"/>
                <a:cs typeface="+mn-cs"/>
              </a:rPr>
              <a:t>Om mensen in de </a:t>
            </a:r>
            <a:r>
              <a:rPr lang="nl-NL" sz="1200" kern="1200" dirty="0" err="1" smtClean="0">
                <a:solidFill>
                  <a:schemeClr val="tx1"/>
                </a:solidFill>
                <a:effectLst/>
                <a:latin typeface="+mn-lt"/>
                <a:ea typeface="+mn-ea"/>
                <a:cs typeface="+mn-cs"/>
              </a:rPr>
              <a:t>precontemplatiefase</a:t>
            </a:r>
            <a:r>
              <a:rPr lang="nl-NL" sz="1200" kern="1200" dirty="0" smtClean="0">
                <a:solidFill>
                  <a:schemeClr val="tx1"/>
                </a:solidFill>
                <a:effectLst/>
                <a:latin typeface="+mn-lt"/>
                <a:ea typeface="+mn-ea"/>
                <a:cs typeface="+mn-cs"/>
              </a:rPr>
              <a:t> te stimuleren om de betreffende gedragsverandering te overwegen, moeten ze bewust worden van de mogelijkheid tot veranderen. </a:t>
            </a:r>
          </a:p>
          <a:p>
            <a:endParaRPr lang="nl-NL" sz="1200" kern="1200" dirty="0" smtClean="0">
              <a:solidFill>
                <a:schemeClr val="tx1"/>
              </a:solidFill>
              <a:effectLst/>
              <a:latin typeface="+mn-lt"/>
              <a:ea typeface="+mn-ea"/>
              <a:cs typeface="+mn-cs"/>
            </a:endParaRPr>
          </a:p>
          <a:p>
            <a:r>
              <a:rPr lang="nl-NL" sz="1200" b="1" u="sng" kern="1200" dirty="0" smtClean="0">
                <a:solidFill>
                  <a:schemeClr val="tx1"/>
                </a:solidFill>
                <a:effectLst/>
                <a:latin typeface="+mn-lt"/>
                <a:ea typeface="+mn-ea"/>
                <a:cs typeface="+mn-cs"/>
              </a:rPr>
              <a:t>Contemplatie</a:t>
            </a:r>
            <a:r>
              <a:rPr lang="nl-NL" sz="1200" b="1" kern="1200" dirty="0" smtClean="0">
                <a:solidFill>
                  <a:schemeClr val="tx1"/>
                </a:solidFill>
                <a:effectLst/>
                <a:latin typeface="+mn-lt"/>
                <a:ea typeface="+mn-ea"/>
                <a:cs typeface="+mn-cs"/>
              </a:rPr>
              <a:t>:</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de balans tussen voordelen en nadelen van zowel het huidige gedrag als het nieuwe gedrag opmaken</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Verandering (binnen de komende zes maanden) wordt wel overwogen, maar er worden nog geen plannen om op korte termijn (de komende 30 dagen) te veranderen. </a:t>
            </a:r>
          </a:p>
          <a:p>
            <a:pPr marL="0" indent="0">
              <a:buFont typeface="Arial" panose="020B0604020202020204" pitchFamily="34" charset="0"/>
              <a:buNone/>
            </a:pPr>
            <a:endParaRPr lang="nl-NL" sz="1200" kern="1200" dirty="0" smtClean="0">
              <a:solidFill>
                <a:schemeClr val="tx1"/>
              </a:solidFill>
              <a:effectLst/>
              <a:latin typeface="+mn-lt"/>
              <a:ea typeface="+mn-ea"/>
              <a:cs typeface="+mn-cs"/>
            </a:endParaRPr>
          </a:p>
          <a:p>
            <a:pPr marL="0" indent="0">
              <a:buFont typeface="Arial" panose="020B0604020202020204" pitchFamily="34" charset="0"/>
              <a:buNone/>
            </a:pPr>
            <a:r>
              <a:rPr lang="nl-NL" sz="1200" kern="1200" dirty="0" smtClean="0">
                <a:solidFill>
                  <a:schemeClr val="tx1"/>
                </a:solidFill>
                <a:effectLst/>
                <a:latin typeface="+mn-lt"/>
                <a:ea typeface="+mn-ea"/>
                <a:cs typeface="+mn-cs"/>
              </a:rPr>
              <a:t>Exploreren van ambivalentie is hier de belangrijkste taak. </a:t>
            </a:r>
          </a:p>
          <a:p>
            <a:endParaRPr lang="nl-NL" sz="1200" kern="1200" dirty="0" smtClean="0">
              <a:solidFill>
                <a:schemeClr val="tx1"/>
              </a:solidFill>
              <a:effectLst/>
              <a:latin typeface="+mn-lt"/>
              <a:ea typeface="+mn-ea"/>
              <a:cs typeface="+mn-cs"/>
            </a:endParaRPr>
          </a:p>
          <a:p>
            <a:r>
              <a:rPr lang="nl-NL" sz="1200" b="1" u="sng" kern="1200" dirty="0" smtClean="0">
                <a:solidFill>
                  <a:schemeClr val="tx1"/>
                </a:solidFill>
                <a:effectLst/>
                <a:latin typeface="+mn-lt"/>
                <a:ea typeface="+mn-ea"/>
                <a:cs typeface="+mn-cs"/>
              </a:rPr>
              <a:t>Voorbereidingsfase</a:t>
            </a:r>
            <a:r>
              <a:rPr lang="nl-NL" sz="1200" b="1" kern="1200" dirty="0" smtClean="0">
                <a:solidFill>
                  <a:schemeClr val="tx1"/>
                </a:solidFill>
                <a:effectLst/>
                <a:latin typeface="+mn-lt"/>
                <a:ea typeface="+mn-ea"/>
                <a:cs typeface="+mn-cs"/>
              </a:rPr>
              <a:t>:</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begint als er concrete plannen zijn om het gedrag op korte termijn te veranderen. </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men is zich bewust van de nadelen van het huidige gedrag en meestal overtuigd van de voordelen van gedragsverandering.</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men wil wel veranderen maar weet niet goed hoe. </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Omgevingscondities, sociale invloeden of een gebrek aan vaardigheden kunnen de gedragsverandering in de weg staan.</a:t>
            </a:r>
          </a:p>
          <a:p>
            <a:endParaRPr lang="nl-NL" sz="1200" b="1" kern="1200" dirty="0" smtClean="0">
              <a:solidFill>
                <a:schemeClr val="tx1"/>
              </a:solidFill>
              <a:effectLst/>
              <a:latin typeface="+mn-lt"/>
              <a:ea typeface="+mn-ea"/>
              <a:cs typeface="+mn-cs"/>
            </a:endParaRPr>
          </a:p>
          <a:p>
            <a:r>
              <a:rPr lang="nl-NL" sz="1200" b="1" u="sng" kern="1200" dirty="0" smtClean="0">
                <a:solidFill>
                  <a:schemeClr val="tx1"/>
                </a:solidFill>
                <a:effectLst/>
                <a:latin typeface="+mn-lt"/>
                <a:ea typeface="+mn-ea"/>
                <a:cs typeface="+mn-cs"/>
              </a:rPr>
              <a:t>Actiefase</a:t>
            </a:r>
            <a:r>
              <a:rPr lang="nl-NL" sz="1200" b="1" kern="1200" dirty="0" smtClean="0">
                <a:solidFill>
                  <a:schemeClr val="tx1"/>
                </a:solidFill>
                <a:effectLst/>
                <a:latin typeface="+mn-lt"/>
                <a:ea typeface="+mn-ea"/>
                <a:cs typeface="+mn-cs"/>
              </a:rPr>
              <a:t>: </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gedrag is veranderd. </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naast de noodzaak om te veranderen, zien zij ook de mogelijkheden en brengen deze ten uitvoer.</a:t>
            </a:r>
          </a:p>
          <a:p>
            <a:pPr marL="0" indent="0">
              <a:buFont typeface="Arial" panose="020B0604020202020204" pitchFamily="34" charset="0"/>
              <a:buNone/>
            </a:pPr>
            <a:endParaRPr lang="nl-NL" sz="1200" kern="1200" dirty="0" smtClean="0">
              <a:solidFill>
                <a:schemeClr val="tx1"/>
              </a:solidFill>
              <a:effectLst/>
              <a:latin typeface="+mn-lt"/>
              <a:ea typeface="+mn-ea"/>
              <a:cs typeface="+mn-cs"/>
            </a:endParaRPr>
          </a:p>
          <a:p>
            <a:pPr marL="0" indent="0">
              <a:buFont typeface="Arial" panose="020B0604020202020204" pitchFamily="34" charset="0"/>
              <a:buNone/>
            </a:pPr>
            <a:r>
              <a:rPr lang="nl-NL" sz="1200" kern="1200" dirty="0" smtClean="0">
                <a:solidFill>
                  <a:schemeClr val="tx1"/>
                </a:solidFill>
                <a:effectLst/>
                <a:latin typeface="+mn-lt"/>
                <a:ea typeface="+mn-ea"/>
                <a:cs typeface="+mn-cs"/>
              </a:rPr>
              <a:t>Om van contemplatie naar voorbereiding en actie te gaan, moeten mensen steeds meer belang gaan hechten aan het veranderen van hun gedrag  en tevens voldoende overtuigd raken van hun mogelijkheden om te veranderen. </a:t>
            </a:r>
          </a:p>
          <a:p>
            <a:pPr marL="0" indent="0">
              <a:buFont typeface="Arial" panose="020B0604020202020204" pitchFamily="34" charset="0"/>
              <a:buNone/>
            </a:pPr>
            <a:endParaRPr lang="nl-NL" sz="1200" kern="1200" dirty="0" smtClean="0">
              <a:solidFill>
                <a:schemeClr val="tx1"/>
              </a:solidFill>
              <a:effectLst/>
              <a:latin typeface="+mn-lt"/>
              <a:ea typeface="+mn-ea"/>
              <a:cs typeface="+mn-cs"/>
            </a:endParaRPr>
          </a:p>
          <a:p>
            <a:pPr marL="0" indent="0">
              <a:buFont typeface="Arial" panose="020B0604020202020204" pitchFamily="34" charset="0"/>
              <a:buNone/>
            </a:pPr>
            <a:r>
              <a:rPr lang="nl-NL" sz="1200" kern="1200" dirty="0" smtClean="0">
                <a:solidFill>
                  <a:schemeClr val="tx1"/>
                </a:solidFill>
                <a:effectLst/>
                <a:latin typeface="+mn-lt"/>
                <a:ea typeface="+mn-ea"/>
                <a:cs typeface="+mn-cs"/>
              </a:rPr>
              <a:t>Vaardigheidstraining, verhoging van de eigen-effectiviteitsverwachting en ondersteuning vanuit de sociale omgeving belangrijk, evenals het wegnemen van externe barrières die de verandering van gedrag in de weg staan. Ook is het belangrijk om in deze fase concrete doelen te stellen. </a:t>
            </a:r>
          </a:p>
          <a:p>
            <a:pPr marL="0" indent="0">
              <a:buFont typeface="Arial" panose="020B0604020202020204" pitchFamily="34" charset="0"/>
              <a:buNone/>
            </a:pPr>
            <a:endParaRPr lang="nl-NL"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Bereidheid tot verandering is een optelsom van belangrijkheid en (zelf)vertrouwen. Het (zelf)vertrouwen, ofwel de perceptie van mogelijkheden, kan voldoende, of zelfs groot zijn, maar de belangrijkheid kan door de patiënt laag worden ingeschat. Vaardigheidstrainingen helpen dan niets. </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Het niet benoemen van ‘belangrijkheid’ is een bekende valkuil van deskundigen. Immers: zij zijn zelf al lang overtuigd van het belang van (gezonde voeding, stopen met roken meer bewegen; noem maar op), dus kan gaan er vaak ten onrechte van uit dat hun patiënt dat ook wel is (of ‘vanzelf’ wel wordt). </a:t>
            </a:r>
          </a:p>
          <a:p>
            <a:pPr marL="171450" indent="-171450">
              <a:buFont typeface="Arial" panose="020B0604020202020204" pitchFamily="34" charset="0"/>
              <a:buChar char="•"/>
            </a:pPr>
            <a:endParaRPr lang="nl-NL" sz="1200" kern="1200" dirty="0" smtClean="0">
              <a:solidFill>
                <a:schemeClr val="tx1"/>
              </a:solidFill>
              <a:effectLst/>
              <a:latin typeface="+mn-lt"/>
              <a:ea typeface="+mn-ea"/>
              <a:cs typeface="+mn-cs"/>
            </a:endParaRPr>
          </a:p>
          <a:p>
            <a:r>
              <a:rPr lang="nl-NL" sz="1200" b="1" u="sng" kern="1200" dirty="0" smtClean="0">
                <a:solidFill>
                  <a:schemeClr val="tx1"/>
                </a:solidFill>
                <a:effectLst/>
                <a:latin typeface="+mn-lt"/>
                <a:ea typeface="+mn-ea"/>
                <a:cs typeface="+mn-cs"/>
              </a:rPr>
              <a:t>Maintenance - gedragsbehoud</a:t>
            </a:r>
            <a:r>
              <a:rPr lang="nl-NL" sz="1200" b="1" kern="1200" dirty="0" smtClean="0">
                <a:solidFill>
                  <a:schemeClr val="tx1"/>
                </a:solidFill>
                <a:effectLst/>
                <a:latin typeface="+mn-lt"/>
                <a:ea typeface="+mn-ea"/>
                <a:cs typeface="+mn-cs"/>
              </a:rPr>
              <a:t>:</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risicogedrag al meer dan zes maanden geleden veranderd en die gedragsverandering sindsdien volgehouden.</a:t>
            </a:r>
          </a:p>
          <a:p>
            <a:pPr marL="0" indent="0">
              <a:buFont typeface="Arial" panose="020B0604020202020204" pitchFamily="34" charset="0"/>
              <a:buNone/>
            </a:pPr>
            <a:r>
              <a:rPr lang="nl-NL" sz="1200" kern="1200" dirty="0" smtClean="0">
                <a:solidFill>
                  <a:schemeClr val="tx1"/>
                </a:solidFill>
                <a:effectLst/>
                <a:latin typeface="+mn-lt"/>
                <a:ea typeface="+mn-ea"/>
                <a:cs typeface="+mn-cs"/>
              </a:rPr>
              <a:t> </a:t>
            </a:r>
          </a:p>
          <a:p>
            <a:r>
              <a:rPr lang="nl-NL" sz="1200" b="1" u="sng" kern="1200" dirty="0" smtClean="0">
                <a:solidFill>
                  <a:schemeClr val="tx1"/>
                </a:solidFill>
                <a:effectLst/>
                <a:latin typeface="+mn-lt"/>
                <a:ea typeface="+mn-ea"/>
                <a:cs typeface="+mn-cs"/>
              </a:rPr>
              <a:t>Relapse – terugval</a:t>
            </a:r>
            <a:r>
              <a:rPr lang="nl-NL" sz="1200" b="1" kern="1200" dirty="0" smtClean="0">
                <a:solidFill>
                  <a:schemeClr val="tx1"/>
                </a:solidFill>
                <a:effectLst/>
                <a:latin typeface="+mn-lt"/>
                <a:ea typeface="+mn-ea"/>
                <a:cs typeface="+mn-cs"/>
              </a:rPr>
              <a:t>:</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Terugval van latere stadia naar een eerder stadia is gedurende het gehele proces mogelijk. </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Om tot blijvende verandering van gedrag te komen, zijn vaak meerdere periodes van contemplatie, voorbereiding en actie nodig. </a:t>
            </a:r>
            <a:endParaRPr lang="nl-NL"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67547C-C5E8-4925-8D2E-1268834565C1}" type="slidenum">
              <a:rPr lang="nl-NL" smtClean="0"/>
              <a:t>6</a:t>
            </a:fld>
            <a:endParaRPr lang="nl-NL"/>
          </a:p>
        </p:txBody>
      </p:sp>
    </p:spTree>
    <p:extLst>
      <p:ext uri="{BB962C8B-B14F-4D97-AF65-F5344CB8AC3E}">
        <p14:creationId xmlns:p14="http://schemas.microsoft.com/office/powerpoint/2010/main" val="1996967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a:p>
        </p:txBody>
      </p:sp>
      <p:sp>
        <p:nvSpPr>
          <p:cNvPr id="4" name="Slide Number Placeholder 3"/>
          <p:cNvSpPr>
            <a:spLocks noGrp="1"/>
          </p:cNvSpPr>
          <p:nvPr>
            <p:ph type="sldNum" sz="quarter" idx="10"/>
          </p:nvPr>
        </p:nvSpPr>
        <p:spPr/>
        <p:txBody>
          <a:bodyPr/>
          <a:lstStyle/>
          <a:p>
            <a:fld id="{E467547C-C5E8-4925-8D2E-1268834565C1}" type="slidenum">
              <a:rPr lang="nl-NL" smtClean="0"/>
              <a:t>7</a:t>
            </a:fld>
            <a:endParaRPr lang="nl-NL"/>
          </a:p>
        </p:txBody>
      </p:sp>
    </p:spTree>
    <p:extLst>
      <p:ext uri="{BB962C8B-B14F-4D97-AF65-F5344CB8AC3E}">
        <p14:creationId xmlns:p14="http://schemas.microsoft.com/office/powerpoint/2010/main" val="3763251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buFontTx/>
              <a:buNone/>
            </a:pPr>
            <a:r>
              <a:rPr lang="nl-NL" altLang="en-US" sz="1200" b="1" dirty="0" smtClean="0">
                <a:latin typeface="Times New Roman" charset="0"/>
                <a:cs typeface="Times New Roman" charset="0"/>
              </a:rPr>
              <a:t>1:druk empathie uit</a:t>
            </a:r>
            <a:endParaRPr lang="nl-NL" altLang="en-US" b="1" u="sng" dirty="0" smtClean="0"/>
          </a:p>
          <a:p>
            <a:pPr marL="171450" indent="-171450" eaLnBrk="1" hangingPunct="1">
              <a:buFont typeface="Arial" panose="020B0604020202020204" pitchFamily="34" charset="0"/>
              <a:buChar char="•"/>
            </a:pPr>
            <a:r>
              <a:rPr lang="nl-NL" altLang="en-US" dirty="0" smtClean="0">
                <a:latin typeface="Times New Roman" charset="0"/>
                <a:cs typeface="Times New Roman" charset="0"/>
              </a:rPr>
              <a:t>Je werkelijk inleven in wat de cliënt zegt, denkt en voelt. </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Door reflectief te luisteren, laat de hulpverlener blijken dat hij/zij begrijpt wat de cliënt zegt, voelt en denkt. </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In een sfeer van vrijheid heeft de cliënt de gelegenheid na te gaan of zijn gedrag de oorzaak is voor problemen en welke aspecten aan zijn of haar probleemgedrag kleven.</a:t>
            </a:r>
          </a:p>
          <a:p>
            <a:pPr eaLnBrk="1" hangingPunct="1"/>
            <a:endParaRPr lang="nl-NL" altLang="en-US" sz="1200" dirty="0" smtClean="0"/>
          </a:p>
          <a:p>
            <a:pPr eaLnBrk="1" hangingPunct="1"/>
            <a:r>
              <a:rPr lang="nl-NL" altLang="en-US" sz="1200" b="1" dirty="0" smtClean="0">
                <a:latin typeface="Times New Roman" charset="0"/>
                <a:cs typeface="Times New Roman" charset="0"/>
              </a:rPr>
              <a:t>2:discussie vermijden</a:t>
            </a:r>
          </a:p>
          <a:p>
            <a:pPr marL="171450" indent="-171450" eaLnBrk="1" hangingPunct="1">
              <a:buFont typeface="Arial" panose="020B0604020202020204" pitchFamily="34" charset="0"/>
              <a:buChar char="•"/>
            </a:pPr>
            <a:r>
              <a:rPr lang="nl-NL" altLang="en-US" dirty="0" smtClean="0">
                <a:latin typeface="Times New Roman" charset="0"/>
                <a:cs typeface="Times New Roman" charset="0"/>
              </a:rPr>
              <a:t>Onvoorwaardelijke acceptatie keuzevrijheid cliënt.</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Geldt ook voor de eventuele keuze die de  cliënt maakt om te veranderen. </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De cliënt is zelf deskundige en verantwoordelijk voor beslissingen die zijn eigen leven betreffen. </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De relaties tussen coach-sporter of gids-bergklimmer zijn meer van toepassing dan die van dokter-patiënt. </a:t>
            </a:r>
          </a:p>
          <a:p>
            <a:pPr eaLnBrk="1" hangingPunct="1"/>
            <a:endParaRPr lang="nl-NL" altLang="en-US" dirty="0" smtClean="0"/>
          </a:p>
          <a:p>
            <a:pPr eaLnBrk="1" hangingPunct="1"/>
            <a:r>
              <a:rPr lang="nl-NL" altLang="en-US" sz="1200" b="1" dirty="0" smtClean="0">
                <a:latin typeface="Times New Roman" charset="0"/>
                <a:cs typeface="Times New Roman" charset="0"/>
              </a:rPr>
              <a:t>3:versterk zelfeffectiviteit</a:t>
            </a:r>
          </a:p>
          <a:p>
            <a:pPr marL="171450" indent="-171450" eaLnBrk="1" hangingPunct="1">
              <a:lnSpc>
                <a:spcPct val="90000"/>
              </a:lnSpc>
              <a:buFont typeface="Arial" panose="020B0604020202020204" pitchFamily="34" charset="0"/>
              <a:buChar char="•"/>
            </a:pPr>
            <a:r>
              <a:rPr lang="nl-NL" altLang="en-US" dirty="0" smtClean="0">
                <a:latin typeface="Times New Roman" charset="0"/>
                <a:cs typeface="Times New Roman" charset="0"/>
              </a:rPr>
              <a:t>Versterk succes door bevestiging. Lok positieve ervaringen uit.</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eigen-effectiviteit. </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Geloof en hoop zijn van invloed op het slagen van gedragsverandering. </a:t>
            </a:r>
          </a:p>
          <a:p>
            <a:pPr marL="171450" indent="-171450">
              <a:buFont typeface="Arial" panose="020B0604020202020204" pitchFamily="34" charset="0"/>
              <a:buChar char="•"/>
            </a:pPr>
            <a:r>
              <a:rPr lang="nl-NL" sz="1200" kern="1200" dirty="0" smtClean="0">
                <a:solidFill>
                  <a:schemeClr val="tx1"/>
                </a:solidFill>
                <a:effectLst/>
                <a:latin typeface="+mn-lt"/>
                <a:ea typeface="+mn-ea"/>
                <a:cs typeface="+mn-cs"/>
              </a:rPr>
              <a:t>HV versterkt de succeservaringen van de cliënt door verandering in gedrag te bevestigen. </a:t>
            </a:r>
          </a:p>
          <a:p>
            <a:pPr marL="171450" indent="-171450">
              <a:buFont typeface="Arial" panose="020B0604020202020204" pitchFamily="34" charset="0"/>
              <a:buChar char="•"/>
            </a:pPr>
            <a:endParaRPr lang="nl-NL" altLang="en-US" dirty="0" smtClean="0">
              <a:latin typeface="Times New Roman" charset="0"/>
              <a:cs typeface="Times New Roman" charset="0"/>
            </a:endParaRPr>
          </a:p>
          <a:p>
            <a:pPr eaLnBrk="1" hangingPunct="1">
              <a:lnSpc>
                <a:spcPct val="90000"/>
              </a:lnSpc>
            </a:pPr>
            <a:r>
              <a:rPr lang="nl-NL" altLang="en-US" sz="1200" b="1" dirty="0" smtClean="0">
                <a:latin typeface="Times New Roman" charset="0"/>
                <a:cs typeface="Times New Roman" charset="0"/>
              </a:rPr>
              <a:t>4:mee-veren met weerstand</a:t>
            </a:r>
          </a:p>
          <a:p>
            <a:pPr marL="171450" indent="-171450" eaLnBrk="1" hangingPunct="1">
              <a:lnSpc>
                <a:spcPct val="80000"/>
              </a:lnSpc>
              <a:buFont typeface="Arial" panose="020B0604020202020204" pitchFamily="34" charset="0"/>
              <a:buChar char="•"/>
            </a:pPr>
            <a:r>
              <a:rPr lang="nl-NL" altLang="en-US" sz="1200" dirty="0" smtClean="0">
                <a:latin typeface="Times New Roman" charset="0"/>
                <a:cs typeface="Times New Roman" charset="0"/>
              </a:rPr>
              <a:t>Tweezijdige reflectie: ambivalentie benoemen</a:t>
            </a:r>
          </a:p>
          <a:p>
            <a:pPr marL="171450" indent="-171450" eaLnBrk="1" hangingPunct="1">
              <a:lnSpc>
                <a:spcPct val="80000"/>
              </a:lnSpc>
              <a:buFont typeface="Arial" panose="020B0604020202020204" pitchFamily="34" charset="0"/>
              <a:buChar char="•"/>
            </a:pPr>
            <a:r>
              <a:rPr lang="nl-NL" altLang="en-US" sz="1200" dirty="0" smtClean="0">
                <a:latin typeface="Times New Roman" charset="0"/>
                <a:cs typeface="Times New Roman" charset="0"/>
              </a:rPr>
              <a:t>Focus verleggen</a:t>
            </a:r>
          </a:p>
          <a:p>
            <a:pPr marL="171450" indent="-171450" eaLnBrk="1" hangingPunct="1">
              <a:lnSpc>
                <a:spcPct val="80000"/>
              </a:lnSpc>
              <a:buFont typeface="Arial" panose="020B0604020202020204" pitchFamily="34" charset="0"/>
              <a:buChar char="•"/>
            </a:pPr>
            <a:r>
              <a:rPr lang="nl-NL" altLang="en-US" sz="1200" dirty="0" smtClean="0">
                <a:latin typeface="Times New Roman" charset="0"/>
                <a:cs typeface="Times New Roman" charset="0"/>
              </a:rPr>
              <a:t>Meegaan</a:t>
            </a:r>
          </a:p>
          <a:p>
            <a:pPr marL="171450" indent="-171450" eaLnBrk="1" hangingPunct="1">
              <a:lnSpc>
                <a:spcPct val="80000"/>
              </a:lnSpc>
              <a:buFont typeface="Arial" panose="020B0604020202020204" pitchFamily="34" charset="0"/>
              <a:buChar char="•"/>
            </a:pPr>
            <a:r>
              <a:rPr lang="nl-NL" altLang="en-US" sz="1200" dirty="0" smtClean="0">
                <a:latin typeface="Times New Roman" charset="0"/>
                <a:cs typeface="Times New Roman" charset="0"/>
              </a:rPr>
              <a:t>Benadrukken persoonlijke keuze</a:t>
            </a:r>
          </a:p>
          <a:p>
            <a:pPr marL="171450" indent="-171450" eaLnBrk="1" hangingPunct="1">
              <a:lnSpc>
                <a:spcPct val="80000"/>
              </a:lnSpc>
              <a:buFont typeface="Arial" panose="020B0604020202020204" pitchFamily="34" charset="0"/>
              <a:buChar char="•"/>
            </a:pPr>
            <a:r>
              <a:rPr lang="nl-NL" sz="1200" kern="1200" dirty="0" smtClean="0">
                <a:solidFill>
                  <a:schemeClr val="tx1"/>
                </a:solidFill>
                <a:effectLst/>
                <a:latin typeface="+mn-lt"/>
                <a:ea typeface="+mn-ea"/>
                <a:cs typeface="+mn-cs"/>
              </a:rPr>
              <a:t>Hoge niveau van weerstand zijn geassocieerd met lage kansen op gedragsverandering</a:t>
            </a:r>
          </a:p>
          <a:p>
            <a:pPr marL="171450" indent="-171450" eaLnBrk="1" hangingPunct="1">
              <a:lnSpc>
                <a:spcPct val="80000"/>
              </a:lnSpc>
              <a:buFont typeface="Arial" panose="020B0604020202020204" pitchFamily="34" charset="0"/>
              <a:buChar char="•"/>
            </a:pPr>
            <a:r>
              <a:rPr lang="nl-NL" sz="1200" kern="1200" dirty="0" smtClean="0">
                <a:solidFill>
                  <a:schemeClr val="tx1"/>
                </a:solidFill>
                <a:effectLst/>
                <a:latin typeface="+mn-lt"/>
                <a:ea typeface="+mn-ea"/>
                <a:cs typeface="+mn-cs"/>
              </a:rPr>
              <a:t>taak van de hulpverlener om weerstandsniveaus zo laag mogelijk te houden. </a:t>
            </a:r>
          </a:p>
          <a:p>
            <a:pPr eaLnBrk="1" hangingPunct="1">
              <a:lnSpc>
                <a:spcPct val="90000"/>
              </a:lnSpc>
            </a:pPr>
            <a:endParaRPr lang="nl-NL" altLang="en-US" b="0" dirty="0" smtClean="0"/>
          </a:p>
          <a:p>
            <a:pPr eaLnBrk="1" hangingPunct="1">
              <a:lnSpc>
                <a:spcPct val="90000"/>
              </a:lnSpc>
            </a:pPr>
            <a:r>
              <a:rPr lang="nl-NL" altLang="en-US" sz="1200" b="1" dirty="0" smtClean="0">
                <a:latin typeface="Times New Roman" charset="0"/>
                <a:cs typeface="Times New Roman" charset="0"/>
              </a:rPr>
              <a:t>5:ontwikkel discrepantie</a:t>
            </a:r>
          </a:p>
          <a:p>
            <a:pPr marL="171450" indent="-171450" eaLnBrk="1" hangingPunct="1">
              <a:buFont typeface="Arial" panose="020B0604020202020204" pitchFamily="34" charset="0"/>
              <a:buChar char="•"/>
            </a:pPr>
            <a:r>
              <a:rPr lang="nl-NL" altLang="en-US" sz="1200" dirty="0" smtClean="0">
                <a:latin typeface="Times New Roman" charset="0"/>
                <a:cs typeface="Times New Roman" charset="0"/>
              </a:rPr>
              <a:t>Verstoor de balans tussen “hoe de patiënt is ”(gewoonte) en “hoe de patiënt wil zijn”(gewenst).</a:t>
            </a:r>
          </a:p>
          <a:p>
            <a:pPr marL="171450" indent="-171450" eaLnBrk="1" hangingPunct="1">
              <a:buFont typeface="Arial" panose="020B0604020202020204" pitchFamily="34" charset="0"/>
              <a:buChar char="•"/>
            </a:pPr>
            <a:r>
              <a:rPr lang="nl-NL" altLang="en-US" sz="1200" dirty="0" smtClean="0">
                <a:latin typeface="Times New Roman" charset="0"/>
                <a:cs typeface="Times New Roman" charset="0"/>
              </a:rPr>
              <a:t>Discrepantie aanscherpen.</a:t>
            </a:r>
          </a:p>
          <a:p>
            <a:pPr marL="171450" indent="-171450" eaLnBrk="1" hangingPunct="1">
              <a:buFont typeface="Arial" panose="020B0604020202020204" pitchFamily="34" charset="0"/>
              <a:buChar char="•"/>
            </a:pPr>
            <a:r>
              <a:rPr lang="nl-NL" sz="1200" kern="1200" dirty="0" smtClean="0">
                <a:solidFill>
                  <a:schemeClr val="tx1"/>
                </a:solidFill>
                <a:effectLst/>
                <a:latin typeface="+mn-lt"/>
                <a:ea typeface="+mn-ea"/>
                <a:cs typeface="+mn-cs"/>
              </a:rPr>
              <a:t>Een techniek die gebruikt kan worden, is de cliënt de baten en lasten van de huidige leefstijl te laten uiteenzetten. </a:t>
            </a:r>
          </a:p>
          <a:p>
            <a:pPr marL="171450" indent="-171450" eaLnBrk="1" hangingPunct="1">
              <a:buFont typeface="Arial" panose="020B0604020202020204" pitchFamily="34" charset="0"/>
              <a:buChar char="•"/>
            </a:pPr>
            <a:r>
              <a:rPr lang="nl-NL" sz="1200" kern="1200" dirty="0" smtClean="0">
                <a:solidFill>
                  <a:schemeClr val="tx1"/>
                </a:solidFill>
                <a:effectLst/>
                <a:latin typeface="+mn-lt"/>
                <a:ea typeface="+mn-ea"/>
                <a:cs typeface="+mn-cs"/>
              </a:rPr>
              <a:t>Zonder discrepantie is er ook geen motivatie om gedrag te veranderen. Het moge duidelijk zijn dat ambivalentie en discrepantie elkaar overlappen. Zonder enige discrepantie voelt de zorgvrager geen ambivalentie. Daarom is de eerste stap naar verandering voor sommige mensen dat ze ambivalent worden. Terwijl de discrepantie toeneemt, wordt de ambivalentie intenser. </a:t>
            </a:r>
          </a:p>
          <a:p>
            <a:pPr marL="171450" indent="-171450" eaLnBrk="1" hangingPunct="1">
              <a:buFont typeface="Arial" panose="020B0604020202020204" pitchFamily="34" charset="0"/>
              <a:buChar char="•"/>
            </a:pPr>
            <a:endParaRPr lang="nl-NL"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467547C-C5E8-4925-8D2E-1268834565C1}" type="slidenum">
              <a:rPr lang="nl-NL" smtClean="0"/>
              <a:t>8</a:t>
            </a:fld>
            <a:endParaRPr lang="nl-NL"/>
          </a:p>
        </p:txBody>
      </p:sp>
    </p:spTree>
    <p:extLst>
      <p:ext uri="{BB962C8B-B14F-4D97-AF65-F5344CB8AC3E}">
        <p14:creationId xmlns:p14="http://schemas.microsoft.com/office/powerpoint/2010/main" val="2850323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nl-NL" sz="1200" kern="1200" dirty="0" smtClean="0">
                <a:solidFill>
                  <a:schemeClr val="tx1"/>
                </a:solidFill>
                <a:effectLst/>
                <a:latin typeface="+mn-lt"/>
                <a:ea typeface="+mn-ea"/>
                <a:cs typeface="+mn-cs"/>
              </a:rPr>
              <a:t>De cliënt moet voldoende kennis hebben van zijn probleem.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nl-NL" sz="1200" kern="1200" dirty="0" smtClean="0">
                <a:solidFill>
                  <a:schemeClr val="tx1"/>
                </a:solidFill>
                <a:effectLst/>
                <a:latin typeface="+mn-lt"/>
                <a:ea typeface="+mn-ea"/>
                <a:cs typeface="+mn-cs"/>
              </a:rPr>
              <a:t>Hij moet zich bewust worden van zijn probleem en op de hoogte zijn van wat dit allemaal kan inhouden.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nl-NL" sz="1200" kern="1200" dirty="0" smtClean="0">
                <a:solidFill>
                  <a:schemeClr val="tx1"/>
                </a:solidFill>
                <a:effectLst/>
                <a:latin typeface="+mn-lt"/>
                <a:ea typeface="+mn-ea"/>
                <a:cs typeface="+mn-cs"/>
              </a:rPr>
              <a:t>Wie zichzelf niet de moeite waard vindt, heeft weinig of geen reden om zijn negatief gedrag te wijzigen. </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endParaRPr lang="nl-NL" dirty="0"/>
          </a:p>
        </p:txBody>
      </p:sp>
      <p:sp>
        <p:nvSpPr>
          <p:cNvPr id="4" name="Slide Number Placeholder 3"/>
          <p:cNvSpPr>
            <a:spLocks noGrp="1"/>
          </p:cNvSpPr>
          <p:nvPr>
            <p:ph type="sldNum" sz="quarter" idx="10"/>
          </p:nvPr>
        </p:nvSpPr>
        <p:spPr/>
        <p:txBody>
          <a:bodyPr/>
          <a:lstStyle/>
          <a:p>
            <a:fld id="{E467547C-C5E8-4925-8D2E-1268834565C1}" type="slidenum">
              <a:rPr lang="nl-NL" smtClean="0"/>
              <a:t>9</a:t>
            </a:fld>
            <a:endParaRPr lang="nl-NL"/>
          </a:p>
        </p:txBody>
      </p:sp>
    </p:spTree>
    <p:extLst>
      <p:ext uri="{BB962C8B-B14F-4D97-AF65-F5344CB8AC3E}">
        <p14:creationId xmlns:p14="http://schemas.microsoft.com/office/powerpoint/2010/main" val="37239754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2055" name="Rectangle 7"/>
          <p:cNvSpPr>
            <a:spLocks noChangeArrowheads="1"/>
          </p:cNvSpPr>
          <p:nvPr/>
        </p:nvSpPr>
        <p:spPr bwMode="auto">
          <a:xfrm>
            <a:off x="0" y="609600"/>
            <a:ext cx="9144000" cy="2286000"/>
          </a:xfrm>
          <a:prstGeom prst="rect">
            <a:avLst/>
          </a:prstGeom>
          <a:solidFill>
            <a:srgbClr val="A1C74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nl-NL"/>
          </a:p>
        </p:txBody>
      </p:sp>
      <p:sp>
        <p:nvSpPr>
          <p:cNvPr id="2056" name="Rectangle 8"/>
          <p:cNvSpPr>
            <a:spLocks noChangeArrowheads="1"/>
          </p:cNvSpPr>
          <p:nvPr/>
        </p:nvSpPr>
        <p:spPr bwMode="auto">
          <a:xfrm>
            <a:off x="0" y="381000"/>
            <a:ext cx="9144000" cy="228600"/>
          </a:xfrm>
          <a:prstGeom prst="rect">
            <a:avLst/>
          </a:prstGeom>
          <a:solidFill>
            <a:srgbClr val="17824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nl-NL"/>
          </a:p>
        </p:txBody>
      </p:sp>
      <p:sp>
        <p:nvSpPr>
          <p:cNvPr id="2050" name="Rectangle 2"/>
          <p:cNvSpPr>
            <a:spLocks noGrp="1" noChangeArrowheads="1"/>
          </p:cNvSpPr>
          <p:nvPr>
            <p:ph type="ctrTitle"/>
          </p:nvPr>
        </p:nvSpPr>
        <p:spPr>
          <a:xfrm>
            <a:off x="914400" y="990600"/>
            <a:ext cx="7772400" cy="838200"/>
          </a:xfrm>
          <a:solidFill>
            <a:srgbClr val="A1C742"/>
          </a:solidFill>
        </p:spPr>
        <p:txBody>
          <a:bodyPr/>
          <a:lstStyle>
            <a:lvl1pPr algn="l">
              <a:defRPr>
                <a:solidFill>
                  <a:schemeClr val="bg1"/>
                </a:solidFill>
              </a:defRPr>
            </a:lvl1pPr>
          </a:lstStyle>
          <a:p>
            <a:pPr lvl="0"/>
            <a:r>
              <a:rPr lang="nl-NL" noProof="0" dirty="0" smtClean="0"/>
              <a:t>Klik om de stijl te bewerken</a:t>
            </a:r>
            <a:endParaRPr lang="en-GB" noProof="0" dirty="0" smtClean="0"/>
          </a:p>
        </p:txBody>
      </p:sp>
      <p:sp>
        <p:nvSpPr>
          <p:cNvPr id="2051" name="Rectangle 3"/>
          <p:cNvSpPr>
            <a:spLocks noGrp="1" noChangeArrowheads="1"/>
          </p:cNvSpPr>
          <p:nvPr>
            <p:ph type="subTitle" idx="1"/>
          </p:nvPr>
        </p:nvSpPr>
        <p:spPr>
          <a:xfrm>
            <a:off x="914400" y="1828800"/>
            <a:ext cx="7772400" cy="533400"/>
          </a:xfrm>
        </p:spPr>
        <p:txBody>
          <a:bodyPr/>
          <a:lstStyle>
            <a:lvl1pPr marL="0" indent="0">
              <a:buFontTx/>
              <a:buNone/>
              <a:defRPr>
                <a:solidFill>
                  <a:srgbClr val="178240"/>
                </a:solidFill>
              </a:defRPr>
            </a:lvl1pPr>
          </a:lstStyle>
          <a:p>
            <a:pPr lvl="0"/>
            <a:r>
              <a:rPr lang="nl-NL" noProof="0" smtClean="0"/>
              <a:t>Klik om de ondertitelstijl van het model te bewerken</a:t>
            </a:r>
            <a:endParaRPr lang="en-GB" noProof="0" smtClean="0"/>
          </a:p>
        </p:txBody>
      </p:sp>
      <p:pic>
        <p:nvPicPr>
          <p:cNvPr id="2057" name="Picture 9" descr="Streep300RGB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724400"/>
            <a:ext cx="9144000" cy="360363"/>
          </a:xfrm>
          <a:prstGeom prst="rect">
            <a:avLst/>
          </a:prstGeom>
          <a:noFill/>
          <a:extLst>
            <a:ext uri="{909E8E84-426E-40DD-AFC4-6F175D3DCCD1}">
              <a14:hiddenFill xmlns:a14="http://schemas.microsoft.com/office/drawing/2010/main">
                <a:solidFill>
                  <a:srgbClr val="FFFFFF"/>
                </a:solidFill>
              </a14:hiddenFill>
            </a:ext>
          </a:extLst>
        </p:spPr>
      </p:pic>
      <p:sp>
        <p:nvSpPr>
          <p:cNvPr id="2058" name="Text Box 10"/>
          <p:cNvSpPr txBox="1">
            <a:spLocks noChangeArrowheads="1"/>
          </p:cNvSpPr>
          <p:nvPr/>
        </p:nvSpPr>
        <p:spPr bwMode="auto">
          <a:xfrm>
            <a:off x="900113" y="4768850"/>
            <a:ext cx="19192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400">
                <a:solidFill>
                  <a:schemeClr val="bg1"/>
                </a:solidFill>
              </a:rPr>
              <a:t>Kom verder. Saxion.</a:t>
            </a:r>
            <a:endParaRPr lang="en-GB" sz="1400">
              <a:solidFill>
                <a:schemeClr val="bg1"/>
              </a:solidFill>
            </a:endParaRPr>
          </a:p>
        </p:txBody>
      </p:sp>
      <p:pic>
        <p:nvPicPr>
          <p:cNvPr id="2060" name="Picture 12" descr="Saxion_CGÐ1281x654 300RGB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9000" y="5562600"/>
            <a:ext cx="1466850" cy="7493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125353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515100" y="838200"/>
            <a:ext cx="1943100" cy="4648200"/>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685800" y="838200"/>
            <a:ext cx="5676900" cy="46482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3653667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lvl1pPr marL="0" indent="0">
              <a:buNone/>
              <a:defRPr sz="2000" b="0"/>
            </a:lvl1pPr>
            <a:lvl2pPr marL="457200" indent="0">
              <a:buNone/>
              <a:defRPr sz="1800" b="0"/>
            </a:lvl2pPr>
            <a:lvl3pPr marL="914400" indent="0">
              <a:buNone/>
              <a:defRPr sz="1600" b="0"/>
            </a:lvl3pPr>
            <a:lvl4pPr marL="1371600" indent="0">
              <a:buNone/>
              <a:defRPr sz="1400" b="0"/>
            </a:lvl4pPr>
            <a:lvl5pPr marL="1828800" indent="0">
              <a:buNone/>
              <a:defRPr sz="1400" b="0"/>
            </a:lvl5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Tree>
    <p:extLst>
      <p:ext uri="{BB962C8B-B14F-4D97-AF65-F5344CB8AC3E}">
        <p14:creationId xmlns:p14="http://schemas.microsoft.com/office/powerpoint/2010/main" val="2796644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Tree>
    <p:extLst>
      <p:ext uri="{BB962C8B-B14F-4D97-AF65-F5344CB8AC3E}">
        <p14:creationId xmlns:p14="http://schemas.microsoft.com/office/powerpoint/2010/main" val="3301401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685800" y="1981200"/>
            <a:ext cx="38100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981200"/>
            <a:ext cx="38100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873198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Tree>
    <p:extLst>
      <p:ext uri="{BB962C8B-B14F-4D97-AF65-F5344CB8AC3E}">
        <p14:creationId xmlns:p14="http://schemas.microsoft.com/office/powerpoint/2010/main" val="3678436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Tree>
    <p:extLst>
      <p:ext uri="{BB962C8B-B14F-4D97-AF65-F5344CB8AC3E}">
        <p14:creationId xmlns:p14="http://schemas.microsoft.com/office/powerpoint/2010/main" val="2332738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261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Tree>
    <p:extLst>
      <p:ext uri="{BB962C8B-B14F-4D97-AF65-F5344CB8AC3E}">
        <p14:creationId xmlns:p14="http://schemas.microsoft.com/office/powerpoint/2010/main" val="3935810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Tree>
    <p:extLst>
      <p:ext uri="{BB962C8B-B14F-4D97-AF65-F5344CB8AC3E}">
        <p14:creationId xmlns:p14="http://schemas.microsoft.com/office/powerpoint/2010/main" val="1392121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980728"/>
            <a:ext cx="7772400" cy="574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Slide title</a:t>
            </a:r>
            <a:endParaRPr lang="en-GB" smtClean="0"/>
          </a:p>
        </p:txBody>
      </p:sp>
      <p:sp>
        <p:nvSpPr>
          <p:cNvPr id="1027" name="Rectangle 3"/>
          <p:cNvSpPr>
            <a:spLocks noGrp="1" noChangeArrowheads="1"/>
          </p:cNvSpPr>
          <p:nvPr>
            <p:ph type="body" idx="1"/>
          </p:nvPr>
        </p:nvSpPr>
        <p:spPr bwMode="auto">
          <a:xfrm>
            <a:off x="685800" y="1844824"/>
            <a:ext cx="777240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smtClean="0"/>
          </a:p>
        </p:txBody>
      </p:sp>
      <p:pic>
        <p:nvPicPr>
          <p:cNvPr id="1031" name="Picture 7" descr="Streep300RGB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381000"/>
            <a:ext cx="9144000" cy="360363"/>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Saxion_CGÐ1281x654 300RGB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239000" y="5992068"/>
            <a:ext cx="1466850" cy="7493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200" b="1">
          <a:solidFill>
            <a:schemeClr val="tx1">
              <a:lumMod val="65000"/>
              <a:lumOff val="35000"/>
            </a:schemeClr>
          </a:solidFill>
          <a:latin typeface="Calibri" panose="020F0502020204030204" pitchFamily="34" charset="0"/>
          <a:ea typeface="+mj-ea"/>
          <a:cs typeface="+mj-cs"/>
        </a:defRPr>
      </a:lvl1pPr>
      <a:lvl2pPr algn="ctr" rtl="0" eaLnBrk="1" fontAlgn="base" hangingPunct="1">
        <a:spcBef>
          <a:spcPct val="0"/>
        </a:spcBef>
        <a:spcAft>
          <a:spcPct val="0"/>
        </a:spcAft>
        <a:defRPr sz="4400" b="1">
          <a:solidFill>
            <a:schemeClr val="tx2"/>
          </a:solidFill>
          <a:latin typeface="Lucida Sans Unicode" pitchFamily="34" charset="0"/>
        </a:defRPr>
      </a:lvl2pPr>
      <a:lvl3pPr algn="ctr" rtl="0" eaLnBrk="1" fontAlgn="base" hangingPunct="1">
        <a:spcBef>
          <a:spcPct val="0"/>
        </a:spcBef>
        <a:spcAft>
          <a:spcPct val="0"/>
        </a:spcAft>
        <a:defRPr sz="4400" b="1">
          <a:solidFill>
            <a:schemeClr val="tx2"/>
          </a:solidFill>
          <a:latin typeface="Lucida Sans Unicode" pitchFamily="34" charset="0"/>
        </a:defRPr>
      </a:lvl3pPr>
      <a:lvl4pPr algn="ctr" rtl="0" eaLnBrk="1" fontAlgn="base" hangingPunct="1">
        <a:spcBef>
          <a:spcPct val="0"/>
        </a:spcBef>
        <a:spcAft>
          <a:spcPct val="0"/>
        </a:spcAft>
        <a:defRPr sz="4400" b="1">
          <a:solidFill>
            <a:schemeClr val="tx2"/>
          </a:solidFill>
          <a:latin typeface="Lucida Sans Unicode" pitchFamily="34" charset="0"/>
        </a:defRPr>
      </a:lvl4pPr>
      <a:lvl5pPr algn="ctr" rtl="0" eaLnBrk="1" fontAlgn="base" hangingPunct="1">
        <a:spcBef>
          <a:spcPct val="0"/>
        </a:spcBef>
        <a:spcAft>
          <a:spcPct val="0"/>
        </a:spcAft>
        <a:defRPr sz="4400" b="1">
          <a:solidFill>
            <a:schemeClr val="tx2"/>
          </a:solidFill>
          <a:latin typeface="Lucida Sans Unicode" pitchFamily="34" charset="0"/>
        </a:defRPr>
      </a:lvl5pPr>
      <a:lvl6pPr marL="457200" algn="ctr" rtl="0" eaLnBrk="1" fontAlgn="base" hangingPunct="1">
        <a:spcBef>
          <a:spcPct val="0"/>
        </a:spcBef>
        <a:spcAft>
          <a:spcPct val="0"/>
        </a:spcAft>
        <a:defRPr sz="4400" b="1">
          <a:solidFill>
            <a:schemeClr val="tx2"/>
          </a:solidFill>
          <a:latin typeface="Lucida Sans Unicode" pitchFamily="34" charset="0"/>
        </a:defRPr>
      </a:lvl6pPr>
      <a:lvl7pPr marL="914400" algn="ctr" rtl="0" eaLnBrk="1" fontAlgn="base" hangingPunct="1">
        <a:spcBef>
          <a:spcPct val="0"/>
        </a:spcBef>
        <a:spcAft>
          <a:spcPct val="0"/>
        </a:spcAft>
        <a:defRPr sz="4400" b="1">
          <a:solidFill>
            <a:schemeClr val="tx2"/>
          </a:solidFill>
          <a:latin typeface="Lucida Sans Unicode" pitchFamily="34" charset="0"/>
        </a:defRPr>
      </a:lvl7pPr>
      <a:lvl8pPr marL="1371600" algn="ctr" rtl="0" eaLnBrk="1" fontAlgn="base" hangingPunct="1">
        <a:spcBef>
          <a:spcPct val="0"/>
        </a:spcBef>
        <a:spcAft>
          <a:spcPct val="0"/>
        </a:spcAft>
        <a:defRPr sz="4400" b="1">
          <a:solidFill>
            <a:schemeClr val="tx2"/>
          </a:solidFill>
          <a:latin typeface="Lucida Sans Unicode" pitchFamily="34" charset="0"/>
        </a:defRPr>
      </a:lvl8pPr>
      <a:lvl9pPr marL="1828800" algn="ctr" rtl="0" eaLnBrk="1" fontAlgn="base" hangingPunct="1">
        <a:spcBef>
          <a:spcPct val="0"/>
        </a:spcBef>
        <a:spcAft>
          <a:spcPct val="0"/>
        </a:spcAft>
        <a:defRPr sz="4400" b="1">
          <a:solidFill>
            <a:schemeClr val="tx2"/>
          </a:solidFill>
          <a:latin typeface="Lucida Sans Unicode" pitchFamily="34" charset="0"/>
        </a:defRPr>
      </a:lvl9pPr>
    </p:titleStyle>
    <p:bodyStyle>
      <a:lvl1pPr marL="342900" indent="-342900" algn="l" rtl="0" eaLnBrk="1" fontAlgn="base" hangingPunct="1">
        <a:spcBef>
          <a:spcPct val="20000"/>
        </a:spcBef>
        <a:spcAft>
          <a:spcPct val="0"/>
        </a:spcAft>
        <a:buChar char="•"/>
        <a:defRPr sz="2400" b="1">
          <a:solidFill>
            <a:schemeClr val="tx1">
              <a:lumMod val="65000"/>
              <a:lumOff val="35000"/>
            </a:schemeClr>
          </a:solidFill>
          <a:latin typeface="Calibri" panose="020F0502020204030204" pitchFamily="34" charset="0"/>
          <a:ea typeface="+mn-ea"/>
          <a:cs typeface="+mn-cs"/>
        </a:defRPr>
      </a:lvl1pPr>
      <a:lvl2pPr marL="742950" indent="-285750" algn="l" rtl="0" eaLnBrk="1" fontAlgn="base" hangingPunct="1">
        <a:spcBef>
          <a:spcPct val="20000"/>
        </a:spcBef>
        <a:spcAft>
          <a:spcPct val="0"/>
        </a:spcAft>
        <a:buChar char="–"/>
        <a:defRPr sz="2000" b="1">
          <a:solidFill>
            <a:schemeClr val="tx1">
              <a:lumMod val="65000"/>
              <a:lumOff val="35000"/>
            </a:schemeClr>
          </a:solidFill>
          <a:latin typeface="Calibri" panose="020F0502020204030204" pitchFamily="34" charset="0"/>
        </a:defRPr>
      </a:lvl2pPr>
      <a:lvl3pPr marL="1143000" indent="-228600" algn="l" rtl="0" eaLnBrk="1" fontAlgn="base" hangingPunct="1">
        <a:spcBef>
          <a:spcPct val="20000"/>
        </a:spcBef>
        <a:spcAft>
          <a:spcPct val="0"/>
        </a:spcAft>
        <a:buChar char="•"/>
        <a:defRPr sz="1800" b="1">
          <a:solidFill>
            <a:schemeClr val="tx1">
              <a:lumMod val="65000"/>
              <a:lumOff val="35000"/>
            </a:schemeClr>
          </a:solidFill>
          <a:latin typeface="Calibri" panose="020F0502020204030204" pitchFamily="34" charset="0"/>
        </a:defRPr>
      </a:lvl3pPr>
      <a:lvl4pPr marL="1600200" indent="-228600" algn="l" rtl="0" eaLnBrk="1" fontAlgn="base" hangingPunct="1">
        <a:spcBef>
          <a:spcPct val="20000"/>
        </a:spcBef>
        <a:spcAft>
          <a:spcPct val="0"/>
        </a:spcAft>
        <a:buChar char="–"/>
        <a:defRPr sz="1600" b="1">
          <a:solidFill>
            <a:schemeClr val="tx1">
              <a:lumMod val="65000"/>
              <a:lumOff val="35000"/>
            </a:schemeClr>
          </a:solidFill>
          <a:latin typeface="Calibri" panose="020F0502020204030204" pitchFamily="34" charset="0"/>
        </a:defRPr>
      </a:lvl4pPr>
      <a:lvl5pPr marL="2057400" indent="-228600" algn="l" rtl="0" eaLnBrk="1" fontAlgn="base" hangingPunct="1">
        <a:spcBef>
          <a:spcPct val="20000"/>
        </a:spcBef>
        <a:spcAft>
          <a:spcPct val="0"/>
        </a:spcAft>
        <a:buChar char="»"/>
        <a:defRPr sz="1600" b="1">
          <a:solidFill>
            <a:schemeClr val="tx1">
              <a:lumMod val="65000"/>
              <a:lumOff val="35000"/>
            </a:schemeClr>
          </a:solidFill>
          <a:latin typeface="Calibri" panose="020F0502020204030204"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nl-NL" dirty="0" smtClean="0"/>
              <a:t>CS3 Motiverende gespreksvoering</a:t>
            </a:r>
            <a:endParaRPr lang="nl-NL" dirty="0"/>
          </a:p>
        </p:txBody>
      </p:sp>
      <p:sp>
        <p:nvSpPr>
          <p:cNvPr id="5" name="Subtitle 4"/>
          <p:cNvSpPr>
            <a:spLocks noGrp="1"/>
          </p:cNvSpPr>
          <p:nvPr>
            <p:ph type="subTitle" idx="1"/>
          </p:nvPr>
        </p:nvSpPr>
        <p:spPr>
          <a:xfrm>
            <a:off x="914400" y="1700808"/>
            <a:ext cx="7772400" cy="533400"/>
          </a:xfrm>
        </p:spPr>
        <p:txBody>
          <a:bodyPr/>
          <a:lstStyle/>
          <a:p>
            <a:r>
              <a:rPr lang="nl-NL" dirty="0" smtClean="0"/>
              <a:t>Serious game </a:t>
            </a:r>
            <a:r>
              <a:rPr lang="nl-NL" dirty="0" err="1" smtClean="0"/>
              <a:t>Carion</a:t>
            </a:r>
            <a:endParaRPr lang="nl-NL" dirty="0"/>
          </a:p>
        </p:txBody>
      </p:sp>
    </p:spTree>
    <p:extLst>
      <p:ext uri="{BB962C8B-B14F-4D97-AF65-F5344CB8AC3E}">
        <p14:creationId xmlns:p14="http://schemas.microsoft.com/office/powerpoint/2010/main" val="19163531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el 1"/>
          <p:cNvSpPr>
            <a:spLocks noGrp="1"/>
          </p:cNvSpPr>
          <p:nvPr>
            <p:ph type="title"/>
          </p:nvPr>
        </p:nvSpPr>
        <p:spPr>
          <a:xfrm>
            <a:off x="684213" y="836613"/>
            <a:ext cx="7772400" cy="914400"/>
          </a:xfrm>
        </p:spPr>
        <p:txBody>
          <a:bodyPr/>
          <a:lstStyle/>
          <a:p>
            <a:pPr eaLnBrk="1" hangingPunct="1"/>
            <a:r>
              <a:rPr lang="nl-NL" altLang="en-US" dirty="0" smtClean="0">
                <a:cs typeface="Times New Roman" charset="0"/>
              </a:rPr>
              <a:t>Hoe roep je verandertaal op?</a:t>
            </a:r>
          </a:p>
        </p:txBody>
      </p:sp>
      <p:sp>
        <p:nvSpPr>
          <p:cNvPr id="3" name="Tijdelijke aanduiding voor inhoud 2"/>
          <p:cNvSpPr>
            <a:spLocks noGrp="1"/>
          </p:cNvSpPr>
          <p:nvPr>
            <p:ph idx="1"/>
          </p:nvPr>
        </p:nvSpPr>
        <p:spPr>
          <a:xfrm>
            <a:off x="685800" y="2124992"/>
            <a:ext cx="7772400" cy="3824288"/>
          </a:xfrm>
        </p:spPr>
        <p:txBody>
          <a:bodyPr/>
          <a:lstStyle/>
          <a:p>
            <a:pPr eaLnBrk="1" hangingPunct="1">
              <a:lnSpc>
                <a:spcPct val="80000"/>
              </a:lnSpc>
            </a:pPr>
            <a:r>
              <a:rPr lang="nl-NL" altLang="en-US" sz="2800" dirty="0" smtClean="0">
                <a:cs typeface="Times New Roman" charset="0"/>
              </a:rPr>
              <a:t>Terugkijken </a:t>
            </a:r>
          </a:p>
          <a:p>
            <a:pPr lvl="1" eaLnBrk="1" hangingPunct="1">
              <a:lnSpc>
                <a:spcPct val="80000"/>
              </a:lnSpc>
            </a:pPr>
            <a:r>
              <a:rPr lang="nl-NL" altLang="en-US" sz="1500" dirty="0" smtClean="0">
                <a:cs typeface="Times New Roman" charset="0"/>
              </a:rPr>
              <a:t>(vóór het ontstaan van probleem)</a:t>
            </a:r>
          </a:p>
          <a:p>
            <a:pPr eaLnBrk="1" hangingPunct="1">
              <a:lnSpc>
                <a:spcPct val="80000"/>
              </a:lnSpc>
            </a:pPr>
            <a:r>
              <a:rPr lang="nl-NL" altLang="en-US" sz="2800" dirty="0" smtClean="0">
                <a:cs typeface="Times New Roman" charset="0"/>
              </a:rPr>
              <a:t>Vooruit kijken</a:t>
            </a:r>
          </a:p>
          <a:p>
            <a:pPr lvl="1" eaLnBrk="1" hangingPunct="1">
              <a:lnSpc>
                <a:spcPct val="80000"/>
              </a:lnSpc>
            </a:pPr>
            <a:r>
              <a:rPr lang="nl-NL" altLang="en-US" sz="2600" dirty="0" smtClean="0">
                <a:cs typeface="Times New Roman" charset="0"/>
              </a:rPr>
              <a:t> </a:t>
            </a:r>
            <a:r>
              <a:rPr lang="nl-NL" altLang="en-US" sz="1400" dirty="0" smtClean="0">
                <a:cs typeface="Times New Roman" charset="0"/>
              </a:rPr>
              <a:t>(</a:t>
            </a:r>
            <a:r>
              <a:rPr lang="nl-NL" altLang="en-US" sz="1500" dirty="0" smtClean="0">
                <a:cs typeface="Times New Roman" charset="0"/>
              </a:rPr>
              <a:t>wat is nodig voor toekomst)</a:t>
            </a:r>
          </a:p>
          <a:p>
            <a:pPr eaLnBrk="1" hangingPunct="1">
              <a:lnSpc>
                <a:spcPct val="80000"/>
              </a:lnSpc>
            </a:pPr>
            <a:r>
              <a:rPr lang="nl-NL" altLang="en-US" sz="2800" dirty="0" smtClean="0">
                <a:cs typeface="Times New Roman" charset="0"/>
              </a:rPr>
              <a:t>Vragen naar extremen</a:t>
            </a:r>
          </a:p>
          <a:p>
            <a:pPr lvl="1" eaLnBrk="1" hangingPunct="1">
              <a:lnSpc>
                <a:spcPct val="80000"/>
              </a:lnSpc>
            </a:pPr>
            <a:r>
              <a:rPr lang="nl-NL" altLang="en-US" sz="2400" dirty="0" smtClean="0">
                <a:cs typeface="Times New Roman" charset="0"/>
              </a:rPr>
              <a:t> </a:t>
            </a:r>
            <a:r>
              <a:rPr lang="nl-NL" altLang="en-US" sz="1500" dirty="0" smtClean="0">
                <a:cs typeface="Times New Roman" charset="0"/>
              </a:rPr>
              <a:t>(uiterste consequenties gedrag)</a:t>
            </a:r>
          </a:p>
          <a:p>
            <a:pPr eaLnBrk="1" hangingPunct="1">
              <a:lnSpc>
                <a:spcPct val="80000"/>
              </a:lnSpc>
            </a:pPr>
            <a:r>
              <a:rPr lang="nl-NL" altLang="en-US" sz="3000" dirty="0" smtClean="0">
                <a:cs typeface="Times New Roman" charset="0"/>
              </a:rPr>
              <a:t>Doelen / waarden verkennen  </a:t>
            </a:r>
          </a:p>
          <a:p>
            <a:pPr lvl="1" eaLnBrk="1" hangingPunct="1">
              <a:lnSpc>
                <a:spcPct val="80000"/>
              </a:lnSpc>
            </a:pPr>
            <a:r>
              <a:rPr lang="nl-NL" altLang="en-US" sz="1500" dirty="0" smtClean="0">
                <a:cs typeface="Times New Roman" charset="0"/>
              </a:rPr>
              <a:t>(wat vind cliënt echt belangrijk. Hoe strookt dit met huidig gedrag?)</a:t>
            </a:r>
          </a:p>
          <a:p>
            <a:pPr lvl="1" eaLnBrk="1" hangingPunct="1">
              <a:lnSpc>
                <a:spcPct val="80000"/>
              </a:lnSpc>
            </a:pPr>
            <a:endParaRPr lang="nl-NL" altLang="en-US" sz="1500" dirty="0" smtClean="0">
              <a:cs typeface="Times New Roman" charset="0"/>
            </a:endParaRPr>
          </a:p>
          <a:p>
            <a:pPr eaLnBrk="1" hangingPunct="1">
              <a:lnSpc>
                <a:spcPct val="80000"/>
              </a:lnSpc>
            </a:pPr>
            <a:r>
              <a:rPr lang="nl-NL" altLang="en-US" sz="2800" dirty="0" smtClean="0">
                <a:cs typeface="Times New Roman" charset="0"/>
              </a:rPr>
              <a:t>Beslissingsbalans laten maken</a:t>
            </a:r>
          </a:p>
          <a:p>
            <a:pPr eaLnBrk="1" hangingPunct="1">
              <a:lnSpc>
                <a:spcPct val="80000"/>
              </a:lnSpc>
            </a:pPr>
            <a:endParaRPr lang="nl-NL" altLang="en-US" sz="1900" dirty="0" smtClean="0"/>
          </a:p>
        </p:txBody>
      </p:sp>
    </p:spTree>
    <p:extLst>
      <p:ext uri="{BB962C8B-B14F-4D97-AF65-F5344CB8AC3E}">
        <p14:creationId xmlns:p14="http://schemas.microsoft.com/office/powerpoint/2010/main" val="9258939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44"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1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50" dur="1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10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56" dur="10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el 1"/>
          <p:cNvSpPr>
            <a:spLocks noGrp="1"/>
          </p:cNvSpPr>
          <p:nvPr>
            <p:ph type="title"/>
          </p:nvPr>
        </p:nvSpPr>
        <p:spPr/>
        <p:txBody>
          <a:bodyPr/>
          <a:lstStyle/>
          <a:p>
            <a:pPr eaLnBrk="1" hangingPunct="1"/>
            <a:r>
              <a:rPr lang="nl-NL" altLang="en-US" sz="3200" dirty="0" smtClean="0">
                <a:cs typeface="Times New Roman" charset="0"/>
              </a:rPr>
              <a:t>2 leidende principes</a:t>
            </a:r>
            <a:endParaRPr lang="nl-NL" altLang="en-US" sz="2400" dirty="0" smtClean="0">
              <a:cs typeface="Times New Roman" charset="0"/>
            </a:endParaRPr>
          </a:p>
        </p:txBody>
      </p:sp>
      <p:sp>
        <p:nvSpPr>
          <p:cNvPr id="3" name="Tijdelijke aanduiding voor inhoud 2"/>
          <p:cNvSpPr>
            <a:spLocks noGrp="1"/>
          </p:cNvSpPr>
          <p:nvPr>
            <p:ph idx="1"/>
          </p:nvPr>
        </p:nvSpPr>
        <p:spPr>
          <a:xfrm>
            <a:off x="685800" y="2228056"/>
            <a:ext cx="7772400" cy="3505200"/>
          </a:xfrm>
        </p:spPr>
        <p:txBody>
          <a:bodyPr/>
          <a:lstStyle/>
          <a:p>
            <a:pPr>
              <a:defRPr/>
            </a:pPr>
            <a:endParaRPr lang="nl-NL" altLang="nl-NL" sz="2400" dirty="0"/>
          </a:p>
          <a:p>
            <a:pPr>
              <a:defRPr/>
            </a:pPr>
            <a:endParaRPr lang="nl-NL" altLang="nl-NL" sz="2400" dirty="0"/>
          </a:p>
          <a:p>
            <a:pPr marL="623887" indent="-514350">
              <a:buFont typeface="+mj-lt"/>
              <a:buAutoNum type="arabicPeriod"/>
              <a:defRPr/>
            </a:pPr>
            <a:r>
              <a:rPr lang="nl-NL" altLang="nl-NL" sz="2400" dirty="0"/>
              <a:t>Onvoorwaardelijke acceptatie</a:t>
            </a:r>
          </a:p>
          <a:p>
            <a:pPr marL="623887" indent="-514350">
              <a:buFont typeface="+mj-lt"/>
              <a:buAutoNum type="arabicPeriod"/>
              <a:defRPr/>
            </a:pPr>
            <a:r>
              <a:rPr lang="nl-NL" altLang="nl-NL" sz="2400" dirty="0"/>
              <a:t>Constructieve zelfconfrontatie</a:t>
            </a:r>
          </a:p>
        </p:txBody>
      </p:sp>
    </p:spTree>
    <p:extLst>
      <p:ext uri="{BB962C8B-B14F-4D97-AF65-F5344CB8AC3E}">
        <p14:creationId xmlns:p14="http://schemas.microsoft.com/office/powerpoint/2010/main" val="4232043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804248" y="5877272"/>
            <a:ext cx="2232248"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Title 3"/>
          <p:cNvSpPr>
            <a:spLocks noGrp="1"/>
          </p:cNvSpPr>
          <p:nvPr>
            <p:ph type="title"/>
          </p:nvPr>
        </p:nvSpPr>
        <p:spPr/>
        <p:txBody>
          <a:bodyPr/>
          <a:lstStyle/>
          <a:p>
            <a:r>
              <a:rPr lang="nl-NL" dirty="0"/>
              <a:t>Cognitieve dissonantie </a:t>
            </a:r>
          </a:p>
        </p:txBody>
      </p:sp>
    </p:spTree>
    <p:extLst>
      <p:ext uri="{BB962C8B-B14F-4D97-AF65-F5344CB8AC3E}">
        <p14:creationId xmlns:p14="http://schemas.microsoft.com/office/powerpoint/2010/main" val="14462905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685800" y="1198240"/>
            <a:ext cx="7772400" cy="574576"/>
          </a:xfrm>
        </p:spPr>
        <p:txBody>
          <a:bodyPr/>
          <a:lstStyle/>
          <a:p>
            <a:r>
              <a:rPr lang="nl-NL" altLang="en-US" sz="3200" dirty="0" smtClean="0">
                <a:cs typeface="Times New Roman" charset="0"/>
              </a:rPr>
              <a:t>Start rollenspel in een van de onderstaande fases</a:t>
            </a:r>
            <a:endParaRPr lang="en-US" altLang="en-US" sz="3200" dirty="0" smtClean="0">
              <a:cs typeface="Times New Roman" charset="0"/>
            </a:endParaRPr>
          </a:p>
        </p:txBody>
      </p:sp>
      <p:sp>
        <p:nvSpPr>
          <p:cNvPr id="23555" name="Content Placeholder 2"/>
          <p:cNvSpPr>
            <a:spLocks noGrp="1"/>
          </p:cNvSpPr>
          <p:nvPr>
            <p:ph idx="1"/>
          </p:nvPr>
        </p:nvSpPr>
        <p:spPr>
          <a:xfrm>
            <a:off x="685800" y="2660104"/>
            <a:ext cx="7772400" cy="3505200"/>
          </a:xfrm>
        </p:spPr>
        <p:txBody>
          <a:bodyPr/>
          <a:lstStyle/>
          <a:p>
            <a:r>
              <a:rPr lang="nl-NL" altLang="en-US" sz="2400" dirty="0" smtClean="0">
                <a:cs typeface="Times New Roman" charset="0"/>
              </a:rPr>
              <a:t>Fase 2: 	Beschouwing </a:t>
            </a:r>
            <a:r>
              <a:rPr lang="nl-NL" altLang="en-US" sz="2400" dirty="0">
                <a:cs typeface="Times New Roman" charset="0"/>
              </a:rPr>
              <a:t>(contemplatie)</a:t>
            </a:r>
          </a:p>
          <a:p>
            <a:r>
              <a:rPr lang="nl-NL" altLang="en-US" sz="2400" dirty="0" smtClean="0">
                <a:cs typeface="Times New Roman" charset="0"/>
              </a:rPr>
              <a:t>Fase 3:		Beslissing </a:t>
            </a:r>
            <a:r>
              <a:rPr lang="nl-NL" altLang="en-US" sz="2400" dirty="0">
                <a:cs typeface="Times New Roman" charset="0"/>
              </a:rPr>
              <a:t>(voorbereidingsfase)</a:t>
            </a:r>
          </a:p>
          <a:p>
            <a:r>
              <a:rPr lang="nl-NL" altLang="en-US" sz="2400" dirty="0" smtClean="0">
                <a:cs typeface="Times New Roman" charset="0"/>
              </a:rPr>
              <a:t>Fase 4: 	Actieve </a:t>
            </a:r>
            <a:r>
              <a:rPr lang="nl-NL" altLang="en-US" sz="2400" dirty="0">
                <a:cs typeface="Times New Roman" charset="0"/>
              </a:rPr>
              <a:t>verandering (actiefase)</a:t>
            </a:r>
          </a:p>
          <a:p>
            <a:r>
              <a:rPr lang="nl-NL" altLang="en-US" sz="2400" dirty="0" smtClean="0">
                <a:cs typeface="Times New Roman" charset="0"/>
              </a:rPr>
              <a:t>Fase 5:		Consolidatie </a:t>
            </a:r>
            <a:r>
              <a:rPr lang="nl-NL" altLang="en-US" sz="2400" dirty="0">
                <a:cs typeface="Times New Roman" charset="0"/>
              </a:rPr>
              <a:t>(Maintenance / gedragsbehoud)</a:t>
            </a:r>
          </a:p>
          <a:p>
            <a:r>
              <a:rPr lang="nl-NL" altLang="en-US" sz="2400" dirty="0" smtClean="0">
                <a:cs typeface="Times New Roman" charset="0"/>
              </a:rPr>
              <a:t>Fase 6:		Terugval </a:t>
            </a:r>
            <a:r>
              <a:rPr lang="nl-NL" altLang="en-US" sz="2400" dirty="0">
                <a:cs typeface="Times New Roman" charset="0"/>
              </a:rPr>
              <a:t>(relapse)</a:t>
            </a:r>
          </a:p>
        </p:txBody>
      </p:sp>
    </p:spTree>
    <p:extLst>
      <p:ext uri="{BB962C8B-B14F-4D97-AF65-F5344CB8AC3E}">
        <p14:creationId xmlns:p14="http://schemas.microsoft.com/office/powerpoint/2010/main" val="33697715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04248" y="5877272"/>
            <a:ext cx="2232248"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578" name="Title 1"/>
          <p:cNvSpPr>
            <a:spLocks noGrp="1"/>
          </p:cNvSpPr>
          <p:nvPr>
            <p:ph type="title"/>
          </p:nvPr>
        </p:nvSpPr>
        <p:spPr/>
        <p:txBody>
          <a:bodyPr/>
          <a:lstStyle/>
          <a:p>
            <a:r>
              <a:rPr lang="nl-NL" altLang="en-US" sz="3600" dirty="0" smtClean="0">
                <a:cs typeface="Times New Roman" charset="0"/>
              </a:rPr>
              <a:t>Observatielijst ronde 1 en ronde 2</a:t>
            </a:r>
            <a:endParaRPr lang="en-US" altLang="en-US" sz="3600" dirty="0" smtClean="0">
              <a:cs typeface="Times New Roman"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631154592"/>
              </p:ext>
            </p:extLst>
          </p:nvPr>
        </p:nvGraphicFramePr>
        <p:xfrm>
          <a:off x="827088" y="1628775"/>
          <a:ext cx="7345312" cy="4800267"/>
        </p:xfrm>
        <a:graphic>
          <a:graphicData uri="http://schemas.openxmlformats.org/drawingml/2006/table">
            <a:tbl>
              <a:tblPr firstRow="1" firstCol="1" bandRow="1">
                <a:tableStyleId>{5C22544A-7EE6-4342-B048-85BDC9FD1C3A}</a:tableStyleId>
              </a:tblPr>
              <a:tblGrid>
                <a:gridCol w="5819300">
                  <a:extLst>
                    <a:ext uri="{9D8B030D-6E8A-4147-A177-3AD203B41FA5}">
                      <a16:colId xmlns:a16="http://schemas.microsoft.com/office/drawing/2014/main" val="20000"/>
                    </a:ext>
                  </a:extLst>
                </a:gridCol>
                <a:gridCol w="1526012">
                  <a:extLst>
                    <a:ext uri="{9D8B030D-6E8A-4147-A177-3AD203B41FA5}">
                      <a16:colId xmlns:a16="http://schemas.microsoft.com/office/drawing/2014/main" val="20001"/>
                    </a:ext>
                  </a:extLst>
                </a:gridCol>
              </a:tblGrid>
              <a:tr h="160286">
                <a:tc>
                  <a:txBody>
                    <a:bodyPr/>
                    <a:lstStyle/>
                    <a:p>
                      <a:pPr>
                        <a:lnSpc>
                          <a:spcPct val="115000"/>
                        </a:lnSpc>
                        <a:spcAft>
                          <a:spcPts val="0"/>
                        </a:spcAft>
                      </a:pPr>
                      <a:r>
                        <a:rPr lang="nl-NL" sz="1000" b="0" dirty="0">
                          <a:effectLst/>
                        </a:rPr>
                        <a:t>Gespreksvaardigheden </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nl-NL" sz="700" dirty="0">
                          <a:effectLst/>
                        </a:rPr>
                        <a:t> </a:t>
                      </a:r>
                      <a:endParaRPr lang="en-US" sz="700" dirty="0">
                        <a:effectLst/>
                        <a:latin typeface="Calibri"/>
                        <a:ea typeface="Calibri"/>
                        <a:cs typeface="Times New Roman"/>
                      </a:endParaRPr>
                    </a:p>
                  </a:txBody>
                  <a:tcPr marL="43001" marR="43001" marT="0" marB="0">
                    <a:solidFill>
                      <a:srgbClr val="A1C742"/>
                    </a:solidFill>
                  </a:tcPr>
                </a:tc>
                <a:extLst>
                  <a:ext uri="{0D108BD9-81ED-4DB2-BD59-A6C34878D82A}">
                    <a16:rowId xmlns:a16="http://schemas.microsoft.com/office/drawing/2014/main" val="10000"/>
                  </a:ext>
                </a:extLst>
              </a:tr>
              <a:tr h="400829">
                <a:tc>
                  <a:txBody>
                    <a:bodyPr/>
                    <a:lstStyle/>
                    <a:p>
                      <a:pPr>
                        <a:lnSpc>
                          <a:spcPct val="115000"/>
                        </a:lnSpc>
                        <a:spcAft>
                          <a:spcPts val="0"/>
                        </a:spcAft>
                      </a:pPr>
                      <a:r>
                        <a:rPr lang="nl-NL" sz="1000" b="0" dirty="0">
                          <a:effectLst/>
                        </a:rPr>
                        <a:t>Non directieve technieken</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endParaRPr lang="en-US" sz="700" dirty="0">
                        <a:effectLst/>
                        <a:latin typeface="Calibri"/>
                        <a:ea typeface="Calibri"/>
                        <a:cs typeface="Times New Roman"/>
                      </a:endParaRPr>
                    </a:p>
                  </a:txBody>
                  <a:tcPr marL="43001" marR="43001" marT="0" marB="0"/>
                </a:tc>
                <a:extLst>
                  <a:ext uri="{0D108BD9-81ED-4DB2-BD59-A6C34878D82A}">
                    <a16:rowId xmlns:a16="http://schemas.microsoft.com/office/drawing/2014/main" val="10001"/>
                  </a:ext>
                </a:extLst>
              </a:tr>
              <a:tr h="160286">
                <a:tc>
                  <a:txBody>
                    <a:bodyPr/>
                    <a:lstStyle/>
                    <a:p>
                      <a:pPr>
                        <a:lnSpc>
                          <a:spcPct val="115000"/>
                        </a:lnSpc>
                        <a:spcAft>
                          <a:spcPts val="0"/>
                        </a:spcAft>
                      </a:pPr>
                      <a:r>
                        <a:rPr lang="nl-NL" sz="1000" b="0" dirty="0">
                          <a:effectLst/>
                        </a:rPr>
                        <a:t>Stelt open vragen </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nl-NL"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02"/>
                  </a:ext>
                </a:extLst>
              </a:tr>
              <a:tr h="160286">
                <a:tc>
                  <a:txBody>
                    <a:bodyPr/>
                    <a:lstStyle/>
                    <a:p>
                      <a:pPr>
                        <a:lnSpc>
                          <a:spcPct val="115000"/>
                        </a:lnSpc>
                        <a:spcAft>
                          <a:spcPts val="0"/>
                        </a:spcAft>
                      </a:pPr>
                      <a:r>
                        <a:rPr lang="nl-NL" sz="1000" b="0" dirty="0">
                          <a:effectLst/>
                        </a:rPr>
                        <a:t>Luistert reflectief </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en-US"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03"/>
                  </a:ext>
                </a:extLst>
              </a:tr>
              <a:tr h="160286">
                <a:tc>
                  <a:txBody>
                    <a:bodyPr/>
                    <a:lstStyle/>
                    <a:p>
                      <a:pPr>
                        <a:lnSpc>
                          <a:spcPct val="115000"/>
                        </a:lnSpc>
                        <a:spcAft>
                          <a:spcPts val="0"/>
                        </a:spcAft>
                      </a:pPr>
                      <a:r>
                        <a:rPr lang="en-US" sz="1000" b="0" dirty="0" err="1">
                          <a:effectLst/>
                        </a:rPr>
                        <a:t>Ondersteunt</a:t>
                      </a:r>
                      <a:r>
                        <a:rPr lang="en-US" sz="1000" b="0" dirty="0">
                          <a:effectLst/>
                        </a:rPr>
                        <a:t> </a:t>
                      </a:r>
                      <a:r>
                        <a:rPr lang="en-US" sz="1000" b="0" dirty="0" err="1">
                          <a:effectLst/>
                        </a:rPr>
                        <a:t>en</a:t>
                      </a:r>
                      <a:r>
                        <a:rPr lang="en-US" sz="1000" b="0" dirty="0">
                          <a:effectLst/>
                        </a:rPr>
                        <a:t> </a:t>
                      </a:r>
                      <a:r>
                        <a:rPr lang="en-US" sz="1000" b="0" dirty="0" err="1">
                          <a:effectLst/>
                        </a:rPr>
                        <a:t>bevestigt</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en-US"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04"/>
                  </a:ext>
                </a:extLst>
              </a:tr>
              <a:tr h="160286">
                <a:tc>
                  <a:txBody>
                    <a:bodyPr/>
                    <a:lstStyle/>
                    <a:p>
                      <a:pPr>
                        <a:lnSpc>
                          <a:spcPct val="115000"/>
                        </a:lnSpc>
                        <a:spcAft>
                          <a:spcPts val="0"/>
                        </a:spcAft>
                      </a:pPr>
                      <a:r>
                        <a:rPr lang="nl-NL" sz="1000" b="0" dirty="0">
                          <a:effectLst/>
                        </a:rPr>
                        <a:t>Vat het gesprek ordenend samen</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nl-NL"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05"/>
                  </a:ext>
                </a:extLst>
              </a:tr>
              <a:tr h="160286">
                <a:tc>
                  <a:txBody>
                    <a:bodyPr/>
                    <a:lstStyle/>
                    <a:p>
                      <a:pPr>
                        <a:lnSpc>
                          <a:spcPct val="115000"/>
                        </a:lnSpc>
                        <a:spcAft>
                          <a:spcPts val="0"/>
                        </a:spcAft>
                      </a:pPr>
                      <a:r>
                        <a:rPr lang="en-US" sz="1000" b="0" dirty="0" err="1">
                          <a:effectLst/>
                        </a:rPr>
                        <a:t>geeft</a:t>
                      </a:r>
                      <a:r>
                        <a:rPr lang="en-US" sz="1000" b="0" dirty="0">
                          <a:effectLst/>
                        </a:rPr>
                        <a:t> de </a:t>
                      </a:r>
                      <a:r>
                        <a:rPr lang="en-US" sz="1000" b="0" dirty="0" err="1">
                          <a:effectLst/>
                        </a:rPr>
                        <a:t>voordelen</a:t>
                      </a:r>
                      <a:r>
                        <a:rPr lang="en-US" sz="1000" b="0" dirty="0">
                          <a:effectLst/>
                        </a:rPr>
                        <a:t> </a:t>
                      </a:r>
                      <a:r>
                        <a:rPr lang="en-US" sz="1000" b="0" dirty="0" err="1">
                          <a:effectLst/>
                        </a:rPr>
                        <a:t>aan</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en-US"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06"/>
                  </a:ext>
                </a:extLst>
              </a:tr>
              <a:tr h="160286">
                <a:tc>
                  <a:txBody>
                    <a:bodyPr/>
                    <a:lstStyle/>
                    <a:p>
                      <a:pPr>
                        <a:lnSpc>
                          <a:spcPct val="115000"/>
                        </a:lnSpc>
                        <a:spcAft>
                          <a:spcPts val="0"/>
                        </a:spcAft>
                      </a:pPr>
                      <a:r>
                        <a:rPr lang="en-US" sz="1000" b="0" dirty="0" err="1">
                          <a:effectLst/>
                        </a:rPr>
                        <a:t>geeft</a:t>
                      </a:r>
                      <a:r>
                        <a:rPr lang="en-US" sz="1000" b="0" dirty="0">
                          <a:effectLst/>
                        </a:rPr>
                        <a:t> de </a:t>
                      </a:r>
                      <a:r>
                        <a:rPr lang="en-US" sz="1000" b="0" dirty="0" err="1">
                          <a:effectLst/>
                        </a:rPr>
                        <a:t>nadelen</a:t>
                      </a:r>
                      <a:r>
                        <a:rPr lang="en-US" sz="1000" b="0" dirty="0">
                          <a:effectLst/>
                        </a:rPr>
                        <a:t> </a:t>
                      </a:r>
                      <a:r>
                        <a:rPr lang="en-US" sz="1000" b="0" dirty="0" err="1">
                          <a:effectLst/>
                        </a:rPr>
                        <a:t>aan</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en-US"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07"/>
                  </a:ext>
                </a:extLst>
              </a:tr>
              <a:tr h="160286">
                <a:tc>
                  <a:txBody>
                    <a:bodyPr/>
                    <a:lstStyle/>
                    <a:p>
                      <a:pPr>
                        <a:lnSpc>
                          <a:spcPct val="115000"/>
                        </a:lnSpc>
                        <a:spcAft>
                          <a:spcPts val="0"/>
                        </a:spcAft>
                      </a:pPr>
                      <a:r>
                        <a:rPr lang="nl-NL" sz="1000" b="0" dirty="0">
                          <a:effectLst/>
                        </a:rPr>
                        <a:t>nodigt uit om het gedrag verder uit te zoeken</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nl-NL"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08"/>
                  </a:ext>
                </a:extLst>
              </a:tr>
              <a:tr h="160286">
                <a:tc>
                  <a:txBody>
                    <a:bodyPr/>
                    <a:lstStyle/>
                    <a:p>
                      <a:pPr>
                        <a:lnSpc>
                          <a:spcPct val="115000"/>
                        </a:lnSpc>
                        <a:spcAft>
                          <a:spcPts val="0"/>
                        </a:spcAft>
                      </a:pPr>
                      <a:r>
                        <a:rPr lang="nl-NL" sz="1000" b="0" dirty="0">
                          <a:effectLst/>
                        </a:rPr>
                        <a:t>nodigt uit tot veranderings-uitspraken</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nl-NL"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09"/>
                  </a:ext>
                </a:extLst>
              </a:tr>
              <a:tr h="160286">
                <a:tc>
                  <a:txBody>
                    <a:bodyPr/>
                    <a:lstStyle/>
                    <a:p>
                      <a:pPr>
                        <a:lnSpc>
                          <a:spcPct val="115000"/>
                        </a:lnSpc>
                        <a:spcAft>
                          <a:spcPts val="0"/>
                        </a:spcAft>
                      </a:pPr>
                      <a:r>
                        <a:rPr lang="nl-NL" sz="1000" b="0" dirty="0">
                          <a:effectLst/>
                        </a:rPr>
                        <a:t>Directieve technieken</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nl-NL"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10"/>
                  </a:ext>
                </a:extLst>
              </a:tr>
              <a:tr h="160286">
                <a:tc>
                  <a:txBody>
                    <a:bodyPr/>
                    <a:lstStyle/>
                    <a:p>
                      <a:pPr>
                        <a:lnSpc>
                          <a:spcPct val="115000"/>
                        </a:lnSpc>
                        <a:spcAft>
                          <a:spcPts val="0"/>
                        </a:spcAft>
                      </a:pPr>
                      <a:r>
                        <a:rPr lang="nl-NL" sz="1000" b="0" dirty="0">
                          <a:effectLst/>
                        </a:rPr>
                        <a:t>Provoceert de patiënt</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nl-NL"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11"/>
                  </a:ext>
                </a:extLst>
              </a:tr>
              <a:tr h="160286">
                <a:tc>
                  <a:txBody>
                    <a:bodyPr/>
                    <a:lstStyle/>
                    <a:p>
                      <a:pPr>
                        <a:lnSpc>
                          <a:spcPct val="115000"/>
                        </a:lnSpc>
                        <a:spcAft>
                          <a:spcPts val="0"/>
                        </a:spcAft>
                      </a:pPr>
                      <a:r>
                        <a:rPr lang="nl-NL" sz="1000" b="0" dirty="0">
                          <a:effectLst/>
                        </a:rPr>
                        <a:t>Geeft selectieve bekrachtiging</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nl-NL"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12"/>
                  </a:ext>
                </a:extLst>
              </a:tr>
              <a:tr h="160286">
                <a:tc>
                  <a:txBody>
                    <a:bodyPr/>
                    <a:lstStyle/>
                    <a:p>
                      <a:pPr>
                        <a:lnSpc>
                          <a:spcPct val="115000"/>
                        </a:lnSpc>
                        <a:spcAft>
                          <a:spcPts val="0"/>
                        </a:spcAft>
                      </a:pPr>
                      <a:r>
                        <a:rPr lang="nl-NL" sz="1000" b="0" dirty="0">
                          <a:effectLst/>
                        </a:rPr>
                        <a:t>Is objectief en praat in het belang van de patiënt</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nl-NL"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13"/>
                  </a:ext>
                </a:extLst>
              </a:tr>
              <a:tr h="160286">
                <a:tc>
                  <a:txBody>
                    <a:bodyPr/>
                    <a:lstStyle/>
                    <a:p>
                      <a:pPr>
                        <a:lnSpc>
                          <a:spcPct val="115000"/>
                        </a:lnSpc>
                        <a:spcAft>
                          <a:spcPts val="0"/>
                        </a:spcAft>
                      </a:pPr>
                      <a:r>
                        <a:rPr lang="nl-NL" sz="1000" b="0" dirty="0">
                          <a:effectLst/>
                        </a:rPr>
                        <a:t> </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nl-NL"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14"/>
                  </a:ext>
                </a:extLst>
              </a:tr>
              <a:tr h="160286">
                <a:tc>
                  <a:txBody>
                    <a:bodyPr/>
                    <a:lstStyle/>
                    <a:p>
                      <a:pPr>
                        <a:lnSpc>
                          <a:spcPct val="115000"/>
                        </a:lnSpc>
                        <a:spcAft>
                          <a:spcPts val="0"/>
                        </a:spcAft>
                      </a:pPr>
                      <a:r>
                        <a:rPr lang="nl-NL" sz="1000" b="0" dirty="0">
                          <a:effectLst/>
                        </a:rPr>
                        <a:t>5 Strategieën van MG</a:t>
                      </a:r>
                      <a:endParaRPr lang="en-US" sz="1000" b="0" dirty="0">
                        <a:effectLst/>
                        <a:latin typeface="Calibri"/>
                        <a:ea typeface="Calibri"/>
                        <a:cs typeface="Times New Roman"/>
                      </a:endParaRPr>
                    </a:p>
                  </a:txBody>
                  <a:tcPr marL="43001" marR="43001" marT="0" marB="0">
                    <a:solidFill>
                      <a:srgbClr val="A1C742"/>
                    </a:solidFill>
                  </a:tcPr>
                </a:tc>
                <a:tc rowSpan="2">
                  <a:txBody>
                    <a:bodyPr/>
                    <a:lstStyle/>
                    <a:p>
                      <a:pPr>
                        <a:lnSpc>
                          <a:spcPct val="115000"/>
                        </a:lnSpc>
                        <a:spcAft>
                          <a:spcPts val="0"/>
                        </a:spcAft>
                      </a:pPr>
                      <a:r>
                        <a:rPr lang="nl-NL"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15"/>
                  </a:ext>
                </a:extLst>
              </a:tr>
              <a:tr h="160286">
                <a:tc>
                  <a:txBody>
                    <a:bodyPr/>
                    <a:lstStyle/>
                    <a:p>
                      <a:pPr>
                        <a:lnSpc>
                          <a:spcPct val="115000"/>
                        </a:lnSpc>
                        <a:spcAft>
                          <a:spcPts val="0"/>
                        </a:spcAft>
                      </a:pPr>
                      <a:r>
                        <a:rPr lang="nl-NL" sz="1000" b="0" dirty="0">
                          <a:effectLst/>
                        </a:rPr>
                        <a:t>Acceptatie</a:t>
                      </a:r>
                      <a:endParaRPr lang="en-US" sz="1000" b="0" dirty="0">
                        <a:effectLst/>
                        <a:latin typeface="Calibri"/>
                        <a:ea typeface="Calibri"/>
                        <a:cs typeface="Times New Roman"/>
                      </a:endParaRPr>
                    </a:p>
                  </a:txBody>
                  <a:tcPr marL="43001" marR="43001" marT="0" marB="0">
                    <a:solidFill>
                      <a:srgbClr val="A1C742"/>
                    </a:solidFill>
                  </a:tcPr>
                </a:tc>
                <a:tc vMerge="1">
                  <a:txBody>
                    <a:bodyPr/>
                    <a:lstStyle/>
                    <a:p>
                      <a:endParaRPr lang="en-US"/>
                    </a:p>
                  </a:txBody>
                  <a:tcPr/>
                </a:tc>
                <a:extLst>
                  <a:ext uri="{0D108BD9-81ED-4DB2-BD59-A6C34878D82A}">
                    <a16:rowId xmlns:a16="http://schemas.microsoft.com/office/drawing/2014/main" val="10016"/>
                  </a:ext>
                </a:extLst>
              </a:tr>
              <a:tr h="160286">
                <a:tc>
                  <a:txBody>
                    <a:bodyPr/>
                    <a:lstStyle/>
                    <a:p>
                      <a:pPr>
                        <a:lnSpc>
                          <a:spcPct val="115000"/>
                        </a:lnSpc>
                        <a:spcAft>
                          <a:spcPts val="0"/>
                        </a:spcAft>
                      </a:pPr>
                      <a:r>
                        <a:rPr lang="nl-NL" sz="1000" b="0" dirty="0">
                          <a:effectLst/>
                        </a:rPr>
                        <a:t>Druk empathie uit</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nl-NL"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17"/>
                  </a:ext>
                </a:extLst>
              </a:tr>
              <a:tr h="160286">
                <a:tc>
                  <a:txBody>
                    <a:bodyPr/>
                    <a:lstStyle/>
                    <a:p>
                      <a:pPr>
                        <a:lnSpc>
                          <a:spcPct val="115000"/>
                        </a:lnSpc>
                        <a:spcAft>
                          <a:spcPts val="0"/>
                        </a:spcAft>
                      </a:pPr>
                      <a:r>
                        <a:rPr lang="nl-NL" sz="1000" b="0" dirty="0">
                          <a:effectLst/>
                        </a:rPr>
                        <a:t>Vermijdt een discussie</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nl-NL"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18"/>
                  </a:ext>
                </a:extLst>
              </a:tr>
              <a:tr h="160286">
                <a:tc>
                  <a:txBody>
                    <a:bodyPr/>
                    <a:lstStyle/>
                    <a:p>
                      <a:pPr>
                        <a:lnSpc>
                          <a:spcPct val="115000"/>
                        </a:lnSpc>
                        <a:spcAft>
                          <a:spcPts val="0"/>
                        </a:spcAft>
                      </a:pPr>
                      <a:r>
                        <a:rPr lang="nl-NL" sz="1000" b="0" dirty="0">
                          <a:effectLst/>
                        </a:rPr>
                        <a:t>Ondersteunt de zelfeffectiviteit van de patiënt </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nl-NL"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19"/>
                  </a:ext>
                </a:extLst>
              </a:tr>
              <a:tr h="160286">
                <a:tc>
                  <a:txBody>
                    <a:bodyPr/>
                    <a:lstStyle/>
                    <a:p>
                      <a:pPr>
                        <a:lnSpc>
                          <a:spcPct val="115000"/>
                        </a:lnSpc>
                        <a:spcAft>
                          <a:spcPts val="0"/>
                        </a:spcAft>
                      </a:pPr>
                      <a:r>
                        <a:rPr lang="nl-NL" sz="1000" b="0" dirty="0">
                          <a:effectLst/>
                        </a:rPr>
                        <a:t>Constructieve zelfconfrontatie</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nl-NL"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20"/>
                  </a:ext>
                </a:extLst>
              </a:tr>
              <a:tr h="320575">
                <a:tc>
                  <a:txBody>
                    <a:bodyPr/>
                    <a:lstStyle/>
                    <a:p>
                      <a:pPr>
                        <a:lnSpc>
                          <a:spcPct val="115000"/>
                        </a:lnSpc>
                        <a:spcAft>
                          <a:spcPts val="0"/>
                        </a:spcAft>
                      </a:pPr>
                      <a:r>
                        <a:rPr lang="nl-NL" sz="1000" b="0" dirty="0">
                          <a:effectLst/>
                        </a:rPr>
                        <a:t>Lokt uit, herhaalt en versterkt uitspraken die op positieve verandering zijn gericht </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nl-NL"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21"/>
                  </a:ext>
                </a:extLst>
              </a:tr>
              <a:tr h="253088">
                <a:tc>
                  <a:txBody>
                    <a:bodyPr/>
                    <a:lstStyle/>
                    <a:p>
                      <a:pPr>
                        <a:lnSpc>
                          <a:spcPct val="115000"/>
                        </a:lnSpc>
                        <a:spcAft>
                          <a:spcPts val="0"/>
                        </a:spcAft>
                      </a:pPr>
                      <a:r>
                        <a:rPr lang="nl-NL" sz="1000" b="0" dirty="0">
                          <a:effectLst/>
                        </a:rPr>
                        <a:t>Beweegt mee met de weerstand van de patiënt</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nl-NL" sz="700">
                          <a:effectLst/>
                        </a:rPr>
                        <a:t> </a:t>
                      </a:r>
                      <a:endParaRPr lang="en-US" sz="700">
                        <a:effectLst/>
                        <a:latin typeface="Calibri"/>
                        <a:ea typeface="Calibri"/>
                        <a:cs typeface="Times New Roman"/>
                      </a:endParaRPr>
                    </a:p>
                  </a:txBody>
                  <a:tcPr marL="43001" marR="43001" marT="0" marB="0"/>
                </a:tc>
                <a:extLst>
                  <a:ext uri="{0D108BD9-81ED-4DB2-BD59-A6C34878D82A}">
                    <a16:rowId xmlns:a16="http://schemas.microsoft.com/office/drawing/2014/main" val="10022"/>
                  </a:ext>
                </a:extLst>
              </a:tr>
              <a:tr h="320575">
                <a:tc>
                  <a:txBody>
                    <a:bodyPr/>
                    <a:lstStyle/>
                    <a:p>
                      <a:pPr>
                        <a:lnSpc>
                          <a:spcPct val="115000"/>
                        </a:lnSpc>
                        <a:spcAft>
                          <a:spcPts val="0"/>
                        </a:spcAft>
                      </a:pPr>
                      <a:r>
                        <a:rPr lang="nl-NL" sz="1000" b="0" dirty="0">
                          <a:effectLst/>
                        </a:rPr>
                        <a:t>Her-etiketteert negatieve uitspraken van de patiënt naar positieve uitspraken</a:t>
                      </a:r>
                      <a:endParaRPr lang="en-US" sz="1000" b="0" dirty="0">
                        <a:effectLst/>
                        <a:latin typeface="Calibri"/>
                        <a:ea typeface="Calibri"/>
                        <a:cs typeface="Times New Roman"/>
                      </a:endParaRPr>
                    </a:p>
                  </a:txBody>
                  <a:tcPr marL="43001" marR="43001" marT="0" marB="0">
                    <a:solidFill>
                      <a:srgbClr val="A1C742"/>
                    </a:solidFill>
                  </a:tcPr>
                </a:tc>
                <a:tc>
                  <a:txBody>
                    <a:bodyPr/>
                    <a:lstStyle/>
                    <a:p>
                      <a:pPr>
                        <a:lnSpc>
                          <a:spcPct val="115000"/>
                        </a:lnSpc>
                        <a:spcAft>
                          <a:spcPts val="0"/>
                        </a:spcAft>
                      </a:pPr>
                      <a:r>
                        <a:rPr lang="nl-NL" sz="700" dirty="0">
                          <a:effectLst/>
                        </a:rPr>
                        <a:t> </a:t>
                      </a:r>
                      <a:endParaRPr lang="en-US" sz="700" dirty="0">
                        <a:effectLst/>
                        <a:latin typeface="Calibri"/>
                        <a:ea typeface="Calibri"/>
                        <a:cs typeface="Times New Roman"/>
                      </a:endParaRPr>
                    </a:p>
                  </a:txBody>
                  <a:tcPr marL="43001" marR="43001" marT="0" marB="0"/>
                </a:tc>
                <a:extLst>
                  <a:ext uri="{0D108BD9-81ED-4DB2-BD59-A6C34878D82A}">
                    <a16:rowId xmlns:a16="http://schemas.microsoft.com/office/drawing/2014/main" val="10023"/>
                  </a:ext>
                </a:extLst>
              </a:tr>
            </a:tbl>
          </a:graphicData>
        </a:graphic>
      </p:graphicFrame>
    </p:spTree>
    <p:extLst>
      <p:ext uri="{BB962C8B-B14F-4D97-AF65-F5344CB8AC3E}">
        <p14:creationId xmlns:p14="http://schemas.microsoft.com/office/powerpoint/2010/main" val="21638513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7772400" cy="574576"/>
          </a:xfrm>
        </p:spPr>
        <p:txBody>
          <a:bodyPr/>
          <a:lstStyle/>
          <a:p>
            <a:r>
              <a:rPr lang="en-US" dirty="0" err="1" smtClean="0"/>
              <a:t>Rollenspel</a:t>
            </a:r>
            <a:r>
              <a:rPr lang="en-US" dirty="0" smtClean="0"/>
              <a:t>: </a:t>
            </a:r>
            <a:r>
              <a:rPr lang="en-US" dirty="0" err="1"/>
              <a:t>M</a:t>
            </a:r>
            <a:r>
              <a:rPr lang="en-US" dirty="0" err="1" smtClean="0"/>
              <a:t>otiverende</a:t>
            </a:r>
            <a:r>
              <a:rPr lang="en-US" dirty="0" smtClean="0"/>
              <a:t> </a:t>
            </a:r>
            <a:r>
              <a:rPr lang="en-US" dirty="0" err="1" smtClean="0"/>
              <a:t>gespreksvoering</a:t>
            </a:r>
            <a:endParaRPr lang="nl-NL" dirty="0"/>
          </a:p>
        </p:txBody>
      </p:sp>
      <p:sp>
        <p:nvSpPr>
          <p:cNvPr id="7" name="Content Placeholder 2"/>
          <p:cNvSpPr txBox="1">
            <a:spLocks/>
          </p:cNvSpPr>
          <p:nvPr/>
        </p:nvSpPr>
        <p:spPr bwMode="auto">
          <a:xfrm>
            <a:off x="685800" y="1556792"/>
            <a:ext cx="7846640" cy="5040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85000" lnSpcReduction="20000"/>
          </a:bodyPr>
          <a:lstStyle>
            <a:lvl1pPr marL="0" indent="0" algn="l" rtl="0" eaLnBrk="1" fontAlgn="base" hangingPunct="1">
              <a:spcBef>
                <a:spcPct val="20000"/>
              </a:spcBef>
              <a:spcAft>
                <a:spcPct val="0"/>
              </a:spcAft>
              <a:buNone/>
              <a:defRPr sz="2000" b="0">
                <a:solidFill>
                  <a:schemeClr val="tx1">
                    <a:lumMod val="65000"/>
                    <a:lumOff val="35000"/>
                  </a:schemeClr>
                </a:solidFill>
                <a:latin typeface="Calibri" panose="020F0502020204030204" pitchFamily="34" charset="0"/>
                <a:ea typeface="+mn-ea"/>
                <a:cs typeface="+mn-cs"/>
              </a:defRPr>
            </a:lvl1pPr>
            <a:lvl2pPr marL="457200" indent="0" algn="l" rtl="0" eaLnBrk="1" fontAlgn="base" hangingPunct="1">
              <a:spcBef>
                <a:spcPct val="20000"/>
              </a:spcBef>
              <a:spcAft>
                <a:spcPct val="0"/>
              </a:spcAft>
              <a:buNone/>
              <a:defRPr sz="1800" b="0">
                <a:solidFill>
                  <a:schemeClr val="tx1">
                    <a:lumMod val="65000"/>
                    <a:lumOff val="35000"/>
                  </a:schemeClr>
                </a:solidFill>
                <a:latin typeface="Calibri" panose="020F0502020204030204" pitchFamily="34" charset="0"/>
              </a:defRPr>
            </a:lvl2pPr>
            <a:lvl3pPr marL="914400" indent="0" algn="l" rtl="0" eaLnBrk="1" fontAlgn="base" hangingPunct="1">
              <a:spcBef>
                <a:spcPct val="20000"/>
              </a:spcBef>
              <a:spcAft>
                <a:spcPct val="0"/>
              </a:spcAft>
              <a:buNone/>
              <a:defRPr sz="1600" b="0">
                <a:solidFill>
                  <a:schemeClr val="tx1">
                    <a:lumMod val="65000"/>
                    <a:lumOff val="35000"/>
                  </a:schemeClr>
                </a:solidFill>
                <a:latin typeface="Calibri" panose="020F0502020204030204" pitchFamily="34" charset="0"/>
              </a:defRPr>
            </a:lvl3pPr>
            <a:lvl4pPr marL="13716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4pPr>
            <a:lvl5pPr marL="1828800" indent="0" algn="l" rtl="0" eaLnBrk="1" fontAlgn="base" hangingPunct="1">
              <a:spcBef>
                <a:spcPct val="20000"/>
              </a:spcBef>
              <a:spcAft>
                <a:spcPct val="0"/>
              </a:spcAft>
              <a:buNone/>
              <a:defRPr sz="1400" b="0">
                <a:solidFill>
                  <a:schemeClr val="tx1">
                    <a:lumMod val="65000"/>
                    <a:lumOff val="35000"/>
                  </a:schemeClr>
                </a:solidFill>
                <a:latin typeface="Calibri" panose="020F0502020204030204" pitchFamily="34" charset="0"/>
              </a:defRPr>
            </a:lvl5pPr>
            <a:lvl6pPr marL="2514600" indent="-228600" algn="l" rtl="0" eaLnBrk="1" fontAlgn="base" hangingPunct="1">
              <a:spcBef>
                <a:spcPct val="20000"/>
              </a:spcBef>
              <a:spcAft>
                <a:spcPct val="0"/>
              </a:spcAft>
              <a:buChar char="»"/>
              <a:defRPr sz="2000" b="1">
                <a:solidFill>
                  <a:schemeClr val="tx1"/>
                </a:solidFill>
                <a:latin typeface="+mn-lt"/>
              </a:defRPr>
            </a:lvl6pPr>
            <a:lvl7pPr marL="2971800" indent="-228600" algn="l" rtl="0" eaLnBrk="1" fontAlgn="base" hangingPunct="1">
              <a:spcBef>
                <a:spcPct val="20000"/>
              </a:spcBef>
              <a:spcAft>
                <a:spcPct val="0"/>
              </a:spcAft>
              <a:buChar char="»"/>
              <a:defRPr sz="2000" b="1">
                <a:solidFill>
                  <a:schemeClr val="tx1"/>
                </a:solidFill>
                <a:latin typeface="+mn-lt"/>
              </a:defRPr>
            </a:lvl7pPr>
            <a:lvl8pPr marL="3429000" indent="-228600" algn="l" rtl="0" eaLnBrk="1" fontAlgn="base" hangingPunct="1">
              <a:spcBef>
                <a:spcPct val="20000"/>
              </a:spcBef>
              <a:spcAft>
                <a:spcPct val="0"/>
              </a:spcAft>
              <a:buChar char="»"/>
              <a:defRPr sz="2000" b="1">
                <a:solidFill>
                  <a:schemeClr val="tx1"/>
                </a:solidFill>
                <a:latin typeface="+mn-lt"/>
              </a:defRPr>
            </a:lvl8pPr>
            <a:lvl9pPr marL="3886200" indent="-228600" algn="l" rtl="0" eaLnBrk="1" fontAlgn="base" hangingPunct="1">
              <a:spcBef>
                <a:spcPct val="20000"/>
              </a:spcBef>
              <a:spcAft>
                <a:spcPct val="0"/>
              </a:spcAft>
              <a:buChar char="»"/>
              <a:defRPr sz="2000" b="1">
                <a:solidFill>
                  <a:schemeClr val="tx1"/>
                </a:solidFill>
                <a:latin typeface="+mn-lt"/>
              </a:defRPr>
            </a:lvl9pPr>
          </a:lstStyle>
          <a:p>
            <a:r>
              <a:rPr lang="nl-NL" dirty="0" smtClean="0"/>
              <a:t>Petra </a:t>
            </a:r>
            <a:r>
              <a:rPr lang="nl-NL" dirty="0"/>
              <a:t>is een 44 jarige vrouw. Ze heeft twee kinderen, middelbare scholieren, die sinds de scheiding van haar echtgenoot (3 jaar geleden) bij haar wonen. Ze is in de periode van scheiding ook haar baan als directiesecretaresse kwijtgeraakt door faillissement van het bedrijf. </a:t>
            </a:r>
            <a:endParaRPr lang="nl-NL" dirty="0" smtClean="0"/>
          </a:p>
          <a:p>
            <a:endParaRPr lang="nl-NL" dirty="0"/>
          </a:p>
          <a:p>
            <a:r>
              <a:rPr lang="nl-NL" dirty="0" smtClean="0"/>
              <a:t>Petra </a:t>
            </a:r>
            <a:r>
              <a:rPr lang="nl-NL" dirty="0"/>
              <a:t>drinkt vanaf haar 14</a:t>
            </a:r>
            <a:r>
              <a:rPr lang="nl-NL" baseline="30000" dirty="0"/>
              <a:t>de</a:t>
            </a:r>
            <a:r>
              <a:rPr lang="nl-NL" dirty="0"/>
              <a:t> . Ze drinkt ongeveer anderhalve fles wijn per dag. </a:t>
            </a:r>
            <a:endParaRPr lang="nl-NL" dirty="0" smtClean="0"/>
          </a:p>
          <a:p>
            <a:endParaRPr lang="nl-NL" dirty="0"/>
          </a:p>
          <a:p>
            <a:r>
              <a:rPr lang="nl-NL" dirty="0" smtClean="0"/>
              <a:t>Drie </a:t>
            </a:r>
            <a:r>
              <a:rPr lang="nl-NL" dirty="0"/>
              <a:t>maanden geleden hebben haar kinderen haar duidelijk hadden gemaakt bij hun vader te gaan wonen indien ze haar alcoholgebruik niet zou aanpakken. Hier is ze zo van geschrokken dat ze zich heeft aangemeld voor behandeling. Ze is doorverwezen voor een gesprek met jou als verpleegkundige. </a:t>
            </a:r>
            <a:endParaRPr lang="nl-NL" dirty="0" smtClean="0"/>
          </a:p>
          <a:p>
            <a:endParaRPr lang="nl-NL" dirty="0"/>
          </a:p>
          <a:p>
            <a:r>
              <a:rPr lang="nl-NL" b="1" dirty="0">
                <a:solidFill>
                  <a:srgbClr val="A1C742"/>
                </a:solidFill>
              </a:rPr>
              <a:t>Achtergrondinformatie voor de </a:t>
            </a:r>
            <a:r>
              <a:rPr lang="nl-NL" b="1" dirty="0" err="1">
                <a:solidFill>
                  <a:srgbClr val="A1C742"/>
                </a:solidFill>
              </a:rPr>
              <a:t>client</a:t>
            </a:r>
            <a:r>
              <a:rPr lang="nl-NL" b="1" dirty="0">
                <a:solidFill>
                  <a:srgbClr val="A1C742"/>
                </a:solidFill>
              </a:rPr>
              <a:t>:</a:t>
            </a:r>
          </a:p>
          <a:p>
            <a:r>
              <a:rPr lang="nl-NL" dirty="0"/>
              <a:t>Petra heeft last van somberheid en alcohol helpt haar de somberheid te verminderen. Daarnaast blijken allerlei praktische problemen en lastige situaties (bijvoorbeeld het regelen van financiële zaken, het niet hebben van zinvolle dagbesteding) haar veel spanning te bezorgen en alcoholgebruik uit te lokken. Problemen worden hierdoor niet opgelost, maar blijven liggen. Petra heeft in de afgelopen maanden 2 keer een terugval gehad, waarin twee a drie dagen flink heeft gedronken. Petra heeft een goede vriendin die haar ondersteunt. Petra kan haar bellen als ze last heeft van trek. </a:t>
            </a:r>
          </a:p>
          <a:p>
            <a:endParaRPr lang="nl-NL" dirty="0"/>
          </a:p>
        </p:txBody>
      </p:sp>
    </p:spTree>
    <p:extLst>
      <p:ext uri="{BB962C8B-B14F-4D97-AF65-F5344CB8AC3E}">
        <p14:creationId xmlns:p14="http://schemas.microsoft.com/office/powerpoint/2010/main" val="24962157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Programma</a:t>
            </a:r>
            <a:endParaRPr lang="nl-NL" dirty="0"/>
          </a:p>
        </p:txBody>
      </p:sp>
      <p:sp>
        <p:nvSpPr>
          <p:cNvPr id="3" name="Content Placeholder 2"/>
          <p:cNvSpPr>
            <a:spLocks noGrp="1"/>
          </p:cNvSpPr>
          <p:nvPr>
            <p:ph idx="1"/>
          </p:nvPr>
        </p:nvSpPr>
        <p:spPr>
          <a:xfrm>
            <a:off x="683568" y="2348880"/>
            <a:ext cx="7772400" cy="3456384"/>
          </a:xfrm>
        </p:spPr>
        <p:txBody>
          <a:bodyPr/>
          <a:lstStyle/>
          <a:p>
            <a:pPr marL="342900" indent="-342900">
              <a:buFont typeface="Arial" panose="020B0604020202020204" pitchFamily="34" charset="0"/>
              <a:buChar char="•"/>
            </a:pPr>
            <a:r>
              <a:rPr lang="nl-NL" dirty="0" smtClean="0"/>
              <a:t>(herhaling) Theorie Motiverende gespreksvoering</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smtClean="0"/>
              <a:t>Oefening</a:t>
            </a:r>
          </a:p>
          <a:p>
            <a:endParaRPr lang="nl-NL" dirty="0" smtClean="0"/>
          </a:p>
          <a:p>
            <a:pPr marL="342900" indent="-342900">
              <a:buFont typeface="Arial" panose="020B0604020202020204" pitchFamily="34" charset="0"/>
              <a:buChar char="•"/>
            </a:pPr>
            <a:r>
              <a:rPr lang="nl-NL" dirty="0" smtClean="0"/>
              <a:t>Voorbeelden</a:t>
            </a:r>
          </a:p>
          <a:p>
            <a:pPr marL="342900" indent="-342900">
              <a:buFont typeface="Arial" panose="020B0604020202020204" pitchFamily="34" charset="0"/>
              <a:buChar char="•"/>
            </a:pPr>
            <a:endParaRPr lang="nl-NL" dirty="0" smtClean="0"/>
          </a:p>
          <a:p>
            <a:pPr marL="342900" indent="-342900">
              <a:buFont typeface="Arial" panose="020B0604020202020204" pitchFamily="34" charset="0"/>
              <a:buChar char="•"/>
            </a:pPr>
            <a:endParaRPr lang="nl-NL" dirty="0"/>
          </a:p>
        </p:txBody>
      </p:sp>
    </p:spTree>
    <p:extLst>
      <p:ext uri="{BB962C8B-B14F-4D97-AF65-F5344CB8AC3E}">
        <p14:creationId xmlns:p14="http://schemas.microsoft.com/office/powerpoint/2010/main" val="7413814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1"/>
          <p:cNvSpPr>
            <a:spLocks noGrp="1"/>
          </p:cNvSpPr>
          <p:nvPr>
            <p:ph type="title"/>
          </p:nvPr>
        </p:nvSpPr>
        <p:spPr>
          <a:xfrm>
            <a:off x="611560" y="333375"/>
            <a:ext cx="7239000" cy="1143000"/>
          </a:xfrm>
        </p:spPr>
        <p:txBody>
          <a:bodyPr/>
          <a:lstStyle/>
          <a:p>
            <a:pPr eaLnBrk="1" hangingPunct="1"/>
            <a:r>
              <a:rPr lang="nl-NL" altLang="en-US" dirty="0" smtClean="0">
                <a:cs typeface="Times New Roman" charset="0"/>
              </a:rPr>
              <a:t/>
            </a:r>
            <a:br>
              <a:rPr lang="nl-NL" altLang="en-US" dirty="0" smtClean="0">
                <a:cs typeface="Times New Roman" charset="0"/>
              </a:rPr>
            </a:br>
            <a:r>
              <a:rPr lang="nl-NL" altLang="en-US" dirty="0" smtClean="0">
                <a:cs typeface="Times New Roman" charset="0"/>
              </a:rPr>
              <a:t>Definitie Motiverende Gespreksvoering</a:t>
            </a:r>
          </a:p>
        </p:txBody>
      </p:sp>
      <p:sp>
        <p:nvSpPr>
          <p:cNvPr id="7171" name="Tijdelijke aanduiding voor inhoud 2"/>
          <p:cNvSpPr>
            <a:spLocks noGrp="1"/>
          </p:cNvSpPr>
          <p:nvPr>
            <p:ph idx="1"/>
          </p:nvPr>
        </p:nvSpPr>
        <p:spPr>
          <a:xfrm>
            <a:off x="685800" y="2228056"/>
            <a:ext cx="7772400" cy="3505200"/>
          </a:xfrm>
        </p:spPr>
        <p:txBody>
          <a:bodyPr/>
          <a:lstStyle/>
          <a:p>
            <a:pPr eaLnBrk="1" hangingPunct="1">
              <a:lnSpc>
                <a:spcPct val="90000"/>
              </a:lnSpc>
              <a:buFont typeface="Wingdings 2" pitchFamily="18" charset="2"/>
              <a:buNone/>
            </a:pPr>
            <a:endParaRPr lang="nl-NL" altLang="en-US" sz="3000" dirty="0" smtClean="0"/>
          </a:p>
          <a:p>
            <a:pPr eaLnBrk="1" hangingPunct="1">
              <a:lnSpc>
                <a:spcPct val="90000"/>
              </a:lnSpc>
            </a:pPr>
            <a:r>
              <a:rPr lang="nl-NL" altLang="en-US" sz="3000" dirty="0" smtClean="0">
                <a:cs typeface="Times New Roman" charset="0"/>
              </a:rPr>
              <a:t>Een </a:t>
            </a:r>
            <a:r>
              <a:rPr lang="nl-NL" altLang="en-US" sz="3000" dirty="0" smtClean="0">
                <a:solidFill>
                  <a:srgbClr val="A1C742"/>
                </a:solidFill>
                <a:cs typeface="Times New Roman" charset="0"/>
              </a:rPr>
              <a:t>directieve persoonsgerichte </a:t>
            </a:r>
            <a:r>
              <a:rPr lang="nl-NL" altLang="en-US" sz="3000" dirty="0" smtClean="0">
                <a:cs typeface="Times New Roman" charset="0"/>
              </a:rPr>
              <a:t>gespreksstijl, bedoeld om verandering van gedrag te bevorderen door </a:t>
            </a:r>
            <a:r>
              <a:rPr lang="nl-NL" altLang="en-US" sz="3000" dirty="0" smtClean="0">
                <a:solidFill>
                  <a:srgbClr val="A1C742"/>
                </a:solidFill>
                <a:cs typeface="Times New Roman" charset="0"/>
              </a:rPr>
              <a:t>ambivalentie </a:t>
            </a:r>
            <a:r>
              <a:rPr lang="nl-NL" altLang="en-US" sz="3000" dirty="0" smtClean="0">
                <a:cs typeface="Times New Roman" charset="0"/>
              </a:rPr>
              <a:t>ten opzichte van verandering, te helpen verhelderen en oplossen.</a:t>
            </a:r>
          </a:p>
          <a:p>
            <a:pPr eaLnBrk="1" hangingPunct="1">
              <a:lnSpc>
                <a:spcPct val="90000"/>
              </a:lnSpc>
              <a:buFont typeface="Wingdings 2" pitchFamily="18" charset="2"/>
              <a:buNone/>
            </a:pPr>
            <a:r>
              <a:rPr lang="nl-NL" altLang="en-US" sz="1100" dirty="0" smtClean="0">
                <a:cs typeface="Times New Roman" charset="0"/>
              </a:rPr>
              <a:t>(Miller, 2002)</a:t>
            </a:r>
          </a:p>
          <a:p>
            <a:pPr eaLnBrk="1" hangingPunct="1">
              <a:lnSpc>
                <a:spcPct val="90000"/>
              </a:lnSpc>
              <a:buFont typeface="Wingdings 2" pitchFamily="18" charset="2"/>
              <a:buNone/>
            </a:pPr>
            <a:endParaRPr lang="nl-NL" altLang="en-US" sz="1100" dirty="0" smtClean="0"/>
          </a:p>
        </p:txBody>
      </p:sp>
    </p:spTree>
    <p:extLst>
      <p:ext uri="{BB962C8B-B14F-4D97-AF65-F5344CB8AC3E}">
        <p14:creationId xmlns:p14="http://schemas.microsoft.com/office/powerpoint/2010/main" val="26937336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1"/>
          <p:cNvSpPr>
            <a:spLocks noGrp="1"/>
          </p:cNvSpPr>
          <p:nvPr>
            <p:ph type="title"/>
          </p:nvPr>
        </p:nvSpPr>
        <p:spPr/>
        <p:txBody>
          <a:bodyPr/>
          <a:lstStyle/>
          <a:p>
            <a:pPr eaLnBrk="1" hangingPunct="1"/>
            <a:r>
              <a:rPr lang="nl-NL" altLang="en-US" dirty="0" smtClean="0">
                <a:cs typeface="Times New Roman" charset="0"/>
              </a:rPr>
              <a:t>Begripsverheldering</a:t>
            </a:r>
          </a:p>
        </p:txBody>
      </p:sp>
      <p:sp>
        <p:nvSpPr>
          <p:cNvPr id="10243" name="Tijdelijke aanduiding voor inhoud 2"/>
          <p:cNvSpPr>
            <a:spLocks noGrp="1"/>
          </p:cNvSpPr>
          <p:nvPr>
            <p:ph idx="1"/>
          </p:nvPr>
        </p:nvSpPr>
        <p:spPr>
          <a:xfrm>
            <a:off x="688032" y="2156048"/>
            <a:ext cx="7772400" cy="3505200"/>
          </a:xfrm>
        </p:spPr>
        <p:txBody>
          <a:bodyPr/>
          <a:lstStyle/>
          <a:p>
            <a:pPr eaLnBrk="1" hangingPunct="1">
              <a:lnSpc>
                <a:spcPct val="80000"/>
              </a:lnSpc>
              <a:defRPr/>
            </a:pPr>
            <a:r>
              <a:rPr lang="nl-NL" altLang="en-US" sz="2400" dirty="0" smtClean="0">
                <a:solidFill>
                  <a:srgbClr val="A1C742"/>
                </a:solidFill>
                <a:cs typeface="Times New Roman" pitchFamily="18" charset="0"/>
              </a:rPr>
              <a:t>Persoonsgericht:</a:t>
            </a:r>
          </a:p>
          <a:p>
            <a:pPr marL="0" indent="0" eaLnBrk="1" hangingPunct="1">
              <a:lnSpc>
                <a:spcPct val="80000"/>
              </a:lnSpc>
              <a:buFontTx/>
              <a:buNone/>
              <a:defRPr/>
            </a:pPr>
            <a:r>
              <a:rPr lang="nl-NL" altLang="en-US" sz="2400" dirty="0" smtClean="0">
                <a:cs typeface="Times New Roman" pitchFamily="18" charset="0"/>
              </a:rPr>
              <a:t>Het zet de mens in het middelpunt, is gericht op de huidige zorgen van de mens</a:t>
            </a:r>
          </a:p>
          <a:p>
            <a:pPr marL="0" indent="0" eaLnBrk="1" hangingPunct="1">
              <a:lnSpc>
                <a:spcPct val="80000"/>
              </a:lnSpc>
              <a:buFontTx/>
              <a:buNone/>
              <a:defRPr/>
            </a:pPr>
            <a:endParaRPr lang="nl-NL" altLang="en-US" sz="2400" dirty="0" smtClean="0">
              <a:solidFill>
                <a:srgbClr val="A1C742"/>
              </a:solidFill>
              <a:cs typeface="Times New Roman" pitchFamily="18" charset="0"/>
            </a:endParaRPr>
          </a:p>
          <a:p>
            <a:pPr eaLnBrk="1" hangingPunct="1">
              <a:lnSpc>
                <a:spcPct val="80000"/>
              </a:lnSpc>
              <a:defRPr/>
            </a:pPr>
            <a:r>
              <a:rPr lang="nl-NL" altLang="en-US" sz="2400" dirty="0" smtClean="0">
                <a:solidFill>
                  <a:srgbClr val="A1C742"/>
                </a:solidFill>
                <a:cs typeface="Times New Roman" pitchFamily="18" charset="0"/>
              </a:rPr>
              <a:t>Directief:</a:t>
            </a:r>
          </a:p>
          <a:p>
            <a:pPr marL="0" indent="0" eaLnBrk="1" hangingPunct="1">
              <a:lnSpc>
                <a:spcPct val="80000"/>
              </a:lnSpc>
              <a:buFontTx/>
              <a:buNone/>
              <a:defRPr/>
            </a:pPr>
            <a:r>
              <a:rPr lang="nl-NL" altLang="en-US" sz="2400" dirty="0" err="1" smtClean="0">
                <a:cs typeface="Times New Roman" pitchFamily="18" charset="0"/>
              </a:rPr>
              <a:t>Motivational</a:t>
            </a:r>
            <a:r>
              <a:rPr lang="nl-NL" altLang="en-US" sz="2400" dirty="0" smtClean="0">
                <a:cs typeface="Times New Roman" pitchFamily="18" charset="0"/>
              </a:rPr>
              <a:t> </a:t>
            </a:r>
            <a:r>
              <a:rPr lang="nl-NL" altLang="en-US" sz="2400" dirty="0" err="1" smtClean="0">
                <a:cs typeface="Times New Roman" pitchFamily="18" charset="0"/>
              </a:rPr>
              <a:t>Interviewing</a:t>
            </a:r>
            <a:r>
              <a:rPr lang="nl-NL" altLang="en-US" sz="2400" dirty="0" smtClean="0">
                <a:cs typeface="Times New Roman" pitchFamily="18" charset="0"/>
              </a:rPr>
              <a:t> (M.I.) stuurt doelbewust aan op het oplossen van verandering</a:t>
            </a:r>
          </a:p>
          <a:p>
            <a:pPr marL="0" indent="0" eaLnBrk="1" hangingPunct="1">
              <a:lnSpc>
                <a:spcPct val="80000"/>
              </a:lnSpc>
              <a:buFontTx/>
              <a:buNone/>
              <a:defRPr/>
            </a:pPr>
            <a:endParaRPr lang="nl-NL" altLang="en-US" sz="2400" dirty="0" smtClean="0">
              <a:solidFill>
                <a:srgbClr val="A1C742"/>
              </a:solidFill>
              <a:cs typeface="Times New Roman" pitchFamily="18" charset="0"/>
            </a:endParaRPr>
          </a:p>
          <a:p>
            <a:pPr eaLnBrk="1" hangingPunct="1">
              <a:lnSpc>
                <a:spcPct val="80000"/>
              </a:lnSpc>
              <a:defRPr/>
            </a:pPr>
            <a:r>
              <a:rPr lang="nl-NL" altLang="en-US" sz="2400" dirty="0" smtClean="0">
                <a:solidFill>
                  <a:srgbClr val="A1C742"/>
                </a:solidFill>
                <a:cs typeface="Times New Roman" pitchFamily="18" charset="0"/>
              </a:rPr>
              <a:t>Ambivalentie:</a:t>
            </a:r>
          </a:p>
          <a:p>
            <a:pPr marL="0" indent="0" eaLnBrk="1" hangingPunct="1">
              <a:lnSpc>
                <a:spcPct val="80000"/>
              </a:lnSpc>
              <a:buFontTx/>
              <a:buNone/>
              <a:defRPr/>
            </a:pPr>
            <a:r>
              <a:rPr lang="nl-NL" altLang="en-US" sz="2400" dirty="0" smtClean="0">
                <a:cs typeface="Times New Roman" pitchFamily="18" charset="0"/>
              </a:rPr>
              <a:t>Het tegelijkertijd aanwezig zijn van tegengestelde gedachten en gevoe</a:t>
            </a:r>
            <a:r>
              <a:rPr lang="nl-NL" altLang="en-US" sz="2400" dirty="0" smtClean="0"/>
              <a:t>lens</a:t>
            </a:r>
          </a:p>
          <a:p>
            <a:pPr eaLnBrk="1" hangingPunct="1">
              <a:lnSpc>
                <a:spcPct val="80000"/>
              </a:lnSpc>
              <a:defRPr/>
            </a:pPr>
            <a:endParaRPr lang="nl-NL" altLang="en-US" sz="2400" dirty="0" smtClean="0"/>
          </a:p>
          <a:p>
            <a:pPr eaLnBrk="1" hangingPunct="1">
              <a:lnSpc>
                <a:spcPct val="80000"/>
              </a:lnSpc>
              <a:defRPr/>
            </a:pPr>
            <a:endParaRPr lang="nl-NL" altLang="en-US" sz="2400" dirty="0" smtClean="0"/>
          </a:p>
        </p:txBody>
      </p:sp>
    </p:spTree>
    <p:extLst>
      <p:ext uri="{BB962C8B-B14F-4D97-AF65-F5344CB8AC3E}">
        <p14:creationId xmlns:p14="http://schemas.microsoft.com/office/powerpoint/2010/main" val="26795421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1000" fill="hold"/>
                                        <p:tgtEl>
                                          <p:spTgt spid="1024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102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1000" fill="hold"/>
                                        <p:tgtEl>
                                          <p:spTgt spid="10243">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102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0243">
                                            <p:txEl>
                                              <p:pRg st="3" end="3"/>
                                            </p:txEl>
                                          </p:spTgt>
                                        </p:tgtEl>
                                        <p:attrNameLst>
                                          <p:attrName>style.visibility</p:attrName>
                                        </p:attrNameLst>
                                      </p:cBhvr>
                                      <p:to>
                                        <p:strVal val="visible"/>
                                      </p:to>
                                    </p:set>
                                    <p:anim calcmode="lin" valueType="num">
                                      <p:cBhvr additive="base">
                                        <p:cTn id="19" dur="1000" fill="hold"/>
                                        <p:tgtEl>
                                          <p:spTgt spid="10243">
                                            <p:txEl>
                                              <p:pRg st="3" end="3"/>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102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10243">
                                            <p:txEl>
                                              <p:pRg st="4" end="4"/>
                                            </p:txEl>
                                          </p:spTgt>
                                        </p:tgtEl>
                                        <p:attrNameLst>
                                          <p:attrName>style.visibility</p:attrName>
                                        </p:attrNameLst>
                                      </p:cBhvr>
                                      <p:to>
                                        <p:strVal val="visible"/>
                                      </p:to>
                                    </p:set>
                                    <p:anim calcmode="lin" valueType="num">
                                      <p:cBhvr additive="base">
                                        <p:cTn id="25" dur="1000" fill="hold"/>
                                        <p:tgtEl>
                                          <p:spTgt spid="10243">
                                            <p:txEl>
                                              <p:pRg st="4" end="4"/>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1024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10243">
                                            <p:txEl>
                                              <p:pRg st="6" end="6"/>
                                            </p:txEl>
                                          </p:spTgt>
                                        </p:tgtEl>
                                        <p:attrNameLst>
                                          <p:attrName>style.visibility</p:attrName>
                                        </p:attrNameLst>
                                      </p:cBhvr>
                                      <p:to>
                                        <p:strVal val="visible"/>
                                      </p:to>
                                    </p:set>
                                    <p:anim calcmode="lin" valueType="num">
                                      <p:cBhvr additive="base">
                                        <p:cTn id="31" dur="1000" fill="hold"/>
                                        <p:tgtEl>
                                          <p:spTgt spid="10243">
                                            <p:txEl>
                                              <p:pRg st="6" end="6"/>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1024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10243">
                                            <p:txEl>
                                              <p:pRg st="7" end="7"/>
                                            </p:txEl>
                                          </p:spTgt>
                                        </p:tgtEl>
                                        <p:attrNameLst>
                                          <p:attrName>style.visibility</p:attrName>
                                        </p:attrNameLst>
                                      </p:cBhvr>
                                      <p:to>
                                        <p:strVal val="visible"/>
                                      </p:to>
                                    </p:set>
                                    <p:anim calcmode="lin" valueType="num">
                                      <p:cBhvr additive="base">
                                        <p:cTn id="37" dur="1000" fill="hold"/>
                                        <p:tgtEl>
                                          <p:spTgt spid="10243">
                                            <p:txEl>
                                              <p:pRg st="7" end="7"/>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1024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1"/>
          <p:cNvSpPr>
            <a:spLocks noGrp="1"/>
          </p:cNvSpPr>
          <p:nvPr>
            <p:ph type="title"/>
          </p:nvPr>
        </p:nvSpPr>
        <p:spPr/>
        <p:txBody>
          <a:bodyPr>
            <a:normAutofit fontScale="90000"/>
          </a:bodyPr>
          <a:lstStyle/>
          <a:p>
            <a:pPr eaLnBrk="1" fontAlgn="auto" hangingPunct="1">
              <a:spcAft>
                <a:spcPts val="0"/>
              </a:spcAft>
              <a:defRPr/>
            </a:pPr>
            <a:r>
              <a:rPr lang="nl-NL" dirty="0" smtClean="0">
                <a:cs typeface="Times New Roman" pitchFamily="18" charset="0"/>
              </a:rPr>
              <a:t>Cirkel van </a:t>
            </a:r>
            <a:r>
              <a:rPr lang="nl-NL" dirty="0" err="1" smtClean="0">
                <a:cs typeface="Times New Roman" pitchFamily="18" charset="0"/>
              </a:rPr>
              <a:t>Prochaska</a:t>
            </a:r>
            <a:r>
              <a:rPr lang="nl-NL" dirty="0" smtClean="0">
                <a:cs typeface="Times New Roman" pitchFamily="18" charset="0"/>
              </a:rPr>
              <a:t> en </a:t>
            </a:r>
            <a:r>
              <a:rPr lang="nl-NL" dirty="0" err="1" smtClean="0">
                <a:cs typeface="Times New Roman" pitchFamily="18" charset="0"/>
              </a:rPr>
              <a:t>Diclementie</a:t>
            </a:r>
            <a:endParaRPr lang="nl-NL" dirty="0" smtClean="0">
              <a:cs typeface="Times New Roman" pitchFamily="18" charset="0"/>
            </a:endParaRPr>
          </a:p>
        </p:txBody>
      </p:sp>
      <p:pic>
        <p:nvPicPr>
          <p:cNvPr id="12290" name="Picture 2" descr="https://astare.nl/uploads/Astare/images/veranderingsmodel-opacity.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736" y="1628800"/>
            <a:ext cx="4967943" cy="4882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13018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1"/>
          <p:cNvSpPr>
            <a:spLocks noGrp="1"/>
          </p:cNvSpPr>
          <p:nvPr>
            <p:ph type="title"/>
          </p:nvPr>
        </p:nvSpPr>
        <p:spPr/>
        <p:txBody>
          <a:bodyPr>
            <a:normAutofit fontScale="90000"/>
          </a:bodyPr>
          <a:lstStyle/>
          <a:p>
            <a:pPr eaLnBrk="1" fontAlgn="auto" hangingPunct="1">
              <a:spcAft>
                <a:spcPts val="0"/>
              </a:spcAft>
              <a:defRPr/>
            </a:pPr>
            <a:r>
              <a:rPr lang="nl-NL" dirty="0" smtClean="0">
                <a:cs typeface="Times New Roman" pitchFamily="18" charset="0"/>
              </a:rPr>
              <a:t>Cirkel van </a:t>
            </a:r>
            <a:r>
              <a:rPr lang="nl-NL" dirty="0" err="1" smtClean="0">
                <a:cs typeface="Times New Roman" pitchFamily="18" charset="0"/>
              </a:rPr>
              <a:t>Prochaska</a:t>
            </a:r>
            <a:r>
              <a:rPr lang="nl-NL" dirty="0" smtClean="0">
                <a:cs typeface="Times New Roman" pitchFamily="18" charset="0"/>
              </a:rPr>
              <a:t> en </a:t>
            </a:r>
            <a:r>
              <a:rPr lang="nl-NL" dirty="0" err="1" smtClean="0">
                <a:cs typeface="Times New Roman" pitchFamily="18" charset="0"/>
              </a:rPr>
              <a:t>Diclementie</a:t>
            </a:r>
            <a:endParaRPr lang="nl-NL" dirty="0" smtClean="0">
              <a:cs typeface="Times New Roman" pitchFamily="18" charset="0"/>
            </a:endParaRPr>
          </a:p>
        </p:txBody>
      </p:sp>
      <p:pic>
        <p:nvPicPr>
          <p:cNvPr id="12290" name="Picture 2" descr="https://astare.nl/uploads/Astare/images/veranderingsmodel-opacity.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628800"/>
            <a:ext cx="4967943" cy="4882534"/>
          </a:xfrm>
          <a:prstGeom prst="rect">
            <a:avLst/>
          </a:prstGeom>
          <a:noFill/>
          <a:extLst>
            <a:ext uri="{909E8E84-426E-40DD-AFC4-6F175D3DCCD1}">
              <a14:hiddenFill xmlns:a14="http://schemas.microsoft.com/office/drawing/2010/main">
                <a:solidFill>
                  <a:srgbClr val="FFFFFF"/>
                </a:solidFill>
              </a14:hiddenFill>
            </a:ext>
          </a:extLst>
        </p:spPr>
      </p:pic>
      <p:sp>
        <p:nvSpPr>
          <p:cNvPr id="4" name="Tijdelijke aanduiding voor inhoud 2"/>
          <p:cNvSpPr>
            <a:spLocks noGrp="1"/>
          </p:cNvSpPr>
          <p:nvPr>
            <p:ph idx="1"/>
          </p:nvPr>
        </p:nvSpPr>
        <p:spPr>
          <a:xfrm>
            <a:off x="5796136" y="2156048"/>
            <a:ext cx="3096344" cy="3505200"/>
          </a:xfrm>
        </p:spPr>
        <p:txBody>
          <a:bodyPr/>
          <a:lstStyle/>
          <a:p>
            <a:pPr marL="457200" indent="-457200" eaLnBrk="1" hangingPunct="1">
              <a:lnSpc>
                <a:spcPct val="80000"/>
              </a:lnSpc>
              <a:buFont typeface="+mj-lt"/>
              <a:buAutoNum type="arabicPeriod"/>
              <a:defRPr/>
            </a:pPr>
            <a:r>
              <a:rPr lang="nl-NL" altLang="en-US" b="1" dirty="0" smtClean="0">
                <a:cs typeface="Times New Roman" pitchFamily="18" charset="0"/>
              </a:rPr>
              <a:t>Voorbeschouwing</a:t>
            </a:r>
            <a:r>
              <a:rPr lang="nl-NL" altLang="en-US" dirty="0" smtClean="0">
                <a:cs typeface="Times New Roman" pitchFamily="18" charset="0"/>
              </a:rPr>
              <a:t> (</a:t>
            </a:r>
            <a:r>
              <a:rPr lang="nl-NL" altLang="en-US" dirty="0" err="1" smtClean="0">
                <a:cs typeface="Times New Roman" pitchFamily="18" charset="0"/>
              </a:rPr>
              <a:t>precontemplatie</a:t>
            </a:r>
            <a:r>
              <a:rPr lang="nl-NL" altLang="en-US" dirty="0" smtClean="0">
                <a:cs typeface="Times New Roman" pitchFamily="18" charset="0"/>
              </a:rPr>
              <a:t>)</a:t>
            </a:r>
          </a:p>
          <a:p>
            <a:pPr marL="457200" indent="-457200" eaLnBrk="1" hangingPunct="1">
              <a:lnSpc>
                <a:spcPct val="80000"/>
              </a:lnSpc>
              <a:buFont typeface="+mj-lt"/>
              <a:buAutoNum type="arabicPeriod"/>
              <a:defRPr/>
            </a:pPr>
            <a:r>
              <a:rPr lang="nl-NL" altLang="en-US" b="1" dirty="0" smtClean="0">
                <a:cs typeface="Times New Roman" pitchFamily="18" charset="0"/>
              </a:rPr>
              <a:t>Beschouwing</a:t>
            </a:r>
            <a:r>
              <a:rPr lang="nl-NL" altLang="en-US" dirty="0" smtClean="0">
                <a:cs typeface="Times New Roman" pitchFamily="18" charset="0"/>
              </a:rPr>
              <a:t> (contemplatie)</a:t>
            </a:r>
          </a:p>
          <a:p>
            <a:pPr marL="457200" indent="-457200" eaLnBrk="1" hangingPunct="1">
              <a:lnSpc>
                <a:spcPct val="80000"/>
              </a:lnSpc>
              <a:buFont typeface="+mj-lt"/>
              <a:buAutoNum type="arabicPeriod"/>
              <a:defRPr/>
            </a:pPr>
            <a:r>
              <a:rPr lang="nl-NL" altLang="en-US" b="1" dirty="0" smtClean="0">
                <a:cs typeface="Times New Roman" pitchFamily="18" charset="0"/>
              </a:rPr>
              <a:t>Beslissing</a:t>
            </a:r>
            <a:r>
              <a:rPr lang="nl-NL" altLang="en-US" dirty="0" smtClean="0">
                <a:cs typeface="Times New Roman" pitchFamily="18" charset="0"/>
              </a:rPr>
              <a:t> (voorbereidingsfase)</a:t>
            </a:r>
          </a:p>
          <a:p>
            <a:pPr marL="457200" indent="-457200" eaLnBrk="1" hangingPunct="1">
              <a:lnSpc>
                <a:spcPct val="80000"/>
              </a:lnSpc>
              <a:buFont typeface="+mj-lt"/>
              <a:buAutoNum type="arabicPeriod"/>
              <a:defRPr/>
            </a:pPr>
            <a:r>
              <a:rPr lang="nl-NL" altLang="en-US" b="1" dirty="0" smtClean="0">
                <a:cs typeface="Times New Roman" pitchFamily="18" charset="0"/>
              </a:rPr>
              <a:t>Actieve verandering </a:t>
            </a:r>
            <a:r>
              <a:rPr lang="nl-NL" altLang="en-US" dirty="0" smtClean="0">
                <a:cs typeface="Times New Roman" pitchFamily="18" charset="0"/>
              </a:rPr>
              <a:t>(actiefase)</a:t>
            </a:r>
          </a:p>
          <a:p>
            <a:pPr marL="457200" indent="-457200" eaLnBrk="1" hangingPunct="1">
              <a:lnSpc>
                <a:spcPct val="80000"/>
              </a:lnSpc>
              <a:buFont typeface="+mj-lt"/>
              <a:buAutoNum type="arabicPeriod"/>
              <a:defRPr/>
            </a:pPr>
            <a:r>
              <a:rPr lang="nl-NL" altLang="en-US" b="1" dirty="0" smtClean="0">
                <a:cs typeface="Times New Roman" pitchFamily="18" charset="0"/>
              </a:rPr>
              <a:t>Consolidatie</a:t>
            </a:r>
            <a:r>
              <a:rPr lang="nl-NL" altLang="en-US" dirty="0" smtClean="0">
                <a:cs typeface="Times New Roman" pitchFamily="18" charset="0"/>
              </a:rPr>
              <a:t> (Maintenance / gedragsbehoud)</a:t>
            </a:r>
          </a:p>
          <a:p>
            <a:pPr marL="457200" indent="-457200" eaLnBrk="1" hangingPunct="1">
              <a:lnSpc>
                <a:spcPct val="80000"/>
              </a:lnSpc>
              <a:buFont typeface="+mj-lt"/>
              <a:buAutoNum type="arabicPeriod"/>
              <a:defRPr/>
            </a:pPr>
            <a:r>
              <a:rPr lang="nl-NL" altLang="en-US" b="1" dirty="0" smtClean="0">
                <a:cs typeface="Times New Roman" pitchFamily="18" charset="0"/>
              </a:rPr>
              <a:t>Terugval</a:t>
            </a:r>
            <a:r>
              <a:rPr lang="nl-NL" altLang="en-US" dirty="0" smtClean="0">
                <a:cs typeface="Times New Roman" pitchFamily="18" charset="0"/>
              </a:rPr>
              <a:t> (relapse)</a:t>
            </a:r>
            <a:endParaRPr lang="nl-NL" altLang="en-US" dirty="0" smtClean="0"/>
          </a:p>
        </p:txBody>
      </p:sp>
    </p:spTree>
    <p:extLst>
      <p:ext uri="{BB962C8B-B14F-4D97-AF65-F5344CB8AC3E}">
        <p14:creationId xmlns:p14="http://schemas.microsoft.com/office/powerpoint/2010/main" val="632419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10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10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10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10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10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1000" fill="hold"/>
                                        <p:tgtEl>
                                          <p:spTgt spid="4">
                                            <p:txEl>
                                              <p:pRg st="5" end="5"/>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el 1"/>
          <p:cNvSpPr>
            <a:spLocks noGrp="1"/>
          </p:cNvSpPr>
          <p:nvPr>
            <p:ph type="title"/>
          </p:nvPr>
        </p:nvSpPr>
        <p:spPr/>
        <p:txBody>
          <a:bodyPr/>
          <a:lstStyle/>
          <a:p>
            <a:pPr eaLnBrk="1" hangingPunct="1"/>
            <a:r>
              <a:rPr lang="nl-NL" altLang="en-US" dirty="0" smtClean="0">
                <a:cs typeface="Times New Roman" charset="0"/>
              </a:rPr>
              <a:t>Kenmerken van MVG</a:t>
            </a:r>
          </a:p>
        </p:txBody>
      </p:sp>
      <p:sp>
        <p:nvSpPr>
          <p:cNvPr id="12291" name="Tijdelijke aanduiding voor inhoud 2"/>
          <p:cNvSpPr>
            <a:spLocks noGrp="1"/>
          </p:cNvSpPr>
          <p:nvPr>
            <p:ph idx="1"/>
          </p:nvPr>
        </p:nvSpPr>
        <p:spPr>
          <a:xfrm>
            <a:off x="685800" y="2060848"/>
            <a:ext cx="7772400" cy="3505200"/>
          </a:xfrm>
        </p:spPr>
        <p:txBody>
          <a:bodyPr/>
          <a:lstStyle/>
          <a:p>
            <a:pPr eaLnBrk="1" hangingPunct="1">
              <a:lnSpc>
                <a:spcPct val="80000"/>
              </a:lnSpc>
            </a:pPr>
            <a:r>
              <a:rPr lang="nl-NL" altLang="en-US" sz="2400" dirty="0" smtClean="0">
                <a:cs typeface="Times New Roman" charset="0"/>
              </a:rPr>
              <a:t>Motivatie tot verandering komt </a:t>
            </a:r>
            <a:r>
              <a:rPr lang="nl-NL" altLang="en-US" sz="2400" dirty="0" smtClean="0">
                <a:solidFill>
                  <a:srgbClr val="A1C742"/>
                </a:solidFill>
                <a:cs typeface="Times New Roman" charset="0"/>
              </a:rPr>
              <a:t>vanuit de cliënt</a:t>
            </a:r>
            <a:r>
              <a:rPr lang="nl-NL" altLang="en-US" sz="2400" dirty="0" smtClean="0">
                <a:cs typeface="Times New Roman" charset="0"/>
              </a:rPr>
              <a:t>.</a:t>
            </a:r>
          </a:p>
          <a:p>
            <a:pPr eaLnBrk="1" hangingPunct="1">
              <a:lnSpc>
                <a:spcPct val="80000"/>
              </a:lnSpc>
            </a:pPr>
            <a:endParaRPr lang="nl-NL" altLang="en-US" sz="2400" dirty="0" smtClean="0">
              <a:cs typeface="Times New Roman" charset="0"/>
            </a:endParaRPr>
          </a:p>
          <a:p>
            <a:pPr eaLnBrk="1" hangingPunct="1">
              <a:lnSpc>
                <a:spcPct val="80000"/>
              </a:lnSpc>
            </a:pPr>
            <a:r>
              <a:rPr lang="nl-NL" altLang="en-US" sz="2400" dirty="0" smtClean="0">
                <a:cs typeface="Times New Roman" charset="0"/>
              </a:rPr>
              <a:t>Eigen taak cliënt om </a:t>
            </a:r>
            <a:r>
              <a:rPr lang="nl-NL" altLang="en-US" sz="2400" dirty="0" smtClean="0">
                <a:solidFill>
                  <a:srgbClr val="A1C742"/>
                </a:solidFill>
                <a:cs typeface="Times New Roman" charset="0"/>
              </a:rPr>
              <a:t>ambivalentie uit te drukken </a:t>
            </a:r>
            <a:r>
              <a:rPr lang="nl-NL" altLang="en-US" sz="2400" dirty="0" smtClean="0">
                <a:cs typeface="Times New Roman" charset="0"/>
              </a:rPr>
              <a:t>en een </a:t>
            </a:r>
            <a:r>
              <a:rPr lang="nl-NL" altLang="en-US" sz="2400" dirty="0" smtClean="0">
                <a:solidFill>
                  <a:srgbClr val="A1C742"/>
                </a:solidFill>
                <a:cs typeface="Times New Roman" charset="0"/>
              </a:rPr>
              <a:t>oplossing te zoeken </a:t>
            </a:r>
          </a:p>
          <a:p>
            <a:pPr eaLnBrk="1" hangingPunct="1">
              <a:lnSpc>
                <a:spcPct val="80000"/>
              </a:lnSpc>
            </a:pPr>
            <a:endParaRPr lang="nl-NL" altLang="en-US" sz="2400" dirty="0" smtClean="0">
              <a:cs typeface="Times New Roman" charset="0"/>
            </a:endParaRPr>
          </a:p>
          <a:p>
            <a:pPr eaLnBrk="1" hangingPunct="1">
              <a:lnSpc>
                <a:spcPct val="80000"/>
              </a:lnSpc>
            </a:pPr>
            <a:r>
              <a:rPr lang="nl-NL" altLang="en-US" sz="2400" dirty="0" smtClean="0">
                <a:cs typeface="Times New Roman" charset="0"/>
              </a:rPr>
              <a:t>Iemand </a:t>
            </a:r>
            <a:r>
              <a:rPr lang="nl-NL" altLang="en-US" sz="2400" dirty="0" smtClean="0">
                <a:solidFill>
                  <a:srgbClr val="A1C742"/>
                </a:solidFill>
                <a:cs typeface="Times New Roman" charset="0"/>
              </a:rPr>
              <a:t>overtuigen </a:t>
            </a:r>
            <a:r>
              <a:rPr lang="nl-NL" altLang="en-US" sz="2400" dirty="0" smtClean="0">
                <a:cs typeface="Times New Roman" charset="0"/>
              </a:rPr>
              <a:t>is </a:t>
            </a:r>
            <a:r>
              <a:rPr lang="nl-NL" altLang="en-US" sz="2400" dirty="0" smtClean="0">
                <a:solidFill>
                  <a:srgbClr val="A1C742"/>
                </a:solidFill>
                <a:cs typeface="Times New Roman" charset="0"/>
              </a:rPr>
              <a:t>geen effectieve strategie </a:t>
            </a:r>
            <a:r>
              <a:rPr lang="nl-NL" altLang="en-US" sz="2400" dirty="0" smtClean="0">
                <a:cs typeface="Times New Roman" charset="0"/>
              </a:rPr>
              <a:t>om iemands ambivalentie op te lossen</a:t>
            </a:r>
          </a:p>
          <a:p>
            <a:pPr eaLnBrk="1" hangingPunct="1">
              <a:lnSpc>
                <a:spcPct val="80000"/>
              </a:lnSpc>
            </a:pPr>
            <a:endParaRPr lang="nl-NL" altLang="en-US" sz="2400" dirty="0" smtClean="0">
              <a:cs typeface="Times New Roman" charset="0"/>
            </a:endParaRPr>
          </a:p>
          <a:p>
            <a:pPr eaLnBrk="1" hangingPunct="1">
              <a:lnSpc>
                <a:spcPct val="80000"/>
              </a:lnSpc>
            </a:pPr>
            <a:r>
              <a:rPr lang="nl-NL" altLang="en-US" sz="2400" dirty="0" smtClean="0">
                <a:cs typeface="Times New Roman" charset="0"/>
              </a:rPr>
              <a:t>De verhouding tussen cliënt en verpleegkundige is </a:t>
            </a:r>
            <a:r>
              <a:rPr lang="nl-NL" altLang="en-US" sz="2400" dirty="0" smtClean="0">
                <a:solidFill>
                  <a:srgbClr val="A1C742"/>
                </a:solidFill>
                <a:cs typeface="Times New Roman" charset="0"/>
              </a:rPr>
              <a:t>gelijkwaardig</a:t>
            </a:r>
            <a:r>
              <a:rPr lang="nl-NL" altLang="en-US" sz="2400" dirty="0" smtClean="0">
                <a:cs typeface="Times New Roman" charset="0"/>
              </a:rPr>
              <a:t>.</a:t>
            </a:r>
          </a:p>
          <a:p>
            <a:pPr eaLnBrk="1" hangingPunct="1">
              <a:lnSpc>
                <a:spcPct val="80000"/>
              </a:lnSpc>
            </a:pPr>
            <a:endParaRPr lang="nl-NL" altLang="en-US" sz="2400" dirty="0" smtClean="0">
              <a:cs typeface="Times New Roman" charset="0"/>
            </a:endParaRPr>
          </a:p>
          <a:p>
            <a:pPr eaLnBrk="1" hangingPunct="1">
              <a:lnSpc>
                <a:spcPct val="80000"/>
              </a:lnSpc>
            </a:pPr>
            <a:r>
              <a:rPr lang="nl-NL" altLang="en-US" sz="2400" dirty="0" smtClean="0">
                <a:solidFill>
                  <a:srgbClr val="A1C742"/>
                </a:solidFill>
                <a:cs typeface="Times New Roman" charset="0"/>
              </a:rPr>
              <a:t>Onvoorwaardelijke acceptatie </a:t>
            </a:r>
            <a:r>
              <a:rPr lang="nl-NL" altLang="en-US" sz="2400" dirty="0" smtClean="0">
                <a:cs typeface="Times New Roman" charset="0"/>
              </a:rPr>
              <a:t>van cliënt.</a:t>
            </a:r>
          </a:p>
          <a:p>
            <a:pPr eaLnBrk="1" hangingPunct="1">
              <a:lnSpc>
                <a:spcPct val="80000"/>
              </a:lnSpc>
            </a:pPr>
            <a:endParaRPr lang="nl-NL" altLang="en-US" sz="2400" dirty="0" smtClean="0"/>
          </a:p>
        </p:txBody>
      </p:sp>
    </p:spTree>
    <p:extLst>
      <p:ext uri="{BB962C8B-B14F-4D97-AF65-F5344CB8AC3E}">
        <p14:creationId xmlns:p14="http://schemas.microsoft.com/office/powerpoint/2010/main" val="33783304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1000" fill="hold"/>
                                        <p:tgtEl>
                                          <p:spTgt spid="12291">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122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12291">
                                            <p:txEl>
                                              <p:pRg st="2" end="2"/>
                                            </p:txEl>
                                          </p:spTgt>
                                        </p:tgtEl>
                                        <p:attrNameLst>
                                          <p:attrName>style.visibility</p:attrName>
                                        </p:attrNameLst>
                                      </p:cBhvr>
                                      <p:to>
                                        <p:strVal val="visible"/>
                                      </p:to>
                                    </p:set>
                                    <p:anim calcmode="lin" valueType="num">
                                      <p:cBhvr additive="base">
                                        <p:cTn id="13" dur="1000" fill="hold"/>
                                        <p:tgtEl>
                                          <p:spTgt spid="12291">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122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2291">
                                            <p:txEl>
                                              <p:pRg st="4" end="4"/>
                                            </p:txEl>
                                          </p:spTgt>
                                        </p:tgtEl>
                                        <p:attrNameLst>
                                          <p:attrName>style.visibility</p:attrName>
                                        </p:attrNameLst>
                                      </p:cBhvr>
                                      <p:to>
                                        <p:strVal val="visible"/>
                                      </p:to>
                                    </p:set>
                                    <p:anim calcmode="lin" valueType="num">
                                      <p:cBhvr additive="base">
                                        <p:cTn id="19" dur="1000" fill="hold"/>
                                        <p:tgtEl>
                                          <p:spTgt spid="12291">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1229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12291">
                                            <p:txEl>
                                              <p:pRg st="6" end="6"/>
                                            </p:txEl>
                                          </p:spTgt>
                                        </p:tgtEl>
                                        <p:attrNameLst>
                                          <p:attrName>style.visibility</p:attrName>
                                        </p:attrNameLst>
                                      </p:cBhvr>
                                      <p:to>
                                        <p:strVal val="visible"/>
                                      </p:to>
                                    </p:set>
                                    <p:anim calcmode="lin" valueType="num">
                                      <p:cBhvr additive="base">
                                        <p:cTn id="25" dur="1000" fill="hold"/>
                                        <p:tgtEl>
                                          <p:spTgt spid="12291">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1229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12291">
                                            <p:txEl>
                                              <p:pRg st="8" end="8"/>
                                            </p:txEl>
                                          </p:spTgt>
                                        </p:tgtEl>
                                        <p:attrNameLst>
                                          <p:attrName>style.visibility</p:attrName>
                                        </p:attrNameLst>
                                      </p:cBhvr>
                                      <p:to>
                                        <p:strVal val="visible"/>
                                      </p:to>
                                    </p:set>
                                    <p:anim calcmode="lin" valueType="num">
                                      <p:cBhvr additive="base">
                                        <p:cTn id="31" dur="1000" fill="hold"/>
                                        <p:tgtEl>
                                          <p:spTgt spid="12291">
                                            <p:txEl>
                                              <p:pRg st="8" end="8"/>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12291">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el 1"/>
          <p:cNvSpPr>
            <a:spLocks noGrp="1"/>
          </p:cNvSpPr>
          <p:nvPr>
            <p:ph type="title"/>
          </p:nvPr>
        </p:nvSpPr>
        <p:spPr/>
        <p:txBody>
          <a:bodyPr/>
          <a:lstStyle/>
          <a:p>
            <a:pPr eaLnBrk="1" hangingPunct="1"/>
            <a:r>
              <a:rPr lang="nl-NL" altLang="en-US" sz="3200" dirty="0" smtClean="0">
                <a:cs typeface="Times New Roman" charset="0"/>
              </a:rPr>
              <a:t>5 strategieën van MVG:</a:t>
            </a:r>
          </a:p>
        </p:txBody>
      </p:sp>
      <p:sp>
        <p:nvSpPr>
          <p:cNvPr id="3" name="Tijdelijke aanduiding voor inhoud 2"/>
          <p:cNvSpPr>
            <a:spLocks noGrp="1"/>
          </p:cNvSpPr>
          <p:nvPr>
            <p:ph idx="1"/>
          </p:nvPr>
        </p:nvSpPr>
        <p:spPr/>
        <p:txBody>
          <a:bodyPr/>
          <a:lstStyle/>
          <a:p>
            <a:pPr eaLnBrk="1" hangingPunct="1">
              <a:lnSpc>
                <a:spcPct val="70000"/>
              </a:lnSpc>
            </a:pPr>
            <a:endParaRPr lang="nl-NL" altLang="en-US" sz="1600" dirty="0" smtClean="0"/>
          </a:p>
          <a:p>
            <a:pPr>
              <a:lnSpc>
                <a:spcPct val="70000"/>
              </a:lnSpc>
            </a:pPr>
            <a:r>
              <a:rPr lang="nl-NL" altLang="en-US" sz="2400" dirty="0">
                <a:cs typeface="Times New Roman" charset="0"/>
              </a:rPr>
              <a:t>1</a:t>
            </a:r>
            <a:r>
              <a:rPr lang="nl-NL" altLang="en-US" sz="2400" dirty="0" smtClean="0">
                <a:cs typeface="Times New Roman" charset="0"/>
              </a:rPr>
              <a:t>. Druk empathie uit</a:t>
            </a:r>
          </a:p>
          <a:p>
            <a:pPr eaLnBrk="1" hangingPunct="1">
              <a:lnSpc>
                <a:spcPct val="70000"/>
              </a:lnSpc>
            </a:pPr>
            <a:endParaRPr lang="nl-NL" altLang="en-US" sz="2400" dirty="0" smtClean="0">
              <a:cs typeface="Times New Roman" charset="0"/>
            </a:endParaRPr>
          </a:p>
          <a:p>
            <a:pPr eaLnBrk="1" hangingPunct="1">
              <a:lnSpc>
                <a:spcPct val="70000"/>
              </a:lnSpc>
            </a:pPr>
            <a:r>
              <a:rPr lang="nl-NL" altLang="en-US" sz="2400" dirty="0" smtClean="0">
                <a:cs typeface="Times New Roman" charset="0"/>
              </a:rPr>
              <a:t>2. Vermijdt discussie </a:t>
            </a:r>
          </a:p>
          <a:p>
            <a:pPr eaLnBrk="1" hangingPunct="1">
              <a:lnSpc>
                <a:spcPct val="70000"/>
              </a:lnSpc>
            </a:pPr>
            <a:endParaRPr lang="nl-NL" altLang="en-US" sz="2400" dirty="0" smtClean="0">
              <a:cs typeface="Times New Roman" charset="0"/>
            </a:endParaRPr>
          </a:p>
          <a:p>
            <a:pPr eaLnBrk="1" hangingPunct="1">
              <a:lnSpc>
                <a:spcPct val="70000"/>
              </a:lnSpc>
            </a:pPr>
            <a:r>
              <a:rPr lang="nl-NL" altLang="en-US" sz="2400" dirty="0" smtClean="0">
                <a:cs typeface="Times New Roman" charset="0"/>
              </a:rPr>
              <a:t>3. Ondersteun en versterk zelfeffectiviteit </a:t>
            </a:r>
          </a:p>
          <a:p>
            <a:pPr eaLnBrk="1" hangingPunct="1">
              <a:lnSpc>
                <a:spcPct val="70000"/>
              </a:lnSpc>
            </a:pPr>
            <a:endParaRPr lang="nl-NL" altLang="en-US" sz="2400" dirty="0" smtClean="0">
              <a:cs typeface="Times New Roman" charset="0"/>
            </a:endParaRPr>
          </a:p>
          <a:p>
            <a:pPr eaLnBrk="1" hangingPunct="1">
              <a:lnSpc>
                <a:spcPct val="70000"/>
              </a:lnSpc>
            </a:pPr>
            <a:r>
              <a:rPr lang="nl-NL" altLang="en-US" sz="2400" dirty="0" smtClean="0">
                <a:cs typeface="Times New Roman" charset="0"/>
              </a:rPr>
              <a:t>4. Beweeg mee met weerstand </a:t>
            </a:r>
          </a:p>
          <a:p>
            <a:pPr eaLnBrk="1" hangingPunct="1">
              <a:lnSpc>
                <a:spcPct val="70000"/>
              </a:lnSpc>
            </a:pPr>
            <a:endParaRPr lang="nl-NL" altLang="en-US" sz="2400" dirty="0" smtClean="0">
              <a:cs typeface="Times New Roman" charset="0"/>
            </a:endParaRPr>
          </a:p>
          <a:p>
            <a:pPr eaLnBrk="1" hangingPunct="1">
              <a:lnSpc>
                <a:spcPct val="70000"/>
              </a:lnSpc>
            </a:pPr>
            <a:r>
              <a:rPr lang="nl-NL" altLang="en-US" sz="2400" dirty="0" smtClean="0">
                <a:cs typeface="Times New Roman" charset="0"/>
              </a:rPr>
              <a:t>5. Ontwikkel discrepantie tussen gewoonte en gewenst gedrag (benut de ambivalentie). </a:t>
            </a:r>
          </a:p>
          <a:p>
            <a:pPr eaLnBrk="1" hangingPunct="1">
              <a:lnSpc>
                <a:spcPct val="70000"/>
              </a:lnSpc>
            </a:pPr>
            <a:endParaRPr lang="nl-NL" altLang="en-US" sz="2400" dirty="0" smtClean="0">
              <a:cs typeface="Times New Roman" charset="0"/>
            </a:endParaRPr>
          </a:p>
          <a:p>
            <a:pPr eaLnBrk="1" hangingPunct="1">
              <a:lnSpc>
                <a:spcPct val="70000"/>
              </a:lnSpc>
            </a:pPr>
            <a:endParaRPr lang="nl-NL" altLang="en-US" sz="2400" dirty="0" smtClean="0">
              <a:cs typeface="Times New Roman" charset="0"/>
            </a:endParaRPr>
          </a:p>
        </p:txBody>
      </p:sp>
    </p:spTree>
    <p:extLst>
      <p:ext uri="{BB962C8B-B14F-4D97-AF65-F5344CB8AC3E}">
        <p14:creationId xmlns:p14="http://schemas.microsoft.com/office/powerpoint/2010/main" val="21549904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1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 calcmode="lin" valueType="num">
                                      <p:cBhvr additive="base">
                                        <p:cTn id="31" dur="10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el 1"/>
          <p:cNvSpPr>
            <a:spLocks noGrp="1"/>
          </p:cNvSpPr>
          <p:nvPr>
            <p:ph type="title"/>
          </p:nvPr>
        </p:nvSpPr>
        <p:spPr/>
        <p:txBody>
          <a:bodyPr/>
          <a:lstStyle/>
          <a:p>
            <a:pPr eaLnBrk="1" hangingPunct="1"/>
            <a:r>
              <a:rPr lang="nl-NL" altLang="en-US" sz="3200" dirty="0" smtClean="0">
                <a:cs typeface="Times New Roman" charset="0"/>
              </a:rPr>
              <a:t>Hoe communiceer je?</a:t>
            </a:r>
            <a:br>
              <a:rPr lang="nl-NL" altLang="en-US" sz="3200" dirty="0" smtClean="0">
                <a:cs typeface="Times New Roman" charset="0"/>
              </a:rPr>
            </a:br>
            <a:r>
              <a:rPr lang="nl-NL" altLang="en-US" sz="2400" dirty="0" smtClean="0">
                <a:cs typeface="Times New Roman" charset="0"/>
              </a:rPr>
              <a:t>Technische communicatieve vaardigheden MVG</a:t>
            </a:r>
          </a:p>
        </p:txBody>
      </p:sp>
      <p:sp>
        <p:nvSpPr>
          <p:cNvPr id="3" name="Tijdelijke aanduiding voor inhoud 2"/>
          <p:cNvSpPr>
            <a:spLocks noGrp="1"/>
          </p:cNvSpPr>
          <p:nvPr>
            <p:ph idx="1"/>
          </p:nvPr>
        </p:nvSpPr>
        <p:spPr>
          <a:xfrm>
            <a:off x="685800" y="2228056"/>
            <a:ext cx="7772400" cy="3505200"/>
          </a:xfrm>
        </p:spPr>
        <p:txBody>
          <a:bodyPr/>
          <a:lstStyle/>
          <a:p>
            <a:pPr eaLnBrk="1" hangingPunct="1">
              <a:lnSpc>
                <a:spcPct val="80000"/>
              </a:lnSpc>
            </a:pPr>
            <a:r>
              <a:rPr lang="nl-NL" altLang="en-US" dirty="0" smtClean="0">
                <a:cs typeface="Times New Roman" charset="0"/>
              </a:rPr>
              <a:t>ORBS</a:t>
            </a:r>
          </a:p>
          <a:p>
            <a:pPr lvl="1" eaLnBrk="1" hangingPunct="1">
              <a:lnSpc>
                <a:spcPct val="80000"/>
              </a:lnSpc>
            </a:pPr>
            <a:r>
              <a:rPr lang="nl-NL" altLang="en-US" sz="2000" dirty="0" smtClean="0">
                <a:cs typeface="Times New Roman" charset="0"/>
              </a:rPr>
              <a:t>- Open vragen stellen: cliënt praat zo veel mogelijk</a:t>
            </a:r>
          </a:p>
          <a:p>
            <a:pPr lvl="1" eaLnBrk="1" hangingPunct="1">
              <a:lnSpc>
                <a:spcPct val="80000"/>
              </a:lnSpc>
            </a:pPr>
            <a:endParaRPr lang="nl-NL" altLang="en-US" sz="2000" dirty="0" smtClean="0">
              <a:cs typeface="Times New Roman" charset="0"/>
            </a:endParaRPr>
          </a:p>
          <a:p>
            <a:pPr lvl="1" eaLnBrk="1" hangingPunct="1">
              <a:lnSpc>
                <a:spcPct val="80000"/>
              </a:lnSpc>
            </a:pPr>
            <a:r>
              <a:rPr lang="nl-NL" altLang="en-US" sz="2000" dirty="0" smtClean="0">
                <a:cs typeface="Times New Roman" charset="0"/>
              </a:rPr>
              <a:t>- Reflectief luisteren: vragend en toetsend</a:t>
            </a:r>
          </a:p>
          <a:p>
            <a:pPr lvl="1" eaLnBrk="1" hangingPunct="1">
              <a:lnSpc>
                <a:spcPct val="80000"/>
              </a:lnSpc>
            </a:pPr>
            <a:endParaRPr lang="nl-NL" altLang="en-US" sz="2000" dirty="0" smtClean="0">
              <a:cs typeface="Times New Roman" charset="0"/>
            </a:endParaRPr>
          </a:p>
          <a:p>
            <a:pPr lvl="1" eaLnBrk="1" hangingPunct="1">
              <a:lnSpc>
                <a:spcPct val="80000"/>
              </a:lnSpc>
            </a:pPr>
            <a:r>
              <a:rPr lang="nl-NL" altLang="en-US" sz="2000" dirty="0" smtClean="0">
                <a:cs typeface="Times New Roman" charset="0"/>
              </a:rPr>
              <a:t>- Bekrachtigen: ondersteun en bevestig sterke kanten en inspanningen</a:t>
            </a:r>
          </a:p>
          <a:p>
            <a:pPr lvl="1" eaLnBrk="1" hangingPunct="1">
              <a:lnSpc>
                <a:spcPct val="80000"/>
              </a:lnSpc>
            </a:pPr>
            <a:endParaRPr lang="nl-NL" altLang="en-US" sz="2000" dirty="0" smtClean="0">
              <a:cs typeface="Times New Roman" charset="0"/>
            </a:endParaRPr>
          </a:p>
          <a:p>
            <a:pPr lvl="1" eaLnBrk="1" hangingPunct="1">
              <a:lnSpc>
                <a:spcPct val="80000"/>
              </a:lnSpc>
            </a:pPr>
            <a:r>
              <a:rPr lang="nl-NL" altLang="en-US" sz="2000" dirty="0" smtClean="0">
                <a:cs typeface="Times New Roman" charset="0"/>
              </a:rPr>
              <a:t>- Samenvatten en ordenen:</a:t>
            </a:r>
          </a:p>
          <a:p>
            <a:pPr lvl="3" eaLnBrk="1" hangingPunct="1">
              <a:lnSpc>
                <a:spcPct val="80000"/>
              </a:lnSpc>
            </a:pPr>
            <a:r>
              <a:rPr lang="nl-NL" altLang="en-US" sz="2000" dirty="0" smtClean="0">
                <a:cs typeface="Times New Roman" charset="0"/>
              </a:rPr>
              <a:t>-de voordelen</a:t>
            </a:r>
          </a:p>
          <a:p>
            <a:pPr lvl="3" eaLnBrk="1" hangingPunct="1">
              <a:lnSpc>
                <a:spcPct val="80000"/>
              </a:lnSpc>
            </a:pPr>
            <a:r>
              <a:rPr lang="nl-NL" altLang="en-US" sz="2000" dirty="0" smtClean="0">
                <a:cs typeface="Times New Roman" charset="0"/>
              </a:rPr>
              <a:t>-de nadelen</a:t>
            </a:r>
          </a:p>
          <a:p>
            <a:pPr lvl="3" eaLnBrk="1" hangingPunct="1">
              <a:lnSpc>
                <a:spcPct val="80000"/>
              </a:lnSpc>
            </a:pPr>
            <a:r>
              <a:rPr lang="nl-NL" altLang="en-US" sz="2000" dirty="0" smtClean="0">
                <a:cs typeface="Times New Roman" charset="0"/>
              </a:rPr>
              <a:t>- uitnodiging om het verder uit te zoeken</a:t>
            </a:r>
          </a:p>
          <a:p>
            <a:pPr lvl="3" eaLnBrk="1" hangingPunct="1">
              <a:lnSpc>
                <a:spcPct val="80000"/>
              </a:lnSpc>
            </a:pPr>
            <a:endParaRPr lang="nl-NL" altLang="en-US" sz="2000" dirty="0" smtClean="0">
              <a:cs typeface="Times New Roman" charset="0"/>
            </a:endParaRPr>
          </a:p>
          <a:p>
            <a:pPr lvl="1" eaLnBrk="1" hangingPunct="1">
              <a:lnSpc>
                <a:spcPct val="80000"/>
              </a:lnSpc>
            </a:pPr>
            <a:r>
              <a:rPr lang="nl-NL" altLang="en-US" sz="2000" dirty="0" smtClean="0">
                <a:cs typeface="Times New Roman" charset="0"/>
              </a:rPr>
              <a:t>- Nodig uit tot verandertaal !</a:t>
            </a:r>
          </a:p>
          <a:p>
            <a:pPr lvl="1" eaLnBrk="1" hangingPunct="1">
              <a:lnSpc>
                <a:spcPct val="80000"/>
              </a:lnSpc>
              <a:buFont typeface="Wingdings" pitchFamily="2" charset="2"/>
              <a:buNone/>
            </a:pPr>
            <a:endParaRPr lang="nl-NL" altLang="en-US" sz="2000" dirty="0" smtClean="0"/>
          </a:p>
        </p:txBody>
      </p:sp>
    </p:spTree>
    <p:extLst>
      <p:ext uri="{BB962C8B-B14F-4D97-AF65-F5344CB8AC3E}">
        <p14:creationId xmlns:p14="http://schemas.microsoft.com/office/powerpoint/2010/main" val="4486356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1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10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10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100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44" dur="100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nodeType="click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anim calcmode="lin" valueType="num">
                                      <p:cBhvr additive="base">
                                        <p:cTn id="49" dur="1000" fill="hold"/>
                                        <p:tgtEl>
                                          <p:spTgt spid="3">
                                            <p:txEl>
                                              <p:pRg st="12" end="12"/>
                                            </p:txEl>
                                          </p:spTgt>
                                        </p:tgtEl>
                                        <p:attrNameLst>
                                          <p:attrName>ppt_x</p:attrName>
                                        </p:attrNameLst>
                                      </p:cBhvr>
                                      <p:tavLst>
                                        <p:tav tm="0">
                                          <p:val>
                                            <p:strVal val="0-#ppt_w/2"/>
                                          </p:val>
                                        </p:tav>
                                        <p:tav tm="100000">
                                          <p:val>
                                            <p:strVal val="#ppt_x"/>
                                          </p:val>
                                        </p:tav>
                                      </p:tavLst>
                                    </p:anim>
                                    <p:anim calcmode="lin" valueType="num">
                                      <p:cBhvr additive="base">
                                        <p:cTn id="50" dur="1000" fill="hold"/>
                                        <p:tgtEl>
                                          <p:spTgt spid="3">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axion Nederlands">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Lucida Sans Unicode"/>
        <a:ea typeface=""/>
        <a:cs typeface=""/>
      </a:majorFont>
      <a:minorFont>
        <a:latin typeface="Lucida Sans Unicode"/>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Saxion Nederlands</Template>
  <TotalTime>0</TotalTime>
  <Words>1819</Words>
  <Application>Microsoft Office PowerPoint</Application>
  <PresentationFormat>Diavoorstelling (4:3)</PresentationFormat>
  <Paragraphs>265</Paragraphs>
  <Slides>15</Slides>
  <Notes>15</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15</vt:i4>
      </vt:variant>
    </vt:vector>
  </HeadingPairs>
  <TitlesOfParts>
    <vt:vector size="22" baseType="lpstr">
      <vt:lpstr>Arial</vt:lpstr>
      <vt:lpstr>Calibri</vt:lpstr>
      <vt:lpstr>Lucida Sans Unicode</vt:lpstr>
      <vt:lpstr>Times New Roman</vt:lpstr>
      <vt:lpstr>Wingdings</vt:lpstr>
      <vt:lpstr>Wingdings 2</vt:lpstr>
      <vt:lpstr>Saxion Nederlands</vt:lpstr>
      <vt:lpstr>CS3 Motiverende gespreksvoering</vt:lpstr>
      <vt:lpstr>Programma</vt:lpstr>
      <vt:lpstr> Definitie Motiverende Gespreksvoering</vt:lpstr>
      <vt:lpstr>Begripsverheldering</vt:lpstr>
      <vt:lpstr>Cirkel van Prochaska en Diclementie</vt:lpstr>
      <vt:lpstr>Cirkel van Prochaska en Diclementie</vt:lpstr>
      <vt:lpstr>Kenmerken van MVG</vt:lpstr>
      <vt:lpstr>5 strategieën van MVG:</vt:lpstr>
      <vt:lpstr>Hoe communiceer je? Technische communicatieve vaardigheden MVG</vt:lpstr>
      <vt:lpstr>Hoe roep je verandertaal op?</vt:lpstr>
      <vt:lpstr>2 leidende principes</vt:lpstr>
      <vt:lpstr>Cognitieve dissonantie </vt:lpstr>
      <vt:lpstr>Start rollenspel in een van de onderstaande fases</vt:lpstr>
      <vt:lpstr>Observatielijst ronde 1 en ronde 2</vt:lpstr>
      <vt:lpstr>Rollenspel: Motiverende gespreksvoering</vt:lpstr>
    </vt:vector>
  </TitlesOfParts>
  <Company>Saxion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Marij Tummers-Poels</dc:creator>
  <cp:lastModifiedBy>Cynthia Halfwerk</cp:lastModifiedBy>
  <cp:revision>121</cp:revision>
  <cp:lastPrinted>2015-05-29T14:28:26Z</cp:lastPrinted>
  <dcterms:created xsi:type="dcterms:W3CDTF">2012-01-30T15:24:14Z</dcterms:created>
  <dcterms:modified xsi:type="dcterms:W3CDTF">2020-01-15T12:06:30Z</dcterms:modified>
</cp:coreProperties>
</file>