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9" r:id="rId2"/>
    <p:sldId id="274" r:id="rId3"/>
    <p:sldId id="271" r:id="rId4"/>
    <p:sldId id="275" r:id="rId5"/>
    <p:sldId id="268" r:id="rId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8"/>
    </p:embeddedFont>
    <p:embeddedFont>
      <p:font typeface="Corbel" panose="020B050302020402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Ubuntu" panose="020B05040306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F42F0-F162-4416-A4AB-F75F3FE97854}" v="2" dt="2024-05-27T16:38:41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9547" autoAdjust="0"/>
  </p:normalViewPr>
  <p:slideViewPr>
    <p:cSldViewPr snapToGrid="0">
      <p:cViewPr varScale="1">
        <p:scale>
          <a:sx n="77" d="100"/>
          <a:sy n="77" d="100"/>
        </p:scale>
        <p:origin x="2604" y="54"/>
      </p:cViewPr>
      <p:guideLst/>
    </p:cSldViewPr>
  </p:slideViewPr>
  <p:outlineViewPr>
    <p:cViewPr>
      <p:scale>
        <a:sx n="33" d="100"/>
        <a:sy n="33" d="100"/>
      </p:scale>
      <p:origin x="0" y="-32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microsoft.com/office/2015/10/relationships/revisionInfo" Target="revisionInfo.xml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982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42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930a8b2a2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Misvatting:</a:t>
            </a:r>
            <a:r>
              <a:rPr lang="en-GB" baseline="0" dirty="0"/>
              <a:t> </a:t>
            </a:r>
            <a:r>
              <a:rPr lang="nl-NL" dirty="0"/>
              <a:t>Leerlingen hebben moeite om (</a:t>
            </a:r>
            <a:r>
              <a:rPr lang="nl-NL" dirty="0" err="1"/>
              <a:t>x,t</a:t>
            </a:r>
            <a:r>
              <a:rPr lang="nl-NL" dirty="0"/>
              <a:t>) en (</a:t>
            </a:r>
            <a:r>
              <a:rPr lang="nl-NL" dirty="0" err="1"/>
              <a:t>v,t</a:t>
            </a:r>
            <a:r>
              <a:rPr lang="nl-NL" dirty="0"/>
              <a:t>) diagrammen uit elkaar te houden.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nl-NL" dirty="0"/>
              <a:t>In een (x,t)-diagram is eenparige beweging te herkennen aan een rechte lijn. De lijn loopt niet horizontaal, dus de snelheid is niet 0. 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A </a:t>
            </a: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 helling neemt toe (de lijn loopt steeds steiler), dus de snelheid is niet constant..</a:t>
            </a:r>
            <a:endParaRPr lang="nl-NL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 Correct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C </a:t>
            </a: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 plaats blijft gelijk, dus de snelheid is 0 m/s</a:t>
            </a:r>
            <a:endParaRPr lang="nl-NL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4" name="Google Shape;204;g13930a8b2a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96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3" name="Google Shape;203;g13930a8b2a2_0_44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6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Misvatting:</a:t>
                </a:r>
                <a:r>
                  <a:rPr lang="nl-NL" baseline="0" dirty="0"/>
                  <a:t> </a:t>
                </a:r>
                <a:r>
                  <a:rPr lang="nl-NL" dirty="0"/>
                  <a:t>Leerlingen halen de begrippen plaats, verplaatsing en snelheid vaak door elkaar.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A</a:t>
                </a: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 Dit is de beginplaats gedeeld door de tijd. Maar om de snelheid te vinden moet je het verschil in plaats delen door de tijd.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/>
                  <a:t>B Correct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C Je hebt waarschijnlijk de eindsnelheid gedeeld door de eindtijd. Dit is echter niet de helling van de lijn. De formule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nl-NL" dirty="0"/>
                  <a:t>. Je moet dus het verschil in plaats nemen, hier 120 - 40 = 80 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D Dit is de afstand die is afgelegd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dirty="0"/>
                  <a:t>), maar de snelheid is gevraagd.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E Dit is de plaats, niet de snelheid. Als het een (</a:t>
                </a:r>
                <a:r>
                  <a:rPr lang="nl-NL" dirty="0" err="1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v,t</a:t>
                </a: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) diagram was geweest, dan was de eindsnelheid inderdaad 120 m/s geweest.</a:t>
                </a:r>
              </a:p>
            </p:txBody>
          </p:sp>
        </mc:Choice>
        <mc:Fallback>
          <p:sp>
            <p:nvSpPr>
              <p:cNvPr id="203" name="Google Shape;203;g13930a8b2a2_0_44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6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Misvatting:</a:t>
                </a:r>
                <a:r>
                  <a:rPr lang="nl-NL" baseline="0" dirty="0"/>
                  <a:t> </a:t>
                </a:r>
                <a:r>
                  <a:rPr lang="nl-NL" dirty="0"/>
                  <a:t>Leerlingen halen de begrippen plaats, verplaatsing en snelheid vaak door elkaar.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A</a:t>
                </a: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 Dit is de beginplaats gedeeld door de tijd. Maar om de snelheid te vinden moet je het verschil in plaats delen door de tijd.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/>
                  <a:t>B Correct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C Je hebt waarschijnlijk de eindsnelheid gedeeld door de eindtijd. Dit is echter niet de helling van de lijn. De formule is </a:t>
                </a:r>
                <a:r>
                  <a:rPr lang="nl-NL" b="0" i="0">
                    <a:latin typeface="Cambria Math" panose="02040503050406030204" pitchFamily="18" charset="0"/>
                  </a:rPr>
                  <a:t>v=Δ𝑥/Δ𝑡</a:t>
                </a:r>
                <a:r>
                  <a:rPr lang="nl-NL" dirty="0"/>
                  <a:t>. Je moet dus het verschil in plaats nemen, hier 120 - 40 = 80 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D Dit is de afstand die is afgelegd (</a:t>
                </a:r>
                <a:r>
                  <a:rPr lang="nl-NL" b="0" i="0">
                    <a:latin typeface="Cambria Math" panose="02040503050406030204" pitchFamily="18" charset="0"/>
                  </a:rPr>
                  <a:t>Δ𝑥</a:t>
                </a:r>
                <a:r>
                  <a:rPr lang="nl-NL" dirty="0"/>
                  <a:t>), maar de snelheid is gevraagd.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E Dit is de plaats, niet de snelheid. Als het een (</a:t>
                </a:r>
                <a:r>
                  <a:rPr lang="nl-NL" dirty="0" err="1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v,t</a:t>
                </a: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) diagram was geweest, dan was de eindsnelheid inderdaad 120 m/s geweest.</a:t>
                </a:r>
              </a:p>
            </p:txBody>
          </p:sp>
        </mc:Fallback>
      </mc:AlternateContent>
      <p:sp>
        <p:nvSpPr>
          <p:cNvPr id="204" name="Google Shape;204;g13930a8b2a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96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930a8b2a2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Misvatting:</a:t>
            </a:r>
            <a:r>
              <a:rPr lang="en-GB" baseline="0" dirty="0"/>
              <a:t> </a:t>
            </a:r>
            <a:r>
              <a:rPr lang="nl-NL" dirty="0"/>
              <a:t>Leerlingen hebben moeite om (</a:t>
            </a:r>
            <a:r>
              <a:rPr lang="nl-NL" dirty="0" err="1"/>
              <a:t>x,t</a:t>
            </a:r>
            <a:r>
              <a:rPr lang="nl-NL" dirty="0"/>
              <a:t>) en (</a:t>
            </a:r>
            <a:r>
              <a:rPr lang="nl-NL" dirty="0" err="1"/>
              <a:t>v,t</a:t>
            </a:r>
            <a:r>
              <a:rPr lang="nl-NL" dirty="0"/>
              <a:t>) diagrammen uit elkaar te houden.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nl-NL" dirty="0"/>
              <a:t>Hoe steiler het (</a:t>
            </a:r>
            <a:r>
              <a:rPr lang="nl-NL" dirty="0" err="1"/>
              <a:t>x,t</a:t>
            </a:r>
            <a:r>
              <a:rPr lang="nl-NL" dirty="0"/>
              <a:t>) diagram, hoe groter de snelheid. Grafiek B is het steilst, en beschrijft dus de beweging met de hoogste snelheid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A </a:t>
            </a: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Deze grafiek is van een voorwerp dat stilstaat.</a:t>
            </a:r>
            <a:endParaRPr lang="nl-NL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 Correct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C </a:t>
            </a: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Deze grafiek eindigt het hoogst, maar hij begint al met een voorsprong. Het verschil in plaats is groter bij grafiek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 Deze grafiek is van een voorwerp dat stilstaat.</a:t>
            </a:r>
            <a:endParaRPr lang="nl-NL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4" name="Google Shape;204;g13930a8b2a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07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dirty="0"/>
              <a:t>De vragen en toelichtingen vallen onder een 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CC BY-SA 4.0 licentie </a:t>
            </a:r>
            <a:r>
              <a:rPr lang="nl-NL" b="0" u="none" dirty="0"/>
              <a:t>https://creativecommons.org/licenses/by-sa/4.0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59A49-2119-46F1-8D52-41E6FAD8079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22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 dirty="0" err="1">
                <a:solidFill>
                  <a:schemeClr val="accent1"/>
                </a:solidFill>
              </a:rPr>
              <a:t>Gemiddelde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snelheid</a:t>
            </a:r>
            <a:br>
              <a:rPr lang="en-GB" b="1" dirty="0">
                <a:solidFill>
                  <a:schemeClr val="accent1"/>
                </a:solidFill>
              </a:rPr>
            </a:b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diagnostischevragen</a:t>
            </a:r>
            <a:r>
              <a:rPr lang="en-GB" sz="105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.nl</a:t>
            </a:r>
            <a:endParaRPr lang="en-GB" sz="900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Een voorwerp verandert van snelheid. De gemiddelde snelheid is niet automatisch het gemiddelde van de maximale en de minimale snelheid.</a:t>
            </a:r>
          </a:p>
        </p:txBody>
      </p:sp>
    </p:spTree>
    <p:extLst>
      <p:ext uri="{BB962C8B-B14F-4D97-AF65-F5344CB8AC3E}">
        <p14:creationId xmlns:p14="http://schemas.microsoft.com/office/powerpoint/2010/main" val="35152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838577-7ADA-2BFC-50BF-9CABD4C1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67" y="1525597"/>
            <a:ext cx="7516047" cy="56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Google Shape;206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diagnostischevragen</a:t>
            </a:r>
            <a:r>
              <a:rPr lang="en-GB" sz="105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.nl</a:t>
            </a:r>
            <a:endParaRPr lang="en-GB" sz="900" dirty="0"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517052" y="2540123"/>
            <a:ext cx="908700" cy="908700"/>
            <a:chOff x="947033" y="2362454"/>
            <a:chExt cx="908700" cy="908700"/>
          </a:xfrm>
        </p:grpSpPr>
        <p:sp>
          <p:nvSpPr>
            <p:cNvPr id="209" name="Google Shape;209;p2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517051" y="3638789"/>
            <a:ext cx="908700" cy="908700"/>
            <a:chOff x="4665644" y="2362454"/>
            <a:chExt cx="908700" cy="908700"/>
          </a:xfrm>
        </p:grpSpPr>
        <p:sp>
          <p:nvSpPr>
            <p:cNvPr id="212" name="Google Shape;212;p2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14" name="Google Shape;214;p21"/>
          <p:cNvGrpSpPr/>
          <p:nvPr/>
        </p:nvGrpSpPr>
        <p:grpSpPr>
          <a:xfrm>
            <a:off x="517050" y="4774775"/>
            <a:ext cx="908700" cy="908700"/>
            <a:chOff x="947033" y="4156948"/>
            <a:chExt cx="908700" cy="908700"/>
          </a:xfrm>
        </p:grpSpPr>
        <p:sp>
          <p:nvSpPr>
            <p:cNvPr id="215" name="Google Shape;215;p2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20" name="Google Shape;220;p21"/>
          <p:cNvSpPr/>
          <p:nvPr/>
        </p:nvSpPr>
        <p:spPr>
          <a:xfrm>
            <a:off x="1668240" y="26998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A</a:t>
            </a:r>
          </a:p>
        </p:txBody>
      </p:sp>
      <p:sp>
        <p:nvSpPr>
          <p:cNvPr id="221" name="Google Shape;221;p21"/>
          <p:cNvSpPr/>
          <p:nvPr/>
        </p:nvSpPr>
        <p:spPr>
          <a:xfrm>
            <a:off x="1668240" y="375491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B</a:t>
            </a:r>
          </a:p>
        </p:txBody>
      </p:sp>
      <p:sp>
        <p:nvSpPr>
          <p:cNvPr id="222" name="Google Shape;222;p21"/>
          <p:cNvSpPr/>
          <p:nvPr/>
        </p:nvSpPr>
        <p:spPr>
          <a:xfrm>
            <a:off x="1668239" y="490047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C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685800" y="314531"/>
            <a:ext cx="7941150" cy="111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nl-NL" dirty="0"/>
              <a:t>In welke grafiek is er sprake van een eenparige beweging met een snelheid die groter is dan 0.</a:t>
            </a:r>
            <a:endParaRPr lang="nl-NL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026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733304" y="1533381"/>
            <a:ext cx="908700" cy="908700"/>
            <a:chOff x="947033" y="2362454"/>
            <a:chExt cx="908700" cy="908700"/>
          </a:xfrm>
        </p:grpSpPr>
        <p:sp>
          <p:nvSpPr>
            <p:cNvPr id="209" name="Google Shape;209;p2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733304" y="2494443"/>
            <a:ext cx="908700" cy="908700"/>
            <a:chOff x="4665644" y="2362454"/>
            <a:chExt cx="908700" cy="908700"/>
          </a:xfrm>
        </p:grpSpPr>
        <p:sp>
          <p:nvSpPr>
            <p:cNvPr id="212" name="Google Shape;212;p2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dirty="0"/>
            </a:p>
          </p:txBody>
        </p:sp>
      </p:grpSp>
      <p:grpSp>
        <p:nvGrpSpPr>
          <p:cNvPr id="214" name="Google Shape;214;p21"/>
          <p:cNvGrpSpPr/>
          <p:nvPr/>
        </p:nvGrpSpPr>
        <p:grpSpPr>
          <a:xfrm>
            <a:off x="733304" y="3455183"/>
            <a:ext cx="908700" cy="908700"/>
            <a:chOff x="947033" y="4156948"/>
            <a:chExt cx="908700" cy="908700"/>
          </a:xfrm>
        </p:grpSpPr>
        <p:sp>
          <p:nvSpPr>
            <p:cNvPr id="215" name="Google Shape;215;p2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dirty="0"/>
            </a:p>
          </p:txBody>
        </p:sp>
      </p:grpSp>
      <p:sp>
        <p:nvSpPr>
          <p:cNvPr id="220" name="Google Shape;220;p21"/>
          <p:cNvSpPr/>
          <p:nvPr/>
        </p:nvSpPr>
        <p:spPr>
          <a:xfrm>
            <a:off x="1816263" y="1722824"/>
            <a:ext cx="1170563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4 m/s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280889" y="177633"/>
            <a:ext cx="8933100" cy="123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nl-NL" dirty="0"/>
              <a:t>In de figuur is het (</a:t>
            </a:r>
            <a:r>
              <a:rPr lang="nl-NL" dirty="0" err="1"/>
              <a:t>x,t</a:t>
            </a:r>
            <a:r>
              <a:rPr lang="nl-NL" dirty="0"/>
              <a:t>)-diagram van een beweging weergegeven. Hoe groot is de snelheid van deze beweging?</a:t>
            </a:r>
            <a:endParaRPr lang="nl-NL" sz="3600" dirty="0">
              <a:effectLst/>
            </a:endParaRPr>
          </a:p>
        </p:txBody>
      </p:sp>
      <p:pic>
        <p:nvPicPr>
          <p:cNvPr id="4" name="Afbeelding 3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4F669BA2-EC19-3944-032F-04C4FC77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46" y="1408440"/>
            <a:ext cx="4987636" cy="3722874"/>
          </a:xfrm>
          <a:prstGeom prst="rect">
            <a:avLst/>
          </a:prstGeom>
        </p:spPr>
      </p:pic>
      <p:grpSp>
        <p:nvGrpSpPr>
          <p:cNvPr id="5" name="Google Shape;288;p24">
            <a:extLst>
              <a:ext uri="{FF2B5EF4-FFF2-40B4-BE49-F238E27FC236}">
                <a16:creationId xmlns:a16="http://schemas.microsoft.com/office/drawing/2014/main" id="{A7221214-992C-9859-259A-2DADCA52658A}"/>
              </a:ext>
            </a:extLst>
          </p:cNvPr>
          <p:cNvGrpSpPr/>
          <p:nvPr/>
        </p:nvGrpSpPr>
        <p:grpSpPr>
          <a:xfrm>
            <a:off x="759592" y="4418608"/>
            <a:ext cx="908647" cy="908646"/>
            <a:chOff x="4665644" y="4148177"/>
            <a:chExt cx="908647" cy="908646"/>
          </a:xfrm>
        </p:grpSpPr>
        <p:sp>
          <p:nvSpPr>
            <p:cNvPr id="6" name="Google Shape;289;p24">
              <a:extLst>
                <a:ext uri="{FF2B5EF4-FFF2-40B4-BE49-F238E27FC236}">
                  <a16:creationId xmlns:a16="http://schemas.microsoft.com/office/drawing/2014/main" id="{624E6707-7A53-DE4F-7A33-765723231B86}"/>
                </a:ext>
              </a:extLst>
            </p:cNvPr>
            <p:cNvSpPr/>
            <p:nvPr/>
          </p:nvSpPr>
          <p:spPr>
            <a:xfrm>
              <a:off x="4665644" y="4148177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" name="Google Shape;290;p24">
              <a:extLst>
                <a:ext uri="{FF2B5EF4-FFF2-40B4-BE49-F238E27FC236}">
                  <a16:creationId xmlns:a16="http://schemas.microsoft.com/office/drawing/2014/main" id="{6D1445C9-FF58-0789-2EFD-5A671AA03A98}"/>
                </a:ext>
              </a:extLst>
            </p:cNvPr>
            <p:cNvSpPr/>
            <p:nvPr/>
          </p:nvSpPr>
          <p:spPr>
            <a:xfrm>
              <a:off x="4979848" y="4374198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grpSp>
        <p:nvGrpSpPr>
          <p:cNvPr id="8" name="Google Shape;295;p24">
            <a:extLst>
              <a:ext uri="{FF2B5EF4-FFF2-40B4-BE49-F238E27FC236}">
                <a16:creationId xmlns:a16="http://schemas.microsoft.com/office/drawing/2014/main" id="{F6B23CB6-C87C-996B-61EC-973654674FEA}"/>
              </a:ext>
            </a:extLst>
          </p:cNvPr>
          <p:cNvGrpSpPr/>
          <p:nvPr/>
        </p:nvGrpSpPr>
        <p:grpSpPr>
          <a:xfrm>
            <a:off x="771383" y="5367894"/>
            <a:ext cx="908647" cy="908646"/>
            <a:chOff x="4665644" y="2362454"/>
            <a:chExt cx="908647" cy="908646"/>
          </a:xfrm>
        </p:grpSpPr>
        <p:sp>
          <p:nvSpPr>
            <p:cNvPr id="9" name="Google Shape;296;p24">
              <a:extLst>
                <a:ext uri="{FF2B5EF4-FFF2-40B4-BE49-F238E27FC236}">
                  <a16:creationId xmlns:a16="http://schemas.microsoft.com/office/drawing/2014/main" id="{B5781A6D-EB38-5CF8-CEB3-8926AF0EA588}"/>
                </a:ext>
              </a:extLst>
            </p:cNvPr>
            <p:cNvSpPr/>
            <p:nvPr/>
          </p:nvSpPr>
          <p:spPr>
            <a:xfrm>
              <a:off x="4665644" y="2362454"/>
              <a:ext cx="908647" cy="9086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" name="Google Shape;297;p24">
              <a:extLst>
                <a:ext uri="{FF2B5EF4-FFF2-40B4-BE49-F238E27FC236}">
                  <a16:creationId xmlns:a16="http://schemas.microsoft.com/office/drawing/2014/main" id="{4B899C52-58D9-C6AF-4896-154978C5EA2D}"/>
                </a:ext>
              </a:extLst>
            </p:cNvPr>
            <p:cNvSpPr/>
            <p:nvPr/>
          </p:nvSpPr>
          <p:spPr>
            <a:xfrm>
              <a:off x="4979847" y="2546412"/>
              <a:ext cx="356441" cy="515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</a:t>
              </a: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" name="Google Shape;220;p21">
            <a:extLst>
              <a:ext uri="{FF2B5EF4-FFF2-40B4-BE49-F238E27FC236}">
                <a16:creationId xmlns:a16="http://schemas.microsoft.com/office/drawing/2014/main" id="{546EC340-D8F0-CE2B-B799-509C1C7F5BE6}"/>
              </a:ext>
            </a:extLst>
          </p:cNvPr>
          <p:cNvSpPr/>
          <p:nvPr/>
        </p:nvSpPr>
        <p:spPr>
          <a:xfrm>
            <a:off x="1786994" y="2672329"/>
            <a:ext cx="1170563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8 m/s</a:t>
            </a:r>
          </a:p>
        </p:txBody>
      </p:sp>
      <p:sp>
        <p:nvSpPr>
          <p:cNvPr id="12" name="Google Shape;220;p21">
            <a:extLst>
              <a:ext uri="{FF2B5EF4-FFF2-40B4-BE49-F238E27FC236}">
                <a16:creationId xmlns:a16="http://schemas.microsoft.com/office/drawing/2014/main" id="{0C939E85-A644-49C8-6394-29C098213F93}"/>
              </a:ext>
            </a:extLst>
          </p:cNvPr>
          <p:cNvSpPr/>
          <p:nvPr/>
        </p:nvSpPr>
        <p:spPr>
          <a:xfrm>
            <a:off x="1816262" y="3603888"/>
            <a:ext cx="1170563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12 m/s</a:t>
            </a:r>
          </a:p>
        </p:txBody>
      </p:sp>
      <p:sp>
        <p:nvSpPr>
          <p:cNvPr id="13" name="Google Shape;220;p21">
            <a:extLst>
              <a:ext uri="{FF2B5EF4-FFF2-40B4-BE49-F238E27FC236}">
                <a16:creationId xmlns:a16="http://schemas.microsoft.com/office/drawing/2014/main" id="{0D48C0D4-546F-54C6-6DB3-A72C9D6192A3}"/>
              </a:ext>
            </a:extLst>
          </p:cNvPr>
          <p:cNvSpPr/>
          <p:nvPr/>
        </p:nvSpPr>
        <p:spPr>
          <a:xfrm>
            <a:off x="1826141" y="4553393"/>
            <a:ext cx="1170563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80 m/s</a:t>
            </a:r>
          </a:p>
        </p:txBody>
      </p:sp>
      <p:sp>
        <p:nvSpPr>
          <p:cNvPr id="14" name="Google Shape;220;p21">
            <a:extLst>
              <a:ext uri="{FF2B5EF4-FFF2-40B4-BE49-F238E27FC236}">
                <a16:creationId xmlns:a16="http://schemas.microsoft.com/office/drawing/2014/main" id="{63B4AD8C-BC7D-52D8-23F0-C750CA2369D8}"/>
              </a:ext>
            </a:extLst>
          </p:cNvPr>
          <p:cNvSpPr/>
          <p:nvPr/>
        </p:nvSpPr>
        <p:spPr>
          <a:xfrm>
            <a:off x="1816263" y="5462886"/>
            <a:ext cx="1475577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120 m/s</a:t>
            </a:r>
          </a:p>
        </p:txBody>
      </p:sp>
    </p:spTree>
    <p:extLst>
      <p:ext uri="{BB962C8B-B14F-4D97-AF65-F5344CB8AC3E}">
        <p14:creationId xmlns:p14="http://schemas.microsoft.com/office/powerpoint/2010/main" val="392513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517052" y="1666363"/>
            <a:ext cx="908700" cy="908700"/>
            <a:chOff x="947033" y="2362454"/>
            <a:chExt cx="908700" cy="908700"/>
          </a:xfrm>
        </p:grpSpPr>
        <p:sp>
          <p:nvSpPr>
            <p:cNvPr id="209" name="Google Shape;209;p2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517051" y="2765029"/>
            <a:ext cx="908700" cy="908700"/>
            <a:chOff x="4665644" y="2362454"/>
            <a:chExt cx="908700" cy="908700"/>
          </a:xfrm>
        </p:grpSpPr>
        <p:sp>
          <p:nvSpPr>
            <p:cNvPr id="212" name="Google Shape;212;p2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14" name="Google Shape;214;p21"/>
          <p:cNvGrpSpPr/>
          <p:nvPr/>
        </p:nvGrpSpPr>
        <p:grpSpPr>
          <a:xfrm>
            <a:off x="517050" y="3901015"/>
            <a:ext cx="908700" cy="908700"/>
            <a:chOff x="947033" y="4156948"/>
            <a:chExt cx="908700" cy="908700"/>
          </a:xfrm>
        </p:grpSpPr>
        <p:sp>
          <p:nvSpPr>
            <p:cNvPr id="215" name="Google Shape;215;p2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20" name="Google Shape;220;p21"/>
          <p:cNvSpPr/>
          <p:nvPr/>
        </p:nvSpPr>
        <p:spPr>
          <a:xfrm>
            <a:off x="1668240" y="18260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A</a:t>
            </a:r>
          </a:p>
        </p:txBody>
      </p:sp>
      <p:sp>
        <p:nvSpPr>
          <p:cNvPr id="221" name="Google Shape;221;p21"/>
          <p:cNvSpPr/>
          <p:nvPr/>
        </p:nvSpPr>
        <p:spPr>
          <a:xfrm>
            <a:off x="1668240" y="288115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B</a:t>
            </a:r>
          </a:p>
        </p:txBody>
      </p:sp>
      <p:sp>
        <p:nvSpPr>
          <p:cNvPr id="222" name="Google Shape;222;p21"/>
          <p:cNvSpPr/>
          <p:nvPr/>
        </p:nvSpPr>
        <p:spPr>
          <a:xfrm>
            <a:off x="1668239" y="402671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C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517050" y="314531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nl-NL" dirty="0"/>
              <a:t>In welke grafiek is de beweging met de hoogste snelheid weergegeven?</a:t>
            </a:r>
            <a:endParaRPr lang="nl-NL" sz="3600" dirty="0"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CEEB56-601A-C845-6697-243186F9B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540" y="1547874"/>
            <a:ext cx="8109900" cy="6082425"/>
          </a:xfrm>
          <a:prstGeom prst="rect">
            <a:avLst/>
          </a:prstGeom>
        </p:spPr>
      </p:pic>
      <p:grpSp>
        <p:nvGrpSpPr>
          <p:cNvPr id="4" name="Google Shape;288;p24">
            <a:extLst>
              <a:ext uri="{FF2B5EF4-FFF2-40B4-BE49-F238E27FC236}">
                <a16:creationId xmlns:a16="http://schemas.microsoft.com/office/drawing/2014/main" id="{95B1380B-C0F6-3ED3-3280-04BB17CCAA57}"/>
              </a:ext>
            </a:extLst>
          </p:cNvPr>
          <p:cNvGrpSpPr/>
          <p:nvPr/>
        </p:nvGrpSpPr>
        <p:grpSpPr>
          <a:xfrm>
            <a:off x="517050" y="5035736"/>
            <a:ext cx="908647" cy="908646"/>
            <a:chOff x="4665644" y="4148177"/>
            <a:chExt cx="908647" cy="908646"/>
          </a:xfrm>
        </p:grpSpPr>
        <p:sp>
          <p:nvSpPr>
            <p:cNvPr id="5" name="Google Shape;289;p24">
              <a:extLst>
                <a:ext uri="{FF2B5EF4-FFF2-40B4-BE49-F238E27FC236}">
                  <a16:creationId xmlns:a16="http://schemas.microsoft.com/office/drawing/2014/main" id="{9482ABA2-A2C7-82DB-5333-35DB31292B56}"/>
                </a:ext>
              </a:extLst>
            </p:cNvPr>
            <p:cNvSpPr/>
            <p:nvPr/>
          </p:nvSpPr>
          <p:spPr>
            <a:xfrm>
              <a:off x="4665644" y="4148177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" name="Google Shape;290;p24">
              <a:extLst>
                <a:ext uri="{FF2B5EF4-FFF2-40B4-BE49-F238E27FC236}">
                  <a16:creationId xmlns:a16="http://schemas.microsoft.com/office/drawing/2014/main" id="{0100829C-1552-9CA7-4932-2E481E1F77D3}"/>
                </a:ext>
              </a:extLst>
            </p:cNvPr>
            <p:cNvSpPr/>
            <p:nvPr/>
          </p:nvSpPr>
          <p:spPr>
            <a:xfrm>
              <a:off x="4979848" y="4374198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7" name="Google Shape;222;p21">
            <a:extLst>
              <a:ext uri="{FF2B5EF4-FFF2-40B4-BE49-F238E27FC236}">
                <a16:creationId xmlns:a16="http://schemas.microsoft.com/office/drawing/2014/main" id="{A0EA5C9C-2BE8-4B7B-5BB8-DDBF807F0E4D}"/>
              </a:ext>
            </a:extLst>
          </p:cNvPr>
          <p:cNvSpPr/>
          <p:nvPr/>
        </p:nvSpPr>
        <p:spPr>
          <a:xfrm>
            <a:off x="1668239" y="519545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D</a:t>
            </a:r>
          </a:p>
        </p:txBody>
      </p:sp>
    </p:spTree>
    <p:extLst>
      <p:ext uri="{BB962C8B-B14F-4D97-AF65-F5344CB8AC3E}">
        <p14:creationId xmlns:p14="http://schemas.microsoft.com/office/powerpoint/2010/main" val="98874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10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www.nvon.nl/diagnostischevragen        © 2022 NVON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</p:spPr>
        <p:txBody>
          <a:bodyPr>
            <a:normAutofit/>
          </a:bodyPr>
          <a:lstStyle/>
          <a:p>
            <a:br>
              <a:rPr lang="nl-NL" b="1" dirty="0"/>
            </a:br>
            <a:endParaRPr lang="nl-NL" dirty="0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628650" y="572530"/>
            <a:ext cx="7886700" cy="3363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Deze vragen met toelichting zijn ontwikkeld door de diagnostische vragen werkgroep van de NVON</a:t>
            </a: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 je feedback, wil je bijdragen, vragen testen of samenwerken? Laat het weten via:</a:t>
            </a:r>
            <a:b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diagnostischevragen@nvon.nl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89" y="4281356"/>
            <a:ext cx="4243622" cy="1295421"/>
          </a:xfrm>
          <a:prstGeom prst="rect">
            <a:avLst/>
          </a:prstGeom>
        </p:spPr>
      </p:pic>
      <p:sp>
        <p:nvSpPr>
          <p:cNvPr id="3" name="Google Shape;256;p23">
            <a:extLst>
              <a:ext uri="{FF2B5EF4-FFF2-40B4-BE49-F238E27FC236}">
                <a16:creationId xmlns:a16="http://schemas.microsoft.com/office/drawing/2014/main" id="{3D284F5F-7F6D-0502-A99B-28EE7AF38E53}"/>
              </a:ext>
            </a:extLst>
          </p:cNvPr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Google Shape;257;p23">
            <a:extLst>
              <a:ext uri="{FF2B5EF4-FFF2-40B4-BE49-F238E27FC236}">
                <a16:creationId xmlns:a16="http://schemas.microsoft.com/office/drawing/2014/main" id="{7DDAA764-CB52-A160-5C10-76CA2D0967B2}"/>
              </a:ext>
            </a:extLst>
          </p:cNvPr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dirty="0"/>
          </a:p>
        </p:txBody>
      </p:sp>
      <p:pic>
        <p:nvPicPr>
          <p:cNvPr id="1028" name="Picture 4" descr="Creative Commons Attribution-ShareAlike 3.0 Unported - Wikidata">
            <a:extLst>
              <a:ext uri="{FF2B5EF4-FFF2-40B4-BE49-F238E27FC236}">
                <a16:creationId xmlns:a16="http://schemas.microsoft.com/office/drawing/2014/main" id="{9F608E1F-C09A-D688-42AC-36E8E187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8" y="6332184"/>
            <a:ext cx="1148977" cy="4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587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553</Words>
  <Application>Microsoft Office PowerPoint</Application>
  <PresentationFormat>Diavoorstelling (4:3)</PresentationFormat>
  <Paragraphs>63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Cambria Math</vt:lpstr>
      <vt:lpstr>Tahoma</vt:lpstr>
      <vt:lpstr>Arial</vt:lpstr>
      <vt:lpstr>Helvetica Neue</vt:lpstr>
      <vt:lpstr>Helvetica Neue Light</vt:lpstr>
      <vt:lpstr>Calibri</vt:lpstr>
      <vt:lpstr>Ubuntu</vt:lpstr>
      <vt:lpstr>Corbel</vt:lpstr>
      <vt:lpstr>source sans pro</vt:lpstr>
      <vt:lpstr>Kantoorthema</vt:lpstr>
      <vt:lpstr>Gemiddelde snelheid </vt:lpstr>
      <vt:lpstr>In welke grafiek is er sprake van een eenparige beweging met een snelheid die groter is dan 0.</vt:lpstr>
      <vt:lpstr>In de figuur is het (x,t)-diagram van een beweging weergegeven. Hoe groot is de snelheid van deze beweging?</vt:lpstr>
      <vt:lpstr>In welke grafiek is de beweging met de hoogste snelheid weergegeven?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 Werkwijze</dc:title>
  <dc:creator>Erik Hermsen</dc:creator>
  <cp:lastModifiedBy>J.C.E. Brill</cp:lastModifiedBy>
  <cp:revision>21</cp:revision>
  <dcterms:modified xsi:type="dcterms:W3CDTF">2025-01-31T09:35:45Z</dcterms:modified>
</cp:coreProperties>
</file>