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sldIdLst>
    <p:sldId id="257" r:id="rId5"/>
    <p:sldId id="259" r:id="rId6"/>
    <p:sldId id="260" r:id="rId7"/>
    <p:sldId id="283" r:id="rId8"/>
    <p:sldId id="276" r:id="rId9"/>
    <p:sldId id="277" r:id="rId10"/>
    <p:sldId id="261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2"/>
    <p:restoredTop sz="73435"/>
  </p:normalViewPr>
  <p:slideViewPr>
    <p:cSldViewPr snapToGrid="0" snapToObjects="1">
      <p:cViewPr varScale="1">
        <p:scale>
          <a:sx n="54" d="100"/>
          <a:sy n="54" d="100"/>
        </p:scale>
        <p:origin x="13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320C3-BF9C-A94D-8985-1526198C09FA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0F29C-AA29-414E-A264-5996004D8A5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264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Gebruik hierbij de ingevulde </a:t>
            </a:r>
            <a:r>
              <a:rPr lang="nl-NL" dirty="0" err="1"/>
              <a:t>quickscan</a:t>
            </a:r>
            <a:r>
              <a:rPr lang="nl-NL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Laat studenten nadenken over welke leeruitkomsten zij mogelijk vrijstelling kunnen aanvragen.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Welke bewijzen dienen zij te verzamelen.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Inventariseer de mogelijke vrijstellingen, schrijf dit op en gebruik dit als input voor de individuele gesprekken. </a:t>
            </a:r>
          </a:p>
          <a:p>
            <a:pPr marL="604838" lvl="1" indent="-342900"/>
            <a:r>
              <a:rPr lang="nl-NL" dirty="0"/>
              <a:t>Tijdens individuele gesprekken met mbo-</a:t>
            </a:r>
            <a:r>
              <a:rPr lang="nl-NL" dirty="0" err="1"/>
              <a:t>v’ers</a:t>
            </a:r>
            <a:r>
              <a:rPr lang="nl-NL" dirty="0"/>
              <a:t> en </a:t>
            </a:r>
            <a:r>
              <a:rPr lang="nl-NL" dirty="0" err="1"/>
              <a:t>sph’ers</a:t>
            </a:r>
            <a:r>
              <a:rPr lang="nl-NL" dirty="0"/>
              <a:t> kun je de vrijstellingen gezamenlijk al aanvragen tijdens het gesprek.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0F29C-AA29-414E-A264-5996004D8A5B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0426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Laat de leermodule van studiecoaching zien op </a:t>
            </a:r>
            <a:r>
              <a:rPr lang="nl-NL" dirty="0" err="1"/>
              <a:t>blackboard</a:t>
            </a:r>
            <a:r>
              <a:rPr lang="nl-NL" dirty="0"/>
              <a:t>.</a:t>
            </a:r>
          </a:p>
          <a:p>
            <a:pPr lvl="1"/>
            <a:r>
              <a:rPr lang="nl-NL" dirty="0"/>
              <a:t>Doe dit met een studentenaccount: voor een docent ziet het er anders uit.</a:t>
            </a:r>
          </a:p>
          <a:p>
            <a:r>
              <a:rPr lang="nl-NL" dirty="0"/>
              <a:t>Laat ze hun antwoorden op de vragen bij </a:t>
            </a:r>
            <a:r>
              <a:rPr lang="nl-NL" b="1" dirty="0"/>
              <a:t>opdracht 1 waar ben ik goed in, wat vind ik leuk</a:t>
            </a:r>
            <a:r>
              <a:rPr lang="nl-NL" dirty="0"/>
              <a:t> invullen.</a:t>
            </a:r>
          </a:p>
          <a:p>
            <a:r>
              <a:rPr lang="nl-NL" dirty="0"/>
              <a:t>Laat daarna zien waar zij hun ingevulde antwoorden terug kunnen vinden.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0F29C-AA29-414E-A264-5996004D8A5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4291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0F29C-AA29-414E-A264-5996004D8A5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882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0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800" b="1" kern="1200" cap="all" spc="-5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0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800" kern="1200" spc="-5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3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5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3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Versie/Datum</a:t>
            </a:r>
          </a:p>
        </p:txBody>
      </p:sp>
    </p:spTree>
    <p:extLst>
      <p:ext uri="{BB962C8B-B14F-4D97-AF65-F5344CB8AC3E}">
        <p14:creationId xmlns:p14="http://schemas.microsoft.com/office/powerpoint/2010/main" val="25561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691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699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object 2"/>
          <p:cNvSpPr/>
          <p:nvPr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7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nl-NL" dirty="0"/>
          </a:p>
        </p:txBody>
      </p:sp>
      <p:sp>
        <p:nvSpPr>
          <p:cNvPr id="7" name="object 2"/>
          <p:cNvSpPr/>
          <p:nvPr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0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596" cy="5080494"/>
          </a:xfrm>
          <a:custGeom>
            <a:avLst/>
            <a:gdLst>
              <a:gd name="connsiteX0" fmla="*/ 0 w 6096596"/>
              <a:gd name="connsiteY0" fmla="*/ 0 h 5080494"/>
              <a:gd name="connsiteX1" fmla="*/ 6096596 w 6096596"/>
              <a:gd name="connsiteY1" fmla="*/ 0 h 5080494"/>
              <a:gd name="connsiteX2" fmla="*/ 5908637 w 6096596"/>
              <a:gd name="connsiteY2" fmla="*/ 4479966 h 5080494"/>
              <a:gd name="connsiteX3" fmla="*/ 10 w 6096596"/>
              <a:gd name="connsiteY3" fmla="*/ 5080494 h 5080494"/>
              <a:gd name="connsiteX4" fmla="*/ 0 w 6096596"/>
              <a:gd name="connsiteY4" fmla="*/ 5080494 h 508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96" h="5080494">
                <a:moveTo>
                  <a:pt x="0" y="0"/>
                </a:moveTo>
                <a:lnTo>
                  <a:pt x="6096596" y="0"/>
                </a:lnTo>
                <a:lnTo>
                  <a:pt x="5908637" y="4479966"/>
                </a:lnTo>
                <a:lnTo>
                  <a:pt x="10" y="5080494"/>
                </a:lnTo>
                <a:lnTo>
                  <a:pt x="0" y="508049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nl-NL" dirty="0"/>
          </a:p>
        </p:txBody>
      </p:sp>
      <p:sp>
        <p:nvSpPr>
          <p:cNvPr id="8" name="object 3"/>
          <p:cNvSpPr/>
          <p:nvPr/>
        </p:nvSpPr>
        <p:spPr>
          <a:xfrm>
            <a:off x="0" y="4674059"/>
            <a:ext cx="6299835" cy="2184400"/>
          </a:xfrm>
          <a:custGeom>
            <a:avLst/>
            <a:gdLst/>
            <a:ahLst/>
            <a:cxnLst/>
            <a:rect l="l" t="t" r="r" b="b"/>
            <a:pathLst>
              <a:path w="6299835" h="2184400">
                <a:moveTo>
                  <a:pt x="5893371" y="0"/>
                </a:moveTo>
                <a:lnTo>
                  <a:pt x="0" y="609663"/>
                </a:lnTo>
                <a:lnTo>
                  <a:pt x="0" y="2183942"/>
                </a:lnTo>
                <a:lnTo>
                  <a:pt x="6299809" y="2183942"/>
                </a:lnTo>
                <a:lnTo>
                  <a:pt x="58933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Afbeelding 12" descr="HHS_NL_groen_H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6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/>
          <p:cNvSpPr>
            <a:spLocks noGrp="1"/>
          </p:cNvSpPr>
          <p:nvPr>
            <p:ph type="pic" sz="quarter" idx="12"/>
          </p:nvPr>
        </p:nvSpPr>
        <p:spPr>
          <a:xfrm>
            <a:off x="-7620" y="0"/>
            <a:ext cx="5913120" cy="6858000"/>
          </a:xfrm>
          <a:custGeom>
            <a:avLst/>
            <a:gdLst>
              <a:gd name="connsiteX0" fmla="*/ 0 w 5905500"/>
              <a:gd name="connsiteY0" fmla="*/ 4133849 h 6858000"/>
              <a:gd name="connsiteX1" fmla="*/ 5886450 w 5905500"/>
              <a:gd name="connsiteY1" fmla="*/ 4743449 h 6858000"/>
              <a:gd name="connsiteX2" fmla="*/ 5705475 w 5905500"/>
              <a:gd name="connsiteY2" fmla="*/ 6848474 h 6858000"/>
              <a:gd name="connsiteX3" fmla="*/ 5705474 w 5905500"/>
              <a:gd name="connsiteY3" fmla="*/ 6848474 h 6858000"/>
              <a:gd name="connsiteX4" fmla="*/ 5705474 w 5905500"/>
              <a:gd name="connsiteY4" fmla="*/ 6858000 h 6858000"/>
              <a:gd name="connsiteX5" fmla="*/ 0 w 5905500"/>
              <a:gd name="connsiteY5" fmla="*/ 6858000 h 6858000"/>
              <a:gd name="connsiteX6" fmla="*/ 0 w 5905500"/>
              <a:gd name="connsiteY6" fmla="*/ 6315074 h 6858000"/>
              <a:gd name="connsiteX7" fmla="*/ 0 w 5905500"/>
              <a:gd name="connsiteY7" fmla="*/ 0 h 6858000"/>
              <a:gd name="connsiteX8" fmla="*/ 5410200 w 5905500"/>
              <a:gd name="connsiteY8" fmla="*/ 0 h 6858000"/>
              <a:gd name="connsiteX9" fmla="*/ 5410200 w 5905500"/>
              <a:gd name="connsiteY9" fmla="*/ 3174 h 6858000"/>
              <a:gd name="connsiteX10" fmla="*/ 5419725 w 5905500"/>
              <a:gd name="connsiteY10" fmla="*/ 3179 h 6858000"/>
              <a:gd name="connsiteX11" fmla="*/ 5905500 w 5905500"/>
              <a:gd name="connsiteY11" fmla="*/ 4474988 h 6858000"/>
              <a:gd name="connsiteX12" fmla="*/ 0 w 5905500"/>
              <a:gd name="connsiteY12" fmla="*/ 3802483 h 6858000"/>
              <a:gd name="connsiteX13" fmla="*/ 0 w 5905500"/>
              <a:gd name="connsiteY13" fmla="*/ 542925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3296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6344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13120" h="6858000">
                <a:moveTo>
                  <a:pt x="7620" y="4133849"/>
                </a:moveTo>
                <a:lnTo>
                  <a:pt x="5894070" y="4743449"/>
                </a:lnTo>
                <a:lnTo>
                  <a:pt x="5713095" y="6848474"/>
                </a:lnTo>
                <a:lnTo>
                  <a:pt x="5713094" y="6848474"/>
                </a:lnTo>
                <a:lnTo>
                  <a:pt x="5713094" y="6858000"/>
                </a:lnTo>
                <a:lnTo>
                  <a:pt x="7620" y="6858000"/>
                </a:lnTo>
                <a:lnTo>
                  <a:pt x="7620" y="6315074"/>
                </a:lnTo>
                <a:lnTo>
                  <a:pt x="7620" y="4133849"/>
                </a:lnTo>
                <a:close/>
                <a:moveTo>
                  <a:pt x="7620" y="0"/>
                </a:moveTo>
                <a:lnTo>
                  <a:pt x="5417820" y="0"/>
                </a:lnTo>
                <a:lnTo>
                  <a:pt x="5417820" y="3174"/>
                </a:lnTo>
                <a:lnTo>
                  <a:pt x="5427345" y="3179"/>
                </a:lnTo>
                <a:lnTo>
                  <a:pt x="5913120" y="4474988"/>
                </a:lnTo>
                <a:lnTo>
                  <a:pt x="0" y="3863443"/>
                </a:lnTo>
                <a:lnTo>
                  <a:pt x="7620" y="542925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nl-NL" dirty="0"/>
          </a:p>
        </p:txBody>
      </p:sp>
      <p:pic>
        <p:nvPicPr>
          <p:cNvPr id="12" name="Afbeelding 11" descr="HHS_NL_groen_H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9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4AEF7F14-3D57-4BF3-81AE-57E8C91DCA07}"/>
              </a:ext>
            </a:extLst>
          </p:cNvPr>
          <p:cNvGrpSpPr/>
          <p:nvPr/>
        </p:nvGrpSpPr>
        <p:grpSpPr>
          <a:xfrm>
            <a:off x="1219320" y="406440"/>
            <a:ext cx="9754870" cy="5487515"/>
            <a:chOff x="1219320" y="406440"/>
            <a:chExt cx="9754870" cy="5487515"/>
          </a:xfrm>
        </p:grpSpPr>
        <p:grpSp>
          <p:nvGrpSpPr>
            <p:cNvPr id="22" name="Groep 21"/>
            <p:cNvGrpSpPr/>
            <p:nvPr/>
          </p:nvGrpSpPr>
          <p:grpSpPr>
            <a:xfrm>
              <a:off x="1219320" y="406440"/>
              <a:ext cx="9754870" cy="5487515"/>
              <a:chOff x="1219320" y="406440"/>
              <a:chExt cx="9754870" cy="5487515"/>
            </a:xfrm>
          </p:grpSpPr>
          <p:sp>
            <p:nvSpPr>
              <p:cNvPr id="11" name="object 2"/>
              <p:cNvSpPr/>
              <p:nvPr/>
            </p:nvSpPr>
            <p:spPr>
              <a:xfrm>
                <a:off x="1219320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0" y="0"/>
                    </a:moveTo>
                    <a:lnTo>
                      <a:pt x="609663" y="5283720"/>
                    </a:lnTo>
                    <a:lnTo>
                      <a:pt x="9144901" y="5080495"/>
                    </a:lnTo>
                    <a:lnTo>
                      <a:pt x="9754565" y="203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3"/>
              <p:cNvSpPr/>
              <p:nvPr/>
            </p:nvSpPr>
            <p:spPr>
              <a:xfrm>
                <a:off x="5486939" y="5283720"/>
                <a:ext cx="813435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813435" h="610235">
                    <a:moveTo>
                      <a:pt x="812876" y="0"/>
                    </a:moveTo>
                    <a:lnTo>
                      <a:pt x="0" y="0"/>
                    </a:lnTo>
                    <a:lnTo>
                      <a:pt x="412788" y="609650"/>
                    </a:lnTo>
                    <a:lnTo>
                      <a:pt x="812876" y="0"/>
                    </a:lnTo>
                    <a:close/>
                  </a:path>
                </a:pathLst>
              </a:custGeom>
              <a:solidFill>
                <a:srgbClr val="9EA7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6A5A41-70D1-4E19-AA8F-358D4AA192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514350"/>
              <a:ext cx="975003" cy="7620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78FE056-EDDC-4031-859F-DBF99481F9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686300"/>
              <a:ext cx="866775" cy="622062"/>
            </a:xfrm>
            <a:prstGeom prst="rect">
              <a:avLst/>
            </a:prstGeom>
          </p:spPr>
        </p:pic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01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7368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24" name="Afbeelding 23" descr="HHS_NL_groen_HE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9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D64AB382-4DC8-4B0F-94C7-AEA099915EC4}"/>
              </a:ext>
            </a:extLst>
          </p:cNvPr>
          <p:cNvGrpSpPr/>
          <p:nvPr/>
        </p:nvGrpSpPr>
        <p:grpSpPr>
          <a:xfrm>
            <a:off x="1219315" y="406440"/>
            <a:ext cx="9754870" cy="5283835"/>
            <a:chOff x="1219315" y="406440"/>
            <a:chExt cx="9754870" cy="5283835"/>
          </a:xfrm>
        </p:grpSpPr>
        <p:sp>
          <p:nvSpPr>
            <p:cNvPr id="14" name="object 2"/>
            <p:cNvSpPr/>
            <p:nvPr/>
          </p:nvSpPr>
          <p:spPr>
            <a:xfrm>
              <a:off x="1219315" y="406440"/>
              <a:ext cx="9754870" cy="5283835"/>
            </a:xfrm>
            <a:custGeom>
              <a:avLst/>
              <a:gdLst/>
              <a:ahLst/>
              <a:cxnLst/>
              <a:rect l="l" t="t" r="r" b="b"/>
              <a:pathLst>
                <a:path w="9754870" h="5283835">
                  <a:moveTo>
                    <a:pt x="9754565" y="0"/>
                  </a:moveTo>
                  <a:lnTo>
                    <a:pt x="0" y="203225"/>
                  </a:lnTo>
                  <a:lnTo>
                    <a:pt x="609663" y="5080495"/>
                  </a:lnTo>
                  <a:lnTo>
                    <a:pt x="9144901" y="5283720"/>
                  </a:lnTo>
                  <a:lnTo>
                    <a:pt x="9754565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89931C96-1086-46CF-84F0-387E178E5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741029"/>
              <a:ext cx="975003" cy="762000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BFFF8D0A-3D24-4932-947D-0BF048BD16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886325"/>
              <a:ext cx="866775" cy="622062"/>
            </a:xfrm>
            <a:prstGeom prst="rect">
              <a:avLst/>
            </a:prstGeom>
          </p:spPr>
        </p:pic>
      </p:grpSp>
      <p:sp>
        <p:nvSpPr>
          <p:cNvPr id="16" name="object 3"/>
          <p:cNvSpPr/>
          <p:nvPr/>
        </p:nvSpPr>
        <p:spPr>
          <a:xfrm>
            <a:off x="5486939" y="5283720"/>
            <a:ext cx="813435" cy="610235"/>
          </a:xfrm>
          <a:custGeom>
            <a:avLst/>
            <a:gdLst/>
            <a:ahLst/>
            <a:cxnLst/>
            <a:rect l="l" t="t" r="r" b="b"/>
            <a:pathLst>
              <a:path w="813435" h="610235">
                <a:moveTo>
                  <a:pt x="812876" y="0"/>
                </a:moveTo>
                <a:lnTo>
                  <a:pt x="0" y="0"/>
                </a:lnTo>
                <a:lnTo>
                  <a:pt x="412788" y="609650"/>
                </a:lnTo>
                <a:lnTo>
                  <a:pt x="81287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4400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8000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2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24" name="Afbeelding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09838" y="5321860"/>
            <a:ext cx="9970775" cy="428835"/>
          </a:xfrm>
        </p:spPr>
        <p:txBody>
          <a:bodyPr anchor="b"/>
          <a:lstStyle>
            <a:lvl1pPr>
              <a:defRPr lang="nl-NL" sz="2800" b="1" kern="1200" cap="all" spc="-5" baseline="0" smtClean="0">
                <a:solidFill>
                  <a:srgbClr val="FFFFFF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7923882" y="812880"/>
            <a:ext cx="3456000" cy="3456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 algn="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  <p:sp>
        <p:nvSpPr>
          <p:cNvPr id="3" name="#"/>
          <p:cNvSpPr>
            <a:spLocks noGrp="1"/>
          </p:cNvSpPr>
          <p:nvPr>
            <p:ph type="body" idx="1" hasCustomPrompt="1"/>
          </p:nvPr>
        </p:nvSpPr>
        <p:spPr>
          <a:xfrm>
            <a:off x="8169275" y="1084233"/>
            <a:ext cx="2978150" cy="2103467"/>
          </a:xfrm>
        </p:spPr>
        <p:txBody>
          <a:bodyPr wrap="none" lIns="0" rIns="0">
            <a:noAutofit/>
          </a:bodyPr>
          <a:lstStyle>
            <a:lvl1pPr marL="0" indent="0" algn="ctr">
              <a:buNone/>
              <a:defRPr sz="139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4" name="#"/>
          <p:cNvSpPr>
            <a:spLocks noGrp="1"/>
          </p:cNvSpPr>
          <p:nvPr>
            <p:ph type="body" idx="15" hasCustomPrompt="1"/>
          </p:nvPr>
        </p:nvSpPr>
        <p:spPr>
          <a:xfrm>
            <a:off x="8153400" y="1198532"/>
            <a:ext cx="2997200" cy="484748"/>
          </a:xfrm>
        </p:spPr>
        <p:txBody>
          <a:bodyPr wrap="square" lIns="0" rIns="0">
            <a:spAutoFit/>
          </a:bodyPr>
          <a:lstStyle>
            <a:lvl1pPr marL="0" indent="0" algn="ctr">
              <a:buNone/>
              <a:defRPr sz="2000" cap="none">
                <a:solidFill>
                  <a:srgbClr val="21334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HOOFDSTUK</a:t>
            </a:r>
          </a:p>
        </p:txBody>
      </p:sp>
    </p:spTree>
    <p:extLst>
      <p:ext uri="{BB962C8B-B14F-4D97-AF65-F5344CB8AC3E}">
        <p14:creationId xmlns:p14="http://schemas.microsoft.com/office/powerpoint/2010/main" val="188307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1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9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 descr="HHS_NL_groen_HE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9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c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7" y="0"/>
            <a:ext cx="10327343" cy="6858000"/>
          </a:xfrm>
          <a:prstGeom prst="rect">
            <a:avLst/>
          </a:prstGeom>
        </p:spPr>
      </p:pic>
      <p:sp>
        <p:nvSpPr>
          <p:cNvPr id="5" name="object 11"/>
          <p:cNvSpPr txBox="1"/>
          <p:nvPr/>
        </p:nvSpPr>
        <p:spPr>
          <a:xfrm>
            <a:off x="2019300" y="1014830"/>
            <a:ext cx="2490051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HOOF</a:t>
            </a:r>
            <a:r>
              <a:rPr sz="1200" b="1" spc="-45" dirty="0">
                <a:solidFill>
                  <a:schemeClr val="tx2"/>
                </a:solidFill>
                <a:latin typeface="Arial Black"/>
                <a:cs typeface="Arial Black"/>
              </a:rPr>
              <a:t>D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Johanna </a:t>
            </a:r>
            <a:r>
              <a:rPr sz="1200" spc="-10" dirty="0">
                <a:solidFill>
                  <a:schemeClr val="tx2"/>
                </a:solidFill>
                <a:latin typeface="Arial"/>
                <a:cs typeface="Arial"/>
              </a:rPr>
              <a:t>Westerdijkplein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75</a:t>
            </a:r>
            <a:endParaRPr lang="en-US" sz="1200" spc="-5" dirty="0">
              <a:solidFill>
                <a:schemeClr val="tx2"/>
              </a:solidFill>
              <a:latin typeface="Arial"/>
              <a:cs typeface="Arial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2521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EN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Den</a:t>
            </a:r>
            <a:r>
              <a:rPr sz="1200" spc="-95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Haag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7" name="object 12"/>
          <p:cNvSpPr txBox="1"/>
          <p:nvPr/>
        </p:nvSpPr>
        <p:spPr>
          <a:xfrm>
            <a:off x="2942413" y="2240499"/>
            <a:ext cx="1567180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DELFT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90805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Rotterdamseweg</a:t>
            </a:r>
            <a:r>
              <a:rPr sz="1200" spc="-1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137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  <a:p>
            <a:pPr marL="643890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2628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AL</a:t>
            </a:r>
            <a:r>
              <a:rPr sz="1200" spc="-204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Delft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1168401" y="3459820"/>
            <a:ext cx="3340846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sz="1200" b="1" spc="-10" dirty="0">
                <a:solidFill>
                  <a:schemeClr val="tx2"/>
                </a:solidFill>
                <a:latin typeface="Arial Black"/>
                <a:cs typeface="Arial Black"/>
              </a:rPr>
              <a:t>SPORTCAMPUS</a:t>
            </a:r>
            <a:r>
              <a:rPr sz="1200" b="1" spc="-5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15" dirty="0">
                <a:solidFill>
                  <a:schemeClr val="tx2"/>
                </a:solidFill>
                <a:latin typeface="Arial Black"/>
                <a:cs typeface="Arial Black"/>
              </a:rPr>
              <a:t>ZUIDERPARK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Meester P. </a:t>
            </a:r>
            <a:r>
              <a:rPr lang="nl-NL" sz="1200" dirty="0" err="1">
                <a:solidFill>
                  <a:schemeClr val="tx2"/>
                </a:solidFill>
                <a:latin typeface="+mn-lt"/>
                <a:cs typeface="Arial"/>
              </a:rPr>
              <a:t>Droogleever</a:t>
            </a:r>
            <a:r>
              <a:rPr lang="nl-NL" sz="1200" baseline="0" dirty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Fortuynweg 22</a:t>
            </a: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2533 SR Den</a:t>
            </a:r>
            <a:r>
              <a:rPr lang="nl-NL" sz="1200" spc="-100" dirty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Haag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" name="object 14"/>
          <p:cNvSpPr txBox="1"/>
          <p:nvPr/>
        </p:nvSpPr>
        <p:spPr>
          <a:xfrm>
            <a:off x="2316144" y="4679139"/>
            <a:ext cx="2193290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5" dirty="0">
                <a:solidFill>
                  <a:schemeClr val="tx2"/>
                </a:solidFill>
                <a:latin typeface="Arial Black"/>
                <a:cs typeface="Arial Black"/>
              </a:rPr>
              <a:t>ZOETERMEER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err="1">
                <a:solidFill>
                  <a:schemeClr val="tx2"/>
                </a:solidFill>
                <a:latin typeface="+mn-lt"/>
                <a:cs typeface="Arial"/>
              </a:rPr>
              <a:t>Bleiswijkseweg</a:t>
            </a: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 37</a:t>
            </a:r>
            <a:endParaRPr lang="nl-NL" sz="1200" spc="-5" dirty="0">
              <a:solidFill>
                <a:schemeClr val="tx2"/>
              </a:solidFill>
              <a:latin typeface="+mn-lt"/>
              <a:cs typeface="Arial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2712 BP</a:t>
            </a:r>
            <a:r>
              <a:rPr lang="nl-NL" sz="1200" dirty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>
                <a:solidFill>
                  <a:schemeClr val="tx2"/>
                </a:solidFill>
                <a:latin typeface="+mn-lt"/>
                <a:cs typeface="Arial"/>
              </a:rPr>
              <a:t>Zoetermeer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1" y="3035031"/>
            <a:ext cx="3510570" cy="103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4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ets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3" name="Afbeelding 2" descr="lets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4" name="Afbeelding 3" descr="lets-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5" name="Afbeelding 4" descr="lets-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2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425940" y="1194832"/>
            <a:ext cx="7114540" cy="451406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/>
          <a:p>
            <a:pPr marL="12700" marR="5080" lvl="0" indent="0" fontAlgn="auto">
              <a:lnSpc>
                <a:spcPts val="322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25940" y="2070299"/>
            <a:ext cx="7114540" cy="398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fld id="{A79600D8-14F3-6446-9762-4875E3447E72}" type="datetimeFigureOut">
              <a:rPr lang="nl-NL" smtClean="0"/>
              <a:t>12-2-2020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endParaRPr lang="nl-NL"/>
          </a:p>
        </p:txBody>
      </p:sp>
      <p:sp>
        <p:nvSpPr>
          <p:cNvPr id="11" name="object 2"/>
          <p:cNvSpPr/>
          <p:nvPr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rgbClr val="9EA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fld id="{E3FE32B3-C364-6C4F-AC63-229E09F60BA4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 descr="HHS_NL_groen_HEX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0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nl-NL" sz="2800" b="1" i="0" u="none" strike="noStrike" kern="0" cap="none" spc="0" normalizeH="0" baseline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536575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809625" indent="-27305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073150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44613" indent="-271463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1A7BFC5-F797-BF42-8DDC-C5009E5E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3558" y="1041399"/>
            <a:ext cx="4091304" cy="373436"/>
          </a:xfrm>
        </p:spPr>
        <p:txBody>
          <a:bodyPr/>
          <a:lstStyle/>
          <a:p>
            <a:r>
              <a:rPr lang="nl-NL" dirty="0"/>
              <a:t>Studiecoaching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BD379B6-00FB-FD43-8221-C50C15E1E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Thema: Ontdekken van talenten</a:t>
            </a:r>
          </a:p>
          <a:p>
            <a:endParaRPr lang="nl-NL" dirty="0"/>
          </a:p>
          <a:p>
            <a:r>
              <a:rPr lang="nl-NL" dirty="0"/>
              <a:t>Bijeenkomst 2: Talenten</a:t>
            </a:r>
          </a:p>
        </p:txBody>
      </p:sp>
      <p:sp>
        <p:nvSpPr>
          <p:cNvPr id="2" name="Tijdelijke aanduiding voor afbeelding 1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91716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B6F5B-C1A4-EE40-B84A-7A7384CF8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dirty="0"/>
              <a:t>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AD9053-43C8-9140-83D8-79FDC9E78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Mogelijke onderwijsroutes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Aanvragen vrijstellingen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Blackboard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Voorbereidende opdrachten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Huiswerk voor volgende keer</a:t>
            </a:r>
          </a:p>
        </p:txBody>
      </p:sp>
    </p:spTree>
    <p:extLst>
      <p:ext uri="{BB962C8B-B14F-4D97-AF65-F5344CB8AC3E}">
        <p14:creationId xmlns:p14="http://schemas.microsoft.com/office/powerpoint/2010/main" val="107180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32161C-F033-B64D-9836-01DA1CC6A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dirty="0"/>
              <a:t>Mogelijke onderwijsroutes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635BA4-E0E0-A74B-9DEE-8F3959A9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Hangt af van soort groep (</a:t>
            </a:r>
            <a:r>
              <a:rPr lang="nl-NL" dirty="0" err="1"/>
              <a:t>sph</a:t>
            </a:r>
            <a:r>
              <a:rPr lang="nl-NL" dirty="0"/>
              <a:t>/zij-instromers/mbo-v)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313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009CE3-D83F-BC45-A041-D60BFD9C5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dirty="0"/>
              <a:t>Vrijstellingen aanvragen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E5FB54-551C-CB48-905D-D13DECBEE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Quickscan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690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Blackboard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1AE70E8-BC5A-4317-B23E-B23A51B9E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8BC35B1-DB37-4D69-B23B-4C9E9B475BB5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00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Voorbereidende opdrachten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>
          <a:xfrm>
            <a:off x="2425940" y="2070299"/>
            <a:ext cx="8697172" cy="398585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Bekijk alle voorbereidende opdrachten van je groepje</a:t>
            </a:r>
          </a:p>
          <a:p>
            <a:pPr marL="604838" lvl="1" indent="-342900"/>
            <a:r>
              <a:rPr lang="nl-NL" dirty="0"/>
              <a:t>Welke kwaliteiten kun jij uit de stukjes tekst halen?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Bespreek met je groepje de opdracht van elke student. </a:t>
            </a:r>
          </a:p>
          <a:p>
            <a:pPr marL="604838" lvl="1" indent="-342900"/>
            <a:r>
              <a:rPr lang="nl-NL" dirty="0"/>
              <a:t>Herken jij jezelf in deze kwaliteiten? </a:t>
            </a:r>
          </a:p>
          <a:p>
            <a:pPr marL="604838" lvl="1" indent="-342900"/>
            <a:r>
              <a:rPr lang="nl-NL" dirty="0"/>
              <a:t>Had je deze kwaliteiten zelf ook uit je antwoorden gehaald? </a:t>
            </a:r>
          </a:p>
          <a:p>
            <a:pPr marL="604838" lvl="1" indent="-342900"/>
            <a:r>
              <a:rPr lang="nl-NL" dirty="0"/>
              <a:t>Welke kwaliteiten zijn verrassend? </a:t>
            </a:r>
          </a:p>
          <a:p>
            <a:pPr marL="604838" lvl="1" indent="-342900"/>
            <a:r>
              <a:rPr lang="nl-NL" dirty="0"/>
              <a:t>Welke kwaliteiten zet je eigenlijk veel te weinig in? </a:t>
            </a:r>
          </a:p>
          <a:p>
            <a:pPr marL="604838" lvl="1" indent="-342900"/>
            <a:r>
              <a:rPr lang="nl-NL" dirty="0"/>
              <a:t>Zorg ervoor dat je na de bespreking alle kwaliteiten, die je medestudenten hebben gevonden voor jou, verzamelt.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82C1AB2-525D-45D9-BD42-A94D66BD3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8BC35B1-DB37-4D69-B23B-4C9E9B475BB5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F65266E-DA7E-A846-9E35-A80A8DA39D24}"/>
              </a:ext>
            </a:extLst>
          </p:cNvPr>
          <p:cNvSpPr txBox="1"/>
          <p:nvPr/>
        </p:nvSpPr>
        <p:spPr>
          <a:xfrm>
            <a:off x="49353" y="5877691"/>
            <a:ext cx="3717930" cy="707886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chemeClr val="accent1"/>
                </a:solidFill>
                <a:latin typeface="+mj-lt"/>
              </a:rPr>
              <a:t>Maak gebruik van de kwaliteitenlijst</a:t>
            </a:r>
          </a:p>
        </p:txBody>
      </p:sp>
    </p:spTree>
    <p:extLst>
      <p:ext uri="{BB962C8B-B14F-4D97-AF65-F5344CB8AC3E}">
        <p14:creationId xmlns:p14="http://schemas.microsoft.com/office/powerpoint/2010/main" val="181343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3A1FB-AC27-4B4D-97F1-C1695C502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dirty="0"/>
              <a:t>Huiswerk voor volgende keer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785E4A-CA81-014B-AC15-469AA75F4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Maak de volgende opdrachten uit het thema: Ontdekken van talenten:</a:t>
            </a:r>
          </a:p>
          <a:p>
            <a:pPr marL="604838" lvl="1" indent="-342900"/>
            <a:r>
              <a:rPr lang="nl-NL" dirty="0"/>
              <a:t>Drijfveren</a:t>
            </a:r>
          </a:p>
          <a:p>
            <a:pPr marL="604838" lvl="1" indent="-342900"/>
            <a:r>
              <a:rPr lang="nl-NL" dirty="0"/>
              <a:t>Energie versus tijdsbesteding</a:t>
            </a:r>
          </a:p>
        </p:txBody>
      </p:sp>
    </p:spTree>
    <p:extLst>
      <p:ext uri="{BB962C8B-B14F-4D97-AF65-F5344CB8AC3E}">
        <p14:creationId xmlns:p14="http://schemas.microsoft.com/office/powerpoint/2010/main" val="326990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hs">
  <a:themeElements>
    <a:clrScheme name="HHS">
      <a:dk1>
        <a:sysClr val="windowText" lastClr="000000"/>
      </a:dk1>
      <a:lt1>
        <a:sysClr val="window" lastClr="FFFFFF"/>
      </a:lt1>
      <a:dk2>
        <a:srgbClr val="213343"/>
      </a:dk2>
      <a:lt2>
        <a:srgbClr val="E7E6E6"/>
      </a:lt2>
      <a:accent1>
        <a:srgbClr val="9EA700"/>
      </a:accent1>
      <a:accent2>
        <a:srgbClr val="213343"/>
      </a:accent2>
      <a:accent3>
        <a:srgbClr val="9EA700"/>
      </a:accent3>
      <a:accent4>
        <a:srgbClr val="213343"/>
      </a:accent4>
      <a:accent5>
        <a:srgbClr val="9EA700"/>
      </a:accent5>
      <a:accent6>
        <a:srgbClr val="213343"/>
      </a:accent6>
      <a:hlink>
        <a:srgbClr val="213343"/>
      </a:hlink>
      <a:folHlink>
        <a:srgbClr val="213343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213343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hs" id="{C190CA17-25B2-CD45-AEEF-A9F104BB682A}" vid="{E49A2939-87D9-CC4D-9085-207ABA72503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A222DBF5B294F990BAF4FC4077BBF" ma:contentTypeVersion="9" ma:contentTypeDescription="Een nieuw document maken." ma:contentTypeScope="" ma:versionID="44068ce4578bcd67a3973186ac7ff07f">
  <xsd:schema xmlns:xsd="http://www.w3.org/2001/XMLSchema" xmlns:xs="http://www.w3.org/2001/XMLSchema" xmlns:p="http://schemas.microsoft.com/office/2006/metadata/properties" xmlns:ns2="ca2ae830-acf0-4f30-92ea-0ca47b68f2f4" xmlns:ns3="47b7b0fe-90dc-45b7-a3bf-9278b8074125" targetNamespace="http://schemas.microsoft.com/office/2006/metadata/properties" ma:root="true" ma:fieldsID="f693cc267074305337adc94bbb623af1" ns2:_="" ns3:_="">
    <xsd:import namespace="ca2ae830-acf0-4f30-92ea-0ca47b68f2f4"/>
    <xsd:import namespace="47b7b0fe-90dc-45b7-a3bf-9278b80741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2ae830-acf0-4f30-92ea-0ca47b68f2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b7b0fe-90dc-45b7-a3bf-9278b807412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C979A5-4365-49D9-B196-41E877BFAB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2ae830-acf0-4f30-92ea-0ca47b68f2f4"/>
    <ds:schemaRef ds:uri="47b7b0fe-90dc-45b7-a3bf-9278b80741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F97071-AF4A-472A-8530-B31E124739B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05322F1-9F94-4A58-B8C5-F446A15C54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hhs</Template>
  <TotalTime>11789</TotalTime>
  <Words>221</Words>
  <Application>Microsoft Office PowerPoint</Application>
  <PresentationFormat>Breedbeeld</PresentationFormat>
  <Paragraphs>43</Paragraphs>
  <Slides>7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Calibri</vt:lpstr>
      <vt:lpstr>hhs</vt:lpstr>
      <vt:lpstr>Studiecoaching</vt:lpstr>
      <vt:lpstr>Programma</vt:lpstr>
      <vt:lpstr>Mogelijke onderwijsroutes</vt:lpstr>
      <vt:lpstr>Vrijstellingen aanvragen</vt:lpstr>
      <vt:lpstr>Blackboard</vt:lpstr>
      <vt:lpstr>Voorbereidende opdrachten</vt:lpstr>
      <vt:lpstr>Huiswerk voor volgende keer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coachgroep</dc:title>
  <dc:creator>Engeringh, N.M.T.</dc:creator>
  <cp:lastModifiedBy>Loos, P.</cp:lastModifiedBy>
  <cp:revision>13</cp:revision>
  <dcterms:created xsi:type="dcterms:W3CDTF">2019-04-03T14:05:04Z</dcterms:created>
  <dcterms:modified xsi:type="dcterms:W3CDTF">2020-02-12T16:00:54Z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0x010100A7BA222DBF5B294F990BAF4FC4077BBF</vt:lpwstr>
  </property>
</Properties>
</file>