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0"/>
  </p:notesMasterIdLst>
  <p:sldIdLst>
    <p:sldId id="285" r:id="rId2"/>
    <p:sldId id="262" r:id="rId3"/>
    <p:sldId id="263" r:id="rId4"/>
    <p:sldId id="264" r:id="rId5"/>
    <p:sldId id="265" r:id="rId6"/>
    <p:sldId id="266" r:id="rId7"/>
    <p:sldId id="267" r:id="rId8"/>
    <p:sldId id="278" r:id="rId9"/>
    <p:sldId id="279" r:id="rId10"/>
    <p:sldId id="280" r:id="rId11"/>
    <p:sldId id="281" r:id="rId12"/>
    <p:sldId id="282" r:id="rId13"/>
    <p:sldId id="284" r:id="rId14"/>
    <p:sldId id="268" r:id="rId15"/>
    <p:sldId id="269" r:id="rId16"/>
    <p:sldId id="270" r:id="rId17"/>
    <p:sldId id="276" r:id="rId18"/>
    <p:sldId id="277" r:id="rId19"/>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856"/>
    <a:srgbClr val="0B1A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76968" autoAdjust="0"/>
  </p:normalViewPr>
  <p:slideViewPr>
    <p:cSldViewPr>
      <p:cViewPr varScale="1">
        <p:scale>
          <a:sx n="88" d="100"/>
          <a:sy n="88" d="100"/>
        </p:scale>
        <p:origin x="2022" y="78"/>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27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78AD1760-4AC8-AF4B-8EB7-24894C576A58}" type="datetimeFigureOut">
              <a:rPr lang="nl-NL" smtClean="0"/>
              <a:t>23-6-2020</a:t>
            </a:fld>
            <a:endParaRPr lang="nl-NL"/>
          </a:p>
        </p:txBody>
      </p:sp>
      <p:sp>
        <p:nvSpPr>
          <p:cNvPr id="4" name="Tijdelijke aanduiding voor dia-afbeelding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FAE0E600-D115-5C40-8B2A-5AFCEAB1A9B2}" type="slidenum">
              <a:rPr lang="nl-NL" smtClean="0"/>
              <a:t>‹#›</a:t>
            </a:fld>
            <a:endParaRPr lang="nl-NL"/>
          </a:p>
        </p:txBody>
      </p:sp>
    </p:spTree>
    <p:extLst>
      <p:ext uri="{BB962C8B-B14F-4D97-AF65-F5344CB8AC3E}">
        <p14:creationId xmlns:p14="http://schemas.microsoft.com/office/powerpoint/2010/main" val="208712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a:t>Toelichting wanen: verschil tussen bizarre en niet-bizarre wanen, soms is het onderscheid moeilijk te maken! Soms ook het onderscheid tussen waan en werkelijkheid lastig. Vb: client T.</a:t>
            </a:r>
          </a:p>
          <a:p>
            <a:r>
              <a:rPr lang="nl-NL" baseline="0" dirty="0"/>
              <a:t>Types wanen: betrekkingswaan, achtervolgingswaan, grootheidswaan, vergiftigingswaan, somatische waan, ..... </a:t>
            </a:r>
          </a:p>
          <a:p>
            <a:endParaRPr lang="nl-NL" baseline="0" dirty="0"/>
          </a:p>
          <a:p>
            <a:r>
              <a:rPr lang="nl-NL" baseline="0" dirty="0"/>
              <a:t>Hallucinaties: te vergelijken met computervirus. Je krijgt voortdurend allerlei meldingen waar je niet op zit te wachten.</a:t>
            </a:r>
          </a:p>
          <a:p>
            <a:endParaRPr lang="nl-NL" baseline="0" dirty="0"/>
          </a:p>
          <a:p>
            <a:r>
              <a:rPr lang="nl-NL" baseline="0" dirty="0"/>
              <a:t>Desorganisatie:</a:t>
            </a:r>
          </a:p>
          <a:p>
            <a:pPr marL="171450" indent="-171450">
              <a:buFontTx/>
              <a:buChar char="-"/>
            </a:pPr>
            <a:r>
              <a:rPr lang="nl-NL" baseline="0" dirty="0"/>
              <a:t>denken: associatief, versnelde/vertraagde </a:t>
            </a:r>
            <a:r>
              <a:rPr lang="nl-NL" baseline="0" dirty="0" err="1"/>
              <a:t>gedachtenstroom</a:t>
            </a:r>
            <a:r>
              <a:rPr lang="nl-NL" baseline="0" dirty="0"/>
              <a:t>. Let op: de </a:t>
            </a:r>
            <a:r>
              <a:rPr lang="nl-NL" baseline="0" dirty="0" err="1"/>
              <a:t>clt</a:t>
            </a:r>
            <a:r>
              <a:rPr lang="nl-NL" baseline="0" dirty="0"/>
              <a:t> verward noemen is niet handig, hij ervaart dit zelf niet zo. Hij is namelijk zelf juist intensief aan het denken! Alleen kan de ander, door de vele associaties en het tempo, hem niet meer volgen.</a:t>
            </a:r>
          </a:p>
          <a:p>
            <a:pPr marL="171450" indent="-171450">
              <a:buFontTx/>
              <a:buChar char="-"/>
            </a:pPr>
            <a:r>
              <a:rPr lang="nl-NL" baseline="0" dirty="0"/>
              <a:t>spreken: gehaast spreken, vreemde woordkeus, neologismen (nieuwe woorden), prevelen, hakkelen</a:t>
            </a:r>
          </a:p>
          <a:p>
            <a:pPr marL="171450" indent="-171450">
              <a:buFontTx/>
              <a:buChar char="-"/>
            </a:pPr>
            <a:r>
              <a:rPr lang="nl-NL" baseline="0" dirty="0"/>
              <a:t>voelen: emoties niet passend of versterkt, plots optreden van emoties, afwezigheid emoties.</a:t>
            </a:r>
          </a:p>
          <a:p>
            <a:pPr marL="171450" indent="-171450">
              <a:buFontTx/>
              <a:buChar char="-"/>
            </a:pPr>
            <a:r>
              <a:rPr lang="nl-NL" baseline="0" dirty="0"/>
              <a:t>Doen: chaotisch te ewrk gaan, vanalles tegelijk beginnen, niets afmaken, bizarre dingen doen</a:t>
            </a:r>
          </a:p>
          <a:p>
            <a:endParaRPr lang="nl-NL" baseline="0" dirty="0"/>
          </a:p>
          <a:p>
            <a:endParaRPr lang="en-US" dirty="0"/>
          </a:p>
        </p:txBody>
      </p:sp>
      <p:sp>
        <p:nvSpPr>
          <p:cNvPr id="4" name="Slide Number Placeholder 3"/>
          <p:cNvSpPr>
            <a:spLocks noGrp="1"/>
          </p:cNvSpPr>
          <p:nvPr>
            <p:ph type="sldNum" sz="quarter" idx="10"/>
          </p:nvPr>
        </p:nvSpPr>
        <p:spPr/>
        <p:txBody>
          <a:bodyPr/>
          <a:lstStyle/>
          <a:p>
            <a:fld id="{8DE557D0-0C8F-4956-A4BB-700D734DCE75}" type="slidenum">
              <a:rPr lang="nl-NL" smtClean="0"/>
              <a:t>3</a:t>
            </a:fld>
            <a:endParaRPr lang="nl-NL"/>
          </a:p>
        </p:txBody>
      </p:sp>
    </p:spTree>
    <p:extLst>
      <p:ext uri="{BB962C8B-B14F-4D97-AF65-F5344CB8AC3E}">
        <p14:creationId xmlns:p14="http://schemas.microsoft.com/office/powerpoint/2010/main" val="1329011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vicieuze cirkel sociaal isolement –</a:t>
            </a:r>
            <a:r>
              <a:rPr lang="nl-NL" baseline="0" dirty="0"/>
              <a:t> toenemen psychotische klachten</a:t>
            </a:r>
          </a:p>
          <a:p>
            <a:r>
              <a:rPr lang="nl-NL" baseline="0" dirty="0"/>
              <a:t>veiligheid: neem oom agent mee als dat nodig is. eigen veiligheid eerst</a:t>
            </a:r>
            <a:endParaRPr lang="nl-NL" dirty="0"/>
          </a:p>
        </p:txBody>
      </p:sp>
      <p:sp>
        <p:nvSpPr>
          <p:cNvPr id="4" name="Slide Number Placeholder 3"/>
          <p:cNvSpPr>
            <a:spLocks noGrp="1"/>
          </p:cNvSpPr>
          <p:nvPr>
            <p:ph type="sldNum" sz="quarter" idx="10"/>
          </p:nvPr>
        </p:nvSpPr>
        <p:spPr/>
        <p:txBody>
          <a:bodyPr/>
          <a:lstStyle/>
          <a:p>
            <a:fld id="{8DE557D0-0C8F-4956-A4BB-700D734DCE75}" type="slidenum">
              <a:rPr lang="nl-NL" smtClean="0"/>
              <a:t>12</a:t>
            </a:fld>
            <a:endParaRPr lang="nl-NL"/>
          </a:p>
        </p:txBody>
      </p:sp>
    </p:spTree>
    <p:extLst>
      <p:ext uri="{BB962C8B-B14F-4D97-AF65-F5344CB8AC3E}">
        <p14:creationId xmlns:p14="http://schemas.microsoft.com/office/powerpoint/2010/main" val="1407012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Vertellen over</a:t>
            </a:r>
            <a:r>
              <a:rPr lang="nl-NL" baseline="0" dirty="0"/>
              <a:t> beweging </a:t>
            </a:r>
            <a:r>
              <a:rPr lang="nl-NL" baseline="0" dirty="0" err="1"/>
              <a:t>schizofreniebestaatniet</a:t>
            </a:r>
            <a:r>
              <a:rPr lang="nl-NL" baseline="0" dirty="0"/>
              <a:t>. </a:t>
            </a:r>
            <a:endParaRPr lang="nl-NL" dirty="0"/>
          </a:p>
        </p:txBody>
      </p:sp>
      <p:sp>
        <p:nvSpPr>
          <p:cNvPr id="4" name="Slide Number Placeholder 3"/>
          <p:cNvSpPr>
            <a:spLocks noGrp="1"/>
          </p:cNvSpPr>
          <p:nvPr>
            <p:ph type="sldNum" sz="quarter" idx="10"/>
          </p:nvPr>
        </p:nvSpPr>
        <p:spPr/>
        <p:txBody>
          <a:bodyPr/>
          <a:lstStyle/>
          <a:p>
            <a:fld id="{8DE557D0-0C8F-4956-A4BB-700D734DCE75}" type="slidenum">
              <a:rPr lang="nl-NL" smtClean="0"/>
              <a:t>14</a:t>
            </a:fld>
            <a:endParaRPr lang="nl-NL"/>
          </a:p>
        </p:txBody>
      </p:sp>
    </p:spTree>
    <p:extLst>
      <p:ext uri="{BB962C8B-B14F-4D97-AF65-F5344CB8AC3E}">
        <p14:creationId xmlns:p14="http://schemas.microsoft.com/office/powerpoint/2010/main" val="4054147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als je een psychiatrische diagnose zou moeten krijgen, welke zou je dan echt nooit willen hebben?</a:t>
            </a:r>
          </a:p>
        </p:txBody>
      </p:sp>
      <p:sp>
        <p:nvSpPr>
          <p:cNvPr id="4" name="Slide Number Placeholder 3"/>
          <p:cNvSpPr>
            <a:spLocks noGrp="1"/>
          </p:cNvSpPr>
          <p:nvPr>
            <p:ph type="sldNum" sz="quarter" idx="10"/>
          </p:nvPr>
        </p:nvSpPr>
        <p:spPr/>
        <p:txBody>
          <a:bodyPr/>
          <a:lstStyle/>
          <a:p>
            <a:fld id="{8DE557D0-0C8F-4956-A4BB-700D734DCE75}" type="slidenum">
              <a:rPr lang="nl-NL" smtClean="0"/>
              <a:t>15</a:t>
            </a:fld>
            <a:endParaRPr lang="nl-NL"/>
          </a:p>
        </p:txBody>
      </p:sp>
    </p:spTree>
    <p:extLst>
      <p:ext uri="{BB962C8B-B14F-4D97-AF65-F5344CB8AC3E}">
        <p14:creationId xmlns:p14="http://schemas.microsoft.com/office/powerpoint/2010/main" val="1616069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DE557D0-0C8F-4956-A4BB-700D734DCE75}" type="slidenum">
              <a:rPr lang="nl-NL" smtClean="0"/>
              <a:t>16</a:t>
            </a:fld>
            <a:endParaRPr lang="nl-NL"/>
          </a:p>
        </p:txBody>
      </p:sp>
    </p:spTree>
    <p:extLst>
      <p:ext uri="{BB962C8B-B14F-4D97-AF65-F5344CB8AC3E}">
        <p14:creationId xmlns:p14="http://schemas.microsoft.com/office/powerpoint/2010/main" val="1811378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DE557D0-0C8F-4956-A4BB-700D734DCE75}" type="slidenum">
              <a:rPr lang="nl-NL"/>
              <a:t>17</a:t>
            </a:fld>
            <a:endParaRPr lang="nl-NL"/>
          </a:p>
        </p:txBody>
      </p:sp>
    </p:spTree>
    <p:extLst>
      <p:ext uri="{BB962C8B-B14F-4D97-AF65-F5344CB8AC3E}">
        <p14:creationId xmlns:p14="http://schemas.microsoft.com/office/powerpoint/2010/main" val="2943063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DE557D0-0C8F-4956-A4BB-700D734DCE75}" type="slidenum">
              <a:rPr lang="nl-NL"/>
              <a:t>18</a:t>
            </a:fld>
            <a:endParaRPr lang="nl-NL"/>
          </a:p>
        </p:txBody>
      </p:sp>
    </p:spTree>
    <p:extLst>
      <p:ext uri="{BB962C8B-B14F-4D97-AF65-F5344CB8AC3E}">
        <p14:creationId xmlns:p14="http://schemas.microsoft.com/office/powerpoint/2010/main" val="325777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Een stoel herkent iedereen, ook iemand met psychose, maar bij een ingewikkelder vorm van betekenisgeving</a:t>
            </a:r>
            <a:r>
              <a:rPr lang="nl-NL" baseline="0" dirty="0"/>
              <a:t>, sociale interactie, is dit heel anders. En laat die sociale interactie nu juist een van de belangrijkste dingen zijn die wij als sociale wezens de hele tijd moeten interpreteren. </a:t>
            </a:r>
            <a:r>
              <a:rPr lang="nl-NL" baseline="0" dirty="0" err="1"/>
              <a:t>Vb</a:t>
            </a:r>
            <a:r>
              <a:rPr lang="nl-NL" baseline="0" dirty="0"/>
              <a:t>: is die persoon wel te vertrouwen? Kijkt zij nu boos naar mij? Let deze student wel op? Zouden ze nu grapjes over me maken?</a:t>
            </a:r>
          </a:p>
          <a:p>
            <a:endParaRPr lang="nl-NL" dirty="0"/>
          </a:p>
        </p:txBody>
      </p:sp>
      <p:sp>
        <p:nvSpPr>
          <p:cNvPr id="4" name="Slide Number Placeholder 3"/>
          <p:cNvSpPr>
            <a:spLocks noGrp="1"/>
          </p:cNvSpPr>
          <p:nvPr>
            <p:ph type="sldNum" sz="quarter" idx="10"/>
          </p:nvPr>
        </p:nvSpPr>
        <p:spPr/>
        <p:txBody>
          <a:bodyPr/>
          <a:lstStyle/>
          <a:p>
            <a:fld id="{8DE557D0-0C8F-4956-A4BB-700D734DCE75}" type="slidenum">
              <a:rPr lang="nl-NL" smtClean="0"/>
              <a:t>4</a:t>
            </a:fld>
            <a:endParaRPr lang="nl-NL"/>
          </a:p>
        </p:txBody>
      </p:sp>
    </p:spTree>
    <p:extLst>
      <p:ext uri="{BB962C8B-B14F-4D97-AF65-F5344CB8AC3E}">
        <p14:creationId xmlns:p14="http://schemas.microsoft.com/office/powerpoint/2010/main" val="326367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t>Voorbeeld: als iemand je indringend aankijkt, dan kan dit al minimaal vier dingen betekenen: de ander is verliefd op je, de ander is </a:t>
            </a:r>
            <a:r>
              <a:rPr lang="nl-NL" baseline="0" dirty="0" err="1"/>
              <a:t>geinteresseerd</a:t>
            </a:r>
            <a:r>
              <a:rPr lang="nl-NL" baseline="0" dirty="0"/>
              <a:t> in wat je zegt, de ander wil je intimideren of de ander is al half in slaap gevallen maar wil dit (door de starende blik) niet laten blijken. Grote verschillen…</a:t>
            </a:r>
            <a:endParaRPr lang="nl-NL" dirty="0"/>
          </a:p>
          <a:p>
            <a:endParaRPr lang="nl-NL" dirty="0"/>
          </a:p>
        </p:txBody>
      </p:sp>
      <p:sp>
        <p:nvSpPr>
          <p:cNvPr id="4" name="Slide Number Placeholder 3"/>
          <p:cNvSpPr>
            <a:spLocks noGrp="1"/>
          </p:cNvSpPr>
          <p:nvPr>
            <p:ph type="sldNum" sz="quarter" idx="10"/>
          </p:nvPr>
        </p:nvSpPr>
        <p:spPr/>
        <p:txBody>
          <a:bodyPr/>
          <a:lstStyle/>
          <a:p>
            <a:fld id="{8DE557D0-0C8F-4956-A4BB-700D734DCE75}" type="slidenum">
              <a:rPr lang="nl-NL" smtClean="0"/>
              <a:t>5</a:t>
            </a:fld>
            <a:endParaRPr lang="nl-NL"/>
          </a:p>
        </p:txBody>
      </p:sp>
    </p:spTree>
    <p:extLst>
      <p:ext uri="{BB962C8B-B14F-4D97-AF65-F5344CB8AC3E}">
        <p14:creationId xmlns:p14="http://schemas.microsoft.com/office/powerpoint/2010/main" val="1850698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err="1"/>
              <a:t>spraak</a:t>
            </a:r>
            <a:r>
              <a:rPr lang="en-GB" dirty="0"/>
              <a:t>: in </a:t>
            </a:r>
            <a:r>
              <a:rPr lang="en-GB" dirty="0" err="1"/>
              <a:t>zichzelf</a:t>
            </a:r>
            <a:r>
              <a:rPr lang="en-GB" dirty="0"/>
              <a:t> </a:t>
            </a:r>
            <a:r>
              <a:rPr lang="en-GB" dirty="0" err="1"/>
              <a:t>gekeerd</a:t>
            </a:r>
            <a:r>
              <a:rPr lang="en-GB" dirty="0"/>
              <a:t>, </a:t>
            </a:r>
            <a:r>
              <a:rPr lang="en-GB" dirty="0" err="1"/>
              <a:t>weinig</a:t>
            </a:r>
            <a:r>
              <a:rPr lang="en-GB" baseline="0" dirty="0"/>
              <a:t> </a:t>
            </a:r>
            <a:r>
              <a:rPr lang="en-GB" baseline="0" dirty="0" err="1"/>
              <a:t>spreken</a:t>
            </a:r>
            <a:endParaRPr lang="en-GB" baseline="0" dirty="0"/>
          </a:p>
          <a:p>
            <a:pPr marL="171450" indent="-171450">
              <a:buFontTx/>
              <a:buChar char="-"/>
            </a:pPr>
            <a:r>
              <a:rPr lang="en-GB" baseline="0" dirty="0" err="1"/>
              <a:t>Emoties</a:t>
            </a:r>
            <a:r>
              <a:rPr lang="en-GB" baseline="0" dirty="0"/>
              <a:t>: </a:t>
            </a:r>
            <a:r>
              <a:rPr lang="en-GB" baseline="0" dirty="0" err="1"/>
              <a:t>vlakke</a:t>
            </a:r>
            <a:r>
              <a:rPr lang="en-GB" baseline="0" dirty="0"/>
              <a:t> </a:t>
            </a:r>
            <a:r>
              <a:rPr lang="en-GB" baseline="0" dirty="0" err="1"/>
              <a:t>gelaatsuitdrukking</a:t>
            </a:r>
            <a:r>
              <a:rPr lang="en-GB" baseline="0" dirty="0"/>
              <a:t>, </a:t>
            </a:r>
            <a:r>
              <a:rPr lang="en-GB" baseline="0" dirty="0" err="1"/>
              <a:t>weinig</a:t>
            </a:r>
            <a:r>
              <a:rPr lang="en-GB" baseline="0" dirty="0"/>
              <a:t> </a:t>
            </a:r>
            <a:r>
              <a:rPr lang="en-GB" baseline="0" dirty="0" err="1"/>
              <a:t>gebaren</a:t>
            </a:r>
            <a:r>
              <a:rPr lang="en-GB" baseline="0" dirty="0"/>
              <a:t>, </a:t>
            </a:r>
            <a:r>
              <a:rPr lang="en-GB" baseline="0" dirty="0" err="1"/>
              <a:t>robotgevoel</a:t>
            </a:r>
            <a:r>
              <a:rPr lang="en-GB" baseline="0" dirty="0"/>
              <a:t> (</a:t>
            </a:r>
            <a:r>
              <a:rPr lang="en-GB" baseline="0" dirty="0" err="1"/>
              <a:t>niet</a:t>
            </a:r>
            <a:r>
              <a:rPr lang="en-GB" baseline="0" dirty="0"/>
              <a:t> </a:t>
            </a:r>
            <a:r>
              <a:rPr lang="en-GB" baseline="0" dirty="0" err="1"/>
              <a:t>blij</a:t>
            </a:r>
            <a:r>
              <a:rPr lang="en-GB" baseline="0" dirty="0"/>
              <a:t>, </a:t>
            </a:r>
            <a:r>
              <a:rPr lang="en-GB" baseline="0" dirty="0" err="1"/>
              <a:t>niet</a:t>
            </a:r>
            <a:r>
              <a:rPr lang="en-GB" baseline="0" dirty="0"/>
              <a:t> </a:t>
            </a:r>
            <a:r>
              <a:rPr lang="en-GB" baseline="0" dirty="0" err="1"/>
              <a:t>verdrietig</a:t>
            </a:r>
            <a:r>
              <a:rPr lang="en-GB" baseline="0" dirty="0"/>
              <a:t>; </a:t>
            </a:r>
            <a:r>
              <a:rPr lang="en-GB" baseline="0" dirty="0" err="1"/>
              <a:t>geen</a:t>
            </a:r>
            <a:r>
              <a:rPr lang="en-GB" baseline="0" dirty="0"/>
              <a:t> </a:t>
            </a:r>
            <a:r>
              <a:rPr lang="en-GB" baseline="0" dirty="0" err="1"/>
              <a:t>gevoel</a:t>
            </a:r>
            <a:r>
              <a:rPr lang="en-GB" baseline="0" dirty="0"/>
              <a:t>)</a:t>
            </a:r>
          </a:p>
          <a:p>
            <a:pPr marL="171450" indent="-171450">
              <a:buFontTx/>
              <a:buChar char="-"/>
            </a:pPr>
            <a:r>
              <a:rPr lang="en-GB" baseline="0" dirty="0" err="1"/>
              <a:t>Initiatief</a:t>
            </a:r>
            <a:r>
              <a:rPr lang="en-GB" baseline="0" dirty="0"/>
              <a:t>: tot </a:t>
            </a:r>
            <a:r>
              <a:rPr lang="en-GB" baseline="0" dirty="0" err="1"/>
              <a:t>niets</a:t>
            </a:r>
            <a:r>
              <a:rPr lang="en-GB" baseline="0" dirty="0"/>
              <a:t> </a:t>
            </a:r>
            <a:r>
              <a:rPr lang="en-GB" baseline="0" dirty="0" err="1"/>
              <a:t>komen</a:t>
            </a:r>
            <a:r>
              <a:rPr lang="en-GB" baseline="0" dirty="0"/>
              <a:t>, </a:t>
            </a:r>
            <a:r>
              <a:rPr lang="en-GB" baseline="0" dirty="0" err="1"/>
              <a:t>weinig</a:t>
            </a:r>
            <a:r>
              <a:rPr lang="en-GB" baseline="0" dirty="0"/>
              <a:t> </a:t>
            </a:r>
            <a:r>
              <a:rPr lang="en-GB" baseline="0" dirty="0" err="1"/>
              <a:t>energie</a:t>
            </a:r>
            <a:r>
              <a:rPr lang="en-GB" baseline="0" dirty="0"/>
              <a:t> </a:t>
            </a:r>
            <a:r>
              <a:rPr lang="en-GB" baseline="0" dirty="0" err="1"/>
              <a:t>hebben</a:t>
            </a:r>
            <a:r>
              <a:rPr lang="en-GB" baseline="0" dirty="0"/>
              <a:t>, </a:t>
            </a:r>
            <a:r>
              <a:rPr lang="en-GB" baseline="0" dirty="0" err="1"/>
              <a:t>voor</a:t>
            </a:r>
            <a:r>
              <a:rPr lang="en-GB" baseline="0" dirty="0"/>
              <a:t> </a:t>
            </a:r>
            <a:r>
              <a:rPr lang="en-GB" baseline="0" dirty="0" err="1"/>
              <a:t>zich</a:t>
            </a:r>
            <a:r>
              <a:rPr lang="en-GB" baseline="0" dirty="0"/>
              <a:t> </a:t>
            </a:r>
            <a:r>
              <a:rPr lang="en-GB" baseline="0" dirty="0" err="1"/>
              <a:t>uit</a:t>
            </a:r>
            <a:r>
              <a:rPr lang="en-GB" baseline="0" dirty="0"/>
              <a:t> </a:t>
            </a:r>
            <a:r>
              <a:rPr lang="en-GB" baseline="0" dirty="0" err="1"/>
              <a:t>zitten</a:t>
            </a:r>
            <a:r>
              <a:rPr lang="en-GB" baseline="0" dirty="0"/>
              <a:t> </a:t>
            </a:r>
            <a:r>
              <a:rPr lang="en-GB" baseline="0" dirty="0" err="1"/>
              <a:t>staren</a:t>
            </a:r>
            <a:r>
              <a:rPr lang="en-GB" baseline="0" dirty="0"/>
              <a:t>, </a:t>
            </a:r>
            <a:r>
              <a:rPr lang="en-GB" baseline="0" dirty="0" err="1"/>
              <a:t>veel</a:t>
            </a:r>
            <a:r>
              <a:rPr lang="en-GB" baseline="0" dirty="0"/>
              <a:t> </a:t>
            </a:r>
            <a:r>
              <a:rPr lang="en-GB" baseline="0" dirty="0" err="1"/>
              <a:t>willen</a:t>
            </a:r>
            <a:r>
              <a:rPr lang="en-GB" baseline="0" dirty="0"/>
              <a:t> </a:t>
            </a:r>
            <a:r>
              <a:rPr lang="en-GB" baseline="0" dirty="0" err="1"/>
              <a:t>slapen</a:t>
            </a:r>
            <a:endParaRPr lang="en-GB" baseline="0" dirty="0"/>
          </a:p>
          <a:p>
            <a:pPr marL="171450" indent="-171450">
              <a:buFontTx/>
              <a:buChar char="-"/>
            </a:pPr>
            <a:r>
              <a:rPr lang="en-GB" baseline="0" dirty="0" err="1"/>
              <a:t>Gedachten</a:t>
            </a:r>
            <a:r>
              <a:rPr lang="en-GB" baseline="0" dirty="0"/>
              <a:t>: </a:t>
            </a:r>
            <a:r>
              <a:rPr lang="en-GB" baseline="0" dirty="0" err="1"/>
              <a:t>niet</a:t>
            </a:r>
            <a:r>
              <a:rPr lang="en-GB" baseline="0" dirty="0"/>
              <a:t> </a:t>
            </a:r>
            <a:r>
              <a:rPr lang="en-GB" baseline="0" dirty="0" err="1"/>
              <a:t>kunnen</a:t>
            </a:r>
            <a:r>
              <a:rPr lang="en-GB" baseline="0" dirty="0"/>
              <a:t> </a:t>
            </a:r>
            <a:r>
              <a:rPr lang="en-GB" baseline="0" dirty="0" err="1"/>
              <a:t>concentreren</a:t>
            </a:r>
            <a:r>
              <a:rPr lang="en-GB" baseline="0" dirty="0"/>
              <a:t>, </a:t>
            </a:r>
            <a:r>
              <a:rPr lang="en-GB" baseline="0" dirty="0" err="1"/>
              <a:t>moeite</a:t>
            </a:r>
            <a:r>
              <a:rPr lang="en-GB" baseline="0" dirty="0"/>
              <a:t> met </a:t>
            </a:r>
            <a:r>
              <a:rPr lang="en-GB" baseline="0" dirty="0" err="1"/>
              <a:t>geheugen</a:t>
            </a:r>
            <a:r>
              <a:rPr lang="en-GB" baseline="0" dirty="0"/>
              <a:t>, </a:t>
            </a:r>
            <a:r>
              <a:rPr lang="en-GB" baseline="0" dirty="0" err="1"/>
              <a:t>moeite</a:t>
            </a:r>
            <a:r>
              <a:rPr lang="en-GB" baseline="0" dirty="0"/>
              <a:t> om </a:t>
            </a:r>
            <a:r>
              <a:rPr lang="en-GB" baseline="0" dirty="0" err="1"/>
              <a:t>nieuwe</a:t>
            </a:r>
            <a:r>
              <a:rPr lang="en-GB" baseline="0" dirty="0"/>
              <a:t> </a:t>
            </a:r>
            <a:r>
              <a:rPr lang="en-GB" baseline="0" dirty="0" err="1"/>
              <a:t>dingen</a:t>
            </a:r>
            <a:r>
              <a:rPr lang="en-GB" baseline="0" dirty="0"/>
              <a:t> </a:t>
            </a:r>
            <a:r>
              <a:rPr lang="en-GB" baseline="0" dirty="0" err="1"/>
              <a:t>te</a:t>
            </a:r>
            <a:r>
              <a:rPr lang="en-GB" baseline="0" dirty="0"/>
              <a:t> </a:t>
            </a:r>
            <a:r>
              <a:rPr lang="en-GB" baseline="0" dirty="0" err="1"/>
              <a:t>leren</a:t>
            </a:r>
            <a:endParaRPr lang="en-GB" baseline="0" dirty="0"/>
          </a:p>
          <a:p>
            <a:pPr marL="171450" indent="-171450">
              <a:buFontTx/>
              <a:buChar char="-"/>
            </a:pPr>
            <a:r>
              <a:rPr lang="en-GB" baseline="0" dirty="0" err="1"/>
              <a:t>Sociaal</a:t>
            </a:r>
            <a:r>
              <a:rPr lang="en-GB" baseline="0" dirty="0"/>
              <a:t>: </a:t>
            </a:r>
            <a:r>
              <a:rPr lang="en-GB" baseline="0" dirty="0" err="1"/>
              <a:t>geen</a:t>
            </a:r>
            <a:r>
              <a:rPr lang="en-GB" baseline="0" dirty="0"/>
              <a:t> </a:t>
            </a:r>
            <a:r>
              <a:rPr lang="en-GB" baseline="0" dirty="0" err="1"/>
              <a:t>interesse</a:t>
            </a:r>
            <a:r>
              <a:rPr lang="en-GB" baseline="0" dirty="0"/>
              <a:t> in </a:t>
            </a:r>
            <a:r>
              <a:rPr lang="en-GB" baseline="0" dirty="0" err="1"/>
              <a:t>anderen</a:t>
            </a:r>
            <a:r>
              <a:rPr lang="en-GB" baseline="0" dirty="0"/>
              <a:t>, </a:t>
            </a:r>
            <a:r>
              <a:rPr lang="en-GB" baseline="0" dirty="0" err="1"/>
              <a:t>zich</a:t>
            </a:r>
            <a:r>
              <a:rPr lang="en-GB" baseline="0" dirty="0"/>
              <a:t> </a:t>
            </a:r>
            <a:r>
              <a:rPr lang="en-GB" baseline="0" dirty="0" err="1"/>
              <a:t>terugtrekken</a:t>
            </a:r>
            <a:endParaRPr lang="en-GB" baseline="0" dirty="0"/>
          </a:p>
          <a:p>
            <a:pPr marL="171450" indent="-171450">
              <a:buFontTx/>
              <a:buChar char="-"/>
            </a:pPr>
            <a:endParaRPr lang="en-GB" baseline="0" dirty="0"/>
          </a:p>
          <a:p>
            <a:pPr marL="0" indent="0">
              <a:buFontTx/>
              <a:buNone/>
            </a:pPr>
            <a:r>
              <a:rPr lang="en-GB" baseline="0" dirty="0" err="1"/>
              <a:t>Negatieve</a:t>
            </a:r>
            <a:r>
              <a:rPr lang="en-GB" baseline="0" dirty="0"/>
              <a:t> </a:t>
            </a:r>
            <a:r>
              <a:rPr lang="en-GB" baseline="0" dirty="0" err="1"/>
              <a:t>symptomen</a:t>
            </a:r>
            <a:r>
              <a:rPr lang="en-GB" baseline="0" dirty="0"/>
              <a:t> </a:t>
            </a:r>
            <a:r>
              <a:rPr lang="en-GB" baseline="0" dirty="0" err="1"/>
              <a:t>komen</a:t>
            </a:r>
            <a:r>
              <a:rPr lang="en-GB" baseline="0" dirty="0"/>
              <a:t> </a:t>
            </a:r>
            <a:r>
              <a:rPr lang="en-GB" baseline="0" dirty="0" err="1"/>
              <a:t>soms</a:t>
            </a:r>
            <a:r>
              <a:rPr lang="en-GB" baseline="0" dirty="0"/>
              <a:t> </a:t>
            </a:r>
            <a:r>
              <a:rPr lang="en-GB" baseline="0" dirty="0" err="1"/>
              <a:t>als</a:t>
            </a:r>
            <a:r>
              <a:rPr lang="en-GB" baseline="0" dirty="0"/>
              <a:t> </a:t>
            </a:r>
            <a:r>
              <a:rPr lang="en-GB" baseline="0" dirty="0" err="1"/>
              <a:t>eerste</a:t>
            </a:r>
            <a:r>
              <a:rPr lang="en-GB" baseline="0" dirty="0"/>
              <a:t> </a:t>
            </a:r>
            <a:r>
              <a:rPr lang="en-GB" baseline="0" dirty="0" err="1"/>
              <a:t>symptoom</a:t>
            </a:r>
            <a:r>
              <a:rPr lang="en-GB" baseline="0" dirty="0"/>
              <a:t> </a:t>
            </a:r>
            <a:r>
              <a:rPr lang="en-GB" baseline="0" dirty="0" err="1"/>
              <a:t>voor</a:t>
            </a:r>
            <a:r>
              <a:rPr lang="en-GB" baseline="0" dirty="0"/>
              <a:t>. </a:t>
            </a:r>
            <a:r>
              <a:rPr lang="en-GB" baseline="0" dirty="0" err="1"/>
              <a:t>Komt</a:t>
            </a:r>
            <a:r>
              <a:rPr lang="en-GB" baseline="0" dirty="0"/>
              <a:t> </a:t>
            </a:r>
            <a:r>
              <a:rPr lang="en-GB" baseline="0" dirty="0" err="1"/>
              <a:t>dan</a:t>
            </a:r>
            <a:r>
              <a:rPr lang="en-GB" baseline="0" dirty="0"/>
              <a:t> </a:t>
            </a:r>
            <a:r>
              <a:rPr lang="en-GB" baseline="0" dirty="0" err="1"/>
              <a:t>soms</a:t>
            </a:r>
            <a:r>
              <a:rPr lang="en-GB" baseline="0" dirty="0"/>
              <a:t> nog over </a:t>
            </a:r>
            <a:r>
              <a:rPr lang="en-GB" baseline="0" dirty="0" err="1"/>
              <a:t>als</a:t>
            </a:r>
            <a:r>
              <a:rPr lang="en-GB" baseline="0" dirty="0"/>
              <a:t> </a:t>
            </a:r>
            <a:r>
              <a:rPr lang="en-GB" baseline="0" dirty="0" err="1"/>
              <a:t>luiheid</a:t>
            </a:r>
            <a:r>
              <a:rPr lang="en-GB" baseline="0" dirty="0"/>
              <a:t> </a:t>
            </a:r>
            <a:r>
              <a:rPr lang="en-GB" baseline="0" dirty="0" err="1"/>
              <a:t>en</a:t>
            </a:r>
            <a:r>
              <a:rPr lang="en-GB" baseline="0" dirty="0"/>
              <a:t> </a:t>
            </a:r>
            <a:r>
              <a:rPr lang="en-GB" baseline="0" dirty="0" err="1"/>
              <a:t>niet</a:t>
            </a:r>
            <a:r>
              <a:rPr lang="en-GB" baseline="0" dirty="0"/>
              <a:t> </a:t>
            </a:r>
            <a:r>
              <a:rPr lang="en-GB" baseline="0" dirty="0" err="1"/>
              <a:t>willen</a:t>
            </a:r>
            <a:r>
              <a:rPr lang="en-GB" baseline="0" dirty="0"/>
              <a:t>. </a:t>
            </a:r>
            <a:r>
              <a:rPr lang="en-GB" baseline="0" dirty="0" err="1"/>
              <a:t>Zijn</a:t>
            </a:r>
            <a:r>
              <a:rPr lang="en-GB" baseline="0" dirty="0"/>
              <a:t> </a:t>
            </a:r>
            <a:r>
              <a:rPr lang="en-GB" baseline="0" dirty="0" err="1"/>
              <a:t>hardnekkiger</a:t>
            </a:r>
            <a:r>
              <a:rPr lang="en-GB" baseline="0" dirty="0"/>
              <a:t> </a:t>
            </a:r>
            <a:r>
              <a:rPr lang="en-GB" baseline="0" dirty="0" err="1"/>
              <a:t>dan</a:t>
            </a:r>
            <a:r>
              <a:rPr lang="en-GB" baseline="0" dirty="0"/>
              <a:t> </a:t>
            </a:r>
            <a:r>
              <a:rPr lang="en-GB" baseline="0" dirty="0" err="1"/>
              <a:t>positieve</a:t>
            </a:r>
            <a:r>
              <a:rPr lang="en-GB" baseline="0" dirty="0"/>
              <a:t> </a:t>
            </a:r>
            <a:r>
              <a:rPr lang="en-GB" baseline="0" dirty="0" err="1"/>
              <a:t>symptomen</a:t>
            </a:r>
            <a:r>
              <a:rPr lang="en-GB" baseline="0" dirty="0"/>
              <a:t> </a:t>
            </a:r>
            <a:r>
              <a:rPr lang="en-GB" baseline="0" dirty="0" err="1"/>
              <a:t>en</a:t>
            </a:r>
            <a:r>
              <a:rPr lang="en-GB" baseline="0" dirty="0"/>
              <a:t> </a:t>
            </a:r>
            <a:r>
              <a:rPr lang="en-GB" baseline="0" dirty="0" err="1"/>
              <a:t>veel</a:t>
            </a:r>
            <a:r>
              <a:rPr lang="en-GB" baseline="0" dirty="0"/>
              <a:t> </a:t>
            </a:r>
            <a:r>
              <a:rPr lang="en-GB" baseline="0" dirty="0" err="1"/>
              <a:t>lastiger</a:t>
            </a:r>
            <a:r>
              <a:rPr lang="en-GB" baseline="0" dirty="0"/>
              <a:t> </a:t>
            </a:r>
            <a:r>
              <a:rPr lang="en-GB" baseline="0" dirty="0" err="1"/>
              <a:t>te</a:t>
            </a:r>
            <a:r>
              <a:rPr lang="en-GB" baseline="0" dirty="0"/>
              <a:t> </a:t>
            </a:r>
            <a:r>
              <a:rPr lang="en-GB" baseline="0" dirty="0" err="1"/>
              <a:t>behandelen</a:t>
            </a:r>
            <a:r>
              <a:rPr lang="en-GB" baseline="0" dirty="0"/>
              <a:t>.</a:t>
            </a:r>
            <a:endParaRPr lang="en-US" dirty="0"/>
          </a:p>
        </p:txBody>
      </p:sp>
      <p:sp>
        <p:nvSpPr>
          <p:cNvPr id="4" name="Slide Number Placeholder 3"/>
          <p:cNvSpPr>
            <a:spLocks noGrp="1"/>
          </p:cNvSpPr>
          <p:nvPr>
            <p:ph type="sldNum" sz="quarter" idx="10"/>
          </p:nvPr>
        </p:nvSpPr>
        <p:spPr/>
        <p:txBody>
          <a:bodyPr/>
          <a:lstStyle/>
          <a:p>
            <a:fld id="{8DE557D0-0C8F-4956-A4BB-700D734DCE75}" type="slidenum">
              <a:rPr lang="nl-NL" smtClean="0"/>
              <a:t>6</a:t>
            </a:fld>
            <a:endParaRPr lang="nl-NL"/>
          </a:p>
        </p:txBody>
      </p:sp>
    </p:spTree>
    <p:extLst>
      <p:ext uri="{BB962C8B-B14F-4D97-AF65-F5344CB8AC3E}">
        <p14:creationId xmlns:p14="http://schemas.microsoft.com/office/powerpoint/2010/main" val="60176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Cognitieve</a:t>
            </a:r>
            <a:r>
              <a:rPr lang="nl-NL" baseline="0" dirty="0"/>
              <a:t> symptomen: problemen in de hersenen met de verwerking van de informatie die binnenkomt.</a:t>
            </a:r>
          </a:p>
          <a:p>
            <a:endParaRPr lang="nl-NL" dirty="0"/>
          </a:p>
          <a:p>
            <a:r>
              <a:rPr lang="nl-NL" dirty="0"/>
              <a:t>Als je de toon in een gesprek niet kunt herkennen</a:t>
            </a:r>
            <a:r>
              <a:rPr lang="nl-NL" baseline="0" dirty="0"/>
              <a:t>, kun je alleen afgaan op wat je letterlijk hoort. (</a:t>
            </a:r>
            <a:r>
              <a:rPr lang="nl-NL" baseline="0" dirty="0" err="1"/>
              <a:t>vb</a:t>
            </a:r>
            <a:r>
              <a:rPr lang="nl-NL" baseline="0" dirty="0"/>
              <a:t>: je kunt op 10 verschillende manieren ‘doei’ zeggen, met verschillende toon. </a:t>
            </a:r>
            <a:r>
              <a:rPr lang="nl-NL" baseline="0" dirty="0" err="1"/>
              <a:t>Clt</a:t>
            </a:r>
            <a:r>
              <a:rPr lang="nl-NL" baseline="0" dirty="0"/>
              <a:t> pikt de toon niet op)</a:t>
            </a:r>
          </a:p>
          <a:p>
            <a:r>
              <a:rPr lang="nl-NL" baseline="0" dirty="0"/>
              <a:t>Flexibiliteit: als er even iemand binnenkomt om koffie te brengen, is het voor de </a:t>
            </a:r>
            <a:r>
              <a:rPr lang="nl-NL" baseline="0" dirty="0" err="1"/>
              <a:t>clt</a:t>
            </a:r>
            <a:r>
              <a:rPr lang="nl-NL" baseline="0" dirty="0"/>
              <a:t> heel lastig om daarheen te schakelen</a:t>
            </a:r>
          </a:p>
          <a:p>
            <a:r>
              <a:rPr lang="nl-NL" baseline="0" dirty="0"/>
              <a:t>Informatie: je wordt overspannen als alles altijd even hard binnenkomt (het geluid van een voorbijrazende auto, een radio, andere gesprekken in de ruimte, etc.) </a:t>
            </a:r>
            <a:r>
              <a:rPr lang="nl-NL" baseline="0" dirty="0" err="1"/>
              <a:t>Clte</a:t>
            </a:r>
            <a:r>
              <a:rPr lang="nl-NL" baseline="0" dirty="0"/>
              <a:t> zeggen dan ook wel eens: ik ben niet gek, maar wel overspannen.</a:t>
            </a:r>
          </a:p>
          <a:p>
            <a:endParaRPr lang="nl-NL" dirty="0"/>
          </a:p>
        </p:txBody>
      </p:sp>
      <p:sp>
        <p:nvSpPr>
          <p:cNvPr id="4" name="Tijdelijke aanduiding voor dianummer 3"/>
          <p:cNvSpPr>
            <a:spLocks noGrp="1"/>
          </p:cNvSpPr>
          <p:nvPr>
            <p:ph type="sldNum" sz="quarter" idx="10"/>
          </p:nvPr>
        </p:nvSpPr>
        <p:spPr/>
        <p:txBody>
          <a:bodyPr/>
          <a:lstStyle/>
          <a:p>
            <a:fld id="{8DE557D0-0C8F-4956-A4BB-700D734DCE75}" type="slidenum">
              <a:rPr lang="nl-NL"/>
              <a:t>7</a:t>
            </a:fld>
            <a:endParaRPr lang="nl-NL"/>
          </a:p>
        </p:txBody>
      </p:sp>
    </p:spTree>
    <p:extLst>
      <p:ext uri="{BB962C8B-B14F-4D97-AF65-F5344CB8AC3E}">
        <p14:creationId xmlns:p14="http://schemas.microsoft.com/office/powerpoint/2010/main" val="480150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uitspraak die minister van buitenlandse zaken ooit tegen</a:t>
            </a:r>
            <a:r>
              <a:rPr lang="nl-NL" baseline="0" dirty="0"/>
              <a:t> onze minister van buitenlandse zaken deed. Hij doelde met deze uitspraak op de Nederlandse volksaard om ons te bemoeien met de hele wereld en daarbij veel ongevraagde adviezen te geven. In het bespreken van psychose is deze uitspraak wel toepasselijk. Wij kunnen in het praten met mensen met een psychose soms geheel gelijk hebben, maar niets bereiken in het gesprek. Als je zo’n </a:t>
            </a:r>
            <a:r>
              <a:rPr lang="nl-NL" baseline="0" dirty="0" err="1"/>
              <a:t>client</a:t>
            </a:r>
            <a:r>
              <a:rPr lang="nl-NL" baseline="0" dirty="0"/>
              <a:t> bijvoorbeeld wilt uitleggen wat een psychose is, waar begin je dan? (Groep vragen). Veel hulpverleners zullen proberen uit te leggen dat de </a:t>
            </a:r>
            <a:r>
              <a:rPr lang="nl-NL" baseline="0" dirty="0" err="1"/>
              <a:t>client</a:t>
            </a:r>
            <a:r>
              <a:rPr lang="nl-NL" baseline="0" dirty="0"/>
              <a:t> in een andere realiteit leeft, maar dat is voor de meeste mensen niet te begrijpen. Er is toch maar 1 realiteit? Daarom heet het toch realiteit? En als er dan toch meerdere realiteiten zijn, wie zegt dan dat die van jou correct is? Je kunt dus gelijk hebben, de </a:t>
            </a:r>
            <a:r>
              <a:rPr lang="nl-NL" baseline="0" dirty="0" err="1"/>
              <a:t>clt</a:t>
            </a:r>
            <a:r>
              <a:rPr lang="nl-NL" baseline="0" dirty="0"/>
              <a:t> heeft een stoornis in de realiteitstoetsing, maar toch geen enkele ingang bij de </a:t>
            </a:r>
            <a:r>
              <a:rPr lang="nl-NL" baseline="0" dirty="0" err="1"/>
              <a:t>clt</a:t>
            </a:r>
            <a:r>
              <a:rPr lang="nl-NL" baseline="0" dirty="0"/>
              <a:t> hebben. De kans is zelfs groot dat je de </a:t>
            </a:r>
            <a:r>
              <a:rPr lang="nl-NL" baseline="0" dirty="0" err="1"/>
              <a:t>clt</a:t>
            </a:r>
            <a:r>
              <a:rPr lang="nl-NL" baseline="0" dirty="0"/>
              <a:t> verder van je verwijderd. Het is namelijk uiterst confronterend om tegen iemand te zeggen dat zijn realiteit niet klopt. Wees hiermee dus uiterst terughoudend, zeker als de </a:t>
            </a:r>
            <a:r>
              <a:rPr lang="nl-NL" baseline="0" dirty="0" err="1"/>
              <a:t>clt</a:t>
            </a:r>
            <a:r>
              <a:rPr lang="nl-NL" baseline="0" dirty="0"/>
              <a:t> geen ziektebesef heeft. </a:t>
            </a:r>
          </a:p>
          <a:p>
            <a:r>
              <a:rPr lang="nl-NL" baseline="0" dirty="0"/>
              <a:t>Realiseer je dus goed dat, als de </a:t>
            </a:r>
            <a:r>
              <a:rPr lang="nl-NL" baseline="0" dirty="0" err="1"/>
              <a:t>clt</a:t>
            </a:r>
            <a:r>
              <a:rPr lang="nl-NL" baseline="0" dirty="0"/>
              <a:t> geen ziektebesef heeft, je alle gelijk van de wereld kunt hebben, maar je de </a:t>
            </a:r>
            <a:r>
              <a:rPr lang="nl-NL" baseline="0" dirty="0" err="1"/>
              <a:t>clt</a:t>
            </a:r>
            <a:r>
              <a:rPr lang="nl-NL" baseline="0" dirty="0"/>
              <a:t> hiermee verder van je vervreemd. Je kunt soms beter even geen gelijk hebben.</a:t>
            </a:r>
            <a:endParaRPr lang="nl-NL" dirty="0"/>
          </a:p>
        </p:txBody>
      </p:sp>
      <p:sp>
        <p:nvSpPr>
          <p:cNvPr id="4" name="Slide Number Placeholder 3"/>
          <p:cNvSpPr>
            <a:spLocks noGrp="1"/>
          </p:cNvSpPr>
          <p:nvPr>
            <p:ph type="sldNum" sz="quarter" idx="10"/>
          </p:nvPr>
        </p:nvSpPr>
        <p:spPr/>
        <p:txBody>
          <a:bodyPr/>
          <a:lstStyle/>
          <a:p>
            <a:fld id="{8DE557D0-0C8F-4956-A4BB-700D734DCE75}" type="slidenum">
              <a:rPr lang="nl-NL" smtClean="0"/>
              <a:t>8</a:t>
            </a:fld>
            <a:endParaRPr lang="nl-NL"/>
          </a:p>
        </p:txBody>
      </p:sp>
    </p:spTree>
    <p:extLst>
      <p:ext uri="{BB962C8B-B14F-4D97-AF65-F5344CB8AC3E}">
        <p14:creationId xmlns:p14="http://schemas.microsoft.com/office/powerpoint/2010/main" val="49844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mensen met een psychose hebben grote moeite met het</a:t>
            </a:r>
            <a:r>
              <a:rPr lang="nl-NL" baseline="0" dirty="0"/>
              <a:t> aangaan van een emotionele relatie; dit kunnen ze met jou als hulpverlener oefenen en jij moet ze daarbij helpen. Professionele distantie is NIET wenselijk</a:t>
            </a:r>
          </a:p>
          <a:p>
            <a:endParaRPr lang="nl-NL"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t>“Ik ga ervan uit dat….”: doe dat niet, zorg dat je veel informatie krijgt. Vul niet in voor de ander</a:t>
            </a:r>
          </a:p>
          <a:p>
            <a:endParaRPr lang="nl-NL" dirty="0"/>
          </a:p>
        </p:txBody>
      </p:sp>
      <p:sp>
        <p:nvSpPr>
          <p:cNvPr id="4" name="Slide Number Placeholder 3"/>
          <p:cNvSpPr>
            <a:spLocks noGrp="1"/>
          </p:cNvSpPr>
          <p:nvPr>
            <p:ph type="sldNum" sz="quarter" idx="10"/>
          </p:nvPr>
        </p:nvSpPr>
        <p:spPr/>
        <p:txBody>
          <a:bodyPr/>
          <a:lstStyle/>
          <a:p>
            <a:fld id="{8DE557D0-0C8F-4956-A4BB-700D734DCE75}" type="slidenum">
              <a:rPr lang="nl-NL" smtClean="0"/>
              <a:t>9</a:t>
            </a:fld>
            <a:endParaRPr lang="nl-NL"/>
          </a:p>
        </p:txBody>
      </p:sp>
    </p:spTree>
    <p:extLst>
      <p:ext uri="{BB962C8B-B14F-4D97-AF65-F5344CB8AC3E}">
        <p14:creationId xmlns:p14="http://schemas.microsoft.com/office/powerpoint/2010/main" val="1401801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Filmpje</a:t>
            </a:r>
            <a:r>
              <a:rPr lang="en-GB" dirty="0"/>
              <a:t> </a:t>
            </a:r>
            <a:r>
              <a:rPr lang="en-GB" dirty="0" err="1"/>
              <a:t>vanuit</a:t>
            </a:r>
            <a:r>
              <a:rPr lang="en-GB" dirty="0"/>
              <a:t> het </a:t>
            </a:r>
            <a:r>
              <a:rPr lang="en-GB" dirty="0" err="1"/>
              <a:t>oogpunt</a:t>
            </a:r>
            <a:r>
              <a:rPr lang="en-GB" dirty="0"/>
              <a:t> van</a:t>
            </a:r>
            <a:r>
              <a:rPr lang="en-GB" baseline="0" dirty="0"/>
              <a:t> de client; de </a:t>
            </a:r>
            <a:r>
              <a:rPr lang="en-GB" baseline="0" dirty="0" err="1"/>
              <a:t>weg</a:t>
            </a:r>
            <a:r>
              <a:rPr lang="en-GB" baseline="0" dirty="0"/>
              <a:t> van </a:t>
            </a:r>
            <a:r>
              <a:rPr lang="en-GB" baseline="0" dirty="0" err="1"/>
              <a:t>herstel</a:t>
            </a:r>
            <a:r>
              <a:rPr lang="en-GB" baseline="0" dirty="0"/>
              <a:t>.</a:t>
            </a:r>
          </a:p>
          <a:p>
            <a:r>
              <a:rPr lang="en-GB" baseline="0" dirty="0" err="1"/>
              <a:t>Komt</a:t>
            </a:r>
            <a:r>
              <a:rPr lang="en-GB" baseline="0" dirty="0"/>
              <a:t> van psychosenet.nl </a:t>
            </a:r>
            <a:r>
              <a:rPr lang="en-GB" baseline="0" dirty="0" err="1"/>
              <a:t>Werken</a:t>
            </a:r>
            <a:r>
              <a:rPr lang="en-GB" baseline="0" dirty="0"/>
              <a:t> </a:t>
            </a:r>
            <a:r>
              <a:rPr lang="en-GB" baseline="0" dirty="0" err="1"/>
              <a:t>samen</a:t>
            </a:r>
            <a:r>
              <a:rPr lang="en-GB" baseline="0" dirty="0"/>
              <a:t> met schizofreniebestaatniet.nl van </a:t>
            </a:r>
            <a:r>
              <a:rPr lang="en-GB" baseline="0" dirty="0" err="1"/>
              <a:t>jim</a:t>
            </a:r>
            <a:r>
              <a:rPr lang="en-GB" baseline="0" dirty="0"/>
              <a:t> van </a:t>
            </a:r>
            <a:r>
              <a:rPr lang="en-GB" baseline="0" dirty="0" err="1"/>
              <a:t>os</a:t>
            </a:r>
            <a:r>
              <a:rPr lang="en-GB" baseline="0" dirty="0"/>
              <a:t>.</a:t>
            </a:r>
            <a:endParaRPr lang="en-US" dirty="0"/>
          </a:p>
        </p:txBody>
      </p:sp>
      <p:sp>
        <p:nvSpPr>
          <p:cNvPr id="4" name="Slide Number Placeholder 3"/>
          <p:cNvSpPr>
            <a:spLocks noGrp="1"/>
          </p:cNvSpPr>
          <p:nvPr>
            <p:ph type="sldNum" sz="quarter" idx="10"/>
          </p:nvPr>
        </p:nvSpPr>
        <p:spPr/>
        <p:txBody>
          <a:bodyPr/>
          <a:lstStyle/>
          <a:p>
            <a:fld id="{8DE557D0-0C8F-4956-A4BB-700D734DCE75}" type="slidenum">
              <a:rPr lang="nl-NL" smtClean="0"/>
              <a:t>10</a:t>
            </a:fld>
            <a:endParaRPr lang="nl-NL"/>
          </a:p>
        </p:txBody>
      </p:sp>
    </p:spTree>
    <p:extLst>
      <p:ext uri="{BB962C8B-B14F-4D97-AF65-F5344CB8AC3E}">
        <p14:creationId xmlns:p14="http://schemas.microsoft.com/office/powerpoint/2010/main" val="2594945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dirty="0"/>
              <a:t>Met elkaar aan de slag, opdracht</a:t>
            </a:r>
          </a:p>
        </p:txBody>
      </p:sp>
      <p:sp>
        <p:nvSpPr>
          <p:cNvPr id="4" name="Slide Number Placeholder 3"/>
          <p:cNvSpPr>
            <a:spLocks noGrp="1"/>
          </p:cNvSpPr>
          <p:nvPr>
            <p:ph type="sldNum" sz="quarter" idx="10"/>
          </p:nvPr>
        </p:nvSpPr>
        <p:spPr/>
        <p:txBody>
          <a:bodyPr/>
          <a:lstStyle/>
          <a:p>
            <a:fld id="{8DE557D0-0C8F-4956-A4BB-700D734DCE75}" type="slidenum">
              <a:rPr lang="nl-NL" smtClean="0"/>
              <a:t>11</a:t>
            </a:fld>
            <a:endParaRPr lang="nl-NL"/>
          </a:p>
        </p:txBody>
      </p:sp>
    </p:spTree>
    <p:extLst>
      <p:ext uri="{BB962C8B-B14F-4D97-AF65-F5344CB8AC3E}">
        <p14:creationId xmlns:p14="http://schemas.microsoft.com/office/powerpoint/2010/main" val="3345247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pic>
        <p:nvPicPr>
          <p:cNvPr id="21" name="Afbeelding 4">
            <a:extLst>
              <a:ext uri="{FF2B5EF4-FFF2-40B4-BE49-F238E27FC236}">
                <a16:creationId xmlns:a16="http://schemas.microsoft.com/office/drawing/2014/main" id="{3E43DDCB-339E-4C3A-9E9E-C22943510D3B}"/>
              </a:ext>
            </a:extLst>
          </p:cNvPr>
          <p:cNvPicPr>
            <a:picLocks noChangeAspect="1"/>
          </p:cNvPicPr>
          <p:nvPr/>
        </p:nvPicPr>
        <p:blipFill>
          <a:blip r:embed="rId2"/>
          <a:stretch>
            <a:fillRect/>
          </a:stretch>
        </p:blipFill>
        <p:spPr>
          <a:xfrm>
            <a:off x="4043906" y="1624875"/>
            <a:ext cx="3997787" cy="2545109"/>
          </a:xfrm>
          <a:prstGeom prst="rect">
            <a:avLst/>
          </a:prstGeom>
        </p:spPr>
      </p:pic>
      <p:sp>
        <p:nvSpPr>
          <p:cNvPr id="27" name="Tijdelijke aanduiding voor tekst 26">
            <a:extLst>
              <a:ext uri="{FF2B5EF4-FFF2-40B4-BE49-F238E27FC236}">
                <a16:creationId xmlns:a16="http://schemas.microsoft.com/office/drawing/2014/main" id="{62D72DF6-455F-49BB-BA77-CFB0EF824348}"/>
              </a:ext>
            </a:extLst>
          </p:cNvPr>
          <p:cNvSpPr>
            <a:spLocks noGrp="1"/>
          </p:cNvSpPr>
          <p:nvPr>
            <p:ph type="body" sz="quarter" idx="10" hasCustomPrompt="1"/>
          </p:nvPr>
        </p:nvSpPr>
        <p:spPr>
          <a:xfrm>
            <a:off x="669925" y="1884363"/>
            <a:ext cx="7839075" cy="3089275"/>
          </a:xfrm>
        </p:spPr>
        <p:txBody>
          <a:bodyPr>
            <a:normAutofit/>
          </a:bodyPr>
          <a:lstStyle>
            <a:lvl1pPr marL="0" indent="0">
              <a:buNone/>
              <a:defRPr lang="en-GB" sz="6750" b="1" i="0" u="none" strike="noStrike" cap="none" spc="0" baseline="0" dirty="0">
                <a:ln>
                  <a:noFill/>
                </a:ln>
                <a:solidFill>
                  <a:srgbClr val="000000"/>
                </a:solidFill>
                <a:uFillTx/>
                <a:latin typeface="Avenir Next Condensed"/>
                <a:ea typeface="Avenir Next Condensed"/>
                <a:cs typeface="Avenir Next Condensed"/>
                <a:sym typeface="Helvetica Neue Medium"/>
              </a:defRPr>
            </a:lvl1pPr>
          </a:lstStyle>
          <a:p>
            <a:pPr lvl="0"/>
            <a:r>
              <a:rPr lang="nl-NL" sz="6750" dirty="0">
                <a:latin typeface="Avenir Next Condensed"/>
              </a:rPr>
              <a:t>VOORBEELD VAN EEN TITEL_</a:t>
            </a:r>
            <a:endParaRPr lang="en-GB" dirty="0"/>
          </a:p>
        </p:txBody>
      </p:sp>
      <p:sp>
        <p:nvSpPr>
          <p:cNvPr id="29" name="Tijdelijke aanduiding voor tekst 28">
            <a:extLst>
              <a:ext uri="{FF2B5EF4-FFF2-40B4-BE49-F238E27FC236}">
                <a16:creationId xmlns:a16="http://schemas.microsoft.com/office/drawing/2014/main" id="{FDED8E11-341A-45D2-85B1-F7C4DB53232E}"/>
              </a:ext>
            </a:extLst>
          </p:cNvPr>
          <p:cNvSpPr>
            <a:spLocks noGrp="1"/>
          </p:cNvSpPr>
          <p:nvPr>
            <p:ph type="body" sz="quarter" idx="11" hasCustomPrompt="1"/>
          </p:nvPr>
        </p:nvSpPr>
        <p:spPr>
          <a:xfrm>
            <a:off x="669925" y="5095875"/>
            <a:ext cx="7839075" cy="1009650"/>
          </a:xfrm>
        </p:spPr>
        <p:txBody>
          <a:bodyPr>
            <a:normAutofit/>
          </a:bodyPr>
          <a:lstStyle>
            <a:lvl1pPr marL="0" indent="0">
              <a:buNone/>
              <a:defRPr lang="en-GB" sz="3300" b="0" i="0" u="none" strike="noStrike" cap="none" spc="0" baseline="0" dirty="0">
                <a:ln>
                  <a:noFill/>
                </a:ln>
                <a:solidFill>
                  <a:srgbClr val="000000"/>
                </a:solidFill>
                <a:uFillTx/>
                <a:latin typeface="Avenir Next Condensed"/>
                <a:ea typeface="Avenir Next Condensed Medium"/>
                <a:cs typeface="Avenir Next Condensed Medium"/>
                <a:sym typeface="Avenir Next Condensed Medium"/>
              </a:defRPr>
            </a:lvl1pPr>
          </a:lstStyle>
          <a:p>
            <a:pPr lvl="0"/>
            <a:r>
              <a:rPr lang="nl-NL" dirty="0"/>
              <a:t>VOORBEELD VAN EEN ONDERTITEL</a:t>
            </a:r>
            <a:endParaRPr lang="en-GB" dirty="0"/>
          </a:p>
        </p:txBody>
      </p:sp>
      <p:sp>
        <p:nvSpPr>
          <p:cNvPr id="34" name="Tijdelijke aanduiding voor tekst 33">
            <a:extLst>
              <a:ext uri="{FF2B5EF4-FFF2-40B4-BE49-F238E27FC236}">
                <a16:creationId xmlns:a16="http://schemas.microsoft.com/office/drawing/2014/main" id="{D9C3A310-643B-4139-9F62-77D06674713C}"/>
              </a:ext>
            </a:extLst>
          </p:cNvPr>
          <p:cNvSpPr>
            <a:spLocks noGrp="1"/>
          </p:cNvSpPr>
          <p:nvPr>
            <p:ph type="body" sz="quarter" idx="12" hasCustomPrompt="1"/>
          </p:nvPr>
        </p:nvSpPr>
        <p:spPr>
          <a:xfrm>
            <a:off x="669925" y="1196297"/>
            <a:ext cx="7844102" cy="588915"/>
          </a:xfrm>
        </p:spPr>
        <p:txBody>
          <a:bodyPr anchor="b">
            <a:noAutofit/>
          </a:bodyPr>
          <a:lstStyle>
            <a:lvl1pPr marL="0" indent="0">
              <a:buNone/>
              <a:defRPr lang="nl-NL" sz="2461" b="0" kern="1200" baseline="0" dirty="0" smtClean="0">
                <a:solidFill>
                  <a:srgbClr val="E50856"/>
                </a:solidFill>
                <a:latin typeface="Avenir Next Condensed"/>
                <a:ea typeface="Avenir Next Condensed Demi Bold"/>
                <a:cs typeface="Avenir Next Condensed Demi Bold"/>
                <a:sym typeface="Avenir Next Condensed Demi Bold"/>
              </a:defRPr>
            </a:lvl1pPr>
          </a:lstStyle>
          <a:p>
            <a:pPr lvl="0"/>
            <a:r>
              <a:rPr lang="nl-NL" dirty="0"/>
              <a:t>NAAM OPLEIDING/FACULTEIT</a:t>
            </a:r>
          </a:p>
        </p:txBody>
      </p:sp>
    </p:spTree>
    <p:extLst>
      <p:ext uri="{BB962C8B-B14F-4D97-AF65-F5344CB8AC3E}">
        <p14:creationId xmlns:p14="http://schemas.microsoft.com/office/powerpoint/2010/main" val="142505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Tekst_">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dirty="0"/>
              <a:t>VOORBEELD VAN EEN ONDERWERP</a:t>
            </a:r>
            <a:endParaRPr lang="en-GB" dirty="0"/>
          </a:p>
        </p:txBody>
      </p:sp>
      <p:sp>
        <p:nvSpPr>
          <p:cNvPr id="5" name="Tijdelijke aanduiding voor tekst 4">
            <a:extLst>
              <a:ext uri="{FF2B5EF4-FFF2-40B4-BE49-F238E27FC236}">
                <a16:creationId xmlns:a16="http://schemas.microsoft.com/office/drawing/2014/main" id="{CA991A77-E592-4927-BAD8-5D3406246AEB}"/>
              </a:ext>
            </a:extLst>
          </p:cNvPr>
          <p:cNvSpPr>
            <a:spLocks noGrp="1"/>
          </p:cNvSpPr>
          <p:nvPr>
            <p:ph type="body" sz="quarter" idx="10" hasCustomPrompt="1"/>
          </p:nvPr>
        </p:nvSpPr>
        <p:spPr>
          <a:xfrm>
            <a:off x="628650" y="1925638"/>
            <a:ext cx="7886700" cy="4259262"/>
          </a:xfrm>
        </p:spPr>
        <p:txBody>
          <a:bodyPr>
            <a:normAutofit/>
          </a:bodyPr>
          <a:lstStyle>
            <a:lvl1pPr marL="0" indent="0">
              <a:spcBef>
                <a:spcPts val="1000"/>
              </a:spcBef>
              <a:buFont typeface="Arial" panose="020B0604020202020204" pitchFamily="34" charset="0"/>
              <a:buNone/>
              <a:defRPr sz="1800"/>
            </a:lvl1pPr>
          </a:lstStyle>
          <a:p>
            <a:pPr lvl="0"/>
            <a:r>
              <a:rPr lang="nl-NL" dirty="0"/>
              <a:t>Voorbeeldtekst</a:t>
            </a:r>
          </a:p>
        </p:txBody>
      </p:sp>
    </p:spTree>
    <p:extLst>
      <p:ext uri="{BB962C8B-B14F-4D97-AF65-F5344CB8AC3E}">
        <p14:creationId xmlns:p14="http://schemas.microsoft.com/office/powerpoint/2010/main" val="241295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dirty="0"/>
              <a:t>VOORBEELD VAN EEN ONDERWERP</a:t>
            </a:r>
            <a:endParaRPr lang="en-GB" dirty="0"/>
          </a:p>
        </p:txBody>
      </p:sp>
      <p:sp>
        <p:nvSpPr>
          <p:cNvPr id="6" name="Tijdelijke aanduiding voor tekst 4">
            <a:extLst>
              <a:ext uri="{FF2B5EF4-FFF2-40B4-BE49-F238E27FC236}">
                <a16:creationId xmlns:a16="http://schemas.microsoft.com/office/drawing/2014/main" id="{04E48767-DBA0-4144-B07A-E0457FACAB73}"/>
              </a:ext>
            </a:extLst>
          </p:cNvPr>
          <p:cNvSpPr>
            <a:spLocks noGrp="1"/>
          </p:cNvSpPr>
          <p:nvPr>
            <p:ph type="body" sz="quarter" idx="10" hasCustomPrompt="1"/>
          </p:nvPr>
        </p:nvSpPr>
        <p:spPr>
          <a:xfrm>
            <a:off x="628650" y="1925638"/>
            <a:ext cx="3943350" cy="4259262"/>
          </a:xfrm>
        </p:spPr>
        <p:txBody>
          <a:bodyPr>
            <a:normAutofit/>
          </a:bodyPr>
          <a:lstStyle>
            <a:lvl1pPr marL="0" indent="0">
              <a:spcBef>
                <a:spcPts val="1000"/>
              </a:spcBef>
              <a:buFont typeface="Arial" panose="020B0604020202020204" pitchFamily="34" charset="0"/>
              <a:buNone/>
              <a:defRPr sz="1800"/>
            </a:lvl1pPr>
          </a:lstStyle>
          <a:p>
            <a:pPr lvl="0"/>
            <a:r>
              <a:rPr lang="nl-NL" dirty="0"/>
              <a:t>Voorbeeldtekst</a:t>
            </a:r>
          </a:p>
        </p:txBody>
      </p:sp>
    </p:spTree>
    <p:extLst>
      <p:ext uri="{BB962C8B-B14F-4D97-AF65-F5344CB8AC3E}">
        <p14:creationId xmlns:p14="http://schemas.microsoft.com/office/powerpoint/2010/main" val="146720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Tekst en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dirty="0"/>
              <a:t>VOORBEELD VAN EEN ONDERWERP</a:t>
            </a:r>
            <a:endParaRPr lang="en-GB" dirty="0"/>
          </a:p>
        </p:txBody>
      </p:sp>
      <p:sp>
        <p:nvSpPr>
          <p:cNvPr id="6" name="Tijdelijke aanduiding voor afbeelding 5">
            <a:extLst>
              <a:ext uri="{FF2B5EF4-FFF2-40B4-BE49-F238E27FC236}">
                <a16:creationId xmlns:a16="http://schemas.microsoft.com/office/drawing/2014/main" id="{260C8E6A-14DF-4CBC-B795-FDA284EC4712}"/>
              </a:ext>
            </a:extLst>
          </p:cNvPr>
          <p:cNvSpPr>
            <a:spLocks noGrp="1"/>
          </p:cNvSpPr>
          <p:nvPr>
            <p:ph type="pic" sz="quarter" idx="11"/>
          </p:nvPr>
        </p:nvSpPr>
        <p:spPr>
          <a:xfrm>
            <a:off x="4914902" y="1917699"/>
            <a:ext cx="3600450" cy="4259263"/>
          </a:xfrm>
        </p:spPr>
        <p:txBody>
          <a:bodyPr>
            <a:normAutofit/>
          </a:bodyPr>
          <a:lstStyle>
            <a:lvl1pPr>
              <a:defRPr sz="1700">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5" name="Tijdelijke aanduiding voor tekst 4">
            <a:extLst>
              <a:ext uri="{FF2B5EF4-FFF2-40B4-BE49-F238E27FC236}">
                <a16:creationId xmlns:a16="http://schemas.microsoft.com/office/drawing/2014/main" id="{BF1329CB-FA5D-45B5-AA42-AC585215A184}"/>
              </a:ext>
            </a:extLst>
          </p:cNvPr>
          <p:cNvSpPr>
            <a:spLocks noGrp="1"/>
          </p:cNvSpPr>
          <p:nvPr>
            <p:ph type="body" sz="quarter" idx="10" hasCustomPrompt="1"/>
          </p:nvPr>
        </p:nvSpPr>
        <p:spPr>
          <a:xfrm>
            <a:off x="628650" y="1925638"/>
            <a:ext cx="3943350" cy="4259262"/>
          </a:xfrm>
        </p:spPr>
        <p:txBody>
          <a:bodyPr>
            <a:normAutofit/>
          </a:bodyPr>
          <a:lstStyle>
            <a:lvl1pPr marL="0" indent="0">
              <a:spcBef>
                <a:spcPts val="1000"/>
              </a:spcBef>
              <a:buFont typeface="Arial" panose="020B0604020202020204" pitchFamily="34" charset="0"/>
              <a:buNone/>
              <a:defRPr sz="1800"/>
            </a:lvl1pPr>
          </a:lstStyle>
          <a:p>
            <a:pPr lvl="0"/>
            <a:r>
              <a:rPr lang="nl-NL" dirty="0"/>
              <a:t>Voorbeeldtekst</a:t>
            </a:r>
          </a:p>
        </p:txBody>
      </p:sp>
    </p:spTree>
    <p:extLst>
      <p:ext uri="{BB962C8B-B14F-4D97-AF65-F5344CB8AC3E}">
        <p14:creationId xmlns:p14="http://schemas.microsoft.com/office/powerpoint/2010/main" val="1892062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ubbele 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dirty="0"/>
              <a:t>VOORBEELD VAN EEN ONDERWERP</a:t>
            </a:r>
            <a:endParaRPr lang="en-GB" dirty="0"/>
          </a:p>
        </p:txBody>
      </p:sp>
      <p:sp>
        <p:nvSpPr>
          <p:cNvPr id="9" name="Tijdelijke aanduiding voor tekst 4">
            <a:extLst>
              <a:ext uri="{FF2B5EF4-FFF2-40B4-BE49-F238E27FC236}">
                <a16:creationId xmlns:a16="http://schemas.microsoft.com/office/drawing/2014/main" id="{4B8653B3-70AE-4E3E-9A4D-3EAF4B4F4A9E}"/>
              </a:ext>
            </a:extLst>
          </p:cNvPr>
          <p:cNvSpPr>
            <a:spLocks noGrp="1"/>
          </p:cNvSpPr>
          <p:nvPr>
            <p:ph type="body" sz="quarter" idx="15" hasCustomPrompt="1"/>
          </p:nvPr>
        </p:nvSpPr>
        <p:spPr>
          <a:xfrm>
            <a:off x="4914900" y="1778433"/>
            <a:ext cx="3600450" cy="572219"/>
          </a:xfrm>
        </p:spPr>
        <p:txBody>
          <a:bodyPr anchor="ctr">
            <a:normAutofit/>
          </a:bodyPr>
          <a:lstStyle>
            <a:lvl1pPr marL="0" indent="0">
              <a:buNone/>
              <a:defRPr sz="1600" b="1"/>
            </a:lvl1pPr>
          </a:lstStyle>
          <a:p>
            <a:pPr lvl="0"/>
            <a:r>
              <a:rPr lang="nl-NL" dirty="0"/>
              <a:t>Klik om een tekst toe te voegen</a:t>
            </a:r>
            <a:endParaRPr lang="en-GB" dirty="0"/>
          </a:p>
        </p:txBody>
      </p:sp>
      <p:sp>
        <p:nvSpPr>
          <p:cNvPr id="10" name="Tijdelijke aanduiding voor tekst 4">
            <a:extLst>
              <a:ext uri="{FF2B5EF4-FFF2-40B4-BE49-F238E27FC236}">
                <a16:creationId xmlns:a16="http://schemas.microsoft.com/office/drawing/2014/main" id="{60C7571E-BBB1-4DDF-9329-A0C028CAE8FB}"/>
              </a:ext>
            </a:extLst>
          </p:cNvPr>
          <p:cNvSpPr>
            <a:spLocks noGrp="1"/>
          </p:cNvSpPr>
          <p:nvPr>
            <p:ph type="body" sz="quarter" idx="16" hasCustomPrompt="1"/>
          </p:nvPr>
        </p:nvSpPr>
        <p:spPr>
          <a:xfrm>
            <a:off x="628650" y="1778434"/>
            <a:ext cx="3600450" cy="572219"/>
          </a:xfrm>
        </p:spPr>
        <p:txBody>
          <a:bodyPr anchor="ctr">
            <a:normAutofit/>
          </a:bodyPr>
          <a:lstStyle>
            <a:lvl1pPr marL="0" indent="0">
              <a:buNone/>
              <a:defRPr sz="1600" b="1"/>
            </a:lvl1pPr>
          </a:lstStyle>
          <a:p>
            <a:pPr lvl="0"/>
            <a:r>
              <a:rPr lang="nl-NL" dirty="0"/>
              <a:t>Klik om een tekst toe te voegen</a:t>
            </a:r>
            <a:endParaRPr lang="en-GB" dirty="0"/>
          </a:p>
        </p:txBody>
      </p:sp>
      <p:sp>
        <p:nvSpPr>
          <p:cNvPr id="7" name="Tijdelijke aanduiding voor tekst 4">
            <a:extLst>
              <a:ext uri="{FF2B5EF4-FFF2-40B4-BE49-F238E27FC236}">
                <a16:creationId xmlns:a16="http://schemas.microsoft.com/office/drawing/2014/main" id="{CE54818A-2359-4656-8BAE-BA7A617F3185}"/>
              </a:ext>
            </a:extLst>
          </p:cNvPr>
          <p:cNvSpPr>
            <a:spLocks noGrp="1"/>
          </p:cNvSpPr>
          <p:nvPr>
            <p:ph type="body" sz="quarter" idx="10" hasCustomPrompt="1"/>
          </p:nvPr>
        </p:nvSpPr>
        <p:spPr>
          <a:xfrm>
            <a:off x="628650" y="2438394"/>
            <a:ext cx="3600450" cy="3746505"/>
          </a:xfrm>
        </p:spPr>
        <p:txBody>
          <a:bodyPr>
            <a:normAutofit/>
          </a:bodyPr>
          <a:lstStyle>
            <a:lvl1pPr marL="0" indent="0">
              <a:spcBef>
                <a:spcPts val="1000"/>
              </a:spcBef>
              <a:buFont typeface="Arial" panose="020B0604020202020204" pitchFamily="34" charset="0"/>
              <a:buNone/>
              <a:defRPr sz="1800"/>
            </a:lvl1pPr>
          </a:lstStyle>
          <a:p>
            <a:pPr lvl="0"/>
            <a:r>
              <a:rPr lang="nl-NL" dirty="0"/>
              <a:t>Voorbeeldtekst</a:t>
            </a:r>
          </a:p>
        </p:txBody>
      </p:sp>
      <p:sp>
        <p:nvSpPr>
          <p:cNvPr id="11" name="Tijdelijke aanduiding voor tekst 4">
            <a:extLst>
              <a:ext uri="{FF2B5EF4-FFF2-40B4-BE49-F238E27FC236}">
                <a16:creationId xmlns:a16="http://schemas.microsoft.com/office/drawing/2014/main" id="{750B259D-85C8-43A7-A164-0E5FF89B8B8E}"/>
              </a:ext>
            </a:extLst>
          </p:cNvPr>
          <p:cNvSpPr>
            <a:spLocks noGrp="1"/>
          </p:cNvSpPr>
          <p:nvPr>
            <p:ph type="body" sz="quarter" idx="17" hasCustomPrompt="1"/>
          </p:nvPr>
        </p:nvSpPr>
        <p:spPr>
          <a:xfrm>
            <a:off x="4914900" y="2438394"/>
            <a:ext cx="3600450" cy="3746505"/>
          </a:xfrm>
        </p:spPr>
        <p:txBody>
          <a:bodyPr>
            <a:normAutofit/>
          </a:bodyPr>
          <a:lstStyle>
            <a:lvl1pPr marL="0" indent="0">
              <a:spcBef>
                <a:spcPts val="1000"/>
              </a:spcBef>
              <a:buFont typeface="Arial" panose="020B0604020202020204" pitchFamily="34" charset="0"/>
              <a:buNone/>
              <a:defRPr sz="1800"/>
            </a:lvl1pPr>
          </a:lstStyle>
          <a:p>
            <a:pPr lvl="0"/>
            <a:r>
              <a:rPr lang="nl-NL" dirty="0"/>
              <a:t>Voorbeeldtekst</a:t>
            </a:r>
          </a:p>
        </p:txBody>
      </p:sp>
    </p:spTree>
    <p:extLst>
      <p:ext uri="{BB962C8B-B14F-4D97-AF65-F5344CB8AC3E}">
        <p14:creationId xmlns:p14="http://schemas.microsoft.com/office/powerpoint/2010/main" val="2180625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2F35E840-7D0C-489A-B88C-9B5B6A358F43}"/>
              </a:ext>
            </a:extLst>
          </p:cNvPr>
          <p:cNvSpPr/>
          <p:nvPr/>
        </p:nvSpPr>
        <p:spPr>
          <a:xfrm>
            <a:off x="2362200" y="733425"/>
            <a:ext cx="4419600" cy="5391150"/>
          </a:xfrm>
          <a:prstGeom prst="rect">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4" name="Afbeelding 2">
            <a:extLst>
              <a:ext uri="{FF2B5EF4-FFF2-40B4-BE49-F238E27FC236}">
                <a16:creationId xmlns:a16="http://schemas.microsoft.com/office/drawing/2014/main" id="{FFDA8079-95BD-45E3-8313-ABF6A59ED207}"/>
              </a:ext>
            </a:extLst>
          </p:cNvPr>
          <p:cNvPicPr>
            <a:picLocks noChangeAspect="1"/>
          </p:cNvPicPr>
          <p:nvPr/>
        </p:nvPicPr>
        <p:blipFill>
          <a:blip r:embed="rId2"/>
          <a:stretch>
            <a:fillRect/>
          </a:stretch>
        </p:blipFill>
        <p:spPr>
          <a:xfrm>
            <a:off x="2730161" y="601588"/>
            <a:ext cx="355939" cy="297299"/>
          </a:xfrm>
          <a:prstGeom prst="rect">
            <a:avLst/>
          </a:prstGeom>
        </p:spPr>
      </p:pic>
      <p:sp>
        <p:nvSpPr>
          <p:cNvPr id="18" name="Tijdelijke aanduiding voor tekst 17">
            <a:extLst>
              <a:ext uri="{FF2B5EF4-FFF2-40B4-BE49-F238E27FC236}">
                <a16:creationId xmlns:a16="http://schemas.microsoft.com/office/drawing/2014/main" id="{0085B888-A864-4C76-87C8-996231F3744D}"/>
              </a:ext>
            </a:extLst>
          </p:cNvPr>
          <p:cNvSpPr>
            <a:spLocks noGrp="1"/>
          </p:cNvSpPr>
          <p:nvPr>
            <p:ph type="body" sz="quarter" idx="10" hasCustomPrompt="1"/>
          </p:nvPr>
        </p:nvSpPr>
        <p:spPr>
          <a:xfrm>
            <a:off x="2730839" y="1628775"/>
            <a:ext cx="3682322" cy="3600450"/>
          </a:xfrm>
        </p:spPr>
        <p:txBody>
          <a:bodyPr>
            <a:normAutofit/>
          </a:bodyPr>
          <a:lstStyle>
            <a:lvl1pPr marL="0" indent="0">
              <a:buNone/>
              <a:defRPr sz="3600">
                <a:solidFill>
                  <a:schemeClr val="bg1"/>
                </a:solidFill>
              </a:defRPr>
            </a:lvl1pPr>
          </a:lstStyle>
          <a:p>
            <a:pPr lvl="0"/>
            <a:r>
              <a:rPr lang="nl-NL" sz="3600" dirty="0"/>
              <a:t>‘</a:t>
            </a:r>
            <a:r>
              <a:rPr lang="en-GB" sz="3600" dirty="0"/>
              <a:t>Quote’</a:t>
            </a:r>
            <a:endParaRPr lang="nl-NL" sz="3600" dirty="0"/>
          </a:p>
        </p:txBody>
      </p:sp>
      <p:sp>
        <p:nvSpPr>
          <p:cNvPr id="20" name="Tijdelijke aanduiding voor tekst 19">
            <a:extLst>
              <a:ext uri="{FF2B5EF4-FFF2-40B4-BE49-F238E27FC236}">
                <a16:creationId xmlns:a16="http://schemas.microsoft.com/office/drawing/2014/main" id="{7E150451-5081-475D-A7BF-2CE6F5C377F5}"/>
              </a:ext>
            </a:extLst>
          </p:cNvPr>
          <p:cNvSpPr>
            <a:spLocks noGrp="1"/>
          </p:cNvSpPr>
          <p:nvPr>
            <p:ph type="body" sz="quarter" idx="11" hasCustomPrompt="1"/>
          </p:nvPr>
        </p:nvSpPr>
        <p:spPr>
          <a:xfrm>
            <a:off x="2730161" y="5429599"/>
            <a:ext cx="3683000" cy="493713"/>
          </a:xfrm>
        </p:spPr>
        <p:txBody>
          <a:bodyPr anchor="b"/>
          <a:lstStyle>
            <a:lvl1pPr marL="0" indent="0">
              <a:buNone/>
              <a:defRPr sz="1740">
                <a:solidFill>
                  <a:schemeClr val="bg1"/>
                </a:solidFill>
              </a:defRPr>
            </a:lvl1pPr>
          </a:lstStyle>
          <a:p>
            <a:pPr lvl="0"/>
            <a:r>
              <a:rPr lang="nl-NL" dirty="0"/>
              <a:t>NAAM</a:t>
            </a:r>
            <a:endParaRPr lang="en-GB" dirty="0"/>
          </a:p>
        </p:txBody>
      </p:sp>
    </p:spTree>
    <p:extLst>
      <p:ext uri="{BB962C8B-B14F-4D97-AF65-F5344CB8AC3E}">
        <p14:creationId xmlns:p14="http://schemas.microsoft.com/office/powerpoint/2010/main" val="224290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eldia">
    <p:bg>
      <p:bgPr>
        <a:solidFill>
          <a:schemeClr val="bg1"/>
        </a:solidFill>
        <a:effectLst/>
      </p:bgPr>
    </p:bg>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9094" name="Rectangle 6"/>
          <p:cNvSpPr>
            <a:spLocks noGrp="1" noChangeArrowheads="1"/>
          </p:cNvSpPr>
          <p:nvPr>
            <p:ph type="ftr" sz="quarter" idx="3"/>
          </p:nvPr>
        </p:nvSpPr>
        <p:spPr>
          <a:xfrm>
            <a:off x="1422700" y="6377050"/>
            <a:ext cx="3279775" cy="215444"/>
          </a:xfrm>
        </p:spPr>
        <p:txBody>
          <a:bodyPr anchor="b">
            <a:spAutoFit/>
          </a:bodyPr>
          <a:lstStyle>
            <a:lvl1pPr algn="l">
              <a:defRPr sz="800">
                <a:latin typeface="Arial" pitchFamily="34" charset="0"/>
                <a:cs typeface="Arial" pitchFamily="34" charset="0"/>
              </a:defRPr>
            </a:lvl1pPr>
          </a:lstStyle>
          <a:p>
            <a:endParaRPr lang="nl-NL"/>
          </a:p>
        </p:txBody>
      </p:sp>
      <p:sp>
        <p:nvSpPr>
          <p:cNvPr id="89104" name="Rectangle 16"/>
          <p:cNvSpPr>
            <a:spLocks noGrp="1" noChangeArrowheads="1"/>
          </p:cNvSpPr>
          <p:nvPr>
            <p:ph type="ctrTitle" sz="quarter" hasCustomPrompt="1"/>
          </p:nvPr>
        </p:nvSpPr>
        <p:spPr>
          <a:xfrm>
            <a:off x="1440000" y="1620000"/>
            <a:ext cx="7058300" cy="504255"/>
          </a:xfrm>
        </p:spPr>
        <p:txBody>
          <a:bodyPr anchor="t" anchorCtr="0"/>
          <a:lstStyle>
            <a:lvl1pPr algn="l">
              <a:lnSpc>
                <a:spcPct val="100000"/>
              </a:lnSpc>
              <a:defRPr sz="2300" b="1" baseline="0">
                <a:solidFill>
                  <a:srgbClr val="E11837"/>
                </a:solidFill>
                <a:latin typeface="Arial" pitchFamily="34" charset="0"/>
                <a:cs typeface="Arial" pitchFamily="34" charset="0"/>
              </a:defRPr>
            </a:lvl1pPr>
          </a:lstStyle>
          <a:p>
            <a:pPr lvl="0"/>
            <a:r>
              <a:rPr lang="nl-NL" noProof="0"/>
              <a:t>Klik om een titel te maken</a:t>
            </a:r>
          </a:p>
        </p:txBody>
      </p:sp>
      <p:sp>
        <p:nvSpPr>
          <p:cNvPr id="15" name="Subtitle 2"/>
          <p:cNvSpPr>
            <a:spLocks noGrp="1"/>
          </p:cNvSpPr>
          <p:nvPr>
            <p:ph type="subTitle" idx="4294967295" hasCustomPrompt="1"/>
          </p:nvPr>
        </p:nvSpPr>
        <p:spPr>
          <a:xfrm>
            <a:off x="6147175" y="3780000"/>
            <a:ext cx="2340259" cy="459090"/>
          </a:xfrm>
        </p:spPr>
        <p:txBody>
          <a:bodyPr/>
          <a:lstStyle>
            <a:lvl1pPr algn="ctr">
              <a:buNone/>
              <a:defRPr sz="1400"/>
            </a:lvl1pPr>
          </a:lstStyle>
          <a:p>
            <a:r>
              <a:rPr lang="en-US"/>
              <a:t>Klik om een ondertitel te maken</a:t>
            </a:r>
            <a:endParaRPr lang="nl-NL"/>
          </a:p>
        </p:txBody>
      </p:sp>
      <p:sp>
        <p:nvSpPr>
          <p:cNvPr id="10" name="Rechthoek 9"/>
          <p:cNvSpPr/>
          <p:nvPr userDrawn="1"/>
        </p:nvSpPr>
        <p:spPr bwMode="auto">
          <a:xfrm>
            <a:off x="6102170" y="278650"/>
            <a:ext cx="2475275"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nl-NL" sz="3600" b="1" i="0" u="none" strike="noStrike" cap="none" normalizeH="0" baseline="0">
              <a:ln>
                <a:noFill/>
              </a:ln>
              <a:solidFill>
                <a:srgbClr val="000000"/>
              </a:solidFill>
              <a:effectLst/>
              <a:latin typeface="Arial" charset="0"/>
            </a:endParaRPr>
          </a:p>
        </p:txBody>
      </p:sp>
      <p:pic>
        <p:nvPicPr>
          <p:cNvPr id="11" name="Afbeelding 10" descr="logoNLl-transparant.png"/>
          <p:cNvPicPr>
            <a:picLocks noChangeAspect="1"/>
          </p:cNvPicPr>
          <p:nvPr userDrawn="1"/>
        </p:nvPicPr>
        <p:blipFill>
          <a:blip r:embed="rId3" cstate="print"/>
          <a:stretch>
            <a:fillRect/>
          </a:stretch>
        </p:blipFill>
        <p:spPr>
          <a:xfrm>
            <a:off x="6048000" y="180000"/>
            <a:ext cx="2520280" cy="505422"/>
          </a:xfrm>
          <a:prstGeom prst="rect">
            <a:avLst/>
          </a:prstGeom>
        </p:spPr>
      </p:pic>
    </p:spTree>
    <p:extLst>
      <p:ext uri="{BB962C8B-B14F-4D97-AF65-F5344CB8AC3E}">
        <p14:creationId xmlns:p14="http://schemas.microsoft.com/office/powerpoint/2010/main" val="3418730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Titel en object">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40000" y="900000"/>
            <a:ext cx="7127190" cy="504701"/>
          </a:xfrm>
        </p:spPr>
        <p:txBody>
          <a:bodyPr/>
          <a:lstStyle>
            <a:lvl1pPr>
              <a:defRPr baseline="0">
                <a:solidFill>
                  <a:srgbClr val="E11837"/>
                </a:solidFill>
              </a:defRPr>
            </a:lvl1pPr>
          </a:lstStyle>
          <a:p>
            <a:r>
              <a:rPr lang="en-US"/>
              <a:t>Klik om een titel te maken</a:t>
            </a:r>
            <a:endParaRPr lang="nl-NL"/>
          </a:p>
        </p:txBody>
      </p:sp>
      <p:sp>
        <p:nvSpPr>
          <p:cNvPr id="3" name="Tijdelijke aanduiding voor inhoud 2"/>
          <p:cNvSpPr>
            <a:spLocks noGrp="1"/>
          </p:cNvSpPr>
          <p:nvPr>
            <p:ph idx="1" hasCustomPrompt="1"/>
          </p:nvPr>
        </p:nvSpPr>
        <p:spPr>
          <a:xfrm>
            <a:off x="1440000" y="1620000"/>
            <a:ext cx="7110789" cy="3744215"/>
          </a:xfrm>
        </p:spPr>
        <p:txBody>
          <a:bodyPr/>
          <a:lstStyle>
            <a:lvl1pPr marL="355600" indent="-355600">
              <a:defRPr sz="2800">
                <a:latin typeface="Arial" pitchFamily="34" charset="0"/>
                <a:cs typeface="Arial" pitchFamily="34" charset="0"/>
              </a:defRPr>
            </a:lvl1pPr>
            <a:lvl2pPr marL="712788" indent="-357188">
              <a:defRPr sz="2400" b="0"/>
            </a:lvl2pPr>
            <a:lvl3pPr marL="985838" indent="-273050">
              <a:defRPr sz="2000" b="0"/>
            </a:lvl3pPr>
            <a:lvl4pPr marL="1341438" indent="-260350">
              <a:defRPr/>
            </a:lvl4pPr>
            <a:lvl5pPr marL="1614488" indent="-273050">
              <a:defRPr/>
            </a:lvl5pPr>
          </a:lstStyle>
          <a:p>
            <a:pPr lvl="0"/>
            <a:r>
              <a:rPr lang="en-US"/>
              <a:t>Klik om tekst toe te voegen</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voettekst 3"/>
          <p:cNvSpPr>
            <a:spLocks noGrp="1"/>
          </p:cNvSpPr>
          <p:nvPr>
            <p:ph type="ftr" sz="quarter" idx="10"/>
          </p:nvPr>
        </p:nvSpPr>
        <p:spPr>
          <a:xfrm>
            <a:off x="2001662" y="6360100"/>
            <a:ext cx="2895600" cy="337581"/>
          </a:xfrm>
        </p:spPr>
        <p:txBody>
          <a:bodyPr/>
          <a:lstStyle>
            <a:lvl1pPr algn="l">
              <a:defRPr sz="1000">
                <a:latin typeface="Arial" pitchFamily="34" charset="0"/>
                <a:cs typeface="Arial" pitchFamily="34" charset="0"/>
              </a:defRPr>
            </a:lvl1pPr>
          </a:lstStyle>
          <a:p>
            <a:endParaRPr lang="nl-NL"/>
          </a:p>
        </p:txBody>
      </p:sp>
      <p:sp>
        <p:nvSpPr>
          <p:cNvPr id="5" name="Tijdelijke aanduiding voor dianummer 4"/>
          <p:cNvSpPr>
            <a:spLocks noGrp="1"/>
          </p:cNvSpPr>
          <p:nvPr>
            <p:ph type="sldNum" sz="quarter" idx="11"/>
          </p:nvPr>
        </p:nvSpPr>
        <p:spPr>
          <a:xfrm>
            <a:off x="1440938" y="6360100"/>
            <a:ext cx="459114" cy="337581"/>
          </a:xfrm>
        </p:spPr>
        <p:txBody>
          <a:bodyPr/>
          <a:lstStyle>
            <a:lvl1pPr algn="l">
              <a:defRPr/>
            </a:lvl1pPr>
          </a:lstStyle>
          <a:p>
            <a:fld id="{11DD61F2-1B46-4395-9E9C-1ED1DF9C4869}" type="slidenum">
              <a:rPr lang="nl-NL" smtClean="0"/>
              <a:pPr/>
              <a:t>‹#›</a:t>
            </a:fld>
            <a:endParaRPr lang="nl-NL"/>
          </a:p>
        </p:txBody>
      </p:sp>
      <p:pic>
        <p:nvPicPr>
          <p:cNvPr id="7" name="Picture 2"/>
          <p:cNvPicPr>
            <a:picLocks noChangeAspect="1" noChangeArrowheads="1"/>
          </p:cNvPicPr>
          <p:nvPr userDrawn="1"/>
        </p:nvPicPr>
        <p:blipFill>
          <a:blip r:embed="rId2" cstate="print"/>
          <a:srcRect/>
          <a:stretch>
            <a:fillRect/>
          </a:stretch>
        </p:blipFill>
        <p:spPr bwMode="auto">
          <a:xfrm>
            <a:off x="0" y="5364215"/>
            <a:ext cx="1427163" cy="914400"/>
          </a:xfrm>
          <a:prstGeom prst="rect">
            <a:avLst/>
          </a:prstGeom>
          <a:noFill/>
          <a:ln w="9525">
            <a:noFill/>
            <a:miter lim="800000"/>
            <a:headEnd/>
            <a:tailEnd/>
          </a:ln>
        </p:spPr>
      </p:pic>
      <p:pic>
        <p:nvPicPr>
          <p:cNvPr id="10" name="Picture 2"/>
          <p:cNvPicPr>
            <a:picLocks noChangeAspect="1" noChangeArrowheads="1"/>
          </p:cNvPicPr>
          <p:nvPr userDrawn="1"/>
        </p:nvPicPr>
        <p:blipFill>
          <a:blip r:embed="rId3" cstate="print"/>
          <a:srcRect/>
          <a:stretch>
            <a:fillRect/>
          </a:stretch>
        </p:blipFill>
        <p:spPr bwMode="auto">
          <a:xfrm>
            <a:off x="1421650" y="773705"/>
            <a:ext cx="7181850" cy="109537"/>
          </a:xfrm>
          <a:prstGeom prst="rect">
            <a:avLst/>
          </a:prstGeom>
          <a:noFill/>
          <a:ln w="9525">
            <a:noFill/>
            <a:miter lim="800000"/>
            <a:headEnd/>
            <a:tailEnd/>
          </a:ln>
        </p:spPr>
      </p:pic>
      <p:pic>
        <p:nvPicPr>
          <p:cNvPr id="9" name="Afbeelding 8" descr="logoNLl-transparant.png"/>
          <p:cNvPicPr>
            <a:picLocks noChangeAspect="1"/>
          </p:cNvPicPr>
          <p:nvPr userDrawn="1"/>
        </p:nvPicPr>
        <p:blipFill>
          <a:blip r:embed="rId4" cstate="print"/>
          <a:stretch>
            <a:fillRect/>
          </a:stretch>
        </p:blipFill>
        <p:spPr>
          <a:xfrm>
            <a:off x="6048000" y="180000"/>
            <a:ext cx="2520280" cy="505422"/>
          </a:xfrm>
          <a:prstGeom prst="rect">
            <a:avLst/>
          </a:prstGeom>
        </p:spPr>
      </p:pic>
    </p:spTree>
    <p:extLst>
      <p:ext uri="{BB962C8B-B14F-4D97-AF65-F5344CB8AC3E}">
        <p14:creationId xmlns:p14="http://schemas.microsoft.com/office/powerpoint/2010/main" val="3891715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25038" y="900000"/>
            <a:ext cx="2040477" cy="783156"/>
          </a:xfrm>
        </p:spPr>
        <p:txBody>
          <a:bodyPr/>
          <a:lstStyle>
            <a:lvl1pPr algn="l">
              <a:defRPr sz="2000" b="1"/>
            </a:lvl1pPr>
          </a:lstStyle>
          <a:p>
            <a:r>
              <a:rPr lang="en-US"/>
              <a:t>Klik om een titel te maken</a:t>
            </a:r>
            <a:endParaRPr lang="nl-NL"/>
          </a:p>
        </p:txBody>
      </p:sp>
      <p:sp>
        <p:nvSpPr>
          <p:cNvPr id="3" name="Tijdelijke aanduiding voor inhoud 2"/>
          <p:cNvSpPr>
            <a:spLocks noGrp="1"/>
          </p:cNvSpPr>
          <p:nvPr>
            <p:ph idx="1" hasCustomPrompt="1"/>
          </p:nvPr>
        </p:nvSpPr>
        <p:spPr>
          <a:xfrm>
            <a:off x="3575050" y="900000"/>
            <a:ext cx="5111750" cy="5235516"/>
          </a:xfrm>
        </p:spPr>
        <p:txBody>
          <a:bodyPr/>
          <a:lstStyle>
            <a:lvl1pPr>
              <a:defRPr sz="2800" b="0"/>
            </a:lvl1pPr>
            <a:lvl2pPr>
              <a:defRPr sz="2400" b="0"/>
            </a:lvl2pPr>
            <a:lvl3pPr>
              <a:defRPr sz="2000" b="0"/>
            </a:lvl3pPr>
            <a:lvl4pPr>
              <a:defRPr sz="1600" b="0"/>
            </a:lvl4pPr>
            <a:lvl5pPr>
              <a:defRPr sz="1400" b="0"/>
            </a:lvl5pPr>
            <a:lvl6pPr>
              <a:defRPr sz="2000"/>
            </a:lvl6pPr>
            <a:lvl7pPr>
              <a:defRPr sz="2000"/>
            </a:lvl7pPr>
            <a:lvl8pPr>
              <a:defRPr sz="2000"/>
            </a:lvl8pPr>
            <a:lvl9pPr>
              <a:defRPr sz="2000"/>
            </a:lvl9pPr>
          </a:lstStyle>
          <a:p>
            <a:pPr lvl="0"/>
            <a:r>
              <a:rPr lang="en-US"/>
              <a:t>Klik om tekst toe te voegen</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tekst 3"/>
          <p:cNvSpPr>
            <a:spLocks noGrp="1"/>
          </p:cNvSpPr>
          <p:nvPr>
            <p:ph type="body" sz="half" idx="2" hasCustomPrompt="1"/>
          </p:nvPr>
        </p:nvSpPr>
        <p:spPr>
          <a:xfrm>
            <a:off x="1425038" y="1853825"/>
            <a:ext cx="2064227" cy="4272340"/>
          </a:xfrm>
        </p:spPr>
        <p:txBody>
          <a:bodyPr/>
          <a:lstStyle>
            <a:lvl1pPr marL="0" indent="0">
              <a:buNone/>
              <a:defRPr sz="1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tekst toe te voegen</a:t>
            </a:r>
          </a:p>
        </p:txBody>
      </p:sp>
      <p:sp>
        <p:nvSpPr>
          <p:cNvPr id="5" name="Tijdelijke aanduiding voor voettekst 4"/>
          <p:cNvSpPr>
            <a:spLocks noGrp="1"/>
          </p:cNvSpPr>
          <p:nvPr>
            <p:ph type="ftr" sz="quarter" idx="10"/>
          </p:nvPr>
        </p:nvSpPr>
        <p:spPr/>
        <p:txBody>
          <a:bodyPr/>
          <a:lstStyle>
            <a:lvl1pPr>
              <a:defRPr sz="1000">
                <a:latin typeface="Arial" pitchFamily="34" charset="0"/>
                <a:cs typeface="Arial" pitchFamily="34" charset="0"/>
              </a:defRPr>
            </a:lvl1pPr>
          </a:lstStyle>
          <a:p>
            <a:endParaRPr lang="nl-NL"/>
          </a:p>
        </p:txBody>
      </p:sp>
      <p:sp>
        <p:nvSpPr>
          <p:cNvPr id="6" name="Tijdelijke aanduiding voor dianummer 5"/>
          <p:cNvSpPr>
            <a:spLocks noGrp="1"/>
          </p:cNvSpPr>
          <p:nvPr>
            <p:ph type="sldNum" sz="quarter" idx="11"/>
          </p:nvPr>
        </p:nvSpPr>
        <p:spPr/>
        <p:txBody>
          <a:bodyPr/>
          <a:lstStyle>
            <a:lvl1pPr>
              <a:defRPr/>
            </a:lvl1pPr>
          </a:lstStyle>
          <a:p>
            <a:fld id="{11DD61F2-1B46-4395-9E9C-1ED1DF9C4869}" type="slidenum">
              <a:rPr lang="nl-NL" smtClean="0"/>
              <a:pPr/>
              <a:t>‹#›</a:t>
            </a:fld>
            <a:endParaRPr lang="nl-NL"/>
          </a:p>
        </p:txBody>
      </p:sp>
      <p:pic>
        <p:nvPicPr>
          <p:cNvPr id="7" name="Picture 2"/>
          <p:cNvPicPr>
            <a:picLocks noChangeAspect="1" noChangeArrowheads="1"/>
          </p:cNvPicPr>
          <p:nvPr userDrawn="1"/>
        </p:nvPicPr>
        <p:blipFill>
          <a:blip r:embed="rId2" cstate="print"/>
          <a:srcRect/>
          <a:stretch>
            <a:fillRect/>
          </a:stretch>
        </p:blipFill>
        <p:spPr bwMode="auto">
          <a:xfrm>
            <a:off x="1421650" y="773705"/>
            <a:ext cx="7181850" cy="109537"/>
          </a:xfrm>
          <a:prstGeom prst="rect">
            <a:avLst/>
          </a:prstGeom>
          <a:noFill/>
          <a:ln w="9525">
            <a:noFill/>
            <a:miter lim="800000"/>
            <a:headEnd/>
            <a:tailEnd/>
          </a:ln>
        </p:spPr>
      </p:pic>
    </p:spTree>
    <p:extLst>
      <p:ext uri="{BB962C8B-B14F-4D97-AF65-F5344CB8AC3E}">
        <p14:creationId xmlns:p14="http://schemas.microsoft.com/office/powerpoint/2010/main" val="393858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6486190-F1D1-43BB-B712-AB7BE1C184AD}"/>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6BC46703-C372-4CCF-BBDB-349EF159E78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8" name="Afbeelding 7">
            <a:extLst>
              <a:ext uri="{FF2B5EF4-FFF2-40B4-BE49-F238E27FC236}">
                <a16:creationId xmlns:a16="http://schemas.microsoft.com/office/drawing/2014/main" id="{D2936B9B-9586-48DE-B845-C54BC129D8B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49806" y="6227762"/>
            <a:ext cx="1359194" cy="588915"/>
          </a:xfrm>
          <a:prstGeom prst="rect">
            <a:avLst/>
          </a:prstGeom>
        </p:spPr>
      </p:pic>
    </p:spTree>
    <p:extLst>
      <p:ext uri="{BB962C8B-B14F-4D97-AF65-F5344CB8AC3E}">
        <p14:creationId xmlns:p14="http://schemas.microsoft.com/office/powerpoint/2010/main" val="2709464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ransition>
    <p:fade/>
  </p:transition>
  <p:txStyles>
    <p:titleStyle>
      <a:lvl1pPr algn="l" defTabSz="685783" rtl="0" eaLnBrk="1" latinLnBrk="0" hangingPunct="1">
        <a:lnSpc>
          <a:spcPct val="90000"/>
        </a:lnSpc>
        <a:spcBef>
          <a:spcPct val="0"/>
        </a:spcBef>
        <a:buNone/>
        <a:defRPr lang="nl-NL" sz="3200" b="0" kern="1200" baseline="0" dirty="0">
          <a:solidFill>
            <a:srgbClr val="E50856"/>
          </a:solidFill>
          <a:latin typeface="Avenir Next Condensed"/>
          <a:ea typeface="+mj-ea"/>
          <a:cs typeface="Arial" panose="020B0604020202020204" pitchFamily="34" charset="0"/>
          <a:sym typeface="Avenir Next Condensed Demi Bold"/>
        </a:defRPr>
      </a:lvl1pPr>
    </p:titleStyle>
    <p:bodyStyle>
      <a:lvl1pPr marL="171446" indent="-171446" algn="l" defTabSz="685783" rtl="0" eaLnBrk="1" latinLnBrk="0" hangingPunct="1">
        <a:lnSpc>
          <a:spcPct val="80000"/>
        </a:lnSpc>
        <a:spcBef>
          <a:spcPts val="75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8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80000"/>
        </a:lnSpc>
        <a:spcBef>
          <a:spcPts val="375"/>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8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8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yKuWRZ4xew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ggzstandaarden.nl/zorgstandaarden/psychos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96VWilmCB3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sE3gxX5CiW0&amp;feature=youtu.b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26C467-C10D-4A06-9DC6-CEB0E4EF3624}"/>
              </a:ext>
            </a:extLst>
          </p:cNvPr>
          <p:cNvSpPr>
            <a:spLocks noGrp="1"/>
          </p:cNvSpPr>
          <p:nvPr>
            <p:ph type="body" sz="quarter" idx="10"/>
          </p:nvPr>
        </p:nvSpPr>
        <p:spPr/>
        <p:txBody>
          <a:bodyPr/>
          <a:lstStyle/>
          <a:p>
            <a:r>
              <a:rPr lang="nl-NL" dirty="0"/>
              <a:t>PSYCHOSE_</a:t>
            </a:r>
          </a:p>
        </p:txBody>
      </p:sp>
      <p:sp>
        <p:nvSpPr>
          <p:cNvPr id="3" name="Text Placeholder 2">
            <a:extLst>
              <a:ext uri="{FF2B5EF4-FFF2-40B4-BE49-F238E27FC236}">
                <a16:creationId xmlns:a16="http://schemas.microsoft.com/office/drawing/2014/main" id="{37999221-4ACF-4FD3-846E-9BF2A073186D}"/>
              </a:ext>
            </a:extLst>
          </p:cNvPr>
          <p:cNvSpPr>
            <a:spLocks noGrp="1"/>
          </p:cNvSpPr>
          <p:nvPr>
            <p:ph type="body" sz="quarter" idx="11"/>
          </p:nvPr>
        </p:nvSpPr>
        <p:spPr/>
        <p:txBody>
          <a:bodyPr/>
          <a:lstStyle/>
          <a:p>
            <a:r>
              <a:rPr lang="nl-NL" dirty="0"/>
              <a:t>KARIN VAN MONTFOORT</a:t>
            </a:r>
          </a:p>
          <a:p>
            <a:endParaRPr lang="nl-NL" dirty="0"/>
          </a:p>
        </p:txBody>
      </p:sp>
      <p:sp>
        <p:nvSpPr>
          <p:cNvPr id="4" name="Text Placeholder 3">
            <a:extLst>
              <a:ext uri="{FF2B5EF4-FFF2-40B4-BE49-F238E27FC236}">
                <a16:creationId xmlns:a16="http://schemas.microsoft.com/office/drawing/2014/main" id="{8070FDEA-8294-4393-AC6E-065E92A52DFC}"/>
              </a:ext>
            </a:extLst>
          </p:cNvPr>
          <p:cNvSpPr>
            <a:spLocks noGrp="1"/>
          </p:cNvSpPr>
          <p:nvPr>
            <p:ph type="body" sz="quarter" idx="12"/>
          </p:nvPr>
        </p:nvSpPr>
        <p:spPr/>
        <p:txBody>
          <a:bodyPr/>
          <a:lstStyle/>
          <a:p>
            <a:r>
              <a:rPr lang="nl-NL" dirty="0"/>
              <a:t>PSYCHOPATHOLOGIE</a:t>
            </a:r>
          </a:p>
        </p:txBody>
      </p:sp>
    </p:spTree>
    <p:extLst>
      <p:ext uri="{BB962C8B-B14F-4D97-AF65-F5344CB8AC3E}">
        <p14:creationId xmlns:p14="http://schemas.microsoft.com/office/powerpoint/2010/main" val="3505933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5 FASEN VAN PSYCHOSE EN HERSTEL</a:t>
            </a:r>
            <a:endParaRPr lang="en-US" sz="2000" dirty="0"/>
          </a:p>
        </p:txBody>
      </p:sp>
      <p:sp>
        <p:nvSpPr>
          <p:cNvPr id="3" name="Text Placeholder 2">
            <a:extLst>
              <a:ext uri="{FF2B5EF4-FFF2-40B4-BE49-F238E27FC236}">
                <a16:creationId xmlns:a16="http://schemas.microsoft.com/office/drawing/2014/main" id="{61E4D8C8-BBFF-4F09-8EF7-39D97C2D0E09}"/>
              </a:ext>
            </a:extLst>
          </p:cNvPr>
          <p:cNvSpPr>
            <a:spLocks noGrp="1"/>
          </p:cNvSpPr>
          <p:nvPr>
            <p:ph type="body" sz="quarter" idx="10"/>
          </p:nvPr>
        </p:nvSpPr>
        <p:spPr/>
        <p:txBody>
          <a:bodyPr>
            <a:normAutofit/>
          </a:bodyPr>
          <a:lstStyle/>
          <a:p>
            <a:pPr>
              <a:lnSpc>
                <a:spcPct val="100000"/>
              </a:lnSpc>
            </a:pPr>
            <a:r>
              <a:rPr lang="en-GB" sz="2000" dirty="0"/>
              <a:t>Link: </a:t>
            </a:r>
            <a:r>
              <a:rPr lang="en-GB" sz="2000" dirty="0">
                <a:solidFill>
                  <a:srgbClr val="E50856"/>
                </a:solidFill>
                <a:hlinkClick r:id="rId3">
                  <a:extLst>
                    <a:ext uri="{A12FA001-AC4F-418D-AE19-62706E023703}">
                      <ahyp:hlinkClr xmlns:ahyp="http://schemas.microsoft.com/office/drawing/2018/hyperlinkcolor" val="tx"/>
                    </a:ext>
                  </a:extLst>
                </a:hlinkClick>
              </a:rPr>
              <a:t>https://youtu.be/yKuWRZ4xeww</a:t>
            </a:r>
            <a:endParaRPr lang="nl-NL" sz="2000" dirty="0">
              <a:solidFill>
                <a:srgbClr val="E50856"/>
              </a:solidFill>
            </a:endParaRPr>
          </a:p>
        </p:txBody>
      </p:sp>
      <p:pic>
        <p:nvPicPr>
          <p:cNvPr id="5" name="Content Placeholder 4">
            <a:hlinkClick r:id="rId3"/>
          </p:cNvPr>
          <p:cNvPicPr>
            <a:picLocks noGrp="1" noChangeAspect="1"/>
          </p:cNvPicPr>
          <p:nvPr>
            <p:ph idx="4294967295"/>
          </p:nvPr>
        </p:nvPicPr>
        <p:blipFill>
          <a:blip r:embed="rId4"/>
          <a:stretch>
            <a:fillRect/>
          </a:stretch>
        </p:blipFill>
        <p:spPr>
          <a:xfrm>
            <a:off x="1528762" y="2420888"/>
            <a:ext cx="6086475" cy="3543300"/>
          </a:xfrm>
          <a:prstGeom prst="rect">
            <a:avLst/>
          </a:prstGeom>
        </p:spPr>
      </p:pic>
    </p:spTree>
    <p:extLst>
      <p:ext uri="{BB962C8B-B14F-4D97-AF65-F5344CB8AC3E}">
        <p14:creationId xmlns:p14="http://schemas.microsoft.com/office/powerpoint/2010/main" val="705515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DE WERKELIJKE DIAGNOSE</a:t>
            </a:r>
          </a:p>
        </p:txBody>
      </p:sp>
      <p:sp>
        <p:nvSpPr>
          <p:cNvPr id="3" name="Content Placeholder 2"/>
          <p:cNvSpPr>
            <a:spLocks noGrp="1"/>
          </p:cNvSpPr>
          <p:nvPr>
            <p:ph type="body" sz="quarter" idx="10"/>
          </p:nvPr>
        </p:nvSpPr>
        <p:spPr/>
        <p:txBody>
          <a:bodyPr>
            <a:normAutofit/>
          </a:bodyPr>
          <a:lstStyle/>
          <a:p>
            <a:pPr marL="285750" indent="-285750">
              <a:lnSpc>
                <a:spcPct val="100000"/>
              </a:lnSpc>
              <a:buFont typeface="Arial" panose="020B0604020202020204" pitchFamily="34" charset="0"/>
              <a:buChar char="•"/>
            </a:pPr>
            <a:r>
              <a:rPr lang="nl-NL" sz="2000" dirty="0"/>
              <a:t>Wat zijn jouw specifieke gevoeligheden?</a:t>
            </a:r>
          </a:p>
          <a:p>
            <a:pPr marL="285750" indent="-285750">
              <a:lnSpc>
                <a:spcPct val="100000"/>
              </a:lnSpc>
              <a:buFont typeface="Arial" panose="020B0604020202020204" pitchFamily="34" charset="0"/>
              <a:buChar char="•"/>
            </a:pPr>
            <a:r>
              <a:rPr lang="nl-NL" sz="2000" dirty="0"/>
              <a:t>Wat is jouw specifieke weerbaarheid?</a:t>
            </a:r>
          </a:p>
          <a:p>
            <a:pPr marL="285750" indent="-285750">
              <a:lnSpc>
                <a:spcPct val="100000"/>
              </a:lnSpc>
              <a:buFont typeface="Arial" panose="020B0604020202020204" pitchFamily="34" charset="0"/>
              <a:buChar char="•"/>
            </a:pPr>
            <a:r>
              <a:rPr lang="nl-NL" sz="2000" dirty="0"/>
              <a:t>Hoe brengen we jouw gevoeligheid en weerbaarheid in kaart over een langere periode?</a:t>
            </a:r>
          </a:p>
          <a:p>
            <a:pPr marL="285750" indent="-285750">
              <a:lnSpc>
                <a:spcPct val="100000"/>
              </a:lnSpc>
              <a:buFont typeface="Arial" panose="020B0604020202020204" pitchFamily="34" charset="0"/>
              <a:buChar char="•"/>
            </a:pPr>
            <a:r>
              <a:rPr lang="nl-NL" sz="2000" dirty="0"/>
              <a:t>Hoe leer jij jouw gevoeligheid en je weerbaarheid goed kennen?</a:t>
            </a:r>
          </a:p>
          <a:p>
            <a:pPr marL="285750" indent="-285750">
              <a:lnSpc>
                <a:spcPct val="100000"/>
              </a:lnSpc>
              <a:buFont typeface="Arial" panose="020B0604020202020204" pitchFamily="34" charset="0"/>
              <a:buChar char="•"/>
            </a:pPr>
            <a:r>
              <a:rPr lang="nl-NL" sz="2000" dirty="0"/>
              <a:t>Hoe leer je om te gaan met je gevoeligheid?</a:t>
            </a:r>
          </a:p>
        </p:txBody>
      </p:sp>
    </p:spTree>
    <p:extLst>
      <p:ext uri="{BB962C8B-B14F-4D97-AF65-F5344CB8AC3E}">
        <p14:creationId xmlns:p14="http://schemas.microsoft.com/office/powerpoint/2010/main" val="72397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FOCUS IN DE BEHANDELING</a:t>
            </a:r>
          </a:p>
        </p:txBody>
      </p:sp>
      <p:sp>
        <p:nvSpPr>
          <p:cNvPr id="3" name="Content Placeholder 2"/>
          <p:cNvSpPr>
            <a:spLocks noGrp="1"/>
          </p:cNvSpPr>
          <p:nvPr>
            <p:ph type="body" sz="quarter" idx="10"/>
          </p:nvPr>
        </p:nvSpPr>
        <p:spPr/>
        <p:txBody>
          <a:bodyPr>
            <a:normAutofit/>
          </a:bodyPr>
          <a:lstStyle/>
          <a:p>
            <a:pPr marL="285750" indent="-285750">
              <a:lnSpc>
                <a:spcPct val="100000"/>
              </a:lnSpc>
              <a:buFont typeface="Arial" panose="020B0604020202020204" pitchFamily="34" charset="0"/>
              <a:buChar char="•"/>
            </a:pPr>
            <a:r>
              <a:rPr lang="nl-NL" sz="2000" dirty="0"/>
              <a:t>sociaal isolement verkleinen</a:t>
            </a:r>
          </a:p>
          <a:p>
            <a:pPr marL="285750" indent="-285750">
              <a:lnSpc>
                <a:spcPct val="100000"/>
              </a:lnSpc>
              <a:buFont typeface="Arial" panose="020B0604020202020204" pitchFamily="34" charset="0"/>
              <a:buChar char="•"/>
            </a:pPr>
            <a:r>
              <a:rPr lang="nl-NL" sz="2000" dirty="0"/>
              <a:t>veiligheid voor jezelf en de cliënt</a:t>
            </a:r>
          </a:p>
          <a:p>
            <a:pPr marL="285750" indent="-285750">
              <a:lnSpc>
                <a:spcPct val="100000"/>
              </a:lnSpc>
              <a:buFont typeface="Arial" panose="020B0604020202020204" pitchFamily="34" charset="0"/>
              <a:buChar char="•"/>
            </a:pPr>
            <a:r>
              <a:rPr lang="nl-NL" sz="2000" dirty="0"/>
              <a:t>neem de tijd</a:t>
            </a:r>
          </a:p>
          <a:p>
            <a:pPr marL="285750" indent="-285750">
              <a:lnSpc>
                <a:spcPct val="100000"/>
              </a:lnSpc>
              <a:buFont typeface="Arial" panose="020B0604020202020204" pitchFamily="34" charset="0"/>
              <a:buChar char="•"/>
            </a:pPr>
            <a:r>
              <a:rPr lang="nl-NL" sz="2000" dirty="0"/>
              <a:t>gezamenlijke doelen (wondervraag &amp; toekomstperspectief)</a:t>
            </a:r>
          </a:p>
          <a:p>
            <a:pPr marL="285750" indent="-285750">
              <a:lnSpc>
                <a:spcPct val="100000"/>
              </a:lnSpc>
              <a:buFont typeface="Arial" panose="020B0604020202020204" pitchFamily="34" charset="0"/>
              <a:buChar char="•"/>
            </a:pPr>
            <a:r>
              <a:rPr lang="nl-NL" sz="2000" dirty="0"/>
              <a:t>betrek de omgeving</a:t>
            </a:r>
          </a:p>
          <a:p>
            <a:pPr marL="285750" indent="-285750">
              <a:lnSpc>
                <a:spcPct val="100000"/>
              </a:lnSpc>
              <a:buFont typeface="Arial" panose="020B0604020202020204" pitchFamily="34" charset="0"/>
              <a:buChar char="•"/>
            </a:pPr>
            <a:r>
              <a:rPr lang="nl-NL" sz="2000" dirty="0"/>
              <a:t>stevig signaleringsplan</a:t>
            </a:r>
          </a:p>
          <a:p>
            <a:pPr marL="285750" indent="-285750">
              <a:lnSpc>
                <a:spcPct val="100000"/>
              </a:lnSpc>
              <a:buFont typeface="Arial" panose="020B0604020202020204" pitchFamily="34" charset="0"/>
              <a:buChar char="•"/>
            </a:pPr>
            <a:endParaRPr lang="nl-NL" sz="2000" dirty="0"/>
          </a:p>
          <a:p>
            <a:pPr marL="285750" indent="-285750">
              <a:lnSpc>
                <a:spcPct val="100000"/>
              </a:lnSpc>
              <a:buFont typeface="Arial" panose="020B0604020202020204" pitchFamily="34" charset="0"/>
              <a:buChar char="•"/>
            </a:pPr>
            <a:endParaRPr lang="nl-NL" sz="2000" dirty="0"/>
          </a:p>
        </p:txBody>
      </p:sp>
    </p:spTree>
    <p:extLst>
      <p:ext uri="{BB962C8B-B14F-4D97-AF65-F5344CB8AC3E}">
        <p14:creationId xmlns:p14="http://schemas.microsoft.com/office/powerpoint/2010/main" val="2181981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MULTIDISCIPLINAIRE BEHANDELING CASUS HANS</a:t>
            </a:r>
          </a:p>
        </p:txBody>
      </p:sp>
      <p:sp>
        <p:nvSpPr>
          <p:cNvPr id="3" name="Content Placeholder 2"/>
          <p:cNvSpPr>
            <a:spLocks noGrp="1"/>
          </p:cNvSpPr>
          <p:nvPr>
            <p:ph type="body" sz="quarter" idx="10"/>
          </p:nvPr>
        </p:nvSpPr>
        <p:spPr/>
        <p:txBody>
          <a:bodyPr>
            <a:normAutofit/>
          </a:bodyPr>
          <a:lstStyle/>
          <a:p>
            <a:pPr marL="285750" indent="-285750">
              <a:lnSpc>
                <a:spcPct val="100000"/>
              </a:lnSpc>
              <a:buFont typeface="Arial" panose="020B0604020202020204" pitchFamily="34" charset="0"/>
              <a:buChar char="•"/>
            </a:pPr>
            <a:r>
              <a:rPr lang="nl-NL" sz="2000" dirty="0"/>
              <a:t>In multidisciplinaire groepjes:</a:t>
            </a:r>
          </a:p>
          <a:p>
            <a:pPr marL="800087" lvl="1" indent="-285750">
              <a:lnSpc>
                <a:spcPct val="100000"/>
              </a:lnSpc>
            </a:pPr>
            <a:r>
              <a:rPr lang="nl-NL" dirty="0"/>
              <a:t>Hou zou jij de behandeling/begeleiding willen opstarten? </a:t>
            </a:r>
          </a:p>
          <a:p>
            <a:pPr marL="800087" lvl="1" indent="-285750">
              <a:lnSpc>
                <a:spcPct val="100000"/>
              </a:lnSpc>
            </a:pPr>
            <a:r>
              <a:rPr lang="nl-NL" dirty="0"/>
              <a:t>Waar wil je mee starten en waarom?</a:t>
            </a:r>
          </a:p>
          <a:p>
            <a:pPr marL="800087" lvl="1" indent="-285750">
              <a:lnSpc>
                <a:spcPct val="100000"/>
              </a:lnSpc>
            </a:pPr>
            <a:r>
              <a:rPr lang="nl-NL" dirty="0"/>
              <a:t>Wat kan/moet jouw discipline hierin betekenen?</a:t>
            </a:r>
          </a:p>
          <a:p>
            <a:pPr>
              <a:lnSpc>
                <a:spcPct val="100000"/>
              </a:lnSpc>
            </a:pPr>
            <a:endParaRPr lang="nl-NL" sz="2000" dirty="0"/>
          </a:p>
          <a:p>
            <a:pPr>
              <a:lnSpc>
                <a:spcPct val="100000"/>
              </a:lnSpc>
            </a:pPr>
            <a:r>
              <a:rPr lang="nl-NL" sz="2000" dirty="0"/>
              <a:t>-&gt; Ondersteuningsplan</a:t>
            </a:r>
          </a:p>
          <a:p>
            <a:pPr>
              <a:lnSpc>
                <a:spcPct val="100000"/>
              </a:lnSpc>
            </a:pPr>
            <a:endParaRPr lang="nl-NL" sz="2000" dirty="0"/>
          </a:p>
          <a:p>
            <a:pPr>
              <a:lnSpc>
                <a:spcPct val="100000"/>
              </a:lnSpc>
            </a:pPr>
            <a:r>
              <a:rPr lang="nl-NL" sz="2000" dirty="0"/>
              <a:t>Zie voor meer informatie ook: </a:t>
            </a:r>
            <a:r>
              <a:rPr lang="nl-NL" sz="2000" dirty="0">
                <a:hlinkClick r:id="rId2"/>
              </a:rPr>
              <a:t>https://www.ggzstandaarden.nl/zorgstandaarden/psychose/</a:t>
            </a:r>
            <a:r>
              <a:rPr lang="nl-NL" sz="2000" dirty="0"/>
              <a:t> </a:t>
            </a:r>
          </a:p>
        </p:txBody>
      </p:sp>
    </p:spTree>
    <p:extLst>
      <p:ext uri="{BB962C8B-B14F-4D97-AF65-F5344CB8AC3E}">
        <p14:creationId xmlns:p14="http://schemas.microsoft.com/office/powerpoint/2010/main" val="223689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u="sng" dirty="0"/>
              <a:t>WWW.PSYCHOSENET.NL</a:t>
            </a:r>
          </a:p>
        </p:txBody>
      </p:sp>
      <p:sp>
        <p:nvSpPr>
          <p:cNvPr id="3" name="Content Placeholder 2"/>
          <p:cNvSpPr>
            <a:spLocks noGrp="1"/>
          </p:cNvSpPr>
          <p:nvPr>
            <p:ph type="body" sz="quarter" idx="10"/>
          </p:nvPr>
        </p:nvSpPr>
        <p:spPr/>
        <p:txBody>
          <a:bodyPr>
            <a:normAutofit/>
          </a:bodyPr>
          <a:lstStyle/>
          <a:p>
            <a:pPr>
              <a:lnSpc>
                <a:spcPct val="100000"/>
              </a:lnSpc>
            </a:pPr>
            <a:r>
              <a:rPr lang="nl-NL" sz="2000" dirty="0"/>
              <a:t>Focus op:</a:t>
            </a:r>
          </a:p>
          <a:p>
            <a:pPr marL="285750" indent="-285750">
              <a:lnSpc>
                <a:spcPct val="100000"/>
              </a:lnSpc>
              <a:buFont typeface="Arial" panose="020B0604020202020204" pitchFamily="34" charset="0"/>
              <a:buChar char="•"/>
            </a:pPr>
            <a:r>
              <a:rPr lang="nl-NL" sz="2000" dirty="0"/>
              <a:t>Individuele verschillen tussen mensen</a:t>
            </a:r>
          </a:p>
          <a:p>
            <a:pPr marL="285750" indent="-285750">
              <a:lnSpc>
                <a:spcPct val="100000"/>
              </a:lnSpc>
              <a:buFont typeface="Arial" panose="020B0604020202020204" pitchFamily="34" charset="0"/>
              <a:buChar char="•"/>
            </a:pPr>
            <a:r>
              <a:rPr lang="nl-NL" sz="2000" dirty="0"/>
              <a:t>Herstel &amp; hoop</a:t>
            </a:r>
          </a:p>
          <a:p>
            <a:pPr marL="285750" indent="-285750">
              <a:lnSpc>
                <a:spcPct val="100000"/>
              </a:lnSpc>
              <a:buFont typeface="Arial" panose="020B0604020202020204" pitchFamily="34" charset="0"/>
              <a:buChar char="•"/>
            </a:pPr>
            <a:r>
              <a:rPr lang="nl-NL" sz="2000" dirty="0"/>
              <a:t>Psychotisch syndroom ipv verschillende DSM-diagnosen</a:t>
            </a:r>
          </a:p>
          <a:p>
            <a:pPr>
              <a:lnSpc>
                <a:spcPct val="100000"/>
              </a:lnSpc>
            </a:pPr>
            <a:endParaRPr lang="nl-NL" sz="2000" dirty="0"/>
          </a:p>
        </p:txBody>
      </p:sp>
    </p:spTree>
    <p:extLst>
      <p:ext uri="{BB962C8B-B14F-4D97-AF65-F5344CB8AC3E}">
        <p14:creationId xmlns:p14="http://schemas.microsoft.com/office/powerpoint/2010/main" val="801598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WAAROM ZO’N BEWEGING?</a:t>
            </a:r>
          </a:p>
        </p:txBody>
      </p:sp>
      <p:sp>
        <p:nvSpPr>
          <p:cNvPr id="3" name="Content Placeholder 2"/>
          <p:cNvSpPr>
            <a:spLocks noGrp="1"/>
          </p:cNvSpPr>
          <p:nvPr>
            <p:ph type="body" sz="quarter" idx="10"/>
          </p:nvPr>
        </p:nvSpPr>
        <p:spPr>
          <a:xfrm>
            <a:off x="628650" y="1925638"/>
            <a:ext cx="7886700" cy="4259262"/>
          </a:xfrm>
        </p:spPr>
        <p:txBody>
          <a:bodyPr>
            <a:normAutofit/>
          </a:bodyPr>
          <a:lstStyle/>
          <a:p>
            <a:pPr marL="0" indent="0">
              <a:lnSpc>
                <a:spcPct val="100000"/>
              </a:lnSpc>
              <a:buNone/>
            </a:pPr>
            <a:r>
              <a:rPr lang="nl-NL" sz="2000" dirty="0"/>
              <a:t>schizofrenie = stigma = gek = agressie = chronisch = </a:t>
            </a:r>
          </a:p>
          <a:p>
            <a:pPr marL="0" indent="0">
              <a:lnSpc>
                <a:spcPct val="100000"/>
              </a:lnSpc>
              <a:buNone/>
            </a:pPr>
            <a:r>
              <a:rPr lang="nl-NL" sz="2000" dirty="0"/>
              <a:t>gespleten persoonlijkheid = eng = uitzichtloos</a:t>
            </a:r>
          </a:p>
          <a:p>
            <a:pPr marL="0" indent="0">
              <a:lnSpc>
                <a:spcPct val="100000"/>
              </a:lnSpc>
              <a:buNone/>
            </a:pPr>
            <a:endParaRPr lang="nl-NL" sz="2000" i="1" dirty="0"/>
          </a:p>
          <a:p>
            <a:pPr marL="0" indent="0">
              <a:lnSpc>
                <a:spcPct val="100000"/>
              </a:lnSpc>
              <a:buNone/>
            </a:pPr>
            <a:r>
              <a:rPr lang="nl-NL" sz="2000" dirty="0"/>
              <a:t>Dit belemmert de weg naar herstel </a:t>
            </a:r>
          </a:p>
          <a:p>
            <a:pPr marL="0" indent="0">
              <a:lnSpc>
                <a:spcPct val="100000"/>
              </a:lnSpc>
              <a:buNone/>
            </a:pPr>
            <a:r>
              <a:rPr lang="nl-NL" sz="2000" dirty="0">
                <a:solidFill>
                  <a:srgbClr val="E50856"/>
                </a:solidFill>
              </a:rPr>
              <a:t>EN</a:t>
            </a:r>
            <a:r>
              <a:rPr lang="nl-NL" sz="2000" dirty="0"/>
              <a:t> </a:t>
            </a:r>
          </a:p>
          <a:p>
            <a:pPr marL="0" indent="0">
              <a:lnSpc>
                <a:spcPct val="100000"/>
              </a:lnSpc>
              <a:buNone/>
            </a:pPr>
            <a:r>
              <a:rPr lang="nl-NL" sz="2000" dirty="0"/>
              <a:t>klopt simpelweg niet!</a:t>
            </a:r>
          </a:p>
          <a:p>
            <a:pPr marL="0" indent="0">
              <a:lnSpc>
                <a:spcPct val="100000"/>
              </a:lnSpc>
              <a:buNone/>
            </a:pPr>
            <a:endParaRPr lang="nl-NL" sz="2000" i="1" dirty="0"/>
          </a:p>
          <a:p>
            <a:pPr marL="0" indent="0">
              <a:lnSpc>
                <a:spcPct val="100000"/>
              </a:lnSpc>
              <a:buNone/>
            </a:pPr>
            <a:endParaRPr lang="nl-NL" sz="2000" i="1" dirty="0"/>
          </a:p>
        </p:txBody>
      </p:sp>
    </p:spTree>
    <p:extLst>
      <p:ext uri="{BB962C8B-B14F-4D97-AF65-F5344CB8AC3E}">
        <p14:creationId xmlns:p14="http://schemas.microsoft.com/office/powerpoint/2010/main" val="2051607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F16DDD-7342-4984-95B3-BCC1E0BEAF5B}"/>
              </a:ext>
            </a:extLst>
          </p:cNvPr>
          <p:cNvSpPr>
            <a:spLocks noGrp="1"/>
          </p:cNvSpPr>
          <p:nvPr>
            <p:ph type="title"/>
          </p:nvPr>
        </p:nvSpPr>
        <p:spPr/>
        <p:txBody>
          <a:bodyPr/>
          <a:lstStyle/>
          <a:p>
            <a:endParaRPr lang="nl-NL"/>
          </a:p>
        </p:txBody>
      </p:sp>
      <p:sp>
        <p:nvSpPr>
          <p:cNvPr id="5" name="Text Placeholder 4">
            <a:extLst>
              <a:ext uri="{FF2B5EF4-FFF2-40B4-BE49-F238E27FC236}">
                <a16:creationId xmlns:a16="http://schemas.microsoft.com/office/drawing/2014/main" id="{D5E88D77-6219-46A3-A9BE-EAD32510F0F2}"/>
              </a:ext>
            </a:extLst>
          </p:cNvPr>
          <p:cNvSpPr>
            <a:spLocks noGrp="1"/>
          </p:cNvSpPr>
          <p:nvPr>
            <p:ph type="body" sz="quarter" idx="10"/>
          </p:nvPr>
        </p:nvSpPr>
        <p:spPr/>
        <p:txBody>
          <a:bodyPr/>
          <a:lstStyle/>
          <a:p>
            <a:endParaRPr lang="nl-NL"/>
          </a:p>
        </p:txBody>
      </p:sp>
      <p:pic>
        <p:nvPicPr>
          <p:cNvPr id="4" name="Content Placeholder 3">
            <a:hlinkClick r:id="rId3"/>
          </p:cNvPr>
          <p:cNvPicPr>
            <a:picLocks noGrp="1" noChangeAspect="1"/>
          </p:cNvPicPr>
          <p:nvPr>
            <p:ph idx="4294967295"/>
          </p:nvPr>
        </p:nvPicPr>
        <p:blipFill>
          <a:blip r:embed="rId4"/>
          <a:stretch>
            <a:fillRect/>
          </a:stretch>
        </p:blipFill>
        <p:spPr>
          <a:xfrm>
            <a:off x="757237" y="1696370"/>
            <a:ext cx="7629525" cy="3762375"/>
          </a:xfrm>
          <a:prstGeom prst="rect">
            <a:avLst/>
          </a:prstGeom>
        </p:spPr>
      </p:pic>
    </p:spTree>
    <p:extLst>
      <p:ext uri="{BB962C8B-B14F-4D97-AF65-F5344CB8AC3E}">
        <p14:creationId xmlns:p14="http://schemas.microsoft.com/office/powerpoint/2010/main" val="3347033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TIPS:</a:t>
            </a:r>
            <a:endParaRPr lang="en-US" dirty="0"/>
          </a:p>
        </p:txBody>
      </p:sp>
      <p:sp>
        <p:nvSpPr>
          <p:cNvPr id="3" name="Content Placeholder 2"/>
          <p:cNvSpPr>
            <a:spLocks noGrp="1"/>
          </p:cNvSpPr>
          <p:nvPr>
            <p:ph type="body" sz="quarter" idx="10"/>
          </p:nvPr>
        </p:nvSpPr>
        <p:spPr/>
        <p:txBody>
          <a:bodyPr>
            <a:normAutofit/>
          </a:bodyPr>
          <a:lstStyle/>
          <a:p>
            <a:pPr>
              <a:lnSpc>
                <a:spcPct val="100000"/>
              </a:lnSpc>
            </a:pPr>
            <a:r>
              <a:rPr lang="en-GB" sz="2000" u="sng" dirty="0" err="1">
                <a:solidFill>
                  <a:srgbClr val="E50856"/>
                </a:solidFill>
              </a:rPr>
              <a:t>Psychosenet.nl</a:t>
            </a:r>
            <a:endParaRPr lang="en-GB" sz="2000" u="sng" dirty="0">
              <a:solidFill>
                <a:srgbClr val="E50856"/>
              </a:solidFill>
            </a:endParaRPr>
          </a:p>
          <a:p>
            <a:pPr>
              <a:lnSpc>
                <a:spcPct val="100000"/>
              </a:lnSpc>
            </a:pPr>
            <a:r>
              <a:rPr lang="en-GB" sz="2000" dirty="0" err="1"/>
              <a:t>Tielens</a:t>
            </a:r>
            <a:r>
              <a:rPr lang="en-GB" sz="2000" dirty="0"/>
              <a:t>, J.: In </a:t>
            </a:r>
            <a:r>
              <a:rPr lang="en-GB" sz="2000" dirty="0" err="1"/>
              <a:t>gesprek</a:t>
            </a:r>
            <a:r>
              <a:rPr lang="en-GB" sz="2000" dirty="0"/>
              <a:t> met </a:t>
            </a:r>
            <a:r>
              <a:rPr lang="en-GB" sz="2000" dirty="0" err="1"/>
              <a:t>psychose</a:t>
            </a:r>
            <a:endParaRPr lang="en-GB" sz="2000" dirty="0"/>
          </a:p>
          <a:p>
            <a:pPr>
              <a:lnSpc>
                <a:spcPct val="100000"/>
              </a:lnSpc>
            </a:pPr>
            <a:r>
              <a:rPr lang="en-GB" sz="2000" dirty="0"/>
              <a:t>Connecting to madness: </a:t>
            </a:r>
            <a:r>
              <a:rPr lang="en-GB" sz="2000" dirty="0">
                <a:solidFill>
                  <a:srgbClr val="E50856"/>
                </a:solidFill>
                <a:hlinkClick r:id="rId3">
                  <a:extLst>
                    <a:ext uri="{A12FA001-AC4F-418D-AE19-62706E023703}">
                      <ahyp:hlinkClr xmlns:ahyp="http://schemas.microsoft.com/office/drawing/2018/hyperlinkcolor" val="tx"/>
                    </a:ext>
                  </a:extLst>
                </a:hlinkClick>
              </a:rPr>
              <a:t>https://www.youtube.com/watch?v=sE3gxX5CiW0&amp;feature=youtu.be</a:t>
            </a:r>
            <a:endParaRPr lang="en-GB" sz="2000" dirty="0">
              <a:solidFill>
                <a:srgbClr val="E50856"/>
              </a:solidFill>
            </a:endParaRPr>
          </a:p>
          <a:p>
            <a:pPr>
              <a:lnSpc>
                <a:spcPct val="100000"/>
              </a:lnSpc>
            </a:pPr>
            <a:endParaRPr lang="en-GB" sz="2000" dirty="0"/>
          </a:p>
          <a:p>
            <a:pPr>
              <a:lnSpc>
                <a:spcPct val="100000"/>
              </a:lnSpc>
            </a:pPr>
            <a:endParaRPr lang="en-US" sz="20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6270" y="3870507"/>
            <a:ext cx="1499080" cy="2314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2327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BRONVERMELDING</a:t>
            </a:r>
          </a:p>
        </p:txBody>
      </p:sp>
      <p:sp>
        <p:nvSpPr>
          <p:cNvPr id="3" name="Content Placeholder 2"/>
          <p:cNvSpPr>
            <a:spLocks noGrp="1"/>
          </p:cNvSpPr>
          <p:nvPr>
            <p:ph type="body" sz="quarter" idx="10"/>
          </p:nvPr>
        </p:nvSpPr>
        <p:spPr/>
        <p:txBody>
          <a:bodyPr>
            <a:normAutofit/>
          </a:bodyPr>
          <a:lstStyle/>
          <a:p>
            <a:pPr>
              <a:lnSpc>
                <a:spcPct val="100000"/>
              </a:lnSpc>
            </a:pPr>
            <a:r>
              <a:rPr lang="en-GB" sz="2000" u="sng" dirty="0">
                <a:solidFill>
                  <a:srgbClr val="E50856"/>
                </a:solidFill>
              </a:rPr>
              <a:t>Psychosenet.nl</a:t>
            </a:r>
          </a:p>
          <a:p>
            <a:pPr>
              <a:lnSpc>
                <a:spcPct val="100000"/>
              </a:lnSpc>
            </a:pPr>
            <a:r>
              <a:rPr lang="en-GB" sz="2000" dirty="0"/>
              <a:t>DSM-5 American Psychiatric Association. (2013). Diagnostic and statistical manual of mental disorders. Arlington: American Psychiatric Publishing.</a:t>
            </a:r>
          </a:p>
          <a:p>
            <a:pPr>
              <a:lnSpc>
                <a:spcPct val="100000"/>
              </a:lnSpc>
            </a:pPr>
            <a:r>
              <a:rPr lang="nl-NL" sz="2000" dirty="0"/>
              <a:t>Vandereycken, W., &amp; Emmelkamp, P. M. G. (2011). Handboek Psychopathologie. Bohn Stafleu Van Loghum.</a:t>
            </a:r>
          </a:p>
          <a:p>
            <a:pPr>
              <a:lnSpc>
                <a:spcPct val="100000"/>
              </a:lnSpc>
            </a:pPr>
            <a:r>
              <a:rPr lang="en-US" sz="2000" dirty="0" err="1"/>
              <a:t>Kuipers</a:t>
            </a:r>
            <a:r>
              <a:rPr lang="en-US" sz="2000" dirty="0"/>
              <a:t>, T., &amp; </a:t>
            </a:r>
            <a:r>
              <a:rPr lang="en-US" sz="2000" dirty="0" err="1"/>
              <a:t>Meijel</a:t>
            </a:r>
            <a:r>
              <a:rPr lang="en-US" sz="2000" dirty="0"/>
              <a:t>, B. (2007). </a:t>
            </a:r>
            <a:r>
              <a:rPr lang="en-US" sz="2000" dirty="0" err="1"/>
              <a:t>Zorg</a:t>
            </a:r>
            <a:r>
              <a:rPr lang="en-US" sz="2000" dirty="0"/>
              <a:t> </a:t>
            </a:r>
            <a:r>
              <a:rPr lang="en-US" sz="2000" dirty="0" err="1"/>
              <a:t>rondom</a:t>
            </a:r>
            <a:r>
              <a:rPr lang="en-US" sz="2000" dirty="0"/>
              <a:t> </a:t>
            </a:r>
            <a:r>
              <a:rPr lang="en-US" sz="2000" dirty="0" err="1"/>
              <a:t>schizofrenie</a:t>
            </a:r>
            <a:r>
              <a:rPr lang="en-US" sz="2000" dirty="0"/>
              <a:t>. Bohn </a:t>
            </a:r>
            <a:r>
              <a:rPr lang="en-US" sz="2000" dirty="0" err="1"/>
              <a:t>Stafleu</a:t>
            </a:r>
            <a:r>
              <a:rPr lang="en-US" sz="2000" dirty="0"/>
              <a:t> van </a:t>
            </a:r>
            <a:r>
              <a:rPr lang="en-US" sz="2000" dirty="0" err="1"/>
              <a:t>Loghum</a:t>
            </a:r>
            <a:r>
              <a:rPr lang="en-US" sz="2000" dirty="0"/>
              <a:t>.</a:t>
            </a:r>
          </a:p>
          <a:p>
            <a:pPr>
              <a:lnSpc>
                <a:spcPct val="100000"/>
              </a:lnSpc>
            </a:pPr>
            <a:r>
              <a:rPr lang="en-GB" sz="2000" dirty="0" err="1"/>
              <a:t>Multiculturele</a:t>
            </a:r>
            <a:r>
              <a:rPr lang="en-GB" sz="2000" dirty="0"/>
              <a:t> </a:t>
            </a:r>
            <a:r>
              <a:rPr lang="en-GB" sz="2000" dirty="0" err="1"/>
              <a:t>televisie</a:t>
            </a:r>
            <a:r>
              <a:rPr lang="en-GB" sz="2000" dirty="0"/>
              <a:t> Nederland – </a:t>
            </a:r>
            <a:r>
              <a:rPr lang="en-GB" sz="2000" u="sng" dirty="0">
                <a:solidFill>
                  <a:srgbClr val="E50856"/>
                </a:solidFill>
              </a:rPr>
              <a:t>www. MTNL.nl</a:t>
            </a:r>
          </a:p>
          <a:p>
            <a:pPr>
              <a:lnSpc>
                <a:spcPct val="100000"/>
              </a:lnSpc>
            </a:pPr>
            <a:r>
              <a:rPr lang="en-GB" sz="2000" dirty="0" err="1"/>
              <a:t>Tielens</a:t>
            </a:r>
            <a:r>
              <a:rPr lang="en-GB" sz="2000" dirty="0"/>
              <a:t>, J. (2014). In </a:t>
            </a:r>
            <a:r>
              <a:rPr lang="en-GB" sz="2000" dirty="0" err="1"/>
              <a:t>gesprek</a:t>
            </a:r>
            <a:r>
              <a:rPr lang="en-GB" sz="2000" dirty="0"/>
              <a:t> met </a:t>
            </a:r>
            <a:r>
              <a:rPr lang="en-GB" sz="2000" dirty="0" err="1"/>
              <a:t>psychose</a:t>
            </a:r>
            <a:r>
              <a:rPr lang="en-GB" sz="2000" dirty="0"/>
              <a:t>. Utrecht: de </a:t>
            </a:r>
            <a:r>
              <a:rPr lang="en-GB" sz="2000" dirty="0" err="1"/>
              <a:t>Tijdstroom</a:t>
            </a:r>
            <a:endParaRPr lang="en-US" sz="2000" dirty="0"/>
          </a:p>
          <a:p>
            <a:pPr>
              <a:lnSpc>
                <a:spcPct val="100000"/>
              </a:lnSpc>
            </a:pPr>
            <a:endParaRPr lang="nl-NL" sz="2000" dirty="0"/>
          </a:p>
          <a:p>
            <a:pPr>
              <a:lnSpc>
                <a:spcPct val="100000"/>
              </a:lnSpc>
            </a:pPr>
            <a:endParaRPr lang="en-US" sz="2000" dirty="0"/>
          </a:p>
        </p:txBody>
      </p:sp>
    </p:spTree>
    <p:extLst>
      <p:ext uri="{BB962C8B-B14F-4D97-AF65-F5344CB8AC3E}">
        <p14:creationId xmlns:p14="http://schemas.microsoft.com/office/powerpoint/2010/main" val="540768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TERUGKOPPELING BESTUDEERDE LITERATUUR</a:t>
            </a:r>
          </a:p>
        </p:txBody>
      </p:sp>
      <p:sp>
        <p:nvSpPr>
          <p:cNvPr id="3" name="Content Placeholder 2"/>
          <p:cNvSpPr>
            <a:spLocks noGrp="1"/>
          </p:cNvSpPr>
          <p:nvPr>
            <p:ph type="body" sz="quarter" idx="10"/>
          </p:nvPr>
        </p:nvSpPr>
        <p:spPr/>
        <p:txBody>
          <a:bodyPr>
            <a:normAutofit/>
          </a:bodyPr>
          <a:lstStyle/>
          <a:p>
            <a:pPr marL="7938">
              <a:lnSpc>
                <a:spcPct val="100000"/>
              </a:lnSpc>
            </a:pPr>
            <a:r>
              <a:rPr lang="nl-NL" sz="2000" dirty="0">
                <a:solidFill>
                  <a:srgbClr val="E50856"/>
                </a:solidFill>
              </a:rPr>
              <a:t>In groepjes van vier 1 flap (vorm naar eigen keuze). Top 10 / Must know / etc.</a:t>
            </a:r>
          </a:p>
          <a:p>
            <a:pPr marL="268288" indent="-260350">
              <a:lnSpc>
                <a:spcPct val="100000"/>
              </a:lnSpc>
            </a:pPr>
            <a:endParaRPr lang="nl-NL" sz="2000" dirty="0"/>
          </a:p>
          <a:p>
            <a:pPr marL="268288" lvl="1" indent="-260350">
              <a:lnSpc>
                <a:spcPct val="100000"/>
              </a:lnSpc>
            </a:pPr>
            <a:r>
              <a:rPr lang="nl-NL" dirty="0"/>
              <a:t>Formele en inhoudelijke denkstoornissen</a:t>
            </a:r>
          </a:p>
          <a:p>
            <a:pPr marL="268288" lvl="1" indent="-260350">
              <a:lnSpc>
                <a:spcPct val="100000"/>
              </a:lnSpc>
            </a:pPr>
            <a:r>
              <a:rPr lang="nl-NL" dirty="0"/>
              <a:t>Oorzaken schizofrenie / psychose</a:t>
            </a:r>
          </a:p>
          <a:p>
            <a:pPr marL="268288" lvl="1" indent="-260350">
              <a:lnSpc>
                <a:spcPct val="100000"/>
              </a:lnSpc>
            </a:pPr>
            <a:r>
              <a:rPr lang="nl-NL" dirty="0"/>
              <a:t>Stoornissen in de waarneming en het gedrag</a:t>
            </a:r>
          </a:p>
          <a:p>
            <a:pPr marL="268288" lvl="1" indent="-260350">
              <a:lnSpc>
                <a:spcPct val="100000"/>
              </a:lnSpc>
            </a:pPr>
            <a:r>
              <a:rPr lang="nl-NL" dirty="0"/>
              <a:t>Positieve en negatieve symptomen</a:t>
            </a:r>
          </a:p>
          <a:p>
            <a:pPr marL="268288" lvl="1" indent="-260350">
              <a:lnSpc>
                <a:spcPct val="100000"/>
              </a:lnSpc>
            </a:pPr>
            <a:r>
              <a:rPr lang="nl-NL" dirty="0"/>
              <a:t>Behandelingsmogelijkheden</a:t>
            </a:r>
          </a:p>
          <a:p>
            <a:pPr marL="268288" lvl="1" indent="-260350">
              <a:lnSpc>
                <a:spcPct val="100000"/>
              </a:lnSpc>
            </a:pPr>
            <a:endParaRPr lang="nl-NL" dirty="0"/>
          </a:p>
        </p:txBody>
      </p:sp>
    </p:spTree>
    <p:extLst>
      <p:ext uri="{BB962C8B-B14F-4D97-AF65-F5344CB8AC3E}">
        <p14:creationId xmlns:p14="http://schemas.microsoft.com/office/powerpoint/2010/main" val="149132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POSITIEVE SYMPTOMEN</a:t>
            </a:r>
            <a:endParaRPr lang="en-US" dirty="0"/>
          </a:p>
        </p:txBody>
      </p:sp>
      <p:sp>
        <p:nvSpPr>
          <p:cNvPr id="5" name="Text Placeholder 4"/>
          <p:cNvSpPr>
            <a:spLocks noGrp="1"/>
          </p:cNvSpPr>
          <p:nvPr>
            <p:ph type="body" sz="quarter" idx="10"/>
          </p:nvPr>
        </p:nvSpPr>
        <p:spPr/>
        <p:txBody>
          <a:bodyPr>
            <a:normAutofit/>
          </a:bodyPr>
          <a:lstStyle/>
          <a:p>
            <a:pPr>
              <a:lnSpc>
                <a:spcPct val="100000"/>
              </a:lnSpc>
            </a:pPr>
            <a:r>
              <a:rPr lang="en-GB" sz="2000" dirty="0">
                <a:solidFill>
                  <a:srgbClr val="E50856"/>
                </a:solidFill>
              </a:rPr>
              <a:t>Wat je </a:t>
            </a:r>
            <a:r>
              <a:rPr lang="en-GB" sz="2000" dirty="0" err="1">
                <a:solidFill>
                  <a:srgbClr val="E50856"/>
                </a:solidFill>
              </a:rPr>
              <a:t>niet</a:t>
            </a:r>
            <a:r>
              <a:rPr lang="en-GB" sz="2000" dirty="0">
                <a:solidFill>
                  <a:srgbClr val="E50856"/>
                </a:solidFill>
              </a:rPr>
              <a:t> </a:t>
            </a:r>
            <a:r>
              <a:rPr lang="en-GB" sz="2000" dirty="0" err="1">
                <a:solidFill>
                  <a:srgbClr val="E50856"/>
                </a:solidFill>
              </a:rPr>
              <a:t>verwacht</a:t>
            </a:r>
            <a:r>
              <a:rPr lang="en-GB" sz="2000" dirty="0">
                <a:solidFill>
                  <a:srgbClr val="E50856"/>
                </a:solidFill>
              </a:rPr>
              <a:t>, is </a:t>
            </a:r>
            <a:r>
              <a:rPr lang="en-GB" sz="2000" dirty="0" err="1">
                <a:solidFill>
                  <a:srgbClr val="E50856"/>
                </a:solidFill>
              </a:rPr>
              <a:t>er</a:t>
            </a:r>
            <a:r>
              <a:rPr lang="en-GB" sz="2000" dirty="0">
                <a:solidFill>
                  <a:srgbClr val="E50856"/>
                </a:solidFill>
              </a:rPr>
              <a:t> </a:t>
            </a:r>
            <a:r>
              <a:rPr lang="en-GB" sz="2000" dirty="0" err="1">
                <a:solidFill>
                  <a:srgbClr val="E50856"/>
                </a:solidFill>
              </a:rPr>
              <a:t>wel</a:t>
            </a:r>
            <a:endParaRPr lang="en-GB" sz="2000" dirty="0">
              <a:solidFill>
                <a:srgbClr val="E50856"/>
              </a:solidFill>
            </a:endParaRPr>
          </a:p>
          <a:p>
            <a:pPr>
              <a:lnSpc>
                <a:spcPct val="100000"/>
              </a:lnSpc>
            </a:pPr>
            <a:endParaRPr lang="en-GB" sz="2000" dirty="0">
              <a:solidFill>
                <a:srgbClr val="E50856"/>
              </a:solidFill>
            </a:endParaRPr>
          </a:p>
          <a:p>
            <a:pPr>
              <a:lnSpc>
                <a:spcPct val="100000"/>
              </a:lnSpc>
            </a:pPr>
            <a:r>
              <a:rPr lang="en-GB" sz="2000" dirty="0" err="1"/>
              <a:t>Wanen</a:t>
            </a:r>
            <a:endParaRPr lang="en-GB" sz="2000" dirty="0"/>
          </a:p>
          <a:p>
            <a:pPr>
              <a:lnSpc>
                <a:spcPct val="100000"/>
              </a:lnSpc>
            </a:pPr>
            <a:r>
              <a:rPr lang="en-GB" sz="2000" dirty="0" err="1"/>
              <a:t>Hallucinaties</a:t>
            </a:r>
            <a:endParaRPr lang="en-GB" sz="2000" dirty="0"/>
          </a:p>
          <a:p>
            <a:pPr>
              <a:lnSpc>
                <a:spcPct val="100000"/>
              </a:lnSpc>
            </a:pPr>
            <a:r>
              <a:rPr lang="en-GB" sz="2000" dirty="0" err="1"/>
              <a:t>Desorganisatie</a:t>
            </a:r>
            <a:r>
              <a:rPr lang="en-GB" sz="2000" dirty="0"/>
              <a:t> (</a:t>
            </a:r>
            <a:r>
              <a:rPr lang="en-GB" sz="2000" dirty="0" err="1"/>
              <a:t>verwardheid</a:t>
            </a:r>
            <a:r>
              <a:rPr lang="en-GB" sz="2000" dirty="0"/>
              <a:t>?)</a:t>
            </a:r>
          </a:p>
          <a:p>
            <a:pPr lvl="1">
              <a:lnSpc>
                <a:spcPct val="100000"/>
              </a:lnSpc>
            </a:pPr>
            <a:r>
              <a:rPr lang="en-GB" dirty="0"/>
              <a:t>In </a:t>
            </a:r>
            <a:r>
              <a:rPr lang="en-GB" dirty="0" err="1"/>
              <a:t>denken</a:t>
            </a:r>
            <a:endParaRPr lang="en-GB" dirty="0"/>
          </a:p>
          <a:p>
            <a:pPr lvl="1">
              <a:lnSpc>
                <a:spcPct val="100000"/>
              </a:lnSpc>
            </a:pPr>
            <a:r>
              <a:rPr lang="en-GB" dirty="0"/>
              <a:t>In </a:t>
            </a:r>
            <a:r>
              <a:rPr lang="en-GB" dirty="0" err="1"/>
              <a:t>spreken</a:t>
            </a:r>
            <a:endParaRPr lang="en-GB" dirty="0"/>
          </a:p>
          <a:p>
            <a:pPr lvl="1">
              <a:lnSpc>
                <a:spcPct val="100000"/>
              </a:lnSpc>
            </a:pPr>
            <a:r>
              <a:rPr lang="en-GB" dirty="0"/>
              <a:t>In </a:t>
            </a:r>
            <a:r>
              <a:rPr lang="en-GB" dirty="0" err="1"/>
              <a:t>voelen</a:t>
            </a:r>
            <a:endParaRPr lang="en-GB" dirty="0"/>
          </a:p>
          <a:p>
            <a:pPr lvl="1">
              <a:lnSpc>
                <a:spcPct val="100000"/>
              </a:lnSpc>
            </a:pPr>
            <a:r>
              <a:rPr lang="en-GB" dirty="0"/>
              <a:t>In </a:t>
            </a:r>
            <a:r>
              <a:rPr lang="en-GB" dirty="0" err="1"/>
              <a:t>doen</a:t>
            </a:r>
            <a:endParaRPr lang="en-GB" dirty="0"/>
          </a:p>
          <a:p>
            <a:pPr lvl="1">
              <a:lnSpc>
                <a:spcPct val="100000"/>
              </a:lnSpc>
            </a:pPr>
            <a:endParaRPr lang="en-US" dirty="0"/>
          </a:p>
          <a:p>
            <a:pPr>
              <a:lnSpc>
                <a:spcPct val="100000"/>
              </a:lnSpc>
            </a:pPr>
            <a:endParaRPr lang="en-US" sz="2000" dirty="0">
              <a:solidFill>
                <a:srgbClr val="E50856"/>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021" y="3861048"/>
            <a:ext cx="2857500" cy="2143125"/>
          </a:xfrm>
          <a:prstGeom prst="rect">
            <a:avLst/>
          </a:prstGeom>
        </p:spPr>
      </p:pic>
    </p:spTree>
    <p:extLst>
      <p:ext uri="{BB962C8B-B14F-4D97-AF65-F5344CB8AC3E}">
        <p14:creationId xmlns:p14="http://schemas.microsoft.com/office/powerpoint/2010/main" val="329227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a:t>BETEKENISGEVING &amp; CONTEXT</a:t>
            </a:r>
          </a:p>
        </p:txBody>
      </p:sp>
      <p:sp>
        <p:nvSpPr>
          <p:cNvPr id="6" name="Content Placeholder 5"/>
          <p:cNvSpPr>
            <a:spLocks noGrp="1"/>
          </p:cNvSpPr>
          <p:nvPr>
            <p:ph type="body" sz="quarter" idx="10"/>
          </p:nvPr>
        </p:nvSpPr>
        <p:spPr/>
        <p:txBody>
          <a:bodyPr>
            <a:normAutofit/>
          </a:bodyPr>
          <a:lstStyle/>
          <a:p>
            <a:pPr>
              <a:lnSpc>
                <a:spcPct val="100000"/>
              </a:lnSpc>
            </a:pPr>
            <a:r>
              <a:rPr lang="nl-NL" sz="2000" dirty="0"/>
              <a:t>Betekenisgeving doet iedereen….</a:t>
            </a:r>
          </a:p>
          <a:p>
            <a:pPr>
              <a:lnSpc>
                <a:spcPct val="100000"/>
              </a:lnSpc>
            </a:pPr>
            <a:r>
              <a:rPr lang="nl-NL" sz="2000" dirty="0"/>
              <a:t>De hele dag….</a:t>
            </a:r>
          </a:p>
          <a:p>
            <a:pPr>
              <a:lnSpc>
                <a:spcPct val="100000"/>
              </a:lnSpc>
            </a:pPr>
            <a:endParaRPr lang="nl-NL" sz="2000" dirty="0"/>
          </a:p>
          <a:p>
            <a:pPr>
              <a:lnSpc>
                <a:spcPct val="100000"/>
              </a:lnSpc>
            </a:pPr>
            <a:r>
              <a:rPr lang="nl-NL" sz="2000" dirty="0"/>
              <a:t>We plaatsen (im)-materiële zaken in een context en interpreteren onze omgeving</a:t>
            </a:r>
          </a:p>
          <a:p>
            <a:pPr>
              <a:lnSpc>
                <a:spcPct val="100000"/>
              </a:lnSpc>
            </a:pPr>
            <a:endParaRPr lang="nl-NL" sz="2000" dirty="0"/>
          </a:p>
          <a:p>
            <a:pPr>
              <a:lnSpc>
                <a:spcPct val="100000"/>
              </a:lnSpc>
            </a:pPr>
            <a:r>
              <a:rPr lang="nl-NL" sz="2000" dirty="0"/>
              <a:t>We hebben een mening, we hebben gevoelens &amp; trekken conclusies</a:t>
            </a:r>
          </a:p>
          <a:p>
            <a:pPr>
              <a:lnSpc>
                <a:spcPct val="100000"/>
              </a:lnSpc>
            </a:pPr>
            <a:endParaRPr lang="nl-NL" sz="20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854" y="4806404"/>
            <a:ext cx="1378496" cy="1378496"/>
          </a:xfrm>
          <a:prstGeom prst="rect">
            <a:avLst/>
          </a:prstGeom>
        </p:spPr>
      </p:pic>
    </p:spTree>
    <p:extLst>
      <p:ext uri="{BB962C8B-B14F-4D97-AF65-F5344CB8AC3E}">
        <p14:creationId xmlns:p14="http://schemas.microsoft.com/office/powerpoint/2010/main" val="285059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nl-NL" dirty="0"/>
              <a:t>BETEKENISGEVING SOCIALE INTERACTIE</a:t>
            </a:r>
          </a:p>
        </p:txBody>
      </p:sp>
      <p:sp>
        <p:nvSpPr>
          <p:cNvPr id="3" name="Content Placeholder 2"/>
          <p:cNvSpPr>
            <a:spLocks noGrp="1"/>
          </p:cNvSpPr>
          <p:nvPr>
            <p:ph type="body" sz="quarter" idx="10"/>
          </p:nvPr>
        </p:nvSpPr>
        <p:spPr/>
        <p:txBody>
          <a:bodyPr>
            <a:normAutofit/>
          </a:bodyPr>
          <a:lstStyle/>
          <a:p>
            <a:pPr>
              <a:lnSpc>
                <a:spcPct val="100000"/>
              </a:lnSpc>
            </a:pPr>
            <a:r>
              <a:rPr lang="nl-NL" sz="2000" dirty="0"/>
              <a:t>Interpretatie lukt door te kijken naar de context</a:t>
            </a:r>
          </a:p>
          <a:p>
            <a:pPr>
              <a:lnSpc>
                <a:spcPct val="100000"/>
              </a:lnSpc>
            </a:pPr>
            <a:r>
              <a:rPr lang="nl-NL" sz="2000" dirty="0"/>
              <a:t>Probleem bij schizofrenie: interpretaties zijn ‘voorgeprogrammeerd’: focus op 1 interpretatie</a:t>
            </a:r>
          </a:p>
          <a:p>
            <a:pPr>
              <a:lnSpc>
                <a:spcPct val="100000"/>
              </a:lnSpc>
            </a:pPr>
            <a:r>
              <a:rPr lang="nl-NL" sz="2000" dirty="0"/>
              <a:t>‘Psychotische magneet’ </a:t>
            </a:r>
          </a:p>
          <a:p>
            <a:pPr>
              <a:lnSpc>
                <a:spcPct val="100000"/>
              </a:lnSpc>
            </a:pPr>
            <a:endParaRPr lang="nl-NL"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397" y="4531172"/>
            <a:ext cx="1971953" cy="1653728"/>
          </a:xfrm>
          <a:prstGeom prst="rect">
            <a:avLst/>
          </a:prstGeom>
        </p:spPr>
      </p:pic>
    </p:spTree>
    <p:extLst>
      <p:ext uri="{BB962C8B-B14F-4D97-AF65-F5344CB8AC3E}">
        <p14:creationId xmlns:p14="http://schemas.microsoft.com/office/powerpoint/2010/main" val="4264461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NEGATIEVE SYMPTOMEN</a:t>
            </a:r>
            <a:endParaRPr lang="en-US" sz="3200" dirty="0"/>
          </a:p>
        </p:txBody>
      </p:sp>
      <p:sp>
        <p:nvSpPr>
          <p:cNvPr id="5" name="Text Placeholder 4"/>
          <p:cNvSpPr>
            <a:spLocks noGrp="1"/>
          </p:cNvSpPr>
          <p:nvPr>
            <p:ph type="body" sz="quarter" idx="10"/>
          </p:nvPr>
        </p:nvSpPr>
        <p:spPr/>
        <p:txBody>
          <a:bodyPr>
            <a:normAutofit/>
          </a:bodyPr>
          <a:lstStyle/>
          <a:p>
            <a:pPr>
              <a:lnSpc>
                <a:spcPct val="100000"/>
              </a:lnSpc>
            </a:pPr>
            <a:r>
              <a:rPr lang="en-GB" sz="2000" dirty="0">
                <a:solidFill>
                  <a:srgbClr val="E50856"/>
                </a:solidFill>
              </a:rPr>
              <a:t>Wat je </a:t>
            </a:r>
            <a:r>
              <a:rPr lang="en-GB" sz="2000" dirty="0" err="1">
                <a:solidFill>
                  <a:srgbClr val="E50856"/>
                </a:solidFill>
              </a:rPr>
              <a:t>verwacht</a:t>
            </a:r>
            <a:r>
              <a:rPr lang="en-GB" sz="2000" dirty="0">
                <a:solidFill>
                  <a:srgbClr val="E50856"/>
                </a:solidFill>
              </a:rPr>
              <a:t>, is </a:t>
            </a:r>
            <a:r>
              <a:rPr lang="en-GB" sz="2000" dirty="0" err="1">
                <a:solidFill>
                  <a:srgbClr val="E50856"/>
                </a:solidFill>
              </a:rPr>
              <a:t>er</a:t>
            </a:r>
            <a:r>
              <a:rPr lang="en-GB" sz="2000" dirty="0">
                <a:solidFill>
                  <a:srgbClr val="E50856"/>
                </a:solidFill>
              </a:rPr>
              <a:t> </a:t>
            </a:r>
            <a:r>
              <a:rPr lang="en-GB" sz="2000" dirty="0" err="1">
                <a:solidFill>
                  <a:srgbClr val="E50856"/>
                </a:solidFill>
              </a:rPr>
              <a:t>niet</a:t>
            </a:r>
            <a:endParaRPr lang="en-GB" sz="2000" dirty="0">
              <a:solidFill>
                <a:srgbClr val="E50856"/>
              </a:solidFill>
            </a:endParaRPr>
          </a:p>
          <a:p>
            <a:pPr>
              <a:lnSpc>
                <a:spcPct val="100000"/>
              </a:lnSpc>
            </a:pPr>
            <a:endParaRPr lang="en-GB" sz="2000" dirty="0">
              <a:solidFill>
                <a:srgbClr val="E50856"/>
              </a:solidFill>
            </a:endParaRPr>
          </a:p>
          <a:p>
            <a:pPr marL="57150">
              <a:lnSpc>
                <a:spcPct val="100000"/>
              </a:lnSpc>
            </a:pPr>
            <a:r>
              <a:rPr lang="en-GB" sz="2000" dirty="0" err="1"/>
              <a:t>Afvlakken</a:t>
            </a:r>
            <a:r>
              <a:rPr lang="en-GB" sz="2000" dirty="0"/>
              <a:t> of </a:t>
            </a:r>
            <a:r>
              <a:rPr lang="en-GB" sz="2000" dirty="0" err="1"/>
              <a:t>verdwijnen</a:t>
            </a:r>
            <a:r>
              <a:rPr lang="en-GB" sz="2000" dirty="0"/>
              <a:t> van:</a:t>
            </a:r>
          </a:p>
          <a:p>
            <a:pPr marL="514350" indent="-457200">
              <a:lnSpc>
                <a:spcPct val="100000"/>
              </a:lnSpc>
              <a:buFontTx/>
              <a:buChar char="-"/>
            </a:pPr>
            <a:r>
              <a:rPr lang="en-GB" sz="2000" dirty="0" err="1"/>
              <a:t>Spraak</a:t>
            </a:r>
            <a:endParaRPr lang="en-GB" sz="2000" dirty="0"/>
          </a:p>
          <a:p>
            <a:pPr marL="514350" indent="-457200">
              <a:lnSpc>
                <a:spcPct val="100000"/>
              </a:lnSpc>
              <a:buFontTx/>
              <a:buChar char="-"/>
            </a:pPr>
            <a:r>
              <a:rPr lang="en-GB" sz="2000" dirty="0" err="1"/>
              <a:t>Emoties</a:t>
            </a:r>
            <a:endParaRPr lang="en-GB" sz="2000" dirty="0"/>
          </a:p>
          <a:p>
            <a:pPr marL="514350" indent="-457200">
              <a:lnSpc>
                <a:spcPct val="100000"/>
              </a:lnSpc>
              <a:buFontTx/>
              <a:buChar char="-"/>
            </a:pPr>
            <a:r>
              <a:rPr lang="en-GB" sz="2000" dirty="0" err="1"/>
              <a:t>Initiatief</a:t>
            </a:r>
            <a:endParaRPr lang="en-GB" sz="2000" dirty="0"/>
          </a:p>
          <a:p>
            <a:pPr marL="514350" indent="-457200">
              <a:lnSpc>
                <a:spcPct val="100000"/>
              </a:lnSpc>
              <a:buFontTx/>
              <a:buChar char="-"/>
            </a:pPr>
            <a:r>
              <a:rPr lang="en-GB" sz="2000" dirty="0" err="1"/>
              <a:t>Gedachten</a:t>
            </a:r>
            <a:endParaRPr lang="en-GB" sz="2000" dirty="0"/>
          </a:p>
          <a:p>
            <a:pPr marL="514350" indent="-457200">
              <a:lnSpc>
                <a:spcPct val="100000"/>
              </a:lnSpc>
              <a:buFontTx/>
              <a:buChar char="-"/>
            </a:pPr>
            <a:r>
              <a:rPr lang="en-GB" sz="2000" dirty="0" err="1"/>
              <a:t>Sociaal</a:t>
            </a:r>
            <a:r>
              <a:rPr lang="en-GB" sz="2000" dirty="0"/>
              <a:t> </a:t>
            </a:r>
            <a:r>
              <a:rPr lang="en-GB" sz="2000" dirty="0" err="1"/>
              <a:t>gedrag</a:t>
            </a:r>
            <a:endParaRPr lang="en-US" sz="2000" dirty="0"/>
          </a:p>
          <a:p>
            <a:pPr>
              <a:lnSpc>
                <a:spcPct val="100000"/>
              </a:lnSpc>
            </a:pPr>
            <a:endParaRPr lang="en-US" sz="2000" dirty="0">
              <a:solidFill>
                <a:srgbClr val="E50856"/>
              </a:solidFill>
            </a:endParaRPr>
          </a:p>
        </p:txBody>
      </p:sp>
      <p:sp>
        <p:nvSpPr>
          <p:cNvPr id="6" name="Flowchart: Alternate Process 5"/>
          <p:cNvSpPr/>
          <p:nvPr/>
        </p:nvSpPr>
        <p:spPr>
          <a:xfrm>
            <a:off x="3923928" y="3645024"/>
            <a:ext cx="4752528" cy="1008112"/>
          </a:xfrm>
          <a:prstGeom prst="flowChartAlternateProcess">
            <a:avLst/>
          </a:prstGeom>
          <a:noFill/>
          <a:ln>
            <a:solidFill>
              <a:srgbClr val="E50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tx1"/>
                </a:solidFill>
                <a:latin typeface="Arial" panose="020B0604020202020204" pitchFamily="34" charset="0"/>
                <a:cs typeface="Arial" panose="020B0604020202020204" pitchFamily="34" charset="0"/>
              </a:rPr>
              <a:t>Negatieve symptomen lastiger te behandelen dan positieve symptomen!</a:t>
            </a:r>
          </a:p>
        </p:txBody>
      </p:sp>
    </p:spTree>
    <p:extLst>
      <p:ext uri="{BB962C8B-B14F-4D97-AF65-F5344CB8AC3E}">
        <p14:creationId xmlns:p14="http://schemas.microsoft.com/office/powerpoint/2010/main" val="310377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COGNITIEVE PROBLEMEN</a:t>
            </a:r>
          </a:p>
        </p:txBody>
      </p:sp>
      <p:sp>
        <p:nvSpPr>
          <p:cNvPr id="4" name="Content Placeholder 3"/>
          <p:cNvSpPr>
            <a:spLocks noGrp="1"/>
          </p:cNvSpPr>
          <p:nvPr>
            <p:ph type="body" sz="quarter" idx="10"/>
          </p:nvPr>
        </p:nvSpPr>
        <p:spPr/>
        <p:txBody>
          <a:bodyPr>
            <a:normAutofit/>
          </a:bodyPr>
          <a:lstStyle/>
          <a:p>
            <a:pPr marL="0" indent="0">
              <a:lnSpc>
                <a:spcPct val="100000"/>
              </a:lnSpc>
              <a:buNone/>
            </a:pPr>
            <a:r>
              <a:rPr lang="en-GB" sz="2000" dirty="0" err="1"/>
              <a:t>Problemen</a:t>
            </a:r>
            <a:r>
              <a:rPr lang="en-GB" sz="2000" dirty="0"/>
              <a:t> in:</a:t>
            </a:r>
          </a:p>
          <a:p>
            <a:pPr marL="285750" indent="-285750">
              <a:lnSpc>
                <a:spcPct val="100000"/>
              </a:lnSpc>
              <a:buFont typeface="Arial" panose="020B0604020202020204" pitchFamily="34" charset="0"/>
              <a:buChar char="•"/>
            </a:pPr>
            <a:r>
              <a:rPr lang="en-GB" sz="2000" dirty="0"/>
              <a:t>het </a:t>
            </a:r>
            <a:r>
              <a:rPr lang="en-GB" sz="2000" dirty="0" err="1"/>
              <a:t>herkennen</a:t>
            </a:r>
            <a:r>
              <a:rPr lang="en-GB" sz="2000" dirty="0"/>
              <a:t> van de toon van het </a:t>
            </a:r>
            <a:r>
              <a:rPr lang="en-GB" sz="2000" dirty="0" err="1"/>
              <a:t>gesprek</a:t>
            </a:r>
            <a:endParaRPr lang="en-GB" sz="2000" dirty="0"/>
          </a:p>
          <a:p>
            <a:pPr marL="285750" indent="-285750">
              <a:lnSpc>
                <a:spcPct val="100000"/>
              </a:lnSpc>
              <a:buFont typeface="Arial" panose="020B0604020202020204" pitchFamily="34" charset="0"/>
              <a:buChar char="•"/>
            </a:pPr>
            <a:r>
              <a:rPr lang="en-GB" sz="2000" dirty="0"/>
              <a:t>het </a:t>
            </a:r>
            <a:r>
              <a:rPr lang="en-GB" sz="2000" dirty="0" err="1"/>
              <a:t>herkennen</a:t>
            </a:r>
            <a:r>
              <a:rPr lang="en-GB" sz="2000" dirty="0"/>
              <a:t> van de </a:t>
            </a:r>
            <a:r>
              <a:rPr lang="en-GB" sz="2000" dirty="0" err="1"/>
              <a:t>gelaatsuitdrukking</a:t>
            </a:r>
            <a:endParaRPr lang="en-GB" sz="2000" dirty="0"/>
          </a:p>
          <a:p>
            <a:pPr marL="285750" indent="-285750">
              <a:lnSpc>
                <a:spcPct val="100000"/>
              </a:lnSpc>
              <a:buFont typeface="Arial" panose="020B0604020202020204" pitchFamily="34" charset="0"/>
              <a:buChar char="•"/>
            </a:pPr>
            <a:r>
              <a:rPr lang="en-GB" sz="2000" dirty="0"/>
              <a:t>de </a:t>
            </a:r>
            <a:r>
              <a:rPr lang="en-GB" sz="2000" dirty="0" err="1"/>
              <a:t>flexibiliteit</a:t>
            </a:r>
            <a:r>
              <a:rPr lang="en-GB" sz="2000" dirty="0"/>
              <a:t> (</a:t>
            </a:r>
            <a:r>
              <a:rPr lang="en-GB" sz="2000" dirty="0" err="1"/>
              <a:t>switchen</a:t>
            </a:r>
            <a:r>
              <a:rPr lang="en-GB" sz="2000" dirty="0"/>
              <a:t> </a:t>
            </a:r>
            <a:r>
              <a:rPr lang="en-GB" sz="2000" dirty="0" err="1"/>
              <a:t>tussen</a:t>
            </a:r>
            <a:r>
              <a:rPr lang="en-GB" sz="2000" dirty="0"/>
              <a:t> </a:t>
            </a:r>
            <a:r>
              <a:rPr lang="en-GB" sz="2000" dirty="0" err="1"/>
              <a:t>situaties</a:t>
            </a:r>
            <a:r>
              <a:rPr lang="en-GB" sz="2000" dirty="0"/>
              <a:t>)</a:t>
            </a:r>
          </a:p>
          <a:p>
            <a:pPr marL="285750" indent="-285750">
              <a:lnSpc>
                <a:spcPct val="100000"/>
              </a:lnSpc>
              <a:buFont typeface="Arial" panose="020B0604020202020204" pitchFamily="34" charset="0"/>
              <a:buChar char="•"/>
            </a:pPr>
            <a:r>
              <a:rPr lang="en-GB" sz="2000" dirty="0"/>
              <a:t>het </a:t>
            </a:r>
            <a:r>
              <a:rPr lang="en-GB" sz="2000" dirty="0" err="1"/>
              <a:t>filteren</a:t>
            </a:r>
            <a:r>
              <a:rPr lang="en-GB" sz="2000" dirty="0"/>
              <a:t> van </a:t>
            </a:r>
            <a:r>
              <a:rPr lang="en-GB" sz="2000" dirty="0" err="1"/>
              <a:t>informatie</a:t>
            </a:r>
            <a:r>
              <a:rPr lang="en-GB" sz="2000" dirty="0"/>
              <a:t>: </a:t>
            </a:r>
            <a:r>
              <a:rPr lang="en-GB" sz="2000" dirty="0" err="1"/>
              <a:t>alles</a:t>
            </a:r>
            <a:r>
              <a:rPr lang="en-GB" sz="2000" dirty="0"/>
              <a:t> </a:t>
            </a:r>
            <a:r>
              <a:rPr lang="en-GB" sz="2000" dirty="0" err="1"/>
              <a:t>komt</a:t>
            </a:r>
            <a:r>
              <a:rPr lang="en-GB" sz="2000" dirty="0"/>
              <a:t> even hard </a:t>
            </a:r>
            <a:r>
              <a:rPr lang="en-GB" sz="2000" dirty="0" err="1"/>
              <a:t>binnen</a:t>
            </a:r>
            <a:r>
              <a:rPr lang="en-GB" sz="2000" dirty="0"/>
              <a:t>!</a:t>
            </a:r>
          </a:p>
          <a:p>
            <a:pPr marL="285750" indent="-285750">
              <a:lnSpc>
                <a:spcPct val="100000"/>
              </a:lnSpc>
              <a:buFont typeface="Arial" panose="020B0604020202020204" pitchFamily="34" charset="0"/>
              <a:buChar char="•"/>
            </a:pPr>
            <a:r>
              <a:rPr lang="en-GB" sz="2000" dirty="0" err="1"/>
              <a:t>abstracties</a:t>
            </a:r>
            <a:r>
              <a:rPr lang="en-GB" sz="2000" dirty="0"/>
              <a:t> (</a:t>
            </a:r>
            <a:r>
              <a:rPr lang="en-GB" sz="2000" dirty="0" err="1"/>
              <a:t>spreekwoorden</a:t>
            </a:r>
            <a:r>
              <a:rPr lang="en-GB" sz="2000" dirty="0"/>
              <a:t>, </a:t>
            </a:r>
            <a:r>
              <a:rPr lang="en-GB" sz="2000" dirty="0" err="1"/>
              <a:t>voorbeelden</a:t>
            </a:r>
            <a:r>
              <a:rPr lang="en-GB" sz="2000" dirty="0"/>
              <a:t>, </a:t>
            </a:r>
            <a:r>
              <a:rPr lang="en-GB" sz="2000" dirty="0" err="1"/>
              <a:t>grappen</a:t>
            </a:r>
            <a:r>
              <a:rPr lang="en-GB" sz="2000" dirty="0"/>
              <a:t>)</a:t>
            </a:r>
          </a:p>
          <a:p>
            <a:pPr marL="285750" indent="-285750">
              <a:lnSpc>
                <a:spcPct val="100000"/>
              </a:lnSpc>
              <a:buFont typeface="Arial" panose="020B0604020202020204" pitchFamily="34" charset="0"/>
              <a:buChar char="•"/>
            </a:pPr>
            <a:r>
              <a:rPr lang="en-GB" sz="2000" dirty="0" err="1"/>
              <a:t>wederkerigheid</a:t>
            </a:r>
            <a:r>
              <a:rPr lang="en-GB" sz="2000" dirty="0"/>
              <a:t> in </a:t>
            </a:r>
            <a:r>
              <a:rPr lang="en-GB" sz="2000" dirty="0" err="1"/>
              <a:t>emotie</a:t>
            </a:r>
            <a:r>
              <a:rPr lang="en-GB" sz="2000" dirty="0"/>
              <a:t> &amp; </a:t>
            </a:r>
            <a:r>
              <a:rPr lang="en-GB" sz="2000" dirty="0" err="1"/>
              <a:t>gevoel</a:t>
            </a:r>
            <a:endParaRPr lang="en-US" sz="2000" dirty="0"/>
          </a:p>
        </p:txBody>
      </p:sp>
      <p:sp>
        <p:nvSpPr>
          <p:cNvPr id="5" name="Rounded Rectangular Callout 4"/>
          <p:cNvSpPr/>
          <p:nvPr/>
        </p:nvSpPr>
        <p:spPr>
          <a:xfrm>
            <a:off x="6588224" y="1665181"/>
            <a:ext cx="1440160" cy="520913"/>
          </a:xfrm>
          <a:prstGeom prst="wedgeRoundRectCallout">
            <a:avLst>
              <a:gd name="adj1" fmla="val -82403"/>
              <a:gd name="adj2" fmla="val 113212"/>
              <a:gd name="adj3" fmla="val 16667"/>
            </a:avLst>
          </a:prstGeom>
          <a:noFill/>
          <a:ln>
            <a:solidFill>
              <a:srgbClr val="E50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tx1"/>
                </a:solidFill>
                <a:latin typeface="Arial" panose="020B0604020202020204" pitchFamily="34" charset="0"/>
                <a:cs typeface="Arial" panose="020B0604020202020204" pitchFamily="34" charset="0"/>
              </a:rPr>
              <a:t>Doei!</a:t>
            </a:r>
          </a:p>
        </p:txBody>
      </p:sp>
    </p:spTree>
    <p:extLst>
      <p:ext uri="{BB962C8B-B14F-4D97-AF65-F5344CB8AC3E}">
        <p14:creationId xmlns:p14="http://schemas.microsoft.com/office/powerpoint/2010/main" val="1161928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DE ROL VAN DE HULPVERLENER</a:t>
            </a:r>
          </a:p>
        </p:txBody>
      </p:sp>
      <p:sp>
        <p:nvSpPr>
          <p:cNvPr id="3" name="Content Placeholder 2"/>
          <p:cNvSpPr>
            <a:spLocks noGrp="1"/>
          </p:cNvSpPr>
          <p:nvPr>
            <p:ph type="body" sz="quarter" idx="10"/>
          </p:nvPr>
        </p:nvSpPr>
        <p:spPr/>
        <p:txBody>
          <a:bodyPr>
            <a:normAutofit/>
          </a:bodyPr>
          <a:lstStyle/>
          <a:p>
            <a:pPr marL="0" indent="0">
              <a:buNone/>
            </a:pPr>
            <a:endParaRPr lang="nl-NL" sz="2000" i="1" dirty="0"/>
          </a:p>
          <a:p>
            <a:pPr marL="0" indent="0">
              <a:buNone/>
            </a:pPr>
            <a:r>
              <a:rPr lang="nl-NL" sz="2000" i="1" dirty="0"/>
              <a:t>‘</a:t>
            </a:r>
            <a:r>
              <a:rPr lang="nl-NL" sz="2000" i="1" dirty="0" err="1"/>
              <a:t>You</a:t>
            </a:r>
            <a:r>
              <a:rPr lang="nl-NL" sz="2000" i="1" dirty="0"/>
              <a:t> </a:t>
            </a:r>
            <a:r>
              <a:rPr lang="nl-NL" sz="2000" i="1" dirty="0" err="1"/>
              <a:t>can</a:t>
            </a:r>
            <a:r>
              <a:rPr lang="nl-NL" sz="2000" i="1" dirty="0"/>
              <a:t> </a:t>
            </a:r>
            <a:r>
              <a:rPr lang="nl-NL" sz="2000" i="1" dirty="0" err="1"/>
              <a:t>be</a:t>
            </a:r>
            <a:r>
              <a:rPr lang="nl-NL" sz="2000" i="1" dirty="0"/>
              <a:t> right but </a:t>
            </a:r>
            <a:r>
              <a:rPr lang="nl-NL" sz="2000" i="1" dirty="0" err="1"/>
              <a:t>not</a:t>
            </a:r>
            <a:r>
              <a:rPr lang="nl-NL" sz="2000" i="1" dirty="0"/>
              <a:t> relevant’</a:t>
            </a:r>
          </a:p>
          <a:p>
            <a:pPr marL="0" indent="0">
              <a:buNone/>
            </a:pPr>
            <a:endParaRPr lang="nl-NL" sz="2000" i="1" dirty="0"/>
          </a:p>
          <a:p>
            <a:pPr marL="0" indent="0">
              <a:buNone/>
            </a:pPr>
            <a:r>
              <a:rPr lang="nl-NL" sz="2000" i="1" dirty="0"/>
              <a:t>J. Tielens, vrij naar:</a:t>
            </a:r>
          </a:p>
          <a:p>
            <a:pPr marL="0" indent="0">
              <a:buNone/>
            </a:pPr>
            <a:r>
              <a:rPr lang="nl-NL" sz="2000" i="1" dirty="0"/>
              <a:t>‘The Dutch are </a:t>
            </a:r>
            <a:r>
              <a:rPr lang="nl-NL" sz="2000" i="1" dirty="0" err="1"/>
              <a:t>always</a:t>
            </a:r>
            <a:r>
              <a:rPr lang="nl-NL" sz="2000" i="1" dirty="0"/>
              <a:t> right, but </a:t>
            </a:r>
            <a:r>
              <a:rPr lang="nl-NL" sz="2000" i="1" dirty="0" err="1"/>
              <a:t>seldom</a:t>
            </a:r>
            <a:r>
              <a:rPr lang="nl-NL" sz="2000" i="1" dirty="0"/>
              <a:t> relevant’</a:t>
            </a:r>
          </a:p>
        </p:txBody>
      </p:sp>
      <p:sp>
        <p:nvSpPr>
          <p:cNvPr id="4" name="Rounded Rectangular Callout 3"/>
          <p:cNvSpPr/>
          <p:nvPr/>
        </p:nvSpPr>
        <p:spPr>
          <a:xfrm>
            <a:off x="5436096" y="4365104"/>
            <a:ext cx="3240360" cy="1489884"/>
          </a:xfrm>
          <a:prstGeom prst="wedgeRoundRectCallout">
            <a:avLst>
              <a:gd name="adj1" fmla="val -60926"/>
              <a:gd name="adj2" fmla="val -81231"/>
              <a:gd name="adj3" fmla="val 16667"/>
            </a:avLst>
          </a:prstGeom>
          <a:noFill/>
          <a:ln>
            <a:solidFill>
              <a:srgbClr val="E50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tx1"/>
                </a:solidFill>
                <a:latin typeface="Arial" panose="020B0604020202020204" pitchFamily="34" charset="0"/>
                <a:cs typeface="Arial" panose="020B0604020202020204" pitchFamily="34" charset="0"/>
              </a:rPr>
              <a:t>Opdracht: leg een cliënt (medestudent) uit wat een psychose is</a:t>
            </a:r>
          </a:p>
        </p:txBody>
      </p:sp>
    </p:spTree>
    <p:extLst>
      <p:ext uri="{BB962C8B-B14F-4D97-AF65-F5344CB8AC3E}">
        <p14:creationId xmlns:p14="http://schemas.microsoft.com/office/powerpoint/2010/main" val="149627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CONTACT LEGGEN</a:t>
            </a:r>
          </a:p>
        </p:txBody>
      </p:sp>
      <p:sp>
        <p:nvSpPr>
          <p:cNvPr id="3" name="Content Placeholder 2"/>
          <p:cNvSpPr>
            <a:spLocks noGrp="1"/>
          </p:cNvSpPr>
          <p:nvPr>
            <p:ph type="body" sz="quarter" idx="10"/>
          </p:nvPr>
        </p:nvSpPr>
        <p:spPr/>
        <p:txBody>
          <a:bodyPr>
            <a:normAutofit/>
          </a:bodyPr>
          <a:lstStyle/>
          <a:p>
            <a:pPr marL="285750" indent="-285750">
              <a:lnSpc>
                <a:spcPct val="100000"/>
              </a:lnSpc>
              <a:buFont typeface="Arial" panose="020B0604020202020204" pitchFamily="34" charset="0"/>
              <a:buChar char="•"/>
            </a:pPr>
            <a:r>
              <a:rPr lang="nl-NL" sz="2000" dirty="0"/>
              <a:t>Opbouwen van een band &amp; vertrouwen</a:t>
            </a:r>
          </a:p>
          <a:p>
            <a:pPr marL="285750" indent="-285750">
              <a:lnSpc>
                <a:spcPct val="100000"/>
              </a:lnSpc>
              <a:buFont typeface="Arial" panose="020B0604020202020204" pitchFamily="34" charset="0"/>
              <a:buChar char="•"/>
            </a:pPr>
            <a:r>
              <a:rPr lang="nl-NL" sz="2000" dirty="0" err="1"/>
              <a:t>Agree</a:t>
            </a:r>
            <a:r>
              <a:rPr lang="nl-NL" sz="2000" dirty="0"/>
              <a:t> </a:t>
            </a:r>
            <a:r>
              <a:rPr lang="nl-NL" sz="2000" dirty="0" err="1"/>
              <a:t>to</a:t>
            </a:r>
            <a:r>
              <a:rPr lang="nl-NL" sz="2000" dirty="0"/>
              <a:t> </a:t>
            </a:r>
            <a:r>
              <a:rPr lang="nl-NL" sz="2000" dirty="0" err="1"/>
              <a:t>disagree</a:t>
            </a:r>
            <a:endParaRPr lang="nl-NL" sz="2000" dirty="0"/>
          </a:p>
          <a:p>
            <a:pPr marL="285750" indent="-285750">
              <a:lnSpc>
                <a:spcPct val="100000"/>
              </a:lnSpc>
              <a:buFont typeface="Arial" panose="020B0604020202020204" pitchFamily="34" charset="0"/>
              <a:buChar char="•"/>
            </a:pPr>
            <a:r>
              <a:rPr lang="nl-NL" sz="2000" dirty="0"/>
              <a:t>Openheid en eerlijkheid: start met slecht nieuws</a:t>
            </a:r>
          </a:p>
          <a:p>
            <a:pPr marL="285750" indent="-285750">
              <a:lnSpc>
                <a:spcPct val="100000"/>
              </a:lnSpc>
              <a:buFont typeface="Arial" panose="020B0604020202020204" pitchFamily="34" charset="0"/>
              <a:buChar char="•"/>
            </a:pPr>
            <a:r>
              <a:rPr lang="nl-NL" sz="2000" dirty="0"/>
              <a:t>Niet invullen voor de ander</a:t>
            </a:r>
          </a:p>
          <a:p>
            <a:pPr marL="285750" indent="-285750">
              <a:lnSpc>
                <a:spcPct val="100000"/>
              </a:lnSpc>
              <a:buFont typeface="Arial" panose="020B0604020202020204" pitchFamily="34" charset="0"/>
              <a:buChar char="•"/>
            </a:pPr>
            <a:r>
              <a:rPr lang="nl-NL" sz="2000" dirty="0"/>
              <a:t>Structureren</a:t>
            </a:r>
          </a:p>
          <a:p>
            <a:pPr marL="285750" indent="-285750">
              <a:lnSpc>
                <a:spcPct val="100000"/>
              </a:lnSpc>
              <a:buFont typeface="Arial" panose="020B0604020202020204" pitchFamily="34" charset="0"/>
              <a:buChar char="•"/>
            </a:pPr>
            <a:r>
              <a:rPr lang="nl-NL" sz="2000" dirty="0"/>
              <a:t>Kort en duidelijk in praten</a:t>
            </a:r>
          </a:p>
          <a:p>
            <a:pPr marL="285750" indent="-285750">
              <a:lnSpc>
                <a:spcPct val="100000"/>
              </a:lnSpc>
              <a:buFont typeface="Arial" panose="020B0604020202020204" pitchFamily="34" charset="0"/>
              <a:buChar char="•"/>
            </a:pPr>
            <a:r>
              <a:rPr lang="nl-NL" sz="2000" dirty="0"/>
              <a:t>Bekrachtig realistische ideeën</a:t>
            </a:r>
          </a:p>
          <a:p>
            <a:pPr marL="285750" indent="-285750">
              <a:lnSpc>
                <a:spcPct val="100000"/>
              </a:lnSpc>
              <a:buFont typeface="Arial" panose="020B0604020202020204" pitchFamily="34" charset="0"/>
              <a:buChar char="•"/>
            </a:pPr>
            <a:endParaRPr lang="nl-NL" sz="2000" dirty="0"/>
          </a:p>
          <a:p>
            <a:pPr marL="285750" indent="-285750">
              <a:lnSpc>
                <a:spcPct val="100000"/>
              </a:lnSpc>
              <a:buFont typeface="Arial" panose="020B0604020202020204" pitchFamily="34" charset="0"/>
              <a:buChar char="•"/>
            </a:pPr>
            <a:endParaRPr lang="nl-NL" sz="2000" dirty="0"/>
          </a:p>
        </p:txBody>
      </p:sp>
      <p:sp>
        <p:nvSpPr>
          <p:cNvPr id="4" name="Flowchart: Alternate Process 3"/>
          <p:cNvSpPr/>
          <p:nvPr/>
        </p:nvSpPr>
        <p:spPr>
          <a:xfrm>
            <a:off x="5724128" y="4373245"/>
            <a:ext cx="2304256" cy="432048"/>
          </a:xfrm>
          <a:prstGeom prst="flowChartAlternateProcess">
            <a:avLst/>
          </a:prstGeom>
          <a:noFill/>
          <a:ln w="19050">
            <a:solidFill>
              <a:srgbClr val="E50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tx1"/>
                </a:solidFill>
                <a:latin typeface="Arial" panose="020B0604020202020204" pitchFamily="34" charset="0"/>
                <a:cs typeface="Arial" panose="020B0604020202020204" pitchFamily="34" charset="0"/>
              </a:rPr>
              <a:t>Rol van cultuur?</a:t>
            </a:r>
          </a:p>
        </p:txBody>
      </p:sp>
      <p:cxnSp>
        <p:nvCxnSpPr>
          <p:cNvPr id="6" name="Straight Arrow Connector 5"/>
          <p:cNvCxnSpPr>
            <a:cxnSpLocks/>
          </p:cNvCxnSpPr>
          <p:nvPr/>
        </p:nvCxnSpPr>
        <p:spPr>
          <a:xfrm flipH="1" flipV="1">
            <a:off x="5724128" y="3501008"/>
            <a:ext cx="756084" cy="864096"/>
          </a:xfrm>
          <a:prstGeom prst="straightConnector1">
            <a:avLst/>
          </a:prstGeom>
          <a:ln w="38100">
            <a:solidFill>
              <a:srgbClr val="E50856"/>
            </a:solidFill>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743908" y="2453578"/>
            <a:ext cx="2736304" cy="1080120"/>
          </a:xfrm>
          <a:prstGeom prst="ellipse">
            <a:avLst/>
          </a:prstGeom>
          <a:noFill/>
          <a:ln w="19050">
            <a:solidFill>
              <a:srgbClr val="E50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1206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671DDF35-ECA7-4E3D-A33C-C8E03735DADE}" vid="{F5E29221-10C5-49DB-87C4-0557C1D5A8E9}"/>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Presentatie_Smal</Template>
  <TotalTime>0</TotalTime>
  <Words>1598</Words>
  <Application>Microsoft Office PowerPoint</Application>
  <PresentationFormat>On-screen Show (4:3)</PresentationFormat>
  <Paragraphs>165</Paragraphs>
  <Slides>18</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Avenir Next Condensed</vt:lpstr>
      <vt:lpstr>Calibri</vt:lpstr>
      <vt:lpstr>Kantoorthema</vt:lpstr>
      <vt:lpstr>PowerPoint Presentation</vt:lpstr>
      <vt:lpstr>TERUGKOPPELING BESTUDEERDE LITERATUUR</vt:lpstr>
      <vt:lpstr>POSITIEVE SYMPTOMEN</vt:lpstr>
      <vt:lpstr>BETEKENISGEVING &amp; CONTEXT</vt:lpstr>
      <vt:lpstr>BETEKENISGEVING SOCIALE INTERACTIE</vt:lpstr>
      <vt:lpstr>NEGATIEVE SYMPTOMEN</vt:lpstr>
      <vt:lpstr>COGNITIEVE PROBLEMEN</vt:lpstr>
      <vt:lpstr>DE ROL VAN DE HULPVERLENER</vt:lpstr>
      <vt:lpstr>CONTACT LEGGEN</vt:lpstr>
      <vt:lpstr>5 FASEN VAN PSYCHOSE EN HERSTEL</vt:lpstr>
      <vt:lpstr>DE WERKELIJKE DIAGNOSE</vt:lpstr>
      <vt:lpstr>FOCUS IN DE BEHANDELING</vt:lpstr>
      <vt:lpstr>MULTIDISCIPLINAIRE BEHANDELING CASUS HANS</vt:lpstr>
      <vt:lpstr>WWW.PSYCHOSENET.NL</vt:lpstr>
      <vt:lpstr>WAAROM ZO’N BEWEGING?</vt:lpstr>
      <vt:lpstr>PowerPoint Presentation</vt:lpstr>
      <vt:lpstr>TIPS:</vt:lpstr>
      <vt:lpstr>BRONVERMELDING</vt:lpstr>
    </vt:vector>
  </TitlesOfParts>
  <Company>Hogeschool van Arnhem en Nijmegen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Montfoort-de Rave Karin van</dc:creator>
  <cp:lastModifiedBy>Montfoort-de Rave Karin van</cp:lastModifiedBy>
  <cp:revision>20</cp:revision>
  <cp:lastPrinted>2018-09-16T18:44:22Z</cp:lastPrinted>
  <dcterms:created xsi:type="dcterms:W3CDTF">2018-09-14T08:44:43Z</dcterms:created>
  <dcterms:modified xsi:type="dcterms:W3CDTF">2020-06-23T17:05:16Z</dcterms:modified>
</cp:coreProperties>
</file>