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4"/>
  </p:sldMasterIdLst>
  <p:notesMasterIdLst>
    <p:notesMasterId r:id="rId25"/>
  </p:notesMasterIdLst>
  <p:handoutMasterIdLst>
    <p:handoutMasterId r:id="rId26"/>
  </p:handoutMasterIdLst>
  <p:sldIdLst>
    <p:sldId id="339" r:id="rId5"/>
    <p:sldId id="340" r:id="rId6"/>
    <p:sldId id="413" r:id="rId7"/>
    <p:sldId id="451" r:id="rId8"/>
    <p:sldId id="459" r:id="rId9"/>
    <p:sldId id="457" r:id="rId10"/>
    <p:sldId id="460" r:id="rId11"/>
    <p:sldId id="484" r:id="rId12"/>
    <p:sldId id="485" r:id="rId13"/>
    <p:sldId id="486" r:id="rId14"/>
    <p:sldId id="487" r:id="rId15"/>
    <p:sldId id="488" r:id="rId16"/>
    <p:sldId id="453" r:id="rId17"/>
    <p:sldId id="455" r:id="rId18"/>
    <p:sldId id="467" r:id="rId19"/>
    <p:sldId id="476" r:id="rId20"/>
    <p:sldId id="480" r:id="rId21"/>
    <p:sldId id="483" r:id="rId22"/>
    <p:sldId id="490" r:id="rId23"/>
    <p:sldId id="489" r:id="rId24"/>
  </p:sldIdLst>
  <p:sldSz cx="9144000" cy="6858000" type="screen4x3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jnappels, C.C.A." initials="PC" lastIdx="1" clrIdx="0">
    <p:extLst>
      <p:ext uri="{19B8F6BF-5375-455C-9EA6-DF929625EA0E}">
        <p15:presenceInfo xmlns:p15="http://schemas.microsoft.com/office/powerpoint/2012/main" userId="S-1-5-21-436374069-1078145449-854245398-27592" providerId="AD"/>
      </p:ext>
    </p:extLst>
  </p:cmAuthor>
  <p:cmAuthor id="2" name="Erik van der Meulen" initials="EvdM" lastIdx="1" clrIdx="1">
    <p:extLst>
      <p:ext uri="{19B8F6BF-5375-455C-9EA6-DF929625EA0E}">
        <p15:presenceInfo xmlns:p15="http://schemas.microsoft.com/office/powerpoint/2012/main" userId="2fa84b17f2bd603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580"/>
  </p:normalViewPr>
  <p:slideViewPr>
    <p:cSldViewPr>
      <p:cViewPr varScale="1">
        <p:scale>
          <a:sx n="69" d="100"/>
          <a:sy n="69" d="100"/>
        </p:scale>
        <p:origin x="12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BCD35-03D0-444F-8648-0F81760E2898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CDDE2-608C-46DC-947B-03CA484A2A5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76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F911E-838B-495D-B2C5-013E963B1682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10B30-D734-4F39-B285-26806E31693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01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defTabSz="90487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0487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0487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0487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0487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6BA3BA34-E199-4E64-B76E-9E849A020146}" type="datetime4">
              <a:rPr lang="nl-NL" altLang="en-US">
                <a:solidFill>
                  <a:srgbClr val="FF0000"/>
                </a:solidFill>
                <a:latin typeface="DINMittelschrift"/>
              </a:rPr>
              <a:pPr/>
              <a:t>14 juli 2020</a:t>
            </a:fld>
            <a:endParaRPr lang="en-GB" altLang="en-US">
              <a:solidFill>
                <a:srgbClr val="FF0000"/>
              </a:solidFill>
              <a:latin typeface="DINMittelschrift"/>
            </a:endParaRPr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87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0487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0487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0487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04875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04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4868ED96-78B3-4094-9828-2A43E31BE98F}" type="slidenum">
              <a:rPr lang="en-GB" altLang="en-US">
                <a:solidFill>
                  <a:srgbClr val="FF0000"/>
                </a:solidFill>
                <a:latin typeface="DINMittelschrift"/>
              </a:rPr>
              <a:pPr/>
              <a:t>1</a:t>
            </a:fld>
            <a:endParaRPr lang="en-GB" altLang="en-US">
              <a:solidFill>
                <a:srgbClr val="FF0000"/>
              </a:solidFill>
              <a:latin typeface="DINMittelschrift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176222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0B30-D734-4F39-B285-26806E3169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16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Zorgethiek</a:t>
            </a:r>
            <a:r>
              <a:rPr lang="en-US" dirty="0" smtClean="0"/>
              <a:t> </a:t>
            </a:r>
            <a:r>
              <a:rPr lang="en-US" dirty="0" err="1" smtClean="0"/>
              <a:t>gaat</a:t>
            </a:r>
            <a:r>
              <a:rPr lang="en-US" dirty="0" smtClean="0"/>
              <a:t> </a:t>
            </a:r>
            <a:r>
              <a:rPr lang="en-US" dirty="0" err="1" smtClean="0"/>
              <a:t>dus</a:t>
            </a:r>
            <a:r>
              <a:rPr lang="en-US" dirty="0" smtClean="0"/>
              <a:t> </a:t>
            </a:r>
            <a:r>
              <a:rPr lang="en-US" dirty="0" err="1" smtClean="0"/>
              <a:t>zeker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alleen</a:t>
            </a:r>
            <a:r>
              <a:rPr lang="en-US" dirty="0" smtClean="0"/>
              <a:t> over </a:t>
            </a:r>
            <a:r>
              <a:rPr lang="en-US" dirty="0" err="1" smtClean="0"/>
              <a:t>kleine</a:t>
            </a:r>
            <a:r>
              <a:rPr lang="en-US" dirty="0" smtClean="0"/>
              <a:t> </a:t>
            </a:r>
            <a:r>
              <a:rPr lang="en-US" dirty="0" err="1" smtClean="0"/>
              <a:t>kwesties</a:t>
            </a:r>
            <a:r>
              <a:rPr lang="en-US" dirty="0" smtClean="0"/>
              <a:t>.</a:t>
            </a:r>
            <a:r>
              <a:rPr lang="en-US" baseline="0" dirty="0" smtClean="0"/>
              <a:t> 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0B30-D734-4F39-B285-26806E3169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89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310B30-D734-4F39-B285-26806E3169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56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416306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23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07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16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9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67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91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3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9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3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08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64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41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 smtClean="0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52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 smtClean="0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60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84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445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279B485-E17E-4627-A15C-BEBEAC0C6ADD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D371D9-5097-4F79-B08D-E1E01CC8D72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66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358775" y="4725144"/>
            <a:ext cx="8317681" cy="809625"/>
          </a:xfrm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>
            <a:normAutofit fontScale="90000"/>
          </a:bodyPr>
          <a:lstStyle/>
          <a:p>
            <a:r>
              <a:rPr lang="nl-NL" altLang="en-US" sz="2800" b="1" dirty="0" smtClean="0"/>
              <a:t>Professionaliteit </a:t>
            </a:r>
            <a:r>
              <a:rPr lang="nl-NL" altLang="en-US" sz="2800" b="1" dirty="0"/>
              <a:t>en goede </a:t>
            </a:r>
            <a:r>
              <a:rPr lang="nl-NL" altLang="en-US" sz="2800" b="1" dirty="0" smtClean="0"/>
              <a:t>zorg</a:t>
            </a:r>
            <a:r>
              <a:rPr lang="nl-NL" altLang="en-US" sz="2800" dirty="0" smtClean="0"/>
              <a:t/>
            </a:r>
            <a:br>
              <a:rPr lang="nl-NL" altLang="en-US" sz="2800" dirty="0" smtClean="0"/>
            </a:br>
            <a:r>
              <a:rPr lang="nl-NL" altLang="en-US" sz="2800" dirty="0" smtClean="0"/>
              <a:t>Zorgethiek</a:t>
            </a:r>
            <a:r>
              <a:rPr lang="nl-NL" altLang="en-US" sz="2800" dirty="0" smtClean="0"/>
              <a:t/>
            </a:r>
            <a:br>
              <a:rPr lang="nl-NL" altLang="en-US" sz="2800" dirty="0" smtClean="0"/>
            </a:br>
            <a:endParaRPr lang="nl-NL" altLang="en-US" sz="2800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5675135"/>
            <a:ext cx="1196752" cy="1196752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5186650"/>
            <a:ext cx="885825" cy="33337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368" y="5661249"/>
            <a:ext cx="3336650" cy="11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6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Opzet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99592" y="2492896"/>
            <a:ext cx="8421688" cy="2162440"/>
          </a:xfrm>
        </p:spPr>
        <p:txBody>
          <a:bodyPr>
            <a:normAutofit fontScale="92500" lnSpcReduction="10000"/>
          </a:bodyPr>
          <a:lstStyle/>
          <a:p>
            <a:r>
              <a:rPr lang="nl-NL" dirty="0" smtClean="0"/>
              <a:t>Medische ethiek </a:t>
            </a:r>
            <a:r>
              <a:rPr lang="nl-NL" dirty="0" smtClean="0"/>
              <a:t>vs. </a:t>
            </a:r>
            <a:r>
              <a:rPr lang="nl-NL" dirty="0" smtClean="0"/>
              <a:t>zorgethiek </a:t>
            </a:r>
          </a:p>
          <a:p>
            <a:r>
              <a:rPr lang="nl-NL" dirty="0" err="1" smtClean="0"/>
              <a:t>Zorgethisch</a:t>
            </a:r>
            <a:r>
              <a:rPr lang="nl-NL" dirty="0" smtClean="0"/>
              <a:t> model: Joan </a:t>
            </a:r>
            <a:r>
              <a:rPr lang="nl-NL" dirty="0" err="1" smtClean="0"/>
              <a:t>Tronto’s</a:t>
            </a:r>
            <a:r>
              <a:rPr lang="nl-NL" dirty="0" smtClean="0"/>
              <a:t> fasen goede zorg en bijbehorende deugden</a:t>
            </a:r>
          </a:p>
          <a:p>
            <a:r>
              <a:rPr lang="nl-NL" dirty="0" smtClean="0"/>
              <a:t>Hoe wordt je een </a:t>
            </a:r>
            <a:r>
              <a:rPr lang="nl-NL" dirty="0" err="1" smtClean="0"/>
              <a:t>zorgethische</a:t>
            </a:r>
            <a:r>
              <a:rPr lang="nl-NL" dirty="0" smtClean="0"/>
              <a:t> professional? </a:t>
            </a:r>
            <a:endParaRPr lang="nl-NL" dirty="0"/>
          </a:p>
          <a:p>
            <a:r>
              <a:rPr lang="nl-NL" dirty="0" smtClean="0"/>
              <a:t>Ethische </a:t>
            </a:r>
            <a:r>
              <a:rPr lang="nl-NL" dirty="0" smtClean="0"/>
              <a:t>(deel)competenties </a:t>
            </a:r>
            <a:r>
              <a:rPr lang="nl-NL" dirty="0" smtClean="0"/>
              <a:t>van Mieke </a:t>
            </a:r>
            <a:r>
              <a:rPr lang="nl-NL" dirty="0" err="1" smtClean="0"/>
              <a:t>Grypdonck</a:t>
            </a:r>
            <a:r>
              <a:rPr lang="nl-NL" dirty="0" smtClean="0"/>
              <a:t> et </a:t>
            </a:r>
            <a:r>
              <a:rPr lang="nl-NL" dirty="0" smtClean="0"/>
              <a:t>al. (2018) </a:t>
            </a: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44904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Leerdoelen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8723" y="1916832"/>
            <a:ext cx="7704667" cy="3332816"/>
          </a:xfrm>
        </p:spPr>
        <p:txBody>
          <a:bodyPr>
            <a:normAutofit/>
          </a:bodyPr>
          <a:lstStyle/>
          <a:p>
            <a:r>
              <a:rPr lang="en-US" sz="1900" dirty="0" err="1" smtClean="0"/>
              <a:t>Verschil</a:t>
            </a:r>
            <a:r>
              <a:rPr lang="en-US" sz="1900" dirty="0" smtClean="0"/>
              <a:t> </a:t>
            </a:r>
            <a:r>
              <a:rPr lang="en-US" sz="1900" dirty="0" err="1" smtClean="0"/>
              <a:t>medische</a:t>
            </a:r>
            <a:r>
              <a:rPr lang="en-US" sz="1900" dirty="0" smtClean="0"/>
              <a:t> </a:t>
            </a:r>
            <a:r>
              <a:rPr lang="en-US" sz="1900" dirty="0" err="1" smtClean="0"/>
              <a:t>ethiek</a:t>
            </a:r>
            <a:r>
              <a:rPr lang="en-US" sz="1900" dirty="0" smtClean="0"/>
              <a:t> </a:t>
            </a:r>
            <a:r>
              <a:rPr lang="en-US" sz="1900" dirty="0" err="1" smtClean="0"/>
              <a:t>en</a:t>
            </a:r>
            <a:r>
              <a:rPr lang="en-US" sz="1900" dirty="0" smtClean="0"/>
              <a:t> </a:t>
            </a:r>
            <a:r>
              <a:rPr lang="en-US" sz="1900" dirty="0" err="1" smtClean="0"/>
              <a:t>zorgethiek</a:t>
            </a:r>
            <a:endParaRPr lang="en-US" sz="1900" dirty="0" smtClean="0"/>
          </a:p>
          <a:p>
            <a:r>
              <a:rPr lang="en-US" sz="1900" dirty="0" err="1" smtClean="0"/>
              <a:t>Fasen</a:t>
            </a:r>
            <a:r>
              <a:rPr lang="en-US" sz="1900" dirty="0" smtClean="0"/>
              <a:t> </a:t>
            </a:r>
            <a:r>
              <a:rPr lang="en-US" sz="1900" dirty="0" err="1" smtClean="0"/>
              <a:t>Tronto</a:t>
            </a:r>
            <a:r>
              <a:rPr lang="en-US" sz="1900" dirty="0" smtClean="0"/>
              <a:t> </a:t>
            </a:r>
            <a:r>
              <a:rPr lang="en-US" sz="1900" dirty="0" err="1" smtClean="0"/>
              <a:t>en</a:t>
            </a:r>
            <a:r>
              <a:rPr lang="en-US" sz="1900" dirty="0" smtClean="0"/>
              <a:t> </a:t>
            </a:r>
            <a:r>
              <a:rPr lang="en-US" sz="1900" dirty="0" err="1" smtClean="0"/>
              <a:t>bijbehorende</a:t>
            </a:r>
            <a:r>
              <a:rPr lang="en-US" sz="1900" dirty="0" smtClean="0"/>
              <a:t> </a:t>
            </a:r>
            <a:r>
              <a:rPr lang="en-US" sz="1900" dirty="0" err="1" smtClean="0"/>
              <a:t>deugden</a:t>
            </a:r>
            <a:endParaRPr lang="en-US" sz="1900" dirty="0" smtClean="0"/>
          </a:p>
          <a:p>
            <a:r>
              <a:rPr lang="en-US" sz="1900" dirty="0" err="1" smtClean="0"/>
              <a:t>Ethische</a:t>
            </a:r>
            <a:r>
              <a:rPr lang="en-US" sz="1900" dirty="0" smtClean="0"/>
              <a:t> </a:t>
            </a:r>
            <a:r>
              <a:rPr lang="en-US" sz="1900" dirty="0" smtClean="0"/>
              <a:t>(</a:t>
            </a:r>
            <a:r>
              <a:rPr lang="en-US" sz="1900" dirty="0" err="1" smtClean="0"/>
              <a:t>deel</a:t>
            </a:r>
            <a:r>
              <a:rPr lang="en-US" sz="1900" dirty="0" smtClean="0"/>
              <a:t>) </a:t>
            </a:r>
            <a:r>
              <a:rPr lang="en-US" sz="1900" dirty="0" err="1" smtClean="0"/>
              <a:t>competenties</a:t>
            </a:r>
            <a:r>
              <a:rPr lang="en-US" sz="19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803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Medische</a:t>
            </a:r>
            <a:r>
              <a:rPr lang="en-US" dirty="0" smtClean="0"/>
              <a:t> </a:t>
            </a:r>
            <a:r>
              <a:rPr lang="en-US" dirty="0" err="1" smtClean="0"/>
              <a:t>ethiek</a:t>
            </a:r>
            <a:r>
              <a:rPr lang="en-US" dirty="0" smtClean="0"/>
              <a:t> vs </a:t>
            </a:r>
            <a:r>
              <a:rPr lang="en-US" dirty="0" err="1" smtClean="0"/>
              <a:t>zorgethiek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060848"/>
            <a:ext cx="7704667" cy="3332816"/>
          </a:xfrm>
        </p:spPr>
        <p:txBody>
          <a:bodyPr/>
          <a:lstStyle/>
          <a:p>
            <a:r>
              <a:rPr lang="en-US" sz="1900" dirty="0" err="1"/>
              <a:t>M</a:t>
            </a:r>
            <a:r>
              <a:rPr lang="en-US" sz="1900" dirty="0" err="1" smtClean="0"/>
              <a:t>edische</a:t>
            </a:r>
            <a:r>
              <a:rPr lang="en-US" sz="1900" dirty="0" smtClean="0"/>
              <a:t> </a:t>
            </a:r>
            <a:r>
              <a:rPr lang="en-US" sz="1900" dirty="0" err="1" smtClean="0"/>
              <a:t>ethiek</a:t>
            </a:r>
            <a:r>
              <a:rPr lang="en-US" sz="1900" dirty="0" smtClean="0"/>
              <a:t>: </a:t>
            </a:r>
            <a:r>
              <a:rPr lang="en-US" sz="1900" dirty="0" err="1" smtClean="0"/>
              <a:t>grote</a:t>
            </a:r>
            <a:r>
              <a:rPr lang="en-US" sz="1900" dirty="0" smtClean="0"/>
              <a:t> </a:t>
            </a:r>
            <a:r>
              <a:rPr lang="en-US" sz="1900" dirty="0" err="1" smtClean="0"/>
              <a:t>kwesties</a:t>
            </a:r>
            <a:r>
              <a:rPr lang="en-US" sz="1900" dirty="0" smtClean="0"/>
              <a:t> </a:t>
            </a:r>
            <a:r>
              <a:rPr lang="en-US" sz="1900" dirty="0" err="1" smtClean="0"/>
              <a:t>en</a:t>
            </a:r>
            <a:r>
              <a:rPr lang="en-US" sz="1900" dirty="0" smtClean="0"/>
              <a:t> dilemma’s </a:t>
            </a:r>
            <a:r>
              <a:rPr lang="en-US" sz="1900" dirty="0" err="1" smtClean="0"/>
              <a:t>binnen</a:t>
            </a:r>
            <a:r>
              <a:rPr lang="en-US" sz="1900" dirty="0" smtClean="0"/>
              <a:t> de </a:t>
            </a:r>
            <a:r>
              <a:rPr lang="en-US" sz="1900" dirty="0" err="1" smtClean="0"/>
              <a:t>hulpverlening</a:t>
            </a:r>
            <a:r>
              <a:rPr lang="en-US" sz="1900" dirty="0"/>
              <a:t> </a:t>
            </a:r>
            <a:endParaRPr lang="en-US" sz="1900" dirty="0" smtClean="0"/>
          </a:p>
          <a:p>
            <a:r>
              <a:rPr lang="en-US" sz="1900" dirty="0" err="1" smtClean="0"/>
              <a:t>Zorgethiek</a:t>
            </a:r>
            <a:r>
              <a:rPr lang="en-US" sz="1900" dirty="0" smtClean="0"/>
              <a:t> </a:t>
            </a:r>
            <a:r>
              <a:rPr lang="en-US" sz="1900" dirty="0" err="1" smtClean="0"/>
              <a:t>gaat</a:t>
            </a:r>
            <a:r>
              <a:rPr lang="en-US" sz="1900" dirty="0" smtClean="0"/>
              <a:t> over </a:t>
            </a:r>
            <a:r>
              <a:rPr lang="en-US" sz="1900" dirty="0" err="1" smtClean="0"/>
              <a:t>elke</a:t>
            </a:r>
            <a:r>
              <a:rPr lang="en-US" sz="1900" dirty="0" smtClean="0"/>
              <a:t> </a:t>
            </a:r>
            <a:r>
              <a:rPr lang="en-US" sz="1900" dirty="0" err="1" smtClean="0"/>
              <a:t>interactie</a:t>
            </a:r>
            <a:r>
              <a:rPr lang="en-US" sz="1900" dirty="0" smtClean="0"/>
              <a:t>, </a:t>
            </a:r>
            <a:r>
              <a:rPr lang="en-US" sz="1900" dirty="0" err="1" smtClean="0"/>
              <a:t>elke</a:t>
            </a:r>
            <a:r>
              <a:rPr lang="en-US" sz="1900" dirty="0" smtClean="0"/>
              <a:t> </a:t>
            </a:r>
            <a:r>
              <a:rPr lang="en-US" sz="1900" dirty="0" err="1" smtClean="0"/>
              <a:t>beslissing</a:t>
            </a:r>
            <a:r>
              <a:rPr lang="en-US" sz="1900" dirty="0" smtClean="0"/>
              <a:t>, </a:t>
            </a:r>
            <a:r>
              <a:rPr lang="en-US" sz="1900" dirty="0" err="1" smtClean="0"/>
              <a:t>elke</a:t>
            </a:r>
            <a:r>
              <a:rPr lang="en-US" sz="1900" dirty="0" smtClean="0"/>
              <a:t> </a:t>
            </a:r>
            <a:r>
              <a:rPr lang="en-US" sz="1900" dirty="0" err="1" smtClean="0"/>
              <a:t>handeling</a:t>
            </a:r>
            <a:r>
              <a:rPr lang="en-US" sz="1900" dirty="0" smtClean="0"/>
              <a:t>, </a:t>
            </a:r>
            <a:r>
              <a:rPr lang="en-US" sz="1900" dirty="0" err="1" smtClean="0"/>
              <a:t>elke</a:t>
            </a:r>
            <a:r>
              <a:rPr lang="en-US" sz="1900" dirty="0" smtClean="0"/>
              <a:t> </a:t>
            </a:r>
            <a:r>
              <a:rPr lang="en-US" sz="1900" dirty="0" err="1" smtClean="0"/>
              <a:t>bejegening</a:t>
            </a:r>
            <a:r>
              <a:rPr lang="en-US" sz="1900" dirty="0" smtClean="0"/>
              <a:t>.</a:t>
            </a:r>
          </a:p>
          <a:p>
            <a:r>
              <a:rPr lang="en-US" sz="1900" dirty="0" smtClean="0"/>
              <a:t>Hoe </a:t>
            </a:r>
            <a:r>
              <a:rPr lang="en-US" sz="1900" dirty="0" err="1" smtClean="0"/>
              <a:t>kan</a:t>
            </a:r>
            <a:r>
              <a:rPr lang="en-US" sz="1900" dirty="0" smtClean="0"/>
              <a:t> </a:t>
            </a:r>
            <a:r>
              <a:rPr lang="en-US" sz="1900" dirty="0" err="1" smtClean="0"/>
              <a:t>zorg</a:t>
            </a:r>
            <a:r>
              <a:rPr lang="en-US" sz="1900" dirty="0" smtClean="0"/>
              <a:t> zo </a:t>
            </a:r>
            <a:r>
              <a:rPr lang="en-US" sz="1900" dirty="0" err="1" smtClean="0"/>
              <a:t>verleend</a:t>
            </a:r>
            <a:r>
              <a:rPr lang="en-US" sz="1900" dirty="0" smtClean="0"/>
              <a:t> </a:t>
            </a:r>
            <a:r>
              <a:rPr lang="en-US" sz="1900" dirty="0" err="1" smtClean="0"/>
              <a:t>worden</a:t>
            </a:r>
            <a:r>
              <a:rPr lang="en-US" sz="1900" dirty="0" smtClean="0"/>
              <a:t> </a:t>
            </a:r>
            <a:r>
              <a:rPr lang="en-US" sz="1900" dirty="0" err="1" smtClean="0"/>
              <a:t>dat</a:t>
            </a:r>
            <a:r>
              <a:rPr lang="en-US" sz="1900" dirty="0" smtClean="0"/>
              <a:t> het </a:t>
            </a:r>
            <a:r>
              <a:rPr lang="en-US" sz="1900" dirty="0" err="1" smtClean="0"/>
              <a:t>goed</a:t>
            </a:r>
            <a:r>
              <a:rPr lang="en-US" sz="1900" dirty="0" smtClean="0"/>
              <a:t> </a:t>
            </a:r>
            <a:r>
              <a:rPr lang="en-US" sz="1900" dirty="0" err="1" smtClean="0"/>
              <a:t>voelt</a:t>
            </a:r>
            <a:r>
              <a:rPr lang="en-US" sz="1900" dirty="0" smtClean="0"/>
              <a:t> om die </a:t>
            </a:r>
            <a:r>
              <a:rPr lang="en-US" sz="1900" dirty="0" err="1" smtClean="0"/>
              <a:t>zorg</a:t>
            </a:r>
            <a:r>
              <a:rPr lang="en-US" sz="1900" dirty="0" smtClean="0"/>
              <a:t> </a:t>
            </a:r>
            <a:r>
              <a:rPr lang="en-US" sz="1900" dirty="0" err="1" smtClean="0"/>
              <a:t>te</a:t>
            </a:r>
            <a:r>
              <a:rPr lang="en-US" sz="1900" dirty="0" smtClean="0"/>
              <a:t> </a:t>
            </a:r>
            <a:r>
              <a:rPr lang="en-US" sz="1900" dirty="0" err="1" smtClean="0"/>
              <a:t>ontvangen</a:t>
            </a:r>
            <a:r>
              <a:rPr lang="en-US" dirty="0" smtClean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19508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 is </a:t>
            </a:r>
            <a:r>
              <a:rPr lang="en-US" dirty="0" err="1" smtClean="0"/>
              <a:t>ethiek</a:t>
            </a:r>
            <a:r>
              <a:rPr lang="en-US" dirty="0" smtClean="0"/>
              <a:t>?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060848"/>
            <a:ext cx="7704667" cy="3332816"/>
          </a:xfrm>
        </p:spPr>
        <p:txBody>
          <a:bodyPr>
            <a:normAutofit/>
          </a:bodyPr>
          <a:lstStyle/>
          <a:p>
            <a:r>
              <a:rPr lang="en-US" sz="1900" dirty="0" err="1"/>
              <a:t>Systematische</a:t>
            </a:r>
            <a:r>
              <a:rPr lang="en-US" sz="1900" dirty="0"/>
              <a:t> </a:t>
            </a:r>
            <a:r>
              <a:rPr lang="en-US" sz="1900" dirty="0" err="1"/>
              <a:t>bezinnig</a:t>
            </a:r>
            <a:r>
              <a:rPr lang="en-US" sz="1900" dirty="0"/>
              <a:t> op de </a:t>
            </a:r>
            <a:r>
              <a:rPr lang="en-US" sz="1900" dirty="0" err="1"/>
              <a:t>vraag</a:t>
            </a:r>
            <a:r>
              <a:rPr lang="en-US" sz="1900" dirty="0"/>
              <a:t> </a:t>
            </a:r>
            <a:r>
              <a:rPr lang="en-US" sz="1900" dirty="0" err="1"/>
              <a:t>naar</a:t>
            </a:r>
            <a:r>
              <a:rPr lang="en-US" sz="1900" dirty="0"/>
              <a:t> wat </a:t>
            </a:r>
            <a:r>
              <a:rPr lang="en-US" sz="1900" dirty="0" err="1"/>
              <a:t>goed</a:t>
            </a:r>
            <a:r>
              <a:rPr lang="en-US" sz="1900" dirty="0"/>
              <a:t> </a:t>
            </a:r>
            <a:r>
              <a:rPr lang="en-US" sz="1900" dirty="0" err="1"/>
              <a:t>handelen</a:t>
            </a:r>
            <a:r>
              <a:rPr lang="en-US" sz="1900" dirty="0"/>
              <a:t>/</a:t>
            </a:r>
            <a:r>
              <a:rPr lang="en-US" sz="1900" dirty="0" err="1"/>
              <a:t>goede</a:t>
            </a:r>
            <a:r>
              <a:rPr lang="en-US" sz="1900" dirty="0"/>
              <a:t> </a:t>
            </a:r>
            <a:r>
              <a:rPr lang="en-US" sz="1900" dirty="0" err="1"/>
              <a:t>zorg</a:t>
            </a:r>
            <a:r>
              <a:rPr lang="en-US" sz="1900" dirty="0"/>
              <a:t> is, </a:t>
            </a:r>
          </a:p>
          <a:p>
            <a:r>
              <a:rPr lang="en-US" sz="1900" dirty="0" err="1"/>
              <a:t>en</a:t>
            </a:r>
            <a:r>
              <a:rPr lang="en-US" sz="1900" dirty="0"/>
              <a:t> de </a:t>
            </a:r>
            <a:r>
              <a:rPr lang="en-US" sz="1900" dirty="0" err="1"/>
              <a:t>voorwaarden</a:t>
            </a:r>
            <a:r>
              <a:rPr lang="en-US" sz="1900" dirty="0"/>
              <a:t> om die </a:t>
            </a:r>
            <a:r>
              <a:rPr lang="en-US" sz="1900" dirty="0" err="1"/>
              <a:t>zorg</a:t>
            </a:r>
            <a:r>
              <a:rPr lang="en-US" sz="1900" dirty="0"/>
              <a:t> </a:t>
            </a:r>
            <a:r>
              <a:rPr lang="en-US" sz="1900" dirty="0" err="1"/>
              <a:t>te</a:t>
            </a:r>
            <a:r>
              <a:rPr lang="en-US" sz="1900" dirty="0"/>
              <a:t> </a:t>
            </a:r>
            <a:r>
              <a:rPr lang="en-US" sz="1900" dirty="0" err="1"/>
              <a:t>realiseren</a:t>
            </a:r>
            <a:r>
              <a:rPr lang="en-US" sz="1900" dirty="0"/>
              <a:t>. </a:t>
            </a:r>
            <a:endParaRPr lang="en-US" sz="1900" dirty="0" smtClean="0"/>
          </a:p>
          <a:p>
            <a:pPr marL="0" indent="0">
              <a:buNone/>
            </a:pPr>
            <a:endParaRPr lang="en-US" sz="1900" dirty="0"/>
          </a:p>
          <a:p>
            <a:r>
              <a:rPr lang="en-US" sz="1900" dirty="0" err="1" smtClean="0"/>
              <a:t>Handelen</a:t>
            </a:r>
            <a:r>
              <a:rPr lang="en-US" sz="1900" dirty="0" smtClean="0"/>
              <a:t> op </a:t>
            </a:r>
            <a:r>
              <a:rPr lang="en-US" sz="1900" dirty="0" err="1" smtClean="0"/>
              <a:t>zorgethisch</a:t>
            </a:r>
            <a:r>
              <a:rPr lang="en-US" sz="1900" dirty="0" smtClean="0"/>
              <a:t> </a:t>
            </a:r>
            <a:r>
              <a:rPr lang="en-US" sz="1900" dirty="0" err="1" smtClean="0"/>
              <a:t>vlak</a:t>
            </a:r>
            <a:r>
              <a:rPr lang="en-US" sz="1900" dirty="0" smtClean="0"/>
              <a:t> </a:t>
            </a:r>
            <a:r>
              <a:rPr lang="en-US" sz="1900" dirty="0" err="1" smtClean="0"/>
              <a:t>zal</a:t>
            </a:r>
            <a:r>
              <a:rPr lang="en-US" sz="1900" dirty="0" smtClean="0"/>
              <a:t> </a:t>
            </a:r>
            <a:r>
              <a:rPr lang="en-US" sz="1900" dirty="0" err="1" smtClean="0"/>
              <a:t>vaak</a:t>
            </a:r>
            <a:r>
              <a:rPr lang="en-US" sz="1900" dirty="0" smtClean="0"/>
              <a:t> </a:t>
            </a:r>
            <a:r>
              <a:rPr lang="en-US" sz="1900" dirty="0" err="1" smtClean="0"/>
              <a:t>tekort</a:t>
            </a:r>
            <a:r>
              <a:rPr lang="en-US" sz="1900" dirty="0" smtClean="0"/>
              <a:t> </a:t>
            </a:r>
            <a:r>
              <a:rPr lang="en-US" sz="1900" dirty="0" err="1" smtClean="0"/>
              <a:t>schieten</a:t>
            </a:r>
            <a:r>
              <a:rPr lang="en-US" sz="1900" dirty="0" smtClean="0"/>
              <a:t> </a:t>
            </a:r>
            <a:r>
              <a:rPr lang="en-US" sz="1900" dirty="0" err="1" smtClean="0"/>
              <a:t>omdat</a:t>
            </a:r>
            <a:r>
              <a:rPr lang="en-US" sz="1900" dirty="0" smtClean="0"/>
              <a:t> </a:t>
            </a:r>
            <a:r>
              <a:rPr lang="en-US" sz="1900" dirty="0" err="1"/>
              <a:t>o</a:t>
            </a:r>
            <a:r>
              <a:rPr lang="en-US" sz="1900" dirty="0" err="1" smtClean="0"/>
              <a:t>rganisatorische</a:t>
            </a:r>
            <a:r>
              <a:rPr lang="en-US" sz="1900" dirty="0" smtClean="0"/>
              <a:t>, </a:t>
            </a:r>
            <a:r>
              <a:rPr lang="en-US" sz="1900" dirty="0" err="1" smtClean="0"/>
              <a:t>maatschappelijke</a:t>
            </a:r>
            <a:r>
              <a:rPr lang="en-US" sz="1900" dirty="0" smtClean="0"/>
              <a:t> </a:t>
            </a:r>
            <a:r>
              <a:rPr lang="en-US" sz="1900" dirty="0" err="1" smtClean="0"/>
              <a:t>en</a:t>
            </a:r>
            <a:r>
              <a:rPr lang="en-US" sz="1900" dirty="0" smtClean="0"/>
              <a:t> </a:t>
            </a:r>
            <a:r>
              <a:rPr lang="en-US" sz="1900" dirty="0" err="1" smtClean="0"/>
              <a:t>politieke</a:t>
            </a:r>
            <a:r>
              <a:rPr lang="en-US" sz="1900" dirty="0" smtClean="0"/>
              <a:t> </a:t>
            </a:r>
            <a:r>
              <a:rPr lang="en-US" sz="1900" dirty="0" err="1" smtClean="0"/>
              <a:t>condities</a:t>
            </a:r>
            <a:r>
              <a:rPr lang="en-US" sz="1900" dirty="0" smtClean="0"/>
              <a:t> </a:t>
            </a:r>
            <a:r>
              <a:rPr lang="en-US" sz="1900" dirty="0" err="1" smtClean="0"/>
              <a:t>ontbreken</a:t>
            </a:r>
            <a:endParaRPr lang="en-US" sz="1900" dirty="0" smtClean="0"/>
          </a:p>
          <a:p>
            <a:r>
              <a:rPr lang="en-US" sz="1900" dirty="0" smtClean="0"/>
              <a:t>Het </a:t>
            </a:r>
            <a:r>
              <a:rPr lang="en-US" sz="1900" dirty="0" err="1" smtClean="0"/>
              <a:t>proberen</a:t>
            </a:r>
            <a:r>
              <a:rPr lang="en-US" sz="1900" dirty="0" smtClean="0"/>
              <a:t> </a:t>
            </a:r>
            <a:r>
              <a:rPr lang="en-US" sz="1900" dirty="0" err="1" smtClean="0"/>
              <a:t>deze</a:t>
            </a:r>
            <a:r>
              <a:rPr lang="en-US" sz="1900" dirty="0" smtClean="0"/>
              <a:t> </a:t>
            </a:r>
            <a:r>
              <a:rPr lang="en-US" sz="1900" dirty="0" err="1" smtClean="0"/>
              <a:t>condities</a:t>
            </a:r>
            <a:r>
              <a:rPr lang="en-US" sz="1900" dirty="0" smtClean="0"/>
              <a:t> </a:t>
            </a:r>
            <a:r>
              <a:rPr lang="en-US" sz="1900" dirty="0" err="1" smtClean="0"/>
              <a:t>te</a:t>
            </a:r>
            <a:r>
              <a:rPr lang="en-US" sz="1900" dirty="0" smtClean="0"/>
              <a:t> </a:t>
            </a:r>
            <a:r>
              <a:rPr lang="en-US" sz="1900" dirty="0" err="1" smtClean="0"/>
              <a:t>verbeteren</a:t>
            </a:r>
            <a:r>
              <a:rPr lang="en-US" sz="1900" dirty="0" smtClean="0"/>
              <a:t> is </a:t>
            </a:r>
            <a:r>
              <a:rPr lang="en-US" sz="1900" dirty="0" err="1" smtClean="0"/>
              <a:t>daarmee</a:t>
            </a:r>
            <a:r>
              <a:rPr lang="en-US" sz="1900" dirty="0" smtClean="0"/>
              <a:t> </a:t>
            </a:r>
            <a:r>
              <a:rPr lang="en-US" sz="1900" dirty="0" err="1" smtClean="0"/>
              <a:t>ook</a:t>
            </a:r>
            <a:r>
              <a:rPr lang="en-US" sz="1900" dirty="0" smtClean="0"/>
              <a:t> </a:t>
            </a:r>
            <a:r>
              <a:rPr lang="en-US" sz="1900" dirty="0" err="1" smtClean="0"/>
              <a:t>zorgethische</a:t>
            </a:r>
            <a:r>
              <a:rPr lang="en-US" sz="1900" dirty="0" smtClean="0"/>
              <a:t> </a:t>
            </a:r>
            <a:r>
              <a:rPr lang="en-US" sz="1900" dirty="0" err="1" smtClean="0"/>
              <a:t>opdracht</a:t>
            </a:r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val="333112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0"/>
            <a:ext cx="7704667" cy="1981200"/>
          </a:xfrm>
        </p:spPr>
        <p:txBody>
          <a:bodyPr>
            <a:normAutofit/>
          </a:bodyPr>
          <a:lstStyle/>
          <a:p>
            <a:r>
              <a:rPr lang="en-US" dirty="0" smtClean="0"/>
              <a:t>Wat is </a:t>
            </a:r>
            <a:r>
              <a:rPr lang="en-US" dirty="0" err="1" smtClean="0"/>
              <a:t>goede</a:t>
            </a:r>
            <a:r>
              <a:rPr lang="en-US" dirty="0" smtClean="0"/>
              <a:t> </a:t>
            </a:r>
            <a:r>
              <a:rPr lang="en-US" dirty="0" err="1" smtClean="0"/>
              <a:t>zorg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specifieke</a:t>
            </a:r>
            <a:r>
              <a:rPr lang="en-US" dirty="0" smtClean="0"/>
              <a:t> </a:t>
            </a:r>
            <a:r>
              <a:rPr lang="en-US" dirty="0" smtClean="0"/>
              <a:t>patient?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5" y="2060849"/>
            <a:ext cx="6798736" cy="5112568"/>
          </a:xfrm>
        </p:spPr>
        <p:txBody>
          <a:bodyPr>
            <a:normAutofit fontScale="92500"/>
          </a:bodyPr>
          <a:lstStyle/>
          <a:p>
            <a:r>
              <a:rPr lang="en-US" sz="2100" dirty="0"/>
              <a:t>Wat </a:t>
            </a:r>
            <a:r>
              <a:rPr lang="en-US" sz="2100" dirty="0" err="1"/>
              <a:t>kan</a:t>
            </a:r>
            <a:r>
              <a:rPr lang="en-US" sz="2100" dirty="0"/>
              <a:t> </a:t>
            </a:r>
            <a:r>
              <a:rPr lang="en-US" sz="2100" dirty="0" err="1"/>
              <a:t>ik</a:t>
            </a:r>
            <a:r>
              <a:rPr lang="en-US" sz="2100" dirty="0"/>
              <a:t> </a:t>
            </a:r>
            <a:r>
              <a:rPr lang="en-US" sz="2100" dirty="0" err="1"/>
              <a:t>voor</a:t>
            </a:r>
            <a:r>
              <a:rPr lang="en-US" sz="2100" dirty="0"/>
              <a:t> de </a:t>
            </a:r>
            <a:r>
              <a:rPr lang="en-US" sz="2100" dirty="0" err="1"/>
              <a:t>zorgverlener</a:t>
            </a:r>
            <a:r>
              <a:rPr lang="en-US" sz="2100" dirty="0"/>
              <a:t> </a:t>
            </a:r>
            <a:r>
              <a:rPr lang="en-US" sz="2100" dirty="0" err="1"/>
              <a:t>betekenen</a:t>
            </a:r>
            <a:r>
              <a:rPr lang="en-US" sz="2100" dirty="0"/>
              <a:t>? </a:t>
            </a:r>
          </a:p>
          <a:p>
            <a:r>
              <a:rPr lang="en-US" sz="2100" dirty="0"/>
              <a:t>Het </a:t>
            </a:r>
            <a:r>
              <a:rPr lang="en-US" sz="2100" dirty="0" err="1"/>
              <a:t>zorgproces</a:t>
            </a:r>
            <a:r>
              <a:rPr lang="en-US" sz="2100" dirty="0"/>
              <a:t> </a:t>
            </a:r>
            <a:r>
              <a:rPr lang="en-US" sz="2100" dirty="0" err="1"/>
              <a:t>begint</a:t>
            </a:r>
            <a:r>
              <a:rPr lang="en-US" sz="2100" dirty="0"/>
              <a:t> met het </a:t>
            </a:r>
            <a:r>
              <a:rPr lang="en-US" sz="2100" dirty="0" err="1"/>
              <a:t>zoeken</a:t>
            </a:r>
            <a:r>
              <a:rPr lang="en-US" sz="2100" dirty="0"/>
              <a:t> van </a:t>
            </a:r>
            <a:r>
              <a:rPr lang="en-US" sz="2100" dirty="0" err="1"/>
              <a:t>aansluiting</a:t>
            </a:r>
            <a:r>
              <a:rPr lang="en-US" sz="2100" dirty="0"/>
              <a:t> </a:t>
            </a:r>
            <a:r>
              <a:rPr lang="en-US" sz="2100" dirty="0" err="1"/>
              <a:t>bij</a:t>
            </a:r>
            <a:r>
              <a:rPr lang="en-US" sz="2100" dirty="0"/>
              <a:t> de </a:t>
            </a:r>
            <a:r>
              <a:rPr lang="en-US" sz="2100" dirty="0" err="1"/>
              <a:t>zorgontvanger</a:t>
            </a:r>
            <a:r>
              <a:rPr lang="en-US" sz="2100" dirty="0"/>
              <a:t>: het tot stand </a:t>
            </a:r>
            <a:r>
              <a:rPr lang="en-US" sz="2100" dirty="0" err="1"/>
              <a:t>brengen</a:t>
            </a:r>
            <a:r>
              <a:rPr lang="en-US" sz="2100" dirty="0"/>
              <a:t> van </a:t>
            </a:r>
            <a:r>
              <a:rPr lang="en-US" sz="2100" dirty="0" err="1"/>
              <a:t>een</a:t>
            </a:r>
            <a:r>
              <a:rPr lang="en-US" sz="2100" dirty="0"/>
              <a:t> </a:t>
            </a:r>
            <a:r>
              <a:rPr lang="en-US" sz="2100" dirty="0" err="1"/>
              <a:t>relatie</a:t>
            </a:r>
            <a:r>
              <a:rPr lang="en-US" sz="2100" dirty="0"/>
              <a:t>. </a:t>
            </a:r>
          </a:p>
          <a:p>
            <a:r>
              <a:rPr lang="en-US" sz="2100" dirty="0" smtClean="0"/>
              <a:t>Leer </a:t>
            </a:r>
            <a:r>
              <a:rPr lang="en-US" sz="2100" dirty="0" err="1" smtClean="0"/>
              <a:t>zorgontvanger</a:t>
            </a:r>
            <a:r>
              <a:rPr lang="en-US" sz="2100" dirty="0" smtClean="0"/>
              <a:t> </a:t>
            </a:r>
            <a:r>
              <a:rPr lang="en-US" sz="2100" dirty="0" err="1" smtClean="0"/>
              <a:t>kennen</a:t>
            </a:r>
            <a:r>
              <a:rPr lang="en-US" sz="2100" dirty="0" smtClean="0"/>
              <a:t> </a:t>
            </a:r>
            <a:r>
              <a:rPr lang="en-US" sz="2100" dirty="0" err="1" smtClean="0"/>
              <a:t>als</a:t>
            </a:r>
            <a:r>
              <a:rPr lang="en-US" sz="2100" dirty="0" smtClean="0"/>
              <a:t> </a:t>
            </a:r>
            <a:r>
              <a:rPr lang="en-US" sz="2100" dirty="0" err="1" smtClean="0"/>
              <a:t>persoon</a:t>
            </a:r>
            <a:r>
              <a:rPr lang="en-US" sz="2100" dirty="0" smtClean="0"/>
              <a:t>; wat is </a:t>
            </a:r>
            <a:r>
              <a:rPr lang="en-US" sz="2100" dirty="0" err="1" smtClean="0"/>
              <a:t>voor</a:t>
            </a:r>
            <a:r>
              <a:rPr lang="en-US" sz="2100" dirty="0" smtClean="0"/>
              <a:t> hem/</a:t>
            </a:r>
            <a:r>
              <a:rPr lang="en-US" sz="2100" dirty="0" err="1" smtClean="0"/>
              <a:t>haar</a:t>
            </a:r>
            <a:r>
              <a:rPr lang="en-US" sz="2100" dirty="0" smtClean="0"/>
              <a:t> </a:t>
            </a:r>
            <a:r>
              <a:rPr lang="en-US" sz="2100" dirty="0" err="1" smtClean="0"/>
              <a:t>belangrijk</a:t>
            </a:r>
            <a:r>
              <a:rPr lang="en-US" sz="2100" dirty="0" smtClean="0"/>
              <a:t>, </a:t>
            </a:r>
            <a:r>
              <a:rPr lang="en-US" sz="2100" dirty="0" err="1" smtClean="0"/>
              <a:t>welke</a:t>
            </a:r>
            <a:r>
              <a:rPr lang="en-US" sz="2100" dirty="0" smtClean="0"/>
              <a:t> </a:t>
            </a:r>
            <a:r>
              <a:rPr lang="en-US" sz="2100" dirty="0" err="1" smtClean="0"/>
              <a:t>relaties</a:t>
            </a:r>
            <a:r>
              <a:rPr lang="en-US" sz="2100" dirty="0" smtClean="0"/>
              <a:t> </a:t>
            </a:r>
            <a:r>
              <a:rPr lang="en-US" sz="2100" dirty="0" err="1" smtClean="0"/>
              <a:t>heeft</a:t>
            </a:r>
            <a:r>
              <a:rPr lang="en-US" sz="2100" dirty="0" smtClean="0"/>
              <a:t> </a:t>
            </a:r>
            <a:r>
              <a:rPr lang="en-US" sz="2100" dirty="0" err="1" smtClean="0"/>
              <a:t>hij</a:t>
            </a:r>
            <a:r>
              <a:rPr lang="en-US" sz="2100" dirty="0" smtClean="0"/>
              <a:t>/</a:t>
            </a:r>
            <a:r>
              <a:rPr lang="en-US" sz="2100" dirty="0" err="1" smtClean="0"/>
              <a:t>zij</a:t>
            </a:r>
            <a:r>
              <a:rPr lang="en-US" sz="2100" dirty="0" smtClean="0"/>
              <a:t>? Wat </a:t>
            </a:r>
            <a:r>
              <a:rPr lang="en-US" sz="2100" dirty="0" err="1" smtClean="0"/>
              <a:t>betekent</a:t>
            </a:r>
            <a:r>
              <a:rPr lang="en-US" sz="2100" dirty="0" smtClean="0"/>
              <a:t> het </a:t>
            </a:r>
            <a:r>
              <a:rPr lang="en-US" sz="2100" dirty="0" err="1" smtClean="0"/>
              <a:t>voor</a:t>
            </a:r>
            <a:r>
              <a:rPr lang="en-US" sz="2100" dirty="0" smtClean="0"/>
              <a:t> hem/</a:t>
            </a:r>
            <a:r>
              <a:rPr lang="en-US" sz="2100" dirty="0" err="1" smtClean="0"/>
              <a:t>haar</a:t>
            </a:r>
            <a:r>
              <a:rPr lang="en-US" sz="2100" dirty="0" smtClean="0"/>
              <a:t> om </a:t>
            </a:r>
            <a:r>
              <a:rPr lang="en-US" sz="2100" dirty="0" err="1" smtClean="0"/>
              <a:t>zorg</a:t>
            </a:r>
            <a:r>
              <a:rPr lang="en-US" sz="2100" dirty="0" smtClean="0"/>
              <a:t> </a:t>
            </a:r>
            <a:r>
              <a:rPr lang="en-US" sz="2100" dirty="0" err="1" smtClean="0"/>
              <a:t>te</a:t>
            </a:r>
            <a:r>
              <a:rPr lang="en-US" sz="2100" dirty="0" smtClean="0"/>
              <a:t> </a:t>
            </a:r>
            <a:r>
              <a:rPr lang="en-US" sz="2100" dirty="0" err="1" smtClean="0"/>
              <a:t>ontvangen</a:t>
            </a:r>
            <a:r>
              <a:rPr lang="en-US" sz="2100" dirty="0" smtClean="0"/>
              <a:t>? </a:t>
            </a:r>
          </a:p>
          <a:p>
            <a:pPr lvl="1"/>
            <a:r>
              <a:rPr lang="en-US" sz="2100" dirty="0" smtClean="0"/>
              <a:t>‘Het </a:t>
            </a:r>
            <a:r>
              <a:rPr lang="en-US" sz="2100" dirty="0" err="1" smtClean="0"/>
              <a:t>patientperspectief</a:t>
            </a:r>
            <a:r>
              <a:rPr lang="en-US" sz="2100" dirty="0" smtClean="0"/>
              <a:t>’ </a:t>
            </a:r>
          </a:p>
          <a:p>
            <a:r>
              <a:rPr lang="en-US" sz="2100" dirty="0" smtClean="0"/>
              <a:t>Zo </a:t>
            </a:r>
            <a:r>
              <a:rPr lang="en-US" sz="2100" dirty="0" err="1" smtClean="0"/>
              <a:t>ontdekken</a:t>
            </a:r>
            <a:r>
              <a:rPr lang="en-US" sz="2100" dirty="0" smtClean="0"/>
              <a:t> wat </a:t>
            </a:r>
            <a:r>
              <a:rPr lang="en-US" sz="2100" dirty="0" err="1" smtClean="0"/>
              <a:t>goede</a:t>
            </a:r>
            <a:r>
              <a:rPr lang="en-US" sz="2100" dirty="0" smtClean="0"/>
              <a:t> </a:t>
            </a:r>
            <a:r>
              <a:rPr lang="en-US" sz="2100" dirty="0" err="1" smtClean="0"/>
              <a:t>zorg</a:t>
            </a:r>
            <a:r>
              <a:rPr lang="en-US" sz="2100" dirty="0" smtClean="0"/>
              <a:t> </a:t>
            </a:r>
            <a:r>
              <a:rPr lang="en-US" sz="2100" dirty="0" err="1" smtClean="0"/>
              <a:t>voor</a:t>
            </a:r>
            <a:r>
              <a:rPr lang="en-US" sz="2100" dirty="0" smtClean="0"/>
              <a:t> de </a:t>
            </a:r>
            <a:r>
              <a:rPr lang="en-US" sz="2100" dirty="0" err="1" smtClean="0"/>
              <a:t>zorgontvanger</a:t>
            </a:r>
            <a:r>
              <a:rPr lang="en-US" sz="2100" dirty="0" smtClean="0"/>
              <a:t> </a:t>
            </a:r>
            <a:r>
              <a:rPr lang="en-US" sz="2100" dirty="0" err="1" smtClean="0"/>
              <a:t>en</a:t>
            </a:r>
            <a:r>
              <a:rPr lang="en-US" sz="2100" dirty="0" smtClean="0"/>
              <a:t> </a:t>
            </a:r>
            <a:r>
              <a:rPr lang="en-US" sz="2100" dirty="0" err="1" smtClean="0"/>
              <a:t>naasten</a:t>
            </a:r>
            <a:r>
              <a:rPr lang="en-US" sz="2100" dirty="0" smtClean="0"/>
              <a:t> </a:t>
            </a:r>
            <a:r>
              <a:rPr lang="en-US" sz="2100" dirty="0" err="1" smtClean="0"/>
              <a:t>kan</a:t>
            </a:r>
            <a:r>
              <a:rPr lang="en-US" sz="2100" dirty="0" smtClean="0"/>
              <a:t> </a:t>
            </a:r>
            <a:r>
              <a:rPr lang="en-US" sz="2100" dirty="0" err="1" smtClean="0"/>
              <a:t>zijn</a:t>
            </a:r>
            <a:r>
              <a:rPr lang="en-US" sz="2100" dirty="0" smtClean="0"/>
              <a:t>, </a:t>
            </a:r>
            <a:r>
              <a:rPr lang="en-US" sz="2100" dirty="0" err="1" smtClean="0"/>
              <a:t>en</a:t>
            </a:r>
            <a:r>
              <a:rPr lang="en-US" sz="2100" dirty="0" smtClean="0"/>
              <a:t> wat </a:t>
            </a:r>
            <a:r>
              <a:rPr lang="en-US" sz="2100" dirty="0" err="1" smtClean="0"/>
              <a:t>zorgverlener</a:t>
            </a:r>
            <a:r>
              <a:rPr lang="en-US" sz="2100" dirty="0" smtClean="0"/>
              <a:t> </a:t>
            </a:r>
            <a:r>
              <a:rPr lang="en-US" sz="2100" dirty="0" err="1" smtClean="0"/>
              <a:t>voor</a:t>
            </a:r>
            <a:r>
              <a:rPr lang="en-US" sz="2100" dirty="0" smtClean="0"/>
              <a:t> de </a:t>
            </a:r>
            <a:r>
              <a:rPr lang="en-US" sz="2100" dirty="0" err="1" smtClean="0"/>
              <a:t>zorgontvanger</a:t>
            </a:r>
            <a:r>
              <a:rPr lang="en-US" sz="2100" dirty="0" smtClean="0"/>
              <a:t> </a:t>
            </a:r>
            <a:r>
              <a:rPr lang="en-US" sz="2100" dirty="0" err="1" smtClean="0"/>
              <a:t>en</a:t>
            </a:r>
            <a:r>
              <a:rPr lang="en-US" sz="2100" dirty="0" smtClean="0"/>
              <a:t> </a:t>
            </a:r>
            <a:r>
              <a:rPr lang="en-US" sz="2100" dirty="0" err="1" smtClean="0"/>
              <a:t>naasten</a:t>
            </a:r>
            <a:r>
              <a:rPr lang="en-US" sz="2100" dirty="0" smtClean="0"/>
              <a:t> </a:t>
            </a:r>
            <a:r>
              <a:rPr lang="en-US" sz="2100" dirty="0" err="1" smtClean="0"/>
              <a:t>kan</a:t>
            </a:r>
            <a:r>
              <a:rPr lang="en-US" sz="2100" dirty="0" smtClean="0"/>
              <a:t> </a:t>
            </a:r>
            <a:r>
              <a:rPr lang="en-US" sz="2100" dirty="0" err="1" smtClean="0"/>
              <a:t>betekenen</a:t>
            </a:r>
            <a:r>
              <a:rPr lang="en-US" sz="2100" dirty="0" smtClean="0"/>
              <a:t>. </a:t>
            </a:r>
          </a:p>
          <a:p>
            <a:r>
              <a:rPr lang="en-US" sz="2100" dirty="0" smtClean="0"/>
              <a:t>Met </a:t>
            </a:r>
            <a:r>
              <a:rPr lang="en-US" sz="2100" dirty="0" err="1" smtClean="0"/>
              <a:t>als</a:t>
            </a:r>
            <a:r>
              <a:rPr lang="en-US" sz="2100" dirty="0" smtClean="0"/>
              <a:t> </a:t>
            </a:r>
            <a:r>
              <a:rPr lang="en-US" sz="2100" dirty="0" err="1" smtClean="0"/>
              <a:t>doel</a:t>
            </a:r>
            <a:r>
              <a:rPr lang="en-US" sz="2100" dirty="0"/>
              <a:t>: </a:t>
            </a:r>
            <a:endParaRPr lang="en-US" sz="2100" dirty="0" smtClean="0"/>
          </a:p>
          <a:p>
            <a:pPr lvl="1"/>
            <a:r>
              <a:rPr lang="en-US" sz="2100" dirty="0" smtClean="0"/>
              <a:t>de </a:t>
            </a:r>
            <a:r>
              <a:rPr lang="en-US" sz="2100" dirty="0" err="1"/>
              <a:t>positieve</a:t>
            </a:r>
            <a:r>
              <a:rPr lang="en-US" sz="2100" dirty="0"/>
              <a:t> </a:t>
            </a:r>
            <a:r>
              <a:rPr lang="en-US" sz="2100" dirty="0" err="1"/>
              <a:t>betekenis</a:t>
            </a:r>
            <a:r>
              <a:rPr lang="en-US" sz="2100" dirty="0"/>
              <a:t> van </a:t>
            </a:r>
            <a:r>
              <a:rPr lang="en-US" sz="2100" dirty="0" err="1"/>
              <a:t>zorg</a:t>
            </a:r>
            <a:r>
              <a:rPr lang="en-US" sz="2100" dirty="0"/>
              <a:t> </a:t>
            </a:r>
            <a:r>
              <a:rPr lang="en-US" sz="2100" dirty="0" err="1" smtClean="0"/>
              <a:t>vergroten</a:t>
            </a:r>
            <a:r>
              <a:rPr lang="en-US" sz="2100" dirty="0" smtClean="0"/>
              <a:t> </a:t>
            </a:r>
          </a:p>
          <a:p>
            <a:pPr lvl="1"/>
            <a:r>
              <a:rPr lang="en-US" sz="2100" dirty="0" smtClean="0"/>
              <a:t>de </a:t>
            </a:r>
            <a:r>
              <a:rPr lang="en-US" sz="2100" dirty="0"/>
              <a:t>hinder, de </a:t>
            </a:r>
            <a:r>
              <a:rPr lang="en-US" sz="2100" dirty="0" err="1"/>
              <a:t>pijn</a:t>
            </a:r>
            <a:r>
              <a:rPr lang="en-US" sz="2100" dirty="0"/>
              <a:t> </a:t>
            </a:r>
            <a:r>
              <a:rPr lang="en-US" sz="2100" dirty="0" err="1"/>
              <a:t>en</a:t>
            </a:r>
            <a:r>
              <a:rPr lang="en-US" sz="2100" dirty="0"/>
              <a:t> het </a:t>
            </a:r>
            <a:r>
              <a:rPr lang="en-US" sz="2100" dirty="0" err="1"/>
              <a:t>lijden</a:t>
            </a:r>
            <a:r>
              <a:rPr lang="en-US" sz="2100" dirty="0"/>
              <a:t> </a:t>
            </a:r>
            <a:r>
              <a:rPr lang="en-US" sz="2100" dirty="0" err="1"/>
              <a:t>dat</a:t>
            </a:r>
            <a:r>
              <a:rPr lang="en-US" sz="2100" dirty="0"/>
              <a:t> </a:t>
            </a:r>
            <a:r>
              <a:rPr lang="en-US" sz="2100" dirty="0" err="1"/>
              <a:t>zorg</a:t>
            </a:r>
            <a:r>
              <a:rPr lang="en-US" sz="2100" dirty="0"/>
              <a:t> </a:t>
            </a:r>
            <a:r>
              <a:rPr lang="en-US" sz="2100" dirty="0" err="1"/>
              <a:t>toevoegt</a:t>
            </a:r>
            <a:r>
              <a:rPr lang="en-US" sz="2100" dirty="0"/>
              <a:t> </a:t>
            </a:r>
            <a:r>
              <a:rPr lang="en-US" sz="2100" dirty="0" err="1" smtClean="0"/>
              <a:t>beperken</a:t>
            </a:r>
            <a:r>
              <a:rPr lang="en-US" sz="2100" dirty="0" smtClean="0"/>
              <a:t> </a:t>
            </a:r>
            <a:endParaRPr lang="en-US" sz="21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24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Tronto</a:t>
            </a:r>
            <a:r>
              <a:rPr lang="en-US" dirty="0" smtClean="0"/>
              <a:t>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060848"/>
            <a:ext cx="7704667" cy="3332816"/>
          </a:xfrm>
        </p:spPr>
        <p:txBody>
          <a:bodyPr>
            <a:normAutofit/>
          </a:bodyPr>
          <a:lstStyle/>
          <a:p>
            <a:r>
              <a:rPr lang="en-US" sz="1900" dirty="0" smtClean="0"/>
              <a:t>Wat </a:t>
            </a:r>
            <a:r>
              <a:rPr lang="en-US" sz="1900" dirty="0" err="1" smtClean="0"/>
              <a:t>gebeurt</a:t>
            </a:r>
            <a:r>
              <a:rPr lang="en-US" sz="1900" dirty="0" smtClean="0"/>
              <a:t> </a:t>
            </a:r>
            <a:r>
              <a:rPr lang="en-US" sz="1900" dirty="0" err="1" smtClean="0"/>
              <a:t>er</a:t>
            </a:r>
            <a:r>
              <a:rPr lang="en-US" sz="1900" dirty="0" smtClean="0"/>
              <a:t> </a:t>
            </a:r>
            <a:r>
              <a:rPr lang="en-US" sz="1900" dirty="0" err="1" smtClean="0"/>
              <a:t>als</a:t>
            </a:r>
            <a:r>
              <a:rPr lang="en-US" sz="1900" dirty="0" smtClean="0"/>
              <a:t> </a:t>
            </a:r>
            <a:r>
              <a:rPr lang="en-US" sz="1900" dirty="0" err="1" smtClean="0"/>
              <a:t>iemand</a:t>
            </a:r>
            <a:r>
              <a:rPr lang="en-US" sz="1900" dirty="0" smtClean="0"/>
              <a:t> (</a:t>
            </a:r>
            <a:r>
              <a:rPr lang="en-US" sz="1900" dirty="0" err="1" smtClean="0"/>
              <a:t>goed</a:t>
            </a:r>
            <a:r>
              <a:rPr lang="en-US" sz="1900" dirty="0" smtClean="0"/>
              <a:t>) </a:t>
            </a:r>
            <a:r>
              <a:rPr lang="en-US" sz="1900" dirty="0" err="1" smtClean="0"/>
              <a:t>zorgt</a:t>
            </a:r>
            <a:r>
              <a:rPr lang="en-US" sz="1900" dirty="0" smtClean="0"/>
              <a:t>? </a:t>
            </a:r>
          </a:p>
          <a:p>
            <a:r>
              <a:rPr lang="en-US" sz="1900" dirty="0" err="1" smtClean="0"/>
              <a:t>Onder</a:t>
            </a:r>
            <a:r>
              <a:rPr lang="en-US" sz="1900" dirty="0" smtClean="0"/>
              <a:t> de </a:t>
            </a:r>
            <a:r>
              <a:rPr lang="en-US" sz="1900" dirty="0" err="1" smtClean="0"/>
              <a:t>microscoop</a:t>
            </a:r>
            <a:r>
              <a:rPr lang="en-US" sz="1900" dirty="0" smtClean="0"/>
              <a:t> </a:t>
            </a:r>
            <a:r>
              <a:rPr lang="en-US" sz="1900" dirty="0" err="1" smtClean="0"/>
              <a:t>zien</a:t>
            </a:r>
            <a:r>
              <a:rPr lang="en-US" sz="1900" dirty="0" smtClean="0"/>
              <a:t> we </a:t>
            </a:r>
            <a:r>
              <a:rPr lang="en-US" sz="1900" dirty="0" err="1" smtClean="0"/>
              <a:t>dan</a:t>
            </a:r>
            <a:r>
              <a:rPr lang="en-US" sz="1900" dirty="0" smtClean="0"/>
              <a:t> </a:t>
            </a:r>
            <a:r>
              <a:rPr lang="en-US" sz="1900" dirty="0" err="1" smtClean="0"/>
              <a:t>vier</a:t>
            </a:r>
            <a:r>
              <a:rPr lang="en-US" sz="1900" dirty="0" smtClean="0"/>
              <a:t> </a:t>
            </a:r>
            <a:r>
              <a:rPr lang="en-US" sz="1900" dirty="0" err="1" smtClean="0"/>
              <a:t>fasen</a:t>
            </a:r>
            <a:r>
              <a:rPr lang="en-US" sz="1900" dirty="0" smtClean="0"/>
              <a:t> die </a:t>
            </a:r>
            <a:r>
              <a:rPr lang="en-US" sz="1900" dirty="0" err="1" smtClean="0"/>
              <a:t>elkaar</a:t>
            </a:r>
            <a:r>
              <a:rPr lang="en-US" sz="1900" dirty="0" smtClean="0"/>
              <a:t> steeds </a:t>
            </a:r>
            <a:r>
              <a:rPr lang="en-US" sz="1900" dirty="0" err="1" smtClean="0"/>
              <a:t>opvolgen</a:t>
            </a:r>
            <a:r>
              <a:rPr lang="en-US" sz="1900" dirty="0" smtClean="0"/>
              <a:t>:</a:t>
            </a:r>
          </a:p>
          <a:p>
            <a:pPr lvl="1"/>
            <a:r>
              <a:rPr lang="en-US" sz="1900" dirty="0" err="1"/>
              <a:t>Oog</a:t>
            </a:r>
            <a:r>
              <a:rPr lang="en-US" sz="1900" dirty="0"/>
              <a:t> </a:t>
            </a:r>
            <a:r>
              <a:rPr lang="en-US" sz="1900" dirty="0" err="1"/>
              <a:t>hebben</a:t>
            </a:r>
            <a:r>
              <a:rPr lang="en-US" sz="1900" dirty="0"/>
              <a:t> </a:t>
            </a:r>
            <a:r>
              <a:rPr lang="en-US" sz="1900" dirty="0" err="1"/>
              <a:t>voor</a:t>
            </a:r>
            <a:r>
              <a:rPr lang="en-US" sz="1900" dirty="0"/>
              <a:t> – </a:t>
            </a:r>
            <a:r>
              <a:rPr lang="en-US" sz="1900" dirty="0" err="1"/>
              <a:t>aandacht</a:t>
            </a:r>
            <a:endParaRPr lang="en-US" sz="1900" dirty="0"/>
          </a:p>
          <a:p>
            <a:pPr lvl="1"/>
            <a:r>
              <a:rPr lang="en-US" sz="1900" dirty="0" err="1"/>
              <a:t>Ervoor</a:t>
            </a:r>
            <a:r>
              <a:rPr lang="en-US" sz="1900" dirty="0"/>
              <a:t> </a:t>
            </a:r>
            <a:r>
              <a:rPr lang="en-US" sz="1900" dirty="0" err="1"/>
              <a:t>zorgen</a:t>
            </a:r>
            <a:r>
              <a:rPr lang="en-US" sz="1900" dirty="0"/>
              <a:t> </a:t>
            </a:r>
            <a:r>
              <a:rPr lang="en-US" sz="1900" dirty="0" err="1"/>
              <a:t>dat</a:t>
            </a:r>
            <a:r>
              <a:rPr lang="en-US" sz="1900" dirty="0"/>
              <a:t> – </a:t>
            </a:r>
            <a:r>
              <a:rPr lang="en-US" sz="1900" dirty="0" err="1"/>
              <a:t>verantwoordelijkheid</a:t>
            </a:r>
            <a:endParaRPr lang="en-US" sz="1900" dirty="0"/>
          </a:p>
          <a:p>
            <a:pPr lvl="1"/>
            <a:r>
              <a:rPr lang="en-US" sz="1900" dirty="0" err="1"/>
              <a:t>Zorgen</a:t>
            </a:r>
            <a:r>
              <a:rPr lang="en-US" sz="1900" dirty="0"/>
              <a:t> – </a:t>
            </a:r>
            <a:r>
              <a:rPr lang="en-US" sz="1900" dirty="0" err="1"/>
              <a:t>competentie</a:t>
            </a:r>
            <a:endParaRPr lang="en-US" sz="1900" dirty="0"/>
          </a:p>
          <a:p>
            <a:pPr lvl="1"/>
            <a:r>
              <a:rPr lang="en-US" sz="1900" dirty="0" err="1"/>
              <a:t>Reageren</a:t>
            </a:r>
            <a:r>
              <a:rPr lang="en-US" sz="1900" dirty="0"/>
              <a:t> op </a:t>
            </a:r>
            <a:r>
              <a:rPr lang="en-US" sz="1900" dirty="0" err="1"/>
              <a:t>zorg</a:t>
            </a:r>
            <a:r>
              <a:rPr lang="en-US" sz="1900" dirty="0"/>
              <a:t> – </a:t>
            </a:r>
            <a:r>
              <a:rPr lang="en-US" sz="1900" dirty="0" err="1"/>
              <a:t>responsiviteit</a:t>
            </a:r>
            <a:r>
              <a:rPr lang="en-US" sz="1900" dirty="0"/>
              <a:t> </a:t>
            </a:r>
          </a:p>
          <a:p>
            <a:r>
              <a:rPr lang="en-US" sz="1900" dirty="0" err="1" smtClean="0"/>
              <a:t>Bij</a:t>
            </a:r>
            <a:r>
              <a:rPr lang="en-US" sz="1900" dirty="0" smtClean="0"/>
              <a:t> </a:t>
            </a:r>
            <a:r>
              <a:rPr lang="en-US" sz="1900" dirty="0" err="1" smtClean="0"/>
              <a:t>elke</a:t>
            </a:r>
            <a:r>
              <a:rPr lang="en-US" sz="1900" dirty="0" smtClean="0"/>
              <a:t> </a:t>
            </a:r>
            <a:r>
              <a:rPr lang="en-US" sz="1900" dirty="0" err="1" smtClean="0"/>
              <a:t>fase</a:t>
            </a:r>
            <a:r>
              <a:rPr lang="en-US" sz="1900" dirty="0" smtClean="0"/>
              <a:t> </a:t>
            </a:r>
            <a:r>
              <a:rPr lang="en-US" sz="1900" dirty="0" err="1" smtClean="0"/>
              <a:t>hoort</a:t>
            </a:r>
            <a:r>
              <a:rPr lang="en-US" sz="1900" dirty="0" smtClean="0"/>
              <a:t> </a:t>
            </a:r>
            <a:r>
              <a:rPr lang="en-US" sz="1900" dirty="0" err="1" smtClean="0"/>
              <a:t>een</a:t>
            </a:r>
            <a:r>
              <a:rPr lang="en-US" sz="1900" dirty="0" smtClean="0"/>
              <a:t> </a:t>
            </a:r>
            <a:r>
              <a:rPr lang="en-US" sz="1900" dirty="0" err="1" smtClean="0"/>
              <a:t>verpleegkundige</a:t>
            </a:r>
            <a:r>
              <a:rPr lang="en-US" sz="1900" dirty="0" smtClean="0"/>
              <a:t> </a:t>
            </a:r>
            <a:r>
              <a:rPr lang="en-US" sz="1900" dirty="0" err="1" smtClean="0"/>
              <a:t>deugd</a:t>
            </a:r>
            <a:r>
              <a:rPr lang="en-US" sz="19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386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 </a:t>
            </a:r>
            <a:r>
              <a:rPr lang="en-US" dirty="0" err="1" smtClean="0"/>
              <a:t>Oog</a:t>
            </a:r>
            <a:r>
              <a:rPr lang="en-US" dirty="0" smtClean="0"/>
              <a:t> </a:t>
            </a:r>
            <a:r>
              <a:rPr lang="en-US" dirty="0" err="1" smtClean="0"/>
              <a:t>hebben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– caring about 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900" dirty="0" err="1"/>
              <a:t>Zorgen</a:t>
            </a:r>
            <a:r>
              <a:rPr lang="en-US" sz="1900" dirty="0"/>
              <a:t> </a:t>
            </a:r>
            <a:r>
              <a:rPr lang="en-US" sz="1900" dirty="0" err="1"/>
              <a:t>begint</a:t>
            </a:r>
            <a:r>
              <a:rPr lang="en-US" sz="1900" dirty="0"/>
              <a:t> </a:t>
            </a:r>
            <a:r>
              <a:rPr lang="en-US" sz="1900" dirty="0" err="1"/>
              <a:t>bij</a:t>
            </a:r>
            <a:r>
              <a:rPr lang="en-US" sz="1900" dirty="0"/>
              <a:t> </a:t>
            </a:r>
            <a:r>
              <a:rPr lang="en-US" sz="1900" dirty="0" err="1"/>
              <a:t>aandacht</a:t>
            </a:r>
            <a:r>
              <a:rPr lang="en-US" sz="1900" dirty="0"/>
              <a:t> </a:t>
            </a:r>
            <a:r>
              <a:rPr lang="en-US" sz="1900" dirty="0" err="1"/>
              <a:t>voor</a:t>
            </a:r>
            <a:r>
              <a:rPr lang="en-US" sz="1900" dirty="0"/>
              <a:t> de </a:t>
            </a:r>
            <a:r>
              <a:rPr lang="en-US" sz="1900" dirty="0" err="1"/>
              <a:t>ander</a:t>
            </a:r>
            <a:r>
              <a:rPr lang="en-US" sz="1900" dirty="0"/>
              <a:t>. </a:t>
            </a:r>
            <a:r>
              <a:rPr lang="en-US" sz="1900" dirty="0" err="1"/>
              <a:t>Zien</a:t>
            </a:r>
            <a:r>
              <a:rPr lang="en-US" sz="1900" dirty="0"/>
              <a:t> </a:t>
            </a:r>
            <a:r>
              <a:rPr lang="en-US" sz="1900" dirty="0" err="1"/>
              <a:t>dat</a:t>
            </a:r>
            <a:r>
              <a:rPr lang="en-US" sz="1900" dirty="0"/>
              <a:t> </a:t>
            </a:r>
            <a:r>
              <a:rPr lang="en-US" sz="1900" dirty="0" err="1"/>
              <a:t>er</a:t>
            </a:r>
            <a:r>
              <a:rPr lang="en-US" sz="1900" dirty="0"/>
              <a:t> </a:t>
            </a:r>
            <a:r>
              <a:rPr lang="en-US" sz="1900" dirty="0" err="1"/>
              <a:t>een</a:t>
            </a:r>
            <a:r>
              <a:rPr lang="en-US" sz="1900" dirty="0"/>
              <a:t> </a:t>
            </a:r>
            <a:r>
              <a:rPr lang="en-US" sz="1900" dirty="0" err="1"/>
              <a:t>behoefte</a:t>
            </a:r>
            <a:r>
              <a:rPr lang="en-US" sz="1900" dirty="0"/>
              <a:t> is, </a:t>
            </a:r>
            <a:r>
              <a:rPr lang="en-US" sz="1900" dirty="0" err="1"/>
              <a:t>erkennen</a:t>
            </a:r>
            <a:r>
              <a:rPr lang="en-US" sz="1900" dirty="0"/>
              <a:t> van </a:t>
            </a:r>
            <a:r>
              <a:rPr lang="en-US" sz="1900" dirty="0" err="1"/>
              <a:t>een</a:t>
            </a:r>
            <a:r>
              <a:rPr lang="en-US" sz="1900" dirty="0"/>
              <a:t> </a:t>
            </a:r>
            <a:r>
              <a:rPr lang="en-US" sz="1900" dirty="0" err="1"/>
              <a:t>nood</a:t>
            </a:r>
            <a:r>
              <a:rPr lang="en-US" sz="1900" dirty="0"/>
              <a:t> </a:t>
            </a:r>
            <a:r>
              <a:rPr lang="en-US" sz="1900" dirty="0" err="1"/>
              <a:t>en</a:t>
            </a:r>
            <a:r>
              <a:rPr lang="en-US" sz="1900" dirty="0"/>
              <a:t> </a:t>
            </a:r>
            <a:r>
              <a:rPr lang="en-US" sz="1900" dirty="0" err="1"/>
              <a:t>vaststellen</a:t>
            </a:r>
            <a:r>
              <a:rPr lang="en-US" sz="1900" dirty="0"/>
              <a:t> </a:t>
            </a:r>
            <a:r>
              <a:rPr lang="en-US" sz="1900" dirty="0" err="1"/>
              <a:t>dat</a:t>
            </a:r>
            <a:r>
              <a:rPr lang="en-US" sz="1900" dirty="0"/>
              <a:t> </a:t>
            </a:r>
            <a:r>
              <a:rPr lang="en-US" sz="1900" dirty="0" err="1"/>
              <a:t>hierin</a:t>
            </a:r>
            <a:r>
              <a:rPr lang="en-US" sz="1900" dirty="0"/>
              <a:t> </a:t>
            </a:r>
            <a:r>
              <a:rPr lang="en-US" sz="1900" dirty="0" err="1"/>
              <a:t>moet</a:t>
            </a:r>
            <a:r>
              <a:rPr lang="en-US" sz="1900" dirty="0"/>
              <a:t> </a:t>
            </a:r>
            <a:r>
              <a:rPr lang="en-US" sz="1900" dirty="0" err="1"/>
              <a:t>worden</a:t>
            </a:r>
            <a:r>
              <a:rPr lang="en-US" sz="1900" dirty="0"/>
              <a:t> </a:t>
            </a:r>
            <a:r>
              <a:rPr lang="en-US" sz="1900" dirty="0" err="1" smtClean="0"/>
              <a:t>voorzien</a:t>
            </a:r>
            <a:r>
              <a:rPr lang="en-US" sz="1900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err="1" smtClean="0"/>
              <a:t>Aandacht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 err="1" smtClean="0"/>
              <a:t>Dienstbare</a:t>
            </a:r>
            <a:r>
              <a:rPr lang="en-US" dirty="0" smtClean="0"/>
              <a:t> </a:t>
            </a:r>
            <a:r>
              <a:rPr lang="en-US" dirty="0" err="1" smtClean="0"/>
              <a:t>opstelling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41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 </a:t>
            </a:r>
            <a:r>
              <a:rPr lang="en-US" dirty="0" err="1" smtClean="0"/>
              <a:t>Ervoor</a:t>
            </a:r>
            <a:r>
              <a:rPr lang="en-US" dirty="0" smtClean="0"/>
              <a:t> </a:t>
            </a:r>
            <a:r>
              <a:rPr lang="en-US" dirty="0" err="1" smtClean="0"/>
              <a:t>zorgen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– taking care of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4191000"/>
          </a:xfrm>
        </p:spPr>
        <p:txBody>
          <a:bodyPr>
            <a:normAutofit lnSpcReduction="10000"/>
          </a:bodyPr>
          <a:lstStyle/>
          <a:p>
            <a:r>
              <a:rPr lang="en-US" sz="1900" dirty="0"/>
              <a:t>De </a:t>
            </a:r>
            <a:r>
              <a:rPr lang="en-US" sz="1900" dirty="0" err="1"/>
              <a:t>verantwoordelijkheid</a:t>
            </a:r>
            <a:r>
              <a:rPr lang="en-US" sz="1900" dirty="0"/>
              <a:t> </a:t>
            </a:r>
            <a:r>
              <a:rPr lang="en-US" sz="1900" dirty="0" err="1"/>
              <a:t>nemen</a:t>
            </a:r>
            <a:r>
              <a:rPr lang="en-US" sz="1900" dirty="0"/>
              <a:t> om </a:t>
            </a:r>
            <a:r>
              <a:rPr lang="en-US" sz="1900" dirty="0" err="1"/>
              <a:t>te</a:t>
            </a:r>
            <a:r>
              <a:rPr lang="en-US" sz="1900" dirty="0"/>
              <a:t> </a:t>
            </a:r>
            <a:r>
              <a:rPr lang="en-US" sz="1900" dirty="0" err="1"/>
              <a:t>zorgen</a:t>
            </a:r>
            <a:r>
              <a:rPr lang="en-US" sz="1900" dirty="0"/>
              <a:t>, </a:t>
            </a:r>
            <a:r>
              <a:rPr lang="en-US" sz="1900" dirty="0" err="1"/>
              <a:t>erkennen</a:t>
            </a:r>
            <a:r>
              <a:rPr lang="en-US" sz="1900" dirty="0"/>
              <a:t> </a:t>
            </a:r>
            <a:r>
              <a:rPr lang="en-US" sz="1900" dirty="0" err="1"/>
              <a:t>dat</a:t>
            </a:r>
            <a:r>
              <a:rPr lang="en-US" sz="1900" dirty="0"/>
              <a:t> </a:t>
            </a:r>
            <a:r>
              <a:rPr lang="en-US" sz="1900" dirty="0" err="1"/>
              <a:t>jij</a:t>
            </a:r>
            <a:r>
              <a:rPr lang="en-US" sz="1900" dirty="0"/>
              <a:t> </a:t>
            </a:r>
            <a:r>
              <a:rPr lang="en-US" sz="1900" dirty="0" err="1"/>
              <a:t>iets</a:t>
            </a:r>
            <a:r>
              <a:rPr lang="en-US" sz="1900" dirty="0"/>
              <a:t> </a:t>
            </a:r>
            <a:r>
              <a:rPr lang="en-US" sz="1900" dirty="0" err="1"/>
              <a:t>kunt</a:t>
            </a:r>
            <a:r>
              <a:rPr lang="en-US" sz="1900" dirty="0"/>
              <a:t> </a:t>
            </a:r>
            <a:r>
              <a:rPr lang="en-US" sz="1900" dirty="0" err="1"/>
              <a:t>doen</a:t>
            </a:r>
            <a:r>
              <a:rPr lang="en-US" sz="1900" dirty="0"/>
              <a:t>. </a:t>
            </a:r>
          </a:p>
          <a:p>
            <a:r>
              <a:rPr lang="en-US" sz="1900" dirty="0" err="1" smtClean="0"/>
              <a:t>Zorgen</a:t>
            </a:r>
            <a:r>
              <a:rPr lang="en-US" sz="1900" dirty="0" smtClean="0"/>
              <a:t> </a:t>
            </a:r>
            <a:r>
              <a:rPr lang="en-US" sz="1900" dirty="0" err="1"/>
              <a:t>moet</a:t>
            </a:r>
            <a:r>
              <a:rPr lang="en-US" sz="1900" dirty="0"/>
              <a:t> </a:t>
            </a:r>
            <a:r>
              <a:rPr lang="en-US" sz="1900" dirty="0" err="1"/>
              <a:t>georganiseerd</a:t>
            </a:r>
            <a:r>
              <a:rPr lang="en-US" sz="1900" dirty="0"/>
              <a:t> </a:t>
            </a:r>
            <a:r>
              <a:rPr lang="en-US" sz="1900" dirty="0" err="1"/>
              <a:t>worden</a:t>
            </a:r>
            <a:r>
              <a:rPr lang="en-US" sz="1900" dirty="0"/>
              <a:t>. </a:t>
            </a:r>
            <a:r>
              <a:rPr lang="en-US" sz="1900" dirty="0" err="1"/>
              <a:t>Iedereen</a:t>
            </a:r>
            <a:r>
              <a:rPr lang="en-US" sz="1900" dirty="0"/>
              <a:t> </a:t>
            </a:r>
            <a:r>
              <a:rPr lang="en-US" sz="1900" dirty="0" err="1"/>
              <a:t>moet</a:t>
            </a:r>
            <a:r>
              <a:rPr lang="en-US" sz="1900" dirty="0"/>
              <a:t> </a:t>
            </a:r>
            <a:r>
              <a:rPr lang="en-US" sz="1900" dirty="0" err="1"/>
              <a:t>weten</a:t>
            </a:r>
            <a:r>
              <a:rPr lang="en-US" sz="1900" dirty="0"/>
              <a:t> wat </a:t>
            </a:r>
            <a:r>
              <a:rPr lang="en-US" sz="1900" dirty="0" err="1"/>
              <a:t>hij</a:t>
            </a:r>
            <a:r>
              <a:rPr lang="en-US" sz="1900" dirty="0"/>
              <a:t>/</a:t>
            </a:r>
            <a:r>
              <a:rPr lang="en-US" sz="1900" dirty="0" err="1"/>
              <a:t>zij</a:t>
            </a:r>
            <a:r>
              <a:rPr lang="en-US" sz="1900" dirty="0"/>
              <a:t> </a:t>
            </a:r>
            <a:r>
              <a:rPr lang="en-US" sz="1900" dirty="0" err="1"/>
              <a:t>wanneer</a:t>
            </a:r>
            <a:r>
              <a:rPr lang="en-US" sz="1900" dirty="0"/>
              <a:t> </a:t>
            </a:r>
            <a:r>
              <a:rPr lang="en-US" sz="1900" dirty="0" err="1"/>
              <a:t>moet</a:t>
            </a:r>
            <a:r>
              <a:rPr lang="en-US" sz="1900" dirty="0"/>
              <a:t> </a:t>
            </a:r>
            <a:r>
              <a:rPr lang="en-US" sz="1900" dirty="0" err="1"/>
              <a:t>doen</a:t>
            </a:r>
            <a:r>
              <a:rPr lang="en-US" sz="1900" dirty="0"/>
              <a:t>, </a:t>
            </a:r>
            <a:r>
              <a:rPr lang="en-US" sz="1900" dirty="0" err="1"/>
              <a:t>en</a:t>
            </a:r>
            <a:r>
              <a:rPr lang="en-US" sz="1900" dirty="0"/>
              <a:t> </a:t>
            </a:r>
            <a:r>
              <a:rPr lang="en-US" sz="1900" dirty="0" err="1"/>
              <a:t>dat</a:t>
            </a:r>
            <a:r>
              <a:rPr lang="en-US" sz="1900" dirty="0"/>
              <a:t> </a:t>
            </a:r>
            <a:r>
              <a:rPr lang="en-US" sz="1900" dirty="0" err="1"/>
              <a:t>ook</a:t>
            </a:r>
            <a:r>
              <a:rPr lang="en-US" sz="1900" dirty="0"/>
              <a:t> </a:t>
            </a:r>
            <a:r>
              <a:rPr lang="en-US" sz="1900" dirty="0" err="1"/>
              <a:t>doen</a:t>
            </a:r>
            <a:r>
              <a:rPr lang="en-US" sz="1900" dirty="0"/>
              <a:t>. </a:t>
            </a:r>
            <a:endParaRPr lang="en-US" sz="1900" dirty="0" smtClean="0"/>
          </a:p>
          <a:p>
            <a:r>
              <a:rPr lang="en-US" sz="1900" dirty="0" err="1" smtClean="0"/>
              <a:t>Verzamelen</a:t>
            </a:r>
            <a:r>
              <a:rPr lang="en-US" sz="1900" dirty="0" smtClean="0"/>
              <a:t> van </a:t>
            </a:r>
            <a:r>
              <a:rPr lang="en-US" sz="1900" dirty="0" err="1" smtClean="0"/>
              <a:t>middelen</a:t>
            </a:r>
            <a:r>
              <a:rPr lang="en-US" sz="1900" dirty="0" smtClean="0"/>
              <a:t>, </a:t>
            </a:r>
            <a:r>
              <a:rPr lang="en-US" sz="1900" dirty="0" err="1" smtClean="0"/>
              <a:t>voorbereiden</a:t>
            </a:r>
            <a:r>
              <a:rPr lang="en-US" sz="1900" dirty="0" smtClean="0"/>
              <a:t> </a:t>
            </a:r>
            <a:r>
              <a:rPr lang="en-US" sz="1900" dirty="0" err="1" smtClean="0"/>
              <a:t>en</a:t>
            </a:r>
            <a:r>
              <a:rPr lang="en-US" sz="1900" dirty="0" smtClean="0"/>
              <a:t> </a:t>
            </a:r>
            <a:r>
              <a:rPr lang="en-US" sz="1900" dirty="0" err="1" smtClean="0"/>
              <a:t>organiseren</a:t>
            </a:r>
            <a:r>
              <a:rPr lang="en-US" sz="1900" dirty="0" smtClean="0"/>
              <a:t> van het </a:t>
            </a:r>
            <a:r>
              <a:rPr lang="en-US" sz="1900" dirty="0" err="1" smtClean="0"/>
              <a:t>zorgen</a:t>
            </a:r>
            <a:r>
              <a:rPr lang="en-US" sz="1900" dirty="0" smtClean="0"/>
              <a:t>. </a:t>
            </a:r>
          </a:p>
          <a:p>
            <a:r>
              <a:rPr lang="en-US" sz="1900" dirty="0" smtClean="0"/>
              <a:t>Micro-, </a:t>
            </a:r>
            <a:r>
              <a:rPr lang="en-US" sz="1900" dirty="0" err="1" smtClean="0"/>
              <a:t>meso</a:t>
            </a:r>
            <a:r>
              <a:rPr lang="en-US" sz="1900" dirty="0" smtClean="0"/>
              <a:t>-</a:t>
            </a:r>
            <a:r>
              <a:rPr lang="en-US" sz="1900" dirty="0"/>
              <a:t> </a:t>
            </a:r>
            <a:r>
              <a:rPr lang="en-US" sz="1900" dirty="0" err="1" smtClean="0"/>
              <a:t>en</a:t>
            </a:r>
            <a:r>
              <a:rPr lang="en-US" sz="1900" dirty="0" smtClean="0"/>
              <a:t> macro </a:t>
            </a:r>
            <a:r>
              <a:rPr lang="en-US" sz="1900" dirty="0" err="1" smtClean="0"/>
              <a:t>niveau</a:t>
            </a:r>
            <a:r>
              <a:rPr lang="en-US" sz="1900" dirty="0" smtClean="0"/>
              <a:t> </a:t>
            </a:r>
          </a:p>
          <a:p>
            <a:pPr marL="0" indent="0">
              <a:buNone/>
            </a:pPr>
            <a:endParaRPr lang="en-US" sz="1900" dirty="0" smtClean="0"/>
          </a:p>
          <a:p>
            <a:pPr lvl="1"/>
            <a:r>
              <a:rPr lang="en-US" sz="1900" dirty="0" err="1" smtClean="0"/>
              <a:t>Verantwoordelijkheid</a:t>
            </a:r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r>
              <a:rPr lang="en-US" sz="1900" dirty="0" err="1" smtClean="0"/>
              <a:t>Kunnen</a:t>
            </a:r>
            <a:r>
              <a:rPr lang="en-US" sz="1900" dirty="0" smtClean="0"/>
              <a:t> </a:t>
            </a:r>
            <a:r>
              <a:rPr lang="en-US" sz="1900" dirty="0" err="1" smtClean="0"/>
              <a:t>plannen</a:t>
            </a:r>
            <a:r>
              <a:rPr lang="en-US" sz="1900" dirty="0" smtClean="0"/>
              <a:t>, </a:t>
            </a:r>
            <a:r>
              <a:rPr lang="en-US" sz="1900" dirty="0" err="1" smtClean="0"/>
              <a:t>overzicht</a:t>
            </a:r>
            <a:r>
              <a:rPr lang="en-US" sz="1900" dirty="0" smtClean="0"/>
              <a:t> </a:t>
            </a:r>
            <a:r>
              <a:rPr lang="en-US" sz="1900" dirty="0" err="1" smtClean="0"/>
              <a:t>krijgen</a:t>
            </a:r>
            <a:r>
              <a:rPr lang="en-US" sz="1900" dirty="0" smtClean="0"/>
              <a:t> </a:t>
            </a:r>
            <a:r>
              <a:rPr lang="en-US" sz="1900" dirty="0" err="1" smtClean="0"/>
              <a:t>en</a:t>
            </a:r>
            <a:r>
              <a:rPr lang="en-US" sz="1900" dirty="0" smtClean="0"/>
              <a:t> </a:t>
            </a:r>
            <a:r>
              <a:rPr lang="en-US" sz="1900" dirty="0" err="1" smtClean="0"/>
              <a:t>houden</a:t>
            </a:r>
            <a:r>
              <a:rPr lang="en-US" sz="1900" dirty="0" smtClean="0"/>
              <a:t>, </a:t>
            </a:r>
            <a:r>
              <a:rPr lang="en-US" sz="1900" dirty="0" err="1" smtClean="0"/>
              <a:t>andere</a:t>
            </a:r>
            <a:r>
              <a:rPr lang="en-US" sz="1900" dirty="0" smtClean="0"/>
              <a:t> </a:t>
            </a:r>
            <a:r>
              <a:rPr lang="en-US" sz="1900" dirty="0" err="1" smtClean="0"/>
              <a:t>mensen</a:t>
            </a:r>
            <a:r>
              <a:rPr lang="en-US" sz="1900" dirty="0" smtClean="0"/>
              <a:t> </a:t>
            </a:r>
            <a:r>
              <a:rPr lang="en-US" sz="1900" dirty="0" err="1" smtClean="0"/>
              <a:t>motiveren</a:t>
            </a:r>
            <a:r>
              <a:rPr lang="en-US" sz="1900" dirty="0" smtClean="0"/>
              <a:t> </a:t>
            </a:r>
            <a:r>
              <a:rPr lang="en-US" sz="1900" dirty="0" err="1" smtClean="0"/>
              <a:t>en</a:t>
            </a:r>
            <a:r>
              <a:rPr lang="en-US" sz="1900" dirty="0" smtClean="0"/>
              <a:t> </a:t>
            </a:r>
            <a:r>
              <a:rPr lang="en-US" sz="1900" dirty="0" err="1" smtClean="0"/>
              <a:t>aansturen</a:t>
            </a:r>
            <a:endParaRPr lang="en-US" sz="1900" dirty="0" smtClean="0"/>
          </a:p>
          <a:p>
            <a:pPr lvl="1"/>
            <a:endParaRPr lang="en-US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5343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en-US" dirty="0" err="1" smtClean="0"/>
              <a:t>Zorgen</a:t>
            </a:r>
            <a:r>
              <a:rPr lang="en-US" dirty="0" smtClean="0"/>
              <a:t> –care giving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1762592"/>
            <a:ext cx="7704667" cy="3332816"/>
          </a:xfrm>
        </p:spPr>
        <p:txBody>
          <a:bodyPr>
            <a:normAutofit/>
          </a:bodyPr>
          <a:lstStyle/>
          <a:p>
            <a:r>
              <a:rPr lang="en-US" sz="1900" dirty="0"/>
              <a:t>Het concrete </a:t>
            </a:r>
            <a:r>
              <a:rPr lang="en-US" sz="1900" dirty="0" err="1"/>
              <a:t>zorgen</a:t>
            </a:r>
            <a:r>
              <a:rPr lang="en-US" sz="1900" dirty="0"/>
              <a:t> </a:t>
            </a:r>
            <a:r>
              <a:rPr lang="en-US" sz="1900" dirty="0" smtClean="0"/>
              <a:t>(</a:t>
            </a:r>
            <a:r>
              <a:rPr lang="en-US" sz="1900" dirty="0" err="1" smtClean="0"/>
              <a:t>handelingen</a:t>
            </a:r>
            <a:r>
              <a:rPr lang="en-US" sz="1900" dirty="0" smtClean="0"/>
              <a:t>, maar </a:t>
            </a:r>
            <a:r>
              <a:rPr lang="en-US" sz="1900" dirty="0" err="1" smtClean="0"/>
              <a:t>ook</a:t>
            </a:r>
            <a:r>
              <a:rPr lang="en-US" sz="1900" dirty="0" smtClean="0"/>
              <a:t> </a:t>
            </a:r>
            <a:r>
              <a:rPr lang="en-US" sz="1900" dirty="0" err="1" smtClean="0"/>
              <a:t>luisteren</a:t>
            </a:r>
            <a:r>
              <a:rPr lang="en-US" sz="1900" dirty="0" smtClean="0"/>
              <a:t>!) </a:t>
            </a:r>
            <a:r>
              <a:rPr lang="en-US" sz="1900" dirty="0" err="1"/>
              <a:t>moet</a:t>
            </a:r>
            <a:r>
              <a:rPr lang="en-US" sz="1900" dirty="0"/>
              <a:t> op </a:t>
            </a:r>
            <a:r>
              <a:rPr lang="en-US" sz="1900" dirty="0" err="1"/>
              <a:t>een</a:t>
            </a:r>
            <a:r>
              <a:rPr lang="en-US" sz="1900" dirty="0"/>
              <a:t> </a:t>
            </a:r>
            <a:r>
              <a:rPr lang="en-US" sz="1900" dirty="0" err="1"/>
              <a:t>deskundige</a:t>
            </a:r>
            <a:r>
              <a:rPr lang="en-US" sz="1900" dirty="0"/>
              <a:t> </a:t>
            </a:r>
            <a:r>
              <a:rPr lang="en-US" sz="1900" dirty="0" err="1"/>
              <a:t>manier</a:t>
            </a:r>
            <a:r>
              <a:rPr lang="en-US" sz="1900" dirty="0"/>
              <a:t> </a:t>
            </a:r>
            <a:r>
              <a:rPr lang="en-US" sz="1900" dirty="0" err="1" smtClean="0"/>
              <a:t>gebeuren</a:t>
            </a:r>
            <a:endParaRPr lang="en-US" sz="1900" dirty="0"/>
          </a:p>
          <a:p>
            <a:pPr lvl="1"/>
            <a:r>
              <a:rPr lang="en-US" sz="1900" dirty="0" err="1" smtClean="0"/>
              <a:t>Competentie</a:t>
            </a:r>
            <a:endParaRPr lang="en-US" sz="1900" dirty="0" smtClean="0"/>
          </a:p>
          <a:p>
            <a:pPr marL="457200" lvl="1" indent="0">
              <a:buNone/>
            </a:pPr>
            <a:r>
              <a:rPr lang="en-US" sz="1900" dirty="0"/>
              <a:t> </a:t>
            </a:r>
            <a:endParaRPr lang="en-US" sz="1900" dirty="0" smtClean="0"/>
          </a:p>
          <a:p>
            <a:pPr lvl="1"/>
            <a:r>
              <a:rPr lang="en-US" sz="1900" dirty="0" smtClean="0"/>
              <a:t>Hoe </a:t>
            </a:r>
            <a:r>
              <a:rPr lang="en-US" sz="1900" dirty="0" err="1" smtClean="0"/>
              <a:t>voer</a:t>
            </a:r>
            <a:r>
              <a:rPr lang="en-US" sz="1900" dirty="0" smtClean="0"/>
              <a:t> je </a:t>
            </a:r>
            <a:r>
              <a:rPr lang="en-US" sz="1900" dirty="0" err="1" smtClean="0"/>
              <a:t>handeling</a:t>
            </a:r>
            <a:r>
              <a:rPr lang="en-US" sz="1900" dirty="0" smtClean="0"/>
              <a:t> </a:t>
            </a:r>
            <a:r>
              <a:rPr lang="en-US" sz="1900" dirty="0" err="1" smtClean="0"/>
              <a:t>bij</a:t>
            </a:r>
            <a:r>
              <a:rPr lang="en-US" sz="1900" dirty="0" smtClean="0"/>
              <a:t> </a:t>
            </a:r>
            <a:r>
              <a:rPr lang="en-US" sz="1900" dirty="0" err="1" smtClean="0"/>
              <a:t>deze</a:t>
            </a:r>
            <a:r>
              <a:rPr lang="en-US" sz="1900" dirty="0" smtClean="0"/>
              <a:t> patient zo </a:t>
            </a:r>
            <a:r>
              <a:rPr lang="en-US" sz="1900" dirty="0" err="1" smtClean="0"/>
              <a:t>goed</a:t>
            </a:r>
            <a:r>
              <a:rPr lang="en-US" sz="1900" dirty="0" smtClean="0"/>
              <a:t> </a:t>
            </a:r>
            <a:r>
              <a:rPr lang="en-US" sz="1900" dirty="0" err="1" smtClean="0"/>
              <a:t>mogelijk</a:t>
            </a:r>
            <a:r>
              <a:rPr lang="en-US" sz="1900" dirty="0" smtClean="0"/>
              <a:t> </a:t>
            </a:r>
            <a:r>
              <a:rPr lang="en-US" sz="1900" dirty="0" err="1" smtClean="0"/>
              <a:t>uit</a:t>
            </a:r>
            <a:r>
              <a:rPr lang="en-US" sz="1900" dirty="0" smtClean="0"/>
              <a:t>? Hoe </a:t>
            </a:r>
            <a:r>
              <a:rPr lang="en-US" sz="1900" dirty="0" err="1" smtClean="0"/>
              <a:t>luister</a:t>
            </a:r>
            <a:r>
              <a:rPr lang="en-US" sz="1900" dirty="0" smtClean="0"/>
              <a:t> je zo </a:t>
            </a:r>
            <a:r>
              <a:rPr lang="en-US" sz="1900" dirty="0" err="1" smtClean="0"/>
              <a:t>goed</a:t>
            </a:r>
            <a:r>
              <a:rPr lang="en-US" sz="1900" dirty="0" smtClean="0"/>
              <a:t> </a:t>
            </a:r>
            <a:r>
              <a:rPr lang="en-US" sz="1900" dirty="0" err="1" smtClean="0"/>
              <a:t>mogelijk</a:t>
            </a:r>
            <a:r>
              <a:rPr lang="en-US" sz="1900" dirty="0" smtClean="0"/>
              <a:t>? 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16454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4. </a:t>
            </a:r>
            <a:r>
              <a:rPr lang="en-US" dirty="0" err="1" smtClean="0"/>
              <a:t>Reageren</a:t>
            </a:r>
            <a:r>
              <a:rPr lang="en-US" dirty="0" smtClean="0"/>
              <a:t> op </a:t>
            </a:r>
            <a:r>
              <a:rPr lang="en-US" dirty="0" err="1" smtClean="0"/>
              <a:t>zorg</a:t>
            </a:r>
            <a:r>
              <a:rPr lang="en-US" dirty="0" smtClean="0"/>
              <a:t> – care receiving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900" dirty="0" err="1"/>
              <a:t>Kijk</a:t>
            </a:r>
            <a:r>
              <a:rPr lang="en-US" sz="1900" dirty="0"/>
              <a:t> of je </a:t>
            </a:r>
            <a:r>
              <a:rPr lang="en-US" sz="1900" dirty="0" err="1"/>
              <a:t>zorg</a:t>
            </a:r>
            <a:r>
              <a:rPr lang="en-US" sz="1900" dirty="0"/>
              <a:t> </a:t>
            </a:r>
            <a:r>
              <a:rPr lang="en-US" sz="1900" dirty="0" err="1"/>
              <a:t>adequaat</a:t>
            </a:r>
            <a:r>
              <a:rPr lang="en-US" sz="1900" dirty="0"/>
              <a:t> is </a:t>
            </a:r>
            <a:r>
              <a:rPr lang="en-US" sz="1900" dirty="0" err="1"/>
              <a:t>geweest</a:t>
            </a:r>
            <a:r>
              <a:rPr lang="en-US" sz="1900" dirty="0"/>
              <a:t>. </a:t>
            </a:r>
            <a:r>
              <a:rPr lang="en-US" sz="1900" dirty="0" smtClean="0"/>
              <a:t>Is de </a:t>
            </a:r>
            <a:r>
              <a:rPr lang="en-US" sz="1900" dirty="0" err="1" smtClean="0"/>
              <a:t>nood</a:t>
            </a:r>
            <a:r>
              <a:rPr lang="en-US" sz="1900" dirty="0" smtClean="0"/>
              <a:t> </a:t>
            </a:r>
            <a:r>
              <a:rPr lang="en-US" sz="1900" dirty="0" err="1" smtClean="0"/>
              <a:t>geledigd</a:t>
            </a:r>
            <a:r>
              <a:rPr lang="en-US" sz="1900" dirty="0" smtClean="0"/>
              <a:t>, is </a:t>
            </a:r>
            <a:r>
              <a:rPr lang="en-US" sz="1900" dirty="0" err="1" smtClean="0"/>
              <a:t>er</a:t>
            </a:r>
            <a:r>
              <a:rPr lang="en-US" sz="1900" dirty="0" smtClean="0"/>
              <a:t> nog </a:t>
            </a:r>
            <a:r>
              <a:rPr lang="en-US" sz="1900" dirty="0" err="1" smtClean="0"/>
              <a:t>meer</a:t>
            </a:r>
            <a:r>
              <a:rPr lang="en-US" sz="1900" dirty="0" smtClean="0"/>
              <a:t> </a:t>
            </a:r>
            <a:r>
              <a:rPr lang="en-US" sz="1900" dirty="0" err="1" smtClean="0"/>
              <a:t>nodig</a:t>
            </a:r>
            <a:r>
              <a:rPr lang="en-US" sz="1900" dirty="0" smtClean="0"/>
              <a:t>? Is de </a:t>
            </a:r>
            <a:r>
              <a:rPr lang="en-US" sz="1900" dirty="0" err="1" smtClean="0"/>
              <a:t>nood</a:t>
            </a:r>
            <a:r>
              <a:rPr lang="en-US" sz="1900" dirty="0" smtClean="0"/>
              <a:t> </a:t>
            </a:r>
            <a:r>
              <a:rPr lang="en-US" sz="1900" dirty="0" err="1" smtClean="0"/>
              <a:t>wel</a:t>
            </a:r>
            <a:r>
              <a:rPr lang="en-US" sz="1900" dirty="0" smtClean="0"/>
              <a:t> </a:t>
            </a:r>
            <a:r>
              <a:rPr lang="en-US" sz="1900" dirty="0" err="1" smtClean="0"/>
              <a:t>juist</a:t>
            </a:r>
            <a:r>
              <a:rPr lang="en-US" sz="1900" dirty="0" smtClean="0"/>
              <a:t> </a:t>
            </a:r>
            <a:r>
              <a:rPr lang="en-US" sz="1900" dirty="0" err="1" smtClean="0"/>
              <a:t>waargenomen</a:t>
            </a:r>
            <a:r>
              <a:rPr lang="en-US" sz="1900" dirty="0" smtClean="0"/>
              <a:t>, was de </a:t>
            </a:r>
            <a:r>
              <a:rPr lang="en-US" sz="1900" dirty="0" err="1" smtClean="0"/>
              <a:t>oplossing</a:t>
            </a:r>
            <a:r>
              <a:rPr lang="en-US" sz="1900" dirty="0" smtClean="0"/>
              <a:t> </a:t>
            </a:r>
            <a:r>
              <a:rPr lang="en-US" sz="1900" dirty="0" err="1" smtClean="0"/>
              <a:t>wel</a:t>
            </a:r>
            <a:r>
              <a:rPr lang="en-US" sz="1900" dirty="0" smtClean="0"/>
              <a:t> </a:t>
            </a:r>
            <a:r>
              <a:rPr lang="en-US" sz="1900" dirty="0" err="1" smtClean="0"/>
              <a:t>adequaat</a:t>
            </a:r>
            <a:r>
              <a:rPr lang="en-US" sz="1900" dirty="0" smtClean="0"/>
              <a:t>? </a:t>
            </a:r>
          </a:p>
          <a:p>
            <a:r>
              <a:rPr lang="en-US" sz="1900" dirty="0" err="1" smtClean="0"/>
              <a:t>Deze</a:t>
            </a:r>
            <a:r>
              <a:rPr lang="en-US" sz="1900" dirty="0" smtClean="0"/>
              <a:t> </a:t>
            </a:r>
            <a:r>
              <a:rPr lang="en-US" sz="1900" dirty="0" err="1" smtClean="0"/>
              <a:t>fase</a:t>
            </a:r>
            <a:r>
              <a:rPr lang="en-US" sz="1900" dirty="0" smtClean="0"/>
              <a:t> </a:t>
            </a:r>
            <a:r>
              <a:rPr lang="en-US" sz="1900" dirty="0" err="1" smtClean="0"/>
              <a:t>gaat</a:t>
            </a:r>
            <a:r>
              <a:rPr lang="en-US" sz="1900" dirty="0" smtClean="0"/>
              <a:t> </a:t>
            </a:r>
            <a:r>
              <a:rPr lang="en-US" sz="1900" dirty="0" err="1" smtClean="0"/>
              <a:t>weer</a:t>
            </a:r>
            <a:r>
              <a:rPr lang="en-US" sz="1900" dirty="0" smtClean="0"/>
              <a:t> over in </a:t>
            </a:r>
            <a:r>
              <a:rPr lang="en-US" sz="1900" dirty="0" err="1" smtClean="0"/>
              <a:t>fase</a:t>
            </a:r>
            <a:r>
              <a:rPr lang="en-US" sz="1900" dirty="0" smtClean="0"/>
              <a:t> 1: </a:t>
            </a:r>
            <a:r>
              <a:rPr lang="en-US" sz="1900" dirty="0" err="1" smtClean="0"/>
              <a:t>aandacht</a:t>
            </a:r>
            <a:endParaRPr lang="en-US" sz="1900" dirty="0" smtClean="0"/>
          </a:p>
          <a:p>
            <a:endParaRPr lang="en-US" sz="1900" dirty="0"/>
          </a:p>
          <a:p>
            <a:pPr lvl="1"/>
            <a:r>
              <a:rPr lang="en-US" sz="1900" dirty="0" err="1"/>
              <a:t>Responsiviteit</a:t>
            </a:r>
            <a:r>
              <a:rPr lang="en-US" sz="1900" dirty="0"/>
              <a:t> </a:t>
            </a:r>
            <a:endParaRPr lang="en-US" sz="1900" dirty="0" smtClean="0"/>
          </a:p>
          <a:p>
            <a:pPr lvl="1"/>
            <a:endParaRPr lang="en-US" sz="1900" dirty="0"/>
          </a:p>
          <a:p>
            <a:pPr lvl="1"/>
            <a:r>
              <a:rPr lang="en-US" sz="1900" dirty="0" err="1" smtClean="0"/>
              <a:t>Vermogen</a:t>
            </a:r>
            <a:r>
              <a:rPr lang="en-US" sz="1900" dirty="0" smtClean="0"/>
              <a:t> tot </a:t>
            </a:r>
            <a:r>
              <a:rPr lang="en-US" sz="1900" dirty="0" err="1" smtClean="0"/>
              <a:t>reflectie</a:t>
            </a:r>
            <a:r>
              <a:rPr lang="en-US" sz="1900" dirty="0" smtClean="0"/>
              <a:t> </a:t>
            </a:r>
            <a:endParaRPr lang="nl-NL" sz="1900" dirty="0"/>
          </a:p>
        </p:txBody>
      </p:sp>
    </p:spTree>
    <p:extLst>
      <p:ext uri="{BB962C8B-B14F-4D97-AF65-F5344CB8AC3E}">
        <p14:creationId xmlns:p14="http://schemas.microsoft.com/office/powerpoint/2010/main" val="385019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Tronto</a:t>
            </a:r>
            <a:r>
              <a:rPr lang="en-US" dirty="0" smtClean="0"/>
              <a:t> In </a:t>
            </a:r>
            <a:r>
              <a:rPr lang="en-US" dirty="0" err="1" smtClean="0"/>
              <a:t>praktijk</a:t>
            </a:r>
            <a:r>
              <a:rPr lang="en-US" dirty="0" smtClean="0"/>
              <a:t>: wat </a:t>
            </a:r>
            <a:r>
              <a:rPr lang="en-US" dirty="0" err="1" smtClean="0"/>
              <a:t>gaat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mis</a:t>
            </a:r>
            <a:r>
              <a:rPr lang="en-US" dirty="0" smtClean="0"/>
              <a:t> in </a:t>
            </a:r>
            <a:r>
              <a:rPr lang="en-US" dirty="0" err="1" smtClean="0"/>
              <a:t>welke</a:t>
            </a:r>
            <a:r>
              <a:rPr lang="en-US" dirty="0" smtClean="0"/>
              <a:t> </a:t>
            </a:r>
            <a:r>
              <a:rPr lang="en-US" dirty="0" err="1" smtClean="0"/>
              <a:t>fase</a:t>
            </a:r>
            <a:r>
              <a:rPr lang="en-US" dirty="0" smtClean="0"/>
              <a:t>?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zorgverlener</a:t>
            </a:r>
            <a:r>
              <a:rPr lang="en-US" dirty="0" smtClean="0"/>
              <a:t> </a:t>
            </a:r>
            <a:r>
              <a:rPr lang="en-US" dirty="0" err="1" smtClean="0"/>
              <a:t>negeert</a:t>
            </a:r>
            <a:r>
              <a:rPr lang="en-US" dirty="0" smtClean="0"/>
              <a:t> het </a:t>
            </a:r>
            <a:r>
              <a:rPr lang="en-US" dirty="0" err="1" smtClean="0"/>
              <a:t>gekreun</a:t>
            </a:r>
            <a:r>
              <a:rPr lang="en-US" dirty="0" smtClean="0"/>
              <a:t> van de </a:t>
            </a:r>
            <a:r>
              <a:rPr lang="en-US" dirty="0" err="1" smtClean="0"/>
              <a:t>mevrouw</a:t>
            </a:r>
            <a:r>
              <a:rPr lang="en-US" dirty="0" smtClean="0"/>
              <a:t> die </a:t>
            </a:r>
            <a:r>
              <a:rPr lang="en-US" dirty="0" err="1" smtClean="0"/>
              <a:t>ze</a:t>
            </a:r>
            <a:r>
              <a:rPr lang="en-US" dirty="0" smtClean="0"/>
              <a:t> </a:t>
            </a:r>
            <a:r>
              <a:rPr lang="en-US" dirty="0" err="1" smtClean="0"/>
              <a:t>aan</a:t>
            </a:r>
            <a:r>
              <a:rPr lang="en-US" dirty="0" smtClean="0"/>
              <a:t> het </a:t>
            </a:r>
            <a:r>
              <a:rPr lang="en-US" dirty="0" err="1" smtClean="0"/>
              <a:t>wassen</a:t>
            </a:r>
            <a:r>
              <a:rPr lang="en-US" dirty="0" smtClean="0"/>
              <a:t> is</a:t>
            </a:r>
          </a:p>
          <a:p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  <a:r>
              <a:rPr lang="en-US" dirty="0" err="1" smtClean="0"/>
              <a:t>niet</a:t>
            </a:r>
            <a:r>
              <a:rPr lang="en-US" dirty="0" smtClean="0"/>
              <a:t> </a:t>
            </a:r>
            <a:r>
              <a:rPr lang="en-US" dirty="0" err="1" smtClean="0"/>
              <a:t>genoeg</a:t>
            </a:r>
            <a:r>
              <a:rPr lang="en-US" dirty="0" smtClean="0"/>
              <a:t> </a:t>
            </a:r>
            <a:r>
              <a:rPr lang="en-US" dirty="0" err="1" smtClean="0"/>
              <a:t>beschermingsmiddelen</a:t>
            </a:r>
            <a:r>
              <a:rPr lang="en-US" dirty="0" smtClean="0"/>
              <a:t> in de </a:t>
            </a:r>
            <a:r>
              <a:rPr lang="en-US" dirty="0" err="1" smtClean="0"/>
              <a:t>verpleeg</a:t>
            </a:r>
            <a:r>
              <a:rPr lang="en-US" dirty="0" smtClean="0"/>
              <a:t>-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thuiszorg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pedagogisch</a:t>
            </a:r>
            <a:r>
              <a:rPr lang="en-US" dirty="0" smtClean="0"/>
              <a:t> </a:t>
            </a:r>
            <a:r>
              <a:rPr lang="en-US" dirty="0" err="1" smtClean="0"/>
              <a:t>medewerker</a:t>
            </a:r>
            <a:r>
              <a:rPr lang="en-US" dirty="0" smtClean="0"/>
              <a:t> op </a:t>
            </a:r>
            <a:r>
              <a:rPr lang="en-US" dirty="0" err="1" smtClean="0"/>
              <a:t>een</a:t>
            </a:r>
            <a:r>
              <a:rPr lang="en-US" dirty="0" smtClean="0"/>
              <a:t> KDV </a:t>
            </a:r>
            <a:r>
              <a:rPr lang="en-US" dirty="0" err="1" smtClean="0"/>
              <a:t>reageert</a:t>
            </a:r>
            <a:r>
              <a:rPr lang="en-US" dirty="0" smtClean="0"/>
              <a:t> </a:t>
            </a:r>
            <a:r>
              <a:rPr lang="en-US" dirty="0" err="1" smtClean="0"/>
              <a:t>geirriteert</a:t>
            </a:r>
            <a:r>
              <a:rPr lang="en-US" dirty="0" smtClean="0"/>
              <a:t> op </a:t>
            </a:r>
            <a:r>
              <a:rPr lang="en-US" dirty="0" err="1" smtClean="0"/>
              <a:t>een</a:t>
            </a:r>
            <a:r>
              <a:rPr lang="en-US" dirty="0" smtClean="0"/>
              <a:t> kind </a:t>
            </a:r>
            <a:r>
              <a:rPr lang="en-US" dirty="0" err="1" smtClean="0"/>
              <a:t>dat</a:t>
            </a:r>
            <a:r>
              <a:rPr lang="en-US" dirty="0" smtClean="0"/>
              <a:t> steeds </a:t>
            </a:r>
            <a:r>
              <a:rPr lang="en-US" dirty="0" err="1" smtClean="0"/>
              <a:t>opstaat</a:t>
            </a:r>
            <a:r>
              <a:rPr lang="en-US" dirty="0" smtClean="0"/>
              <a:t> </a:t>
            </a:r>
            <a:r>
              <a:rPr lang="en-US" dirty="0" err="1" smtClean="0"/>
              <a:t>tijdens</a:t>
            </a:r>
            <a:r>
              <a:rPr lang="en-US" dirty="0" smtClean="0"/>
              <a:t> het </a:t>
            </a:r>
            <a:r>
              <a:rPr lang="en-US" dirty="0" err="1" smtClean="0"/>
              <a:t>eten</a:t>
            </a:r>
            <a:r>
              <a:rPr lang="en-US" dirty="0" smtClean="0"/>
              <a:t>. 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haar</a:t>
            </a:r>
            <a:r>
              <a:rPr lang="en-US" dirty="0" smtClean="0"/>
              <a:t> </a:t>
            </a:r>
            <a:r>
              <a:rPr lang="en-US" dirty="0" err="1" smtClean="0"/>
              <a:t>collega</a:t>
            </a:r>
            <a:r>
              <a:rPr lang="en-US" dirty="0" smtClean="0"/>
              <a:t> </a:t>
            </a:r>
            <a:r>
              <a:rPr lang="en-US" dirty="0" err="1" smtClean="0"/>
              <a:t>terugkomt</a:t>
            </a:r>
            <a:r>
              <a:rPr lang="en-US" dirty="0" smtClean="0"/>
              <a:t> </a:t>
            </a:r>
            <a:r>
              <a:rPr lang="en-US" dirty="0" err="1" smtClean="0"/>
              <a:t>constateert</a:t>
            </a:r>
            <a:r>
              <a:rPr lang="en-US" dirty="0" smtClean="0"/>
              <a:t> </a:t>
            </a:r>
            <a:r>
              <a:rPr lang="en-US" dirty="0" err="1" smtClean="0"/>
              <a:t>zij</a:t>
            </a:r>
            <a:r>
              <a:rPr lang="en-US" dirty="0" smtClean="0"/>
              <a:t> direct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poepluier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verpleegkunge</a:t>
            </a:r>
            <a:r>
              <a:rPr lang="en-US" dirty="0" smtClean="0"/>
              <a:t> </a:t>
            </a:r>
            <a:r>
              <a:rPr lang="en-US" dirty="0" err="1" smtClean="0"/>
              <a:t>sluit</a:t>
            </a:r>
            <a:r>
              <a:rPr lang="en-US" dirty="0" smtClean="0"/>
              <a:t> </a:t>
            </a:r>
            <a:r>
              <a:rPr lang="en-US" dirty="0" err="1" smtClean="0"/>
              <a:t>haar</a:t>
            </a:r>
            <a:r>
              <a:rPr lang="en-US" dirty="0" smtClean="0"/>
              <a:t> consult </a:t>
            </a:r>
            <a:r>
              <a:rPr lang="en-US" dirty="0" err="1" smtClean="0"/>
              <a:t>af</a:t>
            </a:r>
            <a:r>
              <a:rPr lang="en-US" dirty="0" smtClean="0"/>
              <a:t> met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blik</a:t>
            </a:r>
            <a:r>
              <a:rPr lang="en-US" dirty="0" smtClean="0"/>
              <a:t> op de </a:t>
            </a:r>
            <a:r>
              <a:rPr lang="en-US" dirty="0" err="1" smtClean="0"/>
              <a:t>klok</a:t>
            </a:r>
            <a:r>
              <a:rPr lang="en-US" dirty="0" smtClean="0"/>
              <a:t>,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‘</a:t>
            </a:r>
            <a:r>
              <a:rPr lang="en-US" dirty="0" err="1" smtClean="0"/>
              <a:t>heeft</a:t>
            </a:r>
            <a:r>
              <a:rPr lang="en-US" dirty="0" smtClean="0"/>
              <a:t> u nog </a:t>
            </a:r>
            <a:r>
              <a:rPr lang="en-US" dirty="0" err="1" smtClean="0"/>
              <a:t>vragen</a:t>
            </a:r>
            <a:r>
              <a:rPr lang="en-US" dirty="0" smtClean="0"/>
              <a:t>?’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1552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40567" y="457201"/>
            <a:ext cx="9227368" cy="1981200"/>
          </a:xfrm>
        </p:spPr>
        <p:txBody>
          <a:bodyPr/>
          <a:lstStyle/>
          <a:p>
            <a:r>
              <a:rPr lang="en-US" dirty="0" err="1" smtClean="0"/>
              <a:t>Zorgethische</a:t>
            </a:r>
            <a:r>
              <a:rPr lang="en-US" dirty="0" smtClean="0"/>
              <a:t> professionals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400431"/>
            <a:ext cx="7704667" cy="4434408"/>
          </a:xfrm>
        </p:spPr>
        <p:txBody>
          <a:bodyPr>
            <a:normAutofit fontScale="85000" lnSpcReduction="20000"/>
          </a:bodyPr>
          <a:lstStyle/>
          <a:p>
            <a:r>
              <a:rPr lang="en-US" sz="2200" dirty="0" err="1"/>
              <a:t>G</a:t>
            </a:r>
            <a:r>
              <a:rPr lang="en-US" sz="2200" dirty="0" err="1" smtClean="0"/>
              <a:t>een</a:t>
            </a:r>
            <a:r>
              <a:rPr lang="en-US" sz="2200" dirty="0" smtClean="0"/>
              <a:t> regels, </a:t>
            </a:r>
            <a:r>
              <a:rPr lang="en-US" sz="2200" dirty="0" err="1" smtClean="0"/>
              <a:t>geen</a:t>
            </a:r>
            <a:r>
              <a:rPr lang="en-US" sz="2200" dirty="0" smtClean="0"/>
              <a:t> </a:t>
            </a:r>
            <a:r>
              <a:rPr lang="en-US" sz="2200" dirty="0" err="1" smtClean="0"/>
              <a:t>handleiding</a:t>
            </a:r>
            <a:endParaRPr lang="en-US" sz="2200" dirty="0" smtClean="0"/>
          </a:p>
          <a:p>
            <a:r>
              <a:rPr lang="en-US" sz="2200" dirty="0" err="1" smtClean="0"/>
              <a:t>Ervaringen</a:t>
            </a:r>
            <a:r>
              <a:rPr lang="en-US" sz="2200" dirty="0" smtClean="0"/>
              <a:t>, </a:t>
            </a:r>
            <a:r>
              <a:rPr lang="en-US" sz="2200" dirty="0" err="1" smtClean="0"/>
              <a:t>en</a:t>
            </a:r>
            <a:r>
              <a:rPr lang="en-US" sz="2200" dirty="0" smtClean="0"/>
              <a:t> </a:t>
            </a:r>
            <a:r>
              <a:rPr lang="en-US" sz="2200" dirty="0" err="1" smtClean="0"/>
              <a:t>ontwikkeling</a:t>
            </a:r>
            <a:r>
              <a:rPr lang="en-US" sz="2200" dirty="0" smtClean="0"/>
              <a:t> van </a:t>
            </a:r>
            <a:r>
              <a:rPr lang="en-US" sz="2200" dirty="0" err="1" smtClean="0"/>
              <a:t>ethische</a:t>
            </a:r>
            <a:r>
              <a:rPr lang="en-US" sz="2200" dirty="0" smtClean="0"/>
              <a:t> (</a:t>
            </a:r>
            <a:r>
              <a:rPr lang="en-US" sz="2200" dirty="0" err="1" smtClean="0"/>
              <a:t>deel</a:t>
            </a:r>
            <a:r>
              <a:rPr lang="en-US" sz="2200" dirty="0" smtClean="0"/>
              <a:t>)</a:t>
            </a:r>
            <a:r>
              <a:rPr lang="en-US" sz="2200" dirty="0" err="1" smtClean="0"/>
              <a:t>competenties</a:t>
            </a:r>
            <a:endParaRPr lang="en-US" sz="2200" dirty="0" smtClean="0"/>
          </a:p>
          <a:p>
            <a:r>
              <a:rPr lang="en-US" sz="2200" dirty="0" err="1"/>
              <a:t>Datgene</a:t>
            </a:r>
            <a:r>
              <a:rPr lang="en-US" sz="2200" dirty="0"/>
              <a:t> wat </a:t>
            </a:r>
            <a:r>
              <a:rPr lang="en-US" sz="2200" dirty="0" err="1"/>
              <a:t>nodig</a:t>
            </a:r>
            <a:r>
              <a:rPr lang="en-US" sz="2200" dirty="0"/>
              <a:t> is </a:t>
            </a:r>
            <a:r>
              <a:rPr lang="en-US" sz="2200" dirty="0" err="1"/>
              <a:t>en</a:t>
            </a:r>
            <a:r>
              <a:rPr lang="en-US" sz="2200" dirty="0"/>
              <a:t> tot </a:t>
            </a:r>
            <a:r>
              <a:rPr lang="en-US" sz="2200" dirty="0" err="1"/>
              <a:t>ontwikkeling</a:t>
            </a:r>
            <a:r>
              <a:rPr lang="en-US" sz="2200" dirty="0"/>
              <a:t> </a:t>
            </a:r>
            <a:r>
              <a:rPr lang="en-US" sz="2200" dirty="0" err="1"/>
              <a:t>moet</a:t>
            </a:r>
            <a:r>
              <a:rPr lang="en-US" sz="2200" dirty="0"/>
              <a:t> </a:t>
            </a:r>
            <a:r>
              <a:rPr lang="en-US" sz="2200" dirty="0" err="1"/>
              <a:t>komen</a:t>
            </a:r>
            <a:r>
              <a:rPr lang="en-US" sz="2200" dirty="0"/>
              <a:t> om </a:t>
            </a:r>
            <a:r>
              <a:rPr lang="en-US" sz="2200" dirty="0" err="1"/>
              <a:t>ethisch</a:t>
            </a:r>
            <a:r>
              <a:rPr lang="en-US" sz="2200" dirty="0"/>
              <a:t> </a:t>
            </a:r>
            <a:r>
              <a:rPr lang="en-US" sz="2200" dirty="0" err="1"/>
              <a:t>te</a:t>
            </a:r>
            <a:r>
              <a:rPr lang="en-US" sz="2200" dirty="0"/>
              <a:t> </a:t>
            </a:r>
            <a:r>
              <a:rPr lang="en-US" sz="2200" dirty="0" err="1"/>
              <a:t>kunnen</a:t>
            </a:r>
            <a:r>
              <a:rPr lang="en-US" sz="2200" dirty="0"/>
              <a:t> </a:t>
            </a:r>
            <a:r>
              <a:rPr lang="en-US" sz="2200" dirty="0" err="1"/>
              <a:t>handelen</a:t>
            </a:r>
            <a:r>
              <a:rPr lang="en-US" sz="2200" dirty="0"/>
              <a:t> in de </a:t>
            </a:r>
            <a:r>
              <a:rPr lang="en-US" sz="2200" dirty="0" err="1"/>
              <a:t>zorg</a:t>
            </a:r>
            <a:endParaRPr lang="en-US" sz="2200" dirty="0"/>
          </a:p>
          <a:p>
            <a:r>
              <a:rPr lang="en-US" sz="2200" dirty="0" smtClean="0"/>
              <a:t>Ann </a:t>
            </a:r>
            <a:r>
              <a:rPr lang="en-US" sz="2200" dirty="0"/>
              <a:t>Gallagher 2006: The teaching of nursing ethics: content and method. Promoting ethical competence</a:t>
            </a:r>
          </a:p>
          <a:p>
            <a:r>
              <a:rPr lang="en-US" sz="2200" dirty="0" err="1"/>
              <a:t>Mieke</a:t>
            </a:r>
            <a:r>
              <a:rPr lang="en-US" sz="2200" dirty="0"/>
              <a:t> </a:t>
            </a:r>
            <a:r>
              <a:rPr lang="en-US" sz="2200" dirty="0" err="1"/>
              <a:t>Grypdonck</a:t>
            </a:r>
            <a:r>
              <a:rPr lang="en-US" sz="2200" dirty="0"/>
              <a:t> et al 2018: </a:t>
            </a:r>
            <a:r>
              <a:rPr lang="en-US" sz="2200" dirty="0" err="1"/>
              <a:t>zorgethiek</a:t>
            </a:r>
            <a:r>
              <a:rPr lang="en-US" sz="2200" dirty="0"/>
              <a:t> in </a:t>
            </a:r>
            <a:r>
              <a:rPr lang="en-US" sz="2200" dirty="0" err="1"/>
              <a:t>praktijk</a:t>
            </a:r>
            <a:r>
              <a:rPr lang="en-US" sz="2200" dirty="0"/>
              <a:t> </a:t>
            </a:r>
          </a:p>
          <a:p>
            <a:pPr lvl="1"/>
            <a:r>
              <a:rPr lang="en-US" sz="2200" dirty="0" err="1" smtClean="0"/>
              <a:t>Zien</a:t>
            </a:r>
            <a:endParaRPr lang="en-US" sz="2200" dirty="0" smtClean="0"/>
          </a:p>
          <a:p>
            <a:pPr lvl="1"/>
            <a:r>
              <a:rPr lang="en-US" sz="2200" dirty="0" err="1" smtClean="0"/>
              <a:t>Weten</a:t>
            </a:r>
            <a:endParaRPr lang="en-US" sz="2200" dirty="0" smtClean="0"/>
          </a:p>
          <a:p>
            <a:pPr lvl="1"/>
            <a:r>
              <a:rPr lang="en-US" sz="2200" dirty="0" err="1" smtClean="0"/>
              <a:t>Reflecteren</a:t>
            </a:r>
            <a:endParaRPr lang="en-US" sz="2200" dirty="0" smtClean="0"/>
          </a:p>
          <a:p>
            <a:pPr lvl="1"/>
            <a:r>
              <a:rPr lang="en-US" sz="2200" dirty="0" err="1" smtClean="0"/>
              <a:t>Doen</a:t>
            </a:r>
            <a:endParaRPr lang="en-US" sz="2200" dirty="0" smtClean="0"/>
          </a:p>
          <a:p>
            <a:pPr lvl="1"/>
            <a:r>
              <a:rPr lang="en-US" sz="2200" dirty="0" err="1" smtClean="0"/>
              <a:t>Zijn</a:t>
            </a:r>
            <a:r>
              <a:rPr lang="en-US" sz="2200" dirty="0" smtClean="0"/>
              <a:t> </a:t>
            </a:r>
            <a:endParaRPr lang="en-US" sz="2200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240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2536" y="990600"/>
            <a:ext cx="7704667" cy="1981200"/>
          </a:xfrm>
        </p:spPr>
        <p:txBody>
          <a:bodyPr/>
          <a:lstStyle/>
          <a:p>
            <a:r>
              <a:rPr lang="en-US" dirty="0" err="1" smtClean="0"/>
              <a:t>Deelcompetentie</a:t>
            </a:r>
            <a:r>
              <a:rPr lang="en-US" dirty="0" smtClean="0"/>
              <a:t> 1: </a:t>
            </a:r>
            <a:r>
              <a:rPr lang="en-US" dirty="0" err="1" smtClean="0"/>
              <a:t>Zien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900" dirty="0" smtClean="0"/>
              <a:t>De </a:t>
            </a:r>
            <a:r>
              <a:rPr lang="nl-NL" sz="1900" dirty="0"/>
              <a:t>kwetsbaarheid, het gekwetst zijn, het lijden van de ander zien en erkenning geven, en zich opgeroepen weten er iets aan te doen; begrijpen wat er op het spel staat voor de zorgontvanger.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1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8559" y="457201"/>
            <a:ext cx="9155360" cy="1981200"/>
          </a:xfrm>
        </p:spPr>
        <p:txBody>
          <a:bodyPr/>
          <a:lstStyle/>
          <a:p>
            <a:r>
              <a:rPr lang="en-US" dirty="0" err="1" smtClean="0"/>
              <a:t>Deelcompetentie</a:t>
            </a:r>
            <a:r>
              <a:rPr lang="en-US" dirty="0" smtClean="0"/>
              <a:t> 2: </a:t>
            </a:r>
            <a:r>
              <a:rPr lang="en-US" dirty="0" err="1" smtClean="0"/>
              <a:t>weten</a:t>
            </a:r>
            <a:r>
              <a:rPr lang="en-US" dirty="0" smtClean="0"/>
              <a:t>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080" y="2132856"/>
            <a:ext cx="7704667" cy="4362400"/>
          </a:xfrm>
        </p:spPr>
        <p:txBody>
          <a:bodyPr>
            <a:normAutofit/>
          </a:bodyPr>
          <a:lstStyle/>
          <a:p>
            <a:r>
              <a:rPr lang="en-US" sz="1900" dirty="0" err="1" smtClean="0"/>
              <a:t>Wetenschappelijke</a:t>
            </a:r>
            <a:r>
              <a:rPr lang="en-US" sz="1900" dirty="0" smtClean="0"/>
              <a:t> </a:t>
            </a:r>
            <a:r>
              <a:rPr lang="en-US" sz="1900" dirty="0" err="1" smtClean="0"/>
              <a:t>kennis</a:t>
            </a:r>
            <a:r>
              <a:rPr lang="en-US" sz="1900" dirty="0" smtClean="0"/>
              <a:t> </a:t>
            </a:r>
            <a:r>
              <a:rPr lang="en-US" sz="1900" dirty="0" err="1" smtClean="0"/>
              <a:t>combineren</a:t>
            </a:r>
            <a:r>
              <a:rPr lang="en-US" sz="1900" dirty="0" smtClean="0"/>
              <a:t> met </a:t>
            </a:r>
            <a:r>
              <a:rPr lang="en-US" sz="1900" dirty="0" err="1" smtClean="0"/>
              <a:t>kennis</a:t>
            </a:r>
            <a:r>
              <a:rPr lang="en-US" sz="1900" dirty="0" smtClean="0"/>
              <a:t> over wat </a:t>
            </a:r>
            <a:r>
              <a:rPr lang="en-US" sz="1900" dirty="0" err="1" smtClean="0"/>
              <a:t>er</a:t>
            </a:r>
            <a:r>
              <a:rPr lang="en-US" sz="1900" dirty="0" smtClean="0"/>
              <a:t> </a:t>
            </a:r>
            <a:r>
              <a:rPr lang="en-US" sz="1900" dirty="0" err="1" smtClean="0"/>
              <a:t>voor</a:t>
            </a:r>
            <a:r>
              <a:rPr lang="en-US" sz="1900" dirty="0" smtClean="0"/>
              <a:t> de </a:t>
            </a:r>
            <a:r>
              <a:rPr lang="en-US" sz="1900" dirty="0" err="1" smtClean="0"/>
              <a:t>zorgvrager</a:t>
            </a:r>
            <a:r>
              <a:rPr lang="en-US" sz="1900" dirty="0" smtClean="0"/>
              <a:t> op het </a:t>
            </a:r>
            <a:r>
              <a:rPr lang="en-US" sz="1900" dirty="0" err="1" smtClean="0"/>
              <a:t>spel</a:t>
            </a:r>
            <a:r>
              <a:rPr lang="en-US" sz="1900" dirty="0" smtClean="0"/>
              <a:t> </a:t>
            </a:r>
            <a:r>
              <a:rPr lang="en-US" sz="1900" dirty="0" err="1" smtClean="0"/>
              <a:t>staat</a:t>
            </a:r>
            <a:r>
              <a:rPr lang="en-US" sz="1900" dirty="0" smtClean="0"/>
              <a:t> </a:t>
            </a:r>
            <a:r>
              <a:rPr lang="en-US" sz="1900" dirty="0" err="1" smtClean="0"/>
              <a:t>en</a:t>
            </a:r>
            <a:r>
              <a:rPr lang="en-US" sz="1900" dirty="0" smtClean="0"/>
              <a:t> </a:t>
            </a:r>
            <a:r>
              <a:rPr lang="en-US" sz="1900" dirty="0" err="1" smtClean="0"/>
              <a:t>voor</a:t>
            </a:r>
            <a:r>
              <a:rPr lang="en-US" sz="1900" dirty="0" smtClean="0"/>
              <a:t> </a:t>
            </a:r>
            <a:r>
              <a:rPr lang="en-US" sz="1900" dirty="0" err="1" smtClean="0"/>
              <a:t>welke</a:t>
            </a:r>
            <a:r>
              <a:rPr lang="en-US" sz="1900" dirty="0" smtClean="0"/>
              <a:t> </a:t>
            </a:r>
            <a:r>
              <a:rPr lang="en-US" sz="1900" dirty="0" err="1" smtClean="0"/>
              <a:t>opgaven</a:t>
            </a:r>
            <a:r>
              <a:rPr lang="en-US" sz="1900" dirty="0" smtClean="0"/>
              <a:t> </a:t>
            </a:r>
            <a:r>
              <a:rPr lang="en-US" sz="1900" dirty="0" err="1" smtClean="0"/>
              <a:t>hij</a:t>
            </a:r>
            <a:r>
              <a:rPr lang="en-US" sz="1900" dirty="0" smtClean="0"/>
              <a:t>/</a:t>
            </a:r>
            <a:r>
              <a:rPr lang="en-US" sz="1900" dirty="0" err="1" smtClean="0"/>
              <a:t>zij</a:t>
            </a:r>
            <a:r>
              <a:rPr lang="en-US" sz="1900" dirty="0" smtClean="0"/>
              <a:t> </a:t>
            </a:r>
            <a:r>
              <a:rPr lang="en-US" sz="1900" dirty="0" err="1" smtClean="0"/>
              <a:t>zich</a:t>
            </a:r>
            <a:r>
              <a:rPr lang="en-US" sz="1900" dirty="0" smtClean="0"/>
              <a:t> </a:t>
            </a:r>
            <a:r>
              <a:rPr lang="en-US" sz="1900" dirty="0" err="1" smtClean="0"/>
              <a:t>gesteld</a:t>
            </a:r>
            <a:r>
              <a:rPr lang="en-US" sz="1900" dirty="0" smtClean="0"/>
              <a:t> </a:t>
            </a:r>
            <a:r>
              <a:rPr lang="en-US" sz="1900" dirty="0" err="1" smtClean="0"/>
              <a:t>ziet</a:t>
            </a:r>
            <a:r>
              <a:rPr lang="en-US" sz="1900" dirty="0" smtClean="0"/>
              <a:t>. </a:t>
            </a:r>
          </a:p>
          <a:p>
            <a:r>
              <a:rPr lang="en-US" sz="1900" dirty="0" smtClean="0"/>
              <a:t>Zo </a:t>
            </a:r>
            <a:r>
              <a:rPr lang="en-US" sz="1900" dirty="0" err="1" smtClean="0"/>
              <a:t>kan</a:t>
            </a:r>
            <a:r>
              <a:rPr lang="en-US" sz="1900" dirty="0" smtClean="0"/>
              <a:t> </a:t>
            </a:r>
            <a:r>
              <a:rPr lang="en-US" sz="1900" dirty="0" err="1" smtClean="0"/>
              <a:t>zorg</a:t>
            </a:r>
            <a:r>
              <a:rPr lang="en-US" sz="1900" dirty="0" smtClean="0"/>
              <a:t> </a:t>
            </a:r>
            <a:r>
              <a:rPr lang="en-US" sz="1900" dirty="0" err="1" smtClean="0"/>
              <a:t>afgestemd</a:t>
            </a:r>
            <a:r>
              <a:rPr lang="en-US" sz="1900" dirty="0" smtClean="0"/>
              <a:t> </a:t>
            </a:r>
            <a:r>
              <a:rPr lang="en-US" sz="1900" dirty="0" err="1" smtClean="0"/>
              <a:t>worden</a:t>
            </a:r>
            <a:r>
              <a:rPr lang="en-US" sz="1900" dirty="0" smtClean="0"/>
              <a:t> op </a:t>
            </a:r>
            <a:r>
              <a:rPr lang="en-US" sz="1900" dirty="0" err="1" smtClean="0"/>
              <a:t>wie</a:t>
            </a:r>
            <a:r>
              <a:rPr lang="en-US" sz="1900" dirty="0" smtClean="0"/>
              <a:t> de </a:t>
            </a:r>
            <a:r>
              <a:rPr lang="en-US" sz="1900" dirty="0" err="1" smtClean="0"/>
              <a:t>persoon</a:t>
            </a:r>
            <a:r>
              <a:rPr lang="en-US" sz="1900" dirty="0" smtClean="0"/>
              <a:t> is </a:t>
            </a:r>
            <a:r>
              <a:rPr lang="en-US" sz="1900" dirty="0" err="1" smtClean="0"/>
              <a:t>en</a:t>
            </a:r>
            <a:r>
              <a:rPr lang="en-US" sz="1900" dirty="0" smtClean="0"/>
              <a:t> op wat hem/</a:t>
            </a:r>
            <a:r>
              <a:rPr lang="en-US" sz="1900" dirty="0" err="1" smtClean="0"/>
              <a:t>haar</a:t>
            </a:r>
            <a:r>
              <a:rPr lang="en-US" sz="1900" dirty="0" smtClean="0"/>
              <a:t> op </a:t>
            </a:r>
            <a:r>
              <a:rPr lang="en-US" sz="1900" dirty="0" err="1" smtClean="0"/>
              <a:t>dit</a:t>
            </a:r>
            <a:r>
              <a:rPr lang="en-US" sz="1900" dirty="0" smtClean="0"/>
              <a:t> moment het best van </a:t>
            </a:r>
            <a:r>
              <a:rPr lang="en-US" sz="1900" dirty="0" err="1" smtClean="0"/>
              <a:t>dienst</a:t>
            </a:r>
            <a:r>
              <a:rPr lang="en-US" sz="1900" dirty="0" smtClean="0"/>
              <a:t> </a:t>
            </a:r>
            <a:r>
              <a:rPr lang="en-US" sz="1900" dirty="0" err="1" smtClean="0"/>
              <a:t>kan</a:t>
            </a:r>
            <a:r>
              <a:rPr lang="en-US" sz="1900" dirty="0" smtClean="0"/>
              <a:t> </a:t>
            </a:r>
            <a:r>
              <a:rPr lang="en-US" sz="1900" dirty="0" err="1" smtClean="0"/>
              <a:t>zijn</a:t>
            </a:r>
            <a:r>
              <a:rPr lang="en-US" sz="1900" dirty="0" smtClean="0"/>
              <a:t>. </a:t>
            </a:r>
          </a:p>
          <a:p>
            <a:r>
              <a:rPr lang="en-US" sz="1900" dirty="0" smtClean="0"/>
              <a:t>VB: </a:t>
            </a:r>
            <a:r>
              <a:rPr lang="en-US" sz="1900" dirty="0" err="1"/>
              <a:t>Een</a:t>
            </a:r>
            <a:r>
              <a:rPr lang="en-US" sz="1900" dirty="0"/>
              <a:t> </a:t>
            </a:r>
            <a:r>
              <a:rPr lang="en-US" sz="1900" dirty="0" err="1"/>
              <a:t>verpleegkundige</a:t>
            </a:r>
            <a:r>
              <a:rPr lang="en-US" sz="1900" dirty="0"/>
              <a:t> die de </a:t>
            </a:r>
            <a:r>
              <a:rPr lang="en-US" sz="1900" dirty="0" err="1"/>
              <a:t>voedingstoestand</a:t>
            </a:r>
            <a:r>
              <a:rPr lang="en-US" sz="1900" dirty="0"/>
              <a:t> van </a:t>
            </a:r>
            <a:r>
              <a:rPr lang="en-US" sz="1900" dirty="0" err="1"/>
              <a:t>een</a:t>
            </a:r>
            <a:r>
              <a:rPr lang="en-US" sz="1900" dirty="0"/>
              <a:t> </a:t>
            </a:r>
            <a:r>
              <a:rPr lang="en-US" sz="1900" dirty="0" err="1"/>
              <a:t>pt</a:t>
            </a:r>
            <a:r>
              <a:rPr lang="en-US" sz="1900" dirty="0"/>
              <a:t> meet met </a:t>
            </a:r>
            <a:r>
              <a:rPr lang="en-US" sz="1900" dirty="0" err="1"/>
              <a:t>een</a:t>
            </a:r>
            <a:r>
              <a:rPr lang="en-US" sz="1900" dirty="0"/>
              <a:t> </a:t>
            </a:r>
            <a:r>
              <a:rPr lang="en-US" sz="1900" dirty="0" err="1"/>
              <a:t>schaal</a:t>
            </a:r>
            <a:r>
              <a:rPr lang="en-US" sz="1900" dirty="0"/>
              <a:t> die </a:t>
            </a:r>
            <a:r>
              <a:rPr lang="en-US" sz="1900" dirty="0" err="1"/>
              <a:t>daarvoor</a:t>
            </a:r>
            <a:r>
              <a:rPr lang="en-US" sz="1900" dirty="0"/>
              <a:t> </a:t>
            </a:r>
            <a:r>
              <a:rPr lang="en-US" sz="1900" dirty="0" err="1"/>
              <a:t>gevalideerd</a:t>
            </a:r>
            <a:r>
              <a:rPr lang="en-US" sz="1900" dirty="0"/>
              <a:t> is </a:t>
            </a:r>
            <a:r>
              <a:rPr lang="en-US" sz="1900" dirty="0" err="1"/>
              <a:t>kan</a:t>
            </a:r>
            <a:r>
              <a:rPr lang="en-US" sz="1900" dirty="0"/>
              <a:t> </a:t>
            </a:r>
            <a:r>
              <a:rPr lang="en-US" sz="1900" dirty="0" err="1"/>
              <a:t>zich</a:t>
            </a:r>
            <a:r>
              <a:rPr lang="en-US" sz="1900" dirty="0"/>
              <a:t> </a:t>
            </a:r>
            <a:r>
              <a:rPr lang="en-US" sz="1900" dirty="0" err="1"/>
              <a:t>een</a:t>
            </a:r>
            <a:r>
              <a:rPr lang="en-US" sz="1900" dirty="0"/>
              <a:t> </a:t>
            </a:r>
            <a:r>
              <a:rPr lang="en-US" sz="1900" dirty="0" err="1"/>
              <a:t>goed</a:t>
            </a:r>
            <a:r>
              <a:rPr lang="en-US" sz="1900" dirty="0"/>
              <a:t> </a:t>
            </a:r>
            <a:r>
              <a:rPr lang="en-US" sz="1900" dirty="0" err="1"/>
              <a:t>beeld</a:t>
            </a:r>
            <a:r>
              <a:rPr lang="en-US" sz="1900" dirty="0"/>
              <a:t> </a:t>
            </a:r>
            <a:r>
              <a:rPr lang="en-US" sz="1900" dirty="0" err="1"/>
              <a:t>vormen</a:t>
            </a:r>
            <a:r>
              <a:rPr lang="en-US" sz="1900" dirty="0"/>
              <a:t> van die </a:t>
            </a:r>
            <a:r>
              <a:rPr lang="en-US" sz="1900" dirty="0" err="1"/>
              <a:t>voedingstoestand</a:t>
            </a:r>
            <a:r>
              <a:rPr lang="en-US" sz="1900" dirty="0"/>
              <a:t> </a:t>
            </a:r>
            <a:r>
              <a:rPr lang="en-US" sz="1900" dirty="0" err="1"/>
              <a:t>en</a:t>
            </a:r>
            <a:r>
              <a:rPr lang="en-US" sz="1900" dirty="0"/>
              <a:t> </a:t>
            </a:r>
            <a:r>
              <a:rPr lang="en-US" sz="1900" dirty="0" err="1"/>
              <a:t>welke</a:t>
            </a:r>
            <a:r>
              <a:rPr lang="en-US" sz="1900" dirty="0"/>
              <a:t> </a:t>
            </a:r>
            <a:r>
              <a:rPr lang="en-US" sz="1900" dirty="0" err="1"/>
              <a:t>voedingsmiddelen</a:t>
            </a:r>
            <a:r>
              <a:rPr lang="en-US" sz="1900" dirty="0"/>
              <a:t> </a:t>
            </a:r>
            <a:r>
              <a:rPr lang="en-US" sz="1900" dirty="0" err="1"/>
              <a:t>ingezet</a:t>
            </a:r>
            <a:r>
              <a:rPr lang="en-US" sz="1900" dirty="0"/>
              <a:t> </a:t>
            </a:r>
            <a:r>
              <a:rPr lang="en-US" sz="1900" dirty="0" err="1"/>
              <a:t>kunnen</a:t>
            </a:r>
            <a:r>
              <a:rPr lang="en-US" sz="1900" dirty="0"/>
              <a:t> </a:t>
            </a:r>
            <a:r>
              <a:rPr lang="en-US" sz="1900" dirty="0" err="1"/>
              <a:t>worden</a:t>
            </a:r>
            <a:r>
              <a:rPr lang="en-US" sz="1900" dirty="0"/>
              <a:t> om die </a:t>
            </a:r>
            <a:r>
              <a:rPr lang="en-US" sz="1900" dirty="0" err="1"/>
              <a:t>te</a:t>
            </a:r>
            <a:r>
              <a:rPr lang="en-US" sz="1900" dirty="0"/>
              <a:t> </a:t>
            </a:r>
            <a:r>
              <a:rPr lang="en-US" sz="1900" dirty="0" err="1"/>
              <a:t>verbeteren</a:t>
            </a:r>
            <a:r>
              <a:rPr lang="en-US" sz="1900" dirty="0"/>
              <a:t>. Maar </a:t>
            </a:r>
            <a:r>
              <a:rPr lang="en-US" sz="1900" dirty="0" err="1"/>
              <a:t>ze</a:t>
            </a:r>
            <a:r>
              <a:rPr lang="en-US" sz="1900" dirty="0"/>
              <a:t> </a:t>
            </a:r>
            <a:r>
              <a:rPr lang="en-US" sz="1900" dirty="0" err="1"/>
              <a:t>weet</a:t>
            </a:r>
            <a:r>
              <a:rPr lang="en-US" sz="1900" dirty="0"/>
              <a:t> nog </a:t>
            </a:r>
            <a:r>
              <a:rPr lang="en-US" sz="1900" dirty="0" err="1"/>
              <a:t>niets</a:t>
            </a:r>
            <a:r>
              <a:rPr lang="en-US" sz="1900" dirty="0"/>
              <a:t> over hoe het is </a:t>
            </a:r>
            <a:r>
              <a:rPr lang="en-US" sz="1900" dirty="0" err="1"/>
              <a:t>voor</a:t>
            </a:r>
            <a:r>
              <a:rPr lang="en-US" sz="1900" dirty="0"/>
              <a:t> die </a:t>
            </a:r>
            <a:r>
              <a:rPr lang="en-US" sz="1900" dirty="0" err="1"/>
              <a:t>pt</a:t>
            </a:r>
            <a:r>
              <a:rPr lang="en-US" sz="1900" dirty="0"/>
              <a:t> om </a:t>
            </a:r>
            <a:r>
              <a:rPr lang="en-US" sz="1900" dirty="0" err="1"/>
              <a:t>alleen</a:t>
            </a:r>
            <a:r>
              <a:rPr lang="en-US" sz="1900" dirty="0"/>
              <a:t> </a:t>
            </a:r>
            <a:r>
              <a:rPr lang="en-US" sz="1900" dirty="0" err="1"/>
              <a:t>te</a:t>
            </a:r>
            <a:r>
              <a:rPr lang="en-US" sz="1900" dirty="0"/>
              <a:t> </a:t>
            </a:r>
            <a:r>
              <a:rPr lang="en-US" sz="1900" dirty="0" err="1"/>
              <a:t>eten</a:t>
            </a:r>
            <a:r>
              <a:rPr lang="en-US" sz="1900" dirty="0"/>
              <a:t> nu </a:t>
            </a:r>
            <a:r>
              <a:rPr lang="en-US" sz="1900" dirty="0" err="1"/>
              <a:t>haar</a:t>
            </a:r>
            <a:r>
              <a:rPr lang="en-US" sz="1900" dirty="0"/>
              <a:t> man </a:t>
            </a:r>
            <a:r>
              <a:rPr lang="en-US" sz="1900" dirty="0" err="1"/>
              <a:t>er</a:t>
            </a:r>
            <a:r>
              <a:rPr lang="en-US" sz="1900" dirty="0"/>
              <a:t> nog </a:t>
            </a:r>
            <a:r>
              <a:rPr lang="en-US" sz="1900" dirty="0" err="1"/>
              <a:t>niet</a:t>
            </a:r>
            <a:r>
              <a:rPr lang="en-US" sz="1900" dirty="0"/>
              <a:t> is, hoe het </a:t>
            </a:r>
            <a:r>
              <a:rPr lang="en-US" sz="1900" dirty="0" err="1"/>
              <a:t>verdriet</a:t>
            </a:r>
            <a:r>
              <a:rPr lang="en-US" sz="1900" dirty="0"/>
              <a:t> om </a:t>
            </a:r>
            <a:r>
              <a:rPr lang="en-US" sz="1900" dirty="0" err="1"/>
              <a:t>zijn</a:t>
            </a:r>
            <a:r>
              <a:rPr lang="en-US" sz="1900" dirty="0"/>
              <a:t> </a:t>
            </a:r>
            <a:r>
              <a:rPr lang="en-US" sz="1900" dirty="0" err="1"/>
              <a:t>dood</a:t>
            </a:r>
            <a:r>
              <a:rPr lang="en-US" sz="1900" dirty="0"/>
              <a:t> steeds </a:t>
            </a:r>
            <a:r>
              <a:rPr lang="en-US" sz="1900" dirty="0" err="1"/>
              <a:t>weer</a:t>
            </a:r>
            <a:r>
              <a:rPr lang="en-US" sz="1900" dirty="0"/>
              <a:t> de </a:t>
            </a:r>
            <a:r>
              <a:rPr lang="en-US" sz="1900" dirty="0" err="1"/>
              <a:t>vraag</a:t>
            </a:r>
            <a:r>
              <a:rPr lang="en-US" sz="1900" dirty="0"/>
              <a:t> </a:t>
            </a:r>
            <a:r>
              <a:rPr lang="en-US" sz="1900" dirty="0" err="1"/>
              <a:t>oproept</a:t>
            </a:r>
            <a:r>
              <a:rPr lang="en-US" sz="1900" dirty="0"/>
              <a:t> hoe </a:t>
            </a:r>
            <a:r>
              <a:rPr lang="en-US" sz="1900" dirty="0" err="1"/>
              <a:t>verder</a:t>
            </a:r>
            <a:r>
              <a:rPr lang="en-US" sz="1900" dirty="0"/>
              <a:t> </a:t>
            </a:r>
            <a:r>
              <a:rPr lang="en-US" sz="1900" dirty="0" err="1"/>
              <a:t>te</a:t>
            </a:r>
            <a:r>
              <a:rPr lang="en-US" sz="1900" dirty="0"/>
              <a:t> </a:t>
            </a:r>
            <a:r>
              <a:rPr lang="en-US" sz="1900" dirty="0" err="1"/>
              <a:t>leven</a:t>
            </a:r>
            <a:r>
              <a:rPr lang="en-US" sz="1900" dirty="0"/>
              <a:t>, </a:t>
            </a:r>
            <a:r>
              <a:rPr lang="en-US" sz="1900" dirty="0" err="1"/>
              <a:t>en</a:t>
            </a:r>
            <a:r>
              <a:rPr lang="en-US" sz="1900" dirty="0"/>
              <a:t> hoe </a:t>
            </a:r>
            <a:r>
              <a:rPr lang="en-US" sz="1900" dirty="0" err="1"/>
              <a:t>deze</a:t>
            </a:r>
            <a:r>
              <a:rPr lang="en-US" sz="1900" dirty="0"/>
              <a:t> </a:t>
            </a:r>
            <a:r>
              <a:rPr lang="en-US" sz="1900" dirty="0" err="1"/>
              <a:t>vraag</a:t>
            </a:r>
            <a:r>
              <a:rPr lang="en-US" sz="1900" dirty="0"/>
              <a:t> </a:t>
            </a:r>
            <a:r>
              <a:rPr lang="en-US" sz="1900" dirty="0" err="1"/>
              <a:t>alle</a:t>
            </a:r>
            <a:r>
              <a:rPr lang="en-US" sz="1900" dirty="0"/>
              <a:t> lust om </a:t>
            </a:r>
            <a:r>
              <a:rPr lang="en-US" sz="1900" dirty="0" err="1"/>
              <a:t>te</a:t>
            </a:r>
            <a:r>
              <a:rPr lang="en-US" sz="1900" dirty="0"/>
              <a:t> </a:t>
            </a:r>
            <a:r>
              <a:rPr lang="en-US" sz="1900" dirty="0" err="1"/>
              <a:t>eten</a:t>
            </a:r>
            <a:r>
              <a:rPr lang="en-US" sz="1900" dirty="0"/>
              <a:t> </a:t>
            </a:r>
            <a:r>
              <a:rPr lang="en-US" sz="1900" dirty="0" err="1"/>
              <a:t>wegneemt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4793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Deelcompententie</a:t>
            </a:r>
            <a:r>
              <a:rPr lang="en-US" dirty="0" smtClean="0"/>
              <a:t> 3: </a:t>
            </a:r>
            <a:r>
              <a:rPr lang="en-US" dirty="0" err="1" smtClean="0"/>
              <a:t>reflecteren</a:t>
            </a:r>
            <a:r>
              <a:rPr lang="en-US" dirty="0" smtClean="0"/>
              <a:t>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132856"/>
            <a:ext cx="7704667" cy="3332816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Jouw</a:t>
            </a:r>
            <a:r>
              <a:rPr lang="en-US" dirty="0"/>
              <a:t> </a:t>
            </a:r>
            <a:r>
              <a:rPr lang="en-US" dirty="0" err="1"/>
              <a:t>persoon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verpleegkundige</a:t>
            </a:r>
            <a:r>
              <a:rPr lang="en-US" dirty="0"/>
              <a:t> </a:t>
            </a:r>
          </a:p>
          <a:p>
            <a:r>
              <a:rPr lang="en-US" dirty="0"/>
              <a:t>D</a:t>
            </a:r>
            <a:r>
              <a:rPr lang="en-US" dirty="0" smtClean="0"/>
              <a:t>e </a:t>
            </a:r>
            <a:r>
              <a:rPr lang="en-US" dirty="0" err="1"/>
              <a:t>relatie</a:t>
            </a:r>
            <a:r>
              <a:rPr lang="en-US" dirty="0"/>
              <a:t> met de </a:t>
            </a:r>
            <a:r>
              <a:rPr lang="en-US" dirty="0" err="1"/>
              <a:t>zorgontvanger</a:t>
            </a:r>
            <a:r>
              <a:rPr lang="en-US" dirty="0"/>
              <a:t>: </a:t>
            </a:r>
            <a:r>
              <a:rPr lang="en-US" dirty="0" err="1"/>
              <a:t>onmacht</a:t>
            </a:r>
            <a:r>
              <a:rPr lang="en-US" dirty="0"/>
              <a:t>, </a:t>
            </a:r>
            <a:r>
              <a:rPr lang="en-US" dirty="0" err="1"/>
              <a:t>woede</a:t>
            </a:r>
            <a:r>
              <a:rPr lang="en-US" dirty="0"/>
              <a:t>, </a:t>
            </a:r>
            <a:r>
              <a:rPr lang="en-US" dirty="0" err="1"/>
              <a:t>antipathie</a:t>
            </a:r>
            <a:r>
              <a:rPr lang="en-US" dirty="0"/>
              <a:t>, </a:t>
            </a:r>
            <a:r>
              <a:rPr lang="en-US" dirty="0" err="1"/>
              <a:t>ontzetting</a:t>
            </a:r>
            <a:r>
              <a:rPr lang="en-US" dirty="0"/>
              <a:t>, </a:t>
            </a:r>
            <a:r>
              <a:rPr lang="en-US" dirty="0" err="1"/>
              <a:t>afschuw</a:t>
            </a:r>
            <a:r>
              <a:rPr lang="en-US" dirty="0"/>
              <a:t>, </a:t>
            </a:r>
            <a:r>
              <a:rPr lang="en-US" dirty="0" err="1"/>
              <a:t>seksuele</a:t>
            </a:r>
            <a:r>
              <a:rPr lang="en-US" dirty="0"/>
              <a:t> </a:t>
            </a:r>
            <a:r>
              <a:rPr lang="en-US" dirty="0" err="1" smtClean="0"/>
              <a:t>aantrekkingskracht</a:t>
            </a:r>
            <a:endParaRPr lang="en-US" dirty="0"/>
          </a:p>
          <a:p>
            <a:r>
              <a:rPr lang="en-US" dirty="0" err="1" smtClean="0"/>
              <a:t>Botsende</a:t>
            </a:r>
            <a:r>
              <a:rPr lang="en-US" dirty="0" smtClean="0"/>
              <a:t> </a:t>
            </a:r>
            <a:r>
              <a:rPr lang="en-US" dirty="0" err="1" smtClean="0"/>
              <a:t>waarden</a:t>
            </a:r>
            <a:endParaRPr lang="en-US" dirty="0" smtClean="0"/>
          </a:p>
          <a:p>
            <a:r>
              <a:rPr lang="en-US" dirty="0" err="1" smtClean="0"/>
              <a:t>Rol</a:t>
            </a:r>
            <a:r>
              <a:rPr lang="en-US" dirty="0" smtClean="0"/>
              <a:t> van </a:t>
            </a:r>
            <a:r>
              <a:rPr lang="en-US" dirty="0" err="1" smtClean="0"/>
              <a:t>wetenschappelijke</a:t>
            </a:r>
            <a:r>
              <a:rPr lang="en-US" dirty="0" smtClean="0"/>
              <a:t> </a:t>
            </a:r>
            <a:r>
              <a:rPr lang="en-US" dirty="0" err="1"/>
              <a:t>kennis</a:t>
            </a:r>
            <a:r>
              <a:rPr lang="en-US" dirty="0"/>
              <a:t>, </a:t>
            </a:r>
            <a:r>
              <a:rPr lang="en-US" dirty="0" err="1" smtClean="0"/>
              <a:t>professionele</a:t>
            </a:r>
            <a:r>
              <a:rPr lang="en-US" dirty="0" smtClean="0"/>
              <a:t> </a:t>
            </a:r>
            <a:r>
              <a:rPr lang="en-US" dirty="0" err="1" smtClean="0"/>
              <a:t>standaard</a:t>
            </a:r>
            <a:endParaRPr lang="en-US" dirty="0" smtClean="0"/>
          </a:p>
          <a:p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tijden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het </a:t>
            </a:r>
            <a:r>
              <a:rPr lang="en-US" dirty="0" err="1" smtClean="0"/>
              <a:t>doen</a:t>
            </a:r>
            <a:endParaRPr lang="en-US" dirty="0" smtClean="0"/>
          </a:p>
          <a:p>
            <a:pPr lvl="1"/>
            <a:r>
              <a:rPr lang="en-US" dirty="0" err="1" smtClean="0"/>
              <a:t>Waarom</a:t>
            </a:r>
            <a:r>
              <a:rPr lang="en-US" dirty="0" smtClean="0"/>
              <a:t> </a:t>
            </a:r>
            <a:r>
              <a:rPr lang="en-US" dirty="0"/>
              <a:t>deed </a:t>
            </a:r>
            <a:r>
              <a:rPr lang="en-US" dirty="0" err="1"/>
              <a:t>ik</a:t>
            </a:r>
            <a:r>
              <a:rPr lang="en-US" dirty="0"/>
              <a:t> </a:t>
            </a:r>
            <a:r>
              <a:rPr lang="en-US" dirty="0" err="1"/>
              <a:t>dit</a:t>
            </a:r>
            <a:r>
              <a:rPr lang="en-US" dirty="0" smtClean="0"/>
              <a:t>? In </a:t>
            </a:r>
            <a:r>
              <a:rPr lang="en-US" dirty="0" err="1" smtClean="0"/>
              <a:t>wiens</a:t>
            </a:r>
            <a:r>
              <a:rPr lang="en-US" dirty="0" smtClean="0"/>
              <a:t> </a:t>
            </a:r>
            <a:r>
              <a:rPr lang="en-US" dirty="0" err="1" smtClean="0"/>
              <a:t>belang</a:t>
            </a:r>
            <a:r>
              <a:rPr lang="en-US" dirty="0" smtClean="0"/>
              <a:t> was </a:t>
            </a:r>
            <a:r>
              <a:rPr lang="en-US" dirty="0" err="1" smtClean="0"/>
              <a:t>dit</a:t>
            </a:r>
            <a:r>
              <a:rPr lang="en-US" dirty="0" smtClean="0"/>
              <a:t>?</a:t>
            </a:r>
            <a:endParaRPr lang="en-US" dirty="0"/>
          </a:p>
          <a:p>
            <a:pPr lvl="1"/>
            <a:r>
              <a:rPr lang="en-US" dirty="0"/>
              <a:t>Wat had </a:t>
            </a:r>
            <a:r>
              <a:rPr lang="en-US" dirty="0" err="1"/>
              <a:t>mijn</a:t>
            </a:r>
            <a:r>
              <a:rPr lang="en-US" dirty="0"/>
              <a:t> </a:t>
            </a:r>
            <a:r>
              <a:rPr lang="en-US" dirty="0" err="1"/>
              <a:t>handelen</a:t>
            </a:r>
            <a:r>
              <a:rPr lang="en-US" dirty="0"/>
              <a:t> tot </a:t>
            </a:r>
            <a:r>
              <a:rPr lang="en-US" dirty="0" err="1"/>
              <a:t>gevolg</a:t>
            </a:r>
            <a:r>
              <a:rPr lang="en-US" dirty="0"/>
              <a:t>? </a:t>
            </a:r>
            <a:endParaRPr lang="en-US" dirty="0" smtClean="0"/>
          </a:p>
          <a:p>
            <a:r>
              <a:rPr lang="nl-NL" dirty="0"/>
              <a:t>Ervaringen benoemen en kritisch (laten) </a:t>
            </a:r>
            <a:r>
              <a:rPr lang="nl-NL" dirty="0" smtClean="0"/>
              <a:t>beoordelen, met als doel </a:t>
            </a:r>
            <a:r>
              <a:rPr lang="en-US" dirty="0" err="1" smtClean="0"/>
              <a:t>daarvan</a:t>
            </a:r>
            <a:r>
              <a:rPr lang="en-US" dirty="0" smtClean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leren</a:t>
            </a:r>
            <a:r>
              <a:rPr lang="en-US" dirty="0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3678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56" y="980728"/>
            <a:ext cx="8421688" cy="684213"/>
          </a:xfrm>
        </p:spPr>
        <p:txBody>
          <a:bodyPr>
            <a:noAutofit/>
          </a:bodyPr>
          <a:lstStyle/>
          <a:p>
            <a:r>
              <a:rPr lang="en-US" dirty="0" err="1" smtClean="0"/>
              <a:t>Deelcompetentie</a:t>
            </a:r>
            <a:r>
              <a:rPr lang="en-US" dirty="0" smtClean="0"/>
              <a:t> 4: </a:t>
            </a:r>
            <a:r>
              <a:rPr lang="en-US" dirty="0" err="1" smtClean="0"/>
              <a:t>Doen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33" y="2852936"/>
            <a:ext cx="7704667" cy="41910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Medische</a:t>
            </a:r>
            <a:r>
              <a:rPr lang="en-US" dirty="0" smtClean="0"/>
              <a:t> </a:t>
            </a:r>
            <a:r>
              <a:rPr lang="en-US" dirty="0" err="1" smtClean="0"/>
              <a:t>ethiek</a:t>
            </a:r>
            <a:r>
              <a:rPr lang="en-US" dirty="0" smtClean="0"/>
              <a:t>: </a:t>
            </a:r>
            <a:r>
              <a:rPr lang="en-US" dirty="0" err="1" smtClean="0"/>
              <a:t>beslissingen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Zorgethiek</a:t>
            </a:r>
            <a:r>
              <a:rPr lang="en-US" dirty="0" smtClean="0"/>
              <a:t>: </a:t>
            </a:r>
            <a:r>
              <a:rPr lang="en-US" dirty="0" err="1" smtClean="0"/>
              <a:t>doen</a:t>
            </a:r>
            <a:r>
              <a:rPr lang="en-US" dirty="0" smtClean="0"/>
              <a:t>, </a:t>
            </a:r>
            <a:r>
              <a:rPr lang="en-US" dirty="0" err="1" smtClean="0"/>
              <a:t>zijn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Wat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ik</a:t>
            </a:r>
            <a:r>
              <a:rPr lang="en-US" dirty="0" smtClean="0"/>
              <a:t> nu, </a:t>
            </a:r>
            <a:r>
              <a:rPr lang="en-US" dirty="0" err="1" smtClean="0"/>
              <a:t>hier</a:t>
            </a:r>
            <a:r>
              <a:rPr lang="en-US" dirty="0" smtClean="0"/>
              <a:t>,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deze</a:t>
            </a:r>
            <a:r>
              <a:rPr lang="en-US" dirty="0" smtClean="0"/>
              <a:t> </a:t>
            </a:r>
            <a:r>
              <a:rPr lang="en-US" dirty="0" err="1" smtClean="0"/>
              <a:t>persoon</a:t>
            </a:r>
            <a:r>
              <a:rPr lang="en-US" dirty="0" smtClean="0"/>
              <a:t> </a:t>
            </a:r>
            <a:r>
              <a:rPr lang="en-US" dirty="0" err="1" smtClean="0"/>
              <a:t>betekenen</a:t>
            </a:r>
            <a:r>
              <a:rPr lang="en-US" dirty="0" smtClean="0"/>
              <a:t>? </a:t>
            </a:r>
          </a:p>
          <a:p>
            <a:pPr lvl="1"/>
            <a:r>
              <a:rPr lang="en-US" dirty="0" smtClean="0"/>
              <a:t>Hoe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ik</a:t>
            </a:r>
            <a:r>
              <a:rPr lang="en-US" dirty="0" smtClean="0"/>
              <a:t> </a:t>
            </a:r>
            <a:r>
              <a:rPr lang="en-US" dirty="0" err="1" smtClean="0"/>
              <a:t>ervoor</a:t>
            </a:r>
            <a:r>
              <a:rPr lang="en-US" dirty="0" smtClean="0"/>
              <a:t> </a:t>
            </a:r>
            <a:r>
              <a:rPr lang="en-US" dirty="0" err="1" smtClean="0"/>
              <a:t>zorgen</a:t>
            </a:r>
            <a:r>
              <a:rPr lang="en-US" dirty="0" smtClean="0"/>
              <a:t> </a:t>
            </a:r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err="1" smtClean="0"/>
              <a:t>hij</a:t>
            </a:r>
            <a:r>
              <a:rPr lang="en-US" dirty="0" smtClean="0"/>
              <a:t>/</a:t>
            </a:r>
            <a:r>
              <a:rPr lang="en-US" dirty="0" err="1" smtClean="0"/>
              <a:t>zij</a:t>
            </a:r>
            <a:r>
              <a:rPr lang="en-US" dirty="0" smtClean="0"/>
              <a:t> in de </a:t>
            </a:r>
            <a:r>
              <a:rPr lang="en-US" dirty="0" err="1" smtClean="0"/>
              <a:t>uitvoering</a:t>
            </a:r>
            <a:r>
              <a:rPr lang="en-US" dirty="0" smtClean="0"/>
              <a:t> van de </a:t>
            </a:r>
            <a:r>
              <a:rPr lang="en-US" dirty="0" err="1" smtClean="0"/>
              <a:t>beslissing</a:t>
            </a:r>
            <a:r>
              <a:rPr lang="en-US" dirty="0" smtClean="0"/>
              <a:t> </a:t>
            </a:r>
            <a:r>
              <a:rPr lang="en-US" dirty="0" err="1" smtClean="0"/>
              <a:t>zoveel</a:t>
            </a:r>
            <a:r>
              <a:rPr lang="en-US" dirty="0" smtClean="0"/>
              <a:t> </a:t>
            </a:r>
            <a:r>
              <a:rPr lang="en-US" dirty="0" err="1" smtClean="0"/>
              <a:t>mogelijk</a:t>
            </a:r>
            <a:r>
              <a:rPr lang="en-US" dirty="0" smtClean="0"/>
              <a:t> </a:t>
            </a:r>
            <a:r>
              <a:rPr lang="en-US" dirty="0" err="1" smtClean="0"/>
              <a:t>als</a:t>
            </a:r>
            <a:r>
              <a:rPr lang="en-US" dirty="0" smtClean="0"/>
              <a:t> </a:t>
            </a:r>
            <a:r>
              <a:rPr lang="en-US" dirty="0" err="1" smtClean="0"/>
              <a:t>persoon</a:t>
            </a:r>
            <a:r>
              <a:rPr lang="en-US" dirty="0" smtClean="0"/>
              <a:t> </a:t>
            </a:r>
            <a:r>
              <a:rPr lang="en-US" dirty="0" err="1" smtClean="0"/>
              <a:t>recht</a:t>
            </a:r>
            <a:r>
              <a:rPr lang="en-US" dirty="0" smtClean="0"/>
              <a:t> </a:t>
            </a:r>
            <a:r>
              <a:rPr lang="en-US" dirty="0" err="1" smtClean="0"/>
              <a:t>gedaan</a:t>
            </a:r>
            <a:r>
              <a:rPr lang="en-US" dirty="0" smtClean="0"/>
              <a:t> </a:t>
            </a:r>
            <a:r>
              <a:rPr lang="en-US" dirty="0" err="1" smtClean="0"/>
              <a:t>wordt</a:t>
            </a:r>
            <a:r>
              <a:rPr lang="en-US" dirty="0" smtClean="0"/>
              <a:t>, met </a:t>
            </a:r>
            <a:r>
              <a:rPr lang="en-US" dirty="0"/>
              <a:t>zo min </a:t>
            </a:r>
            <a:r>
              <a:rPr lang="en-US" dirty="0" err="1"/>
              <a:t>mogelijk</a:t>
            </a:r>
            <a:r>
              <a:rPr lang="en-US" dirty="0"/>
              <a:t> </a:t>
            </a:r>
            <a:r>
              <a:rPr lang="en-US" dirty="0" err="1"/>
              <a:t>toegevoegde</a:t>
            </a:r>
            <a:r>
              <a:rPr lang="en-US" dirty="0"/>
              <a:t> distress of </a:t>
            </a:r>
            <a:r>
              <a:rPr lang="en-US" dirty="0" err="1"/>
              <a:t>lijden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zoveel</a:t>
            </a:r>
            <a:r>
              <a:rPr lang="en-US" dirty="0"/>
              <a:t> </a:t>
            </a:r>
            <a:r>
              <a:rPr lang="en-US" dirty="0" err="1"/>
              <a:t>mogelijk</a:t>
            </a:r>
            <a:r>
              <a:rPr lang="en-US" dirty="0"/>
              <a:t> </a:t>
            </a:r>
            <a:r>
              <a:rPr lang="en-US" dirty="0" err="1"/>
              <a:t>toegevoegde</a:t>
            </a:r>
            <a:r>
              <a:rPr lang="en-US" dirty="0"/>
              <a:t> </a:t>
            </a:r>
            <a:r>
              <a:rPr lang="en-US" dirty="0" err="1"/>
              <a:t>deugd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Wat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persoon</a:t>
            </a:r>
            <a:r>
              <a:rPr lang="en-US" dirty="0" smtClean="0"/>
              <a:t> </a:t>
            </a:r>
            <a:r>
              <a:rPr lang="en-US" dirty="0" err="1" smtClean="0"/>
              <a:t>recht</a:t>
            </a:r>
            <a:r>
              <a:rPr lang="en-US" dirty="0" smtClean="0"/>
              <a:t> </a:t>
            </a:r>
            <a:r>
              <a:rPr lang="en-US" dirty="0" err="1" smtClean="0"/>
              <a:t>doet</a:t>
            </a:r>
            <a:endParaRPr lang="en-US" dirty="0"/>
          </a:p>
          <a:p>
            <a:pPr lvl="1"/>
            <a:r>
              <a:rPr lang="en-US" dirty="0" err="1" smtClean="0"/>
              <a:t>Behoeften</a:t>
            </a:r>
            <a:r>
              <a:rPr lang="en-US" dirty="0" smtClean="0"/>
              <a:t> </a:t>
            </a:r>
            <a:r>
              <a:rPr lang="en-US" dirty="0" err="1" smtClean="0"/>
              <a:t>zorgontvanger</a:t>
            </a:r>
            <a:endParaRPr lang="en-US" dirty="0" smtClean="0"/>
          </a:p>
          <a:p>
            <a:pPr lvl="1"/>
            <a:r>
              <a:rPr lang="en-US" dirty="0" smtClean="0"/>
              <a:t>Wat </a:t>
            </a:r>
            <a:r>
              <a:rPr lang="en-US" dirty="0" err="1" smtClean="0"/>
              <a:t>zich</a:t>
            </a:r>
            <a:r>
              <a:rPr lang="en-US" dirty="0" smtClean="0"/>
              <a:t> </a:t>
            </a:r>
            <a:r>
              <a:rPr lang="en-US" dirty="0" err="1" smtClean="0"/>
              <a:t>afspeelt</a:t>
            </a:r>
            <a:r>
              <a:rPr lang="en-US" dirty="0" smtClean="0"/>
              <a:t> in </a:t>
            </a:r>
            <a:r>
              <a:rPr lang="en-US" dirty="0" err="1" smtClean="0"/>
              <a:t>netwerk</a:t>
            </a:r>
            <a:r>
              <a:rPr lang="en-US" dirty="0" smtClean="0"/>
              <a:t> van </a:t>
            </a:r>
            <a:r>
              <a:rPr lang="en-US" dirty="0" err="1" smtClean="0"/>
              <a:t>relaties</a:t>
            </a:r>
            <a:r>
              <a:rPr lang="en-US" dirty="0" smtClean="0"/>
              <a:t>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7870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16631" y="457201"/>
            <a:ext cx="9803432" cy="1981200"/>
          </a:xfrm>
        </p:spPr>
        <p:txBody>
          <a:bodyPr/>
          <a:lstStyle/>
          <a:p>
            <a:r>
              <a:rPr lang="en-US" dirty="0" err="1" smtClean="0"/>
              <a:t>Deelcompetentie</a:t>
            </a:r>
            <a:r>
              <a:rPr lang="en-US" dirty="0" smtClean="0"/>
              <a:t> 5: </a:t>
            </a:r>
            <a:r>
              <a:rPr lang="en-US" dirty="0" err="1"/>
              <a:t>Z</a:t>
            </a:r>
            <a:r>
              <a:rPr lang="en-US" dirty="0" err="1" smtClean="0"/>
              <a:t>ijn</a:t>
            </a:r>
            <a:r>
              <a:rPr lang="en-US" dirty="0" smtClean="0"/>
              <a:t>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2" y="2204864"/>
            <a:ext cx="7704667" cy="407436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de </a:t>
            </a:r>
            <a:r>
              <a:rPr lang="en-US" dirty="0" err="1" smtClean="0"/>
              <a:t>zorgethiek</a:t>
            </a:r>
            <a:r>
              <a:rPr lang="en-US" dirty="0" smtClean="0"/>
              <a:t> </a:t>
            </a:r>
            <a:r>
              <a:rPr lang="en-US" dirty="0" err="1" smtClean="0"/>
              <a:t>staat</a:t>
            </a:r>
            <a:r>
              <a:rPr lang="en-US" dirty="0" smtClean="0"/>
              <a:t> de </a:t>
            </a:r>
            <a:r>
              <a:rPr lang="en-US" dirty="0" err="1" smtClean="0"/>
              <a:t>relatie</a:t>
            </a:r>
            <a:r>
              <a:rPr lang="en-US" dirty="0" smtClean="0"/>
              <a:t> met de </a:t>
            </a:r>
            <a:r>
              <a:rPr lang="en-US" dirty="0" err="1" smtClean="0"/>
              <a:t>zorgontvanger</a:t>
            </a:r>
            <a:r>
              <a:rPr lang="en-US" dirty="0" smtClean="0"/>
              <a:t> </a:t>
            </a:r>
            <a:r>
              <a:rPr lang="en-US" dirty="0" err="1" smtClean="0"/>
              <a:t>centraal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relatie</a:t>
            </a:r>
            <a:r>
              <a:rPr lang="en-US" dirty="0" smtClean="0"/>
              <a:t> </a:t>
            </a:r>
            <a:r>
              <a:rPr lang="en-US" dirty="0" err="1" smtClean="0"/>
              <a:t>staan</a:t>
            </a:r>
            <a:r>
              <a:rPr lang="en-US" dirty="0" smtClean="0"/>
              <a:t> </a:t>
            </a:r>
            <a:r>
              <a:rPr lang="en-US" dirty="0" err="1" smtClean="0"/>
              <a:t>heeft</a:t>
            </a:r>
            <a:r>
              <a:rPr lang="en-US" dirty="0" smtClean="0"/>
              <a:t> </a:t>
            </a:r>
            <a:r>
              <a:rPr lang="en-US" dirty="0" err="1" smtClean="0"/>
              <a:t>alles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maken</a:t>
            </a:r>
            <a:r>
              <a:rPr lang="en-US" dirty="0" smtClean="0"/>
              <a:t> met </a:t>
            </a:r>
            <a:r>
              <a:rPr lang="en-US" dirty="0" err="1" smtClean="0"/>
              <a:t>wie</a:t>
            </a:r>
            <a:r>
              <a:rPr lang="en-US" dirty="0" smtClean="0"/>
              <a:t> je bent, </a:t>
            </a:r>
            <a:r>
              <a:rPr lang="en-US" dirty="0" err="1" smtClean="0"/>
              <a:t>dat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alleen</a:t>
            </a:r>
            <a:r>
              <a:rPr lang="en-US" dirty="0" smtClean="0"/>
              <a:t> </a:t>
            </a:r>
            <a:r>
              <a:rPr lang="en-US" dirty="0" err="1" smtClean="0"/>
              <a:t>vanuit</a:t>
            </a:r>
            <a:r>
              <a:rPr lang="en-US" dirty="0" smtClean="0"/>
              <a:t> je </a:t>
            </a:r>
            <a:r>
              <a:rPr lang="en-US" dirty="0" err="1" smtClean="0"/>
              <a:t>eigen</a:t>
            </a:r>
            <a:r>
              <a:rPr lang="en-US" dirty="0" smtClean="0"/>
              <a:t> </a:t>
            </a:r>
            <a:r>
              <a:rPr lang="en-US" dirty="0" err="1" smtClean="0"/>
              <a:t>wezen</a:t>
            </a:r>
            <a:r>
              <a:rPr lang="en-US" dirty="0" smtClean="0"/>
              <a:t>, </a:t>
            </a:r>
            <a:r>
              <a:rPr lang="en-US" dirty="0" err="1" smtClean="0"/>
              <a:t>persoon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Geraakt</a:t>
            </a:r>
            <a:r>
              <a:rPr lang="en-US" dirty="0" smtClean="0"/>
              <a:t> </a:t>
            </a:r>
            <a:r>
              <a:rPr lang="en-US" dirty="0" err="1" smtClean="0"/>
              <a:t>worden</a:t>
            </a:r>
            <a:r>
              <a:rPr lang="en-US" dirty="0" smtClean="0"/>
              <a:t>. </a:t>
            </a:r>
            <a:r>
              <a:rPr lang="en-US" dirty="0" err="1" smtClean="0"/>
              <a:t>Zorgethisch</a:t>
            </a:r>
            <a:r>
              <a:rPr lang="en-US" dirty="0" smtClean="0"/>
              <a:t> </a:t>
            </a:r>
            <a:r>
              <a:rPr lang="en-US" dirty="0" err="1" smtClean="0"/>
              <a:t>handelen</a:t>
            </a:r>
            <a:r>
              <a:rPr lang="en-US" dirty="0" smtClean="0"/>
              <a:t> </a:t>
            </a:r>
            <a:r>
              <a:rPr lang="en-US" dirty="0" err="1" smtClean="0"/>
              <a:t>veronderstelt</a:t>
            </a:r>
            <a:r>
              <a:rPr lang="en-US" dirty="0" smtClean="0"/>
              <a:t> </a:t>
            </a:r>
            <a:r>
              <a:rPr lang="en-US" dirty="0" err="1" smtClean="0"/>
              <a:t>gevoeligheid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</a:t>
            </a:r>
            <a:r>
              <a:rPr lang="en-US" dirty="0" err="1" smtClean="0"/>
              <a:t>andermans</a:t>
            </a:r>
            <a:r>
              <a:rPr lang="en-US" dirty="0" smtClean="0"/>
              <a:t> </a:t>
            </a:r>
            <a:r>
              <a:rPr lang="en-US" dirty="0" err="1" smtClean="0"/>
              <a:t>leed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verbintenis</a:t>
            </a:r>
            <a:r>
              <a:rPr lang="en-US" dirty="0" smtClean="0"/>
              <a:t> </a:t>
            </a:r>
            <a:r>
              <a:rPr lang="en-US" dirty="0" err="1" smtClean="0"/>
              <a:t>aangaan</a:t>
            </a:r>
            <a:r>
              <a:rPr lang="en-US" dirty="0" smtClean="0"/>
              <a:t> zo </a:t>
            </a:r>
            <a:r>
              <a:rPr lang="en-US" dirty="0" err="1" smtClean="0"/>
              <a:t>dat</a:t>
            </a:r>
            <a:r>
              <a:rPr lang="en-US" dirty="0" smtClean="0"/>
              <a:t> de </a:t>
            </a:r>
            <a:r>
              <a:rPr lang="en-US" dirty="0" err="1" smtClean="0"/>
              <a:t>ander</a:t>
            </a:r>
            <a:r>
              <a:rPr lang="en-US" dirty="0" smtClean="0"/>
              <a:t> </a:t>
            </a:r>
            <a:r>
              <a:rPr lang="en-US" dirty="0" err="1" smtClean="0"/>
              <a:t>zich</a:t>
            </a:r>
            <a:r>
              <a:rPr lang="en-US" dirty="0" smtClean="0"/>
              <a:t> </a:t>
            </a:r>
            <a:r>
              <a:rPr lang="en-US" dirty="0" err="1" smtClean="0"/>
              <a:t>tegelijkertijd</a:t>
            </a:r>
            <a:r>
              <a:rPr lang="en-US" dirty="0" smtClean="0"/>
              <a:t> </a:t>
            </a:r>
            <a:r>
              <a:rPr lang="en-US" dirty="0" err="1" smtClean="0"/>
              <a:t>omarm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vrij</a:t>
            </a:r>
            <a:r>
              <a:rPr lang="en-US" dirty="0" smtClean="0"/>
              <a:t> </a:t>
            </a:r>
            <a:r>
              <a:rPr lang="en-US" dirty="0" err="1" smtClean="0"/>
              <a:t>voelt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3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Zorgethiek</a:t>
            </a:r>
            <a:r>
              <a:rPr lang="en-US" dirty="0" smtClean="0"/>
              <a:t> in de </a:t>
            </a:r>
            <a:r>
              <a:rPr lang="en-US" dirty="0" err="1" smtClean="0"/>
              <a:t>praktijk</a:t>
            </a:r>
            <a:r>
              <a:rPr lang="en-US" dirty="0" smtClean="0"/>
              <a:t> - </a:t>
            </a:r>
            <a:r>
              <a:rPr lang="en-US" dirty="0" err="1" smtClean="0"/>
              <a:t>oefening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1916832"/>
            <a:ext cx="7704667" cy="518457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‘</a:t>
            </a:r>
            <a:r>
              <a:rPr lang="en-US" dirty="0" err="1"/>
              <a:t>Ik</a:t>
            </a:r>
            <a:r>
              <a:rPr lang="en-US" dirty="0"/>
              <a:t> </a:t>
            </a:r>
            <a:r>
              <a:rPr lang="en-US" dirty="0" err="1"/>
              <a:t>kijk</a:t>
            </a:r>
            <a:r>
              <a:rPr lang="en-US" dirty="0"/>
              <a:t> </a:t>
            </a:r>
            <a:r>
              <a:rPr lang="en-US" dirty="0" err="1"/>
              <a:t>ze</a:t>
            </a:r>
            <a:r>
              <a:rPr lang="en-US" dirty="0"/>
              <a:t> </a:t>
            </a:r>
            <a:r>
              <a:rPr lang="en-US" dirty="0" err="1"/>
              <a:t>recht</a:t>
            </a:r>
            <a:r>
              <a:rPr lang="en-US" dirty="0"/>
              <a:t> in de </a:t>
            </a:r>
            <a:r>
              <a:rPr lang="en-US" dirty="0" err="1"/>
              <a:t>ogen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zeg</a:t>
            </a:r>
            <a:r>
              <a:rPr lang="en-US" dirty="0"/>
              <a:t>: “we </a:t>
            </a:r>
            <a:r>
              <a:rPr lang="en-US" dirty="0" err="1"/>
              <a:t>gaan</a:t>
            </a:r>
            <a:r>
              <a:rPr lang="en-US" dirty="0"/>
              <a:t> u </a:t>
            </a:r>
            <a:r>
              <a:rPr lang="en-US" dirty="0" err="1"/>
              <a:t>helpen</a:t>
            </a:r>
            <a:r>
              <a:rPr lang="en-US" dirty="0"/>
              <a:t>”. </a:t>
            </a:r>
            <a:r>
              <a:rPr lang="en-US" dirty="0" err="1"/>
              <a:t>Daar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</a:t>
            </a:r>
            <a:r>
              <a:rPr lang="en-US" dirty="0" err="1"/>
              <a:t>ze</a:t>
            </a:r>
            <a:r>
              <a:rPr lang="en-US" dirty="0"/>
              <a:t> </a:t>
            </a:r>
            <a:r>
              <a:rPr lang="en-US" dirty="0" err="1"/>
              <a:t>rustig</a:t>
            </a:r>
            <a:r>
              <a:rPr lang="en-US" dirty="0"/>
              <a:t> van.’ (arts </a:t>
            </a:r>
            <a:r>
              <a:rPr lang="en-US" dirty="0" smtClean="0"/>
              <a:t>over Corona </a:t>
            </a:r>
            <a:r>
              <a:rPr lang="en-US" dirty="0" err="1" smtClean="0"/>
              <a:t>patienten</a:t>
            </a:r>
            <a:r>
              <a:rPr lang="en-US" dirty="0" smtClean="0"/>
              <a:t> in </a:t>
            </a:r>
            <a:r>
              <a:rPr lang="en-US" dirty="0"/>
              <a:t>NRC 16 </a:t>
            </a:r>
            <a:r>
              <a:rPr lang="en-US" dirty="0" err="1"/>
              <a:t>mrt</a:t>
            </a:r>
            <a:r>
              <a:rPr lang="en-US" dirty="0"/>
              <a:t> 2020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/>
              <a:t>Brengt</a:t>
            </a:r>
            <a:r>
              <a:rPr lang="en-US" dirty="0"/>
              <a:t> </a:t>
            </a:r>
            <a:r>
              <a:rPr lang="en-US" dirty="0" err="1"/>
              <a:t>relatie</a:t>
            </a:r>
            <a:r>
              <a:rPr lang="en-US" dirty="0"/>
              <a:t> tot stand </a:t>
            </a:r>
          </a:p>
          <a:p>
            <a:pPr lvl="1"/>
            <a:r>
              <a:rPr lang="en-US" dirty="0" err="1"/>
              <a:t>Laat</a:t>
            </a:r>
            <a:r>
              <a:rPr lang="en-US" dirty="0"/>
              <a:t> </a:t>
            </a:r>
            <a:r>
              <a:rPr lang="en-US" dirty="0" err="1"/>
              <a:t>weten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hij</a:t>
            </a:r>
            <a:r>
              <a:rPr lang="en-US" dirty="0"/>
              <a:t> de </a:t>
            </a:r>
            <a:r>
              <a:rPr lang="en-US" dirty="0" err="1"/>
              <a:t>noden</a:t>
            </a:r>
            <a:r>
              <a:rPr lang="en-US" dirty="0"/>
              <a:t> van de </a:t>
            </a:r>
            <a:r>
              <a:rPr lang="en-US" dirty="0" err="1"/>
              <a:t>pt</a:t>
            </a:r>
            <a:r>
              <a:rPr lang="en-US" dirty="0"/>
              <a:t> </a:t>
            </a:r>
            <a:r>
              <a:rPr lang="en-US" dirty="0" err="1"/>
              <a:t>ziet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/</a:t>
            </a:r>
            <a:r>
              <a:rPr lang="en-US" dirty="0" err="1"/>
              <a:t>haar</a:t>
            </a:r>
            <a:r>
              <a:rPr lang="en-US" dirty="0"/>
              <a:t> </a:t>
            </a:r>
            <a:r>
              <a:rPr lang="en-US" dirty="0" err="1"/>
              <a:t>belang</a:t>
            </a:r>
            <a:r>
              <a:rPr lang="en-US" dirty="0"/>
              <a:t> </a:t>
            </a:r>
            <a:r>
              <a:rPr lang="en-US" dirty="0" err="1"/>
              <a:t>behartigt</a:t>
            </a:r>
            <a:endParaRPr lang="en-US" dirty="0"/>
          </a:p>
          <a:p>
            <a:pPr lvl="1"/>
            <a:r>
              <a:rPr lang="en-US" dirty="0" err="1"/>
              <a:t>Kijkt</a:t>
            </a:r>
            <a:r>
              <a:rPr lang="en-US" dirty="0"/>
              <a:t> of </a:t>
            </a:r>
            <a:r>
              <a:rPr lang="en-US" dirty="0" err="1"/>
              <a:t>handelen</a:t>
            </a:r>
            <a:r>
              <a:rPr lang="en-US" dirty="0"/>
              <a:t> </a:t>
            </a:r>
            <a:r>
              <a:rPr lang="en-US" dirty="0" err="1"/>
              <a:t>gewenste</a:t>
            </a:r>
            <a:r>
              <a:rPr lang="en-US" dirty="0"/>
              <a:t> effect </a:t>
            </a:r>
            <a:r>
              <a:rPr lang="en-US" dirty="0" err="1"/>
              <a:t>heeft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Oefening</a:t>
            </a:r>
            <a:endParaRPr lang="en-US" dirty="0" smtClean="0"/>
          </a:p>
          <a:p>
            <a:pPr lvl="1"/>
            <a:r>
              <a:rPr lang="en-US" dirty="0"/>
              <a:t>Casus </a:t>
            </a:r>
          </a:p>
          <a:p>
            <a:pPr lvl="1"/>
            <a:r>
              <a:rPr lang="en-US" dirty="0"/>
              <a:t>Hoe </a:t>
            </a:r>
            <a:r>
              <a:rPr lang="en-US" dirty="0" err="1"/>
              <a:t>werd</a:t>
            </a:r>
            <a:r>
              <a:rPr lang="en-US" dirty="0"/>
              <a:t> </a:t>
            </a:r>
            <a:r>
              <a:rPr lang="en-US" dirty="0" err="1"/>
              <a:t>relatie</a:t>
            </a:r>
            <a:r>
              <a:rPr lang="en-US" dirty="0"/>
              <a:t> </a:t>
            </a:r>
            <a:r>
              <a:rPr lang="en-US" dirty="0" err="1"/>
              <a:t>gelegd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Hoe </a:t>
            </a:r>
            <a:r>
              <a:rPr lang="en-US" dirty="0" err="1"/>
              <a:t>werd</a:t>
            </a:r>
            <a:r>
              <a:rPr lang="en-US" dirty="0"/>
              <a:t> </a:t>
            </a:r>
            <a:r>
              <a:rPr lang="en-US" dirty="0" err="1"/>
              <a:t>ervoor</a:t>
            </a:r>
            <a:r>
              <a:rPr lang="en-US" dirty="0"/>
              <a:t> </a:t>
            </a:r>
            <a:r>
              <a:rPr lang="en-US" dirty="0" err="1"/>
              <a:t>gezorgd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 smtClean="0"/>
              <a:t>zorgontvanger</a:t>
            </a:r>
            <a:r>
              <a:rPr lang="en-US" dirty="0" smtClean="0"/>
              <a:t> </a:t>
            </a:r>
            <a:r>
              <a:rPr lang="en-US" dirty="0" err="1"/>
              <a:t>zich</a:t>
            </a:r>
            <a:r>
              <a:rPr lang="en-US" dirty="0"/>
              <a:t> </a:t>
            </a:r>
            <a:r>
              <a:rPr lang="en-US" dirty="0" err="1"/>
              <a:t>gezien</a:t>
            </a:r>
            <a:r>
              <a:rPr lang="en-US" dirty="0"/>
              <a:t> </a:t>
            </a:r>
            <a:r>
              <a:rPr lang="en-US" dirty="0" err="1"/>
              <a:t>voelde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merkte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/</a:t>
            </a:r>
            <a:r>
              <a:rPr lang="en-US" dirty="0" err="1"/>
              <a:t>haar</a:t>
            </a:r>
            <a:r>
              <a:rPr lang="en-US" dirty="0"/>
              <a:t> </a:t>
            </a:r>
            <a:r>
              <a:rPr lang="en-US" dirty="0" err="1"/>
              <a:t>welzijn</a:t>
            </a:r>
            <a:r>
              <a:rPr lang="en-US" dirty="0"/>
              <a:t> </a:t>
            </a:r>
            <a:r>
              <a:rPr lang="en-US" dirty="0" err="1"/>
              <a:t>belangrijk</a:t>
            </a:r>
            <a:r>
              <a:rPr lang="en-US" dirty="0"/>
              <a:t> was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/>
              <a:t>zorgverlener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Hoe </a:t>
            </a:r>
            <a:r>
              <a:rPr lang="en-US" dirty="0" err="1"/>
              <a:t>werd</a:t>
            </a:r>
            <a:r>
              <a:rPr lang="en-US" dirty="0"/>
              <a:t> </a:t>
            </a:r>
            <a:r>
              <a:rPr lang="en-US" dirty="0" err="1"/>
              <a:t>achterhaald</a:t>
            </a:r>
            <a:r>
              <a:rPr lang="en-US" dirty="0"/>
              <a:t> wat </a:t>
            </a:r>
            <a:r>
              <a:rPr lang="en-US" dirty="0" err="1"/>
              <a:t>voor</a:t>
            </a:r>
            <a:r>
              <a:rPr lang="en-US" dirty="0"/>
              <a:t> de </a:t>
            </a:r>
            <a:r>
              <a:rPr lang="en-US" dirty="0" err="1" smtClean="0"/>
              <a:t>zorgontvanger</a:t>
            </a:r>
            <a:r>
              <a:rPr lang="en-US" dirty="0" smtClean="0"/>
              <a:t> </a:t>
            </a:r>
            <a:r>
              <a:rPr lang="en-US" dirty="0" err="1"/>
              <a:t>belangrijk</a:t>
            </a:r>
            <a:r>
              <a:rPr lang="en-US" dirty="0"/>
              <a:t> was?</a:t>
            </a:r>
          </a:p>
          <a:p>
            <a:pPr lvl="1"/>
            <a:r>
              <a:rPr lang="en-US" dirty="0"/>
              <a:t>Hoe </a:t>
            </a:r>
            <a:r>
              <a:rPr lang="en-US" dirty="0" err="1"/>
              <a:t>werd</a:t>
            </a:r>
            <a:r>
              <a:rPr lang="en-US" dirty="0"/>
              <a:t> </a:t>
            </a:r>
            <a:r>
              <a:rPr lang="en-US" dirty="0" err="1"/>
              <a:t>daar</a:t>
            </a:r>
            <a:r>
              <a:rPr lang="en-US" dirty="0"/>
              <a:t> </a:t>
            </a:r>
            <a:r>
              <a:rPr lang="en-US" dirty="0" err="1"/>
              <a:t>rekening</a:t>
            </a:r>
            <a:r>
              <a:rPr lang="en-US" dirty="0"/>
              <a:t> </a:t>
            </a:r>
            <a:r>
              <a:rPr lang="en-US" dirty="0" err="1"/>
              <a:t>mee</a:t>
            </a:r>
            <a:r>
              <a:rPr lang="en-US" dirty="0"/>
              <a:t> </a:t>
            </a:r>
            <a:r>
              <a:rPr lang="en-US" dirty="0" err="1"/>
              <a:t>gehouden</a:t>
            </a:r>
            <a:r>
              <a:rPr lang="en-US" dirty="0"/>
              <a:t> in </a:t>
            </a:r>
            <a:r>
              <a:rPr lang="en-US" dirty="0" err="1"/>
              <a:t>zorg</a:t>
            </a:r>
            <a:r>
              <a:rPr lang="en-US" dirty="0"/>
              <a:t> die </a:t>
            </a:r>
            <a:r>
              <a:rPr lang="en-US" dirty="0" err="1"/>
              <a:t>geboden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georganiseerd</a:t>
            </a:r>
            <a:r>
              <a:rPr lang="en-US" dirty="0"/>
              <a:t> </a:t>
            </a:r>
            <a:r>
              <a:rPr lang="en-US" dirty="0" err="1"/>
              <a:t>werd</a:t>
            </a:r>
            <a:r>
              <a:rPr lang="en-US" dirty="0"/>
              <a:t>? </a:t>
            </a:r>
          </a:p>
          <a:p>
            <a:pPr lvl="1"/>
            <a:r>
              <a:rPr lang="en-US" dirty="0" err="1"/>
              <a:t>Lukte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ook</a:t>
            </a:r>
            <a:r>
              <a:rPr lang="en-US" dirty="0"/>
              <a:t>? </a:t>
            </a:r>
            <a:r>
              <a:rPr lang="en-US" dirty="0" err="1"/>
              <a:t>Waarom</a:t>
            </a:r>
            <a:r>
              <a:rPr lang="en-US" dirty="0"/>
              <a:t>/</a:t>
            </a:r>
            <a:r>
              <a:rPr lang="en-US" dirty="0" err="1"/>
              <a:t>wel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? Hoe </a:t>
            </a:r>
            <a:r>
              <a:rPr lang="en-US" dirty="0" err="1"/>
              <a:t>kwamen</a:t>
            </a:r>
            <a:r>
              <a:rPr lang="en-US" dirty="0"/>
              <a:t> </a:t>
            </a:r>
            <a:r>
              <a:rPr lang="en-US" dirty="0" err="1"/>
              <a:t>jullie</a:t>
            </a:r>
            <a:r>
              <a:rPr lang="en-US" dirty="0"/>
              <a:t> </a:t>
            </a:r>
            <a:r>
              <a:rPr lang="en-US" dirty="0" err="1"/>
              <a:t>daarachter</a:t>
            </a:r>
            <a:r>
              <a:rPr lang="en-US" dirty="0"/>
              <a:t>? </a:t>
            </a:r>
            <a:endParaRPr lang="nl-NL" dirty="0"/>
          </a:p>
          <a:p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32440" y="52292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5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Bronnen</a:t>
            </a:r>
            <a:r>
              <a:rPr lang="en-US" dirty="0" smtClean="0"/>
              <a:t>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80289" y="1772816"/>
            <a:ext cx="7704667" cy="3332816"/>
          </a:xfrm>
        </p:spPr>
        <p:txBody>
          <a:bodyPr/>
          <a:lstStyle/>
          <a:p>
            <a:r>
              <a:rPr lang="en-US" dirty="0" err="1" smtClean="0"/>
              <a:t>Tenwolde</a:t>
            </a:r>
            <a:r>
              <a:rPr lang="en-US" dirty="0"/>
              <a:t>, H. &amp; </a:t>
            </a:r>
            <a:r>
              <a:rPr lang="en-US" dirty="0" err="1"/>
              <a:t>Houtlosser</a:t>
            </a:r>
            <a:r>
              <a:rPr lang="en-US" dirty="0"/>
              <a:t>, M. (2009) </a:t>
            </a:r>
            <a:r>
              <a:rPr lang="en-US" dirty="0" err="1"/>
              <a:t>Verpleegethiek</a:t>
            </a:r>
            <a:r>
              <a:rPr lang="en-US" dirty="0"/>
              <a:t>. Nederland: </a:t>
            </a:r>
            <a:r>
              <a:rPr lang="en-US" dirty="0" err="1"/>
              <a:t>ThiemeMeulenhoff</a:t>
            </a:r>
            <a:r>
              <a:rPr lang="en-US" dirty="0"/>
              <a:t> </a:t>
            </a:r>
            <a:r>
              <a:rPr lang="en-US" dirty="0" err="1"/>
              <a:t>bv</a:t>
            </a:r>
            <a:r>
              <a:rPr lang="en-US" dirty="0" smtClean="0"/>
              <a:t>.</a:t>
            </a:r>
          </a:p>
          <a:p>
            <a:r>
              <a:rPr lang="nl-NL" dirty="0" err="1"/>
              <a:t>Grypdonck</a:t>
            </a:r>
            <a:r>
              <a:rPr lang="nl-NL" dirty="0"/>
              <a:t>, M., </a:t>
            </a:r>
            <a:r>
              <a:rPr lang="nl-NL" dirty="0" err="1"/>
              <a:t>Vanleare</a:t>
            </a:r>
            <a:r>
              <a:rPr lang="nl-NL" dirty="0"/>
              <a:t>, L. Timmerman, M. (2018) Zorgethiek in de praktijk. Amsterdam. Nederland: </a:t>
            </a:r>
            <a:r>
              <a:rPr lang="nl-NL" dirty="0" err="1"/>
              <a:t>Lannoo</a:t>
            </a:r>
            <a:r>
              <a:rPr lang="nl-NL" dirty="0"/>
              <a:t> Campus.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61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8BB434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99B3CE9A5B14EA36FBFDEFFC1B846" ma:contentTypeVersion="6" ma:contentTypeDescription="Een nieuw document maken." ma:contentTypeScope="" ma:versionID="bbd579c7d158897cff82ddc3b3de743c">
  <xsd:schema xmlns:xsd="http://www.w3.org/2001/XMLSchema" xmlns:xs="http://www.w3.org/2001/XMLSchema" xmlns:p="http://schemas.microsoft.com/office/2006/metadata/properties" xmlns:ns2="8147230c-f41d-4a2c-b0e1-69598fa566bd" xmlns:ns3="993c09c8-81fb-4121-a09a-bb93a1b421c7" targetNamespace="http://schemas.microsoft.com/office/2006/metadata/properties" ma:root="true" ma:fieldsID="848817a0601b7dad210dfc3e20d5c67e" ns2:_="" ns3:_="">
    <xsd:import namespace="8147230c-f41d-4a2c-b0e1-69598fa566bd"/>
    <xsd:import namespace="993c09c8-81fb-4121-a09a-bb93a1b421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47230c-f41d-4a2c-b0e1-69598fa566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3c09c8-81fb-4121-a09a-bb93a1b421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6CEA41B-BFCB-4267-BA9C-DA6EC27699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F4F81D-540E-4859-861C-405AC8E65D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47230c-f41d-4a2c-b0e1-69598fa566bd"/>
    <ds:schemaRef ds:uri="993c09c8-81fb-4121-a09a-bb93a1b421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474D8EF-BDDF-4FE4-907C-3F56056192F1}">
  <ds:schemaRefs>
    <ds:schemaRef ds:uri="http://schemas.microsoft.com/office/2006/metadata/properties"/>
    <ds:schemaRef ds:uri="8147230c-f41d-4a2c-b0e1-69598fa566bd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993c09c8-81fb-4121-a09a-bb93a1b421c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42961</TotalTime>
  <Words>1256</Words>
  <Application>Microsoft Office PowerPoint</Application>
  <PresentationFormat>Diavoorstelling (4:3)</PresentationFormat>
  <Paragraphs>137</Paragraphs>
  <Slides>20</Slides>
  <Notes>4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5" baseType="lpstr">
      <vt:lpstr>Arial</vt:lpstr>
      <vt:lpstr>Calibri</vt:lpstr>
      <vt:lpstr>Corbel</vt:lpstr>
      <vt:lpstr>DINMittelschrift</vt:lpstr>
      <vt:lpstr>Parallax</vt:lpstr>
      <vt:lpstr>Professionaliteit en goede zorg Zorgethiek </vt:lpstr>
      <vt:lpstr>Opzet</vt:lpstr>
      <vt:lpstr>Leerdoelen</vt:lpstr>
      <vt:lpstr>Medische ethiek vs zorgethiek</vt:lpstr>
      <vt:lpstr>Wat is ethiek? </vt:lpstr>
      <vt:lpstr>Wat is goede zorg voor een specifieke patient? </vt:lpstr>
      <vt:lpstr>Tronto </vt:lpstr>
      <vt:lpstr>1. Oog hebben voor – caring about  </vt:lpstr>
      <vt:lpstr>2. Ervoor zorgen dat – taking care of </vt:lpstr>
      <vt:lpstr>3. Zorgen –care giving </vt:lpstr>
      <vt:lpstr>4. Reageren op zorg – care receiving </vt:lpstr>
      <vt:lpstr>Tronto In praktijk: wat gaat er mis in welke fase? </vt:lpstr>
      <vt:lpstr>Zorgethische professionals</vt:lpstr>
      <vt:lpstr>Deelcompetentie 1: Zien</vt:lpstr>
      <vt:lpstr>Deelcompetentie 2: weten </vt:lpstr>
      <vt:lpstr>Deelcompententie 3: reflecteren </vt:lpstr>
      <vt:lpstr>Deelcompetentie 4: Doen</vt:lpstr>
      <vt:lpstr>Deelcompetentie 5: Zijn </vt:lpstr>
      <vt:lpstr>Zorgethiek in de praktijk - oefening</vt:lpstr>
      <vt:lpstr>Bronnen </vt:lpstr>
    </vt:vector>
  </TitlesOfParts>
  <Company>HHS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SLB</dc:title>
  <dc:creator>Mireille Kroekenstoel</dc:creator>
  <cp:lastModifiedBy>Loos, P.</cp:lastModifiedBy>
  <cp:revision>621</cp:revision>
  <cp:lastPrinted>2020-03-10T15:53:02Z</cp:lastPrinted>
  <dcterms:created xsi:type="dcterms:W3CDTF">2014-09-03T13:54:23Z</dcterms:created>
  <dcterms:modified xsi:type="dcterms:W3CDTF">2020-07-14T14:01:20Z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0x010100E6199B3CE9A5B14EA36FBFDEFFC1B846</vt:lpwstr>
  </property>
</Properties>
</file>