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9" r:id="rId2"/>
    <p:sldId id="282" r:id="rId3"/>
    <p:sldId id="284" r:id="rId4"/>
    <p:sldId id="285" r:id="rId5"/>
    <p:sldId id="268"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133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EB598-807B-4199-A99A-86D48A345475}" type="datetimeFigureOut">
              <a:rPr lang="nl-NL" smtClean="0"/>
              <a:t>10-4-2024</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FE8AED-D3CF-4DDA-90E4-D1384C04D036}" type="slidenum">
              <a:rPr lang="nl-NL" smtClean="0"/>
              <a:t>‹nr.›</a:t>
            </a:fld>
            <a:endParaRPr lang="nl-NL"/>
          </a:p>
        </p:txBody>
      </p:sp>
    </p:spTree>
    <p:extLst>
      <p:ext uri="{BB962C8B-B14F-4D97-AF65-F5344CB8AC3E}">
        <p14:creationId xmlns:p14="http://schemas.microsoft.com/office/powerpoint/2010/main" val="2013159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Antwoord B is correct. De elektronen zijn de deeltjes die bewegen in een schakeling. Deze zijn negatief geladen, en bewegen dus van min naar plus. We zien negatieve lading van min naar plus bewegen. Dat komt op hetzelfde neer als positieve lading van plus naar min. Stroom is de beweging van </a:t>
            </a:r>
            <a:r>
              <a:rPr lang="nl-NL" dirty="0" err="1"/>
              <a:t>postieve</a:t>
            </a:r>
            <a:r>
              <a:rPr lang="nl-NL" dirty="0"/>
              <a:t> lading, dus van plus naar min.</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2</a:t>
            </a:fld>
            <a:endParaRPr lang="nl-NL"/>
          </a:p>
        </p:txBody>
      </p:sp>
    </p:spTree>
    <p:extLst>
      <p:ext uri="{BB962C8B-B14F-4D97-AF65-F5344CB8AC3E}">
        <p14:creationId xmlns:p14="http://schemas.microsoft.com/office/powerpoint/2010/main" val="4152442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Antwoord D is correct. Stroomsterkte geeft aan hoeveel elektronen per seconde (eigenlijk lading per seconde) er door een draad stroomt. </a:t>
            </a:r>
          </a:p>
          <a:p>
            <a:r>
              <a:rPr lang="nl-NL" dirty="0"/>
              <a:t>Weerstand geeft aan hoe moeilijk het is voor stroom om ergens doorheen te bewegen. Spanning geeft aan hoeveel energie de elektronen per stuk afgeven. Lading is een eigenschap van elektronen, de hoeveelheid elektronen in een draad staat vast, ze kunnen alleen stromen. </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3</a:t>
            </a:fld>
            <a:endParaRPr lang="nl-NL"/>
          </a:p>
        </p:txBody>
      </p:sp>
    </p:spTree>
    <p:extLst>
      <p:ext uri="{BB962C8B-B14F-4D97-AF65-F5344CB8AC3E}">
        <p14:creationId xmlns:p14="http://schemas.microsoft.com/office/powerpoint/2010/main" val="393613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Antwoord A is correct. De formule I = Q/t is om te schrijven als Q = I . t.  En het aantal elektronen vind je door de totale lading te delen door de lading van één elektron. Vergelijk: Een leerling weegt 50 kg. Je hebt 1000 kg aan leerlingen. Dan heb je dus 1000 / 50 = 20 leerlingen.</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4</a:t>
            </a:fld>
            <a:endParaRPr lang="nl-NL"/>
          </a:p>
        </p:txBody>
      </p:sp>
    </p:spTree>
    <p:extLst>
      <p:ext uri="{BB962C8B-B14F-4D97-AF65-F5344CB8AC3E}">
        <p14:creationId xmlns:p14="http://schemas.microsoft.com/office/powerpoint/2010/main" val="3482761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dirty="0"/>
              <a:t>De vragen en toelichtingen vallen onder een </a:t>
            </a:r>
            <a:r>
              <a:rPr lang="nl-NL" b="0" i="0" dirty="0">
                <a:solidFill>
                  <a:srgbClr val="FFFFFF"/>
                </a:solidFill>
                <a:effectLst/>
                <a:latin typeface="source sans pro" panose="020B0503030403020204" pitchFamily="34" charset="0"/>
              </a:rPr>
              <a:t>CC BY-SA 4.0 licentie </a:t>
            </a:r>
            <a:r>
              <a:rPr lang="nl-NL" b="0" u="none" dirty="0"/>
              <a:t>https://creativecommons.org/licenses/by-sa/4.0</a:t>
            </a:r>
          </a:p>
        </p:txBody>
      </p:sp>
      <p:sp>
        <p:nvSpPr>
          <p:cNvPr id="4" name="Tijdelijke aanduiding voor dianummer 3"/>
          <p:cNvSpPr>
            <a:spLocks noGrp="1"/>
          </p:cNvSpPr>
          <p:nvPr>
            <p:ph type="sldNum" sz="quarter" idx="10"/>
          </p:nvPr>
        </p:nvSpPr>
        <p:spPr/>
        <p:txBody>
          <a:bodyPr/>
          <a:lstStyle/>
          <a:p>
            <a:fld id="{E4759A49-2119-46F1-8D52-41E6FAD80798}" type="slidenum">
              <a:rPr lang="nl-NL" smtClean="0"/>
              <a:pPr/>
              <a:t>5</a:t>
            </a:fld>
            <a:endParaRPr lang="nl-NL"/>
          </a:p>
        </p:txBody>
      </p:sp>
    </p:spTree>
    <p:extLst>
      <p:ext uri="{BB962C8B-B14F-4D97-AF65-F5344CB8AC3E}">
        <p14:creationId xmlns:p14="http://schemas.microsoft.com/office/powerpoint/2010/main" val="113222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E8BDF561-1E46-4519-9B48-036A99E924BA}"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3759234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BDF561-1E46-4519-9B48-036A99E924BA}"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9948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BDF561-1E46-4519-9B48-036A99E924BA}"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3742973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8BDF561-1E46-4519-9B48-036A99E924BA}"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311141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E8BDF561-1E46-4519-9B48-036A99E924BA}"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2895718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8BDF561-1E46-4519-9B48-036A99E924BA}"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4031245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8BDF561-1E46-4519-9B48-036A99E924BA}" type="datetimeFigureOut">
              <a:rPr lang="nl-NL" smtClean="0"/>
              <a:t>10-4-2024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412037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8BDF561-1E46-4519-9B48-036A99E924BA}" type="datetimeFigureOut">
              <a:rPr lang="nl-NL" smtClean="0"/>
              <a:t>10-4-2024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619677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BDF561-1E46-4519-9B48-036A99E924BA}" type="datetimeFigureOut">
              <a:rPr lang="nl-NL" smtClean="0"/>
              <a:t>10-4-2024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388069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8BDF561-1E46-4519-9B48-036A99E924BA}"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1636049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8BDF561-1E46-4519-9B48-036A99E924BA}"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A6FA7476-817C-4057-9878-F5AD43BF729D}" type="slidenum">
              <a:rPr lang="nl-NL" smtClean="0"/>
              <a:t>‹nr.›</a:t>
            </a:fld>
            <a:endParaRPr lang="nl-NL"/>
          </a:p>
        </p:txBody>
      </p:sp>
    </p:spTree>
    <p:extLst>
      <p:ext uri="{BB962C8B-B14F-4D97-AF65-F5344CB8AC3E}">
        <p14:creationId xmlns:p14="http://schemas.microsoft.com/office/powerpoint/2010/main" val="453607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BDF561-1E46-4519-9B48-036A99E924BA}" type="datetimeFigureOut">
              <a:rPr lang="nl-NL" smtClean="0"/>
              <a:t>10-4-2024</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FA7476-817C-4057-9878-F5AD43BF729D}" type="slidenum">
              <a:rPr lang="nl-NL" smtClean="0"/>
              <a:t>‹nr.›</a:t>
            </a:fld>
            <a:endParaRPr lang="nl-NL"/>
          </a:p>
        </p:txBody>
      </p:sp>
    </p:spTree>
    <p:extLst>
      <p:ext uri="{BB962C8B-B14F-4D97-AF65-F5344CB8AC3E}">
        <p14:creationId xmlns:p14="http://schemas.microsoft.com/office/powerpoint/2010/main" val="3590218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diagnostischevragen@nvon.n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5400" b="1" dirty="0">
                <a:solidFill>
                  <a:schemeClr val="accent1"/>
                </a:solidFill>
              </a:rPr>
              <a:t>Lading </a:t>
            </a:r>
            <a:r>
              <a:rPr lang="en-GB" sz="5400" b="1" dirty="0" err="1">
                <a:solidFill>
                  <a:schemeClr val="accent1"/>
                </a:solidFill>
              </a:rPr>
              <a:t>en</a:t>
            </a:r>
            <a:r>
              <a:rPr lang="en-GB" sz="5400" b="1" dirty="0">
                <a:solidFill>
                  <a:schemeClr val="accent1"/>
                </a:solidFill>
              </a:rPr>
              <a:t> </a:t>
            </a:r>
            <a:r>
              <a:rPr lang="en-GB" sz="5400" b="1">
                <a:solidFill>
                  <a:schemeClr val="accent1"/>
                </a:solidFill>
              </a:rPr>
              <a:t>stroom</a:t>
            </a:r>
            <a:br>
              <a:rPr lang="en-GB" b="1" dirty="0">
                <a:solidFill>
                  <a:schemeClr val="accent1"/>
                </a:solidFill>
              </a:rPr>
            </a:b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www.nvon.nl/diagnostischevragen</a:t>
            </a:r>
            <a:endParaRPr sz="1400" b="0" i="0" u="none" strike="noStrike" cap="none">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69"/>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3366FF"/>
              </a:solidFill>
              <a:effectLst/>
              <a:uLnTx/>
              <a:uFillTx/>
              <a:latin typeface="Corbel" panose="020B0503020204020204"/>
              <a:ea typeface="+mn-ea"/>
              <a:cs typeface="+mn-cs"/>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grpSp>
        <p:nvGrpSpPr>
          <p:cNvPr id="19" name="Groep 18"/>
          <p:cNvGrpSpPr/>
          <p:nvPr/>
        </p:nvGrpSpPr>
        <p:grpSpPr>
          <a:xfrm>
            <a:off x="806913" y="1236578"/>
            <a:ext cx="908647" cy="908646"/>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22" name="Groep 21"/>
          <p:cNvGrpSpPr/>
          <p:nvPr/>
        </p:nvGrpSpPr>
        <p:grpSpPr>
          <a:xfrm>
            <a:off x="806911" y="2554465"/>
            <a:ext cx="908647" cy="908646"/>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20" name="Groep 19"/>
          <p:cNvGrpSpPr/>
          <p:nvPr/>
        </p:nvGrpSpPr>
        <p:grpSpPr>
          <a:xfrm>
            <a:off x="806911" y="3754712"/>
            <a:ext cx="908647" cy="908646"/>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82969"/>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21" name="Groep 20"/>
          <p:cNvGrpSpPr/>
          <p:nvPr/>
        </p:nvGrpSpPr>
        <p:grpSpPr>
          <a:xfrm>
            <a:off x="806911" y="5030731"/>
            <a:ext cx="908647" cy="908646"/>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74198"/>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5" name="Shape 90">
            <a:extLst>
              <a:ext uri="{FF2B5EF4-FFF2-40B4-BE49-F238E27FC236}">
                <a16:creationId xmlns:a16="http://schemas.microsoft.com/office/drawing/2014/main" id="{7550F05A-CF05-4F02-8A8F-76119DE2CF57}"/>
              </a:ext>
            </a:extLst>
          </p:cNvPr>
          <p:cNvSpPr/>
          <p:nvPr/>
        </p:nvSpPr>
        <p:spPr>
          <a:xfrm>
            <a:off x="1958101" y="1155018"/>
            <a:ext cx="6158288" cy="1071766"/>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Stroom van plus naar min, </a:t>
            </a:r>
          </a:p>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Elektronen van plus naar min</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3" name="Shape 90">
            <a:extLst>
              <a:ext uri="{FF2B5EF4-FFF2-40B4-BE49-F238E27FC236}">
                <a16:creationId xmlns:a16="http://schemas.microsoft.com/office/drawing/2014/main" id="{7550F05A-CF05-4F02-8A8F-76119DE2CF57}"/>
              </a:ext>
            </a:extLst>
          </p:cNvPr>
          <p:cNvSpPr/>
          <p:nvPr/>
        </p:nvSpPr>
        <p:spPr>
          <a:xfrm>
            <a:off x="1958100" y="2429307"/>
            <a:ext cx="6158288" cy="1071766"/>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Stroom van plus naar min,</a:t>
            </a:r>
            <a:br>
              <a:rPr lang="nl-NL" sz="2800" kern="0" dirty="0">
                <a:solidFill>
                  <a:srgbClr val="000000"/>
                </a:solidFill>
                <a:latin typeface="+mj-lt"/>
                <a:cs typeface="Helvetica"/>
                <a:sym typeface="Helvetica"/>
              </a:rPr>
            </a:br>
            <a:r>
              <a:rPr lang="nl-NL" sz="2800" kern="0" dirty="0">
                <a:solidFill>
                  <a:srgbClr val="000000"/>
                </a:solidFill>
                <a:latin typeface="+mj-lt"/>
                <a:cs typeface="Helvetica"/>
                <a:sym typeface="Helvetica"/>
              </a:rPr>
              <a:t>Elektronen van min naar plus</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4" name="Shape 90">
            <a:extLst>
              <a:ext uri="{FF2B5EF4-FFF2-40B4-BE49-F238E27FC236}">
                <a16:creationId xmlns:a16="http://schemas.microsoft.com/office/drawing/2014/main" id="{7550F05A-CF05-4F02-8A8F-76119DE2CF57}"/>
              </a:ext>
            </a:extLst>
          </p:cNvPr>
          <p:cNvSpPr/>
          <p:nvPr/>
        </p:nvSpPr>
        <p:spPr>
          <a:xfrm>
            <a:off x="1958100" y="3639128"/>
            <a:ext cx="6158289" cy="1071766"/>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Stroom van min naar plus,</a:t>
            </a:r>
          </a:p>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Elektronen van plus naar min</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5" name="Shape 90">
            <a:extLst>
              <a:ext uri="{FF2B5EF4-FFF2-40B4-BE49-F238E27FC236}">
                <a16:creationId xmlns:a16="http://schemas.microsoft.com/office/drawing/2014/main" id="{7550F05A-CF05-4F02-8A8F-76119DE2CF57}"/>
              </a:ext>
            </a:extLst>
          </p:cNvPr>
          <p:cNvSpPr/>
          <p:nvPr/>
        </p:nvSpPr>
        <p:spPr>
          <a:xfrm>
            <a:off x="1958100" y="4862558"/>
            <a:ext cx="6158290" cy="1071766"/>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Stroom van min naar plus</a:t>
            </a:r>
          </a:p>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Elektronen van min naar plus</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7" name="Titel 1"/>
          <p:cNvSpPr>
            <a:spLocks noGrp="1"/>
          </p:cNvSpPr>
          <p:nvPr>
            <p:ph type="title"/>
          </p:nvPr>
        </p:nvSpPr>
        <p:spPr>
          <a:xfrm>
            <a:off x="363658" y="112286"/>
            <a:ext cx="8487733" cy="855185"/>
          </a:xfrm>
        </p:spPr>
        <p:txBody>
          <a:bodyPr anchor="t">
            <a:noAutofit/>
          </a:bodyPr>
          <a:lstStyle/>
          <a:p>
            <a:pPr marL="0" indent="0">
              <a:lnSpc>
                <a:spcPts val="4000"/>
              </a:lnSpc>
              <a:buNone/>
            </a:pPr>
            <a:r>
              <a:rPr lang="nl-NL" sz="2800" dirty="0"/>
              <a:t>Welke uitspraken zijn waar?</a:t>
            </a:r>
          </a:p>
        </p:txBody>
      </p:sp>
    </p:spTree>
    <p:extLst>
      <p:ext uri="{BB962C8B-B14F-4D97-AF65-F5344CB8AC3E}">
        <p14:creationId xmlns:p14="http://schemas.microsoft.com/office/powerpoint/2010/main" val="3692601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69"/>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3366FF"/>
              </a:solidFill>
              <a:effectLst/>
              <a:uLnTx/>
              <a:uFillTx/>
              <a:latin typeface="Corbel" panose="020B0503020204020204"/>
              <a:ea typeface="+mn-ea"/>
              <a:cs typeface="+mn-cs"/>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grpSp>
        <p:nvGrpSpPr>
          <p:cNvPr id="19" name="Groep 18"/>
          <p:cNvGrpSpPr/>
          <p:nvPr/>
        </p:nvGrpSpPr>
        <p:grpSpPr>
          <a:xfrm>
            <a:off x="806913" y="1236578"/>
            <a:ext cx="908647" cy="908646"/>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88475"/>
              <a:ext cx="356441"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22" name="Groep 21"/>
          <p:cNvGrpSpPr/>
          <p:nvPr/>
        </p:nvGrpSpPr>
        <p:grpSpPr>
          <a:xfrm>
            <a:off x="806911" y="2554465"/>
            <a:ext cx="908647" cy="908646"/>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88475"/>
              <a:ext cx="356441"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20" name="Groep 19"/>
          <p:cNvGrpSpPr/>
          <p:nvPr/>
        </p:nvGrpSpPr>
        <p:grpSpPr>
          <a:xfrm>
            <a:off x="806911" y="3754712"/>
            <a:ext cx="908647" cy="908646"/>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82969"/>
              <a:ext cx="356440"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21" name="Groep 20"/>
          <p:cNvGrpSpPr/>
          <p:nvPr/>
        </p:nvGrpSpPr>
        <p:grpSpPr>
          <a:xfrm>
            <a:off x="806911" y="5030731"/>
            <a:ext cx="908647" cy="908646"/>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74198"/>
              <a:ext cx="356440"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5" name="Shape 90">
            <a:extLst>
              <a:ext uri="{FF2B5EF4-FFF2-40B4-BE49-F238E27FC236}">
                <a16:creationId xmlns:a16="http://schemas.microsoft.com/office/drawing/2014/main" id="{7550F05A-CF05-4F02-8A8F-76119DE2CF57}"/>
              </a:ext>
            </a:extLst>
          </p:cNvPr>
          <p:cNvSpPr/>
          <p:nvPr/>
        </p:nvSpPr>
        <p:spPr>
          <a:xfrm>
            <a:off x="1958101" y="1413550"/>
            <a:ext cx="6158288"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Er is een grote stroomsterkte</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3" name="Shape 90">
            <a:extLst>
              <a:ext uri="{FF2B5EF4-FFF2-40B4-BE49-F238E27FC236}">
                <a16:creationId xmlns:a16="http://schemas.microsoft.com/office/drawing/2014/main" id="{7550F05A-CF05-4F02-8A8F-76119DE2CF57}"/>
              </a:ext>
            </a:extLst>
          </p:cNvPr>
          <p:cNvSpPr/>
          <p:nvPr/>
        </p:nvSpPr>
        <p:spPr>
          <a:xfrm>
            <a:off x="1958100" y="2687839"/>
            <a:ext cx="6158288"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Er is een grote spanning</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4" name="Shape 90">
            <a:extLst>
              <a:ext uri="{FF2B5EF4-FFF2-40B4-BE49-F238E27FC236}">
                <a16:creationId xmlns:a16="http://schemas.microsoft.com/office/drawing/2014/main" id="{7550F05A-CF05-4F02-8A8F-76119DE2CF57}"/>
              </a:ext>
            </a:extLst>
          </p:cNvPr>
          <p:cNvSpPr/>
          <p:nvPr/>
        </p:nvSpPr>
        <p:spPr>
          <a:xfrm>
            <a:off x="1958100" y="3897660"/>
            <a:ext cx="6158289"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Er is een grote lading</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5" name="Shape 90">
            <a:extLst>
              <a:ext uri="{FF2B5EF4-FFF2-40B4-BE49-F238E27FC236}">
                <a16:creationId xmlns:a16="http://schemas.microsoft.com/office/drawing/2014/main" id="{7550F05A-CF05-4F02-8A8F-76119DE2CF57}"/>
              </a:ext>
            </a:extLst>
          </p:cNvPr>
          <p:cNvSpPr/>
          <p:nvPr/>
        </p:nvSpPr>
        <p:spPr>
          <a:xfrm>
            <a:off x="1958100" y="5121090"/>
            <a:ext cx="6158290"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Er is een grote weerstand</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27" name="Titel 1"/>
          <p:cNvSpPr>
            <a:spLocks noGrp="1"/>
          </p:cNvSpPr>
          <p:nvPr>
            <p:ph type="title"/>
          </p:nvPr>
        </p:nvSpPr>
        <p:spPr>
          <a:xfrm>
            <a:off x="363658" y="112286"/>
            <a:ext cx="8487733" cy="855185"/>
          </a:xfrm>
        </p:spPr>
        <p:txBody>
          <a:bodyPr anchor="t">
            <a:noAutofit/>
          </a:bodyPr>
          <a:lstStyle/>
          <a:p>
            <a:pPr marL="0" indent="0">
              <a:lnSpc>
                <a:spcPts val="4000"/>
              </a:lnSpc>
              <a:buNone/>
            </a:pPr>
            <a:r>
              <a:rPr lang="nl-NL" sz="2800" dirty="0"/>
              <a:t>Door een draad lopen heel veel elektronen per seconde. Wat weet je nu zeker?</a:t>
            </a:r>
          </a:p>
        </p:txBody>
      </p:sp>
    </p:spTree>
    <p:extLst>
      <p:ext uri="{BB962C8B-B14F-4D97-AF65-F5344CB8AC3E}">
        <p14:creationId xmlns:p14="http://schemas.microsoft.com/office/powerpoint/2010/main" val="499004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5" y="6285469"/>
            <a:ext cx="8932986"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3366FF"/>
              </a:solidFill>
              <a:effectLst/>
              <a:uLnTx/>
              <a:uFillTx/>
              <a:latin typeface="Corbel" panose="020B0503020204020204"/>
              <a:ea typeface="+mn-ea"/>
              <a:cs typeface="+mn-cs"/>
            </a:endParaRPr>
          </a:p>
        </p:txBody>
      </p:sp>
      <p:sp>
        <p:nvSpPr>
          <p:cNvPr id="5" name="Tekstvak 4"/>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grpSp>
        <p:nvGrpSpPr>
          <p:cNvPr id="19" name="Groep 18"/>
          <p:cNvGrpSpPr/>
          <p:nvPr/>
        </p:nvGrpSpPr>
        <p:grpSpPr>
          <a:xfrm>
            <a:off x="806911" y="1583208"/>
            <a:ext cx="908647" cy="908646"/>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88475"/>
              <a:ext cx="356441"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22" name="Groep 21"/>
          <p:cNvGrpSpPr/>
          <p:nvPr/>
        </p:nvGrpSpPr>
        <p:grpSpPr>
          <a:xfrm>
            <a:off x="806911" y="2802787"/>
            <a:ext cx="908647" cy="908646"/>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88475"/>
              <a:ext cx="356441"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20" name="Groep 19"/>
          <p:cNvGrpSpPr/>
          <p:nvPr/>
        </p:nvGrpSpPr>
        <p:grpSpPr>
          <a:xfrm>
            <a:off x="806911" y="3938773"/>
            <a:ext cx="908647" cy="908646"/>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82969"/>
              <a:ext cx="356440"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21" name="Groep 20"/>
          <p:cNvGrpSpPr/>
          <p:nvPr/>
        </p:nvGrpSpPr>
        <p:grpSpPr>
          <a:xfrm>
            <a:off x="806911" y="5126970"/>
            <a:ext cx="908647" cy="908646"/>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74198"/>
              <a:ext cx="356440" cy="431204"/>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5" name="Shape 90">
            <a:extLst>
              <a:ext uri="{FF2B5EF4-FFF2-40B4-BE49-F238E27FC236}">
                <a16:creationId xmlns:a16="http://schemas.microsoft.com/office/drawing/2014/main" id="{7550F05A-CF05-4F02-8A8F-76119DE2CF57}"/>
              </a:ext>
            </a:extLst>
          </p:cNvPr>
          <p:cNvSpPr/>
          <p:nvPr/>
        </p:nvSpPr>
        <p:spPr>
          <a:xfrm>
            <a:off x="1958099" y="1501648"/>
            <a:ext cx="6158288"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Q = I ∙ t = 0,5 ∙ 10 = 5 C</a:t>
            </a:r>
            <a:br>
              <a:rPr kumimoji="0" lang="nl-NL" sz="2800" b="0" i="0" u="none" strike="noStrike" kern="0" cap="none" spc="0" normalizeH="0" baseline="0" noProof="0" dirty="0">
                <a:ln>
                  <a:noFill/>
                </a:ln>
                <a:solidFill>
                  <a:srgbClr val="000000"/>
                </a:solidFill>
                <a:effectLst/>
                <a:uLnTx/>
                <a:uFillTx/>
                <a:latin typeface="+mj-lt"/>
                <a:cs typeface="Helvetica"/>
                <a:sym typeface="Helvetica"/>
              </a:rPr>
            </a:br>
            <a:r>
              <a:rPr kumimoji="0" lang="nl-NL" sz="2800" b="0" i="0" u="none" strike="noStrike" kern="0" cap="none" spc="0" normalizeH="0" baseline="0" noProof="0" dirty="0">
                <a:ln>
                  <a:noFill/>
                </a:ln>
                <a:solidFill>
                  <a:srgbClr val="000000"/>
                </a:solidFill>
                <a:effectLst/>
                <a:uLnTx/>
                <a:uFillTx/>
                <a:latin typeface="+mj-lt"/>
                <a:cs typeface="Helvetica"/>
                <a:sym typeface="Helvetica"/>
              </a:rPr>
              <a:t>5 /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1,602 ∙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-19</a:t>
            </a:r>
            <a:r>
              <a:rPr kumimoji="0" lang="nl-NL" sz="2800" b="0" i="0" u="none" strike="noStrike" kern="1200" cap="none" spc="0" normalizeH="0" noProof="0" dirty="0">
                <a:ln>
                  <a:noFill/>
                </a:ln>
                <a:solidFill>
                  <a:prstClr val="black"/>
                </a:solidFill>
                <a:effectLst/>
                <a:uLnTx/>
                <a:uFillTx/>
                <a:latin typeface="Calibri Light" panose="020F0302020204030204"/>
                <a:ea typeface="+mj-ea"/>
                <a:cs typeface="+mj-cs"/>
              </a:rPr>
              <a:t> =</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 </a:t>
            </a:r>
            <a:r>
              <a:rPr lang="nl-NL" sz="2800" dirty="0">
                <a:solidFill>
                  <a:prstClr val="black"/>
                </a:solidFill>
                <a:latin typeface="Calibri Light" panose="020F0302020204030204"/>
                <a:ea typeface="+mj-ea"/>
                <a:cs typeface="+mj-cs"/>
              </a:rPr>
              <a:t>3,1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19</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a:t>
            </a:r>
            <a:endParaRPr kumimoji="0" lang="en-GB" sz="2800" b="0" i="0" u="none" strike="noStrike" kern="0" cap="none" spc="0" normalizeH="0" noProof="0" dirty="0">
              <a:ln>
                <a:noFill/>
              </a:ln>
              <a:solidFill>
                <a:srgbClr val="000000"/>
              </a:solidFill>
              <a:effectLst/>
              <a:uLnTx/>
              <a:uFillTx/>
              <a:latin typeface="+mj-lt"/>
              <a:cs typeface="Helvetica"/>
              <a:sym typeface="Helvetica"/>
            </a:endParaRPr>
          </a:p>
        </p:txBody>
      </p:sp>
      <p:sp>
        <p:nvSpPr>
          <p:cNvPr id="23" name="Shape 90">
            <a:extLst>
              <a:ext uri="{FF2B5EF4-FFF2-40B4-BE49-F238E27FC236}">
                <a16:creationId xmlns:a16="http://schemas.microsoft.com/office/drawing/2014/main" id="{7550F05A-CF05-4F02-8A8F-76119DE2CF57}"/>
              </a:ext>
            </a:extLst>
          </p:cNvPr>
          <p:cNvSpPr/>
          <p:nvPr/>
        </p:nvSpPr>
        <p:spPr>
          <a:xfrm>
            <a:off x="1958100" y="2677629"/>
            <a:ext cx="6158288"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Q = I / t = 0,5 / 10 = 0,05 C</a:t>
            </a:r>
            <a:br>
              <a:rPr kumimoji="0" lang="nl-NL" sz="2800" b="0" i="0" u="none" strike="noStrike" kern="0" cap="none" spc="0" normalizeH="0" baseline="0" noProof="0" dirty="0">
                <a:ln>
                  <a:noFill/>
                </a:ln>
                <a:solidFill>
                  <a:srgbClr val="000000"/>
                </a:solidFill>
                <a:effectLst/>
                <a:uLnTx/>
                <a:uFillTx/>
                <a:latin typeface="+mj-lt"/>
                <a:cs typeface="Helvetica"/>
                <a:sym typeface="Helvetica"/>
              </a:rPr>
            </a:br>
            <a:r>
              <a:rPr kumimoji="0" lang="nl-NL" sz="2800" b="0" i="0" u="none" strike="noStrike" kern="0" cap="none" spc="0" normalizeH="0" baseline="0" noProof="0" dirty="0">
                <a:ln>
                  <a:noFill/>
                </a:ln>
                <a:solidFill>
                  <a:srgbClr val="000000"/>
                </a:solidFill>
                <a:effectLst/>
                <a:uLnTx/>
                <a:uFillTx/>
                <a:latin typeface="+mj-lt"/>
                <a:cs typeface="Helvetica"/>
                <a:sym typeface="Helvetica"/>
              </a:rPr>
              <a:t>0,05 /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1,602 ∙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-19</a:t>
            </a:r>
            <a:r>
              <a:rPr kumimoji="0" lang="nl-NL" sz="2800" b="0" i="0" u="none" strike="noStrike" kern="1200" cap="none" spc="0" normalizeH="0" noProof="0" dirty="0">
                <a:ln>
                  <a:noFill/>
                </a:ln>
                <a:solidFill>
                  <a:prstClr val="black"/>
                </a:solidFill>
                <a:effectLst/>
                <a:uLnTx/>
                <a:uFillTx/>
                <a:latin typeface="Calibri Light" panose="020F0302020204030204"/>
                <a:ea typeface="+mj-ea"/>
                <a:cs typeface="+mj-cs"/>
              </a:rPr>
              <a:t> =</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 </a:t>
            </a:r>
            <a:r>
              <a:rPr lang="nl-NL" sz="2800" dirty="0">
                <a:solidFill>
                  <a:prstClr val="black"/>
                </a:solidFill>
                <a:latin typeface="Calibri Light" panose="020F0302020204030204"/>
                <a:ea typeface="+mj-ea"/>
                <a:cs typeface="+mj-cs"/>
              </a:rPr>
              <a:t>3,1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17</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a:t>
            </a:r>
            <a:endParaRPr kumimoji="0" lang="en-GB" sz="2800" b="0" i="0" u="none" strike="noStrike" kern="0" cap="none" spc="0" normalizeH="0" noProof="0" dirty="0">
              <a:ln>
                <a:noFill/>
              </a:ln>
              <a:solidFill>
                <a:srgbClr val="000000"/>
              </a:solidFill>
              <a:effectLst/>
              <a:uLnTx/>
              <a:uFillTx/>
              <a:latin typeface="+mj-lt"/>
              <a:cs typeface="Helvetica"/>
              <a:sym typeface="Helvetica"/>
            </a:endParaRPr>
          </a:p>
        </p:txBody>
      </p:sp>
      <p:sp>
        <p:nvSpPr>
          <p:cNvPr id="24" name="Shape 90">
            <a:extLst>
              <a:ext uri="{FF2B5EF4-FFF2-40B4-BE49-F238E27FC236}">
                <a16:creationId xmlns:a16="http://schemas.microsoft.com/office/drawing/2014/main" id="{7550F05A-CF05-4F02-8A8F-76119DE2CF57}"/>
              </a:ext>
            </a:extLst>
          </p:cNvPr>
          <p:cNvSpPr/>
          <p:nvPr/>
        </p:nvSpPr>
        <p:spPr>
          <a:xfrm>
            <a:off x="1958100" y="3823189"/>
            <a:ext cx="6158289"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Q = I ∙ t = 0,5 ∙ 10 = 5 C</a:t>
            </a:r>
            <a:br>
              <a:rPr kumimoji="0" lang="nl-NL" sz="2800" b="0" i="0" u="none" strike="noStrike" kern="0" cap="none" spc="0" normalizeH="0" baseline="0" noProof="0" dirty="0">
                <a:ln>
                  <a:noFill/>
                </a:ln>
                <a:solidFill>
                  <a:srgbClr val="000000"/>
                </a:solidFill>
                <a:effectLst/>
                <a:uLnTx/>
                <a:uFillTx/>
                <a:latin typeface="+mj-lt"/>
                <a:cs typeface="Helvetica"/>
                <a:sym typeface="Helvetica"/>
              </a:rPr>
            </a:br>
            <a:r>
              <a:rPr kumimoji="0" lang="nl-NL" sz="2800" b="0" i="0" u="none" strike="noStrike" kern="0" cap="none" spc="0" normalizeH="0" baseline="0" noProof="0" dirty="0">
                <a:ln>
                  <a:noFill/>
                </a:ln>
                <a:solidFill>
                  <a:srgbClr val="000000"/>
                </a:solidFill>
                <a:effectLst/>
                <a:uLnTx/>
                <a:uFillTx/>
                <a:latin typeface="+mj-lt"/>
                <a:cs typeface="Helvetica"/>
                <a:sym typeface="Helvetica"/>
              </a:rPr>
              <a:t>5 ∙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1,602 ∙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-19</a:t>
            </a:r>
            <a:r>
              <a:rPr kumimoji="0" lang="nl-NL" sz="2800" b="0" i="0" u="none" strike="noStrike" kern="1200" cap="none" spc="0" normalizeH="0" noProof="0" dirty="0">
                <a:ln>
                  <a:noFill/>
                </a:ln>
                <a:solidFill>
                  <a:prstClr val="black"/>
                </a:solidFill>
                <a:effectLst/>
                <a:uLnTx/>
                <a:uFillTx/>
                <a:latin typeface="Calibri Light" panose="020F0302020204030204"/>
                <a:ea typeface="+mj-ea"/>
                <a:cs typeface="+mj-cs"/>
              </a:rPr>
              <a:t> =</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 </a:t>
            </a:r>
            <a:r>
              <a:rPr lang="nl-NL" sz="2800" dirty="0">
                <a:solidFill>
                  <a:prstClr val="black"/>
                </a:solidFill>
                <a:latin typeface="Calibri Light" panose="020F0302020204030204"/>
                <a:ea typeface="+mj-ea"/>
                <a:cs typeface="+mj-cs"/>
              </a:rPr>
              <a:t>8,0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-19</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a:t>
            </a:r>
            <a:endParaRPr kumimoji="0" lang="en-GB" sz="2800" b="0" i="0" u="none" strike="noStrike" kern="0" cap="none" spc="0" normalizeH="0" noProof="0" dirty="0">
              <a:ln>
                <a:noFill/>
              </a:ln>
              <a:solidFill>
                <a:srgbClr val="000000"/>
              </a:solidFill>
              <a:effectLst/>
              <a:uLnTx/>
              <a:uFillTx/>
              <a:latin typeface="+mj-lt"/>
              <a:cs typeface="Helvetica"/>
              <a:sym typeface="Helvetica"/>
            </a:endParaRPr>
          </a:p>
        </p:txBody>
      </p:sp>
      <p:sp>
        <p:nvSpPr>
          <p:cNvPr id="25" name="Shape 90">
            <a:extLst>
              <a:ext uri="{FF2B5EF4-FFF2-40B4-BE49-F238E27FC236}">
                <a16:creationId xmlns:a16="http://schemas.microsoft.com/office/drawing/2014/main" id="{7550F05A-CF05-4F02-8A8F-76119DE2CF57}"/>
              </a:ext>
            </a:extLst>
          </p:cNvPr>
          <p:cNvSpPr/>
          <p:nvPr/>
        </p:nvSpPr>
        <p:spPr>
          <a:xfrm>
            <a:off x="1958100" y="4961600"/>
            <a:ext cx="6158290"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Q = I / t = 0,5 / 10 = 0,05 C</a:t>
            </a:r>
            <a:br>
              <a:rPr kumimoji="0" lang="nl-NL" sz="2800" b="0" i="0" u="none" strike="noStrike" kern="0" cap="none" spc="0" normalizeH="0" baseline="0" noProof="0" dirty="0">
                <a:ln>
                  <a:noFill/>
                </a:ln>
                <a:solidFill>
                  <a:srgbClr val="000000"/>
                </a:solidFill>
                <a:effectLst/>
                <a:uLnTx/>
                <a:uFillTx/>
                <a:latin typeface="+mj-lt"/>
                <a:cs typeface="Helvetica"/>
                <a:sym typeface="Helvetica"/>
              </a:rPr>
            </a:br>
            <a:r>
              <a:rPr kumimoji="0" lang="nl-NL" sz="2800" b="0" i="0" u="none" strike="noStrike" kern="0" cap="none" spc="0" normalizeH="0" baseline="0" noProof="0" dirty="0">
                <a:ln>
                  <a:noFill/>
                </a:ln>
                <a:solidFill>
                  <a:srgbClr val="000000"/>
                </a:solidFill>
                <a:effectLst/>
                <a:uLnTx/>
                <a:uFillTx/>
                <a:latin typeface="+mj-lt"/>
                <a:cs typeface="Helvetica"/>
                <a:sym typeface="Helvetica"/>
              </a:rPr>
              <a:t>0,05 ∙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1,602 ∙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-19</a:t>
            </a:r>
            <a:r>
              <a:rPr kumimoji="0" lang="nl-NL" sz="2800" b="0" i="0" u="none" strike="noStrike" kern="1200" cap="none" spc="0" normalizeH="0" noProof="0" dirty="0">
                <a:ln>
                  <a:noFill/>
                </a:ln>
                <a:solidFill>
                  <a:prstClr val="black"/>
                </a:solidFill>
                <a:effectLst/>
                <a:uLnTx/>
                <a:uFillTx/>
                <a:latin typeface="Calibri Light" panose="020F0302020204030204"/>
                <a:ea typeface="+mj-ea"/>
                <a:cs typeface="+mj-cs"/>
              </a:rPr>
              <a:t> =</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 </a:t>
            </a:r>
            <a:r>
              <a:rPr lang="nl-NL" sz="2800" dirty="0">
                <a:solidFill>
                  <a:prstClr val="black"/>
                </a:solidFill>
                <a:latin typeface="Calibri Light" panose="020F0302020204030204"/>
                <a:ea typeface="+mj-ea"/>
                <a:cs typeface="+mj-cs"/>
              </a:rPr>
              <a:t>8,0 </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 10</a:t>
            </a:r>
            <a:r>
              <a:rPr kumimoji="0" lang="nl-NL" sz="2800" b="0" i="0" u="none" strike="noStrike" kern="1200" cap="none" spc="0" normalizeH="0" baseline="30000" noProof="0" dirty="0">
                <a:ln>
                  <a:noFill/>
                </a:ln>
                <a:solidFill>
                  <a:prstClr val="black"/>
                </a:solidFill>
                <a:effectLst/>
                <a:uLnTx/>
                <a:uFillTx/>
                <a:latin typeface="Calibri Light" panose="020F0302020204030204"/>
                <a:ea typeface="+mj-ea"/>
                <a:cs typeface="+mj-cs"/>
              </a:rPr>
              <a:t>-21</a:t>
            </a:r>
            <a:r>
              <a:rPr kumimoji="0" lang="nl-NL" sz="2800" b="0" i="0" u="none" strike="noStrike" kern="1200" cap="none" spc="0" normalizeH="0" baseline="0" noProof="0" dirty="0">
                <a:ln>
                  <a:noFill/>
                </a:ln>
                <a:solidFill>
                  <a:prstClr val="black"/>
                </a:solidFill>
                <a:effectLst/>
                <a:uLnTx/>
                <a:uFillTx/>
                <a:latin typeface="Calibri Light" panose="020F0302020204030204"/>
                <a:ea typeface="+mj-ea"/>
                <a:cs typeface="+mj-cs"/>
              </a:rPr>
              <a:t>.</a:t>
            </a:r>
            <a:endParaRPr kumimoji="0" lang="en-GB" sz="2800" b="0" i="0" u="none" strike="noStrike" kern="0" cap="none" spc="0" normalizeH="0" noProof="0" dirty="0">
              <a:ln>
                <a:noFill/>
              </a:ln>
              <a:solidFill>
                <a:srgbClr val="000000"/>
              </a:solidFill>
              <a:effectLst/>
              <a:uLnTx/>
              <a:uFillTx/>
              <a:latin typeface="+mj-lt"/>
              <a:cs typeface="Helvetica"/>
              <a:sym typeface="Helvetica"/>
            </a:endParaRPr>
          </a:p>
        </p:txBody>
      </p:sp>
      <p:sp>
        <p:nvSpPr>
          <p:cNvPr id="27" name="Titel 1"/>
          <p:cNvSpPr>
            <a:spLocks noGrp="1"/>
          </p:cNvSpPr>
          <p:nvPr>
            <p:ph type="title"/>
          </p:nvPr>
        </p:nvSpPr>
        <p:spPr>
          <a:xfrm>
            <a:off x="328133" y="1287"/>
            <a:ext cx="8487733" cy="855185"/>
          </a:xfrm>
        </p:spPr>
        <p:txBody>
          <a:bodyPr anchor="t">
            <a:noAutofit/>
          </a:bodyPr>
          <a:lstStyle/>
          <a:p>
            <a:pPr marL="0" indent="0">
              <a:lnSpc>
                <a:spcPts val="4000"/>
              </a:lnSpc>
              <a:buNone/>
            </a:pPr>
            <a:r>
              <a:rPr lang="nl-NL" sz="2800" dirty="0"/>
              <a:t>Er loopt een stroom van 0,5 A. De lading van een elektron is 1,602 ∙ 10</a:t>
            </a:r>
            <a:r>
              <a:rPr lang="nl-NL" sz="2800" baseline="30000" dirty="0"/>
              <a:t>-19 </a:t>
            </a:r>
            <a:r>
              <a:rPr lang="nl-NL" sz="2800" dirty="0"/>
              <a:t>C. Hoeveel elektronen lopen er per 10 seconden door de draad? </a:t>
            </a:r>
          </a:p>
        </p:txBody>
      </p:sp>
    </p:spTree>
    <p:extLst>
      <p:ext uri="{BB962C8B-B14F-4D97-AF65-F5344CB8AC3E}">
        <p14:creationId xmlns:p14="http://schemas.microsoft.com/office/powerpoint/2010/main" val="53811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5685183" y="6407433"/>
            <a:ext cx="3458817" cy="253916"/>
          </a:xfrm>
          <a:prstGeom prst="rect">
            <a:avLst/>
          </a:prstGeom>
          <a:noFill/>
        </p:spPr>
        <p:txBody>
          <a:bodyPr wrap="square" rtlCol="0">
            <a:spAutoFit/>
          </a:bodyPr>
          <a:lstStyle/>
          <a:p>
            <a:pPr defTabSz="457200">
              <a:defRPr/>
            </a:pPr>
            <a:r>
              <a:rPr lang="nl-NL" sz="1050" dirty="0">
                <a:solidFill>
                  <a:prstClr val="white"/>
                </a:solidFill>
                <a:latin typeface="Tahoma" panose="020B0604030504040204" pitchFamily="34" charset="0"/>
                <a:ea typeface="Tahoma" panose="020B0604030504040204" pitchFamily="34" charset="0"/>
                <a:cs typeface="Tahoma" panose="020B0604030504040204" pitchFamily="34" charset="0"/>
              </a:rPr>
              <a:t>www.nvon.nl/diagnostischevragen        © 2022 NVON </a:t>
            </a:r>
          </a:p>
        </p:txBody>
      </p:sp>
      <p:sp>
        <p:nvSpPr>
          <p:cNvPr id="2" name="Titel 1"/>
          <p:cNvSpPr>
            <a:spLocks noGrp="1"/>
          </p:cNvSpPr>
          <p:nvPr>
            <p:ph type="title"/>
          </p:nvPr>
        </p:nvSpPr>
        <p:spPr>
          <a:xfrm>
            <a:off x="628650" y="365126"/>
            <a:ext cx="7886700" cy="4097544"/>
          </a:xfrm>
        </p:spPr>
        <p:txBody>
          <a:bodyPr>
            <a:normAutofit/>
          </a:bodyPr>
          <a:lstStyle/>
          <a:p>
            <a:br>
              <a:rPr lang="nl-NL" b="1" dirty="0"/>
            </a:br>
            <a:endParaRPr lang="nl-NL" dirty="0"/>
          </a:p>
        </p:txBody>
      </p:sp>
      <p:sp>
        <p:nvSpPr>
          <p:cNvPr id="28" name="Titel 1"/>
          <p:cNvSpPr txBox="1">
            <a:spLocks/>
          </p:cNvSpPr>
          <p:nvPr/>
        </p:nvSpPr>
        <p:spPr>
          <a:xfrm>
            <a:off x="628650" y="572530"/>
            <a:ext cx="7886700" cy="3363366"/>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nl-NL" dirty="0">
                <a:solidFill>
                  <a:srgbClr val="000000"/>
                </a:solidFill>
                <a:latin typeface="Calibri" panose="020F0502020204030204" pitchFamily="34" charset="0"/>
                <a:cs typeface="Calibri" panose="020F0502020204030204" pitchFamily="34" charset="0"/>
              </a:rPr>
              <a:t>Deze vragen met toelichting zijn ontwikkeld door de diagnostische vragen werkgroep van de NVON</a:t>
            </a:r>
          </a:p>
          <a:p>
            <a:endParaRPr lang="nl-NL" dirty="0">
              <a:solidFill>
                <a:srgbClr val="000000"/>
              </a:solidFill>
              <a:latin typeface="Calibri" panose="020F0502020204030204" pitchFamily="34" charset="0"/>
              <a:cs typeface="Calibri" panose="020F0502020204030204" pitchFamily="34" charset="0"/>
            </a:endParaRPr>
          </a:p>
          <a:p>
            <a:r>
              <a:rPr lang="nl-NL" dirty="0">
                <a:solidFill>
                  <a:srgbClr val="000000"/>
                </a:solidFill>
                <a:latin typeface="Calibri" panose="020F0502020204030204" pitchFamily="34" charset="0"/>
                <a:cs typeface="Calibri" panose="020F0502020204030204" pitchFamily="34" charset="0"/>
              </a:rPr>
              <a:t>Heb je feedback, wil je bijdragen, vragen testen of samenwerken? Laat het weten via:</a:t>
            </a:r>
            <a:br>
              <a:rPr lang="nl-NL" dirty="0">
                <a:solidFill>
                  <a:srgbClr val="000000"/>
                </a:solidFill>
                <a:latin typeface="Calibri" panose="020F0502020204030204" pitchFamily="34" charset="0"/>
                <a:cs typeface="Calibri" panose="020F0502020204030204" pitchFamily="34" charset="0"/>
              </a:rPr>
            </a:br>
            <a:r>
              <a:rPr lang="nl-NL" dirty="0">
                <a:solidFill>
                  <a:srgbClr val="000000"/>
                </a:solidFill>
                <a:latin typeface="Calibri" panose="020F0502020204030204" pitchFamily="34" charset="0"/>
                <a:cs typeface="Calibri" panose="020F0502020204030204" pitchFamily="34" charset="0"/>
                <a:hlinkClick r:id="rId3"/>
              </a:rPr>
              <a:t>diagnostischevragen@nvon.nl</a:t>
            </a:r>
            <a:r>
              <a:rPr lang="nl-NL" dirty="0">
                <a:solidFill>
                  <a:srgbClr val="000000"/>
                </a:solidFill>
                <a:latin typeface="Calibri" panose="020F0502020204030204" pitchFamily="34" charset="0"/>
                <a:cs typeface="Calibri" panose="020F0502020204030204" pitchFamily="34" charset="0"/>
              </a:rPr>
              <a:t> </a:t>
            </a:r>
          </a:p>
        </p:txBody>
      </p:sp>
      <p:pic>
        <p:nvPicPr>
          <p:cNvPr id="8" name="Afbeelding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0189" y="4281356"/>
            <a:ext cx="4243622" cy="1295421"/>
          </a:xfrm>
          <a:prstGeom prst="rect">
            <a:avLst/>
          </a:prstGeom>
        </p:spPr>
      </p:pic>
      <p:sp>
        <p:nvSpPr>
          <p:cNvPr id="3" name="Google Shape;256;p23">
            <a:extLst>
              <a:ext uri="{FF2B5EF4-FFF2-40B4-BE49-F238E27FC236}">
                <a16:creationId xmlns:a16="http://schemas.microsoft.com/office/drawing/2014/main" id="{3D284F5F-7F6D-0502-A99B-28EE7AF38E53}"/>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sz="1800">
              <a:solidFill>
                <a:srgbClr val="3366FF"/>
              </a:solidFill>
              <a:latin typeface="Corbel"/>
              <a:ea typeface="Corbel"/>
              <a:cs typeface="Corbel"/>
              <a:sym typeface="Corbel"/>
            </a:endParaRPr>
          </a:p>
        </p:txBody>
      </p:sp>
      <p:sp>
        <p:nvSpPr>
          <p:cNvPr id="6" name="Google Shape;257;p23">
            <a:extLst>
              <a:ext uri="{FF2B5EF4-FFF2-40B4-BE49-F238E27FC236}">
                <a16:creationId xmlns:a16="http://schemas.microsoft.com/office/drawing/2014/main" id="{7DDAA764-CB52-A160-5C10-76CA2D0967B2}"/>
              </a:ext>
            </a:extLst>
          </p:cNvPr>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algn="r">
              <a:buClr>
                <a:srgbClr val="FFFFFF"/>
              </a:buClr>
              <a:buSzPts val="1050"/>
              <a:buFont typeface="Tahoma"/>
              <a:buNone/>
            </a:pPr>
            <a:r>
              <a:rPr lang="en-GB" sz="1050" dirty="0">
                <a:solidFill>
                  <a:srgbClr val="FFFFFF"/>
                </a:solidFill>
                <a:latin typeface="Tahoma"/>
                <a:ea typeface="Tahoma"/>
                <a:cs typeface="Tahoma"/>
                <a:sym typeface="Tahoma"/>
              </a:rPr>
              <a:t>www.diagnostischevragen.nl</a:t>
            </a:r>
            <a:endParaRPr dirty="0"/>
          </a:p>
        </p:txBody>
      </p:sp>
      <p:pic>
        <p:nvPicPr>
          <p:cNvPr id="1028" name="Picture 4" descr="Creative Commons Attribution-ShareAlike 3.0 Unported - Wikidata">
            <a:extLst>
              <a:ext uri="{FF2B5EF4-FFF2-40B4-BE49-F238E27FC236}">
                <a16:creationId xmlns:a16="http://schemas.microsoft.com/office/drawing/2014/main" id="{9F608E1F-C09A-D688-42AC-36E8E18741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188" y="6332184"/>
            <a:ext cx="1148977" cy="404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058752"/>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531</Words>
  <Application>Microsoft Office PowerPoint</Application>
  <PresentationFormat>Diavoorstelling (4:3)</PresentationFormat>
  <Paragraphs>51</Paragraphs>
  <Slides>5</Slides>
  <Notes>5</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5</vt:i4>
      </vt:variant>
    </vt:vector>
  </HeadingPairs>
  <TitlesOfParts>
    <vt:vector size="14" baseType="lpstr">
      <vt:lpstr>Arial</vt:lpstr>
      <vt:lpstr>Calibri</vt:lpstr>
      <vt:lpstr>Calibri Light</vt:lpstr>
      <vt:lpstr>Corbel</vt:lpstr>
      <vt:lpstr>Helvetica</vt:lpstr>
      <vt:lpstr>Helvetica Light</vt:lpstr>
      <vt:lpstr>source sans pro</vt:lpstr>
      <vt:lpstr>Tahoma</vt:lpstr>
      <vt:lpstr>Kantoorthema</vt:lpstr>
      <vt:lpstr>Lading en stroom </vt:lpstr>
      <vt:lpstr>Welke uitspraken zijn waar?</vt:lpstr>
      <vt:lpstr>Door een draad lopen heel veel elektronen per seconde. Wat weet je nu zeker?</vt:lpstr>
      <vt:lpstr>Er loopt een stroom van 0,5 A. De lading van een elektron is 1,602 ∙ 10-19 C. Hoeveel elektronen lopen er per 10 seconden door de draad?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Welke uitspraken zijn waar?</dc:title>
  <dc:creator>J.C.E. Brill</dc:creator>
  <cp:lastModifiedBy>J.C.E. Brill</cp:lastModifiedBy>
  <cp:revision>5</cp:revision>
  <dcterms:created xsi:type="dcterms:W3CDTF">2022-09-12T12:35:54Z</dcterms:created>
  <dcterms:modified xsi:type="dcterms:W3CDTF">2024-04-10T18:27:40Z</dcterms:modified>
</cp:coreProperties>
</file>