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7"/>
  </p:notesMasterIdLst>
  <p:sldIdLst>
    <p:sldId id="269" r:id="rId2"/>
    <p:sldId id="282" r:id="rId3"/>
    <p:sldId id="284" r:id="rId4"/>
    <p:sldId id="285" r:id="rId5"/>
    <p:sldId id="268"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1" d="100"/>
          <a:sy n="51" d="100"/>
        </p:scale>
        <p:origin x="1334" y="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4EB598-807B-4199-A99A-86D48A345475}" type="datetimeFigureOut">
              <a:rPr lang="nl-NL" smtClean="0"/>
              <a:t>10-4-2024</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FE8AED-D3CF-4DDA-90E4-D1384C04D036}" type="slidenum">
              <a:rPr lang="nl-NL" smtClean="0"/>
              <a:t>‹nr.›</a:t>
            </a:fld>
            <a:endParaRPr lang="nl-NL"/>
          </a:p>
        </p:txBody>
      </p:sp>
    </p:spTree>
    <p:extLst>
      <p:ext uri="{BB962C8B-B14F-4D97-AF65-F5344CB8AC3E}">
        <p14:creationId xmlns:p14="http://schemas.microsoft.com/office/powerpoint/2010/main" val="20131591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1371600" y="1143000"/>
            <a:ext cx="41148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dirty="0"/>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1</a:t>
            </a:fld>
            <a:endParaRPr/>
          </a:p>
        </p:txBody>
      </p:sp>
    </p:spTree>
    <p:extLst>
      <p:ext uri="{BB962C8B-B14F-4D97-AF65-F5344CB8AC3E}">
        <p14:creationId xmlns:p14="http://schemas.microsoft.com/office/powerpoint/2010/main" val="35834255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Antwoord B is correct. De elektronen zijn de deeltjes die bewegen in een schakeling. Deze zijn negatief geladen, en bewegen dus van min naar plus. We zien negatieve lading van min naar plus bewegen. Dat komt op hetzelfde neer als positieve lading van plus naar min. Stroom is de beweging van </a:t>
            </a:r>
            <a:r>
              <a:rPr lang="nl-NL" dirty="0" err="1"/>
              <a:t>postieve</a:t>
            </a:r>
            <a:r>
              <a:rPr lang="nl-NL" dirty="0"/>
              <a:t> lading, dus van plus naar min.</a:t>
            </a:r>
          </a:p>
        </p:txBody>
      </p:sp>
      <p:sp>
        <p:nvSpPr>
          <p:cNvPr id="4" name="Tijdelijke aanduiding voor dianummer 3"/>
          <p:cNvSpPr>
            <a:spLocks noGrp="1"/>
          </p:cNvSpPr>
          <p:nvPr>
            <p:ph type="sldNum" sz="quarter" idx="5"/>
          </p:nvPr>
        </p:nvSpPr>
        <p:spPr/>
        <p:txBody>
          <a:bodyPr/>
          <a:lstStyle/>
          <a:p>
            <a:fld id="{BBCE65D8-DEE6-43C0-8444-B04B8EE251DE}" type="slidenum">
              <a:rPr lang="nl-NL" smtClean="0"/>
              <a:t>2</a:t>
            </a:fld>
            <a:endParaRPr lang="nl-NL"/>
          </a:p>
        </p:txBody>
      </p:sp>
    </p:spTree>
    <p:extLst>
      <p:ext uri="{BB962C8B-B14F-4D97-AF65-F5344CB8AC3E}">
        <p14:creationId xmlns:p14="http://schemas.microsoft.com/office/powerpoint/2010/main" val="41524425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Antwoord D is correct. Stroomsterkte geeft aan hoeveel elektronen per seconde (eigenlijk lading per seconde) er door een draad stroomt. </a:t>
            </a:r>
          </a:p>
          <a:p>
            <a:r>
              <a:rPr lang="nl-NL" dirty="0"/>
              <a:t>Weerstand geeft aan hoe moeilijk het is voor stroom om ergens doorheen te bewegen. Spanning geeft aan hoeveel energie de elektronen per stuk afgeven. Lading is een eigenschap van elektronen, de hoeveelheid elektronen in een draad staat vast, ze kunnen alleen stromen. </a:t>
            </a:r>
          </a:p>
        </p:txBody>
      </p:sp>
      <p:sp>
        <p:nvSpPr>
          <p:cNvPr id="4" name="Tijdelijke aanduiding voor dianummer 3"/>
          <p:cNvSpPr>
            <a:spLocks noGrp="1"/>
          </p:cNvSpPr>
          <p:nvPr>
            <p:ph type="sldNum" sz="quarter" idx="5"/>
          </p:nvPr>
        </p:nvSpPr>
        <p:spPr/>
        <p:txBody>
          <a:bodyPr/>
          <a:lstStyle/>
          <a:p>
            <a:fld id="{BBCE65D8-DEE6-43C0-8444-B04B8EE251DE}" type="slidenum">
              <a:rPr lang="nl-NL" smtClean="0"/>
              <a:t>3</a:t>
            </a:fld>
            <a:endParaRPr lang="nl-NL"/>
          </a:p>
        </p:txBody>
      </p:sp>
    </p:spTree>
    <p:extLst>
      <p:ext uri="{BB962C8B-B14F-4D97-AF65-F5344CB8AC3E}">
        <p14:creationId xmlns:p14="http://schemas.microsoft.com/office/powerpoint/2010/main" val="3936130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Antwoord A is correct. De formule I = Q/t is om te schrijven als Q = I . t.  En het aantal elektronen vind je door de totale lading te delen door de lading van één elektron. Vergelijk: Een leerling weegt 50 kg. Je hebt 1000 kg aan leerlingen. Dan heb je dus 1000 / 50 = 20 leerlingen.</a:t>
            </a:r>
          </a:p>
        </p:txBody>
      </p:sp>
      <p:sp>
        <p:nvSpPr>
          <p:cNvPr id="4" name="Tijdelijke aanduiding voor dianummer 3"/>
          <p:cNvSpPr>
            <a:spLocks noGrp="1"/>
          </p:cNvSpPr>
          <p:nvPr>
            <p:ph type="sldNum" sz="quarter" idx="5"/>
          </p:nvPr>
        </p:nvSpPr>
        <p:spPr/>
        <p:txBody>
          <a:bodyPr/>
          <a:lstStyle/>
          <a:p>
            <a:fld id="{BBCE65D8-DEE6-43C0-8444-B04B8EE251DE}" type="slidenum">
              <a:rPr lang="nl-NL" smtClean="0"/>
              <a:t>4</a:t>
            </a:fld>
            <a:endParaRPr lang="nl-NL"/>
          </a:p>
        </p:txBody>
      </p:sp>
    </p:spTree>
    <p:extLst>
      <p:ext uri="{BB962C8B-B14F-4D97-AF65-F5344CB8AC3E}">
        <p14:creationId xmlns:p14="http://schemas.microsoft.com/office/powerpoint/2010/main" val="34827619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457200" marR="0" lvl="0" indent="-228600" algn="l" defTabSz="914400" rtl="0" eaLnBrk="1" fontAlgn="auto" latinLnBrk="0" hangingPunct="1">
              <a:lnSpc>
                <a:spcPct val="100000"/>
              </a:lnSpc>
              <a:spcBef>
                <a:spcPts val="0"/>
              </a:spcBef>
              <a:spcAft>
                <a:spcPts val="0"/>
              </a:spcAft>
              <a:buClr>
                <a:srgbClr val="000000"/>
              </a:buClr>
              <a:buSzPts val="1400"/>
              <a:buFont typeface="Arial"/>
              <a:buNone/>
              <a:tabLst/>
              <a:defRPr/>
            </a:pPr>
            <a:r>
              <a:rPr lang="nl-NL" dirty="0"/>
              <a:t>De vragen en toelichtingen vallen onder een </a:t>
            </a:r>
            <a:r>
              <a:rPr lang="nl-NL" b="0" i="0" dirty="0">
                <a:solidFill>
                  <a:srgbClr val="FFFFFF"/>
                </a:solidFill>
                <a:effectLst/>
                <a:latin typeface="source sans pro" panose="020B0503030403020204" pitchFamily="34" charset="0"/>
              </a:rPr>
              <a:t>CC BY-SA 4.0 licentie </a:t>
            </a:r>
            <a:r>
              <a:rPr lang="nl-NL" b="0" u="none" dirty="0"/>
              <a:t>https://creativecommons.org/licenses/by-sa/4.0</a:t>
            </a:r>
          </a:p>
        </p:txBody>
      </p:sp>
      <p:sp>
        <p:nvSpPr>
          <p:cNvPr id="4" name="Tijdelijke aanduiding voor dianummer 3"/>
          <p:cNvSpPr>
            <a:spLocks noGrp="1"/>
          </p:cNvSpPr>
          <p:nvPr>
            <p:ph type="sldNum" sz="quarter" idx="10"/>
          </p:nvPr>
        </p:nvSpPr>
        <p:spPr/>
        <p:txBody>
          <a:bodyPr/>
          <a:lstStyle/>
          <a:p>
            <a:fld id="{E4759A49-2119-46F1-8D52-41E6FAD80798}" type="slidenum">
              <a:rPr lang="nl-NL" smtClean="0"/>
              <a:pPr/>
              <a:t>5</a:t>
            </a:fld>
            <a:endParaRPr lang="nl-NL"/>
          </a:p>
        </p:txBody>
      </p:sp>
    </p:spTree>
    <p:extLst>
      <p:ext uri="{BB962C8B-B14F-4D97-AF65-F5344CB8AC3E}">
        <p14:creationId xmlns:p14="http://schemas.microsoft.com/office/powerpoint/2010/main" val="1132227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nl-NL"/>
              <a:t>Klik om stijl te bewerken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E8BDF561-1E46-4519-9B48-036A99E924BA}" type="datetimeFigureOut">
              <a:rPr lang="nl-NL" smtClean="0"/>
              <a:t>10-4-2024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6FA7476-817C-4057-9878-F5AD43BF729D}" type="slidenum">
              <a:rPr lang="nl-NL" smtClean="0"/>
              <a:t>‹nr.›</a:t>
            </a:fld>
            <a:endParaRPr lang="nl-NL"/>
          </a:p>
        </p:txBody>
      </p:sp>
    </p:spTree>
    <p:extLst>
      <p:ext uri="{BB962C8B-B14F-4D97-AF65-F5344CB8AC3E}">
        <p14:creationId xmlns:p14="http://schemas.microsoft.com/office/powerpoint/2010/main" val="37592345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8BDF561-1E46-4519-9B48-036A99E924BA}" type="datetimeFigureOut">
              <a:rPr lang="nl-NL" smtClean="0"/>
              <a:t>10-4-2024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6FA7476-817C-4057-9878-F5AD43BF729D}" type="slidenum">
              <a:rPr lang="nl-NL" smtClean="0"/>
              <a:t>‹nr.›</a:t>
            </a:fld>
            <a:endParaRPr lang="nl-NL"/>
          </a:p>
        </p:txBody>
      </p:sp>
    </p:spTree>
    <p:extLst>
      <p:ext uri="{BB962C8B-B14F-4D97-AF65-F5344CB8AC3E}">
        <p14:creationId xmlns:p14="http://schemas.microsoft.com/office/powerpoint/2010/main" val="994840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8BDF561-1E46-4519-9B48-036A99E924BA}" type="datetimeFigureOut">
              <a:rPr lang="nl-NL" smtClean="0"/>
              <a:t>10-4-2024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6FA7476-817C-4057-9878-F5AD43BF729D}" type="slidenum">
              <a:rPr lang="nl-NL" smtClean="0"/>
              <a:t>‹nr.›</a:t>
            </a:fld>
            <a:endParaRPr lang="nl-NL"/>
          </a:p>
        </p:txBody>
      </p:sp>
    </p:spTree>
    <p:extLst>
      <p:ext uri="{BB962C8B-B14F-4D97-AF65-F5344CB8AC3E}">
        <p14:creationId xmlns:p14="http://schemas.microsoft.com/office/powerpoint/2010/main" val="3742973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E8BDF561-1E46-4519-9B48-036A99E924BA}" type="datetimeFigureOut">
              <a:rPr lang="nl-NL" smtClean="0"/>
              <a:t>10-4-2024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6FA7476-817C-4057-9878-F5AD43BF729D}" type="slidenum">
              <a:rPr lang="nl-NL" smtClean="0"/>
              <a:t>‹nr.›</a:t>
            </a:fld>
            <a:endParaRPr lang="nl-NL"/>
          </a:p>
        </p:txBody>
      </p:sp>
    </p:spTree>
    <p:extLst>
      <p:ext uri="{BB962C8B-B14F-4D97-AF65-F5344CB8AC3E}">
        <p14:creationId xmlns:p14="http://schemas.microsoft.com/office/powerpoint/2010/main" val="31114153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nl-NL"/>
              <a:t>Klik om stijl te bewerken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Date Placeholder 3"/>
          <p:cNvSpPr>
            <a:spLocks noGrp="1"/>
          </p:cNvSpPr>
          <p:nvPr>
            <p:ph type="dt" sz="half" idx="10"/>
          </p:nvPr>
        </p:nvSpPr>
        <p:spPr/>
        <p:txBody>
          <a:bodyPr/>
          <a:lstStyle/>
          <a:p>
            <a:fld id="{E8BDF561-1E46-4519-9B48-036A99E924BA}" type="datetimeFigureOut">
              <a:rPr lang="nl-NL" smtClean="0"/>
              <a:t>10-4-2024</a:t>
            </a:fld>
            <a:endParaRPr lang="nl-NL"/>
          </a:p>
        </p:txBody>
      </p:sp>
      <p:sp>
        <p:nvSpPr>
          <p:cNvPr id="5" name="Footer Placeholder 4"/>
          <p:cNvSpPr>
            <a:spLocks noGrp="1"/>
          </p:cNvSpPr>
          <p:nvPr>
            <p:ph type="ftr" sz="quarter" idx="11"/>
          </p:nvPr>
        </p:nvSpPr>
        <p:spPr/>
        <p:txBody>
          <a:bodyPr/>
          <a:lstStyle/>
          <a:p>
            <a:endParaRPr lang="nl-NL"/>
          </a:p>
        </p:txBody>
      </p:sp>
      <p:sp>
        <p:nvSpPr>
          <p:cNvPr id="6" name="Slide Number Placeholder 5"/>
          <p:cNvSpPr>
            <a:spLocks noGrp="1"/>
          </p:cNvSpPr>
          <p:nvPr>
            <p:ph type="sldNum" sz="quarter" idx="12"/>
          </p:nvPr>
        </p:nvSpPr>
        <p:spPr/>
        <p:txBody>
          <a:bodyPr/>
          <a:lstStyle/>
          <a:p>
            <a:fld id="{A6FA7476-817C-4057-9878-F5AD43BF729D}" type="slidenum">
              <a:rPr lang="nl-NL" smtClean="0"/>
              <a:t>‹nr.›</a:t>
            </a:fld>
            <a:endParaRPr lang="nl-NL"/>
          </a:p>
        </p:txBody>
      </p:sp>
    </p:spTree>
    <p:extLst>
      <p:ext uri="{BB962C8B-B14F-4D97-AF65-F5344CB8AC3E}">
        <p14:creationId xmlns:p14="http://schemas.microsoft.com/office/powerpoint/2010/main" val="2895718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E8BDF561-1E46-4519-9B48-036A99E924BA}" type="datetimeFigureOut">
              <a:rPr lang="nl-NL" smtClean="0"/>
              <a:t>10-4-2024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A6FA7476-817C-4057-9878-F5AD43BF729D}" type="slidenum">
              <a:rPr lang="nl-NL" smtClean="0"/>
              <a:t>‹nr.›</a:t>
            </a:fld>
            <a:endParaRPr lang="nl-NL"/>
          </a:p>
        </p:txBody>
      </p:sp>
    </p:spTree>
    <p:extLst>
      <p:ext uri="{BB962C8B-B14F-4D97-AF65-F5344CB8AC3E}">
        <p14:creationId xmlns:p14="http://schemas.microsoft.com/office/powerpoint/2010/main" val="40312455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nl-NL"/>
              <a:t>Klik om stijl te bewerken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Content Placeholder 3"/>
          <p:cNvSpPr>
            <a:spLocks noGrp="1"/>
          </p:cNvSpPr>
          <p:nvPr>
            <p:ph sz="half" idx="2"/>
          </p:nvPr>
        </p:nvSpPr>
        <p:spPr>
          <a:xfrm>
            <a:off x="629842" y="2505075"/>
            <a:ext cx="3868340"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Content Placeholder 5"/>
          <p:cNvSpPr>
            <a:spLocks noGrp="1"/>
          </p:cNvSpPr>
          <p:nvPr>
            <p:ph sz="quarter" idx="4"/>
          </p:nvPr>
        </p:nvSpPr>
        <p:spPr>
          <a:xfrm>
            <a:off x="4629150" y="2505075"/>
            <a:ext cx="3887391"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E8BDF561-1E46-4519-9B48-036A99E924BA}" type="datetimeFigureOut">
              <a:rPr lang="nl-NL" smtClean="0"/>
              <a:t>10-4-2024</a:t>
            </a:fld>
            <a:endParaRPr lang="nl-NL"/>
          </a:p>
        </p:txBody>
      </p:sp>
      <p:sp>
        <p:nvSpPr>
          <p:cNvPr id="8" name="Footer Placeholder 7"/>
          <p:cNvSpPr>
            <a:spLocks noGrp="1"/>
          </p:cNvSpPr>
          <p:nvPr>
            <p:ph type="ftr" sz="quarter" idx="11"/>
          </p:nvPr>
        </p:nvSpPr>
        <p:spPr/>
        <p:txBody>
          <a:bodyPr/>
          <a:lstStyle/>
          <a:p>
            <a:endParaRPr lang="nl-NL"/>
          </a:p>
        </p:txBody>
      </p:sp>
      <p:sp>
        <p:nvSpPr>
          <p:cNvPr id="9" name="Slide Number Placeholder 8"/>
          <p:cNvSpPr>
            <a:spLocks noGrp="1"/>
          </p:cNvSpPr>
          <p:nvPr>
            <p:ph type="sldNum" sz="quarter" idx="12"/>
          </p:nvPr>
        </p:nvSpPr>
        <p:spPr/>
        <p:txBody>
          <a:bodyPr/>
          <a:lstStyle/>
          <a:p>
            <a:fld id="{A6FA7476-817C-4057-9878-F5AD43BF729D}" type="slidenum">
              <a:rPr lang="nl-NL" smtClean="0"/>
              <a:t>‹nr.›</a:t>
            </a:fld>
            <a:endParaRPr lang="nl-NL"/>
          </a:p>
        </p:txBody>
      </p:sp>
    </p:spTree>
    <p:extLst>
      <p:ext uri="{BB962C8B-B14F-4D97-AF65-F5344CB8AC3E}">
        <p14:creationId xmlns:p14="http://schemas.microsoft.com/office/powerpoint/2010/main" val="4120370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E8BDF561-1E46-4519-9B48-036A99E924BA}" type="datetimeFigureOut">
              <a:rPr lang="nl-NL" smtClean="0"/>
              <a:t>10-4-2024</a:t>
            </a:fld>
            <a:endParaRPr lang="nl-NL"/>
          </a:p>
        </p:txBody>
      </p:sp>
      <p:sp>
        <p:nvSpPr>
          <p:cNvPr id="4" name="Footer Placeholder 3"/>
          <p:cNvSpPr>
            <a:spLocks noGrp="1"/>
          </p:cNvSpPr>
          <p:nvPr>
            <p:ph type="ftr" sz="quarter" idx="11"/>
          </p:nvPr>
        </p:nvSpPr>
        <p:spPr/>
        <p:txBody>
          <a:bodyPr/>
          <a:lstStyle/>
          <a:p>
            <a:endParaRPr lang="nl-NL"/>
          </a:p>
        </p:txBody>
      </p:sp>
      <p:sp>
        <p:nvSpPr>
          <p:cNvPr id="5" name="Slide Number Placeholder 4"/>
          <p:cNvSpPr>
            <a:spLocks noGrp="1"/>
          </p:cNvSpPr>
          <p:nvPr>
            <p:ph type="sldNum" sz="quarter" idx="12"/>
          </p:nvPr>
        </p:nvSpPr>
        <p:spPr/>
        <p:txBody>
          <a:bodyPr/>
          <a:lstStyle/>
          <a:p>
            <a:fld id="{A6FA7476-817C-4057-9878-F5AD43BF729D}" type="slidenum">
              <a:rPr lang="nl-NL" smtClean="0"/>
              <a:t>‹nr.›</a:t>
            </a:fld>
            <a:endParaRPr lang="nl-NL"/>
          </a:p>
        </p:txBody>
      </p:sp>
    </p:spTree>
    <p:extLst>
      <p:ext uri="{BB962C8B-B14F-4D97-AF65-F5344CB8AC3E}">
        <p14:creationId xmlns:p14="http://schemas.microsoft.com/office/powerpoint/2010/main" val="619677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BDF561-1E46-4519-9B48-036A99E924BA}" type="datetimeFigureOut">
              <a:rPr lang="nl-NL" smtClean="0"/>
              <a:t>10-4-2024</a:t>
            </a:fld>
            <a:endParaRPr lang="nl-NL"/>
          </a:p>
        </p:txBody>
      </p:sp>
      <p:sp>
        <p:nvSpPr>
          <p:cNvPr id="3" name="Footer Placeholder 2"/>
          <p:cNvSpPr>
            <a:spLocks noGrp="1"/>
          </p:cNvSpPr>
          <p:nvPr>
            <p:ph type="ftr" sz="quarter" idx="11"/>
          </p:nvPr>
        </p:nvSpPr>
        <p:spPr/>
        <p:txBody>
          <a:bodyPr/>
          <a:lstStyle/>
          <a:p>
            <a:endParaRPr lang="nl-NL"/>
          </a:p>
        </p:txBody>
      </p:sp>
      <p:sp>
        <p:nvSpPr>
          <p:cNvPr id="4" name="Slide Number Placeholder 3"/>
          <p:cNvSpPr>
            <a:spLocks noGrp="1"/>
          </p:cNvSpPr>
          <p:nvPr>
            <p:ph type="sldNum" sz="quarter" idx="12"/>
          </p:nvPr>
        </p:nvSpPr>
        <p:spPr/>
        <p:txBody>
          <a:bodyPr/>
          <a:lstStyle/>
          <a:p>
            <a:fld id="{A6FA7476-817C-4057-9878-F5AD43BF729D}" type="slidenum">
              <a:rPr lang="nl-NL" smtClean="0"/>
              <a:t>‹nr.›</a:t>
            </a:fld>
            <a:endParaRPr lang="nl-NL"/>
          </a:p>
        </p:txBody>
      </p:sp>
    </p:spTree>
    <p:extLst>
      <p:ext uri="{BB962C8B-B14F-4D97-AF65-F5344CB8AC3E}">
        <p14:creationId xmlns:p14="http://schemas.microsoft.com/office/powerpoint/2010/main" val="3880690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stijl te bewerken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E8BDF561-1E46-4519-9B48-036A99E924BA}" type="datetimeFigureOut">
              <a:rPr lang="nl-NL" smtClean="0"/>
              <a:t>10-4-2024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A6FA7476-817C-4057-9878-F5AD43BF729D}" type="slidenum">
              <a:rPr lang="nl-NL" smtClean="0"/>
              <a:t>‹nr.›</a:t>
            </a:fld>
            <a:endParaRPr lang="nl-NL"/>
          </a:p>
        </p:txBody>
      </p:sp>
    </p:spTree>
    <p:extLst>
      <p:ext uri="{BB962C8B-B14F-4D97-AF65-F5344CB8AC3E}">
        <p14:creationId xmlns:p14="http://schemas.microsoft.com/office/powerpoint/2010/main" val="1636049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nl-NL"/>
              <a:t>Klik om stijl te bewerken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Date Placeholder 4"/>
          <p:cNvSpPr>
            <a:spLocks noGrp="1"/>
          </p:cNvSpPr>
          <p:nvPr>
            <p:ph type="dt" sz="half" idx="10"/>
          </p:nvPr>
        </p:nvSpPr>
        <p:spPr/>
        <p:txBody>
          <a:bodyPr/>
          <a:lstStyle/>
          <a:p>
            <a:fld id="{E8BDF561-1E46-4519-9B48-036A99E924BA}" type="datetimeFigureOut">
              <a:rPr lang="nl-NL" smtClean="0"/>
              <a:t>10-4-2024</a:t>
            </a:fld>
            <a:endParaRPr lang="nl-NL"/>
          </a:p>
        </p:txBody>
      </p:sp>
      <p:sp>
        <p:nvSpPr>
          <p:cNvPr id="6" name="Footer Placeholder 5"/>
          <p:cNvSpPr>
            <a:spLocks noGrp="1"/>
          </p:cNvSpPr>
          <p:nvPr>
            <p:ph type="ftr" sz="quarter" idx="11"/>
          </p:nvPr>
        </p:nvSpPr>
        <p:spPr/>
        <p:txBody>
          <a:bodyPr/>
          <a:lstStyle/>
          <a:p>
            <a:endParaRPr lang="nl-NL"/>
          </a:p>
        </p:txBody>
      </p:sp>
      <p:sp>
        <p:nvSpPr>
          <p:cNvPr id="7" name="Slide Number Placeholder 6"/>
          <p:cNvSpPr>
            <a:spLocks noGrp="1"/>
          </p:cNvSpPr>
          <p:nvPr>
            <p:ph type="sldNum" sz="quarter" idx="12"/>
          </p:nvPr>
        </p:nvSpPr>
        <p:spPr/>
        <p:txBody>
          <a:bodyPr/>
          <a:lstStyle/>
          <a:p>
            <a:fld id="{A6FA7476-817C-4057-9878-F5AD43BF729D}" type="slidenum">
              <a:rPr lang="nl-NL" smtClean="0"/>
              <a:t>‹nr.›</a:t>
            </a:fld>
            <a:endParaRPr lang="nl-NL"/>
          </a:p>
        </p:txBody>
      </p:sp>
    </p:spTree>
    <p:extLst>
      <p:ext uri="{BB962C8B-B14F-4D97-AF65-F5344CB8AC3E}">
        <p14:creationId xmlns:p14="http://schemas.microsoft.com/office/powerpoint/2010/main" val="453607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BDF561-1E46-4519-9B48-036A99E924BA}" type="datetimeFigureOut">
              <a:rPr lang="nl-NL" smtClean="0"/>
              <a:t>10-4-2024</a:t>
            </a:fld>
            <a:endParaRPr lang="nl-NL"/>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FA7476-817C-4057-9878-F5AD43BF729D}" type="slidenum">
              <a:rPr lang="nl-NL" smtClean="0"/>
              <a:t>‹nr.›</a:t>
            </a:fld>
            <a:endParaRPr lang="nl-NL"/>
          </a:p>
        </p:txBody>
      </p:sp>
    </p:spTree>
    <p:extLst>
      <p:ext uri="{BB962C8B-B14F-4D97-AF65-F5344CB8AC3E}">
        <p14:creationId xmlns:p14="http://schemas.microsoft.com/office/powerpoint/2010/main" val="359021875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diagnostischevragen@nvon.n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
          <p:cNvSpPr txBox="1">
            <a:spLocks noGrp="1"/>
          </p:cNvSpPr>
          <p:nvPr>
            <p:ph type="ctrTitle"/>
          </p:nvPr>
        </p:nvSpPr>
        <p:spPr>
          <a:xfrm>
            <a:off x="1143000" y="483455"/>
            <a:ext cx="6858000" cy="294554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accent1"/>
              </a:buClr>
              <a:buSzPts val="5400"/>
              <a:buFont typeface="Calibri"/>
              <a:buNone/>
            </a:pPr>
            <a:r>
              <a:rPr lang="en-GB" sz="5400" b="1" dirty="0">
                <a:solidFill>
                  <a:schemeClr val="accent1"/>
                </a:solidFill>
              </a:rPr>
              <a:t>Lading </a:t>
            </a:r>
            <a:r>
              <a:rPr lang="en-GB" sz="5400" b="1" dirty="0" err="1">
                <a:solidFill>
                  <a:schemeClr val="accent1"/>
                </a:solidFill>
              </a:rPr>
              <a:t>en</a:t>
            </a:r>
            <a:r>
              <a:rPr lang="en-GB" sz="5400" b="1" dirty="0">
                <a:solidFill>
                  <a:schemeClr val="accent1"/>
                </a:solidFill>
              </a:rPr>
              <a:t> </a:t>
            </a:r>
            <a:r>
              <a:rPr lang="en-GB" sz="5400" b="1">
                <a:solidFill>
                  <a:schemeClr val="accent1"/>
                </a:solidFill>
              </a:rPr>
              <a:t>stroom</a:t>
            </a:r>
            <a:br>
              <a:rPr lang="en-GB" b="1" dirty="0">
                <a:solidFill>
                  <a:schemeClr val="accent1"/>
                </a:solidFill>
              </a:rPr>
            </a:br>
            <a:endParaRPr b="1" dirty="0">
              <a:solidFill>
                <a:schemeClr val="accent1"/>
              </a:solidFill>
            </a:endParaRPr>
          </a:p>
        </p:txBody>
      </p:sp>
      <p:sp>
        <p:nvSpPr>
          <p:cNvPr id="91" name="Google Shape;91;p1"/>
          <p:cNvSpPr/>
          <p:nvPr/>
        </p:nvSpPr>
        <p:spPr>
          <a:xfrm>
            <a:off x="211015" y="6285469"/>
            <a:ext cx="8932986" cy="497845"/>
          </a:xfrm>
          <a:prstGeom prst="rect">
            <a:avLst/>
          </a:prstGeom>
          <a:solidFill>
            <a:schemeClr val="accent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chemeClr val="lt1"/>
              </a:buClr>
              <a:buSzPts val="1800"/>
              <a:buFont typeface="Calibri"/>
              <a:buNone/>
            </a:pPr>
            <a:endParaRPr sz="1800" b="0" i="0" u="none" strike="noStrike" cap="none">
              <a:solidFill>
                <a:srgbClr val="3366FF"/>
              </a:solidFill>
              <a:latin typeface="Corbel"/>
              <a:ea typeface="Corbel"/>
              <a:cs typeface="Corbel"/>
              <a:sym typeface="Corbel"/>
            </a:endParaRPr>
          </a:p>
        </p:txBody>
      </p:sp>
      <p:sp>
        <p:nvSpPr>
          <p:cNvPr id="92" name="Google Shape;92;p1"/>
          <p:cNvSpPr txBox="1"/>
          <p:nvPr/>
        </p:nvSpPr>
        <p:spPr>
          <a:xfrm>
            <a:off x="6827520" y="6407433"/>
            <a:ext cx="2316480" cy="253916"/>
          </a:xfrm>
          <a:prstGeom prst="rect">
            <a:avLst/>
          </a:prstGeom>
          <a:noFill/>
          <a:ln>
            <a:noFill/>
          </a:ln>
        </p:spPr>
        <p:txBody>
          <a:bodyPr spcFirstLastPara="1" wrap="square" lIns="91425" tIns="45700" rIns="91425" bIns="45700" anchor="t" anchorCtr="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a:solidFill>
                  <a:srgbClr val="FFFFFF"/>
                </a:solidFill>
                <a:latin typeface="Tahoma"/>
                <a:ea typeface="Tahoma"/>
                <a:cs typeface="Tahoma"/>
                <a:sym typeface="Tahoma"/>
              </a:rPr>
              <a:t>www.nvon.nl/diagnostischevragen</a:t>
            </a:r>
            <a:endParaRPr sz="1400" b="0" i="0" u="none" strike="noStrike" cap="none">
              <a:solidFill>
                <a:srgbClr val="000000"/>
              </a:solidFill>
              <a:latin typeface="Arial"/>
              <a:ea typeface="Arial"/>
              <a:cs typeface="Arial"/>
              <a:sym typeface="Arial"/>
            </a:endParaRPr>
          </a:p>
        </p:txBody>
      </p:sp>
      <p:sp>
        <p:nvSpPr>
          <p:cNvPr id="2" name="Ondertitel 1"/>
          <p:cNvSpPr>
            <a:spLocks noGrp="1"/>
          </p:cNvSpPr>
          <p:nvPr>
            <p:ph type="subTitle" idx="1"/>
          </p:nvPr>
        </p:nvSpPr>
        <p:spPr/>
        <p:txBody>
          <a:bodyPr/>
          <a:lstStyle/>
          <a:p>
            <a:endParaRPr lang="nl-NL"/>
          </a:p>
        </p:txBody>
      </p:sp>
    </p:spTree>
    <p:extLst>
      <p:ext uri="{BB962C8B-B14F-4D97-AF65-F5344CB8AC3E}">
        <p14:creationId xmlns:p14="http://schemas.microsoft.com/office/powerpoint/2010/main" val="35152428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11015" y="6285469"/>
            <a:ext cx="8932986" cy="4978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3366FF"/>
              </a:solidFill>
              <a:effectLst/>
              <a:uLnTx/>
              <a:uFillTx/>
              <a:latin typeface="Corbel" panose="020B0503020204020204"/>
              <a:ea typeface="+mn-ea"/>
              <a:cs typeface="+mn-cs"/>
            </a:endParaRPr>
          </a:p>
        </p:txBody>
      </p:sp>
      <p:sp>
        <p:nvSpPr>
          <p:cNvPr id="5" name="Tekstvak 4"/>
          <p:cNvSpPr txBox="1"/>
          <p:nvPr/>
        </p:nvSpPr>
        <p:spPr>
          <a:xfrm>
            <a:off x="6827520" y="6407433"/>
            <a:ext cx="2316480" cy="253916"/>
          </a:xfrm>
          <a:prstGeom prst="rect">
            <a:avLst/>
          </a:prstGeom>
          <a:noFill/>
        </p:spPr>
        <p:txBody>
          <a:bodyPr wrap="square" rtlCol="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dirty="0">
                <a:solidFill>
                  <a:srgbClr val="FFFFFF"/>
                </a:solidFill>
                <a:latin typeface="Tahoma"/>
                <a:ea typeface="Tahoma"/>
                <a:cs typeface="Tahoma"/>
                <a:sym typeface="Tahoma"/>
              </a:rPr>
              <a:t>www.</a:t>
            </a:r>
            <a:r>
              <a:rPr lang="en-GB" sz="1050" dirty="0">
                <a:solidFill>
                  <a:srgbClr val="FFFFFF"/>
                </a:solidFill>
                <a:latin typeface="Tahoma"/>
                <a:ea typeface="Tahoma"/>
                <a:cs typeface="Tahoma"/>
                <a:sym typeface="Tahoma"/>
              </a:rPr>
              <a:t>diagnostischevragen</a:t>
            </a:r>
            <a:r>
              <a:rPr lang="en-GB" sz="1050" b="0" i="0" u="none" strike="noStrike" cap="none" dirty="0">
                <a:solidFill>
                  <a:srgbClr val="FFFFFF"/>
                </a:solidFill>
                <a:latin typeface="Tahoma"/>
                <a:ea typeface="Tahoma"/>
                <a:cs typeface="Tahoma"/>
                <a:sym typeface="Tahoma"/>
              </a:rPr>
              <a:t>.nl</a:t>
            </a:r>
            <a:endParaRPr lang="en-GB" sz="900" dirty="0"/>
          </a:p>
        </p:txBody>
      </p:sp>
      <p:grpSp>
        <p:nvGrpSpPr>
          <p:cNvPr id="19" name="Groep 18"/>
          <p:cNvGrpSpPr/>
          <p:nvPr/>
        </p:nvGrpSpPr>
        <p:grpSpPr>
          <a:xfrm>
            <a:off x="806913" y="1236578"/>
            <a:ext cx="908647" cy="908646"/>
            <a:chOff x="947033" y="2362454"/>
            <a:chExt cx="908647" cy="908646"/>
          </a:xfrm>
        </p:grpSpPr>
        <p:sp>
          <p:nvSpPr>
            <p:cNvPr id="7" name="Shape 133">
              <a:extLst>
                <a:ext uri="{FF2B5EF4-FFF2-40B4-BE49-F238E27FC236}">
                  <a16:creationId xmlns:a16="http://schemas.microsoft.com/office/drawing/2014/main" id="{EE221C81-1AF7-4E6E-ACF1-07A0771B4A9D}"/>
                </a:ext>
              </a:extLst>
            </p:cNvPr>
            <p:cNvSpPr/>
            <p:nvPr/>
          </p:nvSpPr>
          <p:spPr>
            <a:xfrm>
              <a:off x="947033" y="2362454"/>
              <a:ext cx="908647" cy="908646"/>
            </a:xfrm>
            <a:prstGeom prst="ellipse">
              <a:avLst/>
            </a:prstGeom>
            <a:solidFill>
              <a:srgbClr val="73C3E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8" name="Shape 134">
              <a:extLst>
                <a:ext uri="{FF2B5EF4-FFF2-40B4-BE49-F238E27FC236}">
                  <a16:creationId xmlns:a16="http://schemas.microsoft.com/office/drawing/2014/main" id="{0389464F-34E9-4DB5-990E-F57398C04F48}"/>
                </a:ext>
              </a:extLst>
            </p:cNvPr>
            <p:cNvSpPr/>
            <p:nvPr/>
          </p:nvSpPr>
          <p:spPr>
            <a:xfrm>
              <a:off x="1261236" y="2588475"/>
              <a:ext cx="356441"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A</a:t>
              </a:r>
            </a:p>
          </p:txBody>
        </p:sp>
      </p:grpSp>
      <p:grpSp>
        <p:nvGrpSpPr>
          <p:cNvPr id="22" name="Groep 21"/>
          <p:cNvGrpSpPr/>
          <p:nvPr/>
        </p:nvGrpSpPr>
        <p:grpSpPr>
          <a:xfrm>
            <a:off x="806911" y="2554465"/>
            <a:ext cx="908647" cy="908646"/>
            <a:chOff x="4665644" y="2362454"/>
            <a:chExt cx="908647" cy="908646"/>
          </a:xfrm>
        </p:grpSpPr>
        <p:sp>
          <p:nvSpPr>
            <p:cNvPr id="9" name="Shape 135">
              <a:extLst>
                <a:ext uri="{FF2B5EF4-FFF2-40B4-BE49-F238E27FC236}">
                  <a16:creationId xmlns:a16="http://schemas.microsoft.com/office/drawing/2014/main" id="{BB48745D-A338-4CDA-A4DA-B7B795C4582F}"/>
                </a:ext>
              </a:extLst>
            </p:cNvPr>
            <p:cNvSpPr/>
            <p:nvPr/>
          </p:nvSpPr>
          <p:spPr>
            <a:xfrm>
              <a:off x="4665644" y="2362454"/>
              <a:ext cx="908647" cy="908646"/>
            </a:xfrm>
            <a:prstGeom prst="ellipse">
              <a:avLst/>
            </a:prstGeom>
            <a:solidFill>
              <a:srgbClr val="919CE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0" name="Shape 136">
              <a:extLst>
                <a:ext uri="{FF2B5EF4-FFF2-40B4-BE49-F238E27FC236}">
                  <a16:creationId xmlns:a16="http://schemas.microsoft.com/office/drawing/2014/main" id="{20BA9889-C7B5-40F5-9AEE-424567D9024E}"/>
                </a:ext>
              </a:extLst>
            </p:cNvPr>
            <p:cNvSpPr/>
            <p:nvPr/>
          </p:nvSpPr>
          <p:spPr>
            <a:xfrm>
              <a:off x="4979847" y="2588475"/>
              <a:ext cx="356441"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B</a:t>
              </a:r>
            </a:p>
          </p:txBody>
        </p:sp>
      </p:grpSp>
      <p:grpSp>
        <p:nvGrpSpPr>
          <p:cNvPr id="20" name="Groep 19"/>
          <p:cNvGrpSpPr/>
          <p:nvPr/>
        </p:nvGrpSpPr>
        <p:grpSpPr>
          <a:xfrm>
            <a:off x="806911" y="3754712"/>
            <a:ext cx="908647" cy="908646"/>
            <a:chOff x="947033" y="4156948"/>
            <a:chExt cx="908647" cy="908646"/>
          </a:xfrm>
        </p:grpSpPr>
        <p:sp>
          <p:nvSpPr>
            <p:cNvPr id="11" name="Shape 137">
              <a:extLst>
                <a:ext uri="{FF2B5EF4-FFF2-40B4-BE49-F238E27FC236}">
                  <a16:creationId xmlns:a16="http://schemas.microsoft.com/office/drawing/2014/main" id="{843D1577-44E8-4202-9A47-49710110361F}"/>
                </a:ext>
              </a:extLst>
            </p:cNvPr>
            <p:cNvSpPr/>
            <p:nvPr/>
          </p:nvSpPr>
          <p:spPr>
            <a:xfrm>
              <a:off x="947033" y="4156948"/>
              <a:ext cx="908647" cy="908646"/>
            </a:xfrm>
            <a:prstGeom prst="ellipse">
              <a:avLst/>
            </a:prstGeom>
            <a:solidFill>
              <a:srgbClr val="95DF8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2" name="Shape 138">
              <a:extLst>
                <a:ext uri="{FF2B5EF4-FFF2-40B4-BE49-F238E27FC236}">
                  <a16:creationId xmlns:a16="http://schemas.microsoft.com/office/drawing/2014/main" id="{855036D4-93BF-42C4-8E09-005ED2310294}"/>
                </a:ext>
              </a:extLst>
            </p:cNvPr>
            <p:cNvSpPr/>
            <p:nvPr/>
          </p:nvSpPr>
          <p:spPr>
            <a:xfrm>
              <a:off x="1261237" y="4382969"/>
              <a:ext cx="356440"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C</a:t>
              </a:r>
            </a:p>
          </p:txBody>
        </p:sp>
      </p:grpSp>
      <p:grpSp>
        <p:nvGrpSpPr>
          <p:cNvPr id="21" name="Groep 20"/>
          <p:cNvGrpSpPr/>
          <p:nvPr/>
        </p:nvGrpSpPr>
        <p:grpSpPr>
          <a:xfrm>
            <a:off x="806911" y="5030731"/>
            <a:ext cx="908647" cy="908646"/>
            <a:chOff x="4665644" y="4148177"/>
            <a:chExt cx="908647" cy="908646"/>
          </a:xfrm>
        </p:grpSpPr>
        <p:sp>
          <p:nvSpPr>
            <p:cNvPr id="13" name="Shape 139">
              <a:extLst>
                <a:ext uri="{FF2B5EF4-FFF2-40B4-BE49-F238E27FC236}">
                  <a16:creationId xmlns:a16="http://schemas.microsoft.com/office/drawing/2014/main" id="{4550CAA3-D0F0-44C0-8DC0-1095F43057AB}"/>
                </a:ext>
              </a:extLst>
            </p:cNvPr>
            <p:cNvSpPr/>
            <p:nvPr/>
          </p:nvSpPr>
          <p:spPr>
            <a:xfrm>
              <a:off x="4665644" y="4148177"/>
              <a:ext cx="908647" cy="908646"/>
            </a:xfrm>
            <a:prstGeom prst="ellipse">
              <a:avLst/>
            </a:prstGeom>
            <a:solidFill>
              <a:srgbClr val="E58BA8"/>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4" name="Shape 140">
              <a:extLst>
                <a:ext uri="{FF2B5EF4-FFF2-40B4-BE49-F238E27FC236}">
                  <a16:creationId xmlns:a16="http://schemas.microsoft.com/office/drawing/2014/main" id="{A04C6E8C-49BB-4FC9-8E6C-A415448AB60B}"/>
                </a:ext>
              </a:extLst>
            </p:cNvPr>
            <p:cNvSpPr/>
            <p:nvPr/>
          </p:nvSpPr>
          <p:spPr>
            <a:xfrm>
              <a:off x="4979848" y="4374198"/>
              <a:ext cx="356440" cy="431204"/>
            </a:xfrm>
            <a:prstGeom prst="rect">
              <a:avLst/>
            </a:prstGeom>
            <a:ln w="3175">
              <a:miter lim="400000"/>
            </a:ln>
            <a:extLst>
              <a:ext uri="{C572A759-6A51-4108-AA02-DFA0A04FC94B}">
                <ma14:wrappingTextBoxFlag xmlns="" xmlns:ma14="http://schemas.microsoft.com/office/mac/drawingml/2011/main"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D</a:t>
              </a:r>
            </a:p>
          </p:txBody>
        </p:sp>
      </p:grpSp>
      <p:sp>
        <p:nvSpPr>
          <p:cNvPr id="15" name="Shape 90">
            <a:extLst>
              <a:ext uri="{FF2B5EF4-FFF2-40B4-BE49-F238E27FC236}">
                <a16:creationId xmlns:a16="http://schemas.microsoft.com/office/drawing/2014/main" id="{7550F05A-CF05-4F02-8A8F-76119DE2CF57}"/>
              </a:ext>
            </a:extLst>
          </p:cNvPr>
          <p:cNvSpPr/>
          <p:nvPr/>
        </p:nvSpPr>
        <p:spPr>
          <a:xfrm>
            <a:off x="1958101" y="1155018"/>
            <a:ext cx="6158288" cy="1071766"/>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kumimoji="0" lang="nl-NL" sz="2800" b="0" i="0" u="none" strike="noStrike" kern="0" cap="none" spc="0" normalizeH="0" baseline="0" noProof="0" dirty="0">
                <a:ln>
                  <a:noFill/>
                </a:ln>
                <a:solidFill>
                  <a:srgbClr val="000000"/>
                </a:solidFill>
                <a:effectLst/>
                <a:uLnTx/>
                <a:uFillTx/>
                <a:latin typeface="+mj-lt"/>
                <a:cs typeface="Helvetica"/>
                <a:sym typeface="Helvetica"/>
              </a:rPr>
              <a:t>Stroom van plus naar min, </a:t>
            </a:r>
          </a:p>
          <a:p>
            <a:pPr marL="0" marR="0" lvl="0" indent="0" defTabSz="547687" rtl="0" eaLnBrk="1" fontAlgn="auto" latinLnBrk="0" hangingPunct="0">
              <a:lnSpc>
                <a:spcPct val="120000"/>
              </a:lnSpc>
              <a:spcBef>
                <a:spcPts val="0"/>
              </a:spcBef>
              <a:spcAft>
                <a:spcPts val="0"/>
              </a:spcAft>
              <a:buClrTx/>
              <a:buSzTx/>
              <a:buFontTx/>
              <a:buNone/>
              <a:tabLst/>
              <a:defRPr/>
            </a:pPr>
            <a:r>
              <a:rPr lang="nl-NL" sz="2800" kern="0" dirty="0">
                <a:solidFill>
                  <a:srgbClr val="000000"/>
                </a:solidFill>
                <a:latin typeface="+mj-lt"/>
                <a:cs typeface="Helvetica"/>
                <a:sym typeface="Helvetica"/>
              </a:rPr>
              <a:t>Elektronen van plus naar min</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
        <p:nvSpPr>
          <p:cNvPr id="23" name="Shape 90">
            <a:extLst>
              <a:ext uri="{FF2B5EF4-FFF2-40B4-BE49-F238E27FC236}">
                <a16:creationId xmlns:a16="http://schemas.microsoft.com/office/drawing/2014/main" id="{7550F05A-CF05-4F02-8A8F-76119DE2CF57}"/>
              </a:ext>
            </a:extLst>
          </p:cNvPr>
          <p:cNvSpPr/>
          <p:nvPr/>
        </p:nvSpPr>
        <p:spPr>
          <a:xfrm>
            <a:off x="1958100" y="2429307"/>
            <a:ext cx="6158288" cy="1071766"/>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lang="nl-NL" sz="2800" kern="0" dirty="0">
                <a:solidFill>
                  <a:srgbClr val="000000"/>
                </a:solidFill>
                <a:latin typeface="+mj-lt"/>
                <a:cs typeface="Helvetica"/>
                <a:sym typeface="Helvetica"/>
              </a:rPr>
              <a:t>Stroom van plus naar min,</a:t>
            </a:r>
            <a:br>
              <a:rPr lang="nl-NL" sz="2800" kern="0" dirty="0">
                <a:solidFill>
                  <a:srgbClr val="000000"/>
                </a:solidFill>
                <a:latin typeface="+mj-lt"/>
                <a:cs typeface="Helvetica"/>
                <a:sym typeface="Helvetica"/>
              </a:rPr>
            </a:br>
            <a:r>
              <a:rPr lang="nl-NL" sz="2800" kern="0" dirty="0">
                <a:solidFill>
                  <a:srgbClr val="000000"/>
                </a:solidFill>
                <a:latin typeface="+mj-lt"/>
                <a:cs typeface="Helvetica"/>
                <a:sym typeface="Helvetica"/>
              </a:rPr>
              <a:t>Elektronen van min naar plus</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
        <p:nvSpPr>
          <p:cNvPr id="24" name="Shape 90">
            <a:extLst>
              <a:ext uri="{FF2B5EF4-FFF2-40B4-BE49-F238E27FC236}">
                <a16:creationId xmlns:a16="http://schemas.microsoft.com/office/drawing/2014/main" id="{7550F05A-CF05-4F02-8A8F-76119DE2CF57}"/>
              </a:ext>
            </a:extLst>
          </p:cNvPr>
          <p:cNvSpPr/>
          <p:nvPr/>
        </p:nvSpPr>
        <p:spPr>
          <a:xfrm>
            <a:off x="1958100" y="3639128"/>
            <a:ext cx="6158289" cy="1071766"/>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lang="nl-NL" sz="2800" kern="0" dirty="0">
                <a:solidFill>
                  <a:srgbClr val="000000"/>
                </a:solidFill>
                <a:latin typeface="+mj-lt"/>
                <a:cs typeface="Helvetica"/>
                <a:sym typeface="Helvetica"/>
              </a:rPr>
              <a:t>Stroom van min naar plus,</a:t>
            </a:r>
          </a:p>
          <a:p>
            <a:pPr marL="0" marR="0" lvl="0" indent="0" defTabSz="547687" rtl="0" eaLnBrk="1" fontAlgn="auto" latinLnBrk="0" hangingPunct="0">
              <a:lnSpc>
                <a:spcPct val="120000"/>
              </a:lnSpc>
              <a:spcBef>
                <a:spcPts val="0"/>
              </a:spcBef>
              <a:spcAft>
                <a:spcPts val="0"/>
              </a:spcAft>
              <a:buClrTx/>
              <a:buSzTx/>
              <a:buFontTx/>
              <a:buNone/>
              <a:tabLst/>
              <a:defRPr/>
            </a:pPr>
            <a:r>
              <a:rPr lang="nl-NL" sz="2800" kern="0" dirty="0">
                <a:solidFill>
                  <a:srgbClr val="000000"/>
                </a:solidFill>
                <a:latin typeface="+mj-lt"/>
                <a:cs typeface="Helvetica"/>
                <a:sym typeface="Helvetica"/>
              </a:rPr>
              <a:t>Elektronen van plus naar min</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
        <p:nvSpPr>
          <p:cNvPr id="25" name="Shape 90">
            <a:extLst>
              <a:ext uri="{FF2B5EF4-FFF2-40B4-BE49-F238E27FC236}">
                <a16:creationId xmlns:a16="http://schemas.microsoft.com/office/drawing/2014/main" id="{7550F05A-CF05-4F02-8A8F-76119DE2CF57}"/>
              </a:ext>
            </a:extLst>
          </p:cNvPr>
          <p:cNvSpPr/>
          <p:nvPr/>
        </p:nvSpPr>
        <p:spPr>
          <a:xfrm>
            <a:off x="1958100" y="4862558"/>
            <a:ext cx="6158290" cy="1071766"/>
          </a:xfrm>
          <a:prstGeom prst="rect">
            <a:avLst/>
          </a:prstGeom>
          <a:ln w="3175">
            <a:miter lim="400000"/>
          </a:ln>
          <a:extLst>
            <a:ext uri="{C572A759-6A51-4108-AA02-DFA0A04FC94B}">
              <ma14:wrappingTextBoxFlag xmlns="" xmlns:ma14="http://schemas.microsoft.com/office/mac/drawingml/2011/main" xmlns:a14="http://schemas.microsoft.com/office/drawing/2010/main" xmlns:mc="http://schemas.openxmlformats.org/markup-compatibility/2006"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kumimoji="0" lang="nl-NL" sz="2800" b="0" i="0" u="none" strike="noStrike" kern="0" cap="none" spc="0" normalizeH="0" baseline="0" noProof="0" dirty="0">
                <a:ln>
                  <a:noFill/>
                </a:ln>
                <a:solidFill>
                  <a:srgbClr val="000000"/>
                </a:solidFill>
                <a:effectLst/>
                <a:uLnTx/>
                <a:uFillTx/>
                <a:latin typeface="+mj-lt"/>
                <a:cs typeface="Helvetica"/>
                <a:sym typeface="Helvetica"/>
              </a:rPr>
              <a:t>Stroom van min naar plus</a:t>
            </a:r>
          </a:p>
          <a:p>
            <a:pPr marL="0" marR="0" lvl="0" indent="0" defTabSz="547687" rtl="0" eaLnBrk="1" fontAlgn="auto" latinLnBrk="0" hangingPunct="0">
              <a:lnSpc>
                <a:spcPct val="120000"/>
              </a:lnSpc>
              <a:spcBef>
                <a:spcPts val="0"/>
              </a:spcBef>
              <a:spcAft>
                <a:spcPts val="0"/>
              </a:spcAft>
              <a:buClrTx/>
              <a:buSzTx/>
              <a:buFontTx/>
              <a:buNone/>
              <a:tabLst/>
              <a:defRPr/>
            </a:pPr>
            <a:r>
              <a:rPr lang="nl-NL" sz="2800" kern="0" dirty="0">
                <a:solidFill>
                  <a:srgbClr val="000000"/>
                </a:solidFill>
                <a:latin typeface="+mj-lt"/>
                <a:cs typeface="Helvetica"/>
                <a:sym typeface="Helvetica"/>
              </a:rPr>
              <a:t>Elektronen van min naar plus</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
        <p:nvSpPr>
          <p:cNvPr id="27" name="Titel 1"/>
          <p:cNvSpPr>
            <a:spLocks noGrp="1"/>
          </p:cNvSpPr>
          <p:nvPr>
            <p:ph type="title"/>
          </p:nvPr>
        </p:nvSpPr>
        <p:spPr>
          <a:xfrm>
            <a:off x="363658" y="112286"/>
            <a:ext cx="8487733" cy="855185"/>
          </a:xfrm>
        </p:spPr>
        <p:txBody>
          <a:bodyPr anchor="t">
            <a:noAutofit/>
          </a:bodyPr>
          <a:lstStyle/>
          <a:p>
            <a:pPr marL="0" indent="0">
              <a:lnSpc>
                <a:spcPts val="4000"/>
              </a:lnSpc>
              <a:buNone/>
            </a:pPr>
            <a:r>
              <a:rPr lang="nl-NL" sz="2800" dirty="0"/>
              <a:t>Welke uitspraken zijn waar?</a:t>
            </a:r>
          </a:p>
        </p:txBody>
      </p:sp>
    </p:spTree>
    <p:extLst>
      <p:ext uri="{BB962C8B-B14F-4D97-AF65-F5344CB8AC3E}">
        <p14:creationId xmlns:p14="http://schemas.microsoft.com/office/powerpoint/2010/main" val="3692601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11015" y="6285469"/>
            <a:ext cx="8932986" cy="4978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3366FF"/>
              </a:solidFill>
              <a:effectLst/>
              <a:uLnTx/>
              <a:uFillTx/>
              <a:latin typeface="Corbel" panose="020B0503020204020204"/>
              <a:ea typeface="+mn-ea"/>
              <a:cs typeface="+mn-cs"/>
            </a:endParaRPr>
          </a:p>
        </p:txBody>
      </p:sp>
      <p:sp>
        <p:nvSpPr>
          <p:cNvPr id="5" name="Tekstvak 4"/>
          <p:cNvSpPr txBox="1"/>
          <p:nvPr/>
        </p:nvSpPr>
        <p:spPr>
          <a:xfrm>
            <a:off x="6827520" y="6407433"/>
            <a:ext cx="2316480" cy="253916"/>
          </a:xfrm>
          <a:prstGeom prst="rect">
            <a:avLst/>
          </a:prstGeom>
          <a:noFill/>
        </p:spPr>
        <p:txBody>
          <a:bodyPr wrap="square" rtlCol="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dirty="0">
                <a:solidFill>
                  <a:srgbClr val="FFFFFF"/>
                </a:solidFill>
                <a:latin typeface="Tahoma"/>
                <a:ea typeface="Tahoma"/>
                <a:cs typeface="Tahoma"/>
                <a:sym typeface="Tahoma"/>
              </a:rPr>
              <a:t>www.</a:t>
            </a:r>
            <a:r>
              <a:rPr lang="en-GB" sz="1050" dirty="0">
                <a:solidFill>
                  <a:srgbClr val="FFFFFF"/>
                </a:solidFill>
                <a:latin typeface="Tahoma"/>
                <a:ea typeface="Tahoma"/>
                <a:cs typeface="Tahoma"/>
                <a:sym typeface="Tahoma"/>
              </a:rPr>
              <a:t>diagnostischevragen</a:t>
            </a:r>
            <a:r>
              <a:rPr lang="en-GB" sz="1050" b="0" i="0" u="none" strike="noStrike" cap="none" dirty="0">
                <a:solidFill>
                  <a:srgbClr val="FFFFFF"/>
                </a:solidFill>
                <a:latin typeface="Tahoma"/>
                <a:ea typeface="Tahoma"/>
                <a:cs typeface="Tahoma"/>
                <a:sym typeface="Tahoma"/>
              </a:rPr>
              <a:t>.nl</a:t>
            </a:r>
            <a:endParaRPr lang="en-GB" sz="900" dirty="0"/>
          </a:p>
        </p:txBody>
      </p:sp>
      <p:grpSp>
        <p:nvGrpSpPr>
          <p:cNvPr id="19" name="Groep 18"/>
          <p:cNvGrpSpPr/>
          <p:nvPr/>
        </p:nvGrpSpPr>
        <p:grpSpPr>
          <a:xfrm>
            <a:off x="806913" y="1236578"/>
            <a:ext cx="908647" cy="908646"/>
            <a:chOff x="947033" y="2362454"/>
            <a:chExt cx="908647" cy="908646"/>
          </a:xfrm>
        </p:grpSpPr>
        <p:sp>
          <p:nvSpPr>
            <p:cNvPr id="7" name="Shape 133">
              <a:extLst>
                <a:ext uri="{FF2B5EF4-FFF2-40B4-BE49-F238E27FC236}">
                  <a16:creationId xmlns:a16="http://schemas.microsoft.com/office/drawing/2014/main" id="{EE221C81-1AF7-4E6E-ACF1-07A0771B4A9D}"/>
                </a:ext>
              </a:extLst>
            </p:cNvPr>
            <p:cNvSpPr/>
            <p:nvPr/>
          </p:nvSpPr>
          <p:spPr>
            <a:xfrm>
              <a:off x="947033" y="2362454"/>
              <a:ext cx="908647" cy="908646"/>
            </a:xfrm>
            <a:prstGeom prst="ellipse">
              <a:avLst/>
            </a:prstGeom>
            <a:solidFill>
              <a:srgbClr val="73C3E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8" name="Shape 134">
              <a:extLst>
                <a:ext uri="{FF2B5EF4-FFF2-40B4-BE49-F238E27FC236}">
                  <a16:creationId xmlns:a16="http://schemas.microsoft.com/office/drawing/2014/main" id="{0389464F-34E9-4DB5-990E-F57398C04F48}"/>
                </a:ext>
              </a:extLst>
            </p:cNvPr>
            <p:cNvSpPr/>
            <p:nvPr/>
          </p:nvSpPr>
          <p:spPr>
            <a:xfrm>
              <a:off x="1261236" y="2588475"/>
              <a:ext cx="356441" cy="431204"/>
            </a:xfrm>
            <a:prstGeom prst="rect">
              <a:avLst/>
            </a:prstGeom>
            <a:ln w="3175">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A</a:t>
              </a:r>
            </a:p>
          </p:txBody>
        </p:sp>
      </p:grpSp>
      <p:grpSp>
        <p:nvGrpSpPr>
          <p:cNvPr id="22" name="Groep 21"/>
          <p:cNvGrpSpPr/>
          <p:nvPr/>
        </p:nvGrpSpPr>
        <p:grpSpPr>
          <a:xfrm>
            <a:off x="806911" y="2554465"/>
            <a:ext cx="908647" cy="908646"/>
            <a:chOff x="4665644" y="2362454"/>
            <a:chExt cx="908647" cy="908646"/>
          </a:xfrm>
        </p:grpSpPr>
        <p:sp>
          <p:nvSpPr>
            <p:cNvPr id="9" name="Shape 135">
              <a:extLst>
                <a:ext uri="{FF2B5EF4-FFF2-40B4-BE49-F238E27FC236}">
                  <a16:creationId xmlns:a16="http://schemas.microsoft.com/office/drawing/2014/main" id="{BB48745D-A338-4CDA-A4DA-B7B795C4582F}"/>
                </a:ext>
              </a:extLst>
            </p:cNvPr>
            <p:cNvSpPr/>
            <p:nvPr/>
          </p:nvSpPr>
          <p:spPr>
            <a:xfrm>
              <a:off x="4665644" y="2362454"/>
              <a:ext cx="908647" cy="908646"/>
            </a:xfrm>
            <a:prstGeom prst="ellipse">
              <a:avLst/>
            </a:prstGeom>
            <a:solidFill>
              <a:srgbClr val="919CE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0" name="Shape 136">
              <a:extLst>
                <a:ext uri="{FF2B5EF4-FFF2-40B4-BE49-F238E27FC236}">
                  <a16:creationId xmlns:a16="http://schemas.microsoft.com/office/drawing/2014/main" id="{20BA9889-C7B5-40F5-9AEE-424567D9024E}"/>
                </a:ext>
              </a:extLst>
            </p:cNvPr>
            <p:cNvSpPr/>
            <p:nvPr/>
          </p:nvSpPr>
          <p:spPr>
            <a:xfrm>
              <a:off x="4979847" y="2588475"/>
              <a:ext cx="356441" cy="431204"/>
            </a:xfrm>
            <a:prstGeom prst="rect">
              <a:avLst/>
            </a:prstGeom>
            <a:ln w="3175">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B</a:t>
              </a:r>
            </a:p>
          </p:txBody>
        </p:sp>
      </p:grpSp>
      <p:grpSp>
        <p:nvGrpSpPr>
          <p:cNvPr id="20" name="Groep 19"/>
          <p:cNvGrpSpPr/>
          <p:nvPr/>
        </p:nvGrpSpPr>
        <p:grpSpPr>
          <a:xfrm>
            <a:off x="806911" y="3754712"/>
            <a:ext cx="908647" cy="908646"/>
            <a:chOff x="947033" y="4156948"/>
            <a:chExt cx="908647" cy="908646"/>
          </a:xfrm>
        </p:grpSpPr>
        <p:sp>
          <p:nvSpPr>
            <p:cNvPr id="11" name="Shape 137">
              <a:extLst>
                <a:ext uri="{FF2B5EF4-FFF2-40B4-BE49-F238E27FC236}">
                  <a16:creationId xmlns:a16="http://schemas.microsoft.com/office/drawing/2014/main" id="{843D1577-44E8-4202-9A47-49710110361F}"/>
                </a:ext>
              </a:extLst>
            </p:cNvPr>
            <p:cNvSpPr/>
            <p:nvPr/>
          </p:nvSpPr>
          <p:spPr>
            <a:xfrm>
              <a:off x="947033" y="4156948"/>
              <a:ext cx="908647" cy="908646"/>
            </a:xfrm>
            <a:prstGeom prst="ellipse">
              <a:avLst/>
            </a:prstGeom>
            <a:solidFill>
              <a:srgbClr val="95DF8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2" name="Shape 138">
              <a:extLst>
                <a:ext uri="{FF2B5EF4-FFF2-40B4-BE49-F238E27FC236}">
                  <a16:creationId xmlns:a16="http://schemas.microsoft.com/office/drawing/2014/main" id="{855036D4-93BF-42C4-8E09-005ED2310294}"/>
                </a:ext>
              </a:extLst>
            </p:cNvPr>
            <p:cNvSpPr/>
            <p:nvPr/>
          </p:nvSpPr>
          <p:spPr>
            <a:xfrm>
              <a:off x="1261237" y="4382969"/>
              <a:ext cx="356440" cy="431204"/>
            </a:xfrm>
            <a:prstGeom prst="rect">
              <a:avLst/>
            </a:prstGeom>
            <a:ln w="3175">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C</a:t>
              </a:r>
            </a:p>
          </p:txBody>
        </p:sp>
      </p:grpSp>
      <p:grpSp>
        <p:nvGrpSpPr>
          <p:cNvPr id="21" name="Groep 20"/>
          <p:cNvGrpSpPr/>
          <p:nvPr/>
        </p:nvGrpSpPr>
        <p:grpSpPr>
          <a:xfrm>
            <a:off x="806911" y="5030731"/>
            <a:ext cx="908647" cy="908646"/>
            <a:chOff x="4665644" y="4148177"/>
            <a:chExt cx="908647" cy="908646"/>
          </a:xfrm>
        </p:grpSpPr>
        <p:sp>
          <p:nvSpPr>
            <p:cNvPr id="13" name="Shape 139">
              <a:extLst>
                <a:ext uri="{FF2B5EF4-FFF2-40B4-BE49-F238E27FC236}">
                  <a16:creationId xmlns:a16="http://schemas.microsoft.com/office/drawing/2014/main" id="{4550CAA3-D0F0-44C0-8DC0-1095F43057AB}"/>
                </a:ext>
              </a:extLst>
            </p:cNvPr>
            <p:cNvSpPr/>
            <p:nvPr/>
          </p:nvSpPr>
          <p:spPr>
            <a:xfrm>
              <a:off x="4665644" y="4148177"/>
              <a:ext cx="908647" cy="908646"/>
            </a:xfrm>
            <a:prstGeom prst="ellipse">
              <a:avLst/>
            </a:prstGeom>
            <a:solidFill>
              <a:srgbClr val="E58BA8"/>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4" name="Shape 140">
              <a:extLst>
                <a:ext uri="{FF2B5EF4-FFF2-40B4-BE49-F238E27FC236}">
                  <a16:creationId xmlns:a16="http://schemas.microsoft.com/office/drawing/2014/main" id="{A04C6E8C-49BB-4FC9-8E6C-A415448AB60B}"/>
                </a:ext>
              </a:extLst>
            </p:cNvPr>
            <p:cNvSpPr/>
            <p:nvPr/>
          </p:nvSpPr>
          <p:spPr>
            <a:xfrm>
              <a:off x="4979848" y="4374198"/>
              <a:ext cx="356440" cy="431204"/>
            </a:xfrm>
            <a:prstGeom prst="rect">
              <a:avLst/>
            </a:prstGeom>
            <a:ln w="3175">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D</a:t>
              </a:r>
            </a:p>
          </p:txBody>
        </p:sp>
      </p:grpSp>
      <p:sp>
        <p:nvSpPr>
          <p:cNvPr id="15" name="Shape 90">
            <a:extLst>
              <a:ext uri="{FF2B5EF4-FFF2-40B4-BE49-F238E27FC236}">
                <a16:creationId xmlns:a16="http://schemas.microsoft.com/office/drawing/2014/main" id="{7550F05A-CF05-4F02-8A8F-76119DE2CF57}"/>
              </a:ext>
            </a:extLst>
          </p:cNvPr>
          <p:cNvSpPr/>
          <p:nvPr/>
        </p:nvSpPr>
        <p:spPr>
          <a:xfrm>
            <a:off x="1958101" y="1413550"/>
            <a:ext cx="6158288" cy="554702"/>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kumimoji="0" lang="nl-NL" sz="2800" b="0" i="0" u="none" strike="noStrike" kern="0" cap="none" spc="0" normalizeH="0" baseline="0" noProof="0" dirty="0">
                <a:ln>
                  <a:noFill/>
                </a:ln>
                <a:solidFill>
                  <a:srgbClr val="000000"/>
                </a:solidFill>
                <a:effectLst/>
                <a:uLnTx/>
                <a:uFillTx/>
                <a:latin typeface="+mj-lt"/>
                <a:cs typeface="Helvetica"/>
                <a:sym typeface="Helvetica"/>
              </a:rPr>
              <a:t>Er is een grote stroomsterkte</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
        <p:nvSpPr>
          <p:cNvPr id="23" name="Shape 90">
            <a:extLst>
              <a:ext uri="{FF2B5EF4-FFF2-40B4-BE49-F238E27FC236}">
                <a16:creationId xmlns:a16="http://schemas.microsoft.com/office/drawing/2014/main" id="{7550F05A-CF05-4F02-8A8F-76119DE2CF57}"/>
              </a:ext>
            </a:extLst>
          </p:cNvPr>
          <p:cNvSpPr/>
          <p:nvPr/>
        </p:nvSpPr>
        <p:spPr>
          <a:xfrm>
            <a:off x="1958100" y="2687839"/>
            <a:ext cx="6158288" cy="554702"/>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lang="nl-NL" sz="2800" kern="0" dirty="0">
                <a:solidFill>
                  <a:srgbClr val="000000"/>
                </a:solidFill>
                <a:latin typeface="+mj-lt"/>
                <a:cs typeface="Helvetica"/>
                <a:sym typeface="Helvetica"/>
              </a:rPr>
              <a:t>Er is een grote spanning</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
        <p:nvSpPr>
          <p:cNvPr id="24" name="Shape 90">
            <a:extLst>
              <a:ext uri="{FF2B5EF4-FFF2-40B4-BE49-F238E27FC236}">
                <a16:creationId xmlns:a16="http://schemas.microsoft.com/office/drawing/2014/main" id="{7550F05A-CF05-4F02-8A8F-76119DE2CF57}"/>
              </a:ext>
            </a:extLst>
          </p:cNvPr>
          <p:cNvSpPr/>
          <p:nvPr/>
        </p:nvSpPr>
        <p:spPr>
          <a:xfrm>
            <a:off x="1958100" y="3897660"/>
            <a:ext cx="6158289" cy="554702"/>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lang="nl-NL" sz="2800" kern="0" dirty="0">
                <a:solidFill>
                  <a:srgbClr val="000000"/>
                </a:solidFill>
                <a:latin typeface="+mj-lt"/>
                <a:cs typeface="Helvetica"/>
                <a:sym typeface="Helvetica"/>
              </a:rPr>
              <a:t>Er is een grote lading</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
        <p:nvSpPr>
          <p:cNvPr id="25" name="Shape 90">
            <a:extLst>
              <a:ext uri="{FF2B5EF4-FFF2-40B4-BE49-F238E27FC236}">
                <a16:creationId xmlns:a16="http://schemas.microsoft.com/office/drawing/2014/main" id="{7550F05A-CF05-4F02-8A8F-76119DE2CF57}"/>
              </a:ext>
            </a:extLst>
          </p:cNvPr>
          <p:cNvSpPr/>
          <p:nvPr/>
        </p:nvSpPr>
        <p:spPr>
          <a:xfrm>
            <a:off x="1958100" y="5121090"/>
            <a:ext cx="6158290" cy="554702"/>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kumimoji="0" lang="nl-NL" sz="2800" b="0" i="0" u="none" strike="noStrike" kern="0" cap="none" spc="0" normalizeH="0" baseline="0" noProof="0" dirty="0">
                <a:ln>
                  <a:noFill/>
                </a:ln>
                <a:solidFill>
                  <a:srgbClr val="000000"/>
                </a:solidFill>
                <a:effectLst/>
                <a:uLnTx/>
                <a:uFillTx/>
                <a:latin typeface="+mj-lt"/>
                <a:cs typeface="Helvetica"/>
                <a:sym typeface="Helvetica"/>
              </a:rPr>
              <a:t>Er is een grote weerstand</a:t>
            </a:r>
            <a:endParaRPr kumimoji="0" lang="en-GB" sz="2800" b="0" i="0" u="none" strike="noStrike" kern="0" cap="none" spc="0" normalizeH="0" baseline="0" noProof="0" dirty="0">
              <a:ln>
                <a:noFill/>
              </a:ln>
              <a:solidFill>
                <a:srgbClr val="000000"/>
              </a:solidFill>
              <a:effectLst/>
              <a:uLnTx/>
              <a:uFillTx/>
              <a:latin typeface="+mj-lt"/>
              <a:cs typeface="Helvetica"/>
              <a:sym typeface="Helvetica"/>
            </a:endParaRPr>
          </a:p>
        </p:txBody>
      </p:sp>
      <p:sp>
        <p:nvSpPr>
          <p:cNvPr id="27" name="Titel 1"/>
          <p:cNvSpPr>
            <a:spLocks noGrp="1"/>
          </p:cNvSpPr>
          <p:nvPr>
            <p:ph type="title"/>
          </p:nvPr>
        </p:nvSpPr>
        <p:spPr>
          <a:xfrm>
            <a:off x="363658" y="112286"/>
            <a:ext cx="8487733" cy="855185"/>
          </a:xfrm>
        </p:spPr>
        <p:txBody>
          <a:bodyPr anchor="t">
            <a:noAutofit/>
          </a:bodyPr>
          <a:lstStyle/>
          <a:p>
            <a:pPr marL="0" indent="0">
              <a:lnSpc>
                <a:spcPts val="4000"/>
              </a:lnSpc>
              <a:buNone/>
            </a:pPr>
            <a:r>
              <a:rPr lang="nl-NL" sz="2800" dirty="0"/>
              <a:t>Door een draad lopen heel veel elektronen per seconde. Wat weet je nu zeker?</a:t>
            </a:r>
          </a:p>
        </p:txBody>
      </p:sp>
    </p:spTree>
    <p:extLst>
      <p:ext uri="{BB962C8B-B14F-4D97-AF65-F5344CB8AC3E}">
        <p14:creationId xmlns:p14="http://schemas.microsoft.com/office/powerpoint/2010/main" val="4990049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p:cNvSpPr/>
          <p:nvPr/>
        </p:nvSpPr>
        <p:spPr>
          <a:xfrm>
            <a:off x="211015" y="6285469"/>
            <a:ext cx="8932986" cy="49784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a:ln>
                <a:noFill/>
              </a:ln>
              <a:solidFill>
                <a:srgbClr val="3366FF"/>
              </a:solidFill>
              <a:effectLst/>
              <a:uLnTx/>
              <a:uFillTx/>
              <a:latin typeface="Corbel" panose="020B0503020204020204"/>
              <a:ea typeface="+mn-ea"/>
              <a:cs typeface="+mn-cs"/>
            </a:endParaRPr>
          </a:p>
        </p:txBody>
      </p:sp>
      <p:sp>
        <p:nvSpPr>
          <p:cNvPr id="5" name="Tekstvak 4"/>
          <p:cNvSpPr txBox="1"/>
          <p:nvPr/>
        </p:nvSpPr>
        <p:spPr>
          <a:xfrm>
            <a:off x="6827520" y="6407433"/>
            <a:ext cx="2316480" cy="253916"/>
          </a:xfrm>
          <a:prstGeom prst="rect">
            <a:avLst/>
          </a:prstGeom>
          <a:noFill/>
        </p:spPr>
        <p:txBody>
          <a:bodyPr wrap="square" rtlCol="0">
            <a:spAutoFit/>
          </a:bodyPr>
          <a:lstStyle/>
          <a:p>
            <a:pPr marL="0" marR="0" lvl="0" indent="0" algn="r" rtl="0">
              <a:lnSpc>
                <a:spcPct val="100000"/>
              </a:lnSpc>
              <a:spcBef>
                <a:spcPts val="0"/>
              </a:spcBef>
              <a:spcAft>
                <a:spcPts val="0"/>
              </a:spcAft>
              <a:buClr>
                <a:srgbClr val="FFFFFF"/>
              </a:buClr>
              <a:buSzPts val="1050"/>
              <a:buFont typeface="Tahoma"/>
              <a:buNone/>
            </a:pPr>
            <a:r>
              <a:rPr lang="en-GB" sz="1050" b="0" i="0" u="none" strike="noStrike" cap="none" dirty="0">
                <a:solidFill>
                  <a:srgbClr val="FFFFFF"/>
                </a:solidFill>
                <a:latin typeface="Tahoma"/>
                <a:ea typeface="Tahoma"/>
                <a:cs typeface="Tahoma"/>
                <a:sym typeface="Tahoma"/>
              </a:rPr>
              <a:t>www.</a:t>
            </a:r>
            <a:r>
              <a:rPr lang="en-GB" sz="1050" dirty="0">
                <a:solidFill>
                  <a:srgbClr val="FFFFFF"/>
                </a:solidFill>
                <a:latin typeface="Tahoma"/>
                <a:ea typeface="Tahoma"/>
                <a:cs typeface="Tahoma"/>
                <a:sym typeface="Tahoma"/>
              </a:rPr>
              <a:t>diagnostischevragen</a:t>
            </a:r>
            <a:r>
              <a:rPr lang="en-GB" sz="1050" b="0" i="0" u="none" strike="noStrike" cap="none" dirty="0">
                <a:solidFill>
                  <a:srgbClr val="FFFFFF"/>
                </a:solidFill>
                <a:latin typeface="Tahoma"/>
                <a:ea typeface="Tahoma"/>
                <a:cs typeface="Tahoma"/>
                <a:sym typeface="Tahoma"/>
              </a:rPr>
              <a:t>.nl</a:t>
            </a:r>
            <a:endParaRPr lang="en-GB" sz="900" dirty="0"/>
          </a:p>
        </p:txBody>
      </p:sp>
      <p:grpSp>
        <p:nvGrpSpPr>
          <p:cNvPr id="19" name="Groep 18"/>
          <p:cNvGrpSpPr/>
          <p:nvPr/>
        </p:nvGrpSpPr>
        <p:grpSpPr>
          <a:xfrm>
            <a:off x="806911" y="1583208"/>
            <a:ext cx="908647" cy="908646"/>
            <a:chOff x="947033" y="2362454"/>
            <a:chExt cx="908647" cy="908646"/>
          </a:xfrm>
        </p:grpSpPr>
        <p:sp>
          <p:nvSpPr>
            <p:cNvPr id="7" name="Shape 133">
              <a:extLst>
                <a:ext uri="{FF2B5EF4-FFF2-40B4-BE49-F238E27FC236}">
                  <a16:creationId xmlns:a16="http://schemas.microsoft.com/office/drawing/2014/main" id="{EE221C81-1AF7-4E6E-ACF1-07A0771B4A9D}"/>
                </a:ext>
              </a:extLst>
            </p:cNvPr>
            <p:cNvSpPr/>
            <p:nvPr/>
          </p:nvSpPr>
          <p:spPr>
            <a:xfrm>
              <a:off x="947033" y="2362454"/>
              <a:ext cx="908647" cy="908646"/>
            </a:xfrm>
            <a:prstGeom prst="ellipse">
              <a:avLst/>
            </a:prstGeom>
            <a:solidFill>
              <a:srgbClr val="73C3E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8" name="Shape 134">
              <a:extLst>
                <a:ext uri="{FF2B5EF4-FFF2-40B4-BE49-F238E27FC236}">
                  <a16:creationId xmlns:a16="http://schemas.microsoft.com/office/drawing/2014/main" id="{0389464F-34E9-4DB5-990E-F57398C04F48}"/>
                </a:ext>
              </a:extLst>
            </p:cNvPr>
            <p:cNvSpPr/>
            <p:nvPr/>
          </p:nvSpPr>
          <p:spPr>
            <a:xfrm>
              <a:off x="1261236" y="2588475"/>
              <a:ext cx="356441" cy="431204"/>
            </a:xfrm>
            <a:prstGeom prst="rect">
              <a:avLst/>
            </a:prstGeom>
            <a:ln w="3175">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A</a:t>
              </a:r>
            </a:p>
          </p:txBody>
        </p:sp>
      </p:grpSp>
      <p:grpSp>
        <p:nvGrpSpPr>
          <p:cNvPr id="22" name="Groep 21"/>
          <p:cNvGrpSpPr/>
          <p:nvPr/>
        </p:nvGrpSpPr>
        <p:grpSpPr>
          <a:xfrm>
            <a:off x="806911" y="2802787"/>
            <a:ext cx="908647" cy="908646"/>
            <a:chOff x="4665644" y="2362454"/>
            <a:chExt cx="908647" cy="908646"/>
          </a:xfrm>
        </p:grpSpPr>
        <p:sp>
          <p:nvSpPr>
            <p:cNvPr id="9" name="Shape 135">
              <a:extLst>
                <a:ext uri="{FF2B5EF4-FFF2-40B4-BE49-F238E27FC236}">
                  <a16:creationId xmlns:a16="http://schemas.microsoft.com/office/drawing/2014/main" id="{BB48745D-A338-4CDA-A4DA-B7B795C4582F}"/>
                </a:ext>
              </a:extLst>
            </p:cNvPr>
            <p:cNvSpPr/>
            <p:nvPr/>
          </p:nvSpPr>
          <p:spPr>
            <a:xfrm>
              <a:off x="4665644" y="2362454"/>
              <a:ext cx="908647" cy="908646"/>
            </a:xfrm>
            <a:prstGeom prst="ellipse">
              <a:avLst/>
            </a:prstGeom>
            <a:solidFill>
              <a:srgbClr val="919CE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0" name="Shape 136">
              <a:extLst>
                <a:ext uri="{FF2B5EF4-FFF2-40B4-BE49-F238E27FC236}">
                  <a16:creationId xmlns:a16="http://schemas.microsoft.com/office/drawing/2014/main" id="{20BA9889-C7B5-40F5-9AEE-424567D9024E}"/>
                </a:ext>
              </a:extLst>
            </p:cNvPr>
            <p:cNvSpPr/>
            <p:nvPr/>
          </p:nvSpPr>
          <p:spPr>
            <a:xfrm>
              <a:off x="4979847" y="2588475"/>
              <a:ext cx="356441" cy="431204"/>
            </a:xfrm>
            <a:prstGeom prst="rect">
              <a:avLst/>
            </a:prstGeom>
            <a:ln w="3175">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B</a:t>
              </a:r>
            </a:p>
          </p:txBody>
        </p:sp>
      </p:grpSp>
      <p:grpSp>
        <p:nvGrpSpPr>
          <p:cNvPr id="20" name="Groep 19"/>
          <p:cNvGrpSpPr/>
          <p:nvPr/>
        </p:nvGrpSpPr>
        <p:grpSpPr>
          <a:xfrm>
            <a:off x="806911" y="3938773"/>
            <a:ext cx="908647" cy="908646"/>
            <a:chOff x="947033" y="4156948"/>
            <a:chExt cx="908647" cy="908646"/>
          </a:xfrm>
        </p:grpSpPr>
        <p:sp>
          <p:nvSpPr>
            <p:cNvPr id="11" name="Shape 137">
              <a:extLst>
                <a:ext uri="{FF2B5EF4-FFF2-40B4-BE49-F238E27FC236}">
                  <a16:creationId xmlns:a16="http://schemas.microsoft.com/office/drawing/2014/main" id="{843D1577-44E8-4202-9A47-49710110361F}"/>
                </a:ext>
              </a:extLst>
            </p:cNvPr>
            <p:cNvSpPr/>
            <p:nvPr/>
          </p:nvSpPr>
          <p:spPr>
            <a:xfrm>
              <a:off x="947033" y="4156948"/>
              <a:ext cx="908647" cy="908646"/>
            </a:xfrm>
            <a:prstGeom prst="ellipse">
              <a:avLst/>
            </a:prstGeom>
            <a:solidFill>
              <a:srgbClr val="95DF83"/>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2" name="Shape 138">
              <a:extLst>
                <a:ext uri="{FF2B5EF4-FFF2-40B4-BE49-F238E27FC236}">
                  <a16:creationId xmlns:a16="http://schemas.microsoft.com/office/drawing/2014/main" id="{855036D4-93BF-42C4-8E09-005ED2310294}"/>
                </a:ext>
              </a:extLst>
            </p:cNvPr>
            <p:cNvSpPr/>
            <p:nvPr/>
          </p:nvSpPr>
          <p:spPr>
            <a:xfrm>
              <a:off x="1261237" y="4382969"/>
              <a:ext cx="356440" cy="431204"/>
            </a:xfrm>
            <a:prstGeom prst="rect">
              <a:avLst/>
            </a:prstGeom>
            <a:ln w="3175">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C</a:t>
              </a:r>
            </a:p>
          </p:txBody>
        </p:sp>
      </p:grpSp>
      <p:grpSp>
        <p:nvGrpSpPr>
          <p:cNvPr id="21" name="Groep 20"/>
          <p:cNvGrpSpPr/>
          <p:nvPr/>
        </p:nvGrpSpPr>
        <p:grpSpPr>
          <a:xfrm>
            <a:off x="806911" y="5126970"/>
            <a:ext cx="908647" cy="908646"/>
            <a:chOff x="4665644" y="4148177"/>
            <a:chExt cx="908647" cy="908646"/>
          </a:xfrm>
        </p:grpSpPr>
        <p:sp>
          <p:nvSpPr>
            <p:cNvPr id="13" name="Shape 139">
              <a:extLst>
                <a:ext uri="{FF2B5EF4-FFF2-40B4-BE49-F238E27FC236}">
                  <a16:creationId xmlns:a16="http://schemas.microsoft.com/office/drawing/2014/main" id="{4550CAA3-D0F0-44C0-8DC0-1095F43057AB}"/>
                </a:ext>
              </a:extLst>
            </p:cNvPr>
            <p:cNvSpPr/>
            <p:nvPr/>
          </p:nvSpPr>
          <p:spPr>
            <a:xfrm>
              <a:off x="4665644" y="4148177"/>
              <a:ext cx="908647" cy="908646"/>
            </a:xfrm>
            <a:prstGeom prst="ellipse">
              <a:avLst/>
            </a:prstGeom>
            <a:solidFill>
              <a:srgbClr val="E58BA8"/>
            </a:solidFill>
            <a:ln w="3175">
              <a:miter lim="400000"/>
            </a:ln>
          </p:spPr>
          <p:txBody>
            <a:bodyPr lIns="35718" tIns="35718" rIns="35718" bIns="35718" anchor="ctr"/>
            <a:lstStyle/>
            <a:p>
              <a:pPr marL="0" marR="0" lvl="0" indent="0" algn="ctr" defTabSz="547687" rtl="0" eaLnBrk="1" fontAlgn="auto" latinLnBrk="0" hangingPunct="0">
                <a:lnSpc>
                  <a:spcPct val="100000"/>
                </a:lnSpc>
                <a:spcBef>
                  <a:spcPts val="0"/>
                </a:spcBef>
                <a:spcAft>
                  <a:spcPts val="0"/>
                </a:spcAft>
                <a:buClrTx/>
                <a:buSzTx/>
                <a:buFontTx/>
                <a:buNone/>
                <a:tabLst/>
                <a:defRPr sz="2000">
                  <a:solidFill>
                    <a:srgbClr val="FFFFFF"/>
                  </a:solidFill>
                  <a:latin typeface="Helvetica Light"/>
                  <a:ea typeface="Helvetica Light"/>
                  <a:cs typeface="Helvetica Light"/>
                  <a:sym typeface="Helvetica Light"/>
                </a:defRPr>
              </a:pPr>
              <a:endParaRPr kumimoji="0" sz="2000" b="0" i="0" u="none" strike="noStrike" kern="0" cap="none" spc="0" normalizeH="0" baseline="0" noProof="0">
                <a:ln>
                  <a:noFill/>
                </a:ln>
                <a:solidFill>
                  <a:srgbClr val="FFFFFF"/>
                </a:solidFill>
                <a:effectLst/>
                <a:uLnTx/>
                <a:uFillTx/>
                <a:latin typeface="Helvetica Light"/>
                <a:sym typeface="Helvetica Light"/>
              </a:endParaRPr>
            </a:p>
          </p:txBody>
        </p:sp>
        <p:sp>
          <p:nvSpPr>
            <p:cNvPr id="14" name="Shape 140">
              <a:extLst>
                <a:ext uri="{FF2B5EF4-FFF2-40B4-BE49-F238E27FC236}">
                  <a16:creationId xmlns:a16="http://schemas.microsoft.com/office/drawing/2014/main" id="{A04C6E8C-49BB-4FC9-8E6C-A415448AB60B}"/>
                </a:ext>
              </a:extLst>
            </p:cNvPr>
            <p:cNvSpPr/>
            <p:nvPr/>
          </p:nvSpPr>
          <p:spPr>
            <a:xfrm>
              <a:off x="4979848" y="4374198"/>
              <a:ext cx="356440" cy="431204"/>
            </a:xfrm>
            <a:prstGeom prst="rect">
              <a:avLst/>
            </a:prstGeom>
            <a:ln w="3175">
              <a:miter lim="400000"/>
            </a:ln>
            <a:extLst>
              <a:ext uri="{C572A759-6A51-4108-AA02-DFA0A04FC94B}">
                <ma14:wrappingTextBoxFlag xmlns:ma14="http://schemas.microsoft.com/office/mac/drawingml/2011/main" xmlns="" val="1"/>
              </a:ext>
            </a:extLst>
          </p:spPr>
          <p:txBody>
            <a:bodyPr lIns="35718" tIns="35718" rIns="35718" bIns="35718" anchor="ctr">
              <a:spAutoFit/>
            </a:bodyPr>
            <a:lstStyle>
              <a:lvl1pPr>
                <a:defRPr sz="2400">
                  <a:solidFill>
                    <a:srgbClr val="FFFFFF"/>
                  </a:solidFill>
                </a:defRPr>
              </a:lvl1pPr>
            </a:lstStyle>
            <a:p>
              <a:pPr marL="0" marR="0" lvl="0" indent="0" algn="l" defTabSz="547687" rtl="0" eaLnBrk="1" fontAlgn="auto" latinLnBrk="0" hangingPunct="0">
                <a:lnSpc>
                  <a:spcPct val="120000"/>
                </a:lnSpc>
                <a:spcBef>
                  <a:spcPts val="0"/>
                </a:spcBef>
                <a:spcAft>
                  <a:spcPts val="0"/>
                </a:spcAft>
                <a:buClrTx/>
                <a:buSzTx/>
                <a:buFontTx/>
                <a:buNone/>
                <a:tabLst/>
                <a:defRPr/>
              </a:pPr>
              <a:r>
                <a:rPr kumimoji="0" sz="2400" b="0" i="0" u="none" strike="noStrike" kern="0" cap="none" spc="0" normalizeH="0" baseline="0" noProof="0" dirty="0">
                  <a:ln>
                    <a:noFill/>
                  </a:ln>
                  <a:solidFill>
                    <a:srgbClr val="FFFFFF"/>
                  </a:solidFill>
                  <a:effectLst/>
                  <a:uLnTx/>
                  <a:uFillTx/>
                  <a:latin typeface="Helvetica"/>
                  <a:cs typeface="Helvetica"/>
                  <a:sym typeface="Helvetica"/>
                </a:rPr>
                <a:t>D</a:t>
              </a:r>
            </a:p>
          </p:txBody>
        </p:sp>
      </p:grpSp>
      <p:sp>
        <p:nvSpPr>
          <p:cNvPr id="15" name="Shape 90">
            <a:extLst>
              <a:ext uri="{FF2B5EF4-FFF2-40B4-BE49-F238E27FC236}">
                <a16:creationId xmlns:a16="http://schemas.microsoft.com/office/drawing/2014/main" id="{7550F05A-CF05-4F02-8A8F-76119DE2CF57}"/>
              </a:ext>
            </a:extLst>
          </p:cNvPr>
          <p:cNvSpPr/>
          <p:nvPr/>
        </p:nvSpPr>
        <p:spPr>
          <a:xfrm>
            <a:off x="1958099" y="1501648"/>
            <a:ext cx="6158288" cy="1071766"/>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kumimoji="0" lang="nl-NL" sz="2800" b="0" i="0" u="none" strike="noStrike" kern="0" cap="none" spc="0" normalizeH="0" baseline="0" noProof="0" dirty="0">
                <a:ln>
                  <a:noFill/>
                </a:ln>
                <a:solidFill>
                  <a:srgbClr val="000000"/>
                </a:solidFill>
                <a:effectLst/>
                <a:uLnTx/>
                <a:uFillTx/>
                <a:latin typeface="+mj-lt"/>
                <a:cs typeface="Helvetica"/>
                <a:sym typeface="Helvetica"/>
              </a:rPr>
              <a:t>Q = I ∙ t = 0,5 ∙ 10 = 5 C</a:t>
            </a:r>
            <a:br>
              <a:rPr kumimoji="0" lang="nl-NL" sz="2800" b="0" i="0" u="none" strike="noStrike" kern="0" cap="none" spc="0" normalizeH="0" baseline="0" noProof="0" dirty="0">
                <a:ln>
                  <a:noFill/>
                </a:ln>
                <a:solidFill>
                  <a:srgbClr val="000000"/>
                </a:solidFill>
                <a:effectLst/>
                <a:uLnTx/>
                <a:uFillTx/>
                <a:latin typeface="+mj-lt"/>
                <a:cs typeface="Helvetica"/>
                <a:sym typeface="Helvetica"/>
              </a:rPr>
            </a:br>
            <a:r>
              <a:rPr kumimoji="0" lang="nl-NL" sz="2800" b="0" i="0" u="none" strike="noStrike" kern="0" cap="none" spc="0" normalizeH="0" baseline="0" noProof="0" dirty="0">
                <a:ln>
                  <a:noFill/>
                </a:ln>
                <a:solidFill>
                  <a:srgbClr val="000000"/>
                </a:solidFill>
                <a:effectLst/>
                <a:uLnTx/>
                <a:uFillTx/>
                <a:latin typeface="+mj-lt"/>
                <a:cs typeface="Helvetica"/>
                <a:sym typeface="Helvetica"/>
              </a:rPr>
              <a:t>5 / </a:t>
            </a:r>
            <a:r>
              <a:rPr kumimoji="0" lang="nl-NL" sz="2800" b="0" i="0" u="none" strike="noStrike" kern="1200" cap="none" spc="0" normalizeH="0" baseline="0" noProof="0" dirty="0">
                <a:ln>
                  <a:noFill/>
                </a:ln>
                <a:solidFill>
                  <a:prstClr val="black"/>
                </a:solidFill>
                <a:effectLst/>
                <a:uLnTx/>
                <a:uFillTx/>
                <a:latin typeface="Calibri Light" panose="020F0302020204030204"/>
                <a:ea typeface="+mj-ea"/>
                <a:cs typeface="+mj-cs"/>
              </a:rPr>
              <a:t>1,602 ∙ 10</a:t>
            </a:r>
            <a:r>
              <a:rPr kumimoji="0" lang="nl-NL" sz="2800" b="0" i="0" u="none" strike="noStrike" kern="1200" cap="none" spc="0" normalizeH="0" baseline="30000" noProof="0" dirty="0">
                <a:ln>
                  <a:noFill/>
                </a:ln>
                <a:solidFill>
                  <a:prstClr val="black"/>
                </a:solidFill>
                <a:effectLst/>
                <a:uLnTx/>
                <a:uFillTx/>
                <a:latin typeface="Calibri Light" panose="020F0302020204030204"/>
                <a:ea typeface="+mj-ea"/>
                <a:cs typeface="+mj-cs"/>
              </a:rPr>
              <a:t>-19</a:t>
            </a:r>
            <a:r>
              <a:rPr kumimoji="0" lang="nl-NL" sz="2800" b="0" i="0" u="none" strike="noStrike" kern="1200" cap="none" spc="0" normalizeH="0" noProof="0" dirty="0">
                <a:ln>
                  <a:noFill/>
                </a:ln>
                <a:solidFill>
                  <a:prstClr val="black"/>
                </a:solidFill>
                <a:effectLst/>
                <a:uLnTx/>
                <a:uFillTx/>
                <a:latin typeface="Calibri Light" panose="020F0302020204030204"/>
                <a:ea typeface="+mj-ea"/>
                <a:cs typeface="+mj-cs"/>
              </a:rPr>
              <a:t> =</a:t>
            </a:r>
            <a:r>
              <a:rPr kumimoji="0" lang="nl-NL" sz="2800" b="0" i="0" u="none" strike="noStrike" kern="1200" cap="none" spc="0" normalizeH="0" baseline="30000" noProof="0" dirty="0">
                <a:ln>
                  <a:noFill/>
                </a:ln>
                <a:solidFill>
                  <a:prstClr val="black"/>
                </a:solidFill>
                <a:effectLst/>
                <a:uLnTx/>
                <a:uFillTx/>
                <a:latin typeface="Calibri Light" panose="020F0302020204030204"/>
                <a:ea typeface="+mj-ea"/>
                <a:cs typeface="+mj-cs"/>
              </a:rPr>
              <a:t> </a:t>
            </a:r>
            <a:r>
              <a:rPr lang="nl-NL" sz="2800" dirty="0">
                <a:solidFill>
                  <a:prstClr val="black"/>
                </a:solidFill>
                <a:latin typeface="Calibri Light" panose="020F0302020204030204"/>
                <a:ea typeface="+mj-ea"/>
                <a:cs typeface="+mj-cs"/>
              </a:rPr>
              <a:t>3,1 </a:t>
            </a:r>
            <a:r>
              <a:rPr kumimoji="0" lang="nl-NL" sz="2800" b="0" i="0" u="none" strike="noStrike" kern="1200" cap="none" spc="0" normalizeH="0" baseline="0" noProof="0" dirty="0">
                <a:ln>
                  <a:noFill/>
                </a:ln>
                <a:solidFill>
                  <a:prstClr val="black"/>
                </a:solidFill>
                <a:effectLst/>
                <a:uLnTx/>
                <a:uFillTx/>
                <a:latin typeface="Calibri Light" panose="020F0302020204030204"/>
                <a:ea typeface="+mj-ea"/>
                <a:cs typeface="+mj-cs"/>
              </a:rPr>
              <a:t>∙ 10</a:t>
            </a:r>
            <a:r>
              <a:rPr kumimoji="0" lang="nl-NL" sz="2800" b="0" i="0" u="none" strike="noStrike" kern="1200" cap="none" spc="0" normalizeH="0" baseline="30000" noProof="0" dirty="0">
                <a:ln>
                  <a:noFill/>
                </a:ln>
                <a:solidFill>
                  <a:prstClr val="black"/>
                </a:solidFill>
                <a:effectLst/>
                <a:uLnTx/>
                <a:uFillTx/>
                <a:latin typeface="Calibri Light" panose="020F0302020204030204"/>
                <a:ea typeface="+mj-ea"/>
                <a:cs typeface="+mj-cs"/>
              </a:rPr>
              <a:t>19</a:t>
            </a:r>
            <a:r>
              <a:rPr kumimoji="0" lang="nl-NL" sz="2800" b="0" i="0" u="none" strike="noStrike" kern="1200" cap="none" spc="0" normalizeH="0" baseline="0" noProof="0" dirty="0">
                <a:ln>
                  <a:noFill/>
                </a:ln>
                <a:solidFill>
                  <a:prstClr val="black"/>
                </a:solidFill>
                <a:effectLst/>
                <a:uLnTx/>
                <a:uFillTx/>
                <a:latin typeface="Calibri Light" panose="020F0302020204030204"/>
                <a:ea typeface="+mj-ea"/>
                <a:cs typeface="+mj-cs"/>
              </a:rPr>
              <a:t>.</a:t>
            </a:r>
            <a:endParaRPr kumimoji="0" lang="en-GB" sz="2800" b="0" i="0" u="none" strike="noStrike" kern="0" cap="none" spc="0" normalizeH="0" noProof="0" dirty="0">
              <a:ln>
                <a:noFill/>
              </a:ln>
              <a:solidFill>
                <a:srgbClr val="000000"/>
              </a:solidFill>
              <a:effectLst/>
              <a:uLnTx/>
              <a:uFillTx/>
              <a:latin typeface="+mj-lt"/>
              <a:cs typeface="Helvetica"/>
              <a:sym typeface="Helvetica"/>
            </a:endParaRPr>
          </a:p>
        </p:txBody>
      </p:sp>
      <p:sp>
        <p:nvSpPr>
          <p:cNvPr id="23" name="Shape 90">
            <a:extLst>
              <a:ext uri="{FF2B5EF4-FFF2-40B4-BE49-F238E27FC236}">
                <a16:creationId xmlns:a16="http://schemas.microsoft.com/office/drawing/2014/main" id="{7550F05A-CF05-4F02-8A8F-76119DE2CF57}"/>
              </a:ext>
            </a:extLst>
          </p:cNvPr>
          <p:cNvSpPr/>
          <p:nvPr/>
        </p:nvSpPr>
        <p:spPr>
          <a:xfrm>
            <a:off x="1958100" y="2677629"/>
            <a:ext cx="6158288" cy="1071766"/>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kumimoji="0" lang="nl-NL" sz="2800" b="0" i="0" u="none" strike="noStrike" kern="0" cap="none" spc="0" normalizeH="0" baseline="0" noProof="0" dirty="0">
                <a:ln>
                  <a:noFill/>
                </a:ln>
                <a:solidFill>
                  <a:srgbClr val="000000"/>
                </a:solidFill>
                <a:effectLst/>
                <a:uLnTx/>
                <a:uFillTx/>
                <a:latin typeface="+mj-lt"/>
                <a:cs typeface="Helvetica"/>
                <a:sym typeface="Helvetica"/>
              </a:rPr>
              <a:t>Q = I / t = 0,5 / 10 = 0,05 C</a:t>
            </a:r>
            <a:br>
              <a:rPr kumimoji="0" lang="nl-NL" sz="2800" b="0" i="0" u="none" strike="noStrike" kern="0" cap="none" spc="0" normalizeH="0" baseline="0" noProof="0" dirty="0">
                <a:ln>
                  <a:noFill/>
                </a:ln>
                <a:solidFill>
                  <a:srgbClr val="000000"/>
                </a:solidFill>
                <a:effectLst/>
                <a:uLnTx/>
                <a:uFillTx/>
                <a:latin typeface="+mj-lt"/>
                <a:cs typeface="Helvetica"/>
                <a:sym typeface="Helvetica"/>
              </a:rPr>
            </a:br>
            <a:r>
              <a:rPr kumimoji="0" lang="nl-NL" sz="2800" b="0" i="0" u="none" strike="noStrike" kern="0" cap="none" spc="0" normalizeH="0" baseline="0" noProof="0" dirty="0">
                <a:ln>
                  <a:noFill/>
                </a:ln>
                <a:solidFill>
                  <a:srgbClr val="000000"/>
                </a:solidFill>
                <a:effectLst/>
                <a:uLnTx/>
                <a:uFillTx/>
                <a:latin typeface="+mj-lt"/>
                <a:cs typeface="Helvetica"/>
                <a:sym typeface="Helvetica"/>
              </a:rPr>
              <a:t>0,05 / </a:t>
            </a:r>
            <a:r>
              <a:rPr kumimoji="0" lang="nl-NL" sz="2800" b="0" i="0" u="none" strike="noStrike" kern="1200" cap="none" spc="0" normalizeH="0" baseline="0" noProof="0" dirty="0">
                <a:ln>
                  <a:noFill/>
                </a:ln>
                <a:solidFill>
                  <a:prstClr val="black"/>
                </a:solidFill>
                <a:effectLst/>
                <a:uLnTx/>
                <a:uFillTx/>
                <a:latin typeface="Calibri Light" panose="020F0302020204030204"/>
                <a:ea typeface="+mj-ea"/>
                <a:cs typeface="+mj-cs"/>
              </a:rPr>
              <a:t>1,602 ∙ 10</a:t>
            </a:r>
            <a:r>
              <a:rPr kumimoji="0" lang="nl-NL" sz="2800" b="0" i="0" u="none" strike="noStrike" kern="1200" cap="none" spc="0" normalizeH="0" baseline="30000" noProof="0" dirty="0">
                <a:ln>
                  <a:noFill/>
                </a:ln>
                <a:solidFill>
                  <a:prstClr val="black"/>
                </a:solidFill>
                <a:effectLst/>
                <a:uLnTx/>
                <a:uFillTx/>
                <a:latin typeface="Calibri Light" panose="020F0302020204030204"/>
                <a:ea typeface="+mj-ea"/>
                <a:cs typeface="+mj-cs"/>
              </a:rPr>
              <a:t>-19</a:t>
            </a:r>
            <a:r>
              <a:rPr kumimoji="0" lang="nl-NL" sz="2800" b="0" i="0" u="none" strike="noStrike" kern="1200" cap="none" spc="0" normalizeH="0" noProof="0" dirty="0">
                <a:ln>
                  <a:noFill/>
                </a:ln>
                <a:solidFill>
                  <a:prstClr val="black"/>
                </a:solidFill>
                <a:effectLst/>
                <a:uLnTx/>
                <a:uFillTx/>
                <a:latin typeface="Calibri Light" panose="020F0302020204030204"/>
                <a:ea typeface="+mj-ea"/>
                <a:cs typeface="+mj-cs"/>
              </a:rPr>
              <a:t> =</a:t>
            </a:r>
            <a:r>
              <a:rPr kumimoji="0" lang="nl-NL" sz="2800" b="0" i="0" u="none" strike="noStrike" kern="1200" cap="none" spc="0" normalizeH="0" baseline="30000" noProof="0" dirty="0">
                <a:ln>
                  <a:noFill/>
                </a:ln>
                <a:solidFill>
                  <a:prstClr val="black"/>
                </a:solidFill>
                <a:effectLst/>
                <a:uLnTx/>
                <a:uFillTx/>
                <a:latin typeface="Calibri Light" panose="020F0302020204030204"/>
                <a:ea typeface="+mj-ea"/>
                <a:cs typeface="+mj-cs"/>
              </a:rPr>
              <a:t> </a:t>
            </a:r>
            <a:r>
              <a:rPr lang="nl-NL" sz="2800" dirty="0">
                <a:solidFill>
                  <a:prstClr val="black"/>
                </a:solidFill>
                <a:latin typeface="Calibri Light" panose="020F0302020204030204"/>
                <a:ea typeface="+mj-ea"/>
                <a:cs typeface="+mj-cs"/>
              </a:rPr>
              <a:t>3,1 </a:t>
            </a:r>
            <a:r>
              <a:rPr kumimoji="0" lang="nl-NL" sz="2800" b="0" i="0" u="none" strike="noStrike" kern="1200" cap="none" spc="0" normalizeH="0" baseline="0" noProof="0" dirty="0">
                <a:ln>
                  <a:noFill/>
                </a:ln>
                <a:solidFill>
                  <a:prstClr val="black"/>
                </a:solidFill>
                <a:effectLst/>
                <a:uLnTx/>
                <a:uFillTx/>
                <a:latin typeface="Calibri Light" panose="020F0302020204030204"/>
                <a:ea typeface="+mj-ea"/>
                <a:cs typeface="+mj-cs"/>
              </a:rPr>
              <a:t>∙ 10</a:t>
            </a:r>
            <a:r>
              <a:rPr kumimoji="0" lang="nl-NL" sz="2800" b="0" i="0" u="none" strike="noStrike" kern="1200" cap="none" spc="0" normalizeH="0" baseline="30000" noProof="0" dirty="0">
                <a:ln>
                  <a:noFill/>
                </a:ln>
                <a:solidFill>
                  <a:prstClr val="black"/>
                </a:solidFill>
                <a:effectLst/>
                <a:uLnTx/>
                <a:uFillTx/>
                <a:latin typeface="Calibri Light" panose="020F0302020204030204"/>
                <a:ea typeface="+mj-ea"/>
                <a:cs typeface="+mj-cs"/>
              </a:rPr>
              <a:t>17</a:t>
            </a:r>
            <a:r>
              <a:rPr kumimoji="0" lang="nl-NL" sz="2800" b="0" i="0" u="none" strike="noStrike" kern="1200" cap="none" spc="0" normalizeH="0" baseline="0" noProof="0" dirty="0">
                <a:ln>
                  <a:noFill/>
                </a:ln>
                <a:solidFill>
                  <a:prstClr val="black"/>
                </a:solidFill>
                <a:effectLst/>
                <a:uLnTx/>
                <a:uFillTx/>
                <a:latin typeface="Calibri Light" panose="020F0302020204030204"/>
                <a:ea typeface="+mj-ea"/>
                <a:cs typeface="+mj-cs"/>
              </a:rPr>
              <a:t>.</a:t>
            </a:r>
            <a:endParaRPr kumimoji="0" lang="en-GB" sz="2800" b="0" i="0" u="none" strike="noStrike" kern="0" cap="none" spc="0" normalizeH="0" noProof="0" dirty="0">
              <a:ln>
                <a:noFill/>
              </a:ln>
              <a:solidFill>
                <a:srgbClr val="000000"/>
              </a:solidFill>
              <a:effectLst/>
              <a:uLnTx/>
              <a:uFillTx/>
              <a:latin typeface="+mj-lt"/>
              <a:cs typeface="Helvetica"/>
              <a:sym typeface="Helvetica"/>
            </a:endParaRPr>
          </a:p>
        </p:txBody>
      </p:sp>
      <p:sp>
        <p:nvSpPr>
          <p:cNvPr id="24" name="Shape 90">
            <a:extLst>
              <a:ext uri="{FF2B5EF4-FFF2-40B4-BE49-F238E27FC236}">
                <a16:creationId xmlns:a16="http://schemas.microsoft.com/office/drawing/2014/main" id="{7550F05A-CF05-4F02-8A8F-76119DE2CF57}"/>
              </a:ext>
            </a:extLst>
          </p:cNvPr>
          <p:cNvSpPr/>
          <p:nvPr/>
        </p:nvSpPr>
        <p:spPr>
          <a:xfrm>
            <a:off x="1958100" y="3823189"/>
            <a:ext cx="6158289" cy="1071766"/>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kumimoji="0" lang="nl-NL" sz="2800" b="0" i="0" u="none" strike="noStrike" kern="0" cap="none" spc="0" normalizeH="0" baseline="0" noProof="0" dirty="0">
                <a:ln>
                  <a:noFill/>
                </a:ln>
                <a:solidFill>
                  <a:srgbClr val="000000"/>
                </a:solidFill>
                <a:effectLst/>
                <a:uLnTx/>
                <a:uFillTx/>
                <a:latin typeface="+mj-lt"/>
                <a:cs typeface="Helvetica"/>
                <a:sym typeface="Helvetica"/>
              </a:rPr>
              <a:t>Q = I ∙ t = 0,5 ∙ 10 = 5 C</a:t>
            </a:r>
            <a:br>
              <a:rPr kumimoji="0" lang="nl-NL" sz="2800" b="0" i="0" u="none" strike="noStrike" kern="0" cap="none" spc="0" normalizeH="0" baseline="0" noProof="0" dirty="0">
                <a:ln>
                  <a:noFill/>
                </a:ln>
                <a:solidFill>
                  <a:srgbClr val="000000"/>
                </a:solidFill>
                <a:effectLst/>
                <a:uLnTx/>
                <a:uFillTx/>
                <a:latin typeface="+mj-lt"/>
                <a:cs typeface="Helvetica"/>
                <a:sym typeface="Helvetica"/>
              </a:rPr>
            </a:br>
            <a:r>
              <a:rPr kumimoji="0" lang="nl-NL" sz="2800" b="0" i="0" u="none" strike="noStrike" kern="0" cap="none" spc="0" normalizeH="0" baseline="0" noProof="0" dirty="0">
                <a:ln>
                  <a:noFill/>
                </a:ln>
                <a:solidFill>
                  <a:srgbClr val="000000"/>
                </a:solidFill>
                <a:effectLst/>
                <a:uLnTx/>
                <a:uFillTx/>
                <a:latin typeface="+mj-lt"/>
                <a:cs typeface="Helvetica"/>
                <a:sym typeface="Helvetica"/>
              </a:rPr>
              <a:t>5 ∙ </a:t>
            </a:r>
            <a:r>
              <a:rPr kumimoji="0" lang="nl-NL" sz="2800" b="0" i="0" u="none" strike="noStrike" kern="1200" cap="none" spc="0" normalizeH="0" baseline="0" noProof="0" dirty="0">
                <a:ln>
                  <a:noFill/>
                </a:ln>
                <a:solidFill>
                  <a:prstClr val="black"/>
                </a:solidFill>
                <a:effectLst/>
                <a:uLnTx/>
                <a:uFillTx/>
                <a:latin typeface="Calibri Light" panose="020F0302020204030204"/>
                <a:ea typeface="+mj-ea"/>
                <a:cs typeface="+mj-cs"/>
              </a:rPr>
              <a:t>1,602 ∙ 10</a:t>
            </a:r>
            <a:r>
              <a:rPr kumimoji="0" lang="nl-NL" sz="2800" b="0" i="0" u="none" strike="noStrike" kern="1200" cap="none" spc="0" normalizeH="0" baseline="30000" noProof="0" dirty="0">
                <a:ln>
                  <a:noFill/>
                </a:ln>
                <a:solidFill>
                  <a:prstClr val="black"/>
                </a:solidFill>
                <a:effectLst/>
                <a:uLnTx/>
                <a:uFillTx/>
                <a:latin typeface="Calibri Light" panose="020F0302020204030204"/>
                <a:ea typeface="+mj-ea"/>
                <a:cs typeface="+mj-cs"/>
              </a:rPr>
              <a:t>-19</a:t>
            </a:r>
            <a:r>
              <a:rPr kumimoji="0" lang="nl-NL" sz="2800" b="0" i="0" u="none" strike="noStrike" kern="1200" cap="none" spc="0" normalizeH="0" noProof="0" dirty="0">
                <a:ln>
                  <a:noFill/>
                </a:ln>
                <a:solidFill>
                  <a:prstClr val="black"/>
                </a:solidFill>
                <a:effectLst/>
                <a:uLnTx/>
                <a:uFillTx/>
                <a:latin typeface="Calibri Light" panose="020F0302020204030204"/>
                <a:ea typeface="+mj-ea"/>
                <a:cs typeface="+mj-cs"/>
              </a:rPr>
              <a:t> =</a:t>
            </a:r>
            <a:r>
              <a:rPr kumimoji="0" lang="nl-NL" sz="2800" b="0" i="0" u="none" strike="noStrike" kern="1200" cap="none" spc="0" normalizeH="0" baseline="30000" noProof="0" dirty="0">
                <a:ln>
                  <a:noFill/>
                </a:ln>
                <a:solidFill>
                  <a:prstClr val="black"/>
                </a:solidFill>
                <a:effectLst/>
                <a:uLnTx/>
                <a:uFillTx/>
                <a:latin typeface="Calibri Light" panose="020F0302020204030204"/>
                <a:ea typeface="+mj-ea"/>
                <a:cs typeface="+mj-cs"/>
              </a:rPr>
              <a:t> </a:t>
            </a:r>
            <a:r>
              <a:rPr lang="nl-NL" sz="2800" dirty="0">
                <a:solidFill>
                  <a:prstClr val="black"/>
                </a:solidFill>
                <a:latin typeface="Calibri Light" panose="020F0302020204030204"/>
                <a:ea typeface="+mj-ea"/>
                <a:cs typeface="+mj-cs"/>
              </a:rPr>
              <a:t>8,0 </a:t>
            </a:r>
            <a:r>
              <a:rPr kumimoji="0" lang="nl-NL" sz="2800" b="0" i="0" u="none" strike="noStrike" kern="1200" cap="none" spc="0" normalizeH="0" baseline="0" noProof="0" dirty="0">
                <a:ln>
                  <a:noFill/>
                </a:ln>
                <a:solidFill>
                  <a:prstClr val="black"/>
                </a:solidFill>
                <a:effectLst/>
                <a:uLnTx/>
                <a:uFillTx/>
                <a:latin typeface="Calibri Light" panose="020F0302020204030204"/>
                <a:ea typeface="+mj-ea"/>
                <a:cs typeface="+mj-cs"/>
              </a:rPr>
              <a:t>∙ 10</a:t>
            </a:r>
            <a:r>
              <a:rPr kumimoji="0" lang="nl-NL" sz="2800" b="0" i="0" u="none" strike="noStrike" kern="1200" cap="none" spc="0" normalizeH="0" baseline="30000" noProof="0" dirty="0">
                <a:ln>
                  <a:noFill/>
                </a:ln>
                <a:solidFill>
                  <a:prstClr val="black"/>
                </a:solidFill>
                <a:effectLst/>
                <a:uLnTx/>
                <a:uFillTx/>
                <a:latin typeface="Calibri Light" panose="020F0302020204030204"/>
                <a:ea typeface="+mj-ea"/>
                <a:cs typeface="+mj-cs"/>
              </a:rPr>
              <a:t>-19</a:t>
            </a:r>
            <a:r>
              <a:rPr kumimoji="0" lang="nl-NL" sz="2800" b="0" i="0" u="none" strike="noStrike" kern="1200" cap="none" spc="0" normalizeH="0" baseline="0" noProof="0" dirty="0">
                <a:ln>
                  <a:noFill/>
                </a:ln>
                <a:solidFill>
                  <a:prstClr val="black"/>
                </a:solidFill>
                <a:effectLst/>
                <a:uLnTx/>
                <a:uFillTx/>
                <a:latin typeface="Calibri Light" panose="020F0302020204030204"/>
                <a:ea typeface="+mj-ea"/>
                <a:cs typeface="+mj-cs"/>
              </a:rPr>
              <a:t>.</a:t>
            </a:r>
            <a:endParaRPr kumimoji="0" lang="en-GB" sz="2800" b="0" i="0" u="none" strike="noStrike" kern="0" cap="none" spc="0" normalizeH="0" noProof="0" dirty="0">
              <a:ln>
                <a:noFill/>
              </a:ln>
              <a:solidFill>
                <a:srgbClr val="000000"/>
              </a:solidFill>
              <a:effectLst/>
              <a:uLnTx/>
              <a:uFillTx/>
              <a:latin typeface="+mj-lt"/>
              <a:cs typeface="Helvetica"/>
              <a:sym typeface="Helvetica"/>
            </a:endParaRPr>
          </a:p>
        </p:txBody>
      </p:sp>
      <p:sp>
        <p:nvSpPr>
          <p:cNvPr id="25" name="Shape 90">
            <a:extLst>
              <a:ext uri="{FF2B5EF4-FFF2-40B4-BE49-F238E27FC236}">
                <a16:creationId xmlns:a16="http://schemas.microsoft.com/office/drawing/2014/main" id="{7550F05A-CF05-4F02-8A8F-76119DE2CF57}"/>
              </a:ext>
            </a:extLst>
          </p:cNvPr>
          <p:cNvSpPr/>
          <p:nvPr/>
        </p:nvSpPr>
        <p:spPr>
          <a:xfrm>
            <a:off x="1958100" y="4961600"/>
            <a:ext cx="6158290" cy="1071766"/>
          </a:xfrm>
          <a:prstGeom prst="rect">
            <a:avLst/>
          </a:prstGeom>
          <a:ln w="3175">
            <a:miter lim="400000"/>
          </a:ln>
          <a:extLst>
            <a:ext uri="{C572A759-6A51-4108-AA02-DFA0A04FC94B}">
              <ma14:wrappingTextBoxFlag xmlns:mc="http://schemas.openxmlformats.org/markup-compatibility/2006" xmlns:a14="http://schemas.microsoft.com/office/drawing/2010/main" xmlns:ma14="http://schemas.microsoft.com/office/mac/drawingml/2011/main" xmlns="" val="1"/>
            </a:ext>
          </a:extLst>
        </p:spPr>
        <p:txBody>
          <a:bodyPr wrap="square" lIns="35718" tIns="35718" rIns="35718" bIns="35718" anchor="ctr">
            <a:spAutoFit/>
          </a:bodyPr>
          <a:lstStyle/>
          <a:p>
            <a:pPr marL="0" marR="0" lvl="0" indent="0" defTabSz="547687" rtl="0" eaLnBrk="1" fontAlgn="auto" latinLnBrk="0" hangingPunct="0">
              <a:lnSpc>
                <a:spcPct val="120000"/>
              </a:lnSpc>
              <a:spcBef>
                <a:spcPts val="0"/>
              </a:spcBef>
              <a:spcAft>
                <a:spcPts val="0"/>
              </a:spcAft>
              <a:buClrTx/>
              <a:buSzTx/>
              <a:buFontTx/>
              <a:buNone/>
              <a:tabLst/>
              <a:defRPr/>
            </a:pPr>
            <a:r>
              <a:rPr kumimoji="0" lang="nl-NL" sz="2800" b="0" i="0" u="none" strike="noStrike" kern="0" cap="none" spc="0" normalizeH="0" baseline="0" noProof="0" dirty="0">
                <a:ln>
                  <a:noFill/>
                </a:ln>
                <a:solidFill>
                  <a:srgbClr val="000000"/>
                </a:solidFill>
                <a:effectLst/>
                <a:uLnTx/>
                <a:uFillTx/>
                <a:latin typeface="+mj-lt"/>
                <a:cs typeface="Helvetica"/>
                <a:sym typeface="Helvetica"/>
              </a:rPr>
              <a:t>Q = I / t = 0,5 / 10 = 0,05 C</a:t>
            </a:r>
            <a:br>
              <a:rPr kumimoji="0" lang="nl-NL" sz="2800" b="0" i="0" u="none" strike="noStrike" kern="0" cap="none" spc="0" normalizeH="0" baseline="0" noProof="0" dirty="0">
                <a:ln>
                  <a:noFill/>
                </a:ln>
                <a:solidFill>
                  <a:srgbClr val="000000"/>
                </a:solidFill>
                <a:effectLst/>
                <a:uLnTx/>
                <a:uFillTx/>
                <a:latin typeface="+mj-lt"/>
                <a:cs typeface="Helvetica"/>
                <a:sym typeface="Helvetica"/>
              </a:rPr>
            </a:br>
            <a:r>
              <a:rPr kumimoji="0" lang="nl-NL" sz="2800" b="0" i="0" u="none" strike="noStrike" kern="0" cap="none" spc="0" normalizeH="0" baseline="0" noProof="0" dirty="0">
                <a:ln>
                  <a:noFill/>
                </a:ln>
                <a:solidFill>
                  <a:srgbClr val="000000"/>
                </a:solidFill>
                <a:effectLst/>
                <a:uLnTx/>
                <a:uFillTx/>
                <a:latin typeface="+mj-lt"/>
                <a:cs typeface="Helvetica"/>
                <a:sym typeface="Helvetica"/>
              </a:rPr>
              <a:t>0,05 ∙ </a:t>
            </a:r>
            <a:r>
              <a:rPr kumimoji="0" lang="nl-NL" sz="2800" b="0" i="0" u="none" strike="noStrike" kern="1200" cap="none" spc="0" normalizeH="0" baseline="0" noProof="0" dirty="0">
                <a:ln>
                  <a:noFill/>
                </a:ln>
                <a:solidFill>
                  <a:prstClr val="black"/>
                </a:solidFill>
                <a:effectLst/>
                <a:uLnTx/>
                <a:uFillTx/>
                <a:latin typeface="Calibri Light" panose="020F0302020204030204"/>
                <a:ea typeface="+mj-ea"/>
                <a:cs typeface="+mj-cs"/>
              </a:rPr>
              <a:t>1,602 ∙ 10</a:t>
            </a:r>
            <a:r>
              <a:rPr kumimoji="0" lang="nl-NL" sz="2800" b="0" i="0" u="none" strike="noStrike" kern="1200" cap="none" spc="0" normalizeH="0" baseline="30000" noProof="0" dirty="0">
                <a:ln>
                  <a:noFill/>
                </a:ln>
                <a:solidFill>
                  <a:prstClr val="black"/>
                </a:solidFill>
                <a:effectLst/>
                <a:uLnTx/>
                <a:uFillTx/>
                <a:latin typeface="Calibri Light" panose="020F0302020204030204"/>
                <a:ea typeface="+mj-ea"/>
                <a:cs typeface="+mj-cs"/>
              </a:rPr>
              <a:t>-19</a:t>
            </a:r>
            <a:r>
              <a:rPr kumimoji="0" lang="nl-NL" sz="2800" b="0" i="0" u="none" strike="noStrike" kern="1200" cap="none" spc="0" normalizeH="0" noProof="0" dirty="0">
                <a:ln>
                  <a:noFill/>
                </a:ln>
                <a:solidFill>
                  <a:prstClr val="black"/>
                </a:solidFill>
                <a:effectLst/>
                <a:uLnTx/>
                <a:uFillTx/>
                <a:latin typeface="Calibri Light" panose="020F0302020204030204"/>
                <a:ea typeface="+mj-ea"/>
                <a:cs typeface="+mj-cs"/>
              </a:rPr>
              <a:t> =</a:t>
            </a:r>
            <a:r>
              <a:rPr kumimoji="0" lang="nl-NL" sz="2800" b="0" i="0" u="none" strike="noStrike" kern="1200" cap="none" spc="0" normalizeH="0" baseline="30000" noProof="0" dirty="0">
                <a:ln>
                  <a:noFill/>
                </a:ln>
                <a:solidFill>
                  <a:prstClr val="black"/>
                </a:solidFill>
                <a:effectLst/>
                <a:uLnTx/>
                <a:uFillTx/>
                <a:latin typeface="Calibri Light" panose="020F0302020204030204"/>
                <a:ea typeface="+mj-ea"/>
                <a:cs typeface="+mj-cs"/>
              </a:rPr>
              <a:t> </a:t>
            </a:r>
            <a:r>
              <a:rPr lang="nl-NL" sz="2800" dirty="0">
                <a:solidFill>
                  <a:prstClr val="black"/>
                </a:solidFill>
                <a:latin typeface="Calibri Light" panose="020F0302020204030204"/>
                <a:ea typeface="+mj-ea"/>
                <a:cs typeface="+mj-cs"/>
              </a:rPr>
              <a:t>8,0 </a:t>
            </a:r>
            <a:r>
              <a:rPr kumimoji="0" lang="nl-NL" sz="2800" b="0" i="0" u="none" strike="noStrike" kern="1200" cap="none" spc="0" normalizeH="0" baseline="0" noProof="0" dirty="0">
                <a:ln>
                  <a:noFill/>
                </a:ln>
                <a:solidFill>
                  <a:prstClr val="black"/>
                </a:solidFill>
                <a:effectLst/>
                <a:uLnTx/>
                <a:uFillTx/>
                <a:latin typeface="Calibri Light" panose="020F0302020204030204"/>
                <a:ea typeface="+mj-ea"/>
                <a:cs typeface="+mj-cs"/>
              </a:rPr>
              <a:t>∙ 10</a:t>
            </a:r>
            <a:r>
              <a:rPr kumimoji="0" lang="nl-NL" sz="2800" b="0" i="0" u="none" strike="noStrike" kern="1200" cap="none" spc="0" normalizeH="0" baseline="30000" noProof="0" dirty="0">
                <a:ln>
                  <a:noFill/>
                </a:ln>
                <a:solidFill>
                  <a:prstClr val="black"/>
                </a:solidFill>
                <a:effectLst/>
                <a:uLnTx/>
                <a:uFillTx/>
                <a:latin typeface="Calibri Light" panose="020F0302020204030204"/>
                <a:ea typeface="+mj-ea"/>
                <a:cs typeface="+mj-cs"/>
              </a:rPr>
              <a:t>-21</a:t>
            </a:r>
            <a:r>
              <a:rPr kumimoji="0" lang="nl-NL" sz="2800" b="0" i="0" u="none" strike="noStrike" kern="1200" cap="none" spc="0" normalizeH="0" baseline="0" noProof="0" dirty="0">
                <a:ln>
                  <a:noFill/>
                </a:ln>
                <a:solidFill>
                  <a:prstClr val="black"/>
                </a:solidFill>
                <a:effectLst/>
                <a:uLnTx/>
                <a:uFillTx/>
                <a:latin typeface="Calibri Light" panose="020F0302020204030204"/>
                <a:ea typeface="+mj-ea"/>
                <a:cs typeface="+mj-cs"/>
              </a:rPr>
              <a:t>.</a:t>
            </a:r>
            <a:endParaRPr kumimoji="0" lang="en-GB" sz="2800" b="0" i="0" u="none" strike="noStrike" kern="0" cap="none" spc="0" normalizeH="0" noProof="0" dirty="0">
              <a:ln>
                <a:noFill/>
              </a:ln>
              <a:solidFill>
                <a:srgbClr val="000000"/>
              </a:solidFill>
              <a:effectLst/>
              <a:uLnTx/>
              <a:uFillTx/>
              <a:latin typeface="+mj-lt"/>
              <a:cs typeface="Helvetica"/>
              <a:sym typeface="Helvetica"/>
            </a:endParaRPr>
          </a:p>
        </p:txBody>
      </p:sp>
      <p:sp>
        <p:nvSpPr>
          <p:cNvPr id="27" name="Titel 1"/>
          <p:cNvSpPr>
            <a:spLocks noGrp="1"/>
          </p:cNvSpPr>
          <p:nvPr>
            <p:ph type="title"/>
          </p:nvPr>
        </p:nvSpPr>
        <p:spPr>
          <a:xfrm>
            <a:off x="328133" y="1287"/>
            <a:ext cx="8487733" cy="855185"/>
          </a:xfrm>
        </p:spPr>
        <p:txBody>
          <a:bodyPr anchor="t">
            <a:noAutofit/>
          </a:bodyPr>
          <a:lstStyle/>
          <a:p>
            <a:pPr marL="0" indent="0">
              <a:lnSpc>
                <a:spcPts val="4000"/>
              </a:lnSpc>
              <a:buNone/>
            </a:pPr>
            <a:r>
              <a:rPr lang="nl-NL" sz="2800" dirty="0"/>
              <a:t>Er loopt een stroom van 0,5 A. De lading van een elektron is 1,602 ∙ 10</a:t>
            </a:r>
            <a:r>
              <a:rPr lang="nl-NL" sz="2800" baseline="30000" dirty="0"/>
              <a:t>-19 </a:t>
            </a:r>
            <a:r>
              <a:rPr lang="nl-NL" sz="2800" dirty="0"/>
              <a:t>C. Hoeveel elektronen lopen er per 10 seconden door de draad? </a:t>
            </a:r>
          </a:p>
        </p:txBody>
      </p:sp>
    </p:spTree>
    <p:extLst>
      <p:ext uri="{BB962C8B-B14F-4D97-AF65-F5344CB8AC3E}">
        <p14:creationId xmlns:p14="http://schemas.microsoft.com/office/powerpoint/2010/main" val="5381119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kstvak 4"/>
          <p:cNvSpPr txBox="1"/>
          <p:nvPr/>
        </p:nvSpPr>
        <p:spPr>
          <a:xfrm>
            <a:off x="5685183" y="6407433"/>
            <a:ext cx="3458817" cy="253916"/>
          </a:xfrm>
          <a:prstGeom prst="rect">
            <a:avLst/>
          </a:prstGeom>
          <a:noFill/>
        </p:spPr>
        <p:txBody>
          <a:bodyPr wrap="square" rtlCol="0">
            <a:spAutoFit/>
          </a:bodyPr>
          <a:lstStyle/>
          <a:p>
            <a:pPr defTabSz="457200">
              <a:defRPr/>
            </a:pPr>
            <a:r>
              <a:rPr lang="nl-NL" sz="1050" dirty="0">
                <a:solidFill>
                  <a:prstClr val="white"/>
                </a:solidFill>
                <a:latin typeface="Tahoma" panose="020B0604030504040204" pitchFamily="34" charset="0"/>
                <a:ea typeface="Tahoma" panose="020B0604030504040204" pitchFamily="34" charset="0"/>
                <a:cs typeface="Tahoma" panose="020B0604030504040204" pitchFamily="34" charset="0"/>
              </a:rPr>
              <a:t>www.nvon.nl/diagnostischevragen        © 2022 NVON </a:t>
            </a:r>
          </a:p>
        </p:txBody>
      </p:sp>
      <p:sp>
        <p:nvSpPr>
          <p:cNvPr id="2" name="Titel 1"/>
          <p:cNvSpPr>
            <a:spLocks noGrp="1"/>
          </p:cNvSpPr>
          <p:nvPr>
            <p:ph type="title"/>
          </p:nvPr>
        </p:nvSpPr>
        <p:spPr>
          <a:xfrm>
            <a:off x="628650" y="365126"/>
            <a:ext cx="7886700" cy="4097544"/>
          </a:xfrm>
        </p:spPr>
        <p:txBody>
          <a:bodyPr>
            <a:normAutofit/>
          </a:bodyPr>
          <a:lstStyle/>
          <a:p>
            <a:br>
              <a:rPr lang="nl-NL" b="1" dirty="0"/>
            </a:br>
            <a:endParaRPr lang="nl-NL" dirty="0"/>
          </a:p>
        </p:txBody>
      </p:sp>
      <p:sp>
        <p:nvSpPr>
          <p:cNvPr id="28" name="Titel 1"/>
          <p:cNvSpPr txBox="1">
            <a:spLocks/>
          </p:cNvSpPr>
          <p:nvPr/>
        </p:nvSpPr>
        <p:spPr>
          <a:xfrm>
            <a:off x="628650" y="572530"/>
            <a:ext cx="7886700" cy="3363366"/>
          </a:xfrm>
          <a:prstGeom prst="rect">
            <a:avLst/>
          </a:prstGeom>
        </p:spPr>
        <p:txBody>
          <a:bodyPr vert="horz" lIns="91440" tIns="45720" rIns="91440" bIns="45720" rtlCol="0" anchor="t">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nl-NL" dirty="0">
                <a:solidFill>
                  <a:srgbClr val="000000"/>
                </a:solidFill>
                <a:latin typeface="Calibri" panose="020F0502020204030204" pitchFamily="34" charset="0"/>
                <a:cs typeface="Calibri" panose="020F0502020204030204" pitchFamily="34" charset="0"/>
              </a:rPr>
              <a:t>Deze vragen met toelichting zijn ontwikkeld door de diagnostische vragen werkgroep van de NVON</a:t>
            </a:r>
          </a:p>
          <a:p>
            <a:endParaRPr lang="nl-NL" dirty="0">
              <a:solidFill>
                <a:srgbClr val="000000"/>
              </a:solidFill>
              <a:latin typeface="Calibri" panose="020F0502020204030204" pitchFamily="34" charset="0"/>
              <a:cs typeface="Calibri" panose="020F0502020204030204" pitchFamily="34" charset="0"/>
            </a:endParaRPr>
          </a:p>
          <a:p>
            <a:r>
              <a:rPr lang="nl-NL" dirty="0">
                <a:solidFill>
                  <a:srgbClr val="000000"/>
                </a:solidFill>
                <a:latin typeface="Calibri" panose="020F0502020204030204" pitchFamily="34" charset="0"/>
                <a:cs typeface="Calibri" panose="020F0502020204030204" pitchFamily="34" charset="0"/>
              </a:rPr>
              <a:t>Heb je feedback, wil je bijdragen, vragen testen of samenwerken? Laat het weten via:</a:t>
            </a:r>
            <a:br>
              <a:rPr lang="nl-NL" dirty="0">
                <a:solidFill>
                  <a:srgbClr val="000000"/>
                </a:solidFill>
                <a:latin typeface="Calibri" panose="020F0502020204030204" pitchFamily="34" charset="0"/>
                <a:cs typeface="Calibri" panose="020F0502020204030204" pitchFamily="34" charset="0"/>
              </a:rPr>
            </a:br>
            <a:r>
              <a:rPr lang="nl-NL" dirty="0">
                <a:solidFill>
                  <a:srgbClr val="000000"/>
                </a:solidFill>
                <a:latin typeface="Calibri" panose="020F0502020204030204" pitchFamily="34" charset="0"/>
                <a:cs typeface="Calibri" panose="020F0502020204030204" pitchFamily="34" charset="0"/>
                <a:hlinkClick r:id="rId3"/>
              </a:rPr>
              <a:t>diagnostischevragen@nvon.nl</a:t>
            </a:r>
            <a:r>
              <a:rPr lang="nl-NL" dirty="0">
                <a:solidFill>
                  <a:srgbClr val="000000"/>
                </a:solidFill>
                <a:latin typeface="Calibri" panose="020F0502020204030204" pitchFamily="34" charset="0"/>
                <a:cs typeface="Calibri" panose="020F0502020204030204" pitchFamily="34" charset="0"/>
              </a:rPr>
              <a:t> </a:t>
            </a:r>
          </a:p>
        </p:txBody>
      </p:sp>
      <p:pic>
        <p:nvPicPr>
          <p:cNvPr id="8" name="Afbeelding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450189" y="4281356"/>
            <a:ext cx="4243622" cy="1295421"/>
          </a:xfrm>
          <a:prstGeom prst="rect">
            <a:avLst/>
          </a:prstGeom>
        </p:spPr>
      </p:pic>
      <p:sp>
        <p:nvSpPr>
          <p:cNvPr id="3" name="Google Shape;256;p23">
            <a:extLst>
              <a:ext uri="{FF2B5EF4-FFF2-40B4-BE49-F238E27FC236}">
                <a16:creationId xmlns:a16="http://schemas.microsoft.com/office/drawing/2014/main" id="{3D284F5F-7F6D-0502-A99B-28EE7AF38E53}"/>
              </a:ext>
            </a:extLst>
          </p:cNvPr>
          <p:cNvSpPr/>
          <p:nvPr/>
        </p:nvSpPr>
        <p:spPr>
          <a:xfrm>
            <a:off x="211015" y="6285469"/>
            <a:ext cx="8933100" cy="497700"/>
          </a:xfrm>
          <a:prstGeom prst="rect">
            <a:avLst/>
          </a:prstGeom>
          <a:solidFill>
            <a:schemeClr val="accent1"/>
          </a:solidFill>
          <a:ln>
            <a:noFill/>
          </a:ln>
        </p:spPr>
        <p:txBody>
          <a:bodyPr spcFirstLastPara="1" wrap="square" lIns="91425" tIns="45700" rIns="91425" bIns="45700" anchor="ctr" anchorCtr="0">
            <a:noAutofit/>
          </a:bodyPr>
          <a:lstStyle/>
          <a:p>
            <a:pPr algn="ctr">
              <a:buClr>
                <a:srgbClr val="FFFFFF"/>
              </a:buClr>
              <a:buSzPts val="1800"/>
              <a:buFont typeface="Calibri"/>
              <a:buNone/>
            </a:pPr>
            <a:endParaRPr sz="1800">
              <a:solidFill>
                <a:srgbClr val="3366FF"/>
              </a:solidFill>
              <a:latin typeface="Corbel"/>
              <a:ea typeface="Corbel"/>
              <a:cs typeface="Corbel"/>
              <a:sym typeface="Corbel"/>
            </a:endParaRPr>
          </a:p>
        </p:txBody>
      </p:sp>
      <p:sp>
        <p:nvSpPr>
          <p:cNvPr id="6" name="Google Shape;257;p23">
            <a:extLst>
              <a:ext uri="{FF2B5EF4-FFF2-40B4-BE49-F238E27FC236}">
                <a16:creationId xmlns:a16="http://schemas.microsoft.com/office/drawing/2014/main" id="{7DDAA764-CB52-A160-5C10-76CA2D0967B2}"/>
              </a:ext>
            </a:extLst>
          </p:cNvPr>
          <p:cNvSpPr txBox="1"/>
          <p:nvPr/>
        </p:nvSpPr>
        <p:spPr>
          <a:xfrm>
            <a:off x="6827520" y="6407433"/>
            <a:ext cx="2316600" cy="253800"/>
          </a:xfrm>
          <a:prstGeom prst="rect">
            <a:avLst/>
          </a:prstGeom>
          <a:noFill/>
          <a:ln>
            <a:noFill/>
          </a:ln>
        </p:spPr>
        <p:txBody>
          <a:bodyPr spcFirstLastPara="1" wrap="square" lIns="91425" tIns="45700" rIns="91425" bIns="45700" anchor="t" anchorCtr="0">
            <a:spAutoFit/>
          </a:bodyPr>
          <a:lstStyle/>
          <a:p>
            <a:pPr algn="r">
              <a:buClr>
                <a:srgbClr val="FFFFFF"/>
              </a:buClr>
              <a:buSzPts val="1050"/>
              <a:buFont typeface="Tahoma"/>
              <a:buNone/>
            </a:pPr>
            <a:r>
              <a:rPr lang="en-GB" sz="1050" dirty="0">
                <a:solidFill>
                  <a:srgbClr val="FFFFFF"/>
                </a:solidFill>
                <a:latin typeface="Tahoma"/>
                <a:ea typeface="Tahoma"/>
                <a:cs typeface="Tahoma"/>
                <a:sym typeface="Tahoma"/>
              </a:rPr>
              <a:t>www.diagnostischevragen.nl</a:t>
            </a:r>
            <a:endParaRPr dirty="0"/>
          </a:p>
        </p:txBody>
      </p:sp>
      <p:pic>
        <p:nvPicPr>
          <p:cNvPr id="1028" name="Picture 4" descr="Creative Commons Attribution-ShareAlike 3.0 Unported - Wikidata">
            <a:extLst>
              <a:ext uri="{FF2B5EF4-FFF2-40B4-BE49-F238E27FC236}">
                <a16:creationId xmlns:a16="http://schemas.microsoft.com/office/drawing/2014/main" id="{9F608E1F-C09A-D688-42AC-36E8E1874155}"/>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28188" y="6332184"/>
            <a:ext cx="1148977" cy="4042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76058752"/>
      </p:ext>
    </p:extLst>
  </p:cSld>
  <p:clrMapOvr>
    <a:masterClrMapping/>
  </p:clrMapOvr>
</p:sld>
</file>

<file path=ppt/theme/theme1.xml><?xml version="1.0" encoding="utf-8"?>
<a:theme xmlns:a="http://schemas.openxmlformats.org/drawingml/2006/main" name="Kantoorthema">
  <a:themeElements>
    <a:clrScheme name="Kantoorth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Kantoorth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th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531</Words>
  <Application>Microsoft Office PowerPoint</Application>
  <PresentationFormat>Diavoorstelling (4:3)</PresentationFormat>
  <Paragraphs>51</Paragraphs>
  <Slides>5</Slides>
  <Notes>5</Notes>
  <HiddenSlides>0</HiddenSlides>
  <MMClips>0</MMClips>
  <ScaleCrop>false</ScaleCrop>
  <HeadingPairs>
    <vt:vector size="6" baseType="variant">
      <vt:variant>
        <vt:lpstr>Gebruikte lettertypen</vt:lpstr>
      </vt:variant>
      <vt:variant>
        <vt:i4>8</vt:i4>
      </vt:variant>
      <vt:variant>
        <vt:lpstr>Thema</vt:lpstr>
      </vt:variant>
      <vt:variant>
        <vt:i4>1</vt:i4>
      </vt:variant>
      <vt:variant>
        <vt:lpstr>Diatitels</vt:lpstr>
      </vt:variant>
      <vt:variant>
        <vt:i4>5</vt:i4>
      </vt:variant>
    </vt:vector>
  </HeadingPairs>
  <TitlesOfParts>
    <vt:vector size="14" baseType="lpstr">
      <vt:lpstr>Arial</vt:lpstr>
      <vt:lpstr>Calibri</vt:lpstr>
      <vt:lpstr>Calibri Light</vt:lpstr>
      <vt:lpstr>Corbel</vt:lpstr>
      <vt:lpstr>Helvetica</vt:lpstr>
      <vt:lpstr>Helvetica Light</vt:lpstr>
      <vt:lpstr>source sans pro</vt:lpstr>
      <vt:lpstr>Tahoma</vt:lpstr>
      <vt:lpstr>Kantoorthema</vt:lpstr>
      <vt:lpstr>Lading en stroom </vt:lpstr>
      <vt:lpstr>Welke uitspraken zijn waar?</vt:lpstr>
      <vt:lpstr>Door een draad lopen heel veel elektronen per seconde. Wat weet je nu zeker?</vt:lpstr>
      <vt:lpstr>Er loopt een stroom van 0,5 A. De lading van een elektron is 1,602 ∙ 10-19 C. Hoeveel elektronen lopen er per 10 seconden door de draad? </vt:lpstr>
      <vt:lpstr>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Welke uitspraken zijn waar?</dc:title>
  <dc:creator>J.C.E. Brill</dc:creator>
  <cp:lastModifiedBy>J.C.E. Brill</cp:lastModifiedBy>
  <cp:revision>5</cp:revision>
  <dcterms:created xsi:type="dcterms:W3CDTF">2022-09-12T12:35:54Z</dcterms:created>
  <dcterms:modified xsi:type="dcterms:W3CDTF">2024-04-10T18:27:40Z</dcterms:modified>
</cp:coreProperties>
</file>