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3"/>
  </p:notesMasterIdLst>
  <p:sldIdLst>
    <p:sldId id="257" r:id="rId3"/>
    <p:sldId id="274" r:id="rId4"/>
    <p:sldId id="275" r:id="rId5"/>
    <p:sldId id="276" r:id="rId6"/>
    <p:sldId id="277" r:id="rId7"/>
    <p:sldId id="278" r:id="rId8"/>
    <p:sldId id="279" r:id="rId9"/>
    <p:sldId id="280" r:id="rId10"/>
    <p:sldId id="282" r:id="rId11"/>
    <p:sldId id="281"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4070" autoAdjust="0"/>
  </p:normalViewPr>
  <p:slideViewPr>
    <p:cSldViewPr snapToGrid="0">
      <p:cViewPr varScale="1">
        <p:scale>
          <a:sx n="54" d="100"/>
          <a:sy n="54" d="100"/>
        </p:scale>
        <p:origin x="184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47D570-55F8-484F-BFAB-A54F31D64695}" type="datetimeFigureOut">
              <a:rPr lang="nl-NL" smtClean="0"/>
              <a:t>24-3-2020</a:t>
            </a:fld>
            <a:endParaRPr lang="nl-NL"/>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120810-2D5D-4986-B8A9-255A5018A1AE}" type="slidenum">
              <a:rPr lang="nl-NL" smtClean="0"/>
              <a:t>‹#›</a:t>
            </a:fld>
            <a:endParaRPr lang="nl-NL"/>
          </a:p>
        </p:txBody>
      </p:sp>
    </p:spTree>
    <p:extLst>
      <p:ext uri="{BB962C8B-B14F-4D97-AF65-F5344CB8AC3E}">
        <p14:creationId xmlns:p14="http://schemas.microsoft.com/office/powerpoint/2010/main" val="3928252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mijn.bsl.nl/1-achtergrondkennis-bij-klinisch-redeneren/10554872?fulltextView=true&amp;mc=saxion"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mijn.bsl.nl/de-verpleegkundige-van-de-toekomst/10646124?fulltextView=true&amp;mc=saxion#CR6"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smtClean="0">
                <a:solidFill>
                  <a:schemeClr val="tx1"/>
                </a:solidFill>
                <a:effectLst/>
                <a:latin typeface="+mn-lt"/>
                <a:ea typeface="+mn-ea"/>
                <a:cs typeface="+mn-cs"/>
              </a:rPr>
              <a:t>Onderstaande openingsvraag met casus kan aan studenten worden voorgelegd:</a:t>
            </a:r>
          </a:p>
          <a:p>
            <a:r>
              <a:rPr lang="nl-NL" sz="1200" kern="1200" dirty="0" smtClean="0">
                <a:solidFill>
                  <a:schemeClr val="tx1"/>
                </a:solidFill>
                <a:effectLst/>
                <a:latin typeface="+mn-lt"/>
                <a:ea typeface="+mn-ea"/>
                <a:cs typeface="+mn-cs"/>
              </a:rPr>
              <a:t>‘Tijdens mijn snuffelstage van een week liep ik stage in een ziekenhuis. Een van de patiënten was een 41-jarige man met een gebroken been. Die dag was hij geopereerd aan zijn been, en kort nadat de dokter bij hem langs was geweest liep ik naar hem toe om iets te pakken. Met verbazing in zijn stem vertelde de patiënt me dat hij moest hoesten toen de dokter er was, en dat de dokter hem toen zei dat hij moet stoppen met roken, omdat hij anders waarschijnlijk eerder zal overlijden. De patiënt vertelde me dat hij ongeveer twintig sigaretten per dag rookt. Hij zei dat hij al vaker had geprobeerd om te stoppen, maar dat hem dat nooit gelukt was. Hij wist wel dat roken slecht voor hem was, maar stoppen: dat lukte hem gewoon niet. Hij vroeg me of hij niet gewoon zou kunnen minderen, bijvoorbeeld halveren naar tien sigaretten per dag. Of dat zou helpen? Ik stond met mijn mond vol tanden. Wat zou mijn antwoord op de vraag van deze patiënt moeten zijn?’</a:t>
            </a:r>
          </a:p>
          <a:p>
            <a:r>
              <a:rPr lang="nl-NL" sz="1200" kern="1200" dirty="0" smtClean="0">
                <a:solidFill>
                  <a:schemeClr val="tx1"/>
                </a:solidFill>
                <a:effectLst/>
                <a:latin typeface="+mn-lt"/>
                <a:ea typeface="+mn-ea"/>
                <a:cs typeface="+mn-cs"/>
              </a:rPr>
              <a:t>Het intuïtieve antwoord is dat het beter is om te minderen dan om door te roken. Toch is dat een suboptimaal antwoord. Inderdaad verlaagt halveren het risico om binnen 20 jaar te overlijden aan de gevolgen van roken. Maar halveren verlaagt het risico op bijvoorbeeld longkanker met slechts 25%, terwijl helemaal stoppen met roken het risico na enige tijd verlaagt met maar liefst 80%.</a:t>
            </a:r>
          </a:p>
          <a:p>
            <a:r>
              <a:rPr lang="nl-NL" sz="1200" kern="1200" dirty="0" smtClean="0">
                <a:solidFill>
                  <a:schemeClr val="tx1"/>
                </a:solidFill>
                <a:effectLst/>
                <a:latin typeface="+mn-lt"/>
                <a:ea typeface="+mn-ea"/>
                <a:cs typeface="+mn-cs"/>
              </a:rPr>
              <a:t>Om een goed antwoord te geven moet de verpleegkundige eigenlijk weten óf en hoeveel het verminderen van het aantal sigaretten roken het risico op overlijden binnen 20 jaar verlaagt. Daarvoor is kwalitatief goede informatie nodig. In veel gevallen hebben verpleegkundigen deze informatie wel, maar komt ze niet onmiddellijk in hun gedachten. Ze moeten er even over nadenken. En dat ‘even nadenken’ is cruciaal. Ons brein heeft de neiging situaties en lastige vragen te vereenvoudigen. Omdat dit een onbewust proces is, merken we niet dat dit proces plaatsvindt. Als we deze neiging niet onderdrukken, nemen we een intuïtief besluit. Intuïtieve besluiten worden wel snel genomen, maar het zijn vaker foute of suboptimale besluiten. In niet-routinesituaties moeten verpleegkundigen een rationeel-analytische denkstrategie hanteren: ze moeten de tijd nemen om bewust over de vraag of de situatie na te denken, de situatie en de beschikbare informatie analyseren en daarna pas tot een besluit komen (zie </a:t>
            </a:r>
            <a:r>
              <a:rPr lang="nl-NL" sz="1200" u="sng" kern="1200" dirty="0" smtClean="0">
                <a:solidFill>
                  <a:schemeClr val="tx1"/>
                </a:solidFill>
                <a:effectLst/>
                <a:latin typeface="+mn-lt"/>
                <a:ea typeface="+mn-ea"/>
                <a:cs typeface="+mn-cs"/>
                <a:hlinkClick r:id="rId3"/>
              </a:rPr>
              <a:t>figuur 1.1</a:t>
            </a:r>
            <a:r>
              <a:rPr lang="nl-NL"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endParaRPr lang="nl-NL"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Bron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Klinisch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redeneren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en</a:t>
            </a:r>
            <a:r>
              <a:rPr lang="en-US" sz="1200" kern="1200" dirty="0" smtClean="0">
                <a:solidFill>
                  <a:schemeClr val="tx1"/>
                </a:solidFill>
                <a:effectLst/>
                <a:latin typeface="+mn-lt"/>
                <a:ea typeface="+mn-ea"/>
                <a:cs typeface="+mn-cs"/>
              </a:rPr>
              <a:t> evidence based practice</a:t>
            </a:r>
            <a:endParaRPr lang="nl-NL" sz="1200" kern="1200" dirty="0" smtClean="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fld id="{24314229-B70F-4BCF-B3FD-FF6618A2086C}" type="slidenum">
              <a:rPr lang="en-US" smtClean="0"/>
              <a:t>1</a:t>
            </a:fld>
            <a:endParaRPr lang="en-US"/>
          </a:p>
        </p:txBody>
      </p:sp>
    </p:spTree>
    <p:extLst>
      <p:ext uri="{BB962C8B-B14F-4D97-AF65-F5344CB8AC3E}">
        <p14:creationId xmlns:p14="http://schemas.microsoft.com/office/powerpoint/2010/main" val="3673198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err="1" smtClean="0"/>
              <a:t>Kunnen</a:t>
            </a:r>
            <a:r>
              <a:rPr lang="en-US" dirty="0" smtClean="0"/>
              <a:t> </a:t>
            </a:r>
            <a:r>
              <a:rPr lang="en-US" dirty="0" err="1" smtClean="0"/>
              <a:t>studenten</a:t>
            </a:r>
            <a:r>
              <a:rPr lang="en-US" dirty="0" smtClean="0"/>
              <a:t> ‘de </a:t>
            </a:r>
            <a:r>
              <a:rPr lang="en-US" dirty="0" err="1" smtClean="0"/>
              <a:t>weg</a:t>
            </a:r>
            <a:r>
              <a:rPr lang="en-US" dirty="0" smtClean="0"/>
              <a:t> </a:t>
            </a:r>
            <a:r>
              <a:rPr lang="en-US" dirty="0" err="1" smtClean="0"/>
              <a:t>vinden</a:t>
            </a:r>
            <a:r>
              <a:rPr lang="en-US" dirty="0" smtClean="0"/>
              <a:t>’</a:t>
            </a:r>
            <a:r>
              <a:rPr lang="en-US" baseline="0" dirty="0" smtClean="0"/>
              <a:t> op Blackboard? </a:t>
            </a:r>
            <a:r>
              <a:rPr lang="en-US" baseline="0" dirty="0" err="1" smtClean="0"/>
              <a:t>Zie</a:t>
            </a:r>
            <a:r>
              <a:rPr lang="en-US" baseline="0" dirty="0" smtClean="0"/>
              <a:t> </a:t>
            </a:r>
            <a:r>
              <a:rPr lang="en-US" baseline="0" dirty="0" err="1" smtClean="0"/>
              <a:t>casusbeschrijving</a:t>
            </a:r>
            <a:r>
              <a:rPr lang="en-US" baseline="0" dirty="0" smtClean="0"/>
              <a:t> </a:t>
            </a:r>
            <a:r>
              <a:rPr lang="en-US" baseline="0" dirty="0" err="1" smtClean="0"/>
              <a:t>Dhr</a:t>
            </a:r>
            <a:r>
              <a:rPr lang="en-US" baseline="0" dirty="0" smtClean="0"/>
              <a:t>. Jansen. </a:t>
            </a:r>
          </a:p>
          <a:p>
            <a:endParaRPr lang="en-US" baseline="0" dirty="0" smtClean="0"/>
          </a:p>
          <a:p>
            <a:r>
              <a:rPr lang="en-US" baseline="0" dirty="0" err="1" smtClean="0"/>
              <a:t>Uitleg</a:t>
            </a:r>
            <a:r>
              <a:rPr lang="en-US" baseline="0" dirty="0" smtClean="0"/>
              <a:t> over </a:t>
            </a:r>
            <a:r>
              <a:rPr lang="en-US" baseline="0" dirty="0" err="1" smtClean="0"/>
              <a:t>opzet</a:t>
            </a:r>
            <a:r>
              <a:rPr lang="en-US" baseline="0" dirty="0" smtClean="0"/>
              <a:t> lessen: </a:t>
            </a:r>
            <a:r>
              <a:rPr lang="en-US" baseline="0" dirty="0" err="1" smtClean="0"/>
              <a:t>klinisch</a:t>
            </a:r>
            <a:r>
              <a:rPr lang="en-US" baseline="0" dirty="0" smtClean="0"/>
              <a:t> </a:t>
            </a:r>
            <a:r>
              <a:rPr lang="en-US" baseline="0" dirty="0" err="1" smtClean="0"/>
              <a:t>redeneren</a:t>
            </a:r>
            <a:r>
              <a:rPr lang="en-US" baseline="0" dirty="0" smtClean="0"/>
              <a:t> </a:t>
            </a:r>
            <a:r>
              <a:rPr lang="en-US" baseline="0" dirty="0" err="1" smtClean="0"/>
              <a:t>moet</a:t>
            </a:r>
            <a:r>
              <a:rPr lang="en-US" baseline="0" dirty="0" smtClean="0"/>
              <a:t> je </a:t>
            </a:r>
            <a:r>
              <a:rPr lang="en-US" baseline="0" dirty="0" err="1" smtClean="0"/>
              <a:t>doen</a:t>
            </a:r>
            <a:r>
              <a:rPr lang="en-US" baseline="0" dirty="0" smtClean="0"/>
              <a:t>. De lessen </a:t>
            </a:r>
            <a:r>
              <a:rPr lang="en-US" baseline="0" dirty="0" err="1" smtClean="0"/>
              <a:t>heb</a:t>
            </a:r>
            <a:r>
              <a:rPr lang="en-US" baseline="0" dirty="0" smtClean="0"/>
              <a:t> je </a:t>
            </a:r>
            <a:r>
              <a:rPr lang="en-US" baseline="0" dirty="0" err="1" smtClean="0"/>
              <a:t>nodig</a:t>
            </a:r>
            <a:r>
              <a:rPr lang="en-US" baseline="0" dirty="0" smtClean="0"/>
              <a:t> om </a:t>
            </a:r>
            <a:r>
              <a:rPr lang="en-US" baseline="0" dirty="0" err="1" smtClean="0"/>
              <a:t>hier</a:t>
            </a:r>
            <a:r>
              <a:rPr lang="en-US" baseline="0" dirty="0" smtClean="0"/>
              <a:t> </a:t>
            </a:r>
            <a:r>
              <a:rPr lang="en-US" baseline="0" dirty="0" err="1" smtClean="0"/>
              <a:t>bekwaam</a:t>
            </a:r>
            <a:r>
              <a:rPr lang="en-US" baseline="0" dirty="0" smtClean="0"/>
              <a:t> in te </a:t>
            </a:r>
            <a:r>
              <a:rPr lang="en-US" baseline="0" dirty="0" err="1" smtClean="0"/>
              <a:t>worden</a:t>
            </a:r>
            <a:r>
              <a:rPr lang="en-US" baseline="0" dirty="0" smtClean="0"/>
              <a:t>, kun je </a:t>
            </a:r>
            <a:r>
              <a:rPr lang="en-US" baseline="0" dirty="0" err="1" smtClean="0"/>
              <a:t>niet</a:t>
            </a:r>
            <a:r>
              <a:rPr lang="en-US" baseline="0" dirty="0" smtClean="0"/>
              <a:t> </a:t>
            </a:r>
            <a:r>
              <a:rPr lang="en-US" baseline="0" dirty="0" err="1" smtClean="0"/>
              <a:t>puur</a:t>
            </a:r>
            <a:r>
              <a:rPr lang="en-US" baseline="0" dirty="0" smtClean="0"/>
              <a:t> </a:t>
            </a:r>
            <a:r>
              <a:rPr lang="en-US" baseline="0" dirty="0" err="1" smtClean="0"/>
              <a:t>uit</a:t>
            </a:r>
            <a:r>
              <a:rPr lang="en-US" baseline="0" dirty="0" smtClean="0"/>
              <a:t> </a:t>
            </a:r>
            <a:r>
              <a:rPr lang="en-US" baseline="0" dirty="0" err="1" smtClean="0"/>
              <a:t>een</a:t>
            </a:r>
            <a:r>
              <a:rPr lang="en-US" baseline="0" dirty="0" smtClean="0"/>
              <a:t> </a:t>
            </a:r>
            <a:r>
              <a:rPr lang="en-US" baseline="0" dirty="0" err="1" smtClean="0"/>
              <a:t>boekje</a:t>
            </a:r>
            <a:r>
              <a:rPr lang="en-US" baseline="0" dirty="0" smtClean="0"/>
              <a:t> </a:t>
            </a:r>
            <a:r>
              <a:rPr lang="en-US" baseline="0" dirty="0" err="1" smtClean="0"/>
              <a:t>leren</a:t>
            </a:r>
            <a:r>
              <a:rPr lang="en-US" baseline="0" dirty="0" smtClean="0"/>
              <a:t>. ACTIEVE HOUDING!! </a:t>
            </a:r>
            <a:br>
              <a:rPr lang="en-US" baseline="0" dirty="0" smtClean="0"/>
            </a:br>
            <a:r>
              <a:rPr lang="en-US" baseline="0" dirty="0" err="1" smtClean="0"/>
              <a:t>Aanspreken</a:t>
            </a:r>
            <a:r>
              <a:rPr lang="en-US" baseline="0" dirty="0" smtClean="0"/>
              <a:t> op </a:t>
            </a:r>
            <a:r>
              <a:rPr lang="en-US" baseline="0" dirty="0" err="1" smtClean="0"/>
              <a:t>eigen</a:t>
            </a:r>
            <a:r>
              <a:rPr lang="en-US" baseline="0" dirty="0" smtClean="0"/>
              <a:t> </a:t>
            </a:r>
            <a:r>
              <a:rPr lang="en-US" baseline="0" dirty="0" err="1" smtClean="0"/>
              <a:t>verantwoordelijkheid</a:t>
            </a:r>
            <a:r>
              <a:rPr lang="en-US" baseline="0" dirty="0" smtClean="0"/>
              <a:t> &amp; </a:t>
            </a:r>
            <a:r>
              <a:rPr lang="en-US" baseline="0" dirty="0" err="1" smtClean="0"/>
              <a:t>belang</a:t>
            </a:r>
            <a:r>
              <a:rPr lang="en-US" baseline="0" dirty="0" smtClean="0"/>
              <a:t> van </a:t>
            </a:r>
            <a:r>
              <a:rPr lang="en-US" baseline="0" dirty="0" err="1" smtClean="0"/>
              <a:t>voorbereiding</a:t>
            </a:r>
            <a:r>
              <a:rPr lang="en-US" baseline="0" dirty="0" smtClean="0"/>
              <a:t> </a:t>
            </a:r>
            <a:r>
              <a:rPr lang="en-US" baseline="0" dirty="0" smtClean="0">
                <a:sym typeface="Wingdings" panose="05000000000000000000" pitchFamily="2" charset="2"/>
              </a:rPr>
              <a:t> in les </a:t>
            </a:r>
            <a:r>
              <a:rPr lang="en-US" baseline="0" dirty="0" err="1" smtClean="0">
                <a:sym typeface="Wingdings" panose="05000000000000000000" pitchFamily="2" charset="2"/>
              </a:rPr>
              <a:t>actief</a:t>
            </a:r>
            <a:r>
              <a:rPr lang="en-US" baseline="0" dirty="0" smtClean="0">
                <a:sym typeface="Wingdings" panose="05000000000000000000" pitchFamily="2" charset="2"/>
              </a:rPr>
              <a:t> </a:t>
            </a:r>
            <a:r>
              <a:rPr lang="en-US" baseline="0" dirty="0" err="1" smtClean="0">
                <a:sym typeface="Wingdings" panose="05000000000000000000" pitchFamily="2" charset="2"/>
              </a:rPr>
              <a:t>mee</a:t>
            </a:r>
            <a:r>
              <a:rPr lang="en-US" baseline="0" dirty="0" smtClean="0">
                <a:sym typeface="Wingdings" panose="05000000000000000000" pitchFamily="2" charset="2"/>
              </a:rPr>
              <a:t> </a:t>
            </a:r>
            <a:r>
              <a:rPr lang="en-US" baseline="0" dirty="0" err="1" smtClean="0">
                <a:sym typeface="Wingdings" panose="05000000000000000000" pitchFamily="2" charset="2"/>
              </a:rPr>
              <a:t>aan</a:t>
            </a:r>
            <a:r>
              <a:rPr lang="en-US" baseline="0" dirty="0" smtClean="0">
                <a:sym typeface="Wingdings" panose="05000000000000000000" pitchFamily="2" charset="2"/>
              </a:rPr>
              <a:t> de slag, </a:t>
            </a:r>
            <a:r>
              <a:rPr lang="en-US" baseline="0" dirty="0" err="1" smtClean="0">
                <a:sym typeface="Wingdings" panose="05000000000000000000" pitchFamily="2" charset="2"/>
              </a:rPr>
              <a:t>verdieping</a:t>
            </a:r>
            <a:r>
              <a:rPr lang="en-US" baseline="0" dirty="0" smtClean="0">
                <a:sym typeface="Wingdings" panose="05000000000000000000" pitchFamily="2" charset="2"/>
              </a:rPr>
              <a:t>. Docent = coach, </a:t>
            </a:r>
            <a:r>
              <a:rPr lang="en-US" baseline="0" dirty="0" err="1" smtClean="0">
                <a:sym typeface="Wingdings" panose="05000000000000000000" pitchFamily="2" charset="2"/>
              </a:rPr>
              <a:t>staat</a:t>
            </a:r>
            <a:r>
              <a:rPr lang="en-US" baseline="0" dirty="0" smtClean="0">
                <a:sym typeface="Wingdings" panose="05000000000000000000" pitchFamily="2" charset="2"/>
              </a:rPr>
              <a:t> </a:t>
            </a:r>
            <a:r>
              <a:rPr lang="en-US" baseline="0" dirty="0" err="1" smtClean="0">
                <a:sym typeface="Wingdings" panose="05000000000000000000" pitchFamily="2" charset="2"/>
              </a:rPr>
              <a:t>er</a:t>
            </a:r>
            <a:r>
              <a:rPr lang="en-US" baseline="0" dirty="0" smtClean="0">
                <a:sym typeface="Wingdings" panose="05000000000000000000" pitchFamily="2" charset="2"/>
              </a:rPr>
              <a:t> </a:t>
            </a:r>
            <a:r>
              <a:rPr lang="en-US" baseline="0" dirty="0" err="1" smtClean="0">
                <a:sym typeface="Wingdings" panose="05000000000000000000" pitchFamily="2" charset="2"/>
              </a:rPr>
              <a:t>niet</a:t>
            </a:r>
            <a:r>
              <a:rPr lang="en-US" baseline="0" dirty="0" smtClean="0">
                <a:sym typeface="Wingdings" panose="05000000000000000000" pitchFamily="2" charset="2"/>
              </a:rPr>
              <a:t> om info </a:t>
            </a:r>
            <a:r>
              <a:rPr lang="en-US" baseline="0" dirty="0" err="1" smtClean="0">
                <a:sym typeface="Wingdings" panose="05000000000000000000" pitchFamily="2" charset="2"/>
              </a:rPr>
              <a:t>voor</a:t>
            </a:r>
            <a:r>
              <a:rPr lang="en-US" baseline="0" dirty="0" smtClean="0">
                <a:sym typeface="Wingdings" panose="05000000000000000000" pitchFamily="2" charset="2"/>
              </a:rPr>
              <a:t> te </a:t>
            </a:r>
            <a:r>
              <a:rPr lang="en-US" baseline="0" dirty="0" err="1" smtClean="0">
                <a:sym typeface="Wingdings" panose="05000000000000000000" pitchFamily="2" charset="2"/>
              </a:rPr>
              <a:t>dragen</a:t>
            </a:r>
            <a:r>
              <a:rPr lang="en-US" baseline="0" dirty="0" smtClean="0">
                <a:sym typeface="Wingdings" panose="05000000000000000000" pitchFamily="2" charset="2"/>
              </a:rPr>
              <a:t>. </a:t>
            </a:r>
            <a:endParaRPr lang="nl-NL" dirty="0"/>
          </a:p>
        </p:txBody>
      </p:sp>
      <p:sp>
        <p:nvSpPr>
          <p:cNvPr id="4" name="Tijdelijke aanduiding voor dianummer 3"/>
          <p:cNvSpPr>
            <a:spLocks noGrp="1"/>
          </p:cNvSpPr>
          <p:nvPr>
            <p:ph type="sldNum" sz="quarter" idx="10"/>
          </p:nvPr>
        </p:nvSpPr>
        <p:spPr/>
        <p:txBody>
          <a:bodyPr/>
          <a:lstStyle/>
          <a:p>
            <a:fld id="{0D120810-2D5D-4986-B8A9-255A5018A1AE}" type="slidenum">
              <a:rPr lang="nl-NL" smtClean="0"/>
              <a:t>2</a:t>
            </a:fld>
            <a:endParaRPr lang="nl-NL"/>
          </a:p>
        </p:txBody>
      </p:sp>
    </p:spTree>
    <p:extLst>
      <p:ext uri="{BB962C8B-B14F-4D97-AF65-F5344CB8AC3E}">
        <p14:creationId xmlns:p14="http://schemas.microsoft.com/office/powerpoint/2010/main" val="1384825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err="1" smtClean="0"/>
              <a:t>Klinisch</a:t>
            </a:r>
            <a:r>
              <a:rPr lang="en-US" baseline="0" dirty="0" smtClean="0"/>
              <a:t> </a:t>
            </a:r>
            <a:r>
              <a:rPr lang="en-US" baseline="0" dirty="0" err="1" smtClean="0"/>
              <a:t>redeneren</a:t>
            </a:r>
            <a:r>
              <a:rPr lang="en-US" baseline="0" dirty="0" smtClean="0"/>
              <a:t> </a:t>
            </a:r>
            <a:r>
              <a:rPr lang="en-US" baseline="0" dirty="0" err="1" smtClean="0"/>
              <a:t>begint</a:t>
            </a:r>
            <a:r>
              <a:rPr lang="en-US" baseline="0" dirty="0" smtClean="0"/>
              <a:t> al </a:t>
            </a:r>
            <a:r>
              <a:rPr lang="en-US" baseline="0" dirty="0" err="1" smtClean="0"/>
              <a:t>bij</a:t>
            </a:r>
            <a:r>
              <a:rPr lang="en-US" baseline="0" dirty="0" smtClean="0"/>
              <a:t> de </a:t>
            </a:r>
            <a:r>
              <a:rPr lang="en-US" baseline="0" dirty="0" err="1" smtClean="0"/>
              <a:t>voordeur</a:t>
            </a:r>
            <a:r>
              <a:rPr lang="en-US" baseline="0" dirty="0" smtClean="0"/>
              <a:t> (of in het </a:t>
            </a:r>
            <a:r>
              <a:rPr lang="en-US" baseline="0" dirty="0" err="1" smtClean="0"/>
              <a:t>geval</a:t>
            </a:r>
            <a:r>
              <a:rPr lang="en-US" baseline="0" dirty="0" smtClean="0"/>
              <a:t> van de </a:t>
            </a:r>
            <a:r>
              <a:rPr lang="en-US" baseline="0" dirty="0" err="1" smtClean="0"/>
              <a:t>ambulancemederwerker</a:t>
            </a:r>
            <a:r>
              <a:rPr lang="en-US" baseline="0" dirty="0" smtClean="0"/>
              <a:t> al direct </a:t>
            </a:r>
            <a:r>
              <a:rPr lang="en-US" baseline="0" dirty="0" err="1" smtClean="0"/>
              <a:t>bij</a:t>
            </a:r>
            <a:r>
              <a:rPr lang="en-US" baseline="0" dirty="0" smtClean="0"/>
              <a:t> </a:t>
            </a:r>
            <a:r>
              <a:rPr lang="en-US" baseline="0" dirty="0" err="1" smtClean="0"/>
              <a:t>aankomst</a:t>
            </a:r>
            <a:r>
              <a:rPr lang="en-US" baseline="0" dirty="0" smtClean="0"/>
              <a:t> </a:t>
            </a:r>
            <a:r>
              <a:rPr lang="en-US" baseline="0" dirty="0" err="1" smtClean="0"/>
              <a:t>bij</a:t>
            </a:r>
            <a:r>
              <a:rPr lang="en-US" baseline="0" dirty="0" smtClean="0"/>
              <a:t> de patient!). Al in de </a:t>
            </a:r>
            <a:r>
              <a:rPr lang="en-US" baseline="0" dirty="0" err="1" smtClean="0"/>
              <a:t>wachtkamer</a:t>
            </a:r>
            <a:r>
              <a:rPr lang="en-US" baseline="0" dirty="0" smtClean="0"/>
              <a:t> </a:t>
            </a:r>
            <a:r>
              <a:rPr lang="en-US" baseline="0" dirty="0" err="1" smtClean="0"/>
              <a:t>moet</a:t>
            </a:r>
            <a:r>
              <a:rPr lang="en-US" baseline="0" dirty="0" smtClean="0"/>
              <a:t> je </a:t>
            </a:r>
            <a:r>
              <a:rPr lang="en-US" baseline="0" dirty="0" err="1" smtClean="0"/>
              <a:t>een</a:t>
            </a:r>
            <a:r>
              <a:rPr lang="en-US" baseline="0" dirty="0" smtClean="0"/>
              <a:t> </a:t>
            </a:r>
            <a:r>
              <a:rPr lang="en-US" baseline="0" dirty="0" err="1" smtClean="0"/>
              <a:t>inschatting</a:t>
            </a:r>
            <a:r>
              <a:rPr lang="en-US" baseline="0" dirty="0" smtClean="0"/>
              <a:t> </a:t>
            </a:r>
            <a:r>
              <a:rPr lang="en-US" baseline="0" dirty="0" err="1" smtClean="0"/>
              <a:t>maken</a:t>
            </a:r>
            <a:r>
              <a:rPr lang="en-US" baseline="0" dirty="0" smtClean="0"/>
              <a:t> </a:t>
            </a:r>
            <a:r>
              <a:rPr lang="en-US" baseline="0" dirty="0" err="1" smtClean="0"/>
              <a:t>wie</a:t>
            </a:r>
            <a:r>
              <a:rPr lang="en-US" baseline="0" dirty="0" smtClean="0"/>
              <a:t> je </a:t>
            </a:r>
            <a:r>
              <a:rPr lang="en-US" baseline="0" dirty="0" err="1" smtClean="0"/>
              <a:t>eerst</a:t>
            </a:r>
            <a:r>
              <a:rPr lang="en-US" baseline="0" dirty="0" smtClean="0"/>
              <a:t> </a:t>
            </a:r>
            <a:r>
              <a:rPr lang="en-US" baseline="0" dirty="0" err="1" smtClean="0"/>
              <a:t>helpt</a:t>
            </a:r>
            <a:r>
              <a:rPr lang="en-US" baseline="0" dirty="0" smtClean="0"/>
              <a:t> op </a:t>
            </a:r>
            <a:r>
              <a:rPr lang="en-US" baseline="0" dirty="0" err="1" smtClean="0"/>
              <a:t>een</a:t>
            </a:r>
            <a:r>
              <a:rPr lang="en-US" baseline="0" dirty="0" smtClean="0"/>
              <a:t> SEH en </a:t>
            </a:r>
            <a:r>
              <a:rPr lang="en-US" baseline="0" dirty="0" err="1" smtClean="0"/>
              <a:t>wie</a:t>
            </a:r>
            <a:r>
              <a:rPr lang="en-US" baseline="0" dirty="0" smtClean="0"/>
              <a:t> nog even </a:t>
            </a:r>
            <a:r>
              <a:rPr lang="en-US" baseline="0" dirty="0" err="1" smtClean="0"/>
              <a:t>kan</a:t>
            </a:r>
            <a:r>
              <a:rPr lang="en-US" baseline="0" dirty="0" smtClean="0"/>
              <a:t> </a:t>
            </a:r>
            <a:r>
              <a:rPr lang="en-US" baseline="0" dirty="0" err="1" smtClean="0"/>
              <a:t>wachten</a:t>
            </a:r>
            <a:r>
              <a:rPr lang="en-US" baseline="0" dirty="0" smtClean="0"/>
              <a:t>.</a:t>
            </a:r>
          </a:p>
          <a:p>
            <a:r>
              <a:rPr lang="en-US" baseline="0" dirty="0" err="1" smtClean="0"/>
              <a:t>Inzicht</a:t>
            </a:r>
            <a:r>
              <a:rPr lang="en-US" baseline="0" dirty="0" smtClean="0"/>
              <a:t> </a:t>
            </a:r>
            <a:r>
              <a:rPr lang="en-US" baseline="0" dirty="0" err="1" smtClean="0"/>
              <a:t>voor</a:t>
            </a:r>
            <a:r>
              <a:rPr lang="en-US" baseline="0" dirty="0" smtClean="0"/>
              <a:t> </a:t>
            </a:r>
            <a:r>
              <a:rPr lang="en-US" baseline="0" dirty="0" err="1" smtClean="0"/>
              <a:t>nodig</a:t>
            </a:r>
            <a:r>
              <a:rPr lang="en-US" baseline="0" dirty="0" smtClean="0"/>
              <a:t>; </a:t>
            </a:r>
            <a:r>
              <a:rPr lang="en-US" baseline="0" dirty="0" err="1" smtClean="0"/>
              <a:t>snelle</a:t>
            </a:r>
            <a:r>
              <a:rPr lang="en-US" baseline="0" dirty="0" smtClean="0"/>
              <a:t> </a:t>
            </a:r>
            <a:r>
              <a:rPr lang="en-US" baseline="0" dirty="0" err="1" smtClean="0"/>
              <a:t>inschatting</a:t>
            </a:r>
            <a:r>
              <a:rPr lang="en-US" baseline="0" dirty="0" smtClean="0"/>
              <a:t> </a:t>
            </a:r>
            <a:r>
              <a:rPr lang="en-US" baseline="0" dirty="0" err="1" smtClean="0"/>
              <a:t>maken</a:t>
            </a:r>
            <a:r>
              <a:rPr lang="en-US" baseline="0" dirty="0" smtClean="0"/>
              <a:t> door </a:t>
            </a:r>
            <a:r>
              <a:rPr lang="en-US" baseline="0" dirty="0" err="1" smtClean="0"/>
              <a:t>goed</a:t>
            </a:r>
            <a:r>
              <a:rPr lang="en-US" baseline="0" dirty="0" smtClean="0"/>
              <a:t> te </a:t>
            </a:r>
            <a:r>
              <a:rPr lang="en-US" baseline="0" dirty="0" err="1" smtClean="0"/>
              <a:t>observeren</a:t>
            </a:r>
            <a:r>
              <a:rPr lang="en-US" baseline="0" dirty="0" smtClean="0"/>
              <a:t> en </a:t>
            </a:r>
            <a:r>
              <a:rPr lang="en-US" baseline="0" dirty="0" err="1" smtClean="0"/>
              <a:t>dit</a:t>
            </a:r>
            <a:r>
              <a:rPr lang="en-US" baseline="0" dirty="0" smtClean="0"/>
              <a:t> te </a:t>
            </a:r>
            <a:r>
              <a:rPr lang="en-US" baseline="0" dirty="0" err="1" smtClean="0"/>
              <a:t>koppelen</a:t>
            </a:r>
            <a:r>
              <a:rPr lang="en-US" baseline="0" dirty="0" smtClean="0"/>
              <a:t> </a:t>
            </a:r>
            <a:r>
              <a:rPr lang="en-US" baseline="0" dirty="0" err="1" smtClean="0"/>
              <a:t>aan</a:t>
            </a:r>
            <a:r>
              <a:rPr lang="en-US" baseline="0" dirty="0" smtClean="0"/>
              <a:t> </a:t>
            </a:r>
            <a:r>
              <a:rPr lang="en-US" baseline="0" dirty="0" err="1" smtClean="0"/>
              <a:t>kennis</a:t>
            </a:r>
            <a:r>
              <a:rPr lang="en-US" baseline="0" dirty="0" smtClean="0"/>
              <a:t>. </a:t>
            </a:r>
            <a:r>
              <a:rPr lang="en-US" baseline="0" dirty="0" err="1" smtClean="0"/>
              <a:t>Gebruik</a:t>
            </a:r>
            <a:r>
              <a:rPr lang="en-US" baseline="0" dirty="0" smtClean="0"/>
              <a:t> </a:t>
            </a:r>
            <a:r>
              <a:rPr lang="en-US" baseline="0" dirty="0" err="1" smtClean="0"/>
              <a:t>maken</a:t>
            </a:r>
            <a:r>
              <a:rPr lang="en-US" baseline="0" dirty="0" smtClean="0"/>
              <a:t> van </a:t>
            </a:r>
            <a:r>
              <a:rPr lang="en-US" baseline="0" dirty="0" err="1" smtClean="0"/>
              <a:t>gestandaardiseerde</a:t>
            </a:r>
            <a:r>
              <a:rPr lang="en-US" baseline="0" dirty="0" smtClean="0"/>
              <a:t> </a:t>
            </a:r>
            <a:r>
              <a:rPr lang="en-US" baseline="0" dirty="0" err="1" smtClean="0"/>
              <a:t>classificatiemodellen</a:t>
            </a:r>
            <a:r>
              <a:rPr lang="en-US" baseline="0" dirty="0" smtClean="0"/>
              <a:t>. In het begin doe je </a:t>
            </a:r>
            <a:r>
              <a:rPr lang="en-US" baseline="0" dirty="0" err="1" smtClean="0"/>
              <a:t>dit</a:t>
            </a:r>
            <a:r>
              <a:rPr lang="en-US" baseline="0" dirty="0" smtClean="0"/>
              <a:t> heel </a:t>
            </a:r>
            <a:r>
              <a:rPr lang="en-US" baseline="0" dirty="0" err="1" smtClean="0"/>
              <a:t>bewust</a:t>
            </a:r>
            <a:r>
              <a:rPr lang="en-US" baseline="0" dirty="0" smtClean="0"/>
              <a:t>, </a:t>
            </a:r>
            <a:r>
              <a:rPr lang="en-US" baseline="0" dirty="0" err="1" smtClean="0"/>
              <a:t>bij</a:t>
            </a:r>
            <a:r>
              <a:rPr lang="en-US" baseline="0" dirty="0" smtClean="0"/>
              <a:t> </a:t>
            </a:r>
            <a:r>
              <a:rPr lang="en-US" baseline="0" dirty="0" err="1" smtClean="0"/>
              <a:t>meer</a:t>
            </a:r>
            <a:r>
              <a:rPr lang="en-US" baseline="0" dirty="0" smtClean="0"/>
              <a:t> </a:t>
            </a:r>
            <a:r>
              <a:rPr lang="en-US" baseline="0" dirty="0" err="1" smtClean="0"/>
              <a:t>ervaring</a:t>
            </a:r>
            <a:r>
              <a:rPr lang="en-US" baseline="0" dirty="0" smtClean="0"/>
              <a:t> steeds </a:t>
            </a:r>
            <a:r>
              <a:rPr lang="en-US" baseline="0" dirty="0" err="1" smtClean="0"/>
              <a:t>automatischer</a:t>
            </a:r>
            <a:r>
              <a:rPr lang="en-US" baseline="0" dirty="0" smtClean="0"/>
              <a:t>.  </a:t>
            </a:r>
            <a:endParaRPr lang="nl-NL" dirty="0"/>
          </a:p>
        </p:txBody>
      </p:sp>
      <p:sp>
        <p:nvSpPr>
          <p:cNvPr id="4" name="Tijdelijke aanduiding voor dianummer 3"/>
          <p:cNvSpPr>
            <a:spLocks noGrp="1"/>
          </p:cNvSpPr>
          <p:nvPr>
            <p:ph type="sldNum" sz="quarter" idx="10"/>
          </p:nvPr>
        </p:nvSpPr>
        <p:spPr/>
        <p:txBody>
          <a:bodyPr/>
          <a:lstStyle/>
          <a:p>
            <a:fld id="{0D120810-2D5D-4986-B8A9-255A5018A1AE}" type="slidenum">
              <a:rPr lang="nl-NL" smtClean="0"/>
              <a:t>3</a:t>
            </a:fld>
            <a:endParaRPr lang="nl-NL"/>
          </a:p>
        </p:txBody>
      </p:sp>
    </p:spTree>
    <p:extLst>
      <p:ext uri="{BB962C8B-B14F-4D97-AF65-F5344CB8AC3E}">
        <p14:creationId xmlns:p14="http://schemas.microsoft.com/office/powerpoint/2010/main" val="3710370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indent="-228600">
              <a:buAutoNum type="arabicPeriod"/>
            </a:pPr>
            <a:r>
              <a:rPr lang="en-US" dirty="0" err="1" smtClean="0"/>
              <a:t>Uit</a:t>
            </a:r>
            <a:r>
              <a:rPr lang="en-US" dirty="0" smtClean="0"/>
              <a:t> het </a:t>
            </a:r>
            <a:r>
              <a:rPr lang="en-US" dirty="0" err="1" smtClean="0"/>
              <a:t>beroepsprofiel</a:t>
            </a:r>
            <a:r>
              <a:rPr lang="en-US" dirty="0" smtClean="0"/>
              <a:t> p.22:</a:t>
            </a:r>
          </a:p>
          <a:p>
            <a:pPr marL="0" indent="0">
              <a:buNone/>
            </a:pPr>
            <a:r>
              <a:rPr lang="nl-NL" dirty="0" smtClean="0"/>
              <a:t>“Als zorgverlener is de verpleegkundige gericht op het versterken van het zelfmanagement van mensen in hun sociale context, waar mogelijk. Verplegen omvat: het vaststellen van de behoefte aan verpleegkundige zorg door middel van klinisch redeneren; therapeutische interventies en persoonlijke verzorging; informatievoorziening, educatie, advies en voorspraak; lichamelijke, emotionele en geestelijke ondersteuning. </a:t>
            </a:r>
            <a:r>
              <a:rPr lang="nl-NL" u="sng" dirty="0" smtClean="0"/>
              <a:t>Klinisch redeneren is het continue proces van gegevensverzameling en analyse gericht op de vragen en problemen van de patiënt</a:t>
            </a:r>
            <a:r>
              <a:rPr lang="nl-NL" dirty="0" smtClean="0"/>
              <a:t>. In dit proces richt de verpleegkundige zich op </a:t>
            </a:r>
            <a:r>
              <a:rPr lang="nl-NL" dirty="0" err="1" smtClean="0"/>
              <a:t>risicoinschatting</a:t>
            </a:r>
            <a:r>
              <a:rPr lang="nl-NL" dirty="0" smtClean="0"/>
              <a:t>, </a:t>
            </a:r>
            <a:r>
              <a:rPr lang="nl-NL" dirty="0" err="1" smtClean="0"/>
              <a:t>vroegsignalering</a:t>
            </a:r>
            <a:r>
              <a:rPr lang="nl-NL" dirty="0" smtClean="0"/>
              <a:t>, probleemherkenning, interventie en monitoring. Omdat ieder mens anders reageert op (dreigende) ziekte en behandeling, zowel lichamelijk, psychologisch, functioneel als sociaal, maakt de verpleegkundige gebruik van een veelheid aan informatie. Allereerst informatie van de persoon zelf, van zijn omgeving en van andere zorgverleners. Dit kan mondelinge informatie zijn, informatie uit observaties en lichamelijk onderzoek, en uit overdrachten en dossiers.”</a:t>
            </a:r>
          </a:p>
          <a:p>
            <a:pPr marL="0" indent="0">
              <a:buNone/>
            </a:pPr>
            <a:r>
              <a:rPr lang="nl-NL" b="1" dirty="0" smtClean="0"/>
              <a:t>Vaardigheden en attitude</a:t>
            </a:r>
            <a:r>
              <a:rPr lang="nl-NL" b="1" baseline="0" dirty="0" smtClean="0"/>
              <a:t> (behorend bij zorgverlener): </a:t>
            </a:r>
            <a:r>
              <a:rPr lang="nl-NL" b="1" dirty="0" smtClean="0"/>
              <a:t/>
            </a:r>
            <a:br>
              <a:rPr lang="nl-NL" b="1" dirty="0" smtClean="0"/>
            </a:br>
            <a:r>
              <a:rPr lang="nl-NL" dirty="0" smtClean="0"/>
              <a:t>-  Kan informatie verzamelen op diverse manieren, deze informatie analyseren en interpreteren. </a:t>
            </a:r>
          </a:p>
          <a:p>
            <a:pPr marL="171450" indent="-171450">
              <a:buFontTx/>
              <a:buChar char="-"/>
            </a:pPr>
            <a:r>
              <a:rPr lang="nl-NL" dirty="0" smtClean="0"/>
              <a:t>Is in staat om op basis van klinisch redeneren de verpleegkundige zorg vast te stellen, gericht op het handhaven of (opnieuw) verwerven van het zelfmanagement van de patiënt en diens naasten. </a:t>
            </a:r>
          </a:p>
          <a:p>
            <a:pPr marL="171450" indent="-171450">
              <a:buFontTx/>
              <a:buChar char="-"/>
            </a:pPr>
            <a:r>
              <a:rPr lang="nl-NL" dirty="0" smtClean="0"/>
              <a:t>Kan risico’s inschatten, problemen vroegtijdig signaleren, interventies kiezen en uitvoeren, het verloop monitoren en de resultaten evalueren bij zorgproblemen in de vier gebieden van het menselijk functioneren.</a:t>
            </a:r>
          </a:p>
          <a:p>
            <a:pPr marL="171450" indent="-171450">
              <a:buFontTx/>
              <a:buChar char="-"/>
            </a:pPr>
            <a:r>
              <a:rPr lang="nl-NL" dirty="0" smtClean="0"/>
              <a:t>Is in staat te werken volgens richtlijnen en daar beargumenteerd vanaf te wijken als de situatie, de wensen van de patiënt of eigen professionele of morele afwegingen daartoe aanleiding geven. </a:t>
            </a:r>
          </a:p>
          <a:p>
            <a:pPr marL="171450" indent="-171450">
              <a:buFontTx/>
              <a:buChar char="-"/>
            </a:pPr>
            <a:r>
              <a:rPr lang="nl-NL" dirty="0" smtClean="0"/>
              <a:t>Kan de patiënt ondersteunen bij persoonlijke verzorging en deze waar nodig overnemen. </a:t>
            </a:r>
          </a:p>
          <a:p>
            <a:pPr marL="171450" indent="-171450">
              <a:buFontTx/>
              <a:buChar char="-"/>
            </a:pPr>
            <a:r>
              <a:rPr lang="nl-NL" dirty="0" smtClean="0"/>
              <a:t>Kan alle voorbehouden en risicovolle handelingen uitvoeren, met inachtneming van de eigen bevoegdheid en bekwaamheid. </a:t>
            </a:r>
          </a:p>
          <a:p>
            <a:pPr marL="171450" indent="-171450">
              <a:buFontTx/>
              <a:buChar char="-"/>
            </a:pPr>
            <a:r>
              <a:rPr lang="nl-NL" dirty="0" smtClean="0"/>
              <a:t>Houdt in haar handelen rekening met de wensen, behoeften en privacy van patiënten en diens naasten.</a:t>
            </a:r>
          </a:p>
          <a:p>
            <a:pPr marL="171450" indent="-171450">
              <a:buFontTx/>
              <a:buChar char="-"/>
            </a:pPr>
            <a:endParaRPr lang="en-US" dirty="0" smtClean="0"/>
          </a:p>
          <a:p>
            <a:pPr marL="0" indent="0">
              <a:buFontTx/>
              <a:buNone/>
            </a:pPr>
            <a:endParaRPr lang="nl-NL" dirty="0" smtClean="0"/>
          </a:p>
        </p:txBody>
      </p:sp>
      <p:sp>
        <p:nvSpPr>
          <p:cNvPr id="4" name="Tijdelijke aanduiding voor dianummer 3"/>
          <p:cNvSpPr>
            <a:spLocks noGrp="1"/>
          </p:cNvSpPr>
          <p:nvPr>
            <p:ph type="sldNum" sz="quarter" idx="10"/>
          </p:nvPr>
        </p:nvSpPr>
        <p:spPr/>
        <p:txBody>
          <a:bodyPr/>
          <a:lstStyle/>
          <a:p>
            <a:fld id="{0D120810-2D5D-4986-B8A9-255A5018A1AE}" type="slidenum">
              <a:rPr lang="nl-NL" smtClean="0"/>
              <a:t>4</a:t>
            </a:fld>
            <a:endParaRPr lang="nl-NL"/>
          </a:p>
        </p:txBody>
      </p:sp>
    </p:spTree>
    <p:extLst>
      <p:ext uri="{BB962C8B-B14F-4D97-AF65-F5344CB8AC3E}">
        <p14:creationId xmlns:p14="http://schemas.microsoft.com/office/powerpoint/2010/main" val="2414549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r>
              <a:rPr lang="en-US" b="0" dirty="0" smtClean="0"/>
              <a:t>Het </a:t>
            </a:r>
            <a:r>
              <a:rPr lang="en-US" b="0" dirty="0" err="1" smtClean="0"/>
              <a:t>verpleegkundig</a:t>
            </a:r>
            <a:r>
              <a:rPr lang="en-US" b="0" dirty="0" smtClean="0"/>
              <a:t> </a:t>
            </a:r>
            <a:r>
              <a:rPr lang="en-US" b="0" dirty="0" err="1" smtClean="0"/>
              <a:t>proces</a:t>
            </a:r>
            <a:r>
              <a:rPr lang="en-US" b="0" dirty="0" smtClean="0"/>
              <a:t> is</a:t>
            </a:r>
            <a:r>
              <a:rPr lang="en-US" b="0" baseline="0" dirty="0" smtClean="0"/>
              <a:t> </a:t>
            </a:r>
            <a:r>
              <a:rPr lang="en-US" b="0" baseline="0" dirty="0" err="1" smtClean="0"/>
              <a:t>een</a:t>
            </a:r>
            <a:r>
              <a:rPr lang="en-US" b="0" baseline="0" dirty="0" smtClean="0"/>
              <a:t> </a:t>
            </a:r>
            <a:r>
              <a:rPr lang="en-US" b="0" baseline="0" dirty="0" err="1" smtClean="0"/>
              <a:t>benaderingswijze</a:t>
            </a:r>
            <a:r>
              <a:rPr lang="en-US" b="0" baseline="0" dirty="0" smtClean="0"/>
              <a:t> </a:t>
            </a:r>
            <a:r>
              <a:rPr lang="en-US" b="0" baseline="0" dirty="0" err="1" smtClean="0"/>
              <a:t>waarin</a:t>
            </a:r>
            <a:r>
              <a:rPr lang="en-US" b="0" baseline="0" dirty="0" smtClean="0"/>
              <a:t> het </a:t>
            </a:r>
            <a:r>
              <a:rPr lang="en-US" b="0" baseline="0" dirty="0" err="1" smtClean="0"/>
              <a:t>denken</a:t>
            </a:r>
            <a:r>
              <a:rPr lang="en-US" b="0" baseline="0" dirty="0" smtClean="0"/>
              <a:t> en </a:t>
            </a:r>
            <a:r>
              <a:rPr lang="en-US" b="0" baseline="0" dirty="0" err="1" smtClean="0"/>
              <a:t>doen</a:t>
            </a:r>
            <a:r>
              <a:rPr lang="en-US" b="0" baseline="0" dirty="0" smtClean="0"/>
              <a:t> van de </a:t>
            </a:r>
            <a:r>
              <a:rPr lang="en-US" b="0" baseline="0" dirty="0" err="1" smtClean="0"/>
              <a:t>verpleegkundige</a:t>
            </a:r>
            <a:r>
              <a:rPr lang="en-US" b="0" baseline="0" dirty="0" smtClean="0"/>
              <a:t> </a:t>
            </a:r>
            <a:r>
              <a:rPr lang="en-US" b="0" baseline="0" dirty="0" err="1" smtClean="0"/>
              <a:t>wordt</a:t>
            </a:r>
            <a:r>
              <a:rPr lang="en-US" b="0" baseline="0" dirty="0" smtClean="0"/>
              <a:t> </a:t>
            </a:r>
            <a:r>
              <a:rPr lang="en-US" b="0" baseline="0" dirty="0" err="1" smtClean="0"/>
              <a:t>toegepast</a:t>
            </a:r>
            <a:r>
              <a:rPr lang="en-US" b="0" baseline="0" dirty="0" smtClean="0"/>
              <a:t>. </a:t>
            </a:r>
          </a:p>
          <a:p>
            <a:pPr marL="0" indent="0">
              <a:buFontTx/>
              <a:buNone/>
            </a:pPr>
            <a:r>
              <a:rPr lang="en-US" b="0" baseline="0" dirty="0" smtClean="0"/>
              <a:t>Het </a:t>
            </a:r>
            <a:r>
              <a:rPr lang="en-US" b="0" baseline="0" dirty="0" err="1" smtClean="0"/>
              <a:t>verpleegkundig</a:t>
            </a:r>
            <a:r>
              <a:rPr lang="en-US" b="0" baseline="0" dirty="0" smtClean="0"/>
              <a:t> </a:t>
            </a:r>
            <a:r>
              <a:rPr lang="en-US" b="0" baseline="0" dirty="0" err="1" smtClean="0"/>
              <a:t>proces</a:t>
            </a:r>
            <a:r>
              <a:rPr lang="en-US" b="0" baseline="0" dirty="0" smtClean="0"/>
              <a:t> </a:t>
            </a:r>
            <a:r>
              <a:rPr lang="en-US" b="0" baseline="0" dirty="0" err="1" smtClean="0"/>
              <a:t>biedt</a:t>
            </a:r>
            <a:r>
              <a:rPr lang="en-US" b="0" baseline="0" dirty="0" smtClean="0"/>
              <a:t> het </a:t>
            </a:r>
            <a:r>
              <a:rPr lang="en-US" b="0" baseline="0" dirty="0" err="1" smtClean="0"/>
              <a:t>kader</a:t>
            </a:r>
            <a:r>
              <a:rPr lang="en-US" b="0" baseline="0" dirty="0" smtClean="0"/>
              <a:t> </a:t>
            </a:r>
            <a:r>
              <a:rPr lang="en-US" b="0" baseline="0" dirty="0" err="1" smtClean="0"/>
              <a:t>waarbinnen</a:t>
            </a:r>
            <a:r>
              <a:rPr lang="en-US" b="0" baseline="0" dirty="0" smtClean="0"/>
              <a:t> </a:t>
            </a:r>
            <a:r>
              <a:rPr lang="en-US" b="0" baseline="0" dirty="0" err="1" smtClean="0"/>
              <a:t>verpleegkundigen</a:t>
            </a:r>
            <a:r>
              <a:rPr lang="en-US" b="0" baseline="0" dirty="0" smtClean="0"/>
              <a:t> </a:t>
            </a:r>
            <a:r>
              <a:rPr lang="en-US" b="0" baseline="0" dirty="0" err="1" smtClean="0"/>
              <a:t>hun</a:t>
            </a:r>
            <a:r>
              <a:rPr lang="en-US" b="0" baseline="0" dirty="0" smtClean="0"/>
              <a:t> </a:t>
            </a:r>
            <a:r>
              <a:rPr lang="en-US" b="0" baseline="0" dirty="0" err="1" smtClean="0"/>
              <a:t>competenties</a:t>
            </a:r>
            <a:r>
              <a:rPr lang="en-US" b="0" baseline="0" dirty="0" smtClean="0"/>
              <a:t> </a:t>
            </a:r>
            <a:r>
              <a:rPr lang="en-US" b="0" baseline="0" dirty="0" err="1" smtClean="0"/>
              <a:t>gebruiken</a:t>
            </a:r>
            <a:r>
              <a:rPr lang="en-US" b="0" baseline="0" dirty="0" smtClean="0"/>
              <a:t> </a:t>
            </a:r>
            <a:r>
              <a:rPr lang="en-US" b="0" baseline="0" dirty="0" err="1" smtClean="0"/>
              <a:t>bij</a:t>
            </a:r>
            <a:r>
              <a:rPr lang="en-US" b="0" baseline="0" dirty="0" smtClean="0"/>
              <a:t> de </a:t>
            </a:r>
            <a:r>
              <a:rPr lang="en-US" b="0" baseline="0" dirty="0" err="1" smtClean="0"/>
              <a:t>zorg</a:t>
            </a:r>
            <a:r>
              <a:rPr lang="en-US" b="0" baseline="0" dirty="0" smtClean="0"/>
              <a:t> die </a:t>
            </a:r>
            <a:r>
              <a:rPr lang="en-US" b="0" baseline="0" dirty="0" err="1" smtClean="0"/>
              <a:t>ze</a:t>
            </a:r>
            <a:r>
              <a:rPr lang="en-US" b="0" baseline="0" dirty="0" smtClean="0"/>
              <a:t> </a:t>
            </a:r>
            <a:r>
              <a:rPr lang="en-US" b="0" baseline="0" dirty="0" err="1" smtClean="0"/>
              <a:t>verlenen</a:t>
            </a:r>
            <a:r>
              <a:rPr lang="en-US" b="0" baseline="0" dirty="0" smtClean="0"/>
              <a:t>. (Wilkinson, p 11)</a:t>
            </a:r>
          </a:p>
          <a:p>
            <a:pPr marL="0" indent="0">
              <a:buFontTx/>
              <a:buNone/>
            </a:pPr>
            <a:endParaRPr lang="en-US" b="0" baseline="0" dirty="0" smtClean="0"/>
          </a:p>
          <a:p>
            <a:r>
              <a:rPr lang="en-US" altLang="nl-NL" sz="1200" b="1" dirty="0" err="1" smtClean="0">
                <a:latin typeface="Lucida Sans" panose="020B0602030504020204" pitchFamily="34" charset="0"/>
              </a:rPr>
              <a:t>Definitie</a:t>
            </a:r>
            <a:r>
              <a:rPr lang="en-US" altLang="nl-NL" sz="1200" b="1" dirty="0" smtClean="0">
                <a:latin typeface="Lucida Sans" panose="020B0602030504020204" pitchFamily="34" charset="0"/>
              </a:rPr>
              <a:t>: </a:t>
            </a:r>
          </a:p>
          <a:p>
            <a:r>
              <a:rPr lang="en-GB" altLang="nl-NL" sz="1200" i="1" dirty="0" smtClean="0"/>
              <a:t>‘</a:t>
            </a:r>
            <a:r>
              <a:rPr lang="en-GB" altLang="nl-NL" sz="1200" i="1" dirty="0" err="1" smtClean="0"/>
              <a:t>Systematische</a:t>
            </a:r>
            <a:r>
              <a:rPr lang="en-GB" altLang="nl-NL" sz="1200" i="1" dirty="0" smtClean="0"/>
              <a:t>, </a:t>
            </a:r>
            <a:r>
              <a:rPr lang="en-GB" altLang="nl-NL" sz="1200" i="1" dirty="0" err="1" smtClean="0"/>
              <a:t>creatieve</a:t>
            </a:r>
            <a:r>
              <a:rPr lang="en-GB" altLang="nl-NL" sz="1200" i="1" dirty="0" smtClean="0"/>
              <a:t> </a:t>
            </a:r>
            <a:r>
              <a:rPr lang="en-GB" altLang="nl-NL" sz="1200" i="1" dirty="0" err="1" smtClean="0"/>
              <a:t>methode</a:t>
            </a:r>
            <a:r>
              <a:rPr lang="en-GB" altLang="nl-NL" sz="1200" i="1" dirty="0" smtClean="0"/>
              <a:t> die </a:t>
            </a:r>
            <a:r>
              <a:rPr lang="en-GB" altLang="nl-NL" sz="1200" i="1" dirty="0" err="1" smtClean="0"/>
              <a:t>gebruikt</a:t>
            </a:r>
            <a:r>
              <a:rPr lang="en-GB" altLang="nl-NL" sz="1200" i="1" dirty="0" smtClean="0"/>
              <a:t> </a:t>
            </a:r>
            <a:r>
              <a:rPr lang="en-GB" altLang="nl-NL" sz="1200" i="1" dirty="0" err="1" smtClean="0"/>
              <a:t>wordt</a:t>
            </a:r>
            <a:r>
              <a:rPr lang="en-GB" altLang="nl-NL" sz="1200" i="1" dirty="0" smtClean="0"/>
              <a:t> om </a:t>
            </a:r>
            <a:r>
              <a:rPr lang="en-GB" altLang="nl-NL" sz="1200" i="1" dirty="0" err="1" smtClean="0"/>
              <a:t>feitelijke</a:t>
            </a:r>
            <a:r>
              <a:rPr lang="en-GB" altLang="nl-NL" sz="1200" i="1" dirty="0" smtClean="0"/>
              <a:t>, </a:t>
            </a:r>
            <a:r>
              <a:rPr lang="en-GB" altLang="nl-NL" sz="1200" i="1" dirty="0" err="1" smtClean="0"/>
              <a:t>dreigende</a:t>
            </a:r>
            <a:r>
              <a:rPr lang="en-GB" altLang="nl-NL" sz="1200" i="1" dirty="0" smtClean="0"/>
              <a:t> of </a:t>
            </a:r>
            <a:r>
              <a:rPr lang="en-GB" altLang="nl-NL" sz="1200" i="1" dirty="0" err="1" smtClean="0"/>
              <a:t>mogelijke</a:t>
            </a:r>
            <a:r>
              <a:rPr lang="en-GB" altLang="nl-NL" sz="1200" i="1" dirty="0" smtClean="0"/>
              <a:t> </a:t>
            </a:r>
            <a:r>
              <a:rPr lang="en-GB" altLang="nl-NL" sz="1200" i="1" dirty="0" err="1" smtClean="0"/>
              <a:t>gezondheidsproblemen</a:t>
            </a:r>
            <a:r>
              <a:rPr lang="en-GB" altLang="nl-NL" sz="1200" i="1" dirty="0" smtClean="0"/>
              <a:t> vast te </a:t>
            </a:r>
            <a:r>
              <a:rPr lang="en-GB" altLang="nl-NL" sz="1200" i="1" dirty="0" err="1" smtClean="0"/>
              <a:t>stellen</a:t>
            </a:r>
            <a:r>
              <a:rPr lang="en-GB" altLang="nl-NL" sz="1200" i="1" dirty="0" smtClean="0"/>
              <a:t>, te </a:t>
            </a:r>
            <a:r>
              <a:rPr lang="en-GB" altLang="nl-NL" sz="1200" i="1" dirty="0" err="1" smtClean="0"/>
              <a:t>voorkomen</a:t>
            </a:r>
            <a:r>
              <a:rPr lang="en-GB" altLang="nl-NL" sz="1200" i="1" dirty="0" smtClean="0"/>
              <a:t> en te </a:t>
            </a:r>
            <a:r>
              <a:rPr lang="en-GB" altLang="nl-NL" sz="1200" i="1" dirty="0" err="1" smtClean="0"/>
              <a:t>behandelen</a:t>
            </a:r>
            <a:r>
              <a:rPr lang="en-GB" altLang="nl-NL" sz="1200" i="1" dirty="0" smtClean="0"/>
              <a:t>.’ </a:t>
            </a:r>
            <a:r>
              <a:rPr lang="en-GB" altLang="nl-NL" sz="1200" dirty="0" smtClean="0"/>
              <a:t>(Wilkinson, 2013 p.11)</a:t>
            </a:r>
          </a:p>
          <a:p>
            <a:endParaRPr lang="en-GB" altLang="nl-NL" sz="1200" dirty="0" smtClean="0"/>
          </a:p>
          <a:p>
            <a:r>
              <a:rPr lang="en-GB" altLang="nl-NL" sz="1200" b="1" dirty="0" err="1" smtClean="0"/>
              <a:t>Doel</a:t>
            </a:r>
            <a:r>
              <a:rPr lang="en-GB" altLang="nl-NL" sz="1200" b="1" dirty="0" smtClean="0"/>
              <a:t>:</a:t>
            </a:r>
          </a:p>
          <a:p>
            <a:r>
              <a:rPr lang="en-GB" altLang="nl-NL" sz="1200" i="1" dirty="0" err="1" smtClean="0"/>
              <a:t>Een</a:t>
            </a:r>
            <a:r>
              <a:rPr lang="en-GB" altLang="nl-NL" sz="1200" i="1" dirty="0" smtClean="0"/>
              <a:t> </a:t>
            </a:r>
            <a:r>
              <a:rPr lang="en-GB" altLang="nl-NL" sz="1200" i="1" dirty="0" err="1" smtClean="0"/>
              <a:t>kader</a:t>
            </a:r>
            <a:r>
              <a:rPr lang="en-GB" altLang="nl-NL" sz="1200" i="1" dirty="0" smtClean="0"/>
              <a:t> </a:t>
            </a:r>
            <a:r>
              <a:rPr lang="en-GB" altLang="nl-NL" sz="1200" i="1" dirty="0" err="1" smtClean="0"/>
              <a:t>verschaffen</a:t>
            </a:r>
            <a:r>
              <a:rPr lang="en-GB" altLang="nl-NL" sz="1200" i="1" dirty="0" smtClean="0"/>
              <a:t> </a:t>
            </a:r>
            <a:r>
              <a:rPr lang="en-GB" altLang="nl-NL" sz="1200" i="1" dirty="0" err="1" smtClean="0"/>
              <a:t>waarmee</a:t>
            </a:r>
            <a:r>
              <a:rPr lang="en-GB" altLang="nl-NL" sz="1200" i="1" dirty="0" smtClean="0"/>
              <a:t> </a:t>
            </a:r>
            <a:r>
              <a:rPr lang="en-GB" altLang="nl-NL" sz="1200" i="1" dirty="0" err="1" smtClean="0"/>
              <a:t>verpleegkundigen</a:t>
            </a:r>
            <a:r>
              <a:rPr lang="en-GB" altLang="nl-NL" sz="1200" i="1" dirty="0" smtClean="0"/>
              <a:t> de </a:t>
            </a:r>
            <a:r>
              <a:rPr lang="en-GB" altLang="nl-NL" sz="1200" i="1" dirty="0" err="1" smtClean="0"/>
              <a:t>gezondheidstoestand</a:t>
            </a:r>
            <a:r>
              <a:rPr lang="en-GB" altLang="nl-NL" sz="1200" i="1" dirty="0" smtClean="0"/>
              <a:t> van de patient </a:t>
            </a:r>
            <a:r>
              <a:rPr lang="en-GB" altLang="nl-NL" sz="1200" i="1" dirty="0" err="1" smtClean="0"/>
              <a:t>kunnen</a:t>
            </a:r>
            <a:r>
              <a:rPr lang="en-GB" altLang="nl-NL" sz="1200" i="1" dirty="0" smtClean="0"/>
              <a:t> </a:t>
            </a:r>
            <a:r>
              <a:rPr lang="en-GB" altLang="nl-NL" sz="1200" i="1" dirty="0" err="1" smtClean="0"/>
              <a:t>vaststellen</a:t>
            </a:r>
            <a:r>
              <a:rPr lang="en-GB" altLang="nl-NL" sz="1200" i="1" dirty="0" smtClean="0"/>
              <a:t> en hem </a:t>
            </a:r>
            <a:r>
              <a:rPr lang="en-GB" altLang="nl-NL" sz="1200" i="1" dirty="0" err="1" smtClean="0"/>
              <a:t>kunnen</a:t>
            </a:r>
            <a:r>
              <a:rPr lang="en-GB" altLang="nl-NL" sz="1200" i="1" dirty="0" smtClean="0"/>
              <a:t> </a:t>
            </a:r>
            <a:r>
              <a:rPr lang="en-GB" altLang="nl-NL" sz="1200" i="1" dirty="0" err="1" smtClean="0"/>
              <a:t>helpen</a:t>
            </a:r>
            <a:r>
              <a:rPr lang="en-GB" altLang="nl-NL" sz="1200" i="1" dirty="0" smtClean="0"/>
              <a:t> </a:t>
            </a:r>
            <a:r>
              <a:rPr lang="en-GB" altLang="nl-NL" sz="1200" i="1" dirty="0" err="1" smtClean="0"/>
              <a:t>bij</a:t>
            </a:r>
            <a:r>
              <a:rPr lang="en-GB" altLang="nl-NL" sz="1200" i="1" dirty="0" smtClean="0"/>
              <a:t> het </a:t>
            </a:r>
            <a:r>
              <a:rPr lang="en-GB" altLang="nl-NL" sz="1200" i="1" dirty="0" err="1" smtClean="0"/>
              <a:t>tegemoetkomen</a:t>
            </a:r>
            <a:r>
              <a:rPr lang="en-GB" altLang="nl-NL" sz="1200" i="1" dirty="0" smtClean="0"/>
              <a:t> </a:t>
            </a:r>
            <a:r>
              <a:rPr lang="en-GB" altLang="nl-NL" sz="1200" i="1" dirty="0" err="1" smtClean="0"/>
              <a:t>aan</a:t>
            </a:r>
            <a:r>
              <a:rPr lang="en-GB" altLang="nl-NL" sz="1200" i="1" dirty="0" smtClean="0"/>
              <a:t> </a:t>
            </a:r>
            <a:r>
              <a:rPr lang="en-GB" altLang="nl-NL" sz="1200" i="1" dirty="0" err="1" smtClean="0"/>
              <a:t>zijn</a:t>
            </a:r>
            <a:r>
              <a:rPr lang="en-GB" altLang="nl-NL" sz="1200" i="1" dirty="0" smtClean="0"/>
              <a:t> </a:t>
            </a:r>
            <a:r>
              <a:rPr lang="en-GB" altLang="nl-NL" sz="1200" i="1" dirty="0" err="1" smtClean="0"/>
              <a:t>gezondheidsbehoeften</a:t>
            </a:r>
            <a:r>
              <a:rPr lang="en-GB" altLang="nl-NL" sz="1200" i="1" dirty="0" smtClean="0"/>
              <a:t>.’ </a:t>
            </a:r>
            <a:r>
              <a:rPr lang="en-GB" altLang="nl-NL" sz="1200" dirty="0" smtClean="0"/>
              <a:t>(Wilkinson, 2013 p. 12)</a:t>
            </a:r>
          </a:p>
          <a:p>
            <a:pPr marL="0" indent="0">
              <a:buFontTx/>
              <a:buNone/>
            </a:pPr>
            <a:endParaRPr lang="en-US" b="0" dirty="0" smtClean="0"/>
          </a:p>
          <a:p>
            <a:r>
              <a:rPr lang="en-US" dirty="0" err="1" smtClean="0"/>
              <a:t>Uit</a:t>
            </a:r>
            <a:r>
              <a:rPr lang="en-US" dirty="0" smtClean="0"/>
              <a:t> </a:t>
            </a:r>
            <a:r>
              <a:rPr lang="en-US" dirty="0" err="1" smtClean="0"/>
              <a:t>Schuurmans</a:t>
            </a:r>
            <a:r>
              <a:rPr lang="en-US"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smtClean="0"/>
              <a:t>Het continue cyclische proces van klinisch redeneren bevat het inschatten van risico’s, het vroegtijdig signaleren van symptomen, probleemherkenning, het uitvoeren van interventies en monitoring (</a:t>
            </a:r>
            <a:r>
              <a:rPr lang="nl-NL" dirty="0" err="1" smtClean="0"/>
              <a:t>Lambregts</a:t>
            </a:r>
            <a:r>
              <a:rPr lang="nl-NL" dirty="0" smtClean="0"/>
              <a:t> et al. </a:t>
            </a:r>
            <a:r>
              <a:rPr lang="nl-NL" dirty="0" smtClean="0">
                <a:hlinkClick r:id="rId3"/>
              </a:rPr>
              <a:t>2012</a:t>
            </a:r>
            <a:r>
              <a:rPr lang="nl-NL" dirty="0" smtClean="0"/>
              <a:t>). Klinisch redeneren doen verpleegkundigen feitelijk in iedere zorgsituatie.</a:t>
            </a:r>
          </a:p>
          <a:p>
            <a:endParaRPr lang="en-US" dirty="0" smtClean="0"/>
          </a:p>
          <a:p>
            <a:r>
              <a:rPr lang="en-US" dirty="0" smtClean="0">
                <a:sym typeface="Wingdings" panose="05000000000000000000" pitchFamily="2" charset="2"/>
              </a:rPr>
              <a:t> </a:t>
            </a:r>
            <a:r>
              <a:rPr lang="en-US" dirty="0" err="1" smtClean="0">
                <a:sym typeface="Wingdings" panose="05000000000000000000" pitchFamily="2" charset="2"/>
              </a:rPr>
              <a:t>Linken</a:t>
            </a:r>
            <a:r>
              <a:rPr lang="en-US" dirty="0" smtClean="0">
                <a:sym typeface="Wingdings" panose="05000000000000000000" pitchFamily="2" charset="2"/>
              </a:rPr>
              <a:t> </a:t>
            </a:r>
            <a:r>
              <a:rPr lang="en-US" dirty="0" err="1" smtClean="0">
                <a:sym typeface="Wingdings" panose="05000000000000000000" pitchFamily="2" charset="2"/>
              </a:rPr>
              <a:t>aan</a:t>
            </a:r>
            <a:r>
              <a:rPr lang="en-US" dirty="0" smtClean="0">
                <a:sym typeface="Wingdings" panose="05000000000000000000" pitchFamily="2" charset="2"/>
              </a:rPr>
              <a:t> </a:t>
            </a:r>
            <a:r>
              <a:rPr lang="en-US" dirty="0" err="1" smtClean="0">
                <a:sym typeface="Wingdings" panose="05000000000000000000" pitchFamily="2" charset="2"/>
              </a:rPr>
              <a:t>praktijkvoorbeelden</a:t>
            </a:r>
            <a:r>
              <a:rPr lang="en-US" dirty="0" smtClean="0">
                <a:sym typeface="Wingdings" panose="05000000000000000000" pitchFamily="2" charset="2"/>
              </a:rPr>
              <a:t> (</a:t>
            </a:r>
            <a:r>
              <a:rPr lang="en-US" dirty="0" err="1" smtClean="0">
                <a:sym typeface="Wingdings" panose="05000000000000000000" pitchFamily="2" charset="2"/>
              </a:rPr>
              <a:t>bijv</a:t>
            </a:r>
            <a:r>
              <a:rPr lang="en-US" dirty="0" smtClean="0">
                <a:sym typeface="Wingdings" panose="05000000000000000000" pitchFamily="2" charset="2"/>
              </a:rPr>
              <a:t>. </a:t>
            </a:r>
            <a:r>
              <a:rPr lang="en-US" dirty="0" err="1" smtClean="0">
                <a:sym typeface="Wingdings" panose="05000000000000000000" pitchFamily="2" charset="2"/>
              </a:rPr>
              <a:t>Tijdens</a:t>
            </a:r>
            <a:r>
              <a:rPr lang="en-US" dirty="0" smtClean="0">
                <a:sym typeface="Wingdings" panose="05000000000000000000" pitchFamily="2" charset="2"/>
              </a:rPr>
              <a:t> </a:t>
            </a:r>
            <a:r>
              <a:rPr lang="en-US" dirty="0" err="1" smtClean="0">
                <a:sym typeface="Wingdings" panose="05000000000000000000" pitchFamily="2" charset="2"/>
              </a:rPr>
              <a:t>verzorging</a:t>
            </a:r>
            <a:r>
              <a:rPr lang="en-US" dirty="0" smtClean="0">
                <a:sym typeface="Wingdings" panose="05000000000000000000" pitchFamily="2" charset="2"/>
              </a:rPr>
              <a:t> in </a:t>
            </a:r>
            <a:r>
              <a:rPr lang="en-US" dirty="0" err="1" smtClean="0">
                <a:sym typeface="Wingdings" panose="05000000000000000000" pitchFamily="2" charset="2"/>
              </a:rPr>
              <a:t>thuiszorg</a:t>
            </a:r>
            <a:r>
              <a:rPr lang="en-US" dirty="0" smtClean="0">
                <a:sym typeface="Wingdings" panose="05000000000000000000" pitchFamily="2" charset="2"/>
              </a:rPr>
              <a:t>, </a:t>
            </a:r>
            <a:r>
              <a:rPr lang="en-US" dirty="0" err="1" smtClean="0">
                <a:sym typeface="Wingdings" panose="05000000000000000000" pitchFamily="2" charset="2"/>
              </a:rPr>
              <a:t>opname</a:t>
            </a:r>
            <a:r>
              <a:rPr lang="en-US" baseline="0" dirty="0" smtClean="0">
                <a:sym typeface="Wingdings" panose="05000000000000000000" pitchFamily="2" charset="2"/>
              </a:rPr>
              <a:t> in </a:t>
            </a:r>
            <a:r>
              <a:rPr lang="en-US" baseline="0" dirty="0" err="1" smtClean="0">
                <a:sym typeface="Wingdings" panose="05000000000000000000" pitchFamily="2" charset="2"/>
              </a:rPr>
              <a:t>zkh</a:t>
            </a:r>
            <a:r>
              <a:rPr lang="en-US" baseline="0" dirty="0" smtClean="0">
                <a:sym typeface="Wingdings" panose="05000000000000000000" pitchFamily="2" charset="2"/>
              </a:rPr>
              <a:t>, </a:t>
            </a:r>
            <a:r>
              <a:rPr lang="en-US" baseline="0" dirty="0" err="1" smtClean="0">
                <a:sym typeface="Wingdings" panose="05000000000000000000" pitchFamily="2" charset="2"/>
              </a:rPr>
              <a:t>spoedsituatie</a:t>
            </a:r>
            <a:r>
              <a:rPr lang="en-US" baseline="0" dirty="0" smtClean="0">
                <a:sym typeface="Wingdings" panose="05000000000000000000" pitchFamily="2" charset="2"/>
              </a:rPr>
              <a:t>, </a:t>
            </a:r>
            <a:r>
              <a:rPr lang="en-US" baseline="0" dirty="0" err="1" smtClean="0">
                <a:sym typeface="Wingdings" panose="05000000000000000000" pitchFamily="2" charset="2"/>
              </a:rPr>
              <a:t>vragen</a:t>
            </a:r>
            <a:r>
              <a:rPr lang="en-US" baseline="0" dirty="0" smtClean="0">
                <a:sym typeface="Wingdings" panose="05000000000000000000" pitchFamily="2" charset="2"/>
              </a:rPr>
              <a:t> </a:t>
            </a:r>
            <a:r>
              <a:rPr lang="en-US" baseline="0" dirty="0" err="1" smtClean="0">
                <a:sym typeface="Wingdings" panose="05000000000000000000" pitchFamily="2" charset="2"/>
              </a:rPr>
              <a:t>beantwoorden</a:t>
            </a:r>
            <a:r>
              <a:rPr lang="en-US" baseline="0" dirty="0" smtClean="0">
                <a:sym typeface="Wingdings" panose="05000000000000000000" pitchFamily="2" charset="2"/>
              </a:rPr>
              <a:t> van </a:t>
            </a:r>
            <a:r>
              <a:rPr lang="en-US" baseline="0" dirty="0" err="1" smtClean="0">
                <a:sym typeface="Wingdings" panose="05000000000000000000" pitchFamily="2" charset="2"/>
              </a:rPr>
              <a:t>patiënt</a:t>
            </a:r>
            <a:r>
              <a:rPr lang="en-US" baseline="0" dirty="0" smtClean="0">
                <a:sym typeface="Wingdings" panose="05000000000000000000" pitchFamily="2" charset="2"/>
              </a:rPr>
              <a:t> etc.)</a:t>
            </a:r>
            <a:endParaRPr lang="nl-NL" dirty="0"/>
          </a:p>
        </p:txBody>
      </p:sp>
      <p:sp>
        <p:nvSpPr>
          <p:cNvPr id="4" name="Tijdelijke aanduiding voor dianummer 3"/>
          <p:cNvSpPr>
            <a:spLocks noGrp="1"/>
          </p:cNvSpPr>
          <p:nvPr>
            <p:ph type="sldNum" sz="quarter" idx="10"/>
          </p:nvPr>
        </p:nvSpPr>
        <p:spPr/>
        <p:txBody>
          <a:bodyPr/>
          <a:lstStyle/>
          <a:p>
            <a:fld id="{0D120810-2D5D-4986-B8A9-255A5018A1AE}" type="slidenum">
              <a:rPr lang="nl-NL" smtClean="0"/>
              <a:t>5</a:t>
            </a:fld>
            <a:endParaRPr lang="nl-NL"/>
          </a:p>
        </p:txBody>
      </p:sp>
    </p:spTree>
    <p:extLst>
      <p:ext uri="{BB962C8B-B14F-4D97-AF65-F5344CB8AC3E}">
        <p14:creationId xmlns:p14="http://schemas.microsoft.com/office/powerpoint/2010/main" val="2727346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err="1" smtClean="0"/>
              <a:t>Onderwijsleergesprekken</a:t>
            </a:r>
            <a:r>
              <a:rPr lang="en-US" dirty="0" smtClean="0"/>
              <a:t> over </a:t>
            </a:r>
            <a:r>
              <a:rPr lang="en-US" dirty="0" err="1" smtClean="0"/>
              <a:t>ieder</a:t>
            </a:r>
            <a:r>
              <a:rPr lang="en-US" dirty="0" smtClean="0"/>
              <a:t> </a:t>
            </a:r>
            <a:r>
              <a:rPr lang="en-US" dirty="0" err="1" smtClean="0"/>
              <a:t>onderwerp</a:t>
            </a:r>
            <a:r>
              <a:rPr lang="en-US" dirty="0" smtClean="0"/>
              <a:t> (</a:t>
            </a:r>
            <a:r>
              <a:rPr lang="en-US" dirty="0" err="1" smtClean="0"/>
              <a:t>ook</a:t>
            </a:r>
            <a:r>
              <a:rPr lang="en-US" dirty="0" smtClean="0"/>
              <a:t> de </a:t>
            </a:r>
            <a:r>
              <a:rPr lang="en-US" dirty="0" err="1" smtClean="0"/>
              <a:t>niet</a:t>
            </a:r>
            <a:r>
              <a:rPr lang="en-US" baseline="0" dirty="0" smtClean="0"/>
              <a:t> </a:t>
            </a:r>
            <a:r>
              <a:rPr lang="en-US" baseline="0" dirty="0" err="1" smtClean="0"/>
              <a:t>gekozen</a:t>
            </a:r>
            <a:r>
              <a:rPr lang="en-US" baseline="0" dirty="0" smtClean="0"/>
              <a:t> </a:t>
            </a:r>
            <a:r>
              <a:rPr lang="en-US" baseline="0" dirty="0" err="1" smtClean="0"/>
              <a:t>onderwerpen</a:t>
            </a:r>
            <a:r>
              <a:rPr lang="en-US" baseline="0" dirty="0" smtClean="0"/>
              <a:t>). </a:t>
            </a:r>
            <a:endParaRPr lang="nl-NL" dirty="0"/>
          </a:p>
        </p:txBody>
      </p:sp>
      <p:sp>
        <p:nvSpPr>
          <p:cNvPr id="4" name="Tijdelijke aanduiding voor dianummer 3"/>
          <p:cNvSpPr>
            <a:spLocks noGrp="1"/>
          </p:cNvSpPr>
          <p:nvPr>
            <p:ph type="sldNum" sz="quarter" idx="10"/>
          </p:nvPr>
        </p:nvSpPr>
        <p:spPr/>
        <p:txBody>
          <a:bodyPr/>
          <a:lstStyle/>
          <a:p>
            <a:fld id="{0D120810-2D5D-4986-B8A9-255A5018A1AE}" type="slidenum">
              <a:rPr lang="nl-NL" smtClean="0"/>
              <a:t>8</a:t>
            </a:fld>
            <a:endParaRPr lang="nl-NL"/>
          </a:p>
        </p:txBody>
      </p:sp>
    </p:spTree>
    <p:extLst>
      <p:ext uri="{BB962C8B-B14F-4D97-AF65-F5344CB8AC3E}">
        <p14:creationId xmlns:p14="http://schemas.microsoft.com/office/powerpoint/2010/main" val="1017663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i="1" dirty="0">
                <a:solidFill>
                  <a:srgbClr val="FF0000"/>
                </a:solidFill>
              </a:rPr>
              <a:t>Als er tijd is zou deze opdracht nog gedaan kunnen worden. </a:t>
            </a:r>
          </a:p>
          <a:p>
            <a:r>
              <a:rPr lang="nl-NL" b="1" i="1" dirty="0">
                <a:solidFill>
                  <a:srgbClr val="FF0000"/>
                </a:solidFill>
              </a:rPr>
              <a:t>Antwoord op vraag 2: In beide situaties is er sprake van een aandoening (RA) die resulteert in lichamelijke functies die beperkt zijn door de pijn. De vingers zijn stijf en pijnlijk. Hierdoor is ze niet meer in staat haar werk als verpleegkundige uit te voeren. Ze is noodgedwongen gestopt met haar werk. Hier blijkt de relatie uit tussen lichamelijk functioneren en maatschappelijke participatie aan het werkproces. </a:t>
            </a:r>
          </a:p>
          <a:p>
            <a:r>
              <a:rPr lang="nl-NL" b="1" i="1" dirty="0">
                <a:solidFill>
                  <a:srgbClr val="FF0000"/>
                </a:solidFill>
              </a:rPr>
              <a:t>In situatie 1 is er sprake van eenzaamheid, dus minder participatie in de maatschappij. Haar gemoedstoestand is somber wat valt onder beperking van geestelijk functioneren. Er is een wisselwerking tussen participatie en geestelijk functioneren. Medicatie ontrouw valt onder activiteiten, net als de zelfredzaamheid. Er is wisselwerking tussen het zelfredzaamheid en de externe factor gelijkvloerse woning en in het bezit van een auto. De verminderde coping met deze situatie kan onder persoonlijke factoren vallen, waarmee er een wisselwerking is tussen de onderdelen activiteiten en participatie. </a:t>
            </a:r>
          </a:p>
          <a:p>
            <a:r>
              <a:rPr lang="nl-NL" b="1" i="1" dirty="0">
                <a:solidFill>
                  <a:srgbClr val="FF0000"/>
                </a:solidFill>
              </a:rPr>
              <a:t>In situatie 2 heeft ze gezorgd voor een zinvolle participatie in de maatschappij. Het echtpaar was financieel in staat (externe factor) om de garage om te laten ombouwen tot werkruimte. Zie hier de wisselwerking tussen participatie en externe factoren. Uit haar activiteiten blijkt dat ze zich goed houdt aan haar leefregels en medicatie-inname. Er is een wisselwerking tussen deze activiteiten en het uitvoeren van haar (vervangend) werk wat </a:t>
            </a:r>
            <a:r>
              <a:rPr lang="nl-NL" b="1" i="1">
                <a:solidFill>
                  <a:srgbClr val="FF0000"/>
                </a:solidFill>
              </a:rPr>
              <a:t>een zinvolle </a:t>
            </a:r>
            <a:r>
              <a:rPr lang="nl-NL" b="1" i="1" dirty="0">
                <a:solidFill>
                  <a:srgbClr val="FF0000"/>
                </a:solidFill>
              </a:rPr>
              <a:t>maatschappelijke </a:t>
            </a:r>
            <a:r>
              <a:rPr lang="nl-NL" b="1" i="1">
                <a:solidFill>
                  <a:srgbClr val="FF0000"/>
                </a:solidFill>
              </a:rPr>
              <a:t>bijdrage levert. </a:t>
            </a:r>
            <a:endParaRPr lang="nl-NL" b="1" i="1" dirty="0">
              <a:solidFill>
                <a:srgbClr val="FF0000"/>
              </a:solidFill>
            </a:endParaRPr>
          </a:p>
        </p:txBody>
      </p:sp>
      <p:sp>
        <p:nvSpPr>
          <p:cNvPr id="4" name="Tijdelijke aanduiding voor dianummer 3"/>
          <p:cNvSpPr>
            <a:spLocks noGrp="1"/>
          </p:cNvSpPr>
          <p:nvPr>
            <p:ph type="sldNum" sz="quarter" idx="5"/>
          </p:nvPr>
        </p:nvSpPr>
        <p:spPr/>
        <p:txBody>
          <a:bodyPr/>
          <a:lstStyle/>
          <a:p>
            <a:fld id="{0D120810-2D5D-4986-B8A9-255A5018A1AE}" type="slidenum">
              <a:rPr lang="nl-NL" smtClean="0"/>
              <a:t>9</a:t>
            </a:fld>
            <a:endParaRPr lang="nl-NL"/>
          </a:p>
        </p:txBody>
      </p:sp>
    </p:spTree>
    <p:extLst>
      <p:ext uri="{BB962C8B-B14F-4D97-AF65-F5344CB8AC3E}">
        <p14:creationId xmlns:p14="http://schemas.microsoft.com/office/powerpoint/2010/main" val="1900493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7B1E01E7-48D6-40A1-B2AC-0BE7B982918E}"/>
              </a:ext>
            </a:extLst>
          </p:cNvPr>
          <p:cNvSpPr/>
          <p:nvPr/>
        </p:nvSpPr>
        <p:spPr>
          <a:xfrm>
            <a:off x="5" y="0"/>
            <a:ext cx="6103084"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9" name="Tijdelijke aanduiding voor inhoud 8">
            <a:extLst>
              <a:ext uri="{FF2B5EF4-FFF2-40B4-BE49-F238E27FC236}">
                <a16:creationId xmlns:a16="http://schemas.microsoft.com/office/drawing/2014/main" id="{3C9A01A2-4DCB-4FDC-8D81-7D09D89C545F}"/>
              </a:ext>
            </a:extLst>
          </p:cNvPr>
          <p:cNvSpPr>
            <a:spLocks noGrp="1"/>
          </p:cNvSpPr>
          <p:nvPr>
            <p:ph sz="quarter" idx="10"/>
          </p:nvPr>
        </p:nvSpPr>
        <p:spPr>
          <a:xfrm>
            <a:off x="6103089" y="0"/>
            <a:ext cx="3040912" cy="6858000"/>
          </a:xfrm>
          <a:solidFill>
            <a:schemeClr val="bg1"/>
          </a:solidFill>
        </p:spPr>
        <p:txBody>
          <a:bodyPr lIns="360000" tIns="792000">
            <a:normAutofit/>
          </a:bodyPr>
          <a:lstStyle>
            <a:lvl1pPr>
              <a:defRPr sz="1200"/>
            </a:lvl1pPr>
          </a:lstStyle>
          <a:p>
            <a:pPr lvl="0"/>
            <a:r>
              <a:rPr lang="nl-NL" smtClean="0"/>
              <a:t>Tekststijl van het model bewerken</a:t>
            </a:r>
          </a:p>
        </p:txBody>
      </p:sp>
      <p:sp>
        <p:nvSpPr>
          <p:cNvPr id="2" name="Titel 1">
            <a:extLst>
              <a:ext uri="{FF2B5EF4-FFF2-40B4-BE49-F238E27FC236}">
                <a16:creationId xmlns:a16="http://schemas.microsoft.com/office/drawing/2014/main" id="{3C7E7368-D515-4D42-B8E1-977B351AB0D7}"/>
              </a:ext>
            </a:extLst>
          </p:cNvPr>
          <p:cNvSpPr>
            <a:spLocks noGrp="1"/>
          </p:cNvSpPr>
          <p:nvPr>
            <p:ph type="ctrTitle"/>
          </p:nvPr>
        </p:nvSpPr>
        <p:spPr>
          <a:xfrm>
            <a:off x="308345" y="1796145"/>
            <a:ext cx="5433237" cy="3456341"/>
          </a:xfrm>
        </p:spPr>
        <p:txBody>
          <a:bodyPr anchor="t" anchorCtr="0"/>
          <a:lstStyle>
            <a:lvl1pPr algn="l">
              <a:defRPr sz="4500">
                <a:solidFill>
                  <a:schemeClr val="bg1"/>
                </a:solidFill>
              </a:defRPr>
            </a:lvl1pPr>
          </a:lstStyle>
          <a:p>
            <a:r>
              <a:rPr lang="nl-NL" smtClean="0"/>
              <a:t>Klik om de stijl te bewerken</a:t>
            </a:r>
            <a:endParaRPr lang="nl-NL" dirty="0"/>
          </a:p>
        </p:txBody>
      </p:sp>
      <p:sp>
        <p:nvSpPr>
          <p:cNvPr id="3" name="Ondertitel 2">
            <a:extLst>
              <a:ext uri="{FF2B5EF4-FFF2-40B4-BE49-F238E27FC236}">
                <a16:creationId xmlns:a16="http://schemas.microsoft.com/office/drawing/2014/main" id="{5C86E2FA-4FEA-40D1-B8DA-4B1D5A0D93DB}"/>
              </a:ext>
            </a:extLst>
          </p:cNvPr>
          <p:cNvSpPr>
            <a:spLocks noGrp="1"/>
          </p:cNvSpPr>
          <p:nvPr>
            <p:ph type="subTitle" idx="1"/>
          </p:nvPr>
        </p:nvSpPr>
        <p:spPr>
          <a:xfrm>
            <a:off x="308344" y="792002"/>
            <a:ext cx="5433237" cy="733647"/>
          </a:xfrm>
        </p:spPr>
        <p:txBody>
          <a:bodyPr>
            <a:normAutofit/>
          </a:bodyPr>
          <a:lstStyle>
            <a:lvl1pPr marL="0" indent="0" algn="l">
              <a:buNone/>
              <a:defRPr sz="16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de ondertitelstijl van het model te bewerken</a:t>
            </a:r>
            <a:endParaRPr lang="nl-NL" dirty="0"/>
          </a:p>
        </p:txBody>
      </p:sp>
      <p:pic>
        <p:nvPicPr>
          <p:cNvPr id="15" name="Afbeelding 14">
            <a:extLst>
              <a:ext uri="{FF2B5EF4-FFF2-40B4-BE49-F238E27FC236}">
                <a16:creationId xmlns:a16="http://schemas.microsoft.com/office/drawing/2014/main" id="{212C8C25-4EA4-4564-85BA-7501FDF559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5182286"/>
            <a:ext cx="2501147" cy="1675714"/>
          </a:xfrm>
          <a:prstGeom prst="rect">
            <a:avLst/>
          </a:prstGeom>
        </p:spPr>
      </p:pic>
    </p:spTree>
    <p:extLst>
      <p:ext uri="{BB962C8B-B14F-4D97-AF65-F5344CB8AC3E}">
        <p14:creationId xmlns:p14="http://schemas.microsoft.com/office/powerpoint/2010/main" val="2218016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9800953-537F-479C-A9FE-2E8F626BACCD}"/>
              </a:ext>
            </a:extLst>
          </p:cNvPr>
          <p:cNvSpPr>
            <a:spLocks noGrp="1"/>
          </p:cNvSpPr>
          <p:nvPr>
            <p:ph idx="1" hasCustomPrompt="1"/>
          </p:nvPr>
        </p:nvSpPr>
        <p:spPr>
          <a:xfrm>
            <a:off x="3030280" y="0"/>
            <a:ext cx="6113721" cy="6858000"/>
          </a:xfrm>
          <a:solidFill>
            <a:schemeClr val="bg1"/>
          </a:solidFill>
        </p:spPr>
        <p:txBody>
          <a:bodyPr lIns="432000" tIns="792000"/>
          <a:lstStyle>
            <a:lvl1pPr>
              <a:defRPr sz="1200"/>
            </a:lvl1pPr>
          </a:lstStyle>
          <a:p>
            <a:pPr lvl="0"/>
            <a:r>
              <a:rPr lang="nl-NL" dirty="0"/>
              <a:t>Klik om stijl te bewerken</a:t>
            </a:r>
          </a:p>
        </p:txBody>
      </p:sp>
      <p:sp>
        <p:nvSpPr>
          <p:cNvPr id="2" name="Titel 1">
            <a:extLst>
              <a:ext uri="{FF2B5EF4-FFF2-40B4-BE49-F238E27FC236}">
                <a16:creationId xmlns:a16="http://schemas.microsoft.com/office/drawing/2014/main" id="{FEF2DBF4-41D5-44FE-80A0-4858618714B5}"/>
              </a:ext>
            </a:extLst>
          </p:cNvPr>
          <p:cNvSpPr>
            <a:spLocks noGrp="1"/>
          </p:cNvSpPr>
          <p:nvPr>
            <p:ph type="title"/>
          </p:nvPr>
        </p:nvSpPr>
        <p:spPr>
          <a:xfrm>
            <a:off x="243000" y="792000"/>
            <a:ext cx="2452575" cy="1301860"/>
          </a:xfrm>
        </p:spPr>
        <p:txBody>
          <a:bodyPr anchor="t" anchorCtr="0"/>
          <a:lstStyle>
            <a:lvl1pPr>
              <a:defRPr sz="1800">
                <a:solidFill>
                  <a:schemeClr val="bg1"/>
                </a:solidFill>
              </a:defRPr>
            </a:lvl1pPr>
          </a:lstStyle>
          <a:p>
            <a:r>
              <a:rPr lang="nl-NL" smtClean="0"/>
              <a:t>Klik om de stijl te bewerken</a:t>
            </a:r>
            <a:endParaRPr lang="nl-NL" dirty="0"/>
          </a:p>
        </p:txBody>
      </p:sp>
      <p:sp>
        <p:nvSpPr>
          <p:cNvPr id="7" name="Tijdelijke aanduiding voor tekst 6">
            <a:extLst>
              <a:ext uri="{FF2B5EF4-FFF2-40B4-BE49-F238E27FC236}">
                <a16:creationId xmlns:a16="http://schemas.microsoft.com/office/drawing/2014/main" id="{98EC8A20-6983-4311-9ACB-A2CEE97541E4}"/>
              </a:ext>
            </a:extLst>
          </p:cNvPr>
          <p:cNvSpPr>
            <a:spLocks noGrp="1"/>
          </p:cNvSpPr>
          <p:nvPr>
            <p:ph type="body" sz="quarter" idx="10"/>
          </p:nvPr>
        </p:nvSpPr>
        <p:spPr>
          <a:xfrm>
            <a:off x="243000" y="2073276"/>
            <a:ext cx="2452575" cy="3118157"/>
          </a:xfrm>
        </p:spPr>
        <p:txBody>
          <a:bodyPr>
            <a:normAutofit/>
          </a:bodyPr>
          <a:lstStyle>
            <a:lvl1pPr>
              <a:defRPr sz="1200"/>
            </a:lvl1pPr>
            <a:lvl2pPr>
              <a:defRPr sz="1200"/>
            </a:lvl2pPr>
            <a:lvl3pPr>
              <a:defRPr sz="1200"/>
            </a:lvl3pPr>
            <a:lvl4pPr>
              <a:defRPr sz="1200"/>
            </a:lvl4pPr>
            <a:lvl5pPr>
              <a:defRPr sz="1200"/>
            </a:lvl5pPr>
          </a:lstStyle>
          <a:p>
            <a:pPr lvl="0"/>
            <a:r>
              <a:rPr lang="nl-NL" smtClean="0"/>
              <a:t>Tekststijl van het model bewerken</a:t>
            </a:r>
          </a:p>
        </p:txBody>
      </p:sp>
    </p:spTree>
    <p:extLst>
      <p:ext uri="{BB962C8B-B14F-4D97-AF65-F5344CB8AC3E}">
        <p14:creationId xmlns:p14="http://schemas.microsoft.com/office/powerpoint/2010/main" val="3041283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A2F99AB-32A0-423C-977A-DB29AAAED147}"/>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pic>
        <p:nvPicPr>
          <p:cNvPr id="14" name="Afbeelding 13">
            <a:extLst>
              <a:ext uri="{FF2B5EF4-FFF2-40B4-BE49-F238E27FC236}">
                <a16:creationId xmlns:a16="http://schemas.microsoft.com/office/drawing/2014/main" id="{01AC377B-A65B-441A-A4D3-5A55E9CADBA8}"/>
              </a:ext>
            </a:extLst>
          </p:cNvPr>
          <p:cNvPicPr>
            <a:picLocks noChangeAspect="1"/>
          </p:cNvPicPr>
          <p:nvPr/>
        </p:nvPicPr>
        <p:blipFill>
          <a:blip r:embed="rId2"/>
          <a:stretch>
            <a:fillRect/>
          </a:stretch>
        </p:blipFill>
        <p:spPr>
          <a:xfrm>
            <a:off x="135000" y="5760001"/>
            <a:ext cx="1473292" cy="987073"/>
          </a:xfrm>
          <a:prstGeom prst="rect">
            <a:avLst/>
          </a:prstGeom>
        </p:spPr>
      </p:pic>
      <p:sp>
        <p:nvSpPr>
          <p:cNvPr id="2" name="Titel 1">
            <a:extLst>
              <a:ext uri="{FF2B5EF4-FFF2-40B4-BE49-F238E27FC236}">
                <a16:creationId xmlns:a16="http://schemas.microsoft.com/office/drawing/2014/main" id="{0E42DD1E-B604-4CF9-84C0-92B6A216FB84}"/>
              </a:ext>
            </a:extLst>
          </p:cNvPr>
          <p:cNvSpPr>
            <a:spLocks noGrp="1"/>
          </p:cNvSpPr>
          <p:nvPr>
            <p:ph type="title"/>
          </p:nvPr>
        </p:nvSpPr>
        <p:spPr>
          <a:xfrm>
            <a:off x="405000" y="504001"/>
            <a:ext cx="8326800" cy="1435507"/>
          </a:xfrm>
        </p:spPr>
        <p:txBody>
          <a:bodyPr/>
          <a:lstStyle>
            <a:lvl1pPr>
              <a:defRPr>
                <a:solidFill>
                  <a:srgbClr val="009C82"/>
                </a:solidFill>
              </a:defRPr>
            </a:lvl1pPr>
          </a:lstStyle>
          <a:p>
            <a:r>
              <a:rPr lang="nl-NL" smtClean="0"/>
              <a:t>Klik om de stijl te bewerken</a:t>
            </a:r>
            <a:endParaRPr lang="nl-NL" dirty="0"/>
          </a:p>
        </p:txBody>
      </p:sp>
      <p:sp>
        <p:nvSpPr>
          <p:cNvPr id="4" name="Tijdelijke aanduiding voor tekst 3">
            <a:extLst>
              <a:ext uri="{FF2B5EF4-FFF2-40B4-BE49-F238E27FC236}">
                <a16:creationId xmlns:a16="http://schemas.microsoft.com/office/drawing/2014/main" id="{8051B81A-12E4-442C-915C-9197F9F2232D}"/>
              </a:ext>
            </a:extLst>
          </p:cNvPr>
          <p:cNvSpPr>
            <a:spLocks noGrp="1"/>
          </p:cNvSpPr>
          <p:nvPr>
            <p:ph type="body" sz="quarter" idx="10"/>
          </p:nvPr>
        </p:nvSpPr>
        <p:spPr>
          <a:xfrm>
            <a:off x="405000" y="2520000"/>
            <a:ext cx="8310600" cy="3063600"/>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1962441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3DB79D8F-AE8E-4A30-96E9-94F7431F2CDE}"/>
              </a:ext>
            </a:extLst>
          </p:cNvPr>
          <p:cNvSpPr/>
          <p:nvPr/>
        </p:nvSpPr>
        <p:spPr>
          <a:xfrm>
            <a:off x="0" y="0"/>
            <a:ext cx="9144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pic>
        <p:nvPicPr>
          <p:cNvPr id="13" name="Afbeelding 12">
            <a:extLst>
              <a:ext uri="{FF2B5EF4-FFF2-40B4-BE49-F238E27FC236}">
                <a16:creationId xmlns:a16="http://schemas.microsoft.com/office/drawing/2014/main" id="{CF7A5EF7-F88C-4DCB-9C39-9F8D0C8443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001" y="5760001"/>
            <a:ext cx="1473290" cy="987071"/>
          </a:xfrm>
          <a:prstGeom prst="rect">
            <a:avLst/>
          </a:prstGeom>
        </p:spPr>
      </p:pic>
      <p:sp>
        <p:nvSpPr>
          <p:cNvPr id="2" name="Titel 1">
            <a:extLst>
              <a:ext uri="{FF2B5EF4-FFF2-40B4-BE49-F238E27FC236}">
                <a16:creationId xmlns:a16="http://schemas.microsoft.com/office/drawing/2014/main" id="{033868CC-6BE0-4AB2-A67B-5298DEB5AC4C}"/>
              </a:ext>
            </a:extLst>
          </p:cNvPr>
          <p:cNvSpPr>
            <a:spLocks noGrp="1"/>
          </p:cNvSpPr>
          <p:nvPr>
            <p:ph type="title"/>
          </p:nvPr>
        </p:nvSpPr>
        <p:spPr>
          <a:xfrm>
            <a:off x="405000" y="540000"/>
            <a:ext cx="8356500" cy="1436400"/>
          </a:xfrm>
        </p:spPr>
        <p:txBody>
          <a:bodyPr lIns="540000" anchor="ctr" anchorCtr="0"/>
          <a:lstStyle>
            <a:lvl1pPr>
              <a:defRPr>
                <a:solidFill>
                  <a:schemeClr val="bg1"/>
                </a:solidFill>
              </a:defRPr>
            </a:lvl1pPr>
          </a:lstStyle>
          <a:p>
            <a:r>
              <a:rPr lang="nl-NL" smtClean="0"/>
              <a:t>Klik om de stijl te bewerken</a:t>
            </a:r>
            <a:endParaRPr lang="nl-NL" dirty="0"/>
          </a:p>
        </p:txBody>
      </p:sp>
      <p:sp>
        <p:nvSpPr>
          <p:cNvPr id="6" name="Tijdelijke aanduiding voor tekst 5">
            <a:extLst>
              <a:ext uri="{FF2B5EF4-FFF2-40B4-BE49-F238E27FC236}">
                <a16:creationId xmlns:a16="http://schemas.microsoft.com/office/drawing/2014/main" id="{422044AC-C9DC-4068-9615-DF28008338EF}"/>
              </a:ext>
            </a:extLst>
          </p:cNvPr>
          <p:cNvSpPr>
            <a:spLocks noGrp="1"/>
          </p:cNvSpPr>
          <p:nvPr>
            <p:ph type="body" sz="quarter" idx="10"/>
          </p:nvPr>
        </p:nvSpPr>
        <p:spPr>
          <a:xfrm>
            <a:off x="405000" y="2520000"/>
            <a:ext cx="8356500" cy="315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Tree>
    <p:extLst>
      <p:ext uri="{BB962C8B-B14F-4D97-AF65-F5344CB8AC3E}">
        <p14:creationId xmlns:p14="http://schemas.microsoft.com/office/powerpoint/2010/main" val="1068649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ergelijking">
    <p:bg>
      <p:bgPr>
        <a:solidFill>
          <a:schemeClr val="bg1"/>
        </a:solidFill>
        <a:effectLst/>
      </p:bgPr>
    </p:b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F23B92BB-44D8-46B6-BDA8-521E79490E07}"/>
              </a:ext>
            </a:extLst>
          </p:cNvPr>
          <p:cNvSpPr/>
          <p:nvPr/>
        </p:nvSpPr>
        <p:spPr>
          <a:xfrm>
            <a:off x="-15249" y="0"/>
            <a:ext cx="304598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 name="Rechthoek 12">
            <a:extLst>
              <a:ext uri="{FF2B5EF4-FFF2-40B4-BE49-F238E27FC236}">
                <a16:creationId xmlns:a16="http://schemas.microsoft.com/office/drawing/2014/main" id="{2D6DC362-A895-44B7-80D2-E78CBF1263FC}"/>
              </a:ext>
            </a:extLst>
          </p:cNvPr>
          <p:cNvSpPr/>
          <p:nvPr/>
        </p:nvSpPr>
        <p:spPr>
          <a:xfrm>
            <a:off x="3045984" y="0"/>
            <a:ext cx="6098016"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tel 1">
            <a:extLst>
              <a:ext uri="{FF2B5EF4-FFF2-40B4-BE49-F238E27FC236}">
                <a16:creationId xmlns:a16="http://schemas.microsoft.com/office/drawing/2014/main" id="{01A6F622-BCE1-4329-92E3-2A18615AACE3}"/>
              </a:ext>
            </a:extLst>
          </p:cNvPr>
          <p:cNvSpPr>
            <a:spLocks noGrp="1"/>
          </p:cNvSpPr>
          <p:nvPr>
            <p:ph type="title"/>
          </p:nvPr>
        </p:nvSpPr>
        <p:spPr>
          <a:xfrm>
            <a:off x="-30498" y="0"/>
            <a:ext cx="3076483" cy="6858000"/>
          </a:xfrm>
          <a:noFill/>
        </p:spPr>
        <p:txBody>
          <a:bodyPr lIns="360000" tIns="792000" rIns="324000" bIns="720000" anchor="t" anchorCtr="0"/>
          <a:lstStyle>
            <a:lvl1pPr>
              <a:defRPr sz="2250"/>
            </a:lvl1pPr>
          </a:lstStyle>
          <a:p>
            <a:r>
              <a:rPr lang="nl-NL" smtClean="0"/>
              <a:t>Klik om de stijl te bewerken</a:t>
            </a:r>
            <a:endParaRPr lang="nl-NL" dirty="0"/>
          </a:p>
        </p:txBody>
      </p:sp>
      <p:sp>
        <p:nvSpPr>
          <p:cNvPr id="3" name="Tijdelijke aanduiding voor tekst 2">
            <a:extLst>
              <a:ext uri="{FF2B5EF4-FFF2-40B4-BE49-F238E27FC236}">
                <a16:creationId xmlns:a16="http://schemas.microsoft.com/office/drawing/2014/main" id="{A8B08D5F-DC48-4007-B3E4-76BA25C21676}"/>
              </a:ext>
            </a:extLst>
          </p:cNvPr>
          <p:cNvSpPr>
            <a:spLocks noGrp="1"/>
          </p:cNvSpPr>
          <p:nvPr>
            <p:ph type="body" idx="1"/>
          </p:nvPr>
        </p:nvSpPr>
        <p:spPr>
          <a:xfrm>
            <a:off x="3780001" y="792000"/>
            <a:ext cx="4671211" cy="823912"/>
          </a:xfrm>
        </p:spPr>
        <p:txBody>
          <a:bodyPr anchor="b">
            <a:noAutofit/>
          </a:bodyPr>
          <a:lstStyle>
            <a:lvl1pPr marL="0" indent="0">
              <a:buNone/>
              <a:defRPr sz="225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smtClean="0"/>
              <a:t>Tekststijl van het model bewerken</a:t>
            </a:r>
          </a:p>
        </p:txBody>
      </p:sp>
      <p:sp>
        <p:nvSpPr>
          <p:cNvPr id="6" name="Tijdelijke aanduiding voor inhoud 5">
            <a:extLst>
              <a:ext uri="{FF2B5EF4-FFF2-40B4-BE49-F238E27FC236}">
                <a16:creationId xmlns:a16="http://schemas.microsoft.com/office/drawing/2014/main" id="{B272948D-E268-4603-88B2-2B415D950BF4}"/>
              </a:ext>
            </a:extLst>
          </p:cNvPr>
          <p:cNvSpPr>
            <a:spLocks noGrp="1"/>
          </p:cNvSpPr>
          <p:nvPr>
            <p:ph sz="quarter" idx="4"/>
          </p:nvPr>
        </p:nvSpPr>
        <p:spPr>
          <a:xfrm>
            <a:off x="3823215" y="1992086"/>
            <a:ext cx="4671211" cy="3767914"/>
          </a:xfrm>
        </p:spPr>
        <p:txBody>
          <a:bodyPr/>
          <a:lstStyle>
            <a:lvl1pPr marL="0" indent="0" algn="l">
              <a:buFont typeface="Arial" panose="020B0604020202020204" pitchFamily="34" charset="0"/>
              <a:buNone/>
              <a:defRPr>
                <a:solidFill>
                  <a:schemeClr val="bg1"/>
                </a:solidFill>
              </a:defRPr>
            </a:lvl1pPr>
            <a:lvl2pPr marL="342900" indent="0" algn="l">
              <a:buFont typeface="Arial" panose="020B0604020202020204" pitchFamily="34" charset="0"/>
              <a:buNone/>
              <a:defRPr>
                <a:solidFill>
                  <a:schemeClr val="bg1"/>
                </a:solidFill>
              </a:defRPr>
            </a:lvl2pPr>
            <a:lvl3pPr marL="685800" indent="0" algn="l">
              <a:buFont typeface="Arial" panose="020B0604020202020204" pitchFamily="34" charset="0"/>
              <a:buNone/>
              <a:defRPr>
                <a:solidFill>
                  <a:schemeClr val="bg1"/>
                </a:solidFill>
              </a:defRPr>
            </a:lvl3pPr>
            <a:lvl4pPr marL="1028700" indent="0" algn="l">
              <a:buFont typeface="Arial" panose="020B0604020202020204" pitchFamily="34" charset="0"/>
              <a:buNone/>
              <a:defRPr>
                <a:solidFill>
                  <a:schemeClr val="bg1"/>
                </a:solidFill>
              </a:defRPr>
            </a:lvl4pPr>
            <a:lvl5pPr marL="1371600" indent="0" algn="l">
              <a:buFont typeface="Arial" panose="020B0604020202020204" pitchFamily="34" charset="0"/>
              <a:buNone/>
              <a:defRPr>
                <a:solidFill>
                  <a:schemeClr val="bg1"/>
                </a:solidFill>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10" name="Afbeelding 9">
            <a:extLst>
              <a:ext uri="{FF2B5EF4-FFF2-40B4-BE49-F238E27FC236}">
                <a16:creationId xmlns:a16="http://schemas.microsoft.com/office/drawing/2014/main" id="{FD73E675-FD77-4D0B-9FD8-BA09CC9CA0A0}"/>
              </a:ext>
            </a:extLst>
          </p:cNvPr>
          <p:cNvPicPr>
            <a:picLocks noChangeAspect="1"/>
          </p:cNvPicPr>
          <p:nvPr/>
        </p:nvPicPr>
        <p:blipFill>
          <a:blip r:embed="rId2"/>
          <a:stretch>
            <a:fillRect/>
          </a:stretch>
        </p:blipFill>
        <p:spPr>
          <a:xfrm>
            <a:off x="135000" y="5760001"/>
            <a:ext cx="1473292" cy="987073"/>
          </a:xfrm>
          <a:prstGeom prst="rect">
            <a:avLst/>
          </a:prstGeom>
        </p:spPr>
      </p:pic>
    </p:spTree>
    <p:extLst>
      <p:ext uri="{BB962C8B-B14F-4D97-AF65-F5344CB8AC3E}">
        <p14:creationId xmlns:p14="http://schemas.microsoft.com/office/powerpoint/2010/main" val="3848444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ee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05889135-4F9D-431D-93FA-F18A2E0B61A4}"/>
              </a:ext>
            </a:extLst>
          </p:cNvPr>
          <p:cNvSpPr/>
          <p:nvPr/>
        </p:nvSpPr>
        <p:spPr>
          <a:xfrm>
            <a:off x="0" y="0"/>
            <a:ext cx="30607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 name="Rechthoek 12">
            <a:extLst>
              <a:ext uri="{FF2B5EF4-FFF2-40B4-BE49-F238E27FC236}">
                <a16:creationId xmlns:a16="http://schemas.microsoft.com/office/drawing/2014/main" id="{208A81FD-CC7F-44B7-A3C2-1BA8D56EC811}"/>
              </a:ext>
            </a:extLst>
          </p:cNvPr>
          <p:cNvSpPr/>
          <p:nvPr/>
        </p:nvSpPr>
        <p:spPr>
          <a:xfrm>
            <a:off x="3060700" y="0"/>
            <a:ext cx="60833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9" name="Titel 8">
            <a:extLst>
              <a:ext uri="{FF2B5EF4-FFF2-40B4-BE49-F238E27FC236}">
                <a16:creationId xmlns:a16="http://schemas.microsoft.com/office/drawing/2014/main" id="{C5FD37BF-9F19-45B6-A05D-C37E48EA6A4B}"/>
              </a:ext>
            </a:extLst>
          </p:cNvPr>
          <p:cNvSpPr>
            <a:spLocks noGrp="1"/>
          </p:cNvSpPr>
          <p:nvPr>
            <p:ph type="title"/>
          </p:nvPr>
        </p:nvSpPr>
        <p:spPr>
          <a:xfrm>
            <a:off x="-1" y="-146"/>
            <a:ext cx="3061083" cy="6858000"/>
          </a:xfrm>
          <a:noFill/>
        </p:spPr>
        <p:txBody>
          <a:bodyPr lIns="360000" tIns="792000" rIns="324000" bIns="720000" anchor="t" anchorCtr="0"/>
          <a:lstStyle>
            <a:lvl1pPr>
              <a:defRPr sz="2250"/>
            </a:lvl1pPr>
          </a:lstStyle>
          <a:p>
            <a:r>
              <a:rPr lang="nl-NL" smtClean="0"/>
              <a:t>Klik om de stijl te bewerken</a:t>
            </a:r>
            <a:endParaRPr lang="nl-NL" dirty="0"/>
          </a:p>
        </p:txBody>
      </p:sp>
      <p:sp>
        <p:nvSpPr>
          <p:cNvPr id="12" name="Tijdelijke aanduiding voor inhoud 11">
            <a:extLst>
              <a:ext uri="{FF2B5EF4-FFF2-40B4-BE49-F238E27FC236}">
                <a16:creationId xmlns:a16="http://schemas.microsoft.com/office/drawing/2014/main" id="{294A9EF1-75FD-43E4-AE75-300DEE25DA65}"/>
              </a:ext>
            </a:extLst>
          </p:cNvPr>
          <p:cNvSpPr>
            <a:spLocks noGrp="1"/>
          </p:cNvSpPr>
          <p:nvPr>
            <p:ph sz="quarter" idx="11"/>
          </p:nvPr>
        </p:nvSpPr>
        <p:spPr>
          <a:xfrm>
            <a:off x="3060700" y="0"/>
            <a:ext cx="6083300" cy="6878638"/>
          </a:xfrm>
        </p:spPr>
        <p:txBody>
          <a:bodyPr lIns="360000" tIns="792000" rIns="324000" bIns="720000"/>
          <a:lstStyle>
            <a:lvl1pPr>
              <a:defRPr>
                <a:solidFill>
                  <a:srgbClr val="009C82"/>
                </a:solidFill>
              </a:defRPr>
            </a:lvl1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16" name="Afbeelding 15">
            <a:extLst>
              <a:ext uri="{FF2B5EF4-FFF2-40B4-BE49-F238E27FC236}">
                <a16:creationId xmlns:a16="http://schemas.microsoft.com/office/drawing/2014/main" id="{1762ED42-C67E-4919-B2E8-E30110AFCB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001" y="5760001"/>
            <a:ext cx="1473290" cy="987071"/>
          </a:xfrm>
          <a:prstGeom prst="rect">
            <a:avLst/>
          </a:prstGeom>
        </p:spPr>
      </p:pic>
    </p:spTree>
    <p:extLst>
      <p:ext uri="{BB962C8B-B14F-4D97-AF65-F5344CB8AC3E}">
        <p14:creationId xmlns:p14="http://schemas.microsoft.com/office/powerpoint/2010/main" val="3341981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902D0237-9C24-46F9-989F-B21C10B9B3DC}"/>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3" name="Tijdelijke aanduiding voor inhoud 2">
            <a:extLst>
              <a:ext uri="{FF2B5EF4-FFF2-40B4-BE49-F238E27FC236}">
                <a16:creationId xmlns:a16="http://schemas.microsoft.com/office/drawing/2014/main" id="{ED959F1A-F72D-4CF6-A029-14E0DB166AD6}"/>
              </a:ext>
            </a:extLst>
          </p:cNvPr>
          <p:cNvSpPr>
            <a:spLocks noGrp="1"/>
          </p:cNvSpPr>
          <p:nvPr>
            <p:ph idx="1"/>
          </p:nvPr>
        </p:nvSpPr>
        <p:spPr>
          <a:xfrm>
            <a:off x="1" y="0"/>
            <a:ext cx="6083300" cy="6858000"/>
          </a:xfrm>
          <a:noFill/>
        </p:spPr>
        <p:txBody>
          <a:bodyPr lIns="612000" tIns="1404000" rIns="828000" bIns="720000"/>
          <a:lstStyle>
            <a:lvl1pPr>
              <a:defRPr sz="2400">
                <a:solidFill>
                  <a:srgbClr val="009C82"/>
                </a:solidFill>
              </a:defRPr>
            </a:lvl1pPr>
            <a:lvl2pPr>
              <a:defRPr sz="2100">
                <a:solidFill>
                  <a:schemeClr val="tx1"/>
                </a:solidFill>
              </a:defRPr>
            </a:lvl2pPr>
            <a:lvl3pPr>
              <a:defRPr sz="1800">
                <a:solidFill>
                  <a:schemeClr val="tx1"/>
                </a:solidFill>
              </a:defRPr>
            </a:lvl3pPr>
            <a:lvl4pPr>
              <a:defRPr sz="1500">
                <a:solidFill>
                  <a:schemeClr val="tx1"/>
                </a:solidFill>
              </a:defRPr>
            </a:lvl4pPr>
            <a:lvl5pPr>
              <a:defRPr sz="1500">
                <a:solidFill>
                  <a:schemeClr val="tx1"/>
                </a:solidFill>
              </a:defRPr>
            </a:lvl5pPr>
            <a:lvl6pPr>
              <a:defRPr sz="1500"/>
            </a:lvl6pPr>
            <a:lvl7pPr>
              <a:defRPr sz="1500"/>
            </a:lvl7pPr>
            <a:lvl8pPr>
              <a:defRPr sz="1500"/>
            </a:lvl8pPr>
            <a:lvl9pPr>
              <a:defRPr sz="1500"/>
            </a:lvl9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11" name="Afbeelding 10">
            <a:extLst>
              <a:ext uri="{FF2B5EF4-FFF2-40B4-BE49-F238E27FC236}">
                <a16:creationId xmlns:a16="http://schemas.microsoft.com/office/drawing/2014/main" id="{7D2A9CE5-95E8-458E-9040-B0251FBFAEC9}"/>
              </a:ext>
            </a:extLst>
          </p:cNvPr>
          <p:cNvPicPr>
            <a:picLocks noChangeAspect="1"/>
          </p:cNvPicPr>
          <p:nvPr/>
        </p:nvPicPr>
        <p:blipFill>
          <a:blip r:embed="rId2"/>
          <a:stretch>
            <a:fillRect/>
          </a:stretch>
        </p:blipFill>
        <p:spPr>
          <a:xfrm>
            <a:off x="135000" y="144001"/>
            <a:ext cx="1473292" cy="987073"/>
          </a:xfrm>
          <a:prstGeom prst="rect">
            <a:avLst/>
          </a:prstGeom>
        </p:spPr>
      </p:pic>
      <p:sp>
        <p:nvSpPr>
          <p:cNvPr id="5" name="Rechthoek 4">
            <a:extLst>
              <a:ext uri="{FF2B5EF4-FFF2-40B4-BE49-F238E27FC236}">
                <a16:creationId xmlns:a16="http://schemas.microsoft.com/office/drawing/2014/main" id="{3FFB599D-9511-47E4-8A64-0206C2AAAF47}"/>
              </a:ext>
            </a:extLst>
          </p:cNvPr>
          <p:cNvSpPr/>
          <p:nvPr/>
        </p:nvSpPr>
        <p:spPr>
          <a:xfrm>
            <a:off x="6083301" y="10196"/>
            <a:ext cx="30607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el 1">
            <a:extLst>
              <a:ext uri="{FF2B5EF4-FFF2-40B4-BE49-F238E27FC236}">
                <a16:creationId xmlns:a16="http://schemas.microsoft.com/office/drawing/2014/main" id="{94942CE0-4AC8-4CA7-A53A-36303407B98B}"/>
              </a:ext>
            </a:extLst>
          </p:cNvPr>
          <p:cNvSpPr>
            <a:spLocks noGrp="1"/>
          </p:cNvSpPr>
          <p:nvPr>
            <p:ph type="title"/>
          </p:nvPr>
        </p:nvSpPr>
        <p:spPr>
          <a:xfrm>
            <a:off x="6326100" y="828000"/>
            <a:ext cx="2575800" cy="4320000"/>
          </a:xfrm>
        </p:spPr>
        <p:txBody>
          <a:bodyPr anchor="t" anchorCtr="0"/>
          <a:lstStyle>
            <a:lvl1pPr>
              <a:defRPr sz="2250">
                <a:solidFill>
                  <a:schemeClr val="bg1"/>
                </a:solidFill>
              </a:defRPr>
            </a:lvl1pPr>
          </a:lstStyle>
          <a:p>
            <a:r>
              <a:rPr lang="nl-NL" smtClean="0"/>
              <a:t>Klik om de stijl te bewerken</a:t>
            </a:r>
            <a:endParaRPr lang="nl-NL" dirty="0"/>
          </a:p>
        </p:txBody>
      </p:sp>
    </p:spTree>
    <p:extLst>
      <p:ext uri="{BB962C8B-B14F-4D97-AF65-F5344CB8AC3E}">
        <p14:creationId xmlns:p14="http://schemas.microsoft.com/office/powerpoint/2010/main" val="731649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D56FCA5F-563C-4963-A6C6-ACB86FD6731A}"/>
              </a:ext>
            </a:extLst>
          </p:cNvPr>
          <p:cNvSpPr/>
          <p:nvPr/>
        </p:nvSpPr>
        <p:spPr>
          <a:xfrm>
            <a:off x="0" y="0"/>
            <a:ext cx="6096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el 1">
            <a:extLst>
              <a:ext uri="{FF2B5EF4-FFF2-40B4-BE49-F238E27FC236}">
                <a16:creationId xmlns:a16="http://schemas.microsoft.com/office/drawing/2014/main" id="{8892A113-690F-4A70-A450-6B634995DCCF}"/>
              </a:ext>
            </a:extLst>
          </p:cNvPr>
          <p:cNvSpPr>
            <a:spLocks noGrp="1"/>
          </p:cNvSpPr>
          <p:nvPr>
            <p:ph type="title"/>
          </p:nvPr>
        </p:nvSpPr>
        <p:spPr>
          <a:xfrm>
            <a:off x="0" y="-1"/>
            <a:ext cx="6096000" cy="6857999"/>
          </a:xfrm>
          <a:noFill/>
        </p:spPr>
        <p:txBody>
          <a:bodyPr lIns="612000" tIns="1440000" rIns="828000" bIns="720000" anchor="t" anchorCtr="0"/>
          <a:lstStyle>
            <a:lvl1pPr>
              <a:defRPr sz="2250">
                <a:solidFill>
                  <a:schemeClr val="bg1"/>
                </a:solidFill>
              </a:defRPr>
            </a:lvl1pPr>
          </a:lstStyle>
          <a:p>
            <a:r>
              <a:rPr lang="nl-NL" smtClean="0"/>
              <a:t>Klik om de stijl te bewerken</a:t>
            </a:r>
            <a:endParaRPr lang="nl-NL" dirty="0"/>
          </a:p>
        </p:txBody>
      </p:sp>
      <p:sp>
        <p:nvSpPr>
          <p:cNvPr id="3" name="Tijdelijke aanduiding voor afbeelding 2">
            <a:extLst>
              <a:ext uri="{FF2B5EF4-FFF2-40B4-BE49-F238E27FC236}">
                <a16:creationId xmlns:a16="http://schemas.microsoft.com/office/drawing/2014/main" id="{93351474-BA6D-40FF-AD94-E36000AB4453}"/>
              </a:ext>
            </a:extLst>
          </p:cNvPr>
          <p:cNvSpPr>
            <a:spLocks noGrp="1"/>
          </p:cNvSpPr>
          <p:nvPr>
            <p:ph type="pic" idx="1"/>
          </p:nvPr>
        </p:nvSpPr>
        <p:spPr>
          <a:xfrm>
            <a:off x="6096000" y="-3"/>
            <a:ext cx="3048000" cy="68580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smtClean="0"/>
              <a:t>Klik op het pictogram als u een afbeelding wilt toevoegen</a:t>
            </a:r>
            <a:endParaRPr lang="nl-NL" dirty="0"/>
          </a:p>
        </p:txBody>
      </p:sp>
      <p:pic>
        <p:nvPicPr>
          <p:cNvPr id="9" name="Afbeelding 8">
            <a:extLst>
              <a:ext uri="{FF2B5EF4-FFF2-40B4-BE49-F238E27FC236}">
                <a16:creationId xmlns:a16="http://schemas.microsoft.com/office/drawing/2014/main" id="{2A7CE760-6D02-4D82-B473-AF7356A87B09}"/>
              </a:ext>
            </a:extLst>
          </p:cNvPr>
          <p:cNvPicPr>
            <a:picLocks noChangeAspect="1"/>
          </p:cNvPicPr>
          <p:nvPr/>
        </p:nvPicPr>
        <p:blipFill>
          <a:blip r:embed="rId2"/>
          <a:stretch>
            <a:fillRect/>
          </a:stretch>
        </p:blipFill>
        <p:spPr>
          <a:xfrm>
            <a:off x="135001" y="144000"/>
            <a:ext cx="1473290" cy="987072"/>
          </a:xfrm>
          <a:prstGeom prst="rect">
            <a:avLst/>
          </a:prstGeom>
        </p:spPr>
      </p:pic>
    </p:spTree>
    <p:extLst>
      <p:ext uri="{BB962C8B-B14F-4D97-AF65-F5344CB8AC3E}">
        <p14:creationId xmlns:p14="http://schemas.microsoft.com/office/powerpoint/2010/main" val="1107853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el en verticale tekst">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2D64C1C9-6779-4C2B-8929-B830AA9CB137}"/>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6" name="Afbeelding 5">
            <a:extLst>
              <a:ext uri="{FF2B5EF4-FFF2-40B4-BE49-F238E27FC236}">
                <a16:creationId xmlns:a16="http://schemas.microsoft.com/office/drawing/2014/main" id="{0E352236-2EC3-4042-806B-30EA689CAA7C}"/>
              </a:ext>
            </a:extLst>
          </p:cNvPr>
          <p:cNvPicPr>
            <a:picLocks noChangeAspect="1"/>
          </p:cNvPicPr>
          <p:nvPr/>
        </p:nvPicPr>
        <p:blipFill>
          <a:blip r:embed="rId2"/>
          <a:stretch>
            <a:fillRect/>
          </a:stretch>
        </p:blipFill>
        <p:spPr>
          <a:xfrm>
            <a:off x="135000" y="144001"/>
            <a:ext cx="1473292" cy="987073"/>
          </a:xfrm>
          <a:prstGeom prst="rect">
            <a:avLst/>
          </a:prstGeom>
        </p:spPr>
      </p:pic>
    </p:spTree>
    <p:extLst>
      <p:ext uri="{BB962C8B-B14F-4D97-AF65-F5344CB8AC3E}">
        <p14:creationId xmlns:p14="http://schemas.microsoft.com/office/powerpoint/2010/main" val="901301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erticale titel en tekst">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9EE0B92A-A73A-4C1F-A960-EBEE0651E7E5}"/>
              </a:ext>
            </a:extLst>
          </p:cNvPr>
          <p:cNvSpPr/>
          <p:nvPr/>
        </p:nvSpPr>
        <p:spPr>
          <a:xfrm>
            <a:off x="0" y="0"/>
            <a:ext cx="9144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3" name="Afbeelding 2">
            <a:extLst>
              <a:ext uri="{FF2B5EF4-FFF2-40B4-BE49-F238E27FC236}">
                <a16:creationId xmlns:a16="http://schemas.microsoft.com/office/drawing/2014/main" id="{52BFD4EB-258F-4EA7-8341-D8AAACD56A5E}"/>
              </a:ext>
            </a:extLst>
          </p:cNvPr>
          <p:cNvPicPr>
            <a:picLocks noChangeAspect="1"/>
          </p:cNvPicPr>
          <p:nvPr/>
        </p:nvPicPr>
        <p:blipFill>
          <a:blip r:embed="rId2"/>
          <a:stretch>
            <a:fillRect/>
          </a:stretch>
        </p:blipFill>
        <p:spPr>
          <a:xfrm>
            <a:off x="135001" y="144000"/>
            <a:ext cx="1473290" cy="987072"/>
          </a:xfrm>
          <a:prstGeom prst="rect">
            <a:avLst/>
          </a:prstGeom>
        </p:spPr>
      </p:pic>
    </p:spTree>
    <p:extLst>
      <p:ext uri="{BB962C8B-B14F-4D97-AF65-F5344CB8AC3E}">
        <p14:creationId xmlns:p14="http://schemas.microsoft.com/office/powerpoint/2010/main" val="1901382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4500"/>
            </a:lvl1pPr>
          </a:lstStyle>
          <a:p>
            <a:r>
              <a:rPr lang="nl-NL" smtClean="0"/>
              <a:t>Klik om de stijl te bewerken</a:t>
            </a:r>
            <a:endParaRPr lang="nl-NL"/>
          </a:p>
        </p:txBody>
      </p:sp>
      <p:sp>
        <p:nvSpPr>
          <p:cNvPr id="3" name="Ondertitel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a:xfrm>
            <a:off x="628650" y="6356351"/>
            <a:ext cx="2057400" cy="365125"/>
          </a:xfrm>
          <a:prstGeom prst="rect">
            <a:avLst/>
          </a:prstGeom>
        </p:spPr>
        <p:txBody>
          <a:bodyPr/>
          <a:lstStyle/>
          <a:p>
            <a:fld id="{785FABED-3FFD-4272-A501-2BDB87C94B50}" type="datetimeFigureOut">
              <a:rPr lang="nl-NL" smtClean="0"/>
              <a:t>24-3-2020</a:t>
            </a:fld>
            <a:endParaRPr lang="nl-NL"/>
          </a:p>
        </p:txBody>
      </p:sp>
      <p:sp>
        <p:nvSpPr>
          <p:cNvPr id="5" name="Tijdelijke aanduiding voor voettekst 4"/>
          <p:cNvSpPr>
            <a:spLocks noGrp="1"/>
          </p:cNvSpPr>
          <p:nvPr>
            <p:ph type="ftr" sz="quarter" idx="11"/>
          </p:nvPr>
        </p:nvSpPr>
        <p:spPr>
          <a:xfrm>
            <a:off x="3028950" y="6356351"/>
            <a:ext cx="3086100" cy="365125"/>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6457950" y="6356351"/>
            <a:ext cx="2057400" cy="365125"/>
          </a:xfrm>
          <a:prstGeom prst="rect">
            <a:avLst/>
          </a:prstGeom>
        </p:spPr>
        <p:txBody>
          <a:bodyPr/>
          <a:lstStyle/>
          <a:p>
            <a:fld id="{5B86CECE-C46F-47E6-8B82-0E6C50C38A40}" type="slidenum">
              <a:rPr lang="nl-NL" smtClean="0"/>
              <a:t>‹#›</a:t>
            </a:fld>
            <a:endParaRPr lang="nl-NL"/>
          </a:p>
        </p:txBody>
      </p:sp>
    </p:spTree>
    <p:extLst>
      <p:ext uri="{BB962C8B-B14F-4D97-AF65-F5344CB8AC3E}">
        <p14:creationId xmlns:p14="http://schemas.microsoft.com/office/powerpoint/2010/main" val="3706796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7B1E01E7-48D6-40A1-B2AC-0BE7B982918E}"/>
              </a:ext>
            </a:extLst>
          </p:cNvPr>
          <p:cNvSpPr/>
          <p:nvPr/>
        </p:nvSpPr>
        <p:spPr>
          <a:xfrm>
            <a:off x="5" y="0"/>
            <a:ext cx="6103084"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9" name="Tijdelijke aanduiding voor inhoud 8">
            <a:extLst>
              <a:ext uri="{FF2B5EF4-FFF2-40B4-BE49-F238E27FC236}">
                <a16:creationId xmlns:a16="http://schemas.microsoft.com/office/drawing/2014/main" id="{3C9A01A2-4DCB-4FDC-8D81-7D09D89C545F}"/>
              </a:ext>
            </a:extLst>
          </p:cNvPr>
          <p:cNvSpPr>
            <a:spLocks noGrp="1"/>
          </p:cNvSpPr>
          <p:nvPr>
            <p:ph sz="quarter" idx="10"/>
          </p:nvPr>
        </p:nvSpPr>
        <p:spPr>
          <a:xfrm>
            <a:off x="6103089" y="0"/>
            <a:ext cx="3040912" cy="6858000"/>
          </a:xfrm>
          <a:solidFill>
            <a:schemeClr val="bg1"/>
          </a:solidFill>
        </p:spPr>
        <p:txBody>
          <a:bodyPr lIns="360000" tIns="792000">
            <a:normAutofit/>
          </a:bodyPr>
          <a:lstStyle>
            <a:lvl1pPr>
              <a:defRPr sz="1200"/>
            </a:lvl1pPr>
          </a:lstStyle>
          <a:p>
            <a:pPr lvl="0"/>
            <a:r>
              <a:rPr lang="nl-NL" smtClean="0"/>
              <a:t>Tekststijl van het model bewerken</a:t>
            </a:r>
          </a:p>
        </p:txBody>
      </p:sp>
      <p:sp>
        <p:nvSpPr>
          <p:cNvPr id="2" name="Titel 1">
            <a:extLst>
              <a:ext uri="{FF2B5EF4-FFF2-40B4-BE49-F238E27FC236}">
                <a16:creationId xmlns:a16="http://schemas.microsoft.com/office/drawing/2014/main" id="{3C7E7368-D515-4D42-B8E1-977B351AB0D7}"/>
              </a:ext>
            </a:extLst>
          </p:cNvPr>
          <p:cNvSpPr>
            <a:spLocks noGrp="1"/>
          </p:cNvSpPr>
          <p:nvPr>
            <p:ph type="ctrTitle"/>
          </p:nvPr>
        </p:nvSpPr>
        <p:spPr>
          <a:xfrm>
            <a:off x="308345" y="1796145"/>
            <a:ext cx="5433237" cy="3456341"/>
          </a:xfrm>
        </p:spPr>
        <p:txBody>
          <a:bodyPr anchor="t" anchorCtr="0"/>
          <a:lstStyle>
            <a:lvl1pPr algn="l">
              <a:defRPr sz="4500">
                <a:solidFill>
                  <a:schemeClr val="bg1"/>
                </a:solidFill>
              </a:defRPr>
            </a:lvl1pPr>
          </a:lstStyle>
          <a:p>
            <a:r>
              <a:rPr lang="nl-NL" smtClean="0"/>
              <a:t>Klik om de stijl te bewerken</a:t>
            </a:r>
            <a:endParaRPr lang="nl-NL" dirty="0"/>
          </a:p>
        </p:txBody>
      </p:sp>
      <p:sp>
        <p:nvSpPr>
          <p:cNvPr id="3" name="Ondertitel 2">
            <a:extLst>
              <a:ext uri="{FF2B5EF4-FFF2-40B4-BE49-F238E27FC236}">
                <a16:creationId xmlns:a16="http://schemas.microsoft.com/office/drawing/2014/main" id="{5C86E2FA-4FEA-40D1-B8DA-4B1D5A0D93DB}"/>
              </a:ext>
            </a:extLst>
          </p:cNvPr>
          <p:cNvSpPr>
            <a:spLocks noGrp="1"/>
          </p:cNvSpPr>
          <p:nvPr>
            <p:ph type="subTitle" idx="1"/>
          </p:nvPr>
        </p:nvSpPr>
        <p:spPr>
          <a:xfrm>
            <a:off x="308344" y="792002"/>
            <a:ext cx="5433237" cy="733647"/>
          </a:xfrm>
        </p:spPr>
        <p:txBody>
          <a:bodyPr>
            <a:normAutofit/>
          </a:bodyPr>
          <a:lstStyle>
            <a:lvl1pPr marL="0" indent="0" algn="l">
              <a:buNone/>
              <a:defRPr sz="16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de ondertitelstijl van het model te bewerken</a:t>
            </a:r>
            <a:endParaRPr lang="nl-NL" dirty="0"/>
          </a:p>
        </p:txBody>
      </p:sp>
      <p:pic>
        <p:nvPicPr>
          <p:cNvPr id="15" name="Afbeelding 14">
            <a:extLst>
              <a:ext uri="{FF2B5EF4-FFF2-40B4-BE49-F238E27FC236}">
                <a16:creationId xmlns:a16="http://schemas.microsoft.com/office/drawing/2014/main" id="{212C8C25-4EA4-4564-85BA-7501FDF559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5182286"/>
            <a:ext cx="2501147" cy="1675714"/>
          </a:xfrm>
          <a:prstGeom prst="rect">
            <a:avLst/>
          </a:prstGeom>
        </p:spPr>
      </p:pic>
    </p:spTree>
    <p:extLst>
      <p:ext uri="{BB962C8B-B14F-4D97-AF65-F5344CB8AC3E}">
        <p14:creationId xmlns:p14="http://schemas.microsoft.com/office/powerpoint/2010/main" val="47804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9800953-537F-479C-A9FE-2E8F626BACCD}"/>
              </a:ext>
            </a:extLst>
          </p:cNvPr>
          <p:cNvSpPr>
            <a:spLocks noGrp="1"/>
          </p:cNvSpPr>
          <p:nvPr>
            <p:ph idx="1" hasCustomPrompt="1"/>
          </p:nvPr>
        </p:nvSpPr>
        <p:spPr>
          <a:xfrm>
            <a:off x="3030280" y="0"/>
            <a:ext cx="6113721" cy="6858000"/>
          </a:xfrm>
          <a:solidFill>
            <a:schemeClr val="bg1"/>
          </a:solidFill>
        </p:spPr>
        <p:txBody>
          <a:bodyPr lIns="432000" tIns="792000"/>
          <a:lstStyle>
            <a:lvl1pPr>
              <a:defRPr sz="1200"/>
            </a:lvl1pPr>
          </a:lstStyle>
          <a:p>
            <a:pPr lvl="0"/>
            <a:r>
              <a:rPr lang="nl-NL" dirty="0"/>
              <a:t>Klik om stijl te bewerken</a:t>
            </a:r>
          </a:p>
        </p:txBody>
      </p:sp>
      <p:sp>
        <p:nvSpPr>
          <p:cNvPr id="2" name="Titel 1">
            <a:extLst>
              <a:ext uri="{FF2B5EF4-FFF2-40B4-BE49-F238E27FC236}">
                <a16:creationId xmlns:a16="http://schemas.microsoft.com/office/drawing/2014/main" id="{FEF2DBF4-41D5-44FE-80A0-4858618714B5}"/>
              </a:ext>
            </a:extLst>
          </p:cNvPr>
          <p:cNvSpPr>
            <a:spLocks noGrp="1"/>
          </p:cNvSpPr>
          <p:nvPr>
            <p:ph type="title"/>
          </p:nvPr>
        </p:nvSpPr>
        <p:spPr>
          <a:xfrm>
            <a:off x="243000" y="792000"/>
            <a:ext cx="2452575" cy="1301860"/>
          </a:xfrm>
        </p:spPr>
        <p:txBody>
          <a:bodyPr anchor="t" anchorCtr="0"/>
          <a:lstStyle>
            <a:lvl1pPr>
              <a:defRPr sz="1800">
                <a:solidFill>
                  <a:schemeClr val="bg1"/>
                </a:solidFill>
              </a:defRPr>
            </a:lvl1pPr>
          </a:lstStyle>
          <a:p>
            <a:r>
              <a:rPr lang="nl-NL" smtClean="0"/>
              <a:t>Klik om de stijl te bewerken</a:t>
            </a:r>
            <a:endParaRPr lang="nl-NL" dirty="0"/>
          </a:p>
        </p:txBody>
      </p:sp>
      <p:sp>
        <p:nvSpPr>
          <p:cNvPr id="7" name="Tijdelijke aanduiding voor tekst 6">
            <a:extLst>
              <a:ext uri="{FF2B5EF4-FFF2-40B4-BE49-F238E27FC236}">
                <a16:creationId xmlns:a16="http://schemas.microsoft.com/office/drawing/2014/main" id="{98EC8A20-6983-4311-9ACB-A2CEE97541E4}"/>
              </a:ext>
            </a:extLst>
          </p:cNvPr>
          <p:cNvSpPr>
            <a:spLocks noGrp="1"/>
          </p:cNvSpPr>
          <p:nvPr>
            <p:ph type="body" sz="quarter" idx="10"/>
          </p:nvPr>
        </p:nvSpPr>
        <p:spPr>
          <a:xfrm>
            <a:off x="243000" y="2073276"/>
            <a:ext cx="2452575" cy="3118157"/>
          </a:xfrm>
        </p:spPr>
        <p:txBody>
          <a:bodyPr>
            <a:normAutofit/>
          </a:bodyPr>
          <a:lstStyle>
            <a:lvl1pPr>
              <a:defRPr sz="1200"/>
            </a:lvl1pPr>
            <a:lvl2pPr>
              <a:defRPr sz="1200"/>
            </a:lvl2pPr>
            <a:lvl3pPr>
              <a:defRPr sz="1200"/>
            </a:lvl3pPr>
            <a:lvl4pPr>
              <a:defRPr sz="1200"/>
            </a:lvl4pPr>
            <a:lvl5pPr>
              <a:defRPr sz="1200"/>
            </a:lvl5pPr>
          </a:lstStyle>
          <a:p>
            <a:pPr lvl="0"/>
            <a:r>
              <a:rPr lang="nl-NL" smtClean="0"/>
              <a:t>Tekststijl van het model bewerken</a:t>
            </a:r>
          </a:p>
        </p:txBody>
      </p:sp>
    </p:spTree>
    <p:extLst>
      <p:ext uri="{BB962C8B-B14F-4D97-AF65-F5344CB8AC3E}">
        <p14:creationId xmlns:p14="http://schemas.microsoft.com/office/powerpoint/2010/main" val="37219114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A2F99AB-32A0-423C-977A-DB29AAAED147}"/>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pic>
        <p:nvPicPr>
          <p:cNvPr id="14" name="Afbeelding 13">
            <a:extLst>
              <a:ext uri="{FF2B5EF4-FFF2-40B4-BE49-F238E27FC236}">
                <a16:creationId xmlns:a16="http://schemas.microsoft.com/office/drawing/2014/main" id="{01AC377B-A65B-441A-A4D3-5A55E9CADBA8}"/>
              </a:ext>
            </a:extLst>
          </p:cNvPr>
          <p:cNvPicPr>
            <a:picLocks noChangeAspect="1"/>
          </p:cNvPicPr>
          <p:nvPr/>
        </p:nvPicPr>
        <p:blipFill>
          <a:blip r:embed="rId2"/>
          <a:stretch>
            <a:fillRect/>
          </a:stretch>
        </p:blipFill>
        <p:spPr>
          <a:xfrm>
            <a:off x="135000" y="5760001"/>
            <a:ext cx="1473292" cy="987073"/>
          </a:xfrm>
          <a:prstGeom prst="rect">
            <a:avLst/>
          </a:prstGeom>
        </p:spPr>
      </p:pic>
      <p:sp>
        <p:nvSpPr>
          <p:cNvPr id="2" name="Titel 1">
            <a:extLst>
              <a:ext uri="{FF2B5EF4-FFF2-40B4-BE49-F238E27FC236}">
                <a16:creationId xmlns:a16="http://schemas.microsoft.com/office/drawing/2014/main" id="{0E42DD1E-B604-4CF9-84C0-92B6A216FB84}"/>
              </a:ext>
            </a:extLst>
          </p:cNvPr>
          <p:cNvSpPr>
            <a:spLocks noGrp="1"/>
          </p:cNvSpPr>
          <p:nvPr>
            <p:ph type="title"/>
          </p:nvPr>
        </p:nvSpPr>
        <p:spPr>
          <a:xfrm>
            <a:off x="405000" y="504001"/>
            <a:ext cx="8326800" cy="1435507"/>
          </a:xfrm>
        </p:spPr>
        <p:txBody>
          <a:bodyPr/>
          <a:lstStyle>
            <a:lvl1pPr>
              <a:defRPr>
                <a:solidFill>
                  <a:srgbClr val="009C82"/>
                </a:solidFill>
              </a:defRPr>
            </a:lvl1pPr>
          </a:lstStyle>
          <a:p>
            <a:r>
              <a:rPr lang="nl-NL" smtClean="0"/>
              <a:t>Klik om de stijl te bewerken</a:t>
            </a:r>
            <a:endParaRPr lang="nl-NL" dirty="0"/>
          </a:p>
        </p:txBody>
      </p:sp>
      <p:sp>
        <p:nvSpPr>
          <p:cNvPr id="4" name="Tijdelijke aanduiding voor tekst 3">
            <a:extLst>
              <a:ext uri="{FF2B5EF4-FFF2-40B4-BE49-F238E27FC236}">
                <a16:creationId xmlns:a16="http://schemas.microsoft.com/office/drawing/2014/main" id="{8051B81A-12E4-442C-915C-9197F9F2232D}"/>
              </a:ext>
            </a:extLst>
          </p:cNvPr>
          <p:cNvSpPr>
            <a:spLocks noGrp="1"/>
          </p:cNvSpPr>
          <p:nvPr>
            <p:ph type="body" sz="quarter" idx="10"/>
          </p:nvPr>
        </p:nvSpPr>
        <p:spPr>
          <a:xfrm>
            <a:off x="405000" y="2520000"/>
            <a:ext cx="8310600" cy="3063600"/>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889879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3DB79D8F-AE8E-4A30-96E9-94F7431F2CDE}"/>
              </a:ext>
            </a:extLst>
          </p:cNvPr>
          <p:cNvSpPr/>
          <p:nvPr/>
        </p:nvSpPr>
        <p:spPr>
          <a:xfrm>
            <a:off x="0" y="0"/>
            <a:ext cx="9144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pic>
        <p:nvPicPr>
          <p:cNvPr id="13" name="Afbeelding 12">
            <a:extLst>
              <a:ext uri="{FF2B5EF4-FFF2-40B4-BE49-F238E27FC236}">
                <a16:creationId xmlns:a16="http://schemas.microsoft.com/office/drawing/2014/main" id="{CF7A5EF7-F88C-4DCB-9C39-9F8D0C8443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001" y="5760001"/>
            <a:ext cx="1473290" cy="987071"/>
          </a:xfrm>
          <a:prstGeom prst="rect">
            <a:avLst/>
          </a:prstGeom>
        </p:spPr>
      </p:pic>
      <p:sp>
        <p:nvSpPr>
          <p:cNvPr id="2" name="Titel 1">
            <a:extLst>
              <a:ext uri="{FF2B5EF4-FFF2-40B4-BE49-F238E27FC236}">
                <a16:creationId xmlns:a16="http://schemas.microsoft.com/office/drawing/2014/main" id="{033868CC-6BE0-4AB2-A67B-5298DEB5AC4C}"/>
              </a:ext>
            </a:extLst>
          </p:cNvPr>
          <p:cNvSpPr>
            <a:spLocks noGrp="1"/>
          </p:cNvSpPr>
          <p:nvPr>
            <p:ph type="title"/>
          </p:nvPr>
        </p:nvSpPr>
        <p:spPr>
          <a:xfrm>
            <a:off x="405000" y="540000"/>
            <a:ext cx="8356500" cy="1436400"/>
          </a:xfrm>
        </p:spPr>
        <p:txBody>
          <a:bodyPr lIns="540000" anchor="ctr" anchorCtr="0"/>
          <a:lstStyle>
            <a:lvl1pPr>
              <a:defRPr>
                <a:solidFill>
                  <a:schemeClr val="bg1"/>
                </a:solidFill>
              </a:defRPr>
            </a:lvl1pPr>
          </a:lstStyle>
          <a:p>
            <a:r>
              <a:rPr lang="nl-NL" smtClean="0"/>
              <a:t>Klik om de stijl te bewerken</a:t>
            </a:r>
            <a:endParaRPr lang="nl-NL" dirty="0"/>
          </a:p>
        </p:txBody>
      </p:sp>
      <p:sp>
        <p:nvSpPr>
          <p:cNvPr id="6" name="Tijdelijke aanduiding voor tekst 5">
            <a:extLst>
              <a:ext uri="{FF2B5EF4-FFF2-40B4-BE49-F238E27FC236}">
                <a16:creationId xmlns:a16="http://schemas.microsoft.com/office/drawing/2014/main" id="{422044AC-C9DC-4068-9615-DF28008338EF}"/>
              </a:ext>
            </a:extLst>
          </p:cNvPr>
          <p:cNvSpPr>
            <a:spLocks noGrp="1"/>
          </p:cNvSpPr>
          <p:nvPr>
            <p:ph type="body" sz="quarter" idx="10"/>
          </p:nvPr>
        </p:nvSpPr>
        <p:spPr>
          <a:xfrm>
            <a:off x="405000" y="2520000"/>
            <a:ext cx="8356500" cy="315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Tree>
    <p:extLst>
      <p:ext uri="{BB962C8B-B14F-4D97-AF65-F5344CB8AC3E}">
        <p14:creationId xmlns:p14="http://schemas.microsoft.com/office/powerpoint/2010/main" val="430347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Vergelijking">
    <p:bg>
      <p:bgPr>
        <a:solidFill>
          <a:schemeClr val="bg1"/>
        </a:solidFill>
        <a:effectLst/>
      </p:bgPr>
    </p:b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F23B92BB-44D8-46B6-BDA8-521E79490E07}"/>
              </a:ext>
            </a:extLst>
          </p:cNvPr>
          <p:cNvSpPr/>
          <p:nvPr/>
        </p:nvSpPr>
        <p:spPr>
          <a:xfrm>
            <a:off x="-15249" y="0"/>
            <a:ext cx="304598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 name="Rechthoek 12">
            <a:extLst>
              <a:ext uri="{FF2B5EF4-FFF2-40B4-BE49-F238E27FC236}">
                <a16:creationId xmlns:a16="http://schemas.microsoft.com/office/drawing/2014/main" id="{2D6DC362-A895-44B7-80D2-E78CBF1263FC}"/>
              </a:ext>
            </a:extLst>
          </p:cNvPr>
          <p:cNvSpPr/>
          <p:nvPr/>
        </p:nvSpPr>
        <p:spPr>
          <a:xfrm>
            <a:off x="3045984" y="0"/>
            <a:ext cx="6098016"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tel 1">
            <a:extLst>
              <a:ext uri="{FF2B5EF4-FFF2-40B4-BE49-F238E27FC236}">
                <a16:creationId xmlns:a16="http://schemas.microsoft.com/office/drawing/2014/main" id="{01A6F622-BCE1-4329-92E3-2A18615AACE3}"/>
              </a:ext>
            </a:extLst>
          </p:cNvPr>
          <p:cNvSpPr>
            <a:spLocks noGrp="1"/>
          </p:cNvSpPr>
          <p:nvPr>
            <p:ph type="title"/>
          </p:nvPr>
        </p:nvSpPr>
        <p:spPr>
          <a:xfrm>
            <a:off x="-30498" y="0"/>
            <a:ext cx="3076483" cy="6858000"/>
          </a:xfrm>
          <a:noFill/>
        </p:spPr>
        <p:txBody>
          <a:bodyPr lIns="360000" tIns="792000" rIns="324000" bIns="720000" anchor="t" anchorCtr="0"/>
          <a:lstStyle>
            <a:lvl1pPr>
              <a:defRPr sz="2250"/>
            </a:lvl1pPr>
          </a:lstStyle>
          <a:p>
            <a:r>
              <a:rPr lang="nl-NL" smtClean="0"/>
              <a:t>Klik om de stijl te bewerken</a:t>
            </a:r>
            <a:endParaRPr lang="nl-NL" dirty="0"/>
          </a:p>
        </p:txBody>
      </p:sp>
      <p:sp>
        <p:nvSpPr>
          <p:cNvPr id="3" name="Tijdelijke aanduiding voor tekst 2">
            <a:extLst>
              <a:ext uri="{FF2B5EF4-FFF2-40B4-BE49-F238E27FC236}">
                <a16:creationId xmlns:a16="http://schemas.microsoft.com/office/drawing/2014/main" id="{A8B08D5F-DC48-4007-B3E4-76BA25C21676}"/>
              </a:ext>
            </a:extLst>
          </p:cNvPr>
          <p:cNvSpPr>
            <a:spLocks noGrp="1"/>
          </p:cNvSpPr>
          <p:nvPr>
            <p:ph type="body" idx="1"/>
          </p:nvPr>
        </p:nvSpPr>
        <p:spPr>
          <a:xfrm>
            <a:off x="3780001" y="792000"/>
            <a:ext cx="4671211" cy="823912"/>
          </a:xfrm>
        </p:spPr>
        <p:txBody>
          <a:bodyPr anchor="b">
            <a:noAutofit/>
          </a:bodyPr>
          <a:lstStyle>
            <a:lvl1pPr marL="0" indent="0">
              <a:buNone/>
              <a:defRPr sz="225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smtClean="0"/>
              <a:t>Tekststijl van het model bewerken</a:t>
            </a:r>
          </a:p>
        </p:txBody>
      </p:sp>
      <p:sp>
        <p:nvSpPr>
          <p:cNvPr id="6" name="Tijdelijke aanduiding voor inhoud 5">
            <a:extLst>
              <a:ext uri="{FF2B5EF4-FFF2-40B4-BE49-F238E27FC236}">
                <a16:creationId xmlns:a16="http://schemas.microsoft.com/office/drawing/2014/main" id="{B272948D-E268-4603-88B2-2B415D950BF4}"/>
              </a:ext>
            </a:extLst>
          </p:cNvPr>
          <p:cNvSpPr>
            <a:spLocks noGrp="1"/>
          </p:cNvSpPr>
          <p:nvPr>
            <p:ph sz="quarter" idx="4"/>
          </p:nvPr>
        </p:nvSpPr>
        <p:spPr>
          <a:xfrm>
            <a:off x="3823215" y="1992086"/>
            <a:ext cx="4671211" cy="3767914"/>
          </a:xfrm>
        </p:spPr>
        <p:txBody>
          <a:bodyPr/>
          <a:lstStyle>
            <a:lvl1pPr marL="0" indent="0" algn="l">
              <a:buFont typeface="Arial" panose="020B0604020202020204" pitchFamily="34" charset="0"/>
              <a:buNone/>
              <a:defRPr>
                <a:solidFill>
                  <a:schemeClr val="bg1"/>
                </a:solidFill>
              </a:defRPr>
            </a:lvl1pPr>
            <a:lvl2pPr marL="342900" indent="0" algn="l">
              <a:buFont typeface="Arial" panose="020B0604020202020204" pitchFamily="34" charset="0"/>
              <a:buNone/>
              <a:defRPr>
                <a:solidFill>
                  <a:schemeClr val="bg1"/>
                </a:solidFill>
              </a:defRPr>
            </a:lvl2pPr>
            <a:lvl3pPr marL="685800" indent="0" algn="l">
              <a:buFont typeface="Arial" panose="020B0604020202020204" pitchFamily="34" charset="0"/>
              <a:buNone/>
              <a:defRPr>
                <a:solidFill>
                  <a:schemeClr val="bg1"/>
                </a:solidFill>
              </a:defRPr>
            </a:lvl3pPr>
            <a:lvl4pPr marL="1028700" indent="0" algn="l">
              <a:buFont typeface="Arial" panose="020B0604020202020204" pitchFamily="34" charset="0"/>
              <a:buNone/>
              <a:defRPr>
                <a:solidFill>
                  <a:schemeClr val="bg1"/>
                </a:solidFill>
              </a:defRPr>
            </a:lvl4pPr>
            <a:lvl5pPr marL="1371600" indent="0" algn="l">
              <a:buFont typeface="Arial" panose="020B0604020202020204" pitchFamily="34" charset="0"/>
              <a:buNone/>
              <a:defRPr>
                <a:solidFill>
                  <a:schemeClr val="bg1"/>
                </a:solidFill>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10" name="Afbeelding 9">
            <a:extLst>
              <a:ext uri="{FF2B5EF4-FFF2-40B4-BE49-F238E27FC236}">
                <a16:creationId xmlns:a16="http://schemas.microsoft.com/office/drawing/2014/main" id="{FD73E675-FD77-4D0B-9FD8-BA09CC9CA0A0}"/>
              </a:ext>
            </a:extLst>
          </p:cNvPr>
          <p:cNvPicPr>
            <a:picLocks noChangeAspect="1"/>
          </p:cNvPicPr>
          <p:nvPr/>
        </p:nvPicPr>
        <p:blipFill>
          <a:blip r:embed="rId2"/>
          <a:stretch>
            <a:fillRect/>
          </a:stretch>
        </p:blipFill>
        <p:spPr>
          <a:xfrm>
            <a:off x="135000" y="5760001"/>
            <a:ext cx="1473292" cy="987073"/>
          </a:xfrm>
          <a:prstGeom prst="rect">
            <a:avLst/>
          </a:prstGeom>
        </p:spPr>
      </p:pic>
    </p:spTree>
    <p:extLst>
      <p:ext uri="{BB962C8B-B14F-4D97-AF65-F5344CB8AC3E}">
        <p14:creationId xmlns:p14="http://schemas.microsoft.com/office/powerpoint/2010/main" val="13668556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Lee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05889135-4F9D-431D-93FA-F18A2E0B61A4}"/>
              </a:ext>
            </a:extLst>
          </p:cNvPr>
          <p:cNvSpPr/>
          <p:nvPr/>
        </p:nvSpPr>
        <p:spPr>
          <a:xfrm>
            <a:off x="0" y="0"/>
            <a:ext cx="30607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 name="Rechthoek 12">
            <a:extLst>
              <a:ext uri="{FF2B5EF4-FFF2-40B4-BE49-F238E27FC236}">
                <a16:creationId xmlns:a16="http://schemas.microsoft.com/office/drawing/2014/main" id="{208A81FD-CC7F-44B7-A3C2-1BA8D56EC811}"/>
              </a:ext>
            </a:extLst>
          </p:cNvPr>
          <p:cNvSpPr/>
          <p:nvPr/>
        </p:nvSpPr>
        <p:spPr>
          <a:xfrm>
            <a:off x="3060700" y="0"/>
            <a:ext cx="60833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9" name="Titel 8">
            <a:extLst>
              <a:ext uri="{FF2B5EF4-FFF2-40B4-BE49-F238E27FC236}">
                <a16:creationId xmlns:a16="http://schemas.microsoft.com/office/drawing/2014/main" id="{C5FD37BF-9F19-45B6-A05D-C37E48EA6A4B}"/>
              </a:ext>
            </a:extLst>
          </p:cNvPr>
          <p:cNvSpPr>
            <a:spLocks noGrp="1"/>
          </p:cNvSpPr>
          <p:nvPr>
            <p:ph type="title"/>
          </p:nvPr>
        </p:nvSpPr>
        <p:spPr>
          <a:xfrm>
            <a:off x="-1" y="-146"/>
            <a:ext cx="3061083" cy="6858000"/>
          </a:xfrm>
          <a:noFill/>
        </p:spPr>
        <p:txBody>
          <a:bodyPr lIns="360000" tIns="792000" rIns="324000" bIns="720000" anchor="t" anchorCtr="0"/>
          <a:lstStyle>
            <a:lvl1pPr>
              <a:defRPr sz="2250"/>
            </a:lvl1pPr>
          </a:lstStyle>
          <a:p>
            <a:r>
              <a:rPr lang="nl-NL" smtClean="0"/>
              <a:t>Klik om de stijl te bewerken</a:t>
            </a:r>
            <a:endParaRPr lang="nl-NL" dirty="0"/>
          </a:p>
        </p:txBody>
      </p:sp>
      <p:sp>
        <p:nvSpPr>
          <p:cNvPr id="12" name="Tijdelijke aanduiding voor inhoud 11">
            <a:extLst>
              <a:ext uri="{FF2B5EF4-FFF2-40B4-BE49-F238E27FC236}">
                <a16:creationId xmlns:a16="http://schemas.microsoft.com/office/drawing/2014/main" id="{294A9EF1-75FD-43E4-AE75-300DEE25DA65}"/>
              </a:ext>
            </a:extLst>
          </p:cNvPr>
          <p:cNvSpPr>
            <a:spLocks noGrp="1"/>
          </p:cNvSpPr>
          <p:nvPr>
            <p:ph sz="quarter" idx="11"/>
          </p:nvPr>
        </p:nvSpPr>
        <p:spPr>
          <a:xfrm>
            <a:off x="3060700" y="0"/>
            <a:ext cx="6083300" cy="6878638"/>
          </a:xfrm>
        </p:spPr>
        <p:txBody>
          <a:bodyPr lIns="360000" tIns="792000" rIns="324000" bIns="720000"/>
          <a:lstStyle>
            <a:lvl1pPr>
              <a:defRPr>
                <a:solidFill>
                  <a:srgbClr val="009C82"/>
                </a:solidFill>
              </a:defRPr>
            </a:lvl1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16" name="Afbeelding 15">
            <a:extLst>
              <a:ext uri="{FF2B5EF4-FFF2-40B4-BE49-F238E27FC236}">
                <a16:creationId xmlns:a16="http://schemas.microsoft.com/office/drawing/2014/main" id="{1762ED42-C67E-4919-B2E8-E30110AFCB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001" y="5760001"/>
            <a:ext cx="1473290" cy="987071"/>
          </a:xfrm>
          <a:prstGeom prst="rect">
            <a:avLst/>
          </a:prstGeom>
        </p:spPr>
      </p:pic>
    </p:spTree>
    <p:extLst>
      <p:ext uri="{BB962C8B-B14F-4D97-AF65-F5344CB8AC3E}">
        <p14:creationId xmlns:p14="http://schemas.microsoft.com/office/powerpoint/2010/main" val="31005288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902D0237-9C24-46F9-989F-B21C10B9B3DC}"/>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3" name="Tijdelijke aanduiding voor inhoud 2">
            <a:extLst>
              <a:ext uri="{FF2B5EF4-FFF2-40B4-BE49-F238E27FC236}">
                <a16:creationId xmlns:a16="http://schemas.microsoft.com/office/drawing/2014/main" id="{ED959F1A-F72D-4CF6-A029-14E0DB166AD6}"/>
              </a:ext>
            </a:extLst>
          </p:cNvPr>
          <p:cNvSpPr>
            <a:spLocks noGrp="1"/>
          </p:cNvSpPr>
          <p:nvPr>
            <p:ph idx="1"/>
          </p:nvPr>
        </p:nvSpPr>
        <p:spPr>
          <a:xfrm>
            <a:off x="1" y="0"/>
            <a:ext cx="6083300" cy="6858000"/>
          </a:xfrm>
          <a:noFill/>
        </p:spPr>
        <p:txBody>
          <a:bodyPr lIns="612000" tIns="1404000" rIns="828000" bIns="720000"/>
          <a:lstStyle>
            <a:lvl1pPr>
              <a:defRPr sz="2400">
                <a:solidFill>
                  <a:srgbClr val="009C82"/>
                </a:solidFill>
              </a:defRPr>
            </a:lvl1pPr>
            <a:lvl2pPr>
              <a:defRPr sz="2100">
                <a:solidFill>
                  <a:schemeClr val="tx1"/>
                </a:solidFill>
              </a:defRPr>
            </a:lvl2pPr>
            <a:lvl3pPr>
              <a:defRPr sz="1800">
                <a:solidFill>
                  <a:schemeClr val="tx1"/>
                </a:solidFill>
              </a:defRPr>
            </a:lvl3pPr>
            <a:lvl4pPr>
              <a:defRPr sz="1500">
                <a:solidFill>
                  <a:schemeClr val="tx1"/>
                </a:solidFill>
              </a:defRPr>
            </a:lvl4pPr>
            <a:lvl5pPr>
              <a:defRPr sz="1500">
                <a:solidFill>
                  <a:schemeClr val="tx1"/>
                </a:solidFill>
              </a:defRPr>
            </a:lvl5pPr>
            <a:lvl6pPr>
              <a:defRPr sz="1500"/>
            </a:lvl6pPr>
            <a:lvl7pPr>
              <a:defRPr sz="1500"/>
            </a:lvl7pPr>
            <a:lvl8pPr>
              <a:defRPr sz="1500"/>
            </a:lvl8pPr>
            <a:lvl9pPr>
              <a:defRPr sz="1500"/>
            </a:lvl9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11" name="Afbeelding 10">
            <a:extLst>
              <a:ext uri="{FF2B5EF4-FFF2-40B4-BE49-F238E27FC236}">
                <a16:creationId xmlns:a16="http://schemas.microsoft.com/office/drawing/2014/main" id="{7D2A9CE5-95E8-458E-9040-B0251FBFAEC9}"/>
              </a:ext>
            </a:extLst>
          </p:cNvPr>
          <p:cNvPicPr>
            <a:picLocks noChangeAspect="1"/>
          </p:cNvPicPr>
          <p:nvPr/>
        </p:nvPicPr>
        <p:blipFill>
          <a:blip r:embed="rId2"/>
          <a:stretch>
            <a:fillRect/>
          </a:stretch>
        </p:blipFill>
        <p:spPr>
          <a:xfrm>
            <a:off x="135000" y="144001"/>
            <a:ext cx="1473292" cy="987073"/>
          </a:xfrm>
          <a:prstGeom prst="rect">
            <a:avLst/>
          </a:prstGeom>
        </p:spPr>
      </p:pic>
      <p:sp>
        <p:nvSpPr>
          <p:cNvPr id="5" name="Rechthoek 4">
            <a:extLst>
              <a:ext uri="{FF2B5EF4-FFF2-40B4-BE49-F238E27FC236}">
                <a16:creationId xmlns:a16="http://schemas.microsoft.com/office/drawing/2014/main" id="{3FFB599D-9511-47E4-8A64-0206C2AAAF47}"/>
              </a:ext>
            </a:extLst>
          </p:cNvPr>
          <p:cNvSpPr/>
          <p:nvPr/>
        </p:nvSpPr>
        <p:spPr>
          <a:xfrm>
            <a:off x="6083301" y="10196"/>
            <a:ext cx="30607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el 1">
            <a:extLst>
              <a:ext uri="{FF2B5EF4-FFF2-40B4-BE49-F238E27FC236}">
                <a16:creationId xmlns:a16="http://schemas.microsoft.com/office/drawing/2014/main" id="{94942CE0-4AC8-4CA7-A53A-36303407B98B}"/>
              </a:ext>
            </a:extLst>
          </p:cNvPr>
          <p:cNvSpPr>
            <a:spLocks noGrp="1"/>
          </p:cNvSpPr>
          <p:nvPr>
            <p:ph type="title"/>
          </p:nvPr>
        </p:nvSpPr>
        <p:spPr>
          <a:xfrm>
            <a:off x="6326100" y="828000"/>
            <a:ext cx="2575800" cy="4320000"/>
          </a:xfrm>
        </p:spPr>
        <p:txBody>
          <a:bodyPr anchor="t" anchorCtr="0"/>
          <a:lstStyle>
            <a:lvl1pPr>
              <a:defRPr sz="2250">
                <a:solidFill>
                  <a:schemeClr val="bg1"/>
                </a:solidFill>
              </a:defRPr>
            </a:lvl1pPr>
          </a:lstStyle>
          <a:p>
            <a:r>
              <a:rPr lang="nl-NL" smtClean="0"/>
              <a:t>Klik om de stijl te bewerken</a:t>
            </a:r>
            <a:endParaRPr lang="nl-NL" dirty="0"/>
          </a:p>
        </p:txBody>
      </p:sp>
    </p:spTree>
    <p:extLst>
      <p:ext uri="{BB962C8B-B14F-4D97-AF65-F5344CB8AC3E}">
        <p14:creationId xmlns:p14="http://schemas.microsoft.com/office/powerpoint/2010/main" val="18150056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D56FCA5F-563C-4963-A6C6-ACB86FD6731A}"/>
              </a:ext>
            </a:extLst>
          </p:cNvPr>
          <p:cNvSpPr/>
          <p:nvPr/>
        </p:nvSpPr>
        <p:spPr>
          <a:xfrm>
            <a:off x="0" y="0"/>
            <a:ext cx="6096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el 1">
            <a:extLst>
              <a:ext uri="{FF2B5EF4-FFF2-40B4-BE49-F238E27FC236}">
                <a16:creationId xmlns:a16="http://schemas.microsoft.com/office/drawing/2014/main" id="{8892A113-690F-4A70-A450-6B634995DCCF}"/>
              </a:ext>
            </a:extLst>
          </p:cNvPr>
          <p:cNvSpPr>
            <a:spLocks noGrp="1"/>
          </p:cNvSpPr>
          <p:nvPr>
            <p:ph type="title"/>
          </p:nvPr>
        </p:nvSpPr>
        <p:spPr>
          <a:xfrm>
            <a:off x="0" y="-1"/>
            <a:ext cx="6096000" cy="6857999"/>
          </a:xfrm>
          <a:noFill/>
        </p:spPr>
        <p:txBody>
          <a:bodyPr lIns="612000" tIns="1440000" rIns="828000" bIns="720000" anchor="t" anchorCtr="0"/>
          <a:lstStyle>
            <a:lvl1pPr>
              <a:defRPr sz="2250">
                <a:solidFill>
                  <a:schemeClr val="bg1"/>
                </a:solidFill>
              </a:defRPr>
            </a:lvl1pPr>
          </a:lstStyle>
          <a:p>
            <a:r>
              <a:rPr lang="nl-NL" smtClean="0"/>
              <a:t>Klik om de stijl te bewerken</a:t>
            </a:r>
            <a:endParaRPr lang="nl-NL" dirty="0"/>
          </a:p>
        </p:txBody>
      </p:sp>
      <p:sp>
        <p:nvSpPr>
          <p:cNvPr id="3" name="Tijdelijke aanduiding voor afbeelding 2">
            <a:extLst>
              <a:ext uri="{FF2B5EF4-FFF2-40B4-BE49-F238E27FC236}">
                <a16:creationId xmlns:a16="http://schemas.microsoft.com/office/drawing/2014/main" id="{93351474-BA6D-40FF-AD94-E36000AB4453}"/>
              </a:ext>
            </a:extLst>
          </p:cNvPr>
          <p:cNvSpPr>
            <a:spLocks noGrp="1"/>
          </p:cNvSpPr>
          <p:nvPr>
            <p:ph type="pic" idx="1"/>
          </p:nvPr>
        </p:nvSpPr>
        <p:spPr>
          <a:xfrm>
            <a:off x="6096000" y="-3"/>
            <a:ext cx="3048000" cy="68580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smtClean="0"/>
              <a:t>Klik op het pictogram als u een afbeelding wilt toevoegen</a:t>
            </a:r>
            <a:endParaRPr lang="nl-NL" dirty="0"/>
          </a:p>
        </p:txBody>
      </p:sp>
      <p:pic>
        <p:nvPicPr>
          <p:cNvPr id="9" name="Afbeelding 8">
            <a:extLst>
              <a:ext uri="{FF2B5EF4-FFF2-40B4-BE49-F238E27FC236}">
                <a16:creationId xmlns:a16="http://schemas.microsoft.com/office/drawing/2014/main" id="{2A7CE760-6D02-4D82-B473-AF7356A87B09}"/>
              </a:ext>
            </a:extLst>
          </p:cNvPr>
          <p:cNvPicPr>
            <a:picLocks noChangeAspect="1"/>
          </p:cNvPicPr>
          <p:nvPr/>
        </p:nvPicPr>
        <p:blipFill>
          <a:blip r:embed="rId2"/>
          <a:stretch>
            <a:fillRect/>
          </a:stretch>
        </p:blipFill>
        <p:spPr>
          <a:xfrm>
            <a:off x="135001" y="144000"/>
            <a:ext cx="1473290" cy="987072"/>
          </a:xfrm>
          <a:prstGeom prst="rect">
            <a:avLst/>
          </a:prstGeom>
        </p:spPr>
      </p:pic>
    </p:spTree>
    <p:extLst>
      <p:ext uri="{BB962C8B-B14F-4D97-AF65-F5344CB8AC3E}">
        <p14:creationId xmlns:p14="http://schemas.microsoft.com/office/powerpoint/2010/main" val="34415819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el en verticale tekst">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2D64C1C9-6779-4C2B-8929-B830AA9CB137}"/>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6" name="Afbeelding 5">
            <a:extLst>
              <a:ext uri="{FF2B5EF4-FFF2-40B4-BE49-F238E27FC236}">
                <a16:creationId xmlns:a16="http://schemas.microsoft.com/office/drawing/2014/main" id="{0E352236-2EC3-4042-806B-30EA689CAA7C}"/>
              </a:ext>
            </a:extLst>
          </p:cNvPr>
          <p:cNvPicPr>
            <a:picLocks noChangeAspect="1"/>
          </p:cNvPicPr>
          <p:nvPr/>
        </p:nvPicPr>
        <p:blipFill>
          <a:blip r:embed="rId2"/>
          <a:stretch>
            <a:fillRect/>
          </a:stretch>
        </p:blipFill>
        <p:spPr>
          <a:xfrm>
            <a:off x="135000" y="144001"/>
            <a:ext cx="1473292" cy="987073"/>
          </a:xfrm>
          <a:prstGeom prst="rect">
            <a:avLst/>
          </a:prstGeom>
        </p:spPr>
      </p:pic>
    </p:spTree>
    <p:extLst>
      <p:ext uri="{BB962C8B-B14F-4D97-AF65-F5344CB8AC3E}">
        <p14:creationId xmlns:p14="http://schemas.microsoft.com/office/powerpoint/2010/main" val="24573120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Verticale titel en tekst">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9EE0B92A-A73A-4C1F-A960-EBEE0651E7E5}"/>
              </a:ext>
            </a:extLst>
          </p:cNvPr>
          <p:cNvSpPr/>
          <p:nvPr/>
        </p:nvSpPr>
        <p:spPr>
          <a:xfrm>
            <a:off x="0" y="0"/>
            <a:ext cx="9144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3" name="Afbeelding 2">
            <a:extLst>
              <a:ext uri="{FF2B5EF4-FFF2-40B4-BE49-F238E27FC236}">
                <a16:creationId xmlns:a16="http://schemas.microsoft.com/office/drawing/2014/main" id="{52BFD4EB-258F-4EA7-8341-D8AAACD56A5E}"/>
              </a:ext>
            </a:extLst>
          </p:cNvPr>
          <p:cNvPicPr>
            <a:picLocks noChangeAspect="1"/>
          </p:cNvPicPr>
          <p:nvPr/>
        </p:nvPicPr>
        <p:blipFill>
          <a:blip r:embed="rId2"/>
          <a:stretch>
            <a:fillRect/>
          </a:stretch>
        </p:blipFill>
        <p:spPr>
          <a:xfrm>
            <a:off x="135001" y="144000"/>
            <a:ext cx="1473290" cy="987072"/>
          </a:xfrm>
          <a:prstGeom prst="rect">
            <a:avLst/>
          </a:prstGeom>
        </p:spPr>
      </p:pic>
    </p:spTree>
    <p:extLst>
      <p:ext uri="{BB962C8B-B14F-4D97-AF65-F5344CB8AC3E}">
        <p14:creationId xmlns:p14="http://schemas.microsoft.com/office/powerpoint/2010/main" val="40571024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4500"/>
            </a:lvl1pPr>
          </a:lstStyle>
          <a:p>
            <a:r>
              <a:rPr lang="nl-NL" smtClean="0"/>
              <a:t>Klik om de stijl te bewerken</a:t>
            </a:r>
            <a:endParaRPr lang="nl-NL"/>
          </a:p>
        </p:txBody>
      </p:sp>
      <p:sp>
        <p:nvSpPr>
          <p:cNvPr id="3" name="Ondertitel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a:xfrm>
            <a:off x="628650" y="6356351"/>
            <a:ext cx="2057400" cy="365125"/>
          </a:xfrm>
          <a:prstGeom prst="rect">
            <a:avLst/>
          </a:prstGeom>
        </p:spPr>
        <p:txBody>
          <a:bodyPr/>
          <a:lstStyle/>
          <a:p>
            <a:fld id="{785FABED-3FFD-4272-A501-2BDB87C94B50}" type="datetimeFigureOut">
              <a:rPr lang="nl-NL" smtClean="0"/>
              <a:t>24-3-2020</a:t>
            </a:fld>
            <a:endParaRPr lang="nl-NL"/>
          </a:p>
        </p:txBody>
      </p:sp>
      <p:sp>
        <p:nvSpPr>
          <p:cNvPr id="5" name="Tijdelijke aanduiding voor voettekst 4"/>
          <p:cNvSpPr>
            <a:spLocks noGrp="1"/>
          </p:cNvSpPr>
          <p:nvPr>
            <p:ph type="ftr" sz="quarter" idx="11"/>
          </p:nvPr>
        </p:nvSpPr>
        <p:spPr>
          <a:xfrm>
            <a:off x="3028950" y="6356351"/>
            <a:ext cx="3086100" cy="365125"/>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6457950" y="6356351"/>
            <a:ext cx="2057400" cy="365125"/>
          </a:xfrm>
          <a:prstGeom prst="rect">
            <a:avLst/>
          </a:prstGeom>
        </p:spPr>
        <p:txBody>
          <a:bodyPr/>
          <a:lstStyle/>
          <a:p>
            <a:fld id="{5B86CECE-C46F-47E6-8B82-0E6C50C38A40}" type="slidenum">
              <a:rPr lang="nl-NL" smtClean="0"/>
              <a:t>‹#›</a:t>
            </a:fld>
            <a:endParaRPr lang="nl-NL"/>
          </a:p>
        </p:txBody>
      </p:sp>
    </p:spTree>
    <p:extLst>
      <p:ext uri="{BB962C8B-B14F-4D97-AF65-F5344CB8AC3E}">
        <p14:creationId xmlns:p14="http://schemas.microsoft.com/office/powerpoint/2010/main" val="3499167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35AE316-A033-42C3-91B9-BB69790144E1}"/>
              </a:ext>
            </a:extLst>
          </p:cNvPr>
          <p:cNvSpPr/>
          <p:nvPr/>
        </p:nvSpPr>
        <p:spPr>
          <a:xfrm>
            <a:off x="4" y="0"/>
            <a:ext cx="30456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jdelijke aanduiding voor titel 1">
            <a:extLst>
              <a:ext uri="{FF2B5EF4-FFF2-40B4-BE49-F238E27FC236}">
                <a16:creationId xmlns:a16="http://schemas.microsoft.com/office/drawing/2014/main" id="{F5331E97-3ECC-4AF2-98AB-D57122C85F3A}"/>
              </a:ext>
            </a:extLst>
          </p:cNvPr>
          <p:cNvSpPr>
            <a:spLocks noGrp="1"/>
          </p:cNvSpPr>
          <p:nvPr>
            <p:ph type="title"/>
          </p:nvPr>
        </p:nvSpPr>
        <p:spPr>
          <a:xfrm>
            <a:off x="3519376" y="500285"/>
            <a:ext cx="4995973" cy="1435507"/>
          </a:xfrm>
          <a:prstGeom prst="rect">
            <a:avLst/>
          </a:prstGeom>
        </p:spPr>
        <p:txBody>
          <a:bodyPr vert="horz" lIns="91440" tIns="45720" rIns="91440" bIns="45720" rtlCol="0" anchor="ctr">
            <a:noAutofit/>
          </a:bodyPr>
          <a:lstStyle/>
          <a:p>
            <a:r>
              <a:rPr lang="nl-NL" dirty="0"/>
              <a:t>Format </a:t>
            </a:r>
            <a:br>
              <a:rPr lang="nl-NL" dirty="0"/>
            </a:br>
            <a:r>
              <a:rPr lang="nl-NL" dirty="0"/>
              <a:t>16:9 INT</a:t>
            </a:r>
          </a:p>
        </p:txBody>
      </p:sp>
      <p:sp>
        <p:nvSpPr>
          <p:cNvPr id="3" name="Tijdelijke aanduiding voor tekst 2">
            <a:extLst>
              <a:ext uri="{FF2B5EF4-FFF2-40B4-BE49-F238E27FC236}">
                <a16:creationId xmlns:a16="http://schemas.microsoft.com/office/drawing/2014/main" id="{72391E4F-156B-48E6-81C2-3447F3936994}"/>
              </a:ext>
            </a:extLst>
          </p:cNvPr>
          <p:cNvSpPr>
            <a:spLocks noGrp="1"/>
          </p:cNvSpPr>
          <p:nvPr>
            <p:ph type="body" idx="1"/>
          </p:nvPr>
        </p:nvSpPr>
        <p:spPr>
          <a:xfrm>
            <a:off x="3519376" y="2006379"/>
            <a:ext cx="4995974" cy="4351338"/>
          </a:xfrm>
          <a:prstGeom prst="rect">
            <a:avLst/>
          </a:prstGeom>
        </p:spPr>
        <p:txBody>
          <a:bodyPr vert="horz" lIns="91440" tIns="45720" rIns="91440" bIns="45720" rtlCol="0">
            <a:normAutofit/>
          </a:bodyPr>
          <a:lstStyle/>
          <a:p>
            <a:pPr lvl="0"/>
            <a:r>
              <a:rPr lang="nl-NL" dirty="0"/>
              <a:t>Tekststijl van het model bewerken</a:t>
            </a:r>
          </a:p>
        </p:txBody>
      </p:sp>
      <p:pic>
        <p:nvPicPr>
          <p:cNvPr id="16" name="Afbeelding 15">
            <a:extLst>
              <a:ext uri="{FF2B5EF4-FFF2-40B4-BE49-F238E27FC236}">
                <a16:creationId xmlns:a16="http://schemas.microsoft.com/office/drawing/2014/main" id="{24CF265D-E83E-4BC2-8036-5C85388D4FC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 y="5182286"/>
            <a:ext cx="2501147" cy="1675714"/>
          </a:xfrm>
          <a:prstGeom prst="rect">
            <a:avLst/>
          </a:prstGeom>
        </p:spPr>
      </p:pic>
    </p:spTree>
    <p:extLst>
      <p:ext uri="{BB962C8B-B14F-4D97-AF65-F5344CB8AC3E}">
        <p14:creationId xmlns:p14="http://schemas.microsoft.com/office/powerpoint/2010/main" val="27382250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45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685800" rtl="0" eaLnBrk="1" latinLnBrk="0" hangingPunct="1">
        <a:lnSpc>
          <a:spcPct val="90000"/>
        </a:lnSpc>
        <a:spcBef>
          <a:spcPts val="750"/>
        </a:spcBef>
        <a:buFontTx/>
        <a:buNone/>
        <a:defRPr sz="2100" kern="1200">
          <a:solidFill>
            <a:schemeClr val="tx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Tx/>
        <a:buNone/>
        <a:defRPr sz="1800" kern="1200">
          <a:solidFill>
            <a:schemeClr val="tx1"/>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FontTx/>
        <a:buNone/>
        <a:defRPr sz="1500" kern="1200">
          <a:solidFill>
            <a:schemeClr val="tx1"/>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35AE316-A033-42C3-91B9-BB69790144E1}"/>
              </a:ext>
            </a:extLst>
          </p:cNvPr>
          <p:cNvSpPr/>
          <p:nvPr/>
        </p:nvSpPr>
        <p:spPr>
          <a:xfrm>
            <a:off x="4" y="0"/>
            <a:ext cx="30456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jdelijke aanduiding voor titel 1">
            <a:extLst>
              <a:ext uri="{FF2B5EF4-FFF2-40B4-BE49-F238E27FC236}">
                <a16:creationId xmlns:a16="http://schemas.microsoft.com/office/drawing/2014/main" id="{F5331E97-3ECC-4AF2-98AB-D57122C85F3A}"/>
              </a:ext>
            </a:extLst>
          </p:cNvPr>
          <p:cNvSpPr>
            <a:spLocks noGrp="1"/>
          </p:cNvSpPr>
          <p:nvPr>
            <p:ph type="title"/>
          </p:nvPr>
        </p:nvSpPr>
        <p:spPr>
          <a:xfrm>
            <a:off x="3519376" y="500285"/>
            <a:ext cx="4995973" cy="1435507"/>
          </a:xfrm>
          <a:prstGeom prst="rect">
            <a:avLst/>
          </a:prstGeom>
        </p:spPr>
        <p:txBody>
          <a:bodyPr vert="horz" lIns="91440" tIns="45720" rIns="91440" bIns="45720" rtlCol="0" anchor="ctr">
            <a:noAutofit/>
          </a:bodyPr>
          <a:lstStyle/>
          <a:p>
            <a:r>
              <a:rPr lang="nl-NL" dirty="0"/>
              <a:t>Format </a:t>
            </a:r>
            <a:br>
              <a:rPr lang="nl-NL" dirty="0"/>
            </a:br>
            <a:r>
              <a:rPr lang="nl-NL" dirty="0"/>
              <a:t>16:9 INT</a:t>
            </a:r>
          </a:p>
        </p:txBody>
      </p:sp>
      <p:sp>
        <p:nvSpPr>
          <p:cNvPr id="3" name="Tijdelijke aanduiding voor tekst 2">
            <a:extLst>
              <a:ext uri="{FF2B5EF4-FFF2-40B4-BE49-F238E27FC236}">
                <a16:creationId xmlns:a16="http://schemas.microsoft.com/office/drawing/2014/main" id="{72391E4F-156B-48E6-81C2-3447F3936994}"/>
              </a:ext>
            </a:extLst>
          </p:cNvPr>
          <p:cNvSpPr>
            <a:spLocks noGrp="1"/>
          </p:cNvSpPr>
          <p:nvPr>
            <p:ph type="body" idx="1"/>
          </p:nvPr>
        </p:nvSpPr>
        <p:spPr>
          <a:xfrm>
            <a:off x="3519376" y="2006379"/>
            <a:ext cx="4995974" cy="4351338"/>
          </a:xfrm>
          <a:prstGeom prst="rect">
            <a:avLst/>
          </a:prstGeom>
        </p:spPr>
        <p:txBody>
          <a:bodyPr vert="horz" lIns="91440" tIns="45720" rIns="91440" bIns="45720" rtlCol="0">
            <a:normAutofit/>
          </a:bodyPr>
          <a:lstStyle/>
          <a:p>
            <a:pPr lvl="0"/>
            <a:r>
              <a:rPr lang="nl-NL" dirty="0"/>
              <a:t>Tekststijl van het model bewerken</a:t>
            </a:r>
          </a:p>
        </p:txBody>
      </p:sp>
      <p:pic>
        <p:nvPicPr>
          <p:cNvPr id="16" name="Afbeelding 15">
            <a:extLst>
              <a:ext uri="{FF2B5EF4-FFF2-40B4-BE49-F238E27FC236}">
                <a16:creationId xmlns:a16="http://schemas.microsoft.com/office/drawing/2014/main" id="{24CF265D-E83E-4BC2-8036-5C85388D4FC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 y="5182286"/>
            <a:ext cx="2501147" cy="1675714"/>
          </a:xfrm>
          <a:prstGeom prst="rect">
            <a:avLst/>
          </a:prstGeom>
        </p:spPr>
      </p:pic>
    </p:spTree>
    <p:extLst>
      <p:ext uri="{BB962C8B-B14F-4D97-AF65-F5344CB8AC3E}">
        <p14:creationId xmlns:p14="http://schemas.microsoft.com/office/powerpoint/2010/main" val="1202642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45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685800" rtl="0" eaLnBrk="1" latinLnBrk="0" hangingPunct="1">
        <a:lnSpc>
          <a:spcPct val="90000"/>
        </a:lnSpc>
        <a:spcBef>
          <a:spcPts val="750"/>
        </a:spcBef>
        <a:buFontTx/>
        <a:buNone/>
        <a:defRPr sz="2100" kern="1200">
          <a:solidFill>
            <a:schemeClr val="tx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Tx/>
        <a:buNone/>
        <a:defRPr sz="1800" kern="1200">
          <a:solidFill>
            <a:schemeClr val="tx1"/>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FontTx/>
        <a:buNone/>
        <a:defRPr sz="1500" kern="1200">
          <a:solidFill>
            <a:schemeClr val="tx1"/>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ctrTitle"/>
          </p:nvPr>
        </p:nvSpPr>
        <p:spPr>
          <a:xfrm>
            <a:off x="3125584" y="404663"/>
            <a:ext cx="5694887" cy="4042645"/>
          </a:xfrm>
        </p:spPr>
        <p:txBody>
          <a:bodyPr/>
          <a:lstStyle/>
          <a:p>
            <a:pPr algn="ctr" eaLnBrk="1" hangingPunct="1">
              <a:defRPr/>
            </a:pPr>
            <a:r>
              <a:rPr lang="nl-NL" dirty="0" smtClean="0"/>
              <a:t>Klinisch redeneren</a:t>
            </a:r>
            <a:br>
              <a:rPr lang="nl-NL" dirty="0" smtClean="0"/>
            </a:br>
            <a:r>
              <a:rPr lang="nl-NL" dirty="0"/>
              <a:t/>
            </a:r>
            <a:br>
              <a:rPr lang="nl-NL" dirty="0"/>
            </a:br>
            <a:r>
              <a:rPr lang="nl-NL" sz="2800" b="0" dirty="0" smtClean="0"/>
              <a:t>KR 1.1: Inleiding: Wat is klinisch redeneren?</a:t>
            </a:r>
            <a:r>
              <a:rPr lang="nl-NL" sz="2000" b="0" dirty="0" smtClean="0"/>
              <a:t/>
            </a:r>
            <a:br>
              <a:rPr lang="nl-NL" sz="2000" b="0" dirty="0" smtClean="0"/>
            </a:br>
            <a:endParaRPr lang="nl-NL" dirty="0" smtClean="0"/>
          </a:p>
        </p:txBody>
      </p:sp>
      <p:sp>
        <p:nvSpPr>
          <p:cNvPr id="64515" name="Rectangle 3"/>
          <p:cNvSpPr>
            <a:spLocks noGrp="1" noChangeArrowheads="1"/>
          </p:cNvSpPr>
          <p:nvPr>
            <p:ph type="subTitle" idx="1"/>
          </p:nvPr>
        </p:nvSpPr>
        <p:spPr>
          <a:xfrm>
            <a:off x="4788024" y="5373216"/>
            <a:ext cx="4299570" cy="521543"/>
          </a:xfrm>
        </p:spPr>
        <p:txBody>
          <a:bodyPr>
            <a:normAutofit/>
          </a:bodyPr>
          <a:lstStyle/>
          <a:p>
            <a:pPr eaLnBrk="1" hangingPunct="1">
              <a:defRPr/>
            </a:pPr>
            <a:endParaRPr lang="nl-NL" sz="1200" i="0" dirty="0" smtClean="0">
              <a:solidFill>
                <a:schemeClr val="tx1"/>
              </a:solidFill>
            </a:endParaRPr>
          </a:p>
        </p:txBody>
      </p:sp>
    </p:spTree>
    <p:extLst>
      <p:ext uri="{BB962C8B-B14F-4D97-AF65-F5344CB8AC3E}">
        <p14:creationId xmlns:p14="http://schemas.microsoft.com/office/powerpoint/2010/main" val="12654475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0" y="332655"/>
            <a:ext cx="3042458" cy="1221826"/>
          </a:xfrm>
        </p:spPr>
        <p:txBody>
          <a:bodyPr/>
          <a:lstStyle/>
          <a:p>
            <a:r>
              <a:rPr lang="nl-NL" sz="3600" dirty="0">
                <a:solidFill>
                  <a:schemeClr val="bg1"/>
                </a:solidFill>
              </a:rPr>
              <a:t>Leertaak 1 </a:t>
            </a:r>
            <a:r>
              <a:rPr lang="nl-NL" sz="3600" dirty="0" smtClean="0">
                <a:solidFill>
                  <a:schemeClr val="bg1"/>
                </a:solidFill>
              </a:rPr>
              <a:t>Dhr. </a:t>
            </a:r>
            <a:r>
              <a:rPr lang="nl-NL" sz="3600" dirty="0">
                <a:solidFill>
                  <a:schemeClr val="bg1"/>
                </a:solidFill>
              </a:rPr>
              <a:t>Jansen</a:t>
            </a:r>
          </a:p>
        </p:txBody>
      </p:sp>
      <p:sp>
        <p:nvSpPr>
          <p:cNvPr id="4" name="Tijdelijke aanduiding voor inhoud 2"/>
          <p:cNvSpPr txBox="1">
            <a:spLocks/>
          </p:cNvSpPr>
          <p:nvPr/>
        </p:nvSpPr>
        <p:spPr>
          <a:xfrm>
            <a:off x="3042458" y="332655"/>
            <a:ext cx="6101542" cy="6251025"/>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Tx/>
              <a:buNone/>
              <a:defRPr sz="1800" kern="1200">
                <a:solidFill>
                  <a:schemeClr val="tx1"/>
                </a:solidFill>
                <a:latin typeface="Arial" panose="020B0604020202020204" pitchFamily="34" charset="0"/>
                <a:ea typeface="+mn-ea"/>
                <a:cs typeface="Arial" panose="020B0604020202020204" pitchFamily="34" charset="0"/>
              </a:defRPr>
            </a:lvl1pPr>
            <a:lvl2pPr marL="342900" indent="0" algn="ctr" defTabSz="685800" rtl="0" eaLnBrk="1" latinLnBrk="0" hangingPunct="1">
              <a:lnSpc>
                <a:spcPct val="90000"/>
              </a:lnSpc>
              <a:spcBef>
                <a:spcPts val="375"/>
              </a:spcBef>
              <a:buFontTx/>
              <a:buNone/>
              <a:defRPr sz="1500" kern="1200">
                <a:solidFill>
                  <a:schemeClr val="tx1"/>
                </a:solidFill>
                <a:latin typeface="Arial" panose="020B0604020202020204" pitchFamily="34" charset="0"/>
                <a:ea typeface="+mn-ea"/>
                <a:cs typeface="Arial" panose="020B0604020202020204" pitchFamily="34" charset="0"/>
              </a:defRPr>
            </a:lvl2pPr>
            <a:lvl3pPr marL="685800" indent="0" algn="ctr"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3pPr>
            <a:lvl4pPr marL="1028700" indent="0" algn="ctr" defTabSz="685800" rtl="0" eaLnBrk="1" latinLnBrk="0" hangingPunct="1">
              <a:lnSpc>
                <a:spcPct val="90000"/>
              </a:lnSpc>
              <a:spcBef>
                <a:spcPts val="375"/>
              </a:spcBef>
              <a:buFontTx/>
              <a:buNone/>
              <a:defRPr sz="1200" kern="1200">
                <a:solidFill>
                  <a:schemeClr val="tx1"/>
                </a:solidFill>
                <a:latin typeface="Arial" panose="020B0604020202020204" pitchFamily="34" charset="0"/>
                <a:ea typeface="+mn-ea"/>
                <a:cs typeface="Arial" panose="020B0604020202020204" pitchFamily="34" charset="0"/>
              </a:defRPr>
            </a:lvl4pPr>
            <a:lvl5pPr marL="1371600" indent="0" algn="ctr" defTabSz="685800" rtl="0" eaLnBrk="1" latinLnBrk="0" hangingPunct="1">
              <a:lnSpc>
                <a:spcPct val="90000"/>
              </a:lnSpc>
              <a:spcBef>
                <a:spcPts val="375"/>
              </a:spcBef>
              <a:buFontTx/>
              <a:buNone/>
              <a:defRPr sz="1200" kern="1200">
                <a:solidFill>
                  <a:schemeClr val="tx1"/>
                </a:solidFill>
                <a:latin typeface="Arial" panose="020B0604020202020204" pitchFamily="34" charset="0"/>
                <a:ea typeface="+mn-ea"/>
                <a:cs typeface="Arial" panose="020B0604020202020204" pitchFamily="34" charset="0"/>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nl-NL" dirty="0" smtClean="0"/>
          </a:p>
          <a:p>
            <a:pPr algn="l"/>
            <a:endParaRPr lang="nl-NL" dirty="0" smtClean="0"/>
          </a:p>
          <a:p>
            <a:pPr algn="l"/>
            <a:r>
              <a:rPr lang="nl-NL" u="sng" dirty="0" smtClean="0"/>
              <a:t>4 lessen behorend bij leertaak:</a:t>
            </a:r>
          </a:p>
          <a:p>
            <a:pPr marL="285750" indent="-285750" algn="l">
              <a:buFont typeface="Arial" panose="020B0604020202020204" pitchFamily="34" charset="0"/>
              <a:buChar char="•"/>
            </a:pPr>
            <a:r>
              <a:rPr lang="nl-NL" b="1" dirty="0" smtClean="0"/>
              <a:t>KR 1.1 : Inleiding: Wat is klinisch redeneren?</a:t>
            </a:r>
            <a:br>
              <a:rPr lang="nl-NL" b="1" dirty="0" smtClean="0"/>
            </a:br>
            <a:r>
              <a:rPr lang="nl-NL" sz="1600" dirty="0" smtClean="0"/>
              <a:t>Na</a:t>
            </a:r>
            <a:r>
              <a:rPr lang="nl-NL" sz="1600" dirty="0"/>
              <a:t> deze les kun je</a:t>
            </a:r>
            <a:r>
              <a:rPr lang="nl-NL" sz="1600" dirty="0" smtClean="0"/>
              <a:t>:</a:t>
            </a:r>
            <a:endParaRPr lang="nl-NL" sz="1600" dirty="0"/>
          </a:p>
          <a:p>
            <a:pPr marL="628650" lvl="1" indent="-285750" algn="l">
              <a:buFont typeface="Arial" panose="020B0604020202020204" pitchFamily="34" charset="0"/>
              <a:buChar char="•"/>
            </a:pPr>
            <a:r>
              <a:rPr lang="nl-NL" sz="1300" dirty="0"/>
              <a:t>benoemen wat de relevantie van klinisch redeneren is voor het verpleegkundig </a:t>
            </a:r>
            <a:r>
              <a:rPr lang="nl-NL" sz="1300" dirty="0" smtClean="0"/>
              <a:t>beroep</a:t>
            </a:r>
            <a:endParaRPr lang="nl-NL" dirty="0" smtClean="0"/>
          </a:p>
          <a:p>
            <a:pPr marL="285750" indent="-285750" algn="l">
              <a:buFont typeface="Arial" panose="020B0604020202020204" pitchFamily="34" charset="0"/>
              <a:buChar char="•"/>
            </a:pPr>
            <a:r>
              <a:rPr lang="nl-NL" dirty="0" smtClean="0"/>
              <a:t>KR 1.2: Wat is klinisch redeneren?</a:t>
            </a:r>
          </a:p>
          <a:p>
            <a:pPr marL="285750" indent="-285750" algn="l">
              <a:buFont typeface="Arial" panose="020B0604020202020204" pitchFamily="34" charset="0"/>
              <a:buChar char="•"/>
            </a:pPr>
            <a:r>
              <a:rPr lang="nl-NL" dirty="0" smtClean="0"/>
              <a:t>KR 1.3: Anamnese: 11 functionele gezondheidspatronen</a:t>
            </a:r>
          </a:p>
          <a:p>
            <a:pPr marL="285750" indent="-285750" algn="l">
              <a:buFont typeface="Arial" panose="020B0604020202020204" pitchFamily="34" charset="0"/>
              <a:buChar char="•"/>
            </a:pPr>
            <a:r>
              <a:rPr lang="nl-NL" dirty="0" smtClean="0"/>
              <a:t>KR 1.4: Anamnese in de praktijk</a:t>
            </a:r>
          </a:p>
          <a:p>
            <a:pPr algn="l"/>
            <a:endParaRPr lang="nl-NL" dirty="0" smtClean="0"/>
          </a:p>
          <a:p>
            <a:pPr algn="l"/>
            <a:r>
              <a:rPr lang="nl-NL" u="sng" dirty="0" smtClean="0"/>
              <a:t>Toetsing: </a:t>
            </a:r>
          </a:p>
          <a:p>
            <a:pPr marL="285750" indent="-285750" algn="l">
              <a:buFont typeface="Arial" panose="020B0604020202020204" pitchFamily="34" charset="0"/>
              <a:buChar char="•"/>
            </a:pPr>
            <a:r>
              <a:rPr lang="nl-NL" dirty="0" smtClean="0"/>
              <a:t>Producttoets 1.1: ZV – Anamnesegesprek (video-opname)</a:t>
            </a:r>
          </a:p>
          <a:p>
            <a:pPr marL="285750" indent="-285750" algn="l">
              <a:buFont typeface="Arial" panose="020B0604020202020204" pitchFamily="34" charset="0"/>
              <a:buChar char="•"/>
            </a:pPr>
            <a:r>
              <a:rPr lang="nl-NL" dirty="0" smtClean="0"/>
              <a:t>Performance assessment 1.1 - Praktijktoets </a:t>
            </a:r>
            <a:r>
              <a:rPr lang="nl-NL" dirty="0" err="1" smtClean="0"/>
              <a:t>binnenschools</a:t>
            </a:r>
            <a:endParaRPr lang="nl-NL" dirty="0" smtClean="0"/>
          </a:p>
          <a:p>
            <a:endParaRPr lang="nl-NL" dirty="0" smtClean="0"/>
          </a:p>
          <a:p>
            <a:endParaRPr lang="nl-NL" dirty="0" smtClean="0"/>
          </a:p>
          <a:p>
            <a:endParaRPr lang="nl-NL" dirty="0" smtClean="0"/>
          </a:p>
          <a:p>
            <a:endParaRPr lang="nl-NL" dirty="0" smtClean="0"/>
          </a:p>
          <a:p>
            <a:endParaRPr lang="en-US" dirty="0"/>
          </a:p>
        </p:txBody>
      </p:sp>
    </p:spTree>
    <p:extLst>
      <p:ext uri="{BB962C8B-B14F-4D97-AF65-F5344CB8AC3E}">
        <p14:creationId xmlns:p14="http://schemas.microsoft.com/office/powerpoint/2010/main" val="23226090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0" y="66647"/>
            <a:ext cx="3009207" cy="1845280"/>
          </a:xfrm>
        </p:spPr>
        <p:txBody>
          <a:bodyPr/>
          <a:lstStyle/>
          <a:p>
            <a:r>
              <a:rPr lang="nl-NL" sz="4000" dirty="0" smtClean="0">
                <a:solidFill>
                  <a:schemeClr val="bg1"/>
                </a:solidFill>
              </a:rPr>
              <a:t>Wat is klinisch redeneren?</a:t>
            </a:r>
            <a:endParaRPr lang="nl-NL" sz="4000" dirty="0">
              <a:solidFill>
                <a:schemeClr val="bg1"/>
              </a:solidFill>
            </a:endParaRPr>
          </a:p>
        </p:txBody>
      </p:sp>
      <p:sp>
        <p:nvSpPr>
          <p:cNvPr id="5" name="Rechthoek 4"/>
          <p:cNvSpPr/>
          <p:nvPr/>
        </p:nvSpPr>
        <p:spPr>
          <a:xfrm>
            <a:off x="3007395" y="6596390"/>
            <a:ext cx="7305675" cy="261610"/>
          </a:xfrm>
          <a:prstGeom prst="rect">
            <a:avLst/>
          </a:prstGeom>
        </p:spPr>
        <p:txBody>
          <a:bodyPr wrap="square">
            <a:spAutoFit/>
          </a:bodyPr>
          <a:lstStyle/>
          <a:p>
            <a:r>
              <a:rPr lang="nl-NL" sz="1100" dirty="0"/>
              <a:t>Bron: AD.nl - https://www.ad.nl/binnenland/spoedeisende-hulp-vol-met-grieppatieneuml-nten~a822b56a/</a:t>
            </a:r>
          </a:p>
        </p:txBody>
      </p:sp>
    </p:spTree>
    <p:extLst>
      <p:ext uri="{BB962C8B-B14F-4D97-AF65-F5344CB8AC3E}">
        <p14:creationId xmlns:p14="http://schemas.microsoft.com/office/powerpoint/2010/main" val="1059669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39391" y="118753"/>
            <a:ext cx="2759926" cy="1743501"/>
          </a:xfrm>
        </p:spPr>
        <p:txBody>
          <a:bodyPr/>
          <a:lstStyle/>
          <a:p>
            <a:pPr algn="l"/>
            <a:r>
              <a:rPr lang="nl-NL" sz="3200" dirty="0">
                <a:solidFill>
                  <a:schemeClr val="bg1"/>
                </a:solidFill>
              </a:rPr>
              <a:t>Wat is klinisch </a:t>
            </a:r>
            <a:r>
              <a:rPr lang="nl-NL" sz="3200" dirty="0" smtClean="0">
                <a:solidFill>
                  <a:schemeClr val="bg1"/>
                </a:solidFill>
              </a:rPr>
              <a:t>redeneren? </a:t>
            </a:r>
            <a:endParaRPr lang="nl-NL" sz="3200" dirty="0">
              <a:solidFill>
                <a:schemeClr val="bg1"/>
              </a:solidFill>
            </a:endParaRPr>
          </a:p>
        </p:txBody>
      </p:sp>
      <p:sp>
        <p:nvSpPr>
          <p:cNvPr id="5" name="Content Placeholder 2"/>
          <p:cNvSpPr txBox="1">
            <a:spLocks/>
          </p:cNvSpPr>
          <p:nvPr/>
        </p:nvSpPr>
        <p:spPr>
          <a:xfrm>
            <a:off x="3100038" y="836341"/>
            <a:ext cx="5954752" cy="5843240"/>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Tx/>
              <a:buNone/>
              <a:defRPr sz="1800" kern="1200">
                <a:solidFill>
                  <a:schemeClr val="tx1"/>
                </a:solidFill>
                <a:latin typeface="Arial" panose="020B0604020202020204" pitchFamily="34" charset="0"/>
                <a:ea typeface="+mn-ea"/>
                <a:cs typeface="Arial" panose="020B0604020202020204" pitchFamily="34" charset="0"/>
              </a:defRPr>
            </a:lvl1pPr>
            <a:lvl2pPr marL="342900" indent="0" algn="ctr" defTabSz="685800" rtl="0" eaLnBrk="1" latinLnBrk="0" hangingPunct="1">
              <a:lnSpc>
                <a:spcPct val="90000"/>
              </a:lnSpc>
              <a:spcBef>
                <a:spcPts val="375"/>
              </a:spcBef>
              <a:buFontTx/>
              <a:buNone/>
              <a:defRPr sz="1500" kern="1200">
                <a:solidFill>
                  <a:schemeClr val="tx1"/>
                </a:solidFill>
                <a:latin typeface="Arial" panose="020B0604020202020204" pitchFamily="34" charset="0"/>
                <a:ea typeface="+mn-ea"/>
                <a:cs typeface="Arial" panose="020B0604020202020204" pitchFamily="34" charset="0"/>
              </a:defRPr>
            </a:lvl2pPr>
            <a:lvl3pPr marL="685800" indent="0" algn="ctr"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3pPr>
            <a:lvl4pPr marL="1028700" indent="0" algn="ctr" defTabSz="685800" rtl="0" eaLnBrk="1" latinLnBrk="0" hangingPunct="1">
              <a:lnSpc>
                <a:spcPct val="90000"/>
              </a:lnSpc>
              <a:spcBef>
                <a:spcPts val="375"/>
              </a:spcBef>
              <a:buFontTx/>
              <a:buNone/>
              <a:defRPr sz="1200" kern="1200">
                <a:solidFill>
                  <a:schemeClr val="tx1"/>
                </a:solidFill>
                <a:latin typeface="Arial" panose="020B0604020202020204" pitchFamily="34" charset="0"/>
                <a:ea typeface="+mn-ea"/>
                <a:cs typeface="Arial" panose="020B0604020202020204" pitchFamily="34" charset="0"/>
              </a:defRPr>
            </a:lvl4pPr>
            <a:lvl5pPr marL="1371600" indent="0" algn="ctr" defTabSz="685800" rtl="0" eaLnBrk="1" latinLnBrk="0" hangingPunct="1">
              <a:lnSpc>
                <a:spcPct val="90000"/>
              </a:lnSpc>
              <a:spcBef>
                <a:spcPts val="375"/>
              </a:spcBef>
              <a:buFontTx/>
              <a:buNone/>
              <a:defRPr sz="1200" kern="1200">
                <a:solidFill>
                  <a:schemeClr val="tx1"/>
                </a:solidFill>
                <a:latin typeface="Arial" panose="020B0604020202020204" pitchFamily="34" charset="0"/>
                <a:ea typeface="+mn-ea"/>
                <a:cs typeface="Arial" panose="020B0604020202020204" pitchFamily="34" charset="0"/>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3600" dirty="0" err="1" smtClean="0"/>
              <a:t>Bespreek</a:t>
            </a:r>
            <a:r>
              <a:rPr lang="en-US" sz="3600" dirty="0" smtClean="0"/>
              <a:t> met je </a:t>
            </a:r>
            <a:r>
              <a:rPr lang="en-US" sz="3600" dirty="0" err="1" smtClean="0"/>
              <a:t>buurman</a:t>
            </a:r>
            <a:r>
              <a:rPr lang="en-US" sz="3600" dirty="0" smtClean="0"/>
              <a:t>/</a:t>
            </a:r>
            <a:r>
              <a:rPr lang="en-US" sz="3600" dirty="0" err="1" smtClean="0"/>
              <a:t>buurvrouw</a:t>
            </a:r>
            <a:r>
              <a:rPr lang="en-US" sz="3600" dirty="0" smtClean="0"/>
              <a:t> wat </a:t>
            </a:r>
            <a:r>
              <a:rPr lang="en-US" sz="3600" dirty="0" err="1" smtClean="0"/>
              <a:t>jullie</a:t>
            </a:r>
            <a:r>
              <a:rPr lang="en-US" sz="3600" dirty="0" smtClean="0"/>
              <a:t> (in </a:t>
            </a:r>
            <a:r>
              <a:rPr lang="en-US" sz="3600" dirty="0" err="1" smtClean="0"/>
              <a:t>eigen</a:t>
            </a:r>
            <a:r>
              <a:rPr lang="en-US" sz="3600" dirty="0" smtClean="0"/>
              <a:t> </a:t>
            </a:r>
            <a:r>
              <a:rPr lang="en-US" sz="3600" dirty="0" err="1" smtClean="0"/>
              <a:t>woorden</a:t>
            </a:r>
            <a:r>
              <a:rPr lang="en-US" sz="3600" dirty="0" smtClean="0"/>
              <a:t>) </a:t>
            </a:r>
            <a:r>
              <a:rPr lang="en-US" sz="3600" dirty="0" err="1" smtClean="0"/>
              <a:t>verstaan</a:t>
            </a:r>
            <a:r>
              <a:rPr lang="en-US" sz="3600" dirty="0" smtClean="0"/>
              <a:t> </a:t>
            </a:r>
            <a:r>
              <a:rPr lang="en-US" sz="3600" dirty="0" err="1" smtClean="0"/>
              <a:t>onder</a:t>
            </a:r>
            <a:r>
              <a:rPr lang="en-US" sz="3600" dirty="0" smtClean="0"/>
              <a:t> </a:t>
            </a:r>
            <a:r>
              <a:rPr lang="en-US" sz="3600" dirty="0" err="1" smtClean="0"/>
              <a:t>klinisch</a:t>
            </a:r>
            <a:r>
              <a:rPr lang="en-US" sz="3600" dirty="0" smtClean="0"/>
              <a:t> </a:t>
            </a:r>
            <a:r>
              <a:rPr lang="en-US" sz="3600" dirty="0" err="1" smtClean="0"/>
              <a:t>redeneren</a:t>
            </a:r>
            <a:r>
              <a:rPr lang="en-US" sz="3600" dirty="0"/>
              <a:t> </a:t>
            </a:r>
            <a:r>
              <a:rPr lang="en-US" sz="3600" dirty="0" smtClean="0"/>
              <a:t>(5 min). </a:t>
            </a:r>
            <a:endParaRPr lang="nl-NL" sz="3600" dirty="0" smtClean="0"/>
          </a:p>
          <a:p>
            <a:pPr algn="l"/>
            <a:endParaRPr lang="nl-NL" sz="2800" dirty="0"/>
          </a:p>
          <a:p>
            <a:pPr algn="l"/>
            <a:endParaRPr lang="nl-NL" sz="2000" dirty="0" smtClean="0"/>
          </a:p>
          <a:p>
            <a:pPr algn="l"/>
            <a:endParaRPr lang="nl-NL" sz="2000" dirty="0"/>
          </a:p>
          <a:p>
            <a:pPr algn="l"/>
            <a:r>
              <a:rPr lang="nl-NL" sz="2000" dirty="0" smtClean="0"/>
              <a:t>Hulpvragen:</a:t>
            </a:r>
          </a:p>
          <a:p>
            <a:pPr algn="l"/>
            <a:r>
              <a:rPr lang="nl-NL" sz="2000" dirty="0" smtClean="0"/>
              <a:t>1.Hoe komt klinisch redeneren terug in het beroepsprofiel? (voorbereidingsopdracht 1a)</a:t>
            </a:r>
          </a:p>
          <a:p>
            <a:pPr algn="l"/>
            <a:r>
              <a:rPr lang="nl-NL" sz="2000" dirty="0" smtClean="0"/>
              <a:t>2. Wat zegt Marieke Schuurmans over klinisch redeneren? (voorbereidingsopdracht 1b)</a:t>
            </a:r>
            <a:r>
              <a:rPr lang="nl-NL" sz="2800" dirty="0" smtClean="0"/>
              <a:t/>
            </a:r>
            <a:br>
              <a:rPr lang="nl-NL" sz="2800" dirty="0" smtClean="0"/>
            </a:br>
            <a:endParaRPr lang="nl-NL" dirty="0"/>
          </a:p>
        </p:txBody>
      </p:sp>
    </p:spTree>
    <p:extLst>
      <p:ext uri="{BB962C8B-B14F-4D97-AF65-F5344CB8AC3E}">
        <p14:creationId xmlns:p14="http://schemas.microsoft.com/office/powerpoint/2010/main" val="3874980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0" y="252568"/>
            <a:ext cx="3066585" cy="1208242"/>
          </a:xfrm>
        </p:spPr>
        <p:txBody>
          <a:bodyPr/>
          <a:lstStyle/>
          <a:p>
            <a:r>
              <a:rPr lang="en-US" sz="4000" dirty="0" err="1" smtClean="0">
                <a:solidFill>
                  <a:schemeClr val="bg1"/>
                </a:solidFill>
              </a:rPr>
              <a:t>Klinisch</a:t>
            </a:r>
            <a:r>
              <a:rPr lang="en-US" sz="4000" dirty="0" smtClean="0">
                <a:solidFill>
                  <a:schemeClr val="bg1"/>
                </a:solidFill>
              </a:rPr>
              <a:t> </a:t>
            </a:r>
            <a:r>
              <a:rPr lang="en-US" sz="4000" dirty="0" err="1" smtClean="0">
                <a:solidFill>
                  <a:schemeClr val="bg1"/>
                </a:solidFill>
              </a:rPr>
              <a:t>redeneren</a:t>
            </a:r>
            <a:endParaRPr lang="nl-NL" sz="4000" dirty="0">
              <a:solidFill>
                <a:schemeClr val="bg1"/>
              </a:solidFill>
            </a:endParaRPr>
          </a:p>
        </p:txBody>
      </p:sp>
      <p:sp>
        <p:nvSpPr>
          <p:cNvPr id="4" name="Tijdelijke aanduiding voor inhoud 2"/>
          <p:cNvSpPr txBox="1">
            <a:spLocks/>
          </p:cNvSpPr>
          <p:nvPr/>
        </p:nvSpPr>
        <p:spPr>
          <a:xfrm>
            <a:off x="3066585" y="936701"/>
            <a:ext cx="5988206" cy="4375423"/>
          </a:xfrm>
          <a:prstGeom prst="rect">
            <a:avLst/>
          </a:prstGeom>
        </p:spPr>
        <p:txBody>
          <a:bodyPr vert="horz" lIns="91440" tIns="45720" rIns="91440" bIns="45720" rtlCol="0">
            <a:normAutofit lnSpcReduction="10000"/>
          </a:bodyPr>
          <a:lstStyle>
            <a:lvl1pPr marL="0" indent="0" algn="ctr" defTabSz="685800" rtl="0" eaLnBrk="1" latinLnBrk="0" hangingPunct="1">
              <a:lnSpc>
                <a:spcPct val="90000"/>
              </a:lnSpc>
              <a:spcBef>
                <a:spcPts val="750"/>
              </a:spcBef>
              <a:buFontTx/>
              <a:buNone/>
              <a:defRPr sz="1800" kern="1200">
                <a:solidFill>
                  <a:schemeClr val="tx1"/>
                </a:solidFill>
                <a:latin typeface="Arial" panose="020B0604020202020204" pitchFamily="34" charset="0"/>
                <a:ea typeface="+mn-ea"/>
                <a:cs typeface="Arial" panose="020B0604020202020204" pitchFamily="34" charset="0"/>
              </a:defRPr>
            </a:lvl1pPr>
            <a:lvl2pPr marL="342900" indent="0" algn="ctr" defTabSz="685800" rtl="0" eaLnBrk="1" latinLnBrk="0" hangingPunct="1">
              <a:lnSpc>
                <a:spcPct val="90000"/>
              </a:lnSpc>
              <a:spcBef>
                <a:spcPts val="375"/>
              </a:spcBef>
              <a:buFontTx/>
              <a:buNone/>
              <a:defRPr sz="1500" kern="1200">
                <a:solidFill>
                  <a:schemeClr val="tx1"/>
                </a:solidFill>
                <a:latin typeface="Arial" panose="020B0604020202020204" pitchFamily="34" charset="0"/>
                <a:ea typeface="+mn-ea"/>
                <a:cs typeface="Arial" panose="020B0604020202020204" pitchFamily="34" charset="0"/>
              </a:defRPr>
            </a:lvl2pPr>
            <a:lvl3pPr marL="685800" indent="0" algn="ctr"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3pPr>
            <a:lvl4pPr marL="1028700" indent="0" algn="ctr" defTabSz="685800" rtl="0" eaLnBrk="1" latinLnBrk="0" hangingPunct="1">
              <a:lnSpc>
                <a:spcPct val="90000"/>
              </a:lnSpc>
              <a:spcBef>
                <a:spcPts val="375"/>
              </a:spcBef>
              <a:buFontTx/>
              <a:buNone/>
              <a:defRPr sz="1200" kern="1200">
                <a:solidFill>
                  <a:schemeClr val="tx1"/>
                </a:solidFill>
                <a:latin typeface="Arial" panose="020B0604020202020204" pitchFamily="34" charset="0"/>
                <a:ea typeface="+mn-ea"/>
                <a:cs typeface="Arial" panose="020B0604020202020204" pitchFamily="34" charset="0"/>
              </a:defRPr>
            </a:lvl4pPr>
            <a:lvl5pPr marL="1371600" indent="0" algn="ctr" defTabSz="685800" rtl="0" eaLnBrk="1" latinLnBrk="0" hangingPunct="1">
              <a:lnSpc>
                <a:spcPct val="90000"/>
              </a:lnSpc>
              <a:spcBef>
                <a:spcPts val="375"/>
              </a:spcBef>
              <a:buFontTx/>
              <a:buNone/>
              <a:defRPr sz="1200" kern="1200">
                <a:solidFill>
                  <a:schemeClr val="tx1"/>
                </a:solidFill>
                <a:latin typeface="Arial" panose="020B0604020202020204" pitchFamily="34" charset="0"/>
                <a:ea typeface="+mn-ea"/>
                <a:cs typeface="Arial" panose="020B0604020202020204" pitchFamily="34" charset="0"/>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nl-NL" dirty="0" smtClean="0"/>
          </a:p>
          <a:p>
            <a:endParaRPr lang="nl-NL" sz="2400" dirty="0"/>
          </a:p>
          <a:p>
            <a:pPr algn="l"/>
            <a:r>
              <a:rPr lang="nl-NL" sz="2400" i="1" dirty="0" smtClean="0"/>
              <a:t>‘</a:t>
            </a:r>
            <a:r>
              <a:rPr lang="nl-NL" sz="2400" i="1" dirty="0"/>
              <a:t>H</a:t>
            </a:r>
            <a:r>
              <a:rPr lang="nl-NL" sz="2400" i="1" dirty="0" smtClean="0"/>
              <a:t>et </a:t>
            </a:r>
            <a:r>
              <a:rPr lang="nl-NL" sz="2400" i="1" dirty="0"/>
              <a:t>continue proces van gegevens verzameling en analyse gericht op de vragen en problemen van een persoon en diens naasten, in relatie tot gezondheid en ziekte</a:t>
            </a:r>
            <a:r>
              <a:rPr lang="nl-NL" sz="2400" i="1" dirty="0" smtClean="0"/>
              <a:t>’ </a:t>
            </a:r>
            <a:r>
              <a:rPr lang="nl-NL" sz="2400" dirty="0" smtClean="0"/>
              <a:t>(Schuurmans, 2016). </a:t>
            </a:r>
            <a:endParaRPr lang="nl-NL" sz="2400" i="1" dirty="0"/>
          </a:p>
          <a:p>
            <a:pPr algn="l"/>
            <a:endParaRPr lang="en-US" dirty="0"/>
          </a:p>
          <a:p>
            <a:pPr marL="342900" indent="-342900" algn="l">
              <a:buFontTx/>
              <a:buChar char="-"/>
            </a:pPr>
            <a:r>
              <a:rPr lang="en-US" sz="2000" dirty="0" err="1" smtClean="0"/>
              <a:t>Inschatten</a:t>
            </a:r>
            <a:r>
              <a:rPr lang="en-US" sz="2000" dirty="0" smtClean="0"/>
              <a:t> van </a:t>
            </a:r>
            <a:r>
              <a:rPr lang="en-US" sz="2000" dirty="0" err="1" smtClean="0"/>
              <a:t>risico’s</a:t>
            </a:r>
            <a:endParaRPr lang="en-US" sz="2000" dirty="0" smtClean="0"/>
          </a:p>
          <a:p>
            <a:pPr marL="342900" indent="-342900" algn="l">
              <a:buFontTx/>
              <a:buChar char="-"/>
            </a:pPr>
            <a:r>
              <a:rPr lang="en-US" sz="2000" dirty="0" err="1" smtClean="0"/>
              <a:t>Vroegtijdig</a:t>
            </a:r>
            <a:r>
              <a:rPr lang="en-US" sz="2000" dirty="0" smtClean="0"/>
              <a:t> </a:t>
            </a:r>
            <a:r>
              <a:rPr lang="en-US" sz="2000" dirty="0" err="1" smtClean="0"/>
              <a:t>signaleren</a:t>
            </a:r>
            <a:r>
              <a:rPr lang="en-US" sz="2000" dirty="0" smtClean="0"/>
              <a:t> van </a:t>
            </a:r>
            <a:r>
              <a:rPr lang="en-US" sz="2000" dirty="0" err="1" smtClean="0"/>
              <a:t>symptomen</a:t>
            </a:r>
            <a:endParaRPr lang="en-US" sz="2000" dirty="0" smtClean="0"/>
          </a:p>
          <a:p>
            <a:pPr marL="342900" indent="-342900" algn="l">
              <a:buFontTx/>
              <a:buChar char="-"/>
            </a:pPr>
            <a:r>
              <a:rPr lang="en-US" sz="2000" dirty="0" err="1" smtClean="0"/>
              <a:t>Probleemherkenning</a:t>
            </a:r>
            <a:endParaRPr lang="en-US" sz="2000" dirty="0" smtClean="0"/>
          </a:p>
          <a:p>
            <a:pPr marL="342900" indent="-342900" algn="l">
              <a:buFontTx/>
              <a:buChar char="-"/>
            </a:pPr>
            <a:r>
              <a:rPr lang="en-US" sz="2000" dirty="0" err="1" smtClean="0"/>
              <a:t>Uitvoeren</a:t>
            </a:r>
            <a:r>
              <a:rPr lang="en-US" sz="2000" dirty="0" smtClean="0"/>
              <a:t> </a:t>
            </a:r>
            <a:r>
              <a:rPr lang="en-US" sz="2000" dirty="0" err="1" smtClean="0"/>
              <a:t>interventies</a:t>
            </a:r>
            <a:r>
              <a:rPr lang="en-US" sz="2000" dirty="0" smtClean="0"/>
              <a:t> en monitoring</a:t>
            </a:r>
          </a:p>
          <a:p>
            <a:pPr marL="342900" indent="-342900" algn="l">
              <a:buFontTx/>
              <a:buChar char="-"/>
            </a:pPr>
            <a:r>
              <a:rPr lang="en-US" sz="2000" dirty="0" err="1" smtClean="0"/>
              <a:t>Iedere</a:t>
            </a:r>
            <a:r>
              <a:rPr lang="en-US" sz="2000" dirty="0" smtClean="0"/>
              <a:t> </a:t>
            </a:r>
            <a:r>
              <a:rPr lang="en-US" sz="2000" dirty="0" err="1" smtClean="0"/>
              <a:t>zorgsituatie</a:t>
            </a:r>
            <a:endParaRPr lang="nl-NL" sz="2000" dirty="0" smtClean="0"/>
          </a:p>
          <a:p>
            <a:endParaRPr lang="en-US" dirty="0"/>
          </a:p>
        </p:txBody>
      </p:sp>
    </p:spTree>
    <p:extLst>
      <p:ext uri="{BB962C8B-B14F-4D97-AF65-F5344CB8AC3E}">
        <p14:creationId xmlns:p14="http://schemas.microsoft.com/office/powerpoint/2010/main" val="1959523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22664" y="386382"/>
            <a:ext cx="2899317" cy="795647"/>
          </a:xfrm>
        </p:spPr>
        <p:txBody>
          <a:bodyPr/>
          <a:lstStyle/>
          <a:p>
            <a:r>
              <a:rPr lang="en-US" dirty="0" smtClean="0">
                <a:solidFill>
                  <a:schemeClr val="bg1"/>
                </a:solidFill>
              </a:rPr>
              <a:t>Collage</a:t>
            </a:r>
            <a:endParaRPr lang="nl-NL" dirty="0">
              <a:solidFill>
                <a:schemeClr val="bg1"/>
              </a:solidFill>
            </a:endParaRPr>
          </a:p>
        </p:txBody>
      </p:sp>
      <p:sp>
        <p:nvSpPr>
          <p:cNvPr id="4" name="Tekstvak 3"/>
          <p:cNvSpPr txBox="1"/>
          <p:nvPr/>
        </p:nvSpPr>
        <p:spPr>
          <a:xfrm>
            <a:off x="3122341" y="4025590"/>
            <a:ext cx="6122019" cy="430887"/>
          </a:xfrm>
          <a:prstGeom prst="rect">
            <a:avLst/>
          </a:prstGeom>
          <a:noFill/>
        </p:spPr>
        <p:txBody>
          <a:bodyPr wrap="square" rtlCol="0">
            <a:spAutoFit/>
          </a:bodyPr>
          <a:lstStyle/>
          <a:p>
            <a:r>
              <a:rPr lang="en-US" sz="1100" dirty="0" err="1" smtClean="0">
                <a:solidFill>
                  <a:schemeClr val="bg1">
                    <a:lumMod val="75000"/>
                  </a:schemeClr>
                </a:solidFill>
              </a:rPr>
              <a:t>Bron</a:t>
            </a:r>
            <a:r>
              <a:rPr lang="en-US" sz="1100" dirty="0">
                <a:solidFill>
                  <a:schemeClr val="bg1">
                    <a:lumMod val="75000"/>
                  </a:schemeClr>
                </a:solidFill>
              </a:rPr>
              <a:t>: https://nl.depositphotos.com/168657602/stock-illustration-words-cloud-health-concept-ambulance.html</a:t>
            </a:r>
            <a:endParaRPr lang="nl-NL" sz="1100" dirty="0">
              <a:solidFill>
                <a:schemeClr val="bg1">
                  <a:lumMod val="75000"/>
                </a:schemeClr>
              </a:solidFill>
            </a:endParaRPr>
          </a:p>
        </p:txBody>
      </p:sp>
      <p:sp>
        <p:nvSpPr>
          <p:cNvPr id="5" name="Tekstvak 4"/>
          <p:cNvSpPr txBox="1"/>
          <p:nvPr/>
        </p:nvSpPr>
        <p:spPr>
          <a:xfrm>
            <a:off x="3557238" y="4951143"/>
            <a:ext cx="5921298" cy="954107"/>
          </a:xfrm>
          <a:prstGeom prst="rect">
            <a:avLst/>
          </a:prstGeom>
          <a:noFill/>
        </p:spPr>
        <p:txBody>
          <a:bodyPr wrap="square" rtlCol="0">
            <a:spAutoFit/>
          </a:bodyPr>
          <a:lstStyle/>
          <a:p>
            <a:r>
              <a:rPr lang="en-US" sz="2800" dirty="0" smtClean="0"/>
              <a:t>1. </a:t>
            </a:r>
            <a:r>
              <a:rPr lang="en-US" sz="2800" dirty="0" err="1" smtClean="0"/>
              <a:t>Vorm</a:t>
            </a:r>
            <a:r>
              <a:rPr lang="en-US" sz="2800" dirty="0" smtClean="0"/>
              <a:t> </a:t>
            </a:r>
            <a:r>
              <a:rPr lang="en-US" sz="2800" dirty="0" err="1" smtClean="0"/>
              <a:t>subgroepen</a:t>
            </a:r>
            <a:r>
              <a:rPr lang="en-US" sz="2800" dirty="0" smtClean="0"/>
              <a:t> van 4 tot 6 </a:t>
            </a:r>
            <a:r>
              <a:rPr lang="en-US" sz="2800" dirty="0" err="1" smtClean="0"/>
              <a:t>personen</a:t>
            </a:r>
            <a:endParaRPr lang="nl-NL" sz="2800" dirty="0"/>
          </a:p>
        </p:txBody>
      </p:sp>
    </p:spTree>
    <p:extLst>
      <p:ext uri="{BB962C8B-B14F-4D97-AF65-F5344CB8AC3E}">
        <p14:creationId xmlns:p14="http://schemas.microsoft.com/office/powerpoint/2010/main" val="396747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0" y="156117"/>
            <a:ext cx="2999678" cy="1048215"/>
          </a:xfrm>
        </p:spPr>
        <p:txBody>
          <a:bodyPr/>
          <a:lstStyle/>
          <a:p>
            <a:r>
              <a:rPr lang="en-US" dirty="0" smtClean="0">
                <a:solidFill>
                  <a:schemeClr val="bg1"/>
                </a:solidFill>
              </a:rPr>
              <a:t>Collage</a:t>
            </a:r>
            <a:endParaRPr lang="nl-NL" dirty="0">
              <a:solidFill>
                <a:schemeClr val="bg1"/>
              </a:solidFill>
            </a:endParaRPr>
          </a:p>
        </p:txBody>
      </p:sp>
      <p:sp>
        <p:nvSpPr>
          <p:cNvPr id="4" name="Tekstvak 3"/>
          <p:cNvSpPr txBox="1"/>
          <p:nvPr/>
        </p:nvSpPr>
        <p:spPr>
          <a:xfrm>
            <a:off x="3423424" y="468351"/>
            <a:ext cx="4772722" cy="6278642"/>
          </a:xfrm>
          <a:prstGeom prst="rect">
            <a:avLst/>
          </a:prstGeom>
          <a:noFill/>
        </p:spPr>
        <p:txBody>
          <a:bodyPr wrap="square" rtlCol="0">
            <a:spAutoFit/>
          </a:bodyPr>
          <a:lstStyle/>
          <a:p>
            <a:r>
              <a:rPr lang="en-US" sz="2400" dirty="0" smtClean="0"/>
              <a:t>2. </a:t>
            </a:r>
            <a:r>
              <a:rPr lang="nl-NL" sz="2400" dirty="0"/>
              <a:t>Maak een collage waarin je minimaal zes van onderstaande begrippen verwerkt. Maak hierbij gebruik van beelden die verwant zijn aan de gekozen begrippen. Geef met lijnen de onderlinge samenhang tussen de begrippen aan. </a:t>
            </a:r>
            <a:endParaRPr lang="en-US" sz="2400" dirty="0" smtClean="0"/>
          </a:p>
          <a:p>
            <a:pPr marL="285750" indent="-285750">
              <a:buFont typeface="Arial" panose="020B0604020202020204" pitchFamily="34" charset="0"/>
              <a:buChar char="•"/>
            </a:pPr>
            <a:r>
              <a:rPr lang="en-US" dirty="0" err="1" smtClean="0"/>
              <a:t>Verplegen</a:t>
            </a:r>
            <a:endParaRPr lang="en-US" dirty="0" smtClean="0"/>
          </a:p>
          <a:p>
            <a:pPr marL="285750" indent="-285750">
              <a:buFont typeface="Arial" panose="020B0604020202020204" pitchFamily="34" charset="0"/>
              <a:buChar char="•"/>
            </a:pPr>
            <a:r>
              <a:rPr lang="en-US" dirty="0" err="1" smtClean="0"/>
              <a:t>Gezondheid</a:t>
            </a:r>
            <a:endParaRPr lang="en-US" dirty="0" smtClean="0"/>
          </a:p>
          <a:p>
            <a:pPr marL="285750" indent="-285750">
              <a:buFont typeface="Arial" panose="020B0604020202020204" pitchFamily="34" charset="0"/>
              <a:buChar char="•"/>
            </a:pPr>
            <a:r>
              <a:rPr lang="en-US" dirty="0" err="1" smtClean="0"/>
              <a:t>Ziekte</a:t>
            </a:r>
            <a:endParaRPr lang="en-US" dirty="0" smtClean="0"/>
          </a:p>
          <a:p>
            <a:pPr marL="285750" indent="-285750">
              <a:buFont typeface="Arial" panose="020B0604020202020204" pitchFamily="34" charset="0"/>
              <a:buChar char="•"/>
            </a:pPr>
            <a:r>
              <a:rPr lang="en-US" dirty="0" err="1" smtClean="0"/>
              <a:t>Zelfzorg</a:t>
            </a:r>
            <a:endParaRPr lang="en-US" dirty="0" smtClean="0"/>
          </a:p>
          <a:p>
            <a:pPr marL="285750" indent="-285750">
              <a:buFont typeface="Arial" panose="020B0604020202020204" pitchFamily="34" charset="0"/>
              <a:buChar char="•"/>
            </a:pPr>
            <a:r>
              <a:rPr lang="en-US" dirty="0" err="1" smtClean="0"/>
              <a:t>Zelfredzaamheid</a:t>
            </a:r>
            <a:endParaRPr lang="en-US" dirty="0" smtClean="0"/>
          </a:p>
          <a:p>
            <a:pPr marL="285750" indent="-285750">
              <a:buFont typeface="Arial" panose="020B0604020202020204" pitchFamily="34" charset="0"/>
              <a:buChar char="•"/>
            </a:pPr>
            <a:r>
              <a:rPr lang="en-US" dirty="0" err="1" smtClean="0"/>
              <a:t>Zelfmanagement</a:t>
            </a:r>
            <a:endParaRPr lang="en-US" dirty="0" smtClean="0"/>
          </a:p>
          <a:p>
            <a:pPr marL="285750" indent="-285750">
              <a:buFont typeface="Arial" panose="020B0604020202020204" pitchFamily="34" charset="0"/>
              <a:buChar char="•"/>
            </a:pPr>
            <a:r>
              <a:rPr lang="en-US" dirty="0" err="1" smtClean="0"/>
              <a:t>Biopsychosociaal</a:t>
            </a:r>
            <a:endParaRPr lang="en-US" dirty="0" smtClean="0"/>
          </a:p>
          <a:p>
            <a:pPr marL="285750" indent="-285750">
              <a:buFont typeface="Arial" panose="020B0604020202020204" pitchFamily="34" charset="0"/>
              <a:buChar char="•"/>
            </a:pPr>
            <a:r>
              <a:rPr lang="en-US" dirty="0" err="1" smtClean="0"/>
              <a:t>Zorgvragen</a:t>
            </a:r>
            <a:endParaRPr lang="en-US" dirty="0" smtClean="0"/>
          </a:p>
          <a:p>
            <a:pPr marL="285750" indent="-285750">
              <a:buFont typeface="Arial" panose="020B0604020202020204" pitchFamily="34" charset="0"/>
              <a:buChar char="•"/>
            </a:pPr>
            <a:r>
              <a:rPr lang="en-US" dirty="0" err="1" smtClean="0"/>
              <a:t>Klinisch</a:t>
            </a:r>
            <a:r>
              <a:rPr lang="en-US" dirty="0" smtClean="0"/>
              <a:t> </a:t>
            </a:r>
            <a:r>
              <a:rPr lang="en-US" dirty="0" err="1" smtClean="0"/>
              <a:t>redeneren</a:t>
            </a:r>
            <a:endParaRPr lang="en-US" dirty="0" smtClean="0"/>
          </a:p>
          <a:p>
            <a:pPr marL="285750" indent="-285750">
              <a:buFont typeface="Arial" panose="020B0604020202020204" pitchFamily="34" charset="0"/>
              <a:buChar char="•"/>
            </a:pPr>
            <a:r>
              <a:rPr lang="en-US" dirty="0" smtClean="0"/>
              <a:t>Evidence-based practice</a:t>
            </a:r>
          </a:p>
          <a:p>
            <a:pPr marL="285750" indent="-285750">
              <a:buFont typeface="Arial" panose="020B0604020202020204" pitchFamily="34" charset="0"/>
              <a:buChar char="•"/>
            </a:pPr>
            <a:r>
              <a:rPr lang="en-US" dirty="0" err="1" smtClean="0"/>
              <a:t>Kwaliteit</a:t>
            </a:r>
            <a:r>
              <a:rPr lang="en-US" dirty="0" smtClean="0"/>
              <a:t> van </a:t>
            </a:r>
            <a:r>
              <a:rPr lang="en-US" dirty="0" err="1" smtClean="0"/>
              <a:t>zorg</a:t>
            </a:r>
            <a:endParaRPr lang="en-US" dirty="0" smtClean="0"/>
          </a:p>
          <a:p>
            <a:pPr marL="285750" indent="-285750">
              <a:buFont typeface="Arial" panose="020B0604020202020204" pitchFamily="34" charset="0"/>
              <a:buChar char="•"/>
            </a:pPr>
            <a:r>
              <a:rPr lang="en-US" dirty="0" smtClean="0"/>
              <a:t>De </a:t>
            </a:r>
            <a:r>
              <a:rPr lang="en-US" dirty="0" err="1" smtClean="0"/>
              <a:t>verpleegkundige</a:t>
            </a:r>
            <a:r>
              <a:rPr lang="en-US" dirty="0" smtClean="0"/>
              <a:t> van de </a:t>
            </a:r>
            <a:r>
              <a:rPr lang="en-US" dirty="0" err="1" smtClean="0"/>
              <a:t>toekomst</a:t>
            </a:r>
            <a:endParaRPr lang="en-US" dirty="0" smtClean="0"/>
          </a:p>
          <a:p>
            <a:pPr marL="285750" indent="-285750">
              <a:buFont typeface="Arial" panose="020B0604020202020204" pitchFamily="34" charset="0"/>
              <a:buChar char="•"/>
            </a:pPr>
            <a:r>
              <a:rPr lang="en-US" dirty="0" smtClean="0"/>
              <a:t>ICF</a:t>
            </a:r>
          </a:p>
        </p:txBody>
      </p:sp>
    </p:spTree>
    <p:extLst>
      <p:ext uri="{BB962C8B-B14F-4D97-AF65-F5344CB8AC3E}">
        <p14:creationId xmlns:p14="http://schemas.microsoft.com/office/powerpoint/2010/main" val="36600088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239751" y="219114"/>
            <a:ext cx="2715322" cy="1453569"/>
          </a:xfrm>
        </p:spPr>
        <p:txBody>
          <a:bodyPr/>
          <a:lstStyle/>
          <a:p>
            <a:r>
              <a:rPr lang="en-US" dirty="0" smtClean="0">
                <a:solidFill>
                  <a:schemeClr val="bg1"/>
                </a:solidFill>
              </a:rPr>
              <a:t>Collage - Pitch</a:t>
            </a:r>
            <a:endParaRPr lang="nl-NL" dirty="0">
              <a:solidFill>
                <a:schemeClr val="bg1"/>
              </a:solidFill>
            </a:endParaRPr>
          </a:p>
        </p:txBody>
      </p:sp>
      <p:sp>
        <p:nvSpPr>
          <p:cNvPr id="4" name="Tekstvak 3"/>
          <p:cNvSpPr txBox="1"/>
          <p:nvPr/>
        </p:nvSpPr>
        <p:spPr>
          <a:xfrm>
            <a:off x="3144644" y="490654"/>
            <a:ext cx="5586761" cy="1754326"/>
          </a:xfrm>
          <a:prstGeom prst="rect">
            <a:avLst/>
          </a:prstGeom>
          <a:noFill/>
        </p:spPr>
        <p:txBody>
          <a:bodyPr wrap="square" rtlCol="0">
            <a:spAutoFit/>
          </a:bodyPr>
          <a:lstStyle/>
          <a:p>
            <a:r>
              <a:rPr lang="en-US" dirty="0" smtClean="0"/>
              <a:t>4. Pitch </a:t>
            </a:r>
            <a:r>
              <a:rPr lang="en-US" dirty="0" err="1" smtClean="0"/>
              <a:t>jullie</a:t>
            </a:r>
            <a:r>
              <a:rPr lang="en-US" dirty="0" smtClean="0"/>
              <a:t> collage </a:t>
            </a:r>
            <a:r>
              <a:rPr lang="en-US" dirty="0" err="1" smtClean="0"/>
              <a:t>voor</a:t>
            </a:r>
            <a:r>
              <a:rPr lang="en-US" dirty="0" smtClean="0"/>
              <a:t>  de rest van de </a:t>
            </a:r>
            <a:r>
              <a:rPr lang="en-US" dirty="0" err="1" smtClean="0"/>
              <a:t>groep</a:t>
            </a:r>
            <a:r>
              <a:rPr lang="en-US" dirty="0" smtClean="0"/>
              <a:t> (2 </a:t>
            </a:r>
            <a:r>
              <a:rPr lang="en-US" dirty="0" err="1" smtClean="0"/>
              <a:t>minuten</a:t>
            </a:r>
            <a:r>
              <a:rPr lang="en-US" dirty="0" smtClean="0"/>
              <a:t>). Leg </a:t>
            </a:r>
            <a:r>
              <a:rPr lang="en-US" dirty="0" err="1" smtClean="0"/>
              <a:t>uit</a:t>
            </a:r>
            <a:r>
              <a:rPr lang="en-US" dirty="0" smtClean="0"/>
              <a:t> </a:t>
            </a:r>
            <a:r>
              <a:rPr lang="en-US" dirty="0" err="1" smtClean="0"/>
              <a:t>waarom</a:t>
            </a:r>
            <a:r>
              <a:rPr lang="en-US" dirty="0" smtClean="0"/>
              <a:t> </a:t>
            </a:r>
            <a:r>
              <a:rPr lang="en-US" dirty="0" err="1" smtClean="0"/>
              <a:t>jullie</a:t>
            </a:r>
            <a:r>
              <a:rPr lang="en-US" dirty="0" smtClean="0"/>
              <a:t> </a:t>
            </a:r>
            <a:r>
              <a:rPr lang="en-US" dirty="0" err="1" smtClean="0"/>
              <a:t>deze</a:t>
            </a:r>
            <a:r>
              <a:rPr lang="en-US" dirty="0" smtClean="0"/>
              <a:t> </a:t>
            </a:r>
            <a:r>
              <a:rPr lang="en-US" dirty="0" err="1" smtClean="0"/>
              <a:t>beelden</a:t>
            </a:r>
            <a:r>
              <a:rPr lang="en-US" dirty="0" smtClean="0"/>
              <a:t> </a:t>
            </a:r>
            <a:r>
              <a:rPr lang="en-US" dirty="0" err="1" smtClean="0"/>
              <a:t>hebben</a:t>
            </a:r>
            <a:r>
              <a:rPr lang="en-US" dirty="0" smtClean="0"/>
              <a:t> </a:t>
            </a:r>
            <a:r>
              <a:rPr lang="en-US" dirty="0" err="1" smtClean="0"/>
              <a:t>gekozen</a:t>
            </a:r>
            <a:r>
              <a:rPr lang="en-US" dirty="0" smtClean="0"/>
              <a:t> en wat de </a:t>
            </a:r>
            <a:r>
              <a:rPr lang="en-US" dirty="0" err="1" smtClean="0"/>
              <a:t>onderlinge</a:t>
            </a:r>
            <a:r>
              <a:rPr lang="en-US" dirty="0" smtClean="0"/>
              <a:t> </a:t>
            </a:r>
            <a:r>
              <a:rPr lang="en-US" dirty="0" err="1" smtClean="0"/>
              <a:t>relatie</a:t>
            </a:r>
            <a:r>
              <a:rPr lang="en-US" dirty="0" smtClean="0"/>
              <a:t> is. </a:t>
            </a:r>
          </a:p>
          <a:p>
            <a:endParaRPr lang="en-US" dirty="0"/>
          </a:p>
          <a:p>
            <a:r>
              <a:rPr lang="en-US" dirty="0" smtClean="0"/>
              <a:t>5. Na </a:t>
            </a:r>
            <a:r>
              <a:rPr lang="en-US" dirty="0" err="1" smtClean="0"/>
              <a:t>iedere</a:t>
            </a:r>
            <a:r>
              <a:rPr lang="en-US" dirty="0" smtClean="0"/>
              <a:t> pitch bespreken we </a:t>
            </a:r>
            <a:r>
              <a:rPr lang="en-US" dirty="0" err="1" smtClean="0"/>
              <a:t>ieder</a:t>
            </a:r>
            <a:r>
              <a:rPr lang="en-US" dirty="0" smtClean="0"/>
              <a:t> </a:t>
            </a:r>
            <a:r>
              <a:rPr lang="en-US" dirty="0" err="1" smtClean="0"/>
              <a:t>begrip</a:t>
            </a:r>
            <a:r>
              <a:rPr lang="en-US" dirty="0" smtClean="0"/>
              <a:t> </a:t>
            </a:r>
            <a:r>
              <a:rPr lang="en-US" dirty="0" err="1" smtClean="0"/>
              <a:t>na</a:t>
            </a:r>
            <a:r>
              <a:rPr lang="en-US" dirty="0" smtClean="0"/>
              <a:t>: hoe </a:t>
            </a:r>
            <a:r>
              <a:rPr lang="en-US" dirty="0" err="1" smtClean="0"/>
              <a:t>denkt</a:t>
            </a:r>
            <a:r>
              <a:rPr lang="en-US" dirty="0" smtClean="0"/>
              <a:t> de rest van de </a:t>
            </a:r>
            <a:r>
              <a:rPr lang="en-US" dirty="0" err="1" smtClean="0"/>
              <a:t>groep</a:t>
            </a:r>
            <a:r>
              <a:rPr lang="en-US" dirty="0" smtClean="0"/>
              <a:t> </a:t>
            </a:r>
            <a:r>
              <a:rPr lang="en-US" dirty="0" err="1" smtClean="0"/>
              <a:t>hier</a:t>
            </a:r>
            <a:r>
              <a:rPr lang="en-US" dirty="0" smtClean="0"/>
              <a:t> over? </a:t>
            </a:r>
            <a:endParaRPr lang="nl-NL" dirty="0"/>
          </a:p>
        </p:txBody>
      </p:sp>
      <p:sp>
        <p:nvSpPr>
          <p:cNvPr id="5" name="Tekstvak 4"/>
          <p:cNvSpPr txBox="1"/>
          <p:nvPr/>
        </p:nvSpPr>
        <p:spPr>
          <a:xfrm>
            <a:off x="6512313" y="5565544"/>
            <a:ext cx="3010829" cy="276999"/>
          </a:xfrm>
          <a:prstGeom prst="rect">
            <a:avLst/>
          </a:prstGeom>
          <a:noFill/>
        </p:spPr>
        <p:txBody>
          <a:bodyPr wrap="square" rtlCol="0">
            <a:spAutoFit/>
          </a:bodyPr>
          <a:lstStyle/>
          <a:p>
            <a:r>
              <a:rPr lang="en-US" sz="1200" dirty="0" err="1" smtClean="0">
                <a:solidFill>
                  <a:schemeClr val="bg1">
                    <a:lumMod val="75000"/>
                  </a:schemeClr>
                </a:solidFill>
              </a:rPr>
              <a:t>Bron</a:t>
            </a:r>
            <a:r>
              <a:rPr lang="en-US" sz="1200" dirty="0">
                <a:solidFill>
                  <a:schemeClr val="bg1">
                    <a:lumMod val="75000"/>
                  </a:schemeClr>
                </a:solidFill>
              </a:rPr>
              <a:t>: http://www.pitchplease.be/</a:t>
            </a:r>
            <a:endParaRPr lang="nl-NL" sz="1200" dirty="0">
              <a:solidFill>
                <a:schemeClr val="bg1">
                  <a:lumMod val="75000"/>
                </a:schemeClr>
              </a:solidFill>
            </a:endParaRPr>
          </a:p>
        </p:txBody>
      </p:sp>
    </p:spTree>
    <p:extLst>
      <p:ext uri="{BB962C8B-B14F-4D97-AF65-F5344CB8AC3E}">
        <p14:creationId xmlns:p14="http://schemas.microsoft.com/office/powerpoint/2010/main" val="10318627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0" y="156117"/>
            <a:ext cx="2999678" cy="1048215"/>
          </a:xfrm>
        </p:spPr>
        <p:txBody>
          <a:bodyPr/>
          <a:lstStyle/>
          <a:p>
            <a:r>
              <a:rPr lang="en-US" dirty="0">
                <a:solidFill>
                  <a:schemeClr val="bg1"/>
                </a:solidFill>
              </a:rPr>
              <a:t>Casus</a:t>
            </a:r>
            <a:endParaRPr lang="nl-NL" dirty="0">
              <a:solidFill>
                <a:schemeClr val="bg1"/>
              </a:solidFill>
            </a:endParaRPr>
          </a:p>
        </p:txBody>
      </p:sp>
      <p:sp>
        <p:nvSpPr>
          <p:cNvPr id="4" name="Tekstvak 3"/>
          <p:cNvSpPr txBox="1"/>
          <p:nvPr/>
        </p:nvSpPr>
        <p:spPr>
          <a:xfrm>
            <a:off x="3423424" y="468351"/>
            <a:ext cx="4772722" cy="3416320"/>
          </a:xfrm>
          <a:prstGeom prst="rect">
            <a:avLst/>
          </a:prstGeom>
          <a:noFill/>
        </p:spPr>
        <p:txBody>
          <a:bodyPr wrap="square" rtlCol="0">
            <a:spAutoFit/>
          </a:bodyPr>
          <a:lstStyle/>
          <a:p>
            <a:r>
              <a:rPr lang="en-US" sz="2400" dirty="0" err="1"/>
              <a:t>Opdracht</a:t>
            </a:r>
            <a:r>
              <a:rPr lang="en-US" sz="2400" dirty="0"/>
              <a:t> in </a:t>
            </a:r>
            <a:r>
              <a:rPr lang="en-US" sz="2400" dirty="0" err="1"/>
              <a:t>viertallen</a:t>
            </a:r>
            <a:r>
              <a:rPr lang="en-US" sz="2400" dirty="0"/>
              <a:t>:</a:t>
            </a:r>
          </a:p>
          <a:p>
            <a:r>
              <a:rPr lang="en-US" sz="2400" dirty="0"/>
              <a:t>1. Lees casus 1 </a:t>
            </a:r>
            <a:r>
              <a:rPr lang="en-US" sz="2400" dirty="0" err="1"/>
              <a:t>en</a:t>
            </a:r>
            <a:r>
              <a:rPr lang="en-US" sz="2400" dirty="0"/>
              <a:t> casus 2 van Mw </a:t>
            </a:r>
            <a:r>
              <a:rPr lang="en-US" sz="2400" dirty="0" err="1"/>
              <a:t>ter</a:t>
            </a:r>
            <a:r>
              <a:rPr lang="en-US" sz="2400" dirty="0"/>
              <a:t> Horst (</a:t>
            </a:r>
            <a:r>
              <a:rPr lang="en-US" sz="2400" dirty="0" err="1"/>
              <a:t>zie</a:t>
            </a:r>
            <a:r>
              <a:rPr lang="en-US" sz="2400" dirty="0"/>
              <a:t> H1.2.4 BSL </a:t>
            </a:r>
            <a:r>
              <a:rPr lang="en-US" sz="2400" dirty="0" err="1"/>
              <a:t>boek</a:t>
            </a:r>
            <a:r>
              <a:rPr lang="en-US" sz="2400" dirty="0"/>
              <a:t> Schuurmans </a:t>
            </a:r>
            <a:r>
              <a:rPr lang="en-US" sz="2400" dirty="0" err="1"/>
              <a:t>en</a:t>
            </a:r>
            <a:r>
              <a:rPr lang="en-US" sz="2400" dirty="0"/>
              <a:t> Van </a:t>
            </a:r>
            <a:r>
              <a:rPr lang="en-US" sz="2400" dirty="0" err="1"/>
              <a:t>Straalen</a:t>
            </a:r>
            <a:r>
              <a:rPr lang="en-US" sz="2400" dirty="0"/>
              <a:t> (2016). </a:t>
            </a:r>
            <a:r>
              <a:rPr lang="en-US" sz="2400" dirty="0" err="1"/>
              <a:t>Klinisch</a:t>
            </a:r>
            <a:r>
              <a:rPr lang="en-US" sz="2400" dirty="0"/>
              <a:t> </a:t>
            </a:r>
            <a:r>
              <a:rPr lang="en-US" sz="2400" dirty="0" err="1"/>
              <a:t>redeneren</a:t>
            </a:r>
            <a:r>
              <a:rPr lang="en-US" sz="2400" dirty="0"/>
              <a:t> </a:t>
            </a:r>
            <a:r>
              <a:rPr lang="en-US" sz="2400" dirty="0" err="1"/>
              <a:t>voor</a:t>
            </a:r>
            <a:r>
              <a:rPr lang="en-US" sz="2400" dirty="0"/>
              <a:t> </a:t>
            </a:r>
            <a:r>
              <a:rPr lang="en-US" sz="2400" dirty="0" err="1"/>
              <a:t>verpleegkundigen</a:t>
            </a:r>
            <a:endParaRPr lang="en-US" sz="2400" dirty="0"/>
          </a:p>
          <a:p>
            <a:r>
              <a:rPr lang="en-US" sz="2400" dirty="0"/>
              <a:t>2. </a:t>
            </a:r>
            <a:r>
              <a:rPr lang="en-US" sz="2400" dirty="0" err="1"/>
              <a:t>Geef</a:t>
            </a:r>
            <a:r>
              <a:rPr lang="en-US" sz="2400" dirty="0"/>
              <a:t> in </a:t>
            </a:r>
            <a:r>
              <a:rPr lang="en-US" sz="2400" dirty="0" err="1"/>
              <a:t>beide</a:t>
            </a:r>
            <a:r>
              <a:rPr lang="en-US" sz="2400" dirty="0"/>
              <a:t> </a:t>
            </a:r>
            <a:r>
              <a:rPr lang="en-US" sz="2400" dirty="0" err="1"/>
              <a:t>situaties</a:t>
            </a:r>
            <a:r>
              <a:rPr lang="en-US" sz="2400" dirty="0"/>
              <a:t> van Mw </a:t>
            </a:r>
            <a:r>
              <a:rPr lang="en-US" sz="2400" dirty="0" err="1"/>
              <a:t>ter</a:t>
            </a:r>
            <a:r>
              <a:rPr lang="en-US" sz="2400" dirty="0"/>
              <a:t> Horst </a:t>
            </a:r>
            <a:r>
              <a:rPr lang="en-US" sz="2400" dirty="0" err="1"/>
              <a:t>aan</a:t>
            </a:r>
            <a:r>
              <a:rPr lang="en-US" sz="2400" dirty="0"/>
              <a:t> wat de </a:t>
            </a:r>
            <a:r>
              <a:rPr lang="en-US" sz="2400" dirty="0" err="1"/>
              <a:t>wisselwerking</a:t>
            </a:r>
            <a:r>
              <a:rPr lang="en-US" sz="2400" dirty="0"/>
              <a:t> is </a:t>
            </a:r>
            <a:r>
              <a:rPr lang="en-US" sz="2400" dirty="0" err="1"/>
              <a:t>tussen</a:t>
            </a:r>
            <a:r>
              <a:rPr lang="en-US" sz="2400" dirty="0"/>
              <a:t> de </a:t>
            </a:r>
            <a:r>
              <a:rPr lang="en-US" sz="2400" dirty="0" err="1"/>
              <a:t>onderdelen</a:t>
            </a:r>
            <a:r>
              <a:rPr lang="en-US" sz="2400" dirty="0"/>
              <a:t> van de ICF.</a:t>
            </a:r>
          </a:p>
        </p:txBody>
      </p:sp>
    </p:spTree>
    <p:extLst>
      <p:ext uri="{BB962C8B-B14F-4D97-AF65-F5344CB8AC3E}">
        <p14:creationId xmlns:p14="http://schemas.microsoft.com/office/powerpoint/2010/main" val="4210017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0" y="267630"/>
            <a:ext cx="3021980" cy="1037064"/>
          </a:xfrm>
        </p:spPr>
        <p:txBody>
          <a:bodyPr/>
          <a:lstStyle/>
          <a:p>
            <a:r>
              <a:rPr lang="en-US" dirty="0" err="1" smtClean="0">
                <a:solidFill>
                  <a:schemeClr val="bg1"/>
                </a:solidFill>
              </a:rPr>
              <a:t>Afsluiting</a:t>
            </a:r>
            <a:endParaRPr lang="nl-NL" dirty="0">
              <a:solidFill>
                <a:schemeClr val="bg1"/>
              </a:solidFill>
            </a:endParaRPr>
          </a:p>
        </p:txBody>
      </p:sp>
      <p:sp>
        <p:nvSpPr>
          <p:cNvPr id="4" name="Tekstvak 3"/>
          <p:cNvSpPr txBox="1"/>
          <p:nvPr/>
        </p:nvSpPr>
        <p:spPr>
          <a:xfrm>
            <a:off x="3189249" y="446047"/>
            <a:ext cx="5954751" cy="4832092"/>
          </a:xfrm>
          <a:prstGeom prst="rect">
            <a:avLst/>
          </a:prstGeom>
          <a:noFill/>
        </p:spPr>
        <p:txBody>
          <a:bodyPr wrap="square" rtlCol="0">
            <a:spAutoFit/>
          </a:bodyPr>
          <a:lstStyle/>
          <a:p>
            <a:r>
              <a:rPr lang="en-US" sz="3600" b="1" dirty="0" err="1" smtClean="0"/>
              <a:t>Conclusie</a:t>
            </a:r>
            <a:r>
              <a:rPr lang="en-US" sz="3600" b="1" dirty="0" smtClean="0"/>
              <a:t> &amp; </a:t>
            </a:r>
            <a:r>
              <a:rPr lang="en-US" sz="3600" b="1" dirty="0" err="1" smtClean="0"/>
              <a:t>evaluatie</a:t>
            </a:r>
            <a:endParaRPr lang="en-US" sz="2800" b="1" dirty="0" smtClean="0"/>
          </a:p>
          <a:p>
            <a:r>
              <a:rPr lang="en-US" sz="2400" dirty="0" smtClean="0"/>
              <a:t>Nog </a:t>
            </a:r>
            <a:r>
              <a:rPr lang="en-US" sz="2400" dirty="0" err="1" smtClean="0"/>
              <a:t>vragen</a:t>
            </a:r>
            <a:r>
              <a:rPr lang="en-US" sz="2400" dirty="0" smtClean="0"/>
              <a:t>?</a:t>
            </a:r>
          </a:p>
          <a:p>
            <a:endParaRPr lang="en-US" sz="2800" dirty="0" smtClean="0"/>
          </a:p>
          <a:p>
            <a:endParaRPr lang="en-US" sz="2800" dirty="0"/>
          </a:p>
          <a:p>
            <a:endParaRPr lang="en-US" sz="2800" dirty="0" smtClean="0"/>
          </a:p>
          <a:p>
            <a:endParaRPr lang="en-US" sz="2800" dirty="0"/>
          </a:p>
          <a:p>
            <a:r>
              <a:rPr lang="en-US" sz="2800" b="1" dirty="0" err="1" smtClean="0"/>
              <a:t>Volgende</a:t>
            </a:r>
            <a:r>
              <a:rPr lang="en-US" sz="2800" b="1" dirty="0" smtClean="0"/>
              <a:t> les</a:t>
            </a:r>
          </a:p>
          <a:p>
            <a:r>
              <a:rPr lang="en-US" sz="2800" dirty="0" err="1" smtClean="0"/>
              <a:t>Klinisch</a:t>
            </a:r>
            <a:r>
              <a:rPr lang="en-US" sz="2800" dirty="0" smtClean="0"/>
              <a:t> </a:t>
            </a:r>
            <a:r>
              <a:rPr lang="en-US" sz="2800" dirty="0" err="1" smtClean="0"/>
              <a:t>redeneren</a:t>
            </a:r>
            <a:r>
              <a:rPr lang="en-US" sz="2800" dirty="0" smtClean="0"/>
              <a:t> i.r.t. </a:t>
            </a:r>
            <a:r>
              <a:rPr lang="en-US" sz="2800" dirty="0" err="1" smtClean="0"/>
              <a:t>verpleegkundig</a:t>
            </a:r>
            <a:r>
              <a:rPr lang="en-US" sz="2800" dirty="0" smtClean="0"/>
              <a:t> </a:t>
            </a:r>
            <a:r>
              <a:rPr lang="en-US" sz="2800" dirty="0" err="1" smtClean="0"/>
              <a:t>proces</a:t>
            </a:r>
            <a:r>
              <a:rPr lang="en-US" sz="2800" dirty="0" smtClean="0"/>
              <a:t/>
            </a:r>
            <a:br>
              <a:rPr lang="en-US" sz="2800" dirty="0" smtClean="0"/>
            </a:br>
            <a:r>
              <a:rPr lang="en-US" sz="2800" dirty="0" err="1" smtClean="0"/>
              <a:t>Zie</a:t>
            </a:r>
            <a:r>
              <a:rPr lang="en-US" sz="2800" dirty="0" smtClean="0"/>
              <a:t> </a:t>
            </a:r>
            <a:r>
              <a:rPr lang="en-US" sz="2800" dirty="0" err="1" smtClean="0"/>
              <a:t>voorbereidingsopdrachten</a:t>
            </a:r>
            <a:r>
              <a:rPr lang="en-US" sz="2800" dirty="0" smtClean="0"/>
              <a:t> BB.</a:t>
            </a:r>
            <a:endParaRPr lang="en-US" sz="2400" dirty="0"/>
          </a:p>
          <a:p>
            <a:endParaRPr lang="nl-NL" sz="2400" dirty="0"/>
          </a:p>
        </p:txBody>
      </p:sp>
    </p:spTree>
    <p:extLst>
      <p:ext uri="{BB962C8B-B14F-4D97-AF65-F5344CB8AC3E}">
        <p14:creationId xmlns:p14="http://schemas.microsoft.com/office/powerpoint/2010/main" val="2725697678"/>
      </p:ext>
    </p:extLst>
  </p:cSld>
  <p:clrMapOvr>
    <a:masterClrMapping/>
  </p:clrMapOvr>
  <p:timing>
    <p:tnLst>
      <p:par>
        <p:cTn id="1" dur="indefinite" restart="never" nodeType="tmRoot"/>
      </p:par>
    </p:tnLst>
  </p:timing>
</p:sld>
</file>

<file path=ppt/theme/theme1.xml><?xml version="1.0" encoding="utf-8"?>
<a:theme xmlns:a="http://schemas.openxmlformats.org/drawingml/2006/main" name="_16_9 UAS">
  <a:themeElements>
    <a:clrScheme name="Aangepast 1">
      <a:dk1>
        <a:sysClr val="windowText" lastClr="000000"/>
      </a:dk1>
      <a:lt1>
        <a:sysClr val="window" lastClr="FFFFFF"/>
      </a:lt1>
      <a:dk2>
        <a:srgbClr val="44546A"/>
      </a:dk2>
      <a:lt2>
        <a:srgbClr val="E7E6E6"/>
      </a:lt2>
      <a:accent1>
        <a:srgbClr val="009C82"/>
      </a:accent1>
      <a:accent2>
        <a:srgbClr val="CE154F"/>
      </a:accent2>
      <a:accent3>
        <a:srgbClr val="BABABA"/>
      </a:accent3>
      <a:accent4>
        <a:srgbClr val="0090B3"/>
      </a:accent4>
      <a:accent5>
        <a:srgbClr val="66C4B4"/>
      </a:accent5>
      <a:accent6>
        <a:srgbClr val="33B09B"/>
      </a:accent6>
      <a:hlink>
        <a:srgbClr val="009C82"/>
      </a:hlink>
      <a:folHlink>
        <a:srgbClr val="009C8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16_9 UAS" id="{380F4E07-BCDD-498E-9847-7E66F7008ABD}" vid="{4AA107B4-C36E-419D-A7B3-A819596A337E}"/>
    </a:ext>
  </a:extLst>
</a:theme>
</file>

<file path=ppt/theme/theme2.xml><?xml version="1.0" encoding="utf-8"?>
<a:theme xmlns:a="http://schemas.openxmlformats.org/drawingml/2006/main" name="1__16_9 UAS">
  <a:themeElements>
    <a:clrScheme name="Aangepast 1">
      <a:dk1>
        <a:sysClr val="windowText" lastClr="000000"/>
      </a:dk1>
      <a:lt1>
        <a:sysClr val="window" lastClr="FFFFFF"/>
      </a:lt1>
      <a:dk2>
        <a:srgbClr val="44546A"/>
      </a:dk2>
      <a:lt2>
        <a:srgbClr val="E7E6E6"/>
      </a:lt2>
      <a:accent1>
        <a:srgbClr val="009C82"/>
      </a:accent1>
      <a:accent2>
        <a:srgbClr val="CE154F"/>
      </a:accent2>
      <a:accent3>
        <a:srgbClr val="BABABA"/>
      </a:accent3>
      <a:accent4>
        <a:srgbClr val="0090B3"/>
      </a:accent4>
      <a:accent5>
        <a:srgbClr val="66C4B4"/>
      </a:accent5>
      <a:accent6>
        <a:srgbClr val="33B09B"/>
      </a:accent6>
      <a:hlink>
        <a:srgbClr val="009C82"/>
      </a:hlink>
      <a:folHlink>
        <a:srgbClr val="009C8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16_9 UAS" id="{380F4E07-BCDD-498E-9847-7E66F7008ABD}" vid="{4AA107B4-C36E-419D-A7B3-A819596A337E}"/>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_16_9 UAS</Template>
  <TotalTime>0</TotalTime>
  <Words>1846</Words>
  <Application>Microsoft Office PowerPoint</Application>
  <PresentationFormat>On-screen Show (4:3)</PresentationFormat>
  <Paragraphs>118</Paragraphs>
  <Slides>10</Slides>
  <Notes>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Lucida Sans</vt:lpstr>
      <vt:lpstr>Wingdings</vt:lpstr>
      <vt:lpstr>_16_9 UAS</vt:lpstr>
      <vt:lpstr>1__16_9 UAS</vt:lpstr>
      <vt:lpstr>Klinisch redeneren  KR 1.1: Inleiding: Wat is klinisch redeneren? </vt:lpstr>
      <vt:lpstr>Leertaak 1 Dhr. Jansen</vt:lpstr>
      <vt:lpstr>Wat is klinisch redeneren?</vt:lpstr>
      <vt:lpstr>Wat is klinisch redeneren? </vt:lpstr>
      <vt:lpstr>Klinisch redeneren</vt:lpstr>
      <vt:lpstr>Collage</vt:lpstr>
      <vt:lpstr>Collage</vt:lpstr>
      <vt:lpstr>Collage - Pitch</vt:lpstr>
      <vt:lpstr>Casus</vt:lpstr>
      <vt:lpstr>Afsluiting</vt:lpstr>
    </vt:vector>
  </TitlesOfParts>
  <Company>Saxion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Klinisch redeneren  KR 1.1: Inleiding: Wat is klinisch redeneren?</dc:title>
  <dc:creator>Tessa Lucas - Nordkamp</dc:creator>
  <cp:lastModifiedBy>Saxion</cp:lastModifiedBy>
  <cp:revision>19</cp:revision>
  <dcterms:created xsi:type="dcterms:W3CDTF">2019-07-18T07:22:33Z</dcterms:created>
  <dcterms:modified xsi:type="dcterms:W3CDTF">2020-03-24T11:27:55Z</dcterms:modified>
</cp:coreProperties>
</file>