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89" r:id="rId3"/>
    <p:sldId id="372" r:id="rId4"/>
    <p:sldId id="265" r:id="rId5"/>
    <p:sldId id="376" r:id="rId6"/>
    <p:sldId id="370" r:id="rId7"/>
    <p:sldId id="301" r:id="rId8"/>
    <p:sldId id="323" r:id="rId9"/>
    <p:sldId id="324" r:id="rId10"/>
    <p:sldId id="325" r:id="rId11"/>
    <p:sldId id="375" r:id="rId12"/>
    <p:sldId id="326" r:id="rId13"/>
    <p:sldId id="327" r:id="rId14"/>
    <p:sldId id="304" r:id="rId15"/>
    <p:sldId id="305" r:id="rId16"/>
    <p:sldId id="377" r:id="rId17"/>
    <p:sldId id="379" r:id="rId18"/>
    <p:sldId id="378" r:id="rId19"/>
    <p:sldId id="283" r:id="rId20"/>
    <p:sldId id="3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A927"/>
    <a:srgbClr val="008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2" autoAdjust="0"/>
    <p:restoredTop sz="58410" autoAdjust="0"/>
  </p:normalViewPr>
  <p:slideViewPr>
    <p:cSldViewPr>
      <p:cViewPr varScale="1">
        <p:scale>
          <a:sx n="62" d="100"/>
          <a:sy n="62" d="100"/>
        </p:scale>
        <p:origin x="3664" y="19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8D3730-D2B3-4C08-9F4C-F4DA6CA7BB92}" type="datetimeFigureOut">
              <a:rPr lang="en-US" smtClean="0"/>
              <a:pPr/>
              <a:t>10/28/20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436157-E4AF-4334-826F-5340C93250B7}" type="slidenum">
              <a:rPr lang="en-US" smtClean="0"/>
              <a:pPr/>
              <a:t>‹nr.›</a:t>
            </a:fld>
            <a:endParaRPr lang="en-US"/>
          </a:p>
        </p:txBody>
      </p:sp>
    </p:spTree>
    <p:extLst>
      <p:ext uri="{BB962C8B-B14F-4D97-AF65-F5344CB8AC3E}">
        <p14:creationId xmlns:p14="http://schemas.microsoft.com/office/powerpoint/2010/main" val="3725601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sz="1200" b="0" i="0" kern="1200" dirty="0">
              <a:solidFill>
                <a:schemeClr val="tx1"/>
              </a:solidFill>
              <a:effectLst/>
              <a:latin typeface="+mn-lt"/>
              <a:ea typeface="+mn-ea"/>
              <a:cs typeface="+mn-cs"/>
            </a:endParaRPr>
          </a:p>
          <a:p>
            <a:r>
              <a:rPr lang="nl-NL" sz="1200" b="0" i="0" kern="1200" dirty="0">
                <a:solidFill>
                  <a:schemeClr val="tx1"/>
                </a:solidFill>
                <a:effectLst/>
                <a:latin typeface="+mn-lt"/>
                <a:ea typeface="+mn-ea"/>
                <a:cs typeface="+mn-cs"/>
              </a:rPr>
              <a:t>Binnen deze les over mantelzorg wordt informatie gegeven over mantelzorg binnen de palliatieve fase en gaan we in gesprek over jullie ervaringen. Dit kunnen ervaringen zijn vanuit stages die jullie al hebben gelopen of vanuit je eigen omgeving. Je bent mogelijk zelf mantelzorger of mantelzorger geweest of je hebt gezien hoe anderen zorg verleenden of betrokken waren als naaste in de zorg. Graag wil ik aan het begin van deze les benoemen dat we op een vertrouwelijke wijze omgaan met wat je in deze les vertelt. Door de ervaringen van jullie te betrekken in deze les word je mogelijk (nog) meer bewust van hoe jij het gesprek met de mantelzorger nog meer methodisch kan aangaan. </a:t>
            </a:r>
          </a:p>
          <a:p>
            <a:endParaRPr lang="nl-NL" sz="1200" b="0" i="0" kern="1200" dirty="0">
              <a:solidFill>
                <a:schemeClr val="tx1"/>
              </a:solidFill>
              <a:effectLst/>
              <a:latin typeface="+mn-lt"/>
              <a:ea typeface="+mn-ea"/>
              <a:cs typeface="+mn-cs"/>
            </a:endParaRPr>
          </a:p>
          <a:p>
            <a:r>
              <a:rPr lang="nl-NL" sz="1200" b="0" i="0" kern="1200" dirty="0">
                <a:solidFill>
                  <a:schemeClr val="tx1"/>
                </a:solidFill>
                <a:effectLst/>
                <a:latin typeface="+mn-lt"/>
                <a:ea typeface="+mn-ea"/>
                <a:cs typeface="+mn-cs"/>
              </a:rPr>
              <a:t>[Voor docenten. </a:t>
            </a:r>
          </a:p>
          <a:p>
            <a:r>
              <a:rPr lang="nl-NL" sz="1200" b="0" i="0" kern="1200" dirty="0">
                <a:solidFill>
                  <a:schemeClr val="tx1"/>
                </a:solidFill>
                <a:effectLst/>
                <a:latin typeface="+mn-lt"/>
                <a:ea typeface="+mn-ea"/>
                <a:cs typeface="+mn-cs"/>
              </a:rPr>
              <a:t>Deze les is ontwikkeld voor studenten Hbo-v in het 3</a:t>
            </a:r>
            <a:r>
              <a:rPr lang="nl-NL" sz="1200" b="0" i="0" kern="1200" baseline="30000" dirty="0">
                <a:solidFill>
                  <a:schemeClr val="tx1"/>
                </a:solidFill>
                <a:effectLst/>
                <a:latin typeface="+mn-lt"/>
                <a:ea typeface="+mn-ea"/>
                <a:cs typeface="+mn-cs"/>
              </a:rPr>
              <a:t>e</a:t>
            </a:r>
            <a:r>
              <a:rPr lang="nl-NL" sz="1200" b="0" i="0" kern="1200" dirty="0">
                <a:solidFill>
                  <a:schemeClr val="tx1"/>
                </a:solidFill>
                <a:effectLst/>
                <a:latin typeface="+mn-lt"/>
                <a:ea typeface="+mn-ea"/>
                <a:cs typeface="+mn-cs"/>
              </a:rPr>
              <a:t> of 4</a:t>
            </a:r>
            <a:r>
              <a:rPr lang="nl-NL" sz="1200" b="0" i="0" kern="1200" baseline="30000" dirty="0">
                <a:solidFill>
                  <a:schemeClr val="tx1"/>
                </a:solidFill>
                <a:effectLst/>
                <a:latin typeface="+mn-lt"/>
                <a:ea typeface="+mn-ea"/>
                <a:cs typeface="+mn-cs"/>
              </a:rPr>
              <a:t>e</a:t>
            </a:r>
            <a:r>
              <a:rPr lang="nl-NL" sz="1200" b="0" i="0" kern="1200" dirty="0">
                <a:solidFill>
                  <a:schemeClr val="tx1"/>
                </a:solidFill>
                <a:effectLst/>
                <a:latin typeface="+mn-lt"/>
                <a:ea typeface="+mn-ea"/>
                <a:cs typeface="+mn-cs"/>
              </a:rPr>
              <a:t> leerjaar. Enige achtergrondkennis over mantelzorg bij studenten wordt verondersteld]</a:t>
            </a:r>
          </a:p>
          <a:p>
            <a:endParaRPr lang="nl-NL"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25C0E55-7889-4791-8C77-7CD9E3FDC8A1}" type="slidenum">
              <a:rPr lang="nl-NL" smtClean="0"/>
              <a:pPr>
                <a:defRPr/>
              </a:pPr>
              <a:t>1</a:t>
            </a:fld>
            <a:endParaRPr lang="nl-NL"/>
          </a:p>
        </p:txBody>
      </p:sp>
    </p:spTree>
    <p:extLst>
      <p:ext uri="{BB962C8B-B14F-4D97-AF65-F5344CB8AC3E}">
        <p14:creationId xmlns:p14="http://schemas.microsoft.com/office/powerpoint/2010/main" val="4213916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sz="3600" dirty="0"/>
              <a:t>Het erkennen van de mantelzorger als naaste komt duidelijk naar voren in het kwaliteitskader zoals eerder benoemd (IKNL/</a:t>
            </a:r>
            <a:r>
              <a:rPr lang="nl-NL" sz="3600" dirty="0" err="1"/>
              <a:t>Palliactief</a:t>
            </a:r>
            <a:r>
              <a:rPr lang="nl-NL" sz="3600" dirty="0"/>
              <a:t>, 2017) </a:t>
            </a:r>
          </a:p>
          <a:p>
            <a:endParaRPr lang="nl-NL" sz="1200" kern="1200" dirty="0">
              <a:solidFill>
                <a:schemeClr val="tx1"/>
              </a:solidFill>
              <a:effectLst/>
              <a:latin typeface="+mn-lt"/>
              <a:ea typeface="+mn-ea"/>
              <a:cs typeface="+mn-cs"/>
            </a:endParaRPr>
          </a:p>
          <a:p>
            <a:endParaRPr lang="nl-NL" sz="1200" kern="1200" dirty="0">
              <a:solidFill>
                <a:schemeClr val="tx1"/>
              </a:solidFill>
              <a:effectLst/>
              <a:latin typeface="+mn-lt"/>
              <a:ea typeface="+mn-ea"/>
              <a:cs typeface="+mn-cs"/>
            </a:endParaRPr>
          </a:p>
          <a:p>
            <a:r>
              <a:rPr lang="nl-NL" sz="1200" i="0" kern="1200" dirty="0">
                <a:solidFill>
                  <a:schemeClr val="tx1"/>
                </a:solidFill>
                <a:effectLst/>
                <a:latin typeface="+mn-lt"/>
                <a:ea typeface="+mn-ea"/>
                <a:cs typeface="+mn-cs"/>
              </a:rPr>
              <a:t>[Achtergrondinformatie voor de docent uit het kwaliteitskader (IKNL/</a:t>
            </a:r>
            <a:r>
              <a:rPr lang="nl-NL" sz="1200" i="0" kern="1200" dirty="0" err="1">
                <a:solidFill>
                  <a:schemeClr val="tx1"/>
                </a:solidFill>
                <a:effectLst/>
                <a:latin typeface="+mn-lt"/>
                <a:ea typeface="+mn-ea"/>
                <a:cs typeface="+mn-cs"/>
              </a:rPr>
              <a:t>Palliactief</a:t>
            </a:r>
            <a:r>
              <a:rPr lang="nl-NL" sz="1200" i="0" kern="1200" dirty="0">
                <a:solidFill>
                  <a:schemeClr val="tx1"/>
                </a:solidFill>
                <a:effectLst/>
                <a:latin typeface="+mn-lt"/>
                <a:ea typeface="+mn-ea"/>
                <a:cs typeface="+mn-cs"/>
              </a:rPr>
              <a:t>, 2017): </a:t>
            </a:r>
          </a:p>
          <a:p>
            <a:r>
              <a:rPr lang="nl-NL" sz="1200" i="0" kern="1200" dirty="0">
                <a:solidFill>
                  <a:schemeClr val="tx1"/>
                </a:solidFill>
                <a:effectLst/>
                <a:latin typeface="+mn-lt"/>
                <a:ea typeface="+mn-ea"/>
                <a:cs typeface="+mn-cs"/>
              </a:rPr>
              <a:t>De mantelzorger wordt door zorgverleners en vrijwilligers erkend als </a:t>
            </a:r>
            <a:r>
              <a:rPr lang="nl-NL" sz="1200" i="0" kern="1200" dirty="0" err="1">
                <a:solidFill>
                  <a:schemeClr val="tx1"/>
                </a:solidFill>
                <a:effectLst/>
                <a:latin typeface="+mn-lt"/>
                <a:ea typeface="+mn-ea"/>
                <a:cs typeface="+mn-cs"/>
              </a:rPr>
              <a:t>díe</a:t>
            </a:r>
            <a:r>
              <a:rPr lang="nl-NL" sz="1200" i="0" kern="1200" dirty="0">
                <a:solidFill>
                  <a:schemeClr val="tx1"/>
                </a:solidFill>
                <a:effectLst/>
                <a:latin typeface="+mn-lt"/>
                <a:ea typeface="+mn-ea"/>
                <a:cs typeface="+mn-cs"/>
              </a:rPr>
              <a:t> naaste die een belangrijke rol heeft in de zorg voor de </a:t>
            </a:r>
            <a:r>
              <a:rPr lang="nl-NL" sz="1200" i="0" kern="1200" dirty="0" err="1">
                <a:solidFill>
                  <a:schemeClr val="tx1"/>
                </a:solidFill>
                <a:effectLst/>
                <a:latin typeface="+mn-lt"/>
                <a:ea typeface="+mn-ea"/>
                <a:cs typeface="+mn-cs"/>
              </a:rPr>
              <a:t>patiënt</a:t>
            </a:r>
            <a:r>
              <a:rPr lang="nl-NL" sz="1200" i="0" kern="1200" dirty="0">
                <a:solidFill>
                  <a:schemeClr val="tx1"/>
                </a:solidFill>
                <a:effectLst/>
                <a:latin typeface="+mn-lt"/>
                <a:ea typeface="+mn-ea"/>
                <a:cs typeface="+mn-cs"/>
              </a:rPr>
              <a:t> en wordt daar actief bij betrokken. Tevens wordt hij op basis van zijn specifieke waarden, wensen en behoeften ondersteund en begeleid en voorzien van informatie. </a:t>
            </a:r>
            <a:r>
              <a:rPr lang="nl-NL" sz="1200" i="0" kern="1200" dirty="0" err="1">
                <a:solidFill>
                  <a:schemeClr val="tx1"/>
                </a:solidFill>
                <a:effectLst/>
                <a:latin typeface="+mn-lt"/>
                <a:ea typeface="+mn-ea"/>
                <a:cs typeface="+mn-cs"/>
              </a:rPr>
              <a:t>Eén</a:t>
            </a:r>
            <a:r>
              <a:rPr lang="nl-NL" sz="1200" i="0" kern="1200" dirty="0">
                <a:solidFill>
                  <a:schemeClr val="tx1"/>
                </a:solidFill>
                <a:effectLst/>
                <a:latin typeface="+mn-lt"/>
                <a:ea typeface="+mn-ea"/>
                <a:cs typeface="+mn-cs"/>
              </a:rPr>
              <a:t> of meerdere naasten kunnen deze rol hebben. </a:t>
            </a:r>
            <a:endParaRPr lang="nl-NL" i="0" dirty="0"/>
          </a:p>
          <a:p>
            <a:r>
              <a:rPr lang="nl-NL" sz="1200" b="0" i="0" u="none" kern="1200" dirty="0">
                <a:solidFill>
                  <a:schemeClr val="tx1"/>
                </a:solidFill>
                <a:effectLst/>
                <a:latin typeface="+mn-lt"/>
                <a:ea typeface="+mn-ea"/>
                <a:cs typeface="+mn-cs"/>
              </a:rPr>
              <a:t>Criteria </a:t>
            </a:r>
            <a:endParaRPr lang="nl-NL" b="0" i="0" u="none" dirty="0"/>
          </a:p>
          <a:p>
            <a:r>
              <a:rPr lang="nl-NL" sz="1200" b="0" i="0" u="none" kern="1200" dirty="0">
                <a:solidFill>
                  <a:schemeClr val="tx1"/>
                </a:solidFill>
                <a:effectLst/>
                <a:latin typeface="+mn-lt"/>
                <a:ea typeface="+mn-ea"/>
                <a:cs typeface="+mn-cs"/>
              </a:rPr>
              <a:t>1  De mantelzorger en zijn verantwoordelijkheden worden door de </a:t>
            </a:r>
            <a:r>
              <a:rPr lang="nl-NL" sz="1200" b="0" i="0" u="none" kern="1200" dirty="0" err="1">
                <a:solidFill>
                  <a:schemeClr val="tx1"/>
                </a:solidFill>
                <a:effectLst/>
                <a:latin typeface="+mn-lt"/>
                <a:ea typeface="+mn-ea"/>
                <a:cs typeface="+mn-cs"/>
              </a:rPr>
              <a:t>patiënt</a:t>
            </a:r>
            <a:r>
              <a:rPr lang="nl-NL" sz="1200" b="0" i="0" u="none" kern="1200" dirty="0">
                <a:solidFill>
                  <a:schemeClr val="tx1"/>
                </a:solidFill>
                <a:effectLst/>
                <a:latin typeface="+mn-lt"/>
                <a:ea typeface="+mn-ea"/>
                <a:cs typeface="+mn-cs"/>
              </a:rPr>
              <a:t> en diens naasten in samenspraak met de zorgverlener benoemd. Tevens wordt in deze context besproken wie van de naasten optreedt als wettelijk vertegenwoordiger. Deze afspraken worden door hoofdbehandelaar of centrale zorgverlener vastgelegd in het individueel zorgplan en in de loop van het ziekteproces </a:t>
            </a:r>
            <a:r>
              <a:rPr lang="nl-NL" sz="1200" b="0" i="0" u="none" kern="1200" dirty="0" err="1">
                <a:solidFill>
                  <a:schemeClr val="tx1"/>
                </a:solidFill>
                <a:effectLst/>
                <a:latin typeface="+mn-lt"/>
                <a:ea typeface="+mn-ea"/>
                <a:cs typeface="+mn-cs"/>
              </a:rPr>
              <a:t>geëvalueerd</a:t>
            </a:r>
            <a:r>
              <a:rPr lang="nl-NL" sz="1200" b="0" i="0" u="none" kern="1200" dirty="0">
                <a:solidFill>
                  <a:schemeClr val="tx1"/>
                </a:solidFill>
                <a:effectLst/>
                <a:latin typeface="+mn-lt"/>
                <a:ea typeface="+mn-ea"/>
                <a:cs typeface="+mn-cs"/>
              </a:rPr>
              <a:t> en zo nodig bijgesteld. </a:t>
            </a:r>
            <a:endParaRPr lang="nl-NL" b="0" i="0" u="none" dirty="0">
              <a:effectLst/>
            </a:endParaRPr>
          </a:p>
          <a:p>
            <a:r>
              <a:rPr lang="nl-NL" sz="1200" b="0" i="0" u="none" kern="1200" dirty="0">
                <a:solidFill>
                  <a:schemeClr val="tx1"/>
                </a:solidFill>
                <a:effectLst/>
                <a:latin typeface="+mn-lt"/>
                <a:ea typeface="+mn-ea"/>
                <a:cs typeface="+mn-cs"/>
              </a:rPr>
              <a:t>2  De mantelzorger wordt in zijn rol als zorgverlener </a:t>
            </a:r>
            <a:r>
              <a:rPr lang="nl-NL" sz="1200" b="0" i="0" u="none" kern="1200" dirty="0" err="1">
                <a:solidFill>
                  <a:schemeClr val="tx1"/>
                </a:solidFill>
                <a:effectLst/>
                <a:latin typeface="+mn-lt"/>
                <a:ea typeface="+mn-ea"/>
                <a:cs typeface="+mn-cs"/>
              </a:rPr>
              <a:t>geïnformeerd</a:t>
            </a:r>
            <a:r>
              <a:rPr lang="nl-NL" sz="1200" b="0" i="0" u="none" kern="1200" dirty="0">
                <a:solidFill>
                  <a:schemeClr val="tx1"/>
                </a:solidFill>
                <a:effectLst/>
                <a:latin typeface="+mn-lt"/>
                <a:ea typeface="+mn-ea"/>
                <a:cs typeface="+mn-cs"/>
              </a:rPr>
              <a:t> over de situatie van de </a:t>
            </a:r>
            <a:r>
              <a:rPr lang="nl-NL" sz="1200" b="0" i="0" u="none" kern="1200" dirty="0" err="1">
                <a:solidFill>
                  <a:schemeClr val="tx1"/>
                </a:solidFill>
                <a:effectLst/>
                <a:latin typeface="+mn-lt"/>
                <a:ea typeface="+mn-ea"/>
                <a:cs typeface="+mn-cs"/>
              </a:rPr>
              <a:t>patiënt</a:t>
            </a:r>
            <a:r>
              <a:rPr lang="nl-NL" sz="1200" b="0" i="0" u="none" kern="1200" dirty="0">
                <a:solidFill>
                  <a:schemeClr val="tx1"/>
                </a:solidFill>
                <a:effectLst/>
                <a:latin typeface="+mn-lt"/>
                <a:ea typeface="+mn-ea"/>
                <a:cs typeface="+mn-cs"/>
              </a:rPr>
              <a:t> en hoe hij hem daarin kan ondersteunen. Om de mantelzorger bij te staan in het plannen en bieden van de zorg, wordt hij, afgestemd op zijn behoeften, voorzien van informatie en relevante ondersteuningsmogelijkheden (bijvoorbeeld inzet van thuiszorg, vrijwilligers, respijtzorg). </a:t>
            </a:r>
            <a:endParaRPr lang="nl-NL" b="0" i="0" u="none" dirty="0">
              <a:effectLst/>
            </a:endParaRPr>
          </a:p>
          <a:p>
            <a:r>
              <a:rPr lang="nl-NL" sz="1200" b="0" i="0" u="none" kern="1200" dirty="0">
                <a:solidFill>
                  <a:schemeClr val="tx1"/>
                </a:solidFill>
                <a:effectLst/>
                <a:latin typeface="+mn-lt"/>
                <a:ea typeface="+mn-ea"/>
                <a:cs typeface="+mn-cs"/>
              </a:rPr>
              <a:t>3  Dezorgverlenerbesteedtapartaandachtaandedraagkracht,draaglast,waarden,wensenen behoeften van de mantelzorger in zijn rol als naaste en biedt ondersteuning om mogelijke overbelasting te voorkomen of te verminderen. </a:t>
            </a:r>
            <a:endParaRPr lang="nl-NL" b="0" i="0" u="none" dirty="0">
              <a:effectLst/>
            </a:endParaRPr>
          </a:p>
          <a:p>
            <a:r>
              <a:rPr lang="nl-NL" sz="1200" b="0" i="0" u="none" kern="1200" dirty="0">
                <a:solidFill>
                  <a:schemeClr val="tx1"/>
                </a:solidFill>
                <a:effectLst/>
                <a:latin typeface="+mn-lt"/>
                <a:ea typeface="+mn-ea"/>
                <a:cs typeface="+mn-cs"/>
              </a:rPr>
              <a:t>4  De mantelzorger wordt gestimuleerd tot zelfzorgactiviteiten om stress te verminderen en welzijn en veiligheid te bevorderen, zodat hij in staat blijft om een bijdrage te leveren aan de zorg.]</a:t>
            </a:r>
            <a:endParaRPr lang="nl-NL" b="0" i="0" u="none" dirty="0">
              <a:effectLst/>
            </a:endParaRPr>
          </a:p>
          <a:p>
            <a:pPr marL="0" indent="0">
              <a:buNone/>
            </a:pPr>
            <a:endParaRPr lang="nl-NL" sz="3600" b="0" i="0" u="none" dirty="0"/>
          </a:p>
          <a:p>
            <a:endParaRPr lang="nl-NL" sz="1200" b="0" i="0" u="sng" strike="noStrike" kern="1200" dirty="0">
              <a:solidFill>
                <a:schemeClr val="tx1"/>
              </a:solidFill>
              <a:effectLst/>
              <a:latin typeface="+mn-lt"/>
              <a:ea typeface="+mn-ea"/>
              <a:cs typeface="+mn-cs"/>
            </a:endParaRPr>
          </a:p>
          <a:p>
            <a:pPr marL="0" indent="0">
              <a:buNone/>
            </a:pPr>
            <a:endParaRPr lang="nl-NL" dirty="0"/>
          </a:p>
          <a:p>
            <a:endParaRPr lang="nl-NL"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10</a:t>
            </a:fld>
            <a:endParaRPr lang="en-US"/>
          </a:p>
        </p:txBody>
      </p:sp>
    </p:spTree>
    <p:extLst>
      <p:ext uri="{BB962C8B-B14F-4D97-AF65-F5344CB8AC3E}">
        <p14:creationId xmlns:p14="http://schemas.microsoft.com/office/powerpoint/2010/main" val="820176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p>
          <a:p>
            <a:r>
              <a:rPr lang="nl-NL" dirty="0"/>
              <a:t>De mantelzorger kent de zorgvrager en weet wat diens behoeften en wensen zijn. Betrek de MZ binnen de stappen die je neemt volgens Advanced Care Planning (waartoe ook het gezamenlijk nemen van besluiten behoort).</a:t>
            </a:r>
          </a:p>
          <a:p>
            <a:endParaRPr lang="nl-NL" dirty="0"/>
          </a:p>
          <a:p>
            <a:r>
              <a:rPr lang="nl-NL" i="0" dirty="0"/>
              <a:t>[Achtergrondinformatie voor de docent.</a:t>
            </a:r>
          </a:p>
          <a:p>
            <a:r>
              <a:rPr lang="nl-NL" i="0" dirty="0"/>
              <a:t>In deze presentatie wordt niet verder ingegaan op Advanced Care Planning.] </a:t>
            </a:r>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11</a:t>
            </a:fld>
            <a:endParaRPr lang="en-US"/>
          </a:p>
        </p:txBody>
      </p:sp>
    </p:spTree>
    <p:extLst>
      <p:ext uri="{BB962C8B-B14F-4D97-AF65-F5344CB8AC3E}">
        <p14:creationId xmlns:p14="http://schemas.microsoft.com/office/powerpoint/2010/main" val="1021130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Uit voorgaande dia’s blijkt het belang van samenwerken, ondersteunen, faciliteren en afstemmen. Maar hoe doe je dit? Je hebt kennis gemaakt met belangrijke aspecten in de palliatieve zorg om de mantelzorger binnen diens specifieke rol de aandacht te geven om de zorg goed vol te kunnen houden. Maar hoe geef je het gesprek dan vorm? Zijn hier methodieken voor? </a:t>
            </a:r>
          </a:p>
          <a:p>
            <a:endParaRPr lang="nl-NL" dirty="0"/>
          </a:p>
          <a:p>
            <a:r>
              <a:rPr lang="nl-NL" i="0" dirty="0"/>
              <a:t>[Informatie voor de docent.</a:t>
            </a:r>
          </a:p>
          <a:p>
            <a:r>
              <a:rPr lang="nl-NL" i="0" dirty="0"/>
              <a:t>Vraag aan de studenten: zie dia. Mogelijk kunnen studenten situaties herinneren uit de stage of mogelijk uit hun persoonlijke situatie. Op welke wijze had de student of een andere zorgverlener aandacht voor de mantelzorger en heb je een methodiek gebruikt/zag je dat de zorgverlener een methodiek gebruikte om in gesprek te gaan? Werd er ook een meetinstrument gebruikt om overbelasting te meten? </a:t>
            </a:r>
          </a:p>
          <a:p>
            <a:endParaRPr lang="nl-NL" i="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i="0" dirty="0"/>
              <a:t>Op de volgende dia’s worden een aantal handvatten weergegeven om het gesprek aan te gaan. Dit is de kapstok voor het aangaan van een gesprek, zoals benoemd in de richtlijn Mantelzorg </a:t>
            </a:r>
            <a:r>
              <a:rPr lang="nl-NL" sz="1200" i="0" dirty="0"/>
              <a:t>(Integraal Kankercentrum Nederland, 2009) en het gespreksmodel ‘In gesprek met de mantelzorger’ (IKNL, 2014). Deze methoden zijn opgenomen in deze presentatie omdat ze passend zijn binnen de palliatieve zorg. Uiteraard zijn er nog meer methoden om mantelzorgers te begeleiden en te ondersteunen.]</a:t>
            </a:r>
          </a:p>
          <a:p>
            <a:endParaRPr lang="nl-NL" i="1" dirty="0"/>
          </a:p>
          <a:p>
            <a:endParaRPr lang="nl-NL" i="1" dirty="0"/>
          </a:p>
          <a:p>
            <a:endParaRPr lang="nl-NL" dirty="0"/>
          </a:p>
          <a:p>
            <a:endParaRPr lang="nl-NL" dirty="0"/>
          </a:p>
          <a:p>
            <a:endParaRPr lang="nl-NL"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12</a:t>
            </a:fld>
            <a:endParaRPr lang="en-US"/>
          </a:p>
        </p:txBody>
      </p:sp>
    </p:spTree>
    <p:extLst>
      <p:ext uri="{BB962C8B-B14F-4D97-AF65-F5344CB8AC3E}">
        <p14:creationId xmlns:p14="http://schemas.microsoft.com/office/powerpoint/2010/main" val="3013255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Uit voorgaande dia’s bleek het belang van samenwerken, ondersteunen, faciliteren en afstemmen. Maar hoe doe je dit? Je hebt kennis gemaakt met belangrijke aspecten in de palliatieve zorg om de mantelzorger binnen diens specifieke rol de aandacht te geven om de zorg goed vol te kunnen houden. Maar hoe geef je het gesprek dan vorm? Zijn hier methodieken voor? </a:t>
            </a:r>
          </a:p>
          <a:p>
            <a:pPr marL="0" indent="0">
              <a:buNone/>
            </a:pPr>
            <a:endParaRPr lang="nl-NL" sz="1200" dirty="0"/>
          </a:p>
          <a:p>
            <a:pPr marL="0" indent="0">
              <a:buNone/>
            </a:pPr>
            <a:r>
              <a:rPr lang="nl-NL" sz="1200" dirty="0"/>
              <a:t>Er zijn meerdere methoden om de mantelzorger en de zorgvrager te begeleiden. In deze les zullen twee naar voren gebracht worden omdat deze goed binnen de palliatieve zorg gebruikt kunnen worden.</a:t>
            </a:r>
          </a:p>
          <a:p>
            <a:pPr marL="0" indent="0">
              <a:buNone/>
            </a:pPr>
            <a:endParaRPr lang="nl-NL" sz="1200" dirty="0"/>
          </a:p>
          <a:p>
            <a:pPr marL="0" indent="0">
              <a:buNone/>
            </a:pPr>
            <a:r>
              <a:rPr lang="nl-NL" sz="1200" dirty="0"/>
              <a:t>Methode: gebruik een kapstok voor het aangaan van een gesprek met de mantelzorger.</a:t>
            </a:r>
          </a:p>
          <a:p>
            <a:pPr marL="0" indent="0">
              <a:buNone/>
            </a:pPr>
            <a:r>
              <a:rPr lang="nl-NL" sz="1200" dirty="0"/>
              <a:t>De landelijke richtlijn Mantelzorg van het Integraal Kankercentrum Nederland (2009) adviseert om regelmatig in de verschillende fasen van het ziekteproces in gesprek te gaan met de mantelzorger over diens situatie. Ze adviseert ook om gebruik te maken van een bepaalde systematiek. Op deze dia vind je een kapstok voor het aangaan van een gesprek met de mantelzorger. </a:t>
            </a:r>
          </a:p>
          <a:p>
            <a:pPr marL="0" indent="0">
              <a:buNone/>
            </a:pPr>
            <a:r>
              <a:rPr lang="nl-NL" sz="1200" dirty="0"/>
              <a:t>Als een bepaalde checklist wordt gebruikt (zoals bestaande lijsten die je vindt bij de richtlijn over mantelzorg binnen de palliatieve fase) dan is het wel belangrijk dat je aandacht hebt voor een natuurlijke gespreksvorm.</a:t>
            </a:r>
          </a:p>
          <a:p>
            <a:endParaRPr lang="nl-NL" sz="1200" dirty="0"/>
          </a:p>
          <a:p>
            <a:pPr marL="0" indent="0">
              <a:spcBef>
                <a:spcPts val="0"/>
              </a:spcBef>
              <a:buNone/>
              <a:defRPr/>
            </a:pPr>
            <a:endParaRPr lang="nl-NL" sz="1200" b="0" dirty="0"/>
          </a:p>
          <a:p>
            <a:pPr marL="0" indent="0">
              <a:spcBef>
                <a:spcPts val="0"/>
              </a:spcBef>
              <a:buNone/>
              <a:defRPr/>
            </a:pPr>
            <a:r>
              <a:rPr lang="nl-NL" sz="1200" b="0" i="0" dirty="0"/>
              <a:t>[Achtergrondinformatie voor de docent.</a:t>
            </a:r>
          </a:p>
          <a:p>
            <a:pPr marL="0" indent="0">
              <a:spcBef>
                <a:spcPts val="0"/>
              </a:spcBef>
              <a:buNone/>
              <a:defRPr/>
            </a:pPr>
            <a:r>
              <a:rPr lang="nl-NL" sz="1200" b="0" i="0" dirty="0"/>
              <a:t>Kapstok:</a:t>
            </a:r>
          </a:p>
          <a:p>
            <a:pPr marL="171450" indent="-171450">
              <a:spcBef>
                <a:spcPts val="0"/>
              </a:spcBef>
              <a:buFont typeface="Arial" panose="020B0604020202020204" pitchFamily="34" charset="0"/>
              <a:buChar char="•"/>
              <a:defRPr/>
            </a:pPr>
            <a:r>
              <a:rPr lang="nl-NL" sz="1200" b="0" i="0" dirty="0"/>
              <a:t>De omgang met alles wat de ziekte met zich meebrengt</a:t>
            </a:r>
          </a:p>
          <a:p>
            <a:pPr marL="0" indent="0">
              <a:buFont typeface="Arial" panose="020B0604020202020204" pitchFamily="34" charset="0"/>
              <a:buNone/>
            </a:pPr>
            <a:r>
              <a:rPr lang="nl-NL" b="0" i="0" baseline="0" dirty="0"/>
              <a:t>In de terminale fase kunnen MZ voor problemen/situaties worden gesteld die verwarrend of beangstigend kunnen zijn zoals terminale onrust of reutelen. Er kunnen gevoelens van machteloosheid zijn.</a:t>
            </a:r>
          </a:p>
          <a:p>
            <a:pPr marL="0" indent="0">
              <a:buFont typeface="Arial" panose="020B0604020202020204" pitchFamily="34" charset="0"/>
              <a:buNone/>
            </a:pPr>
            <a:r>
              <a:rPr lang="nl-NL" b="0" i="0" baseline="0" dirty="0"/>
              <a:t>Gesproken kan worden over de positie van de mantelzorger. Staat deze aan de zijlijn of is deze actief betrokken? Hoe verkrijgt de MZ voldoende informatie?</a:t>
            </a:r>
          </a:p>
          <a:p>
            <a:pPr marL="171450" indent="-171450">
              <a:spcBef>
                <a:spcPts val="0"/>
              </a:spcBef>
              <a:buFont typeface="Arial" panose="020B0604020202020204" pitchFamily="34" charset="0"/>
              <a:buChar char="•"/>
              <a:defRPr/>
            </a:pPr>
            <a:r>
              <a:rPr lang="nl-NL" sz="1200" b="0" i="0" dirty="0"/>
              <a:t>Belasting in het dagelijks leven</a:t>
            </a:r>
          </a:p>
          <a:p>
            <a:pPr marL="0" indent="0">
              <a:spcBef>
                <a:spcPts val="0"/>
              </a:spcBef>
              <a:buFont typeface="Arial" panose="020B0604020202020204" pitchFamily="34" charset="0"/>
              <a:buNone/>
              <a:defRPr/>
            </a:pPr>
            <a:r>
              <a:rPr lang="nl-NL" sz="1200" b="0" i="0" dirty="0"/>
              <a:t>Dit is o.a. afhankelijk van de fase van het ziekteproces. Is er sprake van een crisis of is het meer een stabiele fase?</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200" b="0" i="0" dirty="0"/>
              <a:t>Hoe</a:t>
            </a:r>
            <a:r>
              <a:rPr lang="nl-NL" sz="1200" b="0" i="0" baseline="0" dirty="0"/>
              <a:t> belastend worden de taken ervaren? Zie ook de checklist in de richtlijn Mantelzorg die ik hiervoor benoemde (Integraal Kankercentrum Nederland, 2009).</a:t>
            </a:r>
            <a:endParaRPr lang="nl-NL" sz="1200" b="0" i="0" dirty="0"/>
          </a:p>
          <a:p>
            <a:pPr marL="171450" indent="-171450">
              <a:spcBef>
                <a:spcPts val="0"/>
              </a:spcBef>
              <a:buFont typeface="Arial" panose="020B0604020202020204" pitchFamily="34" charset="0"/>
              <a:buChar char="•"/>
              <a:defRPr/>
            </a:pPr>
            <a:r>
              <a:rPr lang="nl-NL" sz="1200" b="0" i="0" dirty="0"/>
              <a:t>De gevolgen van de ziekte voor de eigen identiteit en levensloop</a:t>
            </a:r>
          </a:p>
          <a:p>
            <a:pPr marL="0" indent="0">
              <a:spcBef>
                <a:spcPts val="0"/>
              </a:spcBef>
              <a:buFont typeface="Arial" panose="020B0604020202020204" pitchFamily="34" charset="0"/>
              <a:buNone/>
              <a:defRPr/>
            </a:pPr>
            <a:r>
              <a:rPr lang="nl-NL" sz="1200" b="0" i="0" dirty="0"/>
              <a:t>Dit kan gaan over het eigen beroep van de mantelzorger; heeft de mantelzorger zijn/haar beroep opgegeven? Het kan ook gaan over hoe de mantelzorger </a:t>
            </a:r>
            <a:r>
              <a:rPr lang="nl-NL" sz="1200" b="0" i="0" baseline="0" dirty="0"/>
              <a:t>sociale contacten onderhoudt? </a:t>
            </a:r>
          </a:p>
          <a:p>
            <a:pPr marL="0" indent="0">
              <a:spcBef>
                <a:spcPts val="0"/>
              </a:spcBef>
              <a:buFont typeface="Arial" panose="020B0604020202020204" pitchFamily="34" charset="0"/>
              <a:buNone/>
              <a:defRPr/>
            </a:pPr>
            <a:r>
              <a:rPr lang="nl-NL" sz="1200" b="0" i="0" baseline="0" dirty="0"/>
              <a:t>Ook kunnen er verandering zijn t.a.v. vakanties en intimiteit samen. Wordt dit samen besproken? </a:t>
            </a:r>
            <a:endParaRPr lang="nl-NL" sz="1200" b="0" i="0" dirty="0"/>
          </a:p>
          <a:p>
            <a:pPr marL="171450" indent="-171450">
              <a:spcBef>
                <a:spcPts val="0"/>
              </a:spcBef>
              <a:buFont typeface="Arial" panose="020B0604020202020204" pitchFamily="34" charset="0"/>
              <a:buChar char="•"/>
              <a:defRPr/>
            </a:pPr>
            <a:r>
              <a:rPr lang="nl-NL" sz="1200" b="0" i="0" dirty="0"/>
              <a:t>De gevolgen voor de partnerrelatie</a:t>
            </a:r>
          </a:p>
          <a:p>
            <a:pPr marL="0" indent="0">
              <a:buFont typeface="Arial" panose="020B0604020202020204" pitchFamily="34" charset="0"/>
              <a:buNone/>
            </a:pPr>
            <a:r>
              <a:rPr lang="nl-NL" b="0" i="0" baseline="0" dirty="0"/>
              <a:t>Bestaande relatieproblemen kunnen toenemen maar een relatie kan zich ook verdiepen; zijn er veranderingen in het intiem contact tussen beide. </a:t>
            </a:r>
          </a:p>
          <a:p>
            <a:pPr marL="0" indent="0">
              <a:buFont typeface="Arial" panose="020B0604020202020204" pitchFamily="34" charset="0"/>
              <a:buNone/>
            </a:pPr>
            <a:r>
              <a:rPr lang="nl-NL" b="0" i="0" baseline="0" dirty="0"/>
              <a:t>Hoe is de verwerkingsstrategie van de mantelzorger en partner. Zitten ze in een vergelijkbare fase van het verwerkingsproces? </a:t>
            </a:r>
          </a:p>
          <a:p>
            <a:pPr marL="0" indent="0">
              <a:buFont typeface="Arial" panose="020B0604020202020204" pitchFamily="34" charset="0"/>
              <a:buNone/>
            </a:pPr>
            <a:r>
              <a:rPr lang="nl-NL" b="0" i="0" baseline="0" dirty="0"/>
              <a:t>Kunnen ze gevoelens met elkaar delen? </a:t>
            </a:r>
          </a:p>
          <a:p>
            <a:pPr marL="0" indent="0">
              <a:spcBef>
                <a:spcPts val="0"/>
              </a:spcBef>
              <a:buNone/>
              <a:defRPr/>
            </a:pPr>
            <a:r>
              <a:rPr lang="nl-NL" b="0" i="0" baseline="0" dirty="0"/>
              <a:t>Beide gaan een heel ander perspectief tegemoet. Afscheid nemen. De mantelzorger moet straks weer verder. </a:t>
            </a:r>
            <a:r>
              <a:rPr lang="nl-NL" sz="1200" i="0" dirty="0"/>
              <a:t>(Integraal Kankercentrum Nederland, 2009)]</a:t>
            </a:r>
          </a:p>
          <a:p>
            <a:pPr marL="0" indent="0">
              <a:spcBef>
                <a:spcPts val="0"/>
              </a:spcBef>
              <a:buNone/>
              <a:defRPr/>
            </a:pPr>
            <a:endParaRPr lang="nl-NL" sz="2000" i="0" dirty="0"/>
          </a:p>
          <a:p>
            <a:pPr marL="0" indent="0">
              <a:buFont typeface="Arial" panose="020B0604020202020204" pitchFamily="34" charset="0"/>
              <a:buNone/>
            </a:pPr>
            <a:endParaRPr lang="nl-NL" b="0" i="0" baseline="0" dirty="0"/>
          </a:p>
          <a:p>
            <a:pPr marL="0" indent="0">
              <a:buFont typeface="Arial" panose="020B0604020202020204" pitchFamily="34" charset="0"/>
              <a:buNone/>
            </a:pPr>
            <a:endParaRPr lang="nl-NL" i="0" baseline="0" dirty="0"/>
          </a:p>
          <a:p>
            <a:pPr marL="0" indent="0">
              <a:buFont typeface="Arial" panose="020B0604020202020204" pitchFamily="34" charset="0"/>
              <a:buNone/>
            </a:pPr>
            <a:endParaRPr lang="nl-NL" i="0" baseline="0"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i="0"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dirty="0"/>
          </a:p>
          <a:p>
            <a:pPr marL="0" indent="0">
              <a:buFont typeface="Arial" panose="020B0604020202020204" pitchFamily="34" charset="0"/>
              <a:buNone/>
            </a:pPr>
            <a:endParaRPr lang="nl-NL" baseline="0" dirty="0"/>
          </a:p>
          <a:p>
            <a:pPr marL="0" indent="0">
              <a:buFont typeface="Arial" panose="020B0604020202020204" pitchFamily="34" charset="0"/>
              <a:buNone/>
            </a:pPr>
            <a:endParaRPr lang="nl-NL" baseline="0" dirty="0"/>
          </a:p>
          <a:p>
            <a:endParaRPr lang="nl-NL" sz="1200"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13</a:t>
            </a:fld>
            <a:endParaRPr lang="en-US"/>
          </a:p>
        </p:txBody>
      </p:sp>
    </p:spTree>
    <p:extLst>
      <p:ext uri="{BB962C8B-B14F-4D97-AF65-F5344CB8AC3E}">
        <p14:creationId xmlns:p14="http://schemas.microsoft.com/office/powerpoint/2010/main" val="543093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sz="1200" b="0" i="0" u="none" strike="noStrike" kern="1200" baseline="0" dirty="0">
                <a:solidFill>
                  <a:schemeClr val="tx1"/>
                </a:solidFill>
                <a:latin typeface="+mn-lt"/>
                <a:ea typeface="+mn-ea"/>
                <a:cs typeface="+mn-cs"/>
              </a:rPr>
              <a:t>[Voor de docent.</a:t>
            </a:r>
          </a:p>
          <a:p>
            <a:pPr marL="0" indent="0">
              <a:buNone/>
            </a:pPr>
            <a:r>
              <a:rPr lang="nl-NL" sz="1200" b="0" i="0" u="none" strike="noStrike" kern="1200" baseline="0" dirty="0">
                <a:solidFill>
                  <a:schemeClr val="tx1"/>
                </a:solidFill>
                <a:latin typeface="+mn-lt"/>
                <a:ea typeface="+mn-ea"/>
                <a:cs typeface="+mn-cs"/>
              </a:rPr>
              <a:t>In de video zie je een uitleg van het gespreksmodel. Het IKNL (2014) geeft ook een te downloaden versie (dit is een uitleg van het model en een invulformulier)]</a:t>
            </a:r>
          </a:p>
          <a:p>
            <a:endParaRPr lang="nl-NL" sz="1200" b="0" i="0" u="none" strike="noStrike" kern="1200" baseline="0" dirty="0">
              <a:solidFill>
                <a:schemeClr val="tx1"/>
              </a:solidFill>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14</a:t>
            </a:fld>
            <a:endParaRPr lang="en-US"/>
          </a:p>
        </p:txBody>
      </p:sp>
    </p:spTree>
    <p:extLst>
      <p:ext uri="{BB962C8B-B14F-4D97-AF65-F5344CB8AC3E}">
        <p14:creationId xmlns:p14="http://schemas.microsoft.com/office/powerpoint/2010/main" val="1389639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r>
              <a:rPr lang="nl-NL" i="0" dirty="0"/>
              <a:t>[Informatie voor de docent.</a:t>
            </a:r>
          </a:p>
          <a:p>
            <a:r>
              <a:rPr lang="nl-NL" i="0" dirty="0"/>
              <a:t>Vraag aan de studenten: zie dia. Mogelijk kunnen studenten situaties herinneren uit de stage of mogelijk uit hun persoonlijke situatie. Op welke wijze had de student of een andere zorgverlener aandacht voor de mantelzorger en heb je een methodiek gebruikt/zag je dat de zorgverlener een methodiek gebruikte om in gesprek te gaan? Werd er ook een meetinstrument gebruikt om overbelasting te meten? </a:t>
            </a:r>
          </a:p>
          <a:p>
            <a:endParaRPr lang="nl-NL" i="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i="0" dirty="0"/>
              <a:t>Op de volgende dia’s worden een aantal handvatten weergegeven om het gesprek aan te gaan. Dit is de kapstok voor het aangaan van een gesprek, zoals benoemd in de richtlijn Mantelzorg </a:t>
            </a:r>
            <a:r>
              <a:rPr lang="nl-NL" sz="1200" i="0" dirty="0"/>
              <a:t>(Integraal Kankercentrum Nederland, 2009) en het gespreksmodel ‘In gesprek met de mantelzorger’ (IKNL, 2014). Deze methoden zijn opgenomen in deze presentatie omdat ze passend zijn binnen de palliatieve zorg. Uiteraard zijn er nog meer methoden om mantelzorgers te begeleiden en te ondersteunen</a:t>
            </a:r>
            <a:r>
              <a:rPr lang="nl-NL" sz="1200" i="1" dirty="0"/>
              <a:t>.] </a:t>
            </a:r>
          </a:p>
          <a:p>
            <a:endParaRPr lang="nl-NL" i="1" dirty="0"/>
          </a:p>
          <a:p>
            <a:endParaRPr lang="nl-NL" i="1" dirty="0"/>
          </a:p>
          <a:p>
            <a:endParaRPr lang="nl-NL" dirty="0"/>
          </a:p>
          <a:p>
            <a:endParaRPr lang="nl-NL" dirty="0"/>
          </a:p>
          <a:p>
            <a:endParaRPr lang="nl-NL"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15</a:t>
            </a:fld>
            <a:endParaRPr lang="en-US"/>
          </a:p>
        </p:txBody>
      </p:sp>
    </p:spTree>
    <p:extLst>
      <p:ext uri="{BB962C8B-B14F-4D97-AF65-F5344CB8AC3E}">
        <p14:creationId xmlns:p14="http://schemas.microsoft.com/office/powerpoint/2010/main" val="374887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i="0" dirty="0"/>
              <a:t>[Voor de docent. Hier is ruimte voor het stellen van vragen. Ook is er ruimte voor het uiten van ervaringen/indrukken tijdens de les]</a:t>
            </a:r>
          </a:p>
          <a:p>
            <a:endParaRPr lang="nl-NL"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16</a:t>
            </a:fld>
            <a:endParaRPr lang="en-US"/>
          </a:p>
        </p:txBody>
      </p:sp>
    </p:spTree>
    <p:extLst>
      <p:ext uri="{BB962C8B-B14F-4D97-AF65-F5344CB8AC3E}">
        <p14:creationId xmlns:p14="http://schemas.microsoft.com/office/powerpoint/2010/main" val="2375597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17</a:t>
            </a:fld>
            <a:endParaRPr lang="en-US"/>
          </a:p>
        </p:txBody>
      </p:sp>
    </p:spTree>
    <p:extLst>
      <p:ext uri="{BB962C8B-B14F-4D97-AF65-F5344CB8AC3E}">
        <p14:creationId xmlns:p14="http://schemas.microsoft.com/office/powerpoint/2010/main" val="31696730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5FC9735-FE0D-4870-943B-75D0891B7967}" type="slidenum">
              <a:rPr lang="en-US" smtClean="0"/>
              <a:t>18</a:t>
            </a:fld>
            <a:endParaRPr lang="en-US"/>
          </a:p>
        </p:txBody>
      </p:sp>
    </p:spTree>
    <p:extLst>
      <p:ext uri="{BB962C8B-B14F-4D97-AF65-F5344CB8AC3E}">
        <p14:creationId xmlns:p14="http://schemas.microsoft.com/office/powerpoint/2010/main" val="7717687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5FC9735-FE0D-4870-943B-75D0891B7967}" type="slidenum">
              <a:rPr lang="en-US" smtClean="0"/>
              <a:t>19</a:t>
            </a:fld>
            <a:endParaRPr lang="en-US"/>
          </a:p>
        </p:txBody>
      </p:sp>
    </p:spTree>
    <p:extLst>
      <p:ext uri="{BB962C8B-B14F-4D97-AF65-F5344CB8AC3E}">
        <p14:creationId xmlns:p14="http://schemas.microsoft.com/office/powerpoint/2010/main" val="2688636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Wie ben ik?</a:t>
            </a:r>
          </a:p>
          <a:p>
            <a:r>
              <a:rPr lang="nl-NL" dirty="0"/>
              <a:t>Wie zijn jullie?</a:t>
            </a:r>
          </a:p>
          <a:p>
            <a:endParaRPr lang="nl-NL" dirty="0"/>
          </a:p>
          <a:p>
            <a:r>
              <a:rPr lang="nl-NL" dirty="0"/>
              <a:t>Met welke verwachtingen zijn jullie gekomen? </a:t>
            </a:r>
          </a:p>
          <a:p>
            <a:endParaRPr lang="nl-NL" dirty="0"/>
          </a:p>
          <a:p>
            <a:endParaRPr lang="nl-NL"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2</a:t>
            </a:fld>
            <a:endParaRPr lang="en-US"/>
          </a:p>
        </p:txBody>
      </p:sp>
    </p:spTree>
    <p:extLst>
      <p:ext uri="{BB962C8B-B14F-4D97-AF65-F5344CB8AC3E}">
        <p14:creationId xmlns:p14="http://schemas.microsoft.com/office/powerpoint/2010/main" val="2685504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nl-NL" sz="1200" b="0" i="0" kern="1200" baseline="0" dirty="0">
                <a:solidFill>
                  <a:schemeClr val="tx1"/>
                </a:solidFill>
                <a:effectLst/>
                <a:latin typeface="+mn-lt"/>
                <a:ea typeface="+mn-ea"/>
                <a:cs typeface="+mn-cs"/>
              </a:rPr>
              <a:t>In deze bijeenkomst</a:t>
            </a:r>
          </a:p>
          <a:p>
            <a:pPr marL="171450" indent="-171450">
              <a:buFont typeface="Arial" panose="020B0604020202020204" pitchFamily="34" charset="0"/>
              <a:buChar char="•"/>
            </a:pPr>
            <a:r>
              <a:rPr lang="nl-NL" sz="1200" dirty="0"/>
              <a:t>wordt informatie gegeven over de rol van de mantelzorger en methodieken die je kan gebruiken om het gesprek aan te gaan. </a:t>
            </a:r>
          </a:p>
          <a:p>
            <a:pPr marL="171450" indent="-171450">
              <a:buFont typeface="Arial" panose="020B0604020202020204" pitchFamily="34" charset="0"/>
              <a:buChar char="•"/>
            </a:pPr>
            <a:r>
              <a:rPr lang="nl-NL" sz="1200" dirty="0"/>
              <a:t>gaan we in gesprek </a:t>
            </a:r>
            <a:r>
              <a:rPr lang="nl-NL" sz="1200" dirty="0" err="1"/>
              <a:t>a.h.v</a:t>
            </a:r>
            <a:r>
              <a:rPr lang="nl-NL" sz="1200" dirty="0"/>
              <a:t>. jullie eigen ervaringen. </a:t>
            </a:r>
          </a:p>
          <a:p>
            <a:pPr marL="171450" indent="-171450">
              <a:buFont typeface="Arial" panose="020B0604020202020204" pitchFamily="34" charset="0"/>
              <a:buChar char="•"/>
            </a:pPr>
            <a:endParaRPr lang="nl-NL" sz="1200" dirty="0"/>
          </a:p>
          <a:p>
            <a:pPr marL="0" indent="0">
              <a:buNone/>
            </a:pPr>
            <a:endParaRPr lang="nl-NL" sz="1200" dirty="0"/>
          </a:p>
          <a:p>
            <a:pPr marL="0" indent="0">
              <a:buNone/>
            </a:pPr>
            <a:endParaRPr lang="nl-NL" sz="1200" dirty="0"/>
          </a:p>
          <a:p>
            <a:pPr marL="0" indent="0">
              <a:buNone/>
            </a:pPr>
            <a:endParaRPr lang="nl-NL" sz="1200" dirty="0"/>
          </a:p>
          <a:p>
            <a:endParaRPr lang="nl-NL" sz="1200" b="0" i="0" kern="1200" baseline="0" dirty="0">
              <a:solidFill>
                <a:schemeClr val="tx1"/>
              </a:solidFill>
              <a:effectLst/>
              <a:latin typeface="+mn-lt"/>
              <a:ea typeface="+mn-ea"/>
              <a:cs typeface="+mn-cs"/>
            </a:endParaRPr>
          </a:p>
          <a:p>
            <a:endParaRPr lang="nl-NL" sz="1200" b="0" i="0" kern="1200" baseline="0" dirty="0">
              <a:solidFill>
                <a:schemeClr val="tx1"/>
              </a:solidFill>
              <a:effectLst/>
              <a:latin typeface="+mn-lt"/>
              <a:ea typeface="+mn-ea"/>
              <a:cs typeface="+mn-cs"/>
            </a:endParaRPr>
          </a:p>
          <a:p>
            <a:endParaRPr lang="nl-NL" sz="1200" b="0" i="0" kern="1200" baseline="0" dirty="0">
              <a:solidFill>
                <a:schemeClr val="tx1"/>
              </a:solidFill>
              <a:effectLst/>
              <a:latin typeface="+mn-lt"/>
              <a:ea typeface="+mn-ea"/>
              <a:cs typeface="+mn-cs"/>
            </a:endParaRPr>
          </a:p>
          <a:p>
            <a:endParaRPr lang="nl-NL"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D436157-E4AF-4334-826F-5340C93250B7}" type="slidenum">
              <a:rPr lang="en-US" smtClean="0"/>
              <a:pPr/>
              <a:t>3</a:t>
            </a:fld>
            <a:endParaRPr lang="en-US"/>
          </a:p>
        </p:txBody>
      </p:sp>
    </p:spTree>
    <p:extLst>
      <p:ext uri="{BB962C8B-B14F-4D97-AF65-F5344CB8AC3E}">
        <p14:creationId xmlns:p14="http://schemas.microsoft.com/office/powerpoint/2010/main" val="1183856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i="0" dirty="0"/>
              <a:t>[Voor de docent.</a:t>
            </a:r>
          </a:p>
          <a:p>
            <a:r>
              <a:rPr lang="nl-NL" i="0" dirty="0"/>
              <a:t>In deze les gaan de studenten op twee momenten in een groep van 4 een vragen beantwoorden, waarna een plenaire terugkoppeling. De student wordt hierdoor aangezet tot actief luisteren. Van de student wordt een actieve inbreng gevraagd. </a:t>
            </a:r>
          </a:p>
          <a:p>
            <a:endParaRPr lang="nl-NL" i="0" dirty="0"/>
          </a:p>
          <a:p>
            <a:r>
              <a:rPr lang="nl-NL" i="0" dirty="0"/>
              <a:t>Opdracht 1 zal gaan over de rollen van de mantelzorger</a:t>
            </a:r>
          </a:p>
          <a:p>
            <a:r>
              <a:rPr lang="nl-NL" i="0" dirty="0"/>
              <a:t>Opdracht 2 zal gaan over methoden om het gesprek met een mantelzorger aan te gaan.]</a:t>
            </a:r>
          </a:p>
          <a:p>
            <a:endParaRPr lang="nl-NL" i="1" dirty="0"/>
          </a:p>
          <a:p>
            <a:endParaRPr lang="nl-NL"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4</a:t>
            </a:fld>
            <a:endParaRPr lang="en-US"/>
          </a:p>
        </p:txBody>
      </p:sp>
    </p:spTree>
    <p:extLst>
      <p:ext uri="{BB962C8B-B14F-4D97-AF65-F5344CB8AC3E}">
        <p14:creationId xmlns:p14="http://schemas.microsoft.com/office/powerpoint/2010/main" val="1222507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200" b="0" kern="1200" cap="all"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0" i="0" u="none" strike="noStrike" kern="1200" dirty="0">
                <a:solidFill>
                  <a:schemeClr val="tx1"/>
                </a:solidFill>
                <a:effectLst/>
                <a:latin typeface="+mn-lt"/>
                <a:ea typeface="+mn-ea"/>
                <a:cs typeface="+mn-cs"/>
              </a:rPr>
              <a:t>In de voorgaande jaren is er steeds meer aandacht gekomen voor de kwaliteit van zorg binnen de palliatieve fase. In 2017 hebben vertegenwoordigers van patiënten en hun naasten, zorgverleners en zorgverzekeraars het Kwaliteitskader palliatieve zorg Nederland ontwikkeld </a:t>
            </a:r>
            <a:r>
              <a:rPr lang="nl-NL" sz="1200" dirty="0"/>
              <a:t>(Kwaliteitskader palliatieve zorg Nederland, IKNL/</a:t>
            </a:r>
            <a:r>
              <a:rPr lang="nl-NL" sz="1200" dirty="0" err="1"/>
              <a:t>Palliactief</a:t>
            </a:r>
            <a:r>
              <a:rPr lang="nl-NL" sz="1200" dirty="0"/>
              <a:t>, 2017).</a:t>
            </a:r>
            <a:r>
              <a:rPr lang="nl-NL" sz="1200" b="0" i="0" u="none" strike="noStrike" kern="1200" dirty="0">
                <a:solidFill>
                  <a:schemeClr val="tx1"/>
                </a:solidFill>
                <a:effectLst/>
                <a:latin typeface="+mn-lt"/>
                <a:ea typeface="+mn-ea"/>
                <a:cs typeface="+mn-cs"/>
              </a:rPr>
              <a:t> Het document laat zien wat de kwaliteit van palliatieve zorg in Nederland moet zijn. Ze zijn hierbij uitgegaan van de waarden, wensen en behoeften van de patiënt en diens naasten. Ook hebben ze de huidige definitie van de Wereldgezondheidsorganisatie (WHO) uit 2002 van palliatieve zorg kritisch bekeken en ze zijn overeengekomen om voor Nederland belangrijke punten aan de WHO definitie toe te voegen. Op deze dia zie je de definitie. </a:t>
            </a:r>
          </a:p>
          <a:p>
            <a:endParaRPr lang="nl-NL" sz="1200" b="0"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Je ziet dat binnen het kwaliteitskader specifiek aandacht gegeven wordt aan de mantelzorger. De rol van de mantelzorger komt goed naar voren, alsook wat van de professional wordt gevraagd om aandacht te geven aan de mantelzorger en om deze te ondersteuning.</a:t>
            </a:r>
            <a:endParaRPr lang="nl-NL" dirty="0"/>
          </a:p>
          <a:p>
            <a:pPr marL="228600" indent="-228600">
              <a:buFont typeface="Arial" panose="020B0604020202020204" pitchFamily="34" charset="0"/>
              <a:buChar char="•"/>
            </a:pPr>
            <a:r>
              <a:rPr lang="nl-NL" dirty="0"/>
              <a:t>Er is aandacht voor het benoemen wie de mantelzorger is en wat verantwoordelijkheden zijn.</a:t>
            </a:r>
          </a:p>
          <a:p>
            <a:pPr marL="228600" indent="-228600">
              <a:buFont typeface="Arial" panose="020B0604020202020204" pitchFamily="34" charset="0"/>
              <a:buChar char="•"/>
            </a:pPr>
            <a:r>
              <a:rPr lang="nl-NL" dirty="0"/>
              <a:t>De mantelzorger wordt benoemd binnen zijn rol als zorgverlener; hoe de mantelzorger te informeren over de situatie van de </a:t>
            </a:r>
            <a:r>
              <a:rPr lang="nl-NL" dirty="0" err="1"/>
              <a:t>patient</a:t>
            </a:r>
            <a:r>
              <a:rPr lang="nl-NL" dirty="0"/>
              <a:t> en hoe hij/zij ondersteuning kan bieden. Uiteraard wordt uitgegaan van de behoeften van de mantelzorger.</a:t>
            </a:r>
          </a:p>
          <a:p>
            <a:pPr marL="228600" indent="-228600">
              <a:buFont typeface="Arial" panose="020B0604020202020204" pitchFamily="34" charset="0"/>
              <a:buChar char="•"/>
            </a:pPr>
            <a:r>
              <a:rPr lang="nl-NL" dirty="0"/>
              <a:t>De mantelzorger wordt benoemd binnen zijn rol als naaste; hoe aandacht te hebben voor draagkracht en draaglast, wensen en behoeften en voorkomen van overbelasting.</a:t>
            </a:r>
          </a:p>
          <a:p>
            <a:pPr marL="228600" indent="-228600">
              <a:buFont typeface="Arial" panose="020B0604020202020204" pitchFamily="34" charset="0"/>
              <a:buChar char="•"/>
            </a:pPr>
            <a:r>
              <a:rPr lang="nl-NL" dirty="0"/>
              <a:t>Er is aandacht voor zelfzorgactiviteiten om stress te verminderen en welzijn en veiligheid te bevorderen. </a:t>
            </a:r>
          </a:p>
          <a:p>
            <a:endParaRPr lang="nl-NL" sz="1200" b="0"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Als je deze definitie ziet binnen het kwaliteitskader. Wat vraagt dit van jou als verpleegkundige?</a:t>
            </a:r>
          </a:p>
          <a:p>
            <a:r>
              <a:rPr lang="nl-NL" sz="1200" b="0" i="0" u="none" strike="noStrike" kern="1200" dirty="0">
                <a:solidFill>
                  <a:schemeClr val="tx1"/>
                </a:solidFill>
                <a:effectLst/>
                <a:latin typeface="+mn-lt"/>
                <a:ea typeface="+mn-ea"/>
                <a:cs typeface="+mn-cs"/>
              </a:rPr>
              <a:t>[Gesproken kan worden over </a:t>
            </a:r>
          </a:p>
          <a:p>
            <a:pPr marL="171450" indent="-171450">
              <a:buFont typeface="Arial" panose="020B0604020202020204" pitchFamily="34" charset="0"/>
              <a:buChar char="•"/>
            </a:pPr>
            <a:r>
              <a:rPr lang="nl-NL" sz="1200" b="0" i="0" u="none" strike="noStrike" kern="1200" dirty="0">
                <a:solidFill>
                  <a:schemeClr val="tx1"/>
                </a:solidFill>
                <a:effectLst/>
                <a:latin typeface="+mn-lt"/>
                <a:ea typeface="+mn-ea"/>
                <a:cs typeface="+mn-cs"/>
              </a:rPr>
              <a:t>de competenties die de verpleegkundige heeft/nodig heeft om het gesprek op een methodische wijze aan te gaan</a:t>
            </a:r>
          </a:p>
          <a:p>
            <a:pPr marL="171450" indent="-171450">
              <a:buFont typeface="Arial" panose="020B0604020202020204" pitchFamily="34" charset="0"/>
              <a:buChar char="•"/>
            </a:pPr>
            <a:r>
              <a:rPr lang="nl-NL" sz="1200" b="0" i="0" u="none" strike="noStrike" kern="1200" dirty="0">
                <a:solidFill>
                  <a:schemeClr val="tx1"/>
                </a:solidFill>
                <a:effectLst/>
                <a:latin typeface="+mn-lt"/>
                <a:ea typeface="+mn-ea"/>
                <a:cs typeface="+mn-cs"/>
              </a:rPr>
              <a:t>aandacht voor innovatie, samenhangend met het onderwerp mantelzorgondersteuning binnen de palliatieve fase. Denk aan richtlijnen, protocollen en standaarden.</a:t>
            </a:r>
          </a:p>
          <a:p>
            <a:pPr marL="171450" indent="-171450">
              <a:buFont typeface="Arial" panose="020B0604020202020204" pitchFamily="34" charset="0"/>
              <a:buChar char="•"/>
            </a:pPr>
            <a:r>
              <a:rPr lang="nl-NL" sz="1200" b="0" i="0" u="none" strike="noStrike" kern="1200" dirty="0">
                <a:solidFill>
                  <a:schemeClr val="tx1"/>
                </a:solidFill>
                <a:effectLst/>
                <a:latin typeface="+mn-lt"/>
                <a:ea typeface="+mn-ea"/>
                <a:cs typeface="+mn-cs"/>
              </a:rPr>
              <a:t>de mate waarin de individuele verpleegkundige aandacht heeft voor de mantelzorger binnen de palliatieve fase]</a:t>
            </a:r>
          </a:p>
          <a:p>
            <a:endParaRPr lang="nl-NL" sz="1200" b="0"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[Achtergrondinformatie voor docenten. </a:t>
            </a:r>
          </a:p>
          <a:p>
            <a:r>
              <a:rPr lang="nl-NL" sz="1200" b="0" i="0" u="none" strike="noStrike" kern="1200" dirty="0">
                <a:solidFill>
                  <a:schemeClr val="tx1"/>
                </a:solidFill>
                <a:effectLst/>
                <a:latin typeface="+mn-lt"/>
                <a:ea typeface="+mn-ea"/>
                <a:cs typeface="+mn-cs"/>
              </a:rPr>
              <a:t>In </a:t>
            </a:r>
            <a:r>
              <a:rPr lang="nl-NL" sz="1200" b="0" i="0" u="none" strike="noStrike" kern="1200" dirty="0">
                <a:solidFill>
                  <a:srgbClr val="FF0000"/>
                </a:solidFill>
                <a:effectLst/>
                <a:latin typeface="+mn-lt"/>
                <a:ea typeface="+mn-ea"/>
                <a:cs typeface="+mn-cs"/>
              </a:rPr>
              <a:t>hoofdstuk 2.6 van het document wordt specifiek de aandacht voor mantelzorg benoemd. </a:t>
            </a:r>
            <a:r>
              <a:rPr lang="nl-NL" sz="1200" b="0" i="0" u="none" strike="noStrike" kern="1200" dirty="0">
                <a:solidFill>
                  <a:schemeClr val="tx1"/>
                </a:solidFill>
                <a:effectLst/>
                <a:latin typeface="+mn-lt"/>
                <a:ea typeface="+mn-ea"/>
                <a:cs typeface="+mn-cs"/>
              </a:rPr>
              <a:t>Hierna volgt een</a:t>
            </a:r>
            <a:r>
              <a:rPr lang="nl-NL" sz="1200" i="0" kern="1200" dirty="0">
                <a:solidFill>
                  <a:schemeClr val="tx1"/>
                </a:solidFill>
                <a:effectLst/>
                <a:latin typeface="+mn-lt"/>
                <a:ea typeface="+mn-ea"/>
                <a:cs typeface="+mn-cs"/>
              </a:rPr>
              <a:t> korte letterlijke weergave van de tekst.</a:t>
            </a:r>
          </a:p>
          <a:p>
            <a:r>
              <a:rPr lang="nl-NL" sz="1200" i="0" kern="1200" dirty="0">
                <a:solidFill>
                  <a:schemeClr val="tx1"/>
                </a:solidFill>
                <a:effectLst/>
                <a:latin typeface="+mn-lt"/>
                <a:ea typeface="+mn-ea"/>
                <a:cs typeface="+mn-cs"/>
              </a:rPr>
              <a:t>Inleiding. </a:t>
            </a:r>
          </a:p>
          <a:p>
            <a:r>
              <a:rPr lang="nl-NL" sz="1200" i="0" kern="1200" dirty="0">
                <a:solidFill>
                  <a:srgbClr val="FF0000"/>
                </a:solidFill>
                <a:effectLst/>
                <a:latin typeface="+mn-lt"/>
                <a:ea typeface="+mn-ea"/>
                <a:cs typeface="+mn-cs"/>
              </a:rPr>
              <a:t>Mantelzorgers spelen een sleutelrol in het bieden van ondersteuning en zorg aan de </a:t>
            </a:r>
            <a:r>
              <a:rPr lang="nl-NL" sz="1200" i="0" kern="1200" dirty="0" err="1">
                <a:solidFill>
                  <a:srgbClr val="FF0000"/>
                </a:solidFill>
                <a:effectLst/>
                <a:latin typeface="+mn-lt"/>
                <a:ea typeface="+mn-ea"/>
                <a:cs typeface="+mn-cs"/>
              </a:rPr>
              <a:t>patiënt</a:t>
            </a:r>
            <a:r>
              <a:rPr lang="nl-NL" sz="1200" i="0" kern="1200" dirty="0">
                <a:solidFill>
                  <a:srgbClr val="FF0000"/>
                </a:solidFill>
                <a:effectLst/>
                <a:latin typeface="+mn-lt"/>
                <a:ea typeface="+mn-ea"/>
                <a:cs typeface="+mn-cs"/>
              </a:rPr>
              <a:t>, ongeacht of deze thuis, in een ziekenhuis, verpleeghuis of in een hospice verblijft. Een goede samenwerking tussen zorgverleners en vrijwilligers en mantelzorgers houdt rekening met verschillende rollen die een mantelzorger kan vervullen: als naaste, </a:t>
            </a:r>
            <a:r>
              <a:rPr lang="nl-NL" sz="1200" i="0" kern="1200" dirty="0" err="1">
                <a:solidFill>
                  <a:srgbClr val="FF0000"/>
                </a:solidFill>
                <a:effectLst/>
                <a:latin typeface="+mn-lt"/>
                <a:ea typeface="+mn-ea"/>
                <a:cs typeface="+mn-cs"/>
              </a:rPr>
              <a:t>schaduwpatiënt</a:t>
            </a:r>
            <a:r>
              <a:rPr lang="nl-NL" sz="1200" i="0" kern="1200" dirty="0">
                <a:solidFill>
                  <a:srgbClr val="FF0000"/>
                </a:solidFill>
                <a:effectLst/>
                <a:latin typeface="+mn-lt"/>
                <a:ea typeface="+mn-ea"/>
                <a:cs typeface="+mn-cs"/>
              </a:rPr>
              <a:t>, collega-zorgverlener en expert (over het leven van de </a:t>
            </a:r>
            <a:r>
              <a:rPr lang="nl-NL" sz="1200" i="0" kern="1200" dirty="0" err="1">
                <a:solidFill>
                  <a:srgbClr val="FF0000"/>
                </a:solidFill>
                <a:effectLst/>
                <a:latin typeface="+mn-lt"/>
                <a:ea typeface="+mn-ea"/>
                <a:cs typeface="+mn-cs"/>
              </a:rPr>
              <a:t>patiënt</a:t>
            </a:r>
            <a:r>
              <a:rPr lang="nl-NL" sz="1200" i="0" kern="1200" dirty="0">
                <a:solidFill>
                  <a:srgbClr val="FF0000"/>
                </a:solidFill>
                <a:effectLst/>
                <a:latin typeface="+mn-lt"/>
                <a:ea typeface="+mn-ea"/>
                <a:cs typeface="+mn-cs"/>
              </a:rPr>
              <a:t>). Welke rol het meest prominent is, kan van tijd tot tijd en van situatie tot situatie verschillen. Het vervullen van de mantelzorgrol kan weliswaar voldoening geven, maar is vaak fysiek en psychisch belastend. Mantelzorgers hebben behoefte aan begeleiding, voorlichting, advies en ondersteuning voor en na het overlijden van de </a:t>
            </a:r>
            <a:r>
              <a:rPr lang="nl-NL" sz="1200" i="0" kern="1200" dirty="0" err="1">
                <a:solidFill>
                  <a:srgbClr val="FF0000"/>
                </a:solidFill>
                <a:effectLst/>
                <a:latin typeface="+mn-lt"/>
                <a:ea typeface="+mn-ea"/>
                <a:cs typeface="+mn-cs"/>
              </a:rPr>
              <a:t>patiënt</a:t>
            </a:r>
            <a:r>
              <a:rPr lang="nl-NL" sz="1200" i="0" kern="1200" dirty="0">
                <a:solidFill>
                  <a:srgbClr val="FF0000"/>
                </a:solidFill>
                <a:effectLst/>
                <a:latin typeface="+mn-lt"/>
                <a:ea typeface="+mn-ea"/>
                <a:cs typeface="+mn-cs"/>
              </a:rPr>
              <a:t>. Specifieke aandacht van de zorgverleners en vrijwilligers voor de individuele waarden, wensen en behoeften van de mantelzorger stelt deze in staat zijn rol beter te vervullen en vermindert stress bij de mantelzorger. </a:t>
            </a:r>
            <a:endParaRPr lang="nl-NL" i="0" dirty="0">
              <a:solidFill>
                <a:srgbClr val="FF0000"/>
              </a:solidFill>
            </a:endParaRPr>
          </a:p>
          <a:p>
            <a:r>
              <a:rPr lang="nl-NL" sz="1200" i="0" kern="1200" dirty="0">
                <a:solidFill>
                  <a:schemeClr val="tx1"/>
                </a:solidFill>
                <a:effectLst/>
                <a:latin typeface="+mn-lt"/>
                <a:ea typeface="+mn-ea"/>
                <a:cs typeface="+mn-cs"/>
              </a:rPr>
              <a:t>Standaard. </a:t>
            </a:r>
          </a:p>
          <a:p>
            <a:r>
              <a:rPr lang="nl-NL" sz="1200" i="0" kern="1200" dirty="0">
                <a:solidFill>
                  <a:schemeClr val="tx1"/>
                </a:solidFill>
                <a:effectLst/>
                <a:latin typeface="+mn-lt"/>
                <a:ea typeface="+mn-ea"/>
                <a:cs typeface="+mn-cs"/>
              </a:rPr>
              <a:t>De mantelzorger wordt door zorgverleners en vrijwilligers erkend als </a:t>
            </a:r>
            <a:r>
              <a:rPr lang="nl-NL" sz="1200" i="0" kern="1200" dirty="0" err="1">
                <a:solidFill>
                  <a:schemeClr val="tx1"/>
                </a:solidFill>
                <a:effectLst/>
                <a:latin typeface="+mn-lt"/>
                <a:ea typeface="+mn-ea"/>
                <a:cs typeface="+mn-cs"/>
              </a:rPr>
              <a:t>díe</a:t>
            </a:r>
            <a:r>
              <a:rPr lang="nl-NL" sz="1200" i="0" kern="1200" dirty="0">
                <a:solidFill>
                  <a:schemeClr val="tx1"/>
                </a:solidFill>
                <a:effectLst/>
                <a:latin typeface="+mn-lt"/>
                <a:ea typeface="+mn-ea"/>
                <a:cs typeface="+mn-cs"/>
              </a:rPr>
              <a:t> naaste die een belangrijke rol heeft in de zorg voor de </a:t>
            </a:r>
            <a:r>
              <a:rPr lang="nl-NL" sz="1200" i="0" kern="1200" dirty="0" err="1">
                <a:solidFill>
                  <a:schemeClr val="tx1"/>
                </a:solidFill>
                <a:effectLst/>
                <a:latin typeface="+mn-lt"/>
                <a:ea typeface="+mn-ea"/>
                <a:cs typeface="+mn-cs"/>
              </a:rPr>
              <a:t>patiënt</a:t>
            </a:r>
            <a:r>
              <a:rPr lang="nl-NL" sz="1200" i="0" kern="1200" dirty="0">
                <a:solidFill>
                  <a:schemeClr val="tx1"/>
                </a:solidFill>
                <a:effectLst/>
                <a:latin typeface="+mn-lt"/>
                <a:ea typeface="+mn-ea"/>
                <a:cs typeface="+mn-cs"/>
              </a:rPr>
              <a:t> en wordt daar actief bij betrokken. Tevens wordt hij op basis van zijn specifieke waarden, wensen en behoeften ondersteund en begeleid en voorzien van informatie. </a:t>
            </a:r>
            <a:r>
              <a:rPr lang="nl-NL" sz="1200" i="0" kern="1200" dirty="0" err="1">
                <a:solidFill>
                  <a:schemeClr val="tx1"/>
                </a:solidFill>
                <a:effectLst/>
                <a:latin typeface="+mn-lt"/>
                <a:ea typeface="+mn-ea"/>
                <a:cs typeface="+mn-cs"/>
              </a:rPr>
              <a:t>Eén</a:t>
            </a:r>
            <a:r>
              <a:rPr lang="nl-NL" sz="1200" i="0" kern="1200" dirty="0">
                <a:solidFill>
                  <a:schemeClr val="tx1"/>
                </a:solidFill>
                <a:effectLst/>
                <a:latin typeface="+mn-lt"/>
                <a:ea typeface="+mn-ea"/>
                <a:cs typeface="+mn-cs"/>
              </a:rPr>
              <a:t> of meerdere naasten kunnen deze rol hebben. </a:t>
            </a:r>
            <a:endParaRPr lang="nl-NL" i="0" dirty="0"/>
          </a:p>
          <a:p>
            <a:r>
              <a:rPr lang="nl-NL" sz="1200" b="0" i="0" u="none" kern="1200" dirty="0">
                <a:solidFill>
                  <a:schemeClr val="tx1"/>
                </a:solidFill>
                <a:effectLst/>
                <a:latin typeface="+mn-lt"/>
                <a:ea typeface="+mn-ea"/>
                <a:cs typeface="+mn-cs"/>
              </a:rPr>
              <a:t>Criteria. </a:t>
            </a:r>
            <a:endParaRPr lang="nl-NL" b="0" i="0" u="none" dirty="0"/>
          </a:p>
          <a:p>
            <a:r>
              <a:rPr lang="nl-NL" sz="1200" b="0" i="0" u="none" kern="1200" dirty="0">
                <a:solidFill>
                  <a:schemeClr val="tx1"/>
                </a:solidFill>
                <a:effectLst/>
                <a:latin typeface="+mn-lt"/>
                <a:ea typeface="+mn-ea"/>
                <a:cs typeface="+mn-cs"/>
              </a:rPr>
              <a:t>1  De mantelzorger en zijn verantwoordelijkheden worden door de </a:t>
            </a:r>
            <a:r>
              <a:rPr lang="nl-NL" sz="1200" b="0" i="0" u="none" kern="1200" dirty="0" err="1">
                <a:solidFill>
                  <a:schemeClr val="tx1"/>
                </a:solidFill>
                <a:effectLst/>
                <a:latin typeface="+mn-lt"/>
                <a:ea typeface="+mn-ea"/>
                <a:cs typeface="+mn-cs"/>
              </a:rPr>
              <a:t>patiënt</a:t>
            </a:r>
            <a:r>
              <a:rPr lang="nl-NL" sz="1200" b="0" i="0" u="none" kern="1200" dirty="0">
                <a:solidFill>
                  <a:schemeClr val="tx1"/>
                </a:solidFill>
                <a:effectLst/>
                <a:latin typeface="+mn-lt"/>
                <a:ea typeface="+mn-ea"/>
                <a:cs typeface="+mn-cs"/>
              </a:rPr>
              <a:t> en diens naasten in samenspraak met de zorgverlener benoemd. Tevens wordt in deze context besproken wie van de naasten optreedt als wettelijk vertegenwoordiger. Deze afspraken worden door hoofdbehandelaar of centrale zorgverlener vastgelegd in het individueel zorgplan en in de loop van het ziekteproces </a:t>
            </a:r>
            <a:r>
              <a:rPr lang="nl-NL" sz="1200" b="0" i="0" u="none" kern="1200" dirty="0" err="1">
                <a:solidFill>
                  <a:schemeClr val="tx1"/>
                </a:solidFill>
                <a:effectLst/>
                <a:latin typeface="+mn-lt"/>
                <a:ea typeface="+mn-ea"/>
                <a:cs typeface="+mn-cs"/>
              </a:rPr>
              <a:t>geëvalueerd</a:t>
            </a:r>
            <a:r>
              <a:rPr lang="nl-NL" sz="1200" b="0" i="0" u="none" kern="1200" dirty="0">
                <a:solidFill>
                  <a:schemeClr val="tx1"/>
                </a:solidFill>
                <a:effectLst/>
                <a:latin typeface="+mn-lt"/>
                <a:ea typeface="+mn-ea"/>
                <a:cs typeface="+mn-cs"/>
              </a:rPr>
              <a:t> en zo nodig bijgesteld. </a:t>
            </a:r>
            <a:endParaRPr lang="nl-NL" b="0" i="0" u="none" dirty="0">
              <a:effectLst/>
            </a:endParaRPr>
          </a:p>
          <a:p>
            <a:r>
              <a:rPr lang="nl-NL" sz="1200" b="0" i="0" u="none" kern="1200" dirty="0">
                <a:solidFill>
                  <a:schemeClr val="tx1"/>
                </a:solidFill>
                <a:effectLst/>
                <a:latin typeface="+mn-lt"/>
                <a:ea typeface="+mn-ea"/>
                <a:cs typeface="+mn-cs"/>
              </a:rPr>
              <a:t>2  De mantelzorger wordt in zijn rol als zorgverlener </a:t>
            </a:r>
            <a:r>
              <a:rPr lang="nl-NL" sz="1200" b="0" i="0" u="none" kern="1200" dirty="0" err="1">
                <a:solidFill>
                  <a:schemeClr val="tx1"/>
                </a:solidFill>
                <a:effectLst/>
                <a:latin typeface="+mn-lt"/>
                <a:ea typeface="+mn-ea"/>
                <a:cs typeface="+mn-cs"/>
              </a:rPr>
              <a:t>geïnformeerd</a:t>
            </a:r>
            <a:r>
              <a:rPr lang="nl-NL" sz="1200" b="0" i="0" u="none" kern="1200" dirty="0">
                <a:solidFill>
                  <a:schemeClr val="tx1"/>
                </a:solidFill>
                <a:effectLst/>
                <a:latin typeface="+mn-lt"/>
                <a:ea typeface="+mn-ea"/>
                <a:cs typeface="+mn-cs"/>
              </a:rPr>
              <a:t> over de situatie van de </a:t>
            </a:r>
            <a:r>
              <a:rPr lang="nl-NL" sz="1200" b="0" i="0" u="none" kern="1200" dirty="0" err="1">
                <a:solidFill>
                  <a:schemeClr val="tx1"/>
                </a:solidFill>
                <a:effectLst/>
                <a:latin typeface="+mn-lt"/>
                <a:ea typeface="+mn-ea"/>
                <a:cs typeface="+mn-cs"/>
              </a:rPr>
              <a:t>patiënt</a:t>
            </a:r>
            <a:r>
              <a:rPr lang="nl-NL" sz="1200" b="0" i="0" u="none" kern="1200" dirty="0">
                <a:solidFill>
                  <a:schemeClr val="tx1"/>
                </a:solidFill>
                <a:effectLst/>
                <a:latin typeface="+mn-lt"/>
                <a:ea typeface="+mn-ea"/>
                <a:cs typeface="+mn-cs"/>
              </a:rPr>
              <a:t> en hoe hij hem daarin kan ondersteunen. Om de mantelzorger bij te staan in het plannen en bieden van de zorg, wordt hij, afgestemd op zijn behoeften, voorzien van informatie en relevante ondersteuningsmogelijkheden (bijvoorbeeld inzet van thuiszorg, vrijwilligers, respijtzorg). </a:t>
            </a:r>
            <a:endParaRPr lang="nl-NL" b="0" i="0" u="none" dirty="0">
              <a:effectLst/>
            </a:endParaRPr>
          </a:p>
          <a:p>
            <a:r>
              <a:rPr lang="nl-NL" sz="1200" b="0" i="0" u="none" kern="1200" dirty="0">
                <a:solidFill>
                  <a:schemeClr val="tx1"/>
                </a:solidFill>
                <a:effectLst/>
                <a:latin typeface="+mn-lt"/>
                <a:ea typeface="+mn-ea"/>
                <a:cs typeface="+mn-cs"/>
              </a:rPr>
              <a:t>3  Dezorgverlenerbesteedtapartaandachtaandedraagkracht,draaglast,waarden,wensenen behoeften van de mantelzorger in zijn rol als naaste en biedt ondersteuning om mogelijke overbelasting te voorkomen of te verminderen. </a:t>
            </a:r>
            <a:endParaRPr lang="nl-NL" b="0" i="0" u="none" dirty="0">
              <a:effectLst/>
            </a:endParaRPr>
          </a:p>
          <a:p>
            <a:r>
              <a:rPr lang="nl-NL" sz="1200" b="0" i="0" u="none" kern="1200" dirty="0">
                <a:solidFill>
                  <a:schemeClr val="tx1"/>
                </a:solidFill>
                <a:effectLst/>
                <a:latin typeface="+mn-lt"/>
                <a:ea typeface="+mn-ea"/>
                <a:cs typeface="+mn-cs"/>
              </a:rPr>
              <a:t>4  De mantelzorger wordt gestimuleerd tot zelfzorgactiviteiten om stress te verminderen en welzijn en veiligheid te bevorderen, zodat hij in staat blijft om een bijdrage te leveren aan de zorg. </a:t>
            </a:r>
            <a:endParaRPr lang="nl-NL" b="0" i="0" u="none" dirty="0">
              <a:effectLst/>
            </a:endParaRPr>
          </a:p>
          <a:p>
            <a:r>
              <a:rPr lang="nl-NL" sz="1200" i="0" dirty="0"/>
              <a:t>(Kwaliteitskader palliatieve zorg Nederland, IKNL/</a:t>
            </a:r>
            <a:r>
              <a:rPr lang="nl-NL" sz="1200" i="0" dirty="0" err="1"/>
              <a:t>Palliactief</a:t>
            </a:r>
            <a:r>
              <a:rPr lang="nl-NL" sz="1200" i="0" dirty="0"/>
              <a:t>, 2017)]</a:t>
            </a:r>
          </a:p>
          <a:p>
            <a:endParaRPr lang="nl-NL" sz="1200" b="0" i="1" u="none" strike="noStrike" kern="1200" dirty="0">
              <a:solidFill>
                <a:schemeClr val="tx1"/>
              </a:solidFill>
              <a:effectLst/>
              <a:latin typeface="+mn-lt"/>
              <a:ea typeface="+mn-ea"/>
              <a:cs typeface="+mn-cs"/>
            </a:endParaRPr>
          </a:p>
          <a:p>
            <a:endParaRPr lang="nl-NL" b="0" u="none"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5</a:t>
            </a:fld>
            <a:endParaRPr lang="en-US"/>
          </a:p>
        </p:txBody>
      </p:sp>
    </p:spTree>
    <p:extLst>
      <p:ext uri="{BB962C8B-B14F-4D97-AF65-F5344CB8AC3E}">
        <p14:creationId xmlns:p14="http://schemas.microsoft.com/office/powerpoint/2010/main" val="1808650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aseline="0" dirty="0"/>
          </a:p>
          <a:p>
            <a:pPr marL="0" indent="0">
              <a:buNone/>
            </a:pPr>
            <a:r>
              <a:rPr lang="nl-NL" dirty="0"/>
              <a:t>In deze dia zal ik informatie geven over de rollen van de mantelzorger. Mogelijk kun je aantekeningen maken want na een aantal dia’s zal ik je vragen welke rollen van de mantelzorger je hebt herkend in de praktijk.</a:t>
            </a:r>
          </a:p>
          <a:p>
            <a:r>
              <a:rPr lang="nl-NL" dirty="0"/>
              <a:t>De opdracht die je straks zal krijgen is de volgende. Wissel uit in groepen van 4 studenten waarna een plenaire terugkoppeling per groep. De vraag die je gaat beantwoorden is: welke rollen van de mantelzorger heb jij in de praktijk gezien? Welke activiteiten zag je bij je collega verpleegkundigen (samenwerken-ondersteunen-faciliteren-afstemmen)? </a:t>
            </a:r>
          </a:p>
          <a:p>
            <a:endParaRPr lang="nl-NL" baseline="0" dirty="0"/>
          </a:p>
          <a:p>
            <a:endParaRPr lang="nl-NL" baseline="0" dirty="0"/>
          </a:p>
          <a:p>
            <a:r>
              <a:rPr lang="nl-NL" baseline="0" dirty="0"/>
              <a:t>Het SOFA-model laat de rollen zien die een mantelzorger heeft of kan hebben in de zorg voor een naaste. Tegelijkertijd biedt het je handvatten voor het omgaan met de mantelzorger in zijn/haar specifieke rol. </a:t>
            </a:r>
          </a:p>
          <a:p>
            <a:pPr marL="0" indent="0">
              <a:buNone/>
            </a:pPr>
            <a:r>
              <a:rPr lang="nl-NL" dirty="0"/>
              <a:t>Deze handvatten zijn de activiteiten samenwerken (S), ondersteunen (O), faciliteren (F) en afstemmen (A). Dit samen maakt het woord SOFA.  (Zorg voor beter, 2017). Het SOFA-model wordt zowel gebruikt in de algehele zorg voor een naaste, maar ook binnen de palliatieve zorg. Uiteraard kan dit ook de terminale fase zijn. Wat mantelzorg binnen de palliatieve (en daarbinnen ook de terminale zorg) anders maakt is dat er aandacht is voor medische beslissingen rondom het levenseinde , de confrontatie met het sterven, het afscheid nemen. Gevoelens van angst, onzekerheid maar soms ook opluchting (over bijvoorbeeld dat de zorgvrager niet langer hoeft te lijden) kunnen voorkomen. De zorgtaak is zwaar; het leven komt min of meer in een stroomversnelling </a:t>
            </a:r>
            <a:r>
              <a:rPr lang="nl-NL" sz="1200" kern="1200" dirty="0">
                <a:solidFill>
                  <a:schemeClr val="tx1"/>
                </a:solidFill>
                <a:effectLst/>
                <a:latin typeface="+mn-lt"/>
                <a:ea typeface="+mn-ea"/>
                <a:cs typeface="+mn-cs"/>
              </a:rPr>
              <a:t>(Integraal Kankercentrum Nederland, 2009). </a:t>
            </a:r>
            <a:endParaRPr lang="nl-NL" dirty="0">
              <a:effectLst/>
            </a:endParaRPr>
          </a:p>
          <a:p>
            <a:pPr marL="0" indent="0">
              <a:buNone/>
            </a:pPr>
            <a:endParaRPr lang="nl-NL" dirty="0"/>
          </a:p>
          <a:p>
            <a:endParaRPr lang="nl-NL" baseline="0" dirty="0"/>
          </a:p>
          <a:p>
            <a:pPr marL="0" indent="0">
              <a:buNone/>
            </a:pPr>
            <a:r>
              <a:rPr lang="nl-NL" dirty="0"/>
              <a:t>Binnen het kwaliteitskader palliatieve zorg zie je ook de verschillende rollen van de mantelzorger. De rollen komen overeen maar verschillen iets in benaming. </a:t>
            </a:r>
            <a:r>
              <a:rPr lang="nl-NL" sz="1200" kern="1200" dirty="0">
                <a:solidFill>
                  <a:schemeClr val="tx1"/>
                </a:solidFill>
                <a:effectLst/>
                <a:latin typeface="+mn-lt"/>
                <a:ea typeface="+mn-ea"/>
                <a:cs typeface="+mn-cs"/>
              </a:rPr>
              <a:t>Er wordt gesproken over de mantelzorger als ‘collega-zorgverlener’, ‘</a:t>
            </a:r>
            <a:r>
              <a:rPr lang="nl-NL" sz="1200" kern="1200" dirty="0" err="1">
                <a:solidFill>
                  <a:schemeClr val="tx1"/>
                </a:solidFill>
                <a:effectLst/>
                <a:latin typeface="+mn-lt"/>
                <a:ea typeface="+mn-ea"/>
                <a:cs typeface="+mn-cs"/>
              </a:rPr>
              <a:t>schaduwpatiënt</a:t>
            </a:r>
            <a:r>
              <a:rPr lang="nl-NL" sz="1200" kern="1200" dirty="0">
                <a:solidFill>
                  <a:schemeClr val="tx1"/>
                </a:solidFill>
                <a:effectLst/>
                <a:latin typeface="+mn-lt"/>
                <a:ea typeface="+mn-ea"/>
                <a:cs typeface="+mn-cs"/>
              </a:rPr>
              <a:t>’ , ‘naaste’ en ‘expert’ [over het leven van de </a:t>
            </a:r>
            <a:r>
              <a:rPr lang="nl-NL" sz="1200" kern="1200" dirty="0" err="1">
                <a:solidFill>
                  <a:schemeClr val="tx1"/>
                </a:solidFill>
                <a:effectLst/>
                <a:latin typeface="+mn-lt"/>
                <a:ea typeface="+mn-ea"/>
                <a:cs typeface="+mn-cs"/>
              </a:rPr>
              <a:t>patiënt</a:t>
            </a:r>
            <a:r>
              <a:rPr lang="nl-NL" sz="1200" kern="1200" dirty="0">
                <a:solidFill>
                  <a:schemeClr val="tx1"/>
                </a:solidFill>
                <a:effectLst/>
                <a:latin typeface="+mn-lt"/>
                <a:ea typeface="+mn-ea"/>
                <a:cs typeface="+mn-cs"/>
              </a:rPr>
              <a:t>] </a:t>
            </a:r>
            <a:r>
              <a:rPr lang="nl-NL" sz="1200" dirty="0"/>
              <a:t>(IKNL/</a:t>
            </a:r>
            <a:r>
              <a:rPr lang="nl-NL" sz="1200" dirty="0" err="1"/>
              <a:t>Palliactief</a:t>
            </a:r>
            <a:r>
              <a:rPr lang="nl-NL" sz="1200" dirty="0"/>
              <a:t>, 2017).</a:t>
            </a:r>
          </a:p>
          <a:p>
            <a:pPr marL="0" indent="0">
              <a:buNone/>
            </a:pPr>
            <a:endParaRPr lang="nl-NL" sz="1200" dirty="0"/>
          </a:p>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In de volgende dia’s zal ik verder ingaan op wat je als hulpverlener doet binnen de palliatieve zorg en hoe dit past bij de desbetreffende rol. Hierbij heb ik gebruik gemaakt van wat binnen de landelijke richtlijn mantelzorg (Integraal Kankercentrum Nederland, 2009) wordt benoemd als essentieel binnen de palliatieve zorg.</a:t>
            </a: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dirty="0"/>
          </a:p>
          <a:p>
            <a:endParaRPr lang="nl-NL" sz="1200" dirty="0"/>
          </a:p>
          <a:p>
            <a:endParaRPr lang="nl-NL" baseline="0" dirty="0"/>
          </a:p>
          <a:p>
            <a:endParaRPr lang="nl-NL" baseline="0"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6</a:t>
            </a:fld>
            <a:endParaRPr lang="en-US"/>
          </a:p>
        </p:txBody>
      </p:sp>
    </p:spTree>
    <p:extLst>
      <p:ext uri="{BB962C8B-B14F-4D97-AF65-F5344CB8AC3E}">
        <p14:creationId xmlns:p14="http://schemas.microsoft.com/office/powerpoint/2010/main" val="882040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p>
          <a:p>
            <a:endParaRPr lang="nl-NL"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7</a:t>
            </a:fld>
            <a:endParaRPr lang="en-US"/>
          </a:p>
        </p:txBody>
      </p:sp>
    </p:spTree>
    <p:extLst>
      <p:ext uri="{BB962C8B-B14F-4D97-AF65-F5344CB8AC3E}">
        <p14:creationId xmlns:p14="http://schemas.microsoft.com/office/powerpoint/2010/main" val="929222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pPr marL="0" indent="0">
              <a:buNone/>
            </a:pPr>
            <a:r>
              <a:rPr lang="nl-NL" sz="1200" dirty="0"/>
              <a:t>Als zorgverlener is het van belang dat je symptomen van overbelasting tijdig herkent. Symptomen kunnen stressreacties zijn zoals slapeloosheid, verminderde eetlust, gewichtsverlies, gespannenheid, nervositeit. Je ziet vaak dat de mantelzorger neigt tot het vanzelfsprekend vinden van deze klachten. Jouw ondersteuning in het herkennen is dus ook erg waardevol. Ook zie je fysieke klachten zoals rugpijn. Het komt voor dat de mantelzorger neigt naar het bagatelliseren van deze klachten. Het bespreekbaar maken is dan ook belangrijk. </a:t>
            </a:r>
          </a:p>
          <a:p>
            <a:endParaRPr lang="nl-NL" sz="1200" b="1" dirty="0"/>
          </a:p>
          <a:p>
            <a:r>
              <a:rPr lang="nl-NL" sz="1200" b="0" dirty="0"/>
              <a:t>Als verpleegkundige is het van belang om aandacht te hebben voor de risicofactoren bij de mantelzorger voor overbelasting. Deze kunnen:</a:t>
            </a:r>
          </a:p>
          <a:p>
            <a:pPr marL="171450" indent="-171450">
              <a:buFont typeface="Arial" panose="020B0604020202020204" pitchFamily="34" charset="0"/>
              <a:buChar char="•"/>
            </a:pPr>
            <a:r>
              <a:rPr lang="nl-NL" sz="1200" dirty="0" err="1"/>
              <a:t>ziektegebonden</a:t>
            </a:r>
            <a:r>
              <a:rPr lang="nl-NL" sz="1200" dirty="0"/>
              <a:t> zijn (o.a. slepend ziekteproces en wisselend beloop, symptomen onvoldoende onder controle, veranderingen uiterlijk </a:t>
            </a:r>
            <a:r>
              <a:rPr lang="nl-NL" sz="1200" dirty="0" err="1"/>
              <a:t>vd</a:t>
            </a:r>
            <a:r>
              <a:rPr lang="nl-NL" sz="1200" dirty="0"/>
              <a:t> patiënt, psychologische veranderingen, gestagneerd verwerkingsproces bij de patiënt, sociale beperkingen zoals spraakstoornissen of sociaal lastige symptomen zoals speekselvloed)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dirty="0"/>
              <a:t>Samenhangen met </a:t>
            </a:r>
            <a:r>
              <a:rPr lang="nl-NL" baseline="0" dirty="0"/>
              <a:t>leeftijd </a:t>
            </a:r>
            <a:r>
              <a:rPr lang="nl-NL" sz="1200" dirty="0"/>
              <a:t>en geslacht van de mantelzorger. Een vrouw blijkt een een hoger risico te hebben op overbelasting.</a:t>
            </a:r>
            <a:r>
              <a:rPr lang="nl-NL" baseline="0" dirty="0"/>
              <a:t> Ze trekken moeilijker hun grenzen, ze hebben meer behoefte aan persoonlijk contact terwijl de zieke zich er soms van afsluit. Mannen krijgen meer hulp uit de omgeving en het is voor mannen meer een keuze en minder plicht. </a:t>
            </a:r>
            <a:endParaRPr lang="nl-NL" sz="1200"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baseline="0" dirty="0"/>
              <a:t>Samenhangen met de l</a:t>
            </a:r>
            <a:r>
              <a:rPr lang="nl-NL" sz="1200" dirty="0"/>
              <a:t>evensomstandigheden (o.a. slechte gezondheid MZ, lage financiële draagkracht, reeds bestaande relatie- en/of gezinsproblemen, andere gebeurtenissen tegelijkertijd zoals verlies baan)</a:t>
            </a:r>
          </a:p>
          <a:p>
            <a:pPr marL="0" indent="0">
              <a:buNone/>
            </a:pPr>
            <a:endParaRPr lang="nl-NL" sz="1200" dirty="0"/>
          </a:p>
          <a:p>
            <a:pPr marL="0" indent="0">
              <a:buNone/>
            </a:pPr>
            <a:r>
              <a:rPr lang="nl-NL" sz="1200" dirty="0"/>
              <a:t>Als verpleegkundige ben je ook alert op burn-outverschijnselen van de mantelzorger. </a:t>
            </a:r>
          </a:p>
          <a:p>
            <a:r>
              <a:rPr lang="nl-NL" dirty="0"/>
              <a:t>Er zijn een aantal stadia te onderscheiden. Dit zijn</a:t>
            </a:r>
            <a:endParaRPr lang="nl-NL" baseline="0" dirty="0"/>
          </a:p>
          <a:p>
            <a:r>
              <a:rPr lang="nl-NL" baseline="0" dirty="0"/>
              <a:t>I: signalen van lichamelijke en emotionele uitputting zoals hoofdpijn, slapeloosheid of depressieve gevoelens.</a:t>
            </a:r>
          </a:p>
          <a:p>
            <a:r>
              <a:rPr lang="nl-NL" baseline="0" dirty="0"/>
              <a:t>II: naast de klachten hiervoor beschreven is er sprake van een negatieve cynische houding, zoals boosheid op patiënt of hulpverleners. Let op toename alcoholgebruik., psychotrope stoffen </a:t>
            </a:r>
          </a:p>
          <a:p>
            <a:r>
              <a:rPr lang="nl-NL" baseline="0" dirty="0"/>
              <a:t>III: er is sprake van een totale afkeer van de situatie. Dit kan leiden tot relatieproblemen en suïcide pogingen. </a:t>
            </a:r>
            <a:endParaRPr lang="nl-NL" dirty="0"/>
          </a:p>
          <a:p>
            <a:pPr marL="0" indent="0">
              <a:buNone/>
            </a:pPr>
            <a:endParaRPr lang="nl-NL" sz="1200" dirty="0"/>
          </a:p>
          <a:p>
            <a:pPr marL="0" indent="0">
              <a:buNone/>
            </a:pPr>
            <a:r>
              <a:rPr lang="nl-NL" sz="1200" dirty="0"/>
              <a:t>Als verpleegkundige heb je aandacht voor de balans. Je hebt aandacht voor de mate waarin de mantelzorger taken kan en wil oppakken en of ze dit kan volhouden (met energie kan blijven doen en overbelasting voorkomen). De verpleegkundige kan denken aan de volgende punten.</a:t>
            </a:r>
          </a:p>
          <a:p>
            <a:pPr marL="0" indent="0">
              <a:buNone/>
            </a:pPr>
            <a:r>
              <a:rPr lang="nl-NL" sz="1200" dirty="0"/>
              <a:t>Is het een morele verplichting; voelt de mantelzorger dit als verplichting? </a:t>
            </a:r>
          </a:p>
          <a:p>
            <a:pPr marL="0" indent="0">
              <a:buNone/>
            </a:pPr>
            <a:r>
              <a:rPr lang="nl-NL" sz="1200" dirty="0"/>
              <a:t>Wie verzorgt de patiënt?</a:t>
            </a:r>
          </a:p>
          <a:p>
            <a:pPr marL="0" indent="0">
              <a:buNone/>
            </a:pPr>
            <a:r>
              <a:rPr lang="nl-NL" sz="1200" dirty="0"/>
              <a:t>Heeft de MZ tijd voor zichzelf? </a:t>
            </a:r>
          </a:p>
          <a:p>
            <a:pPr marL="0" indent="0">
              <a:buNone/>
            </a:pPr>
            <a:r>
              <a:rPr lang="nl-NL" sz="1200" dirty="0"/>
              <a:t>Zijn er ondersteuningsmogelijkheden en maakt de mantelzorger hiervan gebruik?</a:t>
            </a:r>
          </a:p>
          <a:p>
            <a:pPr marL="0" indent="0">
              <a:buNone/>
            </a:pPr>
            <a:r>
              <a:rPr lang="nl-NL" sz="1200" dirty="0"/>
              <a:t>Is er risico om in isolement te geraken?</a:t>
            </a:r>
          </a:p>
          <a:p>
            <a:pPr marL="0" indent="0">
              <a:buNone/>
            </a:pPr>
            <a:r>
              <a:rPr lang="nl-NL" sz="1200" dirty="0"/>
              <a:t>Hoe worden grenzen gesteld en hoe wordt de balans hierbij gehouden? </a:t>
            </a:r>
          </a:p>
          <a:p>
            <a:pPr marL="0" indent="0">
              <a:spcBef>
                <a:spcPts val="0"/>
              </a:spcBef>
              <a:buNone/>
              <a:defRPr/>
            </a:pPr>
            <a:endParaRPr lang="nl-NL"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(Integraal Kankercentrum Nederland, 2009)</a:t>
            </a:r>
          </a:p>
          <a:p>
            <a:pPr marL="0" indent="0">
              <a:buNone/>
            </a:pPr>
            <a:endParaRPr lang="nl-NL" dirty="0"/>
          </a:p>
          <a:p>
            <a:endParaRPr lang="nl-NL" dirty="0"/>
          </a:p>
        </p:txBody>
      </p:sp>
      <p:sp>
        <p:nvSpPr>
          <p:cNvPr id="4" name="Tijdelijke aanduiding voor dianummer 3"/>
          <p:cNvSpPr>
            <a:spLocks noGrp="1"/>
          </p:cNvSpPr>
          <p:nvPr>
            <p:ph type="sldNum" sz="quarter" idx="10"/>
          </p:nvPr>
        </p:nvSpPr>
        <p:spPr/>
        <p:txBody>
          <a:bodyPr/>
          <a:lstStyle/>
          <a:p>
            <a:fld id="{1D436157-E4AF-4334-826F-5340C93250B7}" type="slidenum">
              <a:rPr lang="en-US" smtClean="0"/>
              <a:pPr/>
              <a:t>8</a:t>
            </a:fld>
            <a:endParaRPr lang="en-US"/>
          </a:p>
        </p:txBody>
      </p:sp>
    </p:spTree>
    <p:extLst>
      <p:ext uri="{BB962C8B-B14F-4D97-AF65-F5344CB8AC3E}">
        <p14:creationId xmlns:p14="http://schemas.microsoft.com/office/powerpoint/2010/main" val="1136515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D436157-E4AF-4334-826F-5340C93250B7}" type="slidenum">
              <a:rPr lang="en-US" smtClean="0"/>
              <a:pPr/>
              <a:t>9</a:t>
            </a:fld>
            <a:endParaRPr lang="en-US"/>
          </a:p>
        </p:txBody>
      </p:sp>
    </p:spTree>
    <p:extLst>
      <p:ext uri="{BB962C8B-B14F-4D97-AF65-F5344CB8AC3E}">
        <p14:creationId xmlns:p14="http://schemas.microsoft.com/office/powerpoint/2010/main" val="42165564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588"/>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ctrTitle"/>
          </p:nvPr>
        </p:nvSpPr>
        <p:spPr>
          <a:xfrm>
            <a:off x="2555776" y="1268761"/>
            <a:ext cx="6192688" cy="1080120"/>
          </a:xfrm>
        </p:spPr>
        <p:txBody>
          <a:bodyPr>
            <a:noAutofit/>
          </a:bodyPr>
          <a:lstStyle>
            <a:lvl1pPr algn="l">
              <a:defRPr sz="3600" b="1">
                <a:solidFill>
                  <a:schemeClr val="bg1"/>
                </a:solidFill>
                <a:latin typeface="Lucida Sans Unicode" pitchFamily="34" charset="0"/>
                <a:cs typeface="Lucida Sans Unicode" pitchFamily="34" charset="0"/>
              </a:defRPr>
            </a:lvl1pPr>
          </a:lstStyle>
          <a:p>
            <a:r>
              <a:rPr lang="nl-NL" dirty="0"/>
              <a:t>Klik om de stijl te bewerken</a:t>
            </a:r>
            <a:endParaRPr lang="en-US" dirty="0"/>
          </a:p>
        </p:txBody>
      </p:sp>
      <p:sp>
        <p:nvSpPr>
          <p:cNvPr id="3" name="Ondertitel 2"/>
          <p:cNvSpPr>
            <a:spLocks noGrp="1"/>
          </p:cNvSpPr>
          <p:nvPr>
            <p:ph type="subTitle" idx="1"/>
          </p:nvPr>
        </p:nvSpPr>
        <p:spPr>
          <a:xfrm>
            <a:off x="2555776" y="2348880"/>
            <a:ext cx="6400800" cy="1752600"/>
          </a:xfrm>
        </p:spPr>
        <p:txBody>
          <a:bodyPr>
            <a:normAutofit/>
          </a:bodyPr>
          <a:lstStyle>
            <a:lvl1pPr marL="0" indent="0" algn="l">
              <a:buNone/>
              <a:defRPr sz="2800" i="1">
                <a:solidFill>
                  <a:schemeClr val="bg1"/>
                </a:solidFill>
                <a:latin typeface="Lucida Sans Unicode" pitchFamily="34" charset="0"/>
                <a:cs typeface="Lucida Sans Unicode"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endParaRPr lang="en-US" dirty="0"/>
          </a:p>
        </p:txBody>
      </p:sp>
    </p:spTree>
    <p:extLst>
      <p:ext uri="{BB962C8B-B14F-4D97-AF65-F5344CB8AC3E}">
        <p14:creationId xmlns:p14="http://schemas.microsoft.com/office/powerpoint/2010/main" val="1794379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B8C4E6EA-5A08-4627-8326-EF94EF979DDD}"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256348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B8C4E6EA-5A08-4627-8326-EF94EF979DDD}"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2551192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endParaRPr lang="en-US"/>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3049045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4099983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endParaRPr lang="en-US"/>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FDDCA158-D71C-4235-BDA4-326913EC9735}"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1645284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4"/>
          <p:cNvSpPr>
            <a:spLocks noGrp="1"/>
          </p:cNvSpPr>
          <p:nvPr>
            <p:ph type="dt" sz="half" idx="10"/>
          </p:nvPr>
        </p:nvSpPr>
        <p:spPr/>
        <p:txBody>
          <a:bodyPr/>
          <a:lstStyle/>
          <a:p>
            <a:fld id="{FDDCA158-D71C-4235-BDA4-326913EC9735}" type="datetimeFigureOut">
              <a:rPr lang="en-US" smtClean="0"/>
              <a:pPr/>
              <a:t>10/28/20</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586460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endParaRPr lang="en-US"/>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p:cNvSpPr>
            <a:spLocks noGrp="1"/>
          </p:cNvSpPr>
          <p:nvPr>
            <p:ph type="dt" sz="half" idx="10"/>
          </p:nvPr>
        </p:nvSpPr>
        <p:spPr/>
        <p:txBody>
          <a:bodyPr/>
          <a:lstStyle/>
          <a:p>
            <a:fld id="{FDDCA158-D71C-4235-BDA4-326913EC9735}" type="datetimeFigureOut">
              <a:rPr lang="en-US" smtClean="0"/>
              <a:pPr/>
              <a:t>10/28/20</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24719911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2"/>
          <p:cNvSpPr>
            <a:spLocks noGrp="1"/>
          </p:cNvSpPr>
          <p:nvPr>
            <p:ph type="dt" sz="half" idx="10"/>
          </p:nvPr>
        </p:nvSpPr>
        <p:spPr/>
        <p:txBody>
          <a:bodyPr/>
          <a:lstStyle/>
          <a:p>
            <a:fld id="{FDDCA158-D71C-4235-BDA4-326913EC9735}" type="datetimeFigureOut">
              <a:rPr lang="en-US" smtClean="0"/>
              <a:pPr/>
              <a:t>10/28/20</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20229347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DDCA158-D71C-4235-BDA4-326913EC9735}" type="datetimeFigureOut">
              <a:rPr lang="en-US" smtClean="0"/>
              <a:pPr/>
              <a:t>10/28/20</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1572514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endParaRPr lang="en-US"/>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DDCA158-D71C-4235-BDA4-326913EC9735}" type="datetimeFigureOut">
              <a:rPr lang="en-US" smtClean="0"/>
              <a:pPr/>
              <a:t>10/28/20</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144724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10314"/>
          <a:stretch/>
        </p:blipFill>
        <p:spPr bwMode="auto">
          <a:xfrm>
            <a:off x="0" y="1588"/>
            <a:ext cx="9144000" cy="615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a:xfrm>
            <a:off x="2843808" y="274638"/>
            <a:ext cx="5842992" cy="1143000"/>
          </a:xfrm>
        </p:spPr>
        <p:txBody>
          <a:bodyPr>
            <a:normAutofit/>
          </a:bodyPr>
          <a:lstStyle>
            <a:lvl1pPr>
              <a:defRPr sz="3200">
                <a:solidFill>
                  <a:schemeClr val="bg1"/>
                </a:solidFill>
                <a:latin typeface="Lucida Sans Unicode" pitchFamily="34" charset="0"/>
                <a:cs typeface="Lucida Sans Unicode" pitchFamily="34" charset="0"/>
              </a:defRPr>
            </a:lvl1pPr>
          </a:lstStyle>
          <a:p>
            <a:r>
              <a:rPr lang="nl-NL" dirty="0"/>
              <a:t>Klik om de stijl te bewerken</a:t>
            </a:r>
            <a:endParaRPr lang="en-US" dirty="0"/>
          </a:p>
        </p:txBody>
      </p:sp>
      <p:sp>
        <p:nvSpPr>
          <p:cNvPr id="3" name="Tijdelijke aanduiding voor inhoud 2"/>
          <p:cNvSpPr>
            <a:spLocks noGrp="1"/>
          </p:cNvSpPr>
          <p:nvPr>
            <p:ph idx="1"/>
          </p:nvPr>
        </p:nvSpPr>
        <p:spPr>
          <a:xfrm>
            <a:off x="467544" y="1600200"/>
            <a:ext cx="8219256"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400">
                <a:latin typeface="Lucida Sans Unicode" pitchFamily="34" charset="0"/>
                <a:cs typeface="Lucida Sans Unicode" pitchFamily="34" charset="0"/>
              </a:defRPr>
            </a:lvl3pPr>
            <a:lvl4pPr>
              <a:defRPr sz="2000">
                <a:latin typeface="Lucida Sans Unicode" pitchFamily="34" charset="0"/>
                <a:cs typeface="Lucida Sans Unicode" pitchFamily="34" charset="0"/>
              </a:defRPr>
            </a:lvl4pPr>
            <a:lvl5pPr>
              <a:defRPr sz="2000">
                <a:latin typeface="Lucida Sans Unicode" pitchFamily="34" charset="0"/>
                <a:cs typeface="Lucida Sans Unicode" pitchFamily="34"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4276012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endParaRPr lang="en-US"/>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DDCA158-D71C-4235-BDA4-326913EC9735}" type="datetimeFigureOut">
              <a:rPr lang="en-US" smtClean="0"/>
              <a:pPr/>
              <a:t>10/28/20</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229322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24980803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DDCA158-D71C-4235-BDA4-326913EC9735}"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23611169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2"/>
          <p:cNvSpPr>
            <a:spLocks noGrp="1"/>
          </p:cNvSpPr>
          <p:nvPr>
            <p:ph type="dt" sz="half" idx="10"/>
          </p:nvPr>
        </p:nvSpPr>
        <p:spPr/>
        <p:txBody>
          <a:bodyPr/>
          <a:lstStyle/>
          <a:p>
            <a:fld id="{FDDCA158-D71C-4235-BDA4-326913EC9735}" type="datetimeFigureOut">
              <a:rPr lang="en-US" smtClean="0"/>
              <a:pPr/>
              <a:t>10/28/20</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096ECCEE-DBD9-47B1-A284-920BF24B1A92}" type="slidenum">
              <a:rPr lang="en-US" smtClean="0"/>
              <a:pPr/>
              <a:t>‹nr.›</a:t>
            </a:fld>
            <a:endParaRPr lang="en-US"/>
          </a:p>
        </p:txBody>
      </p:sp>
    </p:spTree>
    <p:extLst>
      <p:ext uri="{BB962C8B-B14F-4D97-AF65-F5344CB8AC3E}">
        <p14:creationId xmlns:p14="http://schemas.microsoft.com/office/powerpoint/2010/main" val="53659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endParaRPr lang="en-US"/>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8C4E6EA-5A08-4627-8326-EF94EF979DDD}" type="datetimeFigureOut">
              <a:rPr lang="en-US" smtClean="0"/>
              <a:pPr/>
              <a:t>10/28/20</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78030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10314"/>
          <a:stretch/>
        </p:blipFill>
        <p:spPr bwMode="auto">
          <a:xfrm>
            <a:off x="0" y="1588"/>
            <a:ext cx="9144000" cy="615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a:xfrm>
            <a:off x="2843808" y="274638"/>
            <a:ext cx="5842992" cy="1143000"/>
          </a:xfrm>
        </p:spPr>
        <p:txBody>
          <a:bodyPr>
            <a:normAutofit/>
          </a:bodyPr>
          <a:lstStyle>
            <a:lvl1pPr>
              <a:defRPr sz="3200">
                <a:solidFill>
                  <a:srgbClr val="00853A"/>
                </a:solidFill>
                <a:latin typeface="Lucida Sans Unicode" pitchFamily="34" charset="0"/>
                <a:cs typeface="Lucida Sans Unicode" pitchFamily="34" charset="0"/>
              </a:defRPr>
            </a:lvl1pPr>
          </a:lstStyle>
          <a:p>
            <a:r>
              <a:rPr lang="nl-NL" dirty="0"/>
              <a:t>Klik om de stijl te bewerken</a:t>
            </a:r>
            <a:endParaRPr lang="en-US" dirty="0"/>
          </a:p>
        </p:txBody>
      </p:sp>
      <p:sp>
        <p:nvSpPr>
          <p:cNvPr id="3" name="Tijdelijke aanduiding voor inhoud 2"/>
          <p:cNvSpPr>
            <a:spLocks noGrp="1"/>
          </p:cNvSpPr>
          <p:nvPr>
            <p:ph sz="half" idx="1"/>
          </p:nvPr>
        </p:nvSpPr>
        <p:spPr>
          <a:xfrm>
            <a:off x="457200" y="1600200"/>
            <a:ext cx="4038600"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000">
                <a:latin typeface="Lucida Sans Unicode" pitchFamily="34" charset="0"/>
                <a:cs typeface="Lucida Sans Unicode" pitchFamily="34" charset="0"/>
              </a:defRPr>
            </a:lvl3pPr>
            <a:lvl4pPr>
              <a:defRPr sz="1800">
                <a:latin typeface="Lucida Sans Unicode" pitchFamily="34" charset="0"/>
                <a:cs typeface="Lucida Sans Unicode" pitchFamily="34" charset="0"/>
              </a:defRPr>
            </a:lvl4pPr>
            <a:lvl5pPr>
              <a:defRPr sz="1800">
                <a:latin typeface="Lucida Sans Unicode" pitchFamily="34" charset="0"/>
                <a:cs typeface="Lucida Sans Unicode" pitchFamily="34" charset="0"/>
              </a:defRPr>
            </a:lvl5pPr>
            <a:lvl6pPr>
              <a:defRPr sz="1800"/>
            </a:lvl6pPr>
            <a:lvl7pPr>
              <a:defRPr sz="1800"/>
            </a:lvl7pPr>
            <a:lvl8pPr>
              <a:defRPr sz="1800"/>
            </a:lvl8pPr>
            <a:lvl9pPr>
              <a:defRPr sz="18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Tijdelijke aanduiding voor inhoud 3"/>
          <p:cNvSpPr>
            <a:spLocks noGrp="1"/>
          </p:cNvSpPr>
          <p:nvPr>
            <p:ph sz="half" idx="2"/>
          </p:nvPr>
        </p:nvSpPr>
        <p:spPr>
          <a:xfrm>
            <a:off x="4648200" y="1600200"/>
            <a:ext cx="4038600"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000">
                <a:latin typeface="Lucida Sans Unicode" pitchFamily="34" charset="0"/>
                <a:cs typeface="Lucida Sans Unicode" pitchFamily="34" charset="0"/>
              </a:defRPr>
            </a:lvl3pPr>
            <a:lvl4pPr>
              <a:defRPr sz="1800">
                <a:latin typeface="Lucida Sans Unicode" pitchFamily="34" charset="0"/>
                <a:cs typeface="Lucida Sans Unicode" pitchFamily="34" charset="0"/>
              </a:defRPr>
            </a:lvl4pPr>
            <a:lvl5pPr>
              <a:defRPr sz="1800">
                <a:latin typeface="Lucida Sans Unicode" pitchFamily="34" charset="0"/>
                <a:cs typeface="Lucida Sans Unicode" pitchFamily="34" charset="0"/>
              </a:defRPr>
            </a:lvl5pPr>
            <a:lvl6pPr>
              <a:defRPr sz="1800"/>
            </a:lvl6pPr>
            <a:lvl7pPr>
              <a:defRPr sz="1800"/>
            </a:lvl7pPr>
            <a:lvl8pPr>
              <a:defRPr sz="1800"/>
            </a:lvl8pPr>
            <a:lvl9pPr>
              <a:defRPr sz="18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289123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endParaRPr lang="en-US"/>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p:cNvSpPr>
            <a:spLocks noGrp="1"/>
          </p:cNvSpPr>
          <p:nvPr>
            <p:ph type="dt" sz="half" idx="10"/>
          </p:nvPr>
        </p:nvSpPr>
        <p:spPr/>
        <p:txBody>
          <a:bodyPr/>
          <a:lstStyle/>
          <a:p>
            <a:fld id="{B8C4E6EA-5A08-4627-8326-EF94EF979DDD}" type="datetimeFigureOut">
              <a:rPr lang="en-US" smtClean="0"/>
              <a:pPr/>
              <a:t>10/28/20</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265168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409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9926"/>
          <a:stretch/>
        </p:blipFill>
        <p:spPr bwMode="auto">
          <a:xfrm>
            <a:off x="0" y="1588"/>
            <a:ext cx="9144000" cy="6177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a:xfrm>
            <a:off x="2843808" y="274638"/>
            <a:ext cx="5842992" cy="1143000"/>
          </a:xfrm>
        </p:spPr>
        <p:txBody>
          <a:bodyPr>
            <a:normAutofit/>
          </a:bodyPr>
          <a:lstStyle>
            <a:lvl1pPr>
              <a:defRPr sz="3200">
                <a:solidFill>
                  <a:srgbClr val="00853A"/>
                </a:solidFill>
                <a:latin typeface="Lucida Sans Unicode" pitchFamily="34" charset="0"/>
                <a:cs typeface="Lucida Sans Unicode" pitchFamily="34" charset="0"/>
              </a:defRPr>
            </a:lvl1pPr>
          </a:lstStyle>
          <a:p>
            <a:r>
              <a:rPr lang="nl-NL" dirty="0"/>
              <a:t>Klik om de stijl te bewerken</a:t>
            </a:r>
            <a:endParaRPr lang="en-US" dirty="0"/>
          </a:p>
        </p:txBody>
      </p:sp>
    </p:spTree>
    <p:extLst>
      <p:ext uri="{BB962C8B-B14F-4D97-AF65-F5344CB8AC3E}">
        <p14:creationId xmlns:p14="http://schemas.microsoft.com/office/powerpoint/2010/main" val="105951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8C4E6EA-5A08-4627-8326-EF94EF979DDD}" type="datetimeFigureOut">
              <a:rPr lang="en-US" smtClean="0"/>
              <a:pPr/>
              <a:t>10/28/20</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129515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endParaRPr lang="en-US"/>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8C4E6EA-5A08-4627-8326-EF94EF979DDD}" type="datetimeFigureOut">
              <a:rPr lang="en-US" smtClean="0"/>
              <a:pPr/>
              <a:t>10/28/20</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411087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endParaRPr lang="en-US"/>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8C4E6EA-5A08-4627-8326-EF94EF979DDD}" type="datetimeFigureOut">
              <a:rPr lang="en-US" smtClean="0"/>
              <a:pPr/>
              <a:t>10/28/20</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16480FD8-9027-452F-908B-6DA18E5CAA85}" type="slidenum">
              <a:rPr lang="en-US" smtClean="0"/>
              <a:pPr/>
              <a:t>‹nr.›</a:t>
            </a:fld>
            <a:endParaRPr lang="en-US"/>
          </a:p>
        </p:txBody>
      </p:sp>
    </p:spTree>
    <p:extLst>
      <p:ext uri="{BB962C8B-B14F-4D97-AF65-F5344CB8AC3E}">
        <p14:creationId xmlns:p14="http://schemas.microsoft.com/office/powerpoint/2010/main" val="810803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C4E6EA-5A08-4627-8326-EF94EF979DDD}" type="datetimeFigureOut">
              <a:rPr lang="en-US" smtClean="0"/>
              <a:pPr/>
              <a:t>10/28/20</a:t>
            </a:fld>
            <a:endParaRPr lang="en-US"/>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480FD8-9027-452F-908B-6DA18E5CAA85}" type="slidenum">
              <a:rPr lang="en-US" smtClean="0"/>
              <a:pPr/>
              <a:t>‹nr.›</a:t>
            </a:fld>
            <a:endParaRPr lang="en-US"/>
          </a:p>
        </p:txBody>
      </p:sp>
    </p:spTree>
    <p:extLst>
      <p:ext uri="{BB962C8B-B14F-4D97-AF65-F5344CB8AC3E}">
        <p14:creationId xmlns:p14="http://schemas.microsoft.com/office/powerpoint/2010/main" val="4093306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DCA158-D71C-4235-BDA4-326913EC9735}" type="datetimeFigureOut">
              <a:rPr lang="en-US" smtClean="0"/>
              <a:pPr/>
              <a:t>10/28/20</a:t>
            </a:fld>
            <a:endParaRPr lang="en-US"/>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6ECCEE-DBD9-47B1-A284-920BF24B1A92}" type="slidenum">
              <a:rPr lang="en-US" smtClean="0"/>
              <a:pPr/>
              <a:t>‹nr.›</a:t>
            </a:fld>
            <a:endParaRPr lang="en-US"/>
          </a:p>
        </p:txBody>
      </p:sp>
    </p:spTree>
    <p:extLst>
      <p:ext uri="{BB962C8B-B14F-4D97-AF65-F5344CB8AC3E}">
        <p14:creationId xmlns:p14="http://schemas.microsoft.com/office/powerpoint/2010/main" val="1964772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8eRW6PVDcOI&amp;feature=youtu.be&amp;list=PL4ZUygULA-TuL3LLXIOINcnK9nLZ0Wy82"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pallialine.nl/richtlijn/doc/index.php?type=pda&amp;richtlijn_id=630"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www.zorgvoorbeter.nl/docs/PVZ/vindplaats/mantelzorg/gespreksmodel-mantelzorgerondersteuning-IKNL.pdf" TargetMode="External"/><Relationship Id="rId4" Type="http://schemas.openxmlformats.org/officeDocument/2006/relationships/hyperlink" Target="https://www.pallialine.nl/richtlijn/item/index.php?pagina=/richtlijn/item/pagina.php&amp;richtlijn_id=1078"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youtube.com/watch?v=8eRW6PVDcOI&amp;feature=youtu.be&amp;list=PL4ZUygULA-TuL3LLXIOINcnK9nLZ0Wy82"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zorgvoorbeter.nl/mantelzorg/rollen-van-mantelzorger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vilans.nl/docs/vilans/publicaties/02_toolkit_fam_part_visie.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NL" sz="2800" dirty="0"/>
              <a:t>Mantelzorg binnen de palliatieve zorgverlening</a:t>
            </a:r>
            <a:endParaRPr lang="en-US" sz="2800" dirty="0"/>
          </a:p>
        </p:txBody>
      </p:sp>
      <p:sp>
        <p:nvSpPr>
          <p:cNvPr id="3" name="Subtitle 2"/>
          <p:cNvSpPr>
            <a:spLocks noGrp="1"/>
          </p:cNvSpPr>
          <p:nvPr>
            <p:ph type="subTitle" idx="1"/>
          </p:nvPr>
        </p:nvSpPr>
        <p:spPr/>
        <p:txBody>
          <a:bodyPr>
            <a:normAutofit/>
          </a:bodyPr>
          <a:lstStyle/>
          <a:p>
            <a:endParaRPr lang="nl-NL" sz="1800" dirty="0"/>
          </a:p>
          <a:p>
            <a:endParaRPr lang="nl-NL" sz="1800" dirty="0"/>
          </a:p>
          <a:p>
            <a:r>
              <a:rPr lang="nl-NL" sz="1800" dirty="0"/>
              <a:t>                  Docentnaam:                </a:t>
            </a:r>
            <a:r>
              <a:rPr lang="nl-NL" sz="1400" dirty="0"/>
              <a:t>       </a:t>
            </a:r>
            <a:r>
              <a:rPr lang="nl-NL" sz="1800" dirty="0"/>
              <a:t>Datum:  .. 2020</a:t>
            </a:r>
          </a:p>
          <a:p>
            <a:endParaRPr lang="nl-NL" sz="1800" dirty="0"/>
          </a:p>
          <a:p>
            <a:endParaRPr lang="nl-NL" sz="1800" dirty="0"/>
          </a:p>
          <a:p>
            <a:endParaRPr lang="nl-NL" sz="1800" dirty="0"/>
          </a:p>
          <a:p>
            <a:endParaRPr lang="en-US" sz="1800" dirty="0"/>
          </a:p>
        </p:txBody>
      </p:sp>
    </p:spTree>
    <p:extLst>
      <p:ext uri="{BB962C8B-B14F-4D97-AF65-F5344CB8AC3E}">
        <p14:creationId xmlns:p14="http://schemas.microsoft.com/office/powerpoint/2010/main" val="3228280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92EE59-D823-564F-97AB-3ACED131CE17}"/>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96867F02-20B4-074E-BB9A-FFD9863D8CD7}"/>
              </a:ext>
            </a:extLst>
          </p:cNvPr>
          <p:cNvSpPr>
            <a:spLocks noGrp="1"/>
          </p:cNvSpPr>
          <p:nvPr>
            <p:ph idx="1"/>
          </p:nvPr>
        </p:nvSpPr>
        <p:spPr>
          <a:xfrm>
            <a:off x="467544" y="1600200"/>
            <a:ext cx="8219256" cy="5257800"/>
          </a:xfrm>
        </p:spPr>
        <p:txBody>
          <a:bodyPr>
            <a:normAutofit fontScale="92500" lnSpcReduction="20000"/>
          </a:bodyPr>
          <a:lstStyle/>
          <a:p>
            <a:pPr marL="0" indent="0">
              <a:buNone/>
            </a:pPr>
            <a:endParaRPr lang="nl-NL" dirty="0"/>
          </a:p>
          <a:p>
            <a:pPr marL="0" indent="0">
              <a:buNone/>
            </a:pPr>
            <a:r>
              <a:rPr lang="nl-NL" dirty="0"/>
              <a:t>Erken de mantelzorger als naaste die een belangrijke rol heeft in de zorg en daar actief bij wordt betrokken.</a:t>
            </a:r>
          </a:p>
          <a:p>
            <a:pPr marL="0" indent="0">
              <a:buNone/>
            </a:pPr>
            <a:endParaRPr lang="nl-NL" dirty="0"/>
          </a:p>
          <a:p>
            <a:pPr marL="0" indent="0">
              <a:buNone/>
            </a:pPr>
            <a:r>
              <a:rPr lang="nl-NL" dirty="0"/>
              <a:t>Ondersteun en begeleid de mantelzorger op basis van zijn specifieke waarden, wensen en behoeften en voorzie hem/haar van informatie. </a:t>
            </a:r>
          </a:p>
          <a:p>
            <a:pPr marL="0" indent="0">
              <a:buNone/>
            </a:pPr>
            <a:endParaRPr lang="nl-NL" dirty="0"/>
          </a:p>
          <a:p>
            <a:pPr marL="0" indent="0">
              <a:buNone/>
            </a:pPr>
            <a:r>
              <a:rPr lang="nl-NL" dirty="0"/>
              <a:t>Stimuleer tot zelfzorgactiviteiten om stress te verminderen en het welzijn en veiligheid te bevorderen.</a:t>
            </a:r>
          </a:p>
          <a:p>
            <a:pPr marL="0" indent="0">
              <a:buNone/>
            </a:pPr>
            <a:endParaRPr lang="nl-NL" sz="1400" dirty="0"/>
          </a:p>
          <a:p>
            <a:pPr marL="0" indent="0">
              <a:buNone/>
            </a:pPr>
            <a:r>
              <a:rPr lang="nl-NL" sz="1700" dirty="0"/>
              <a:t>                                                                                                                  </a:t>
            </a:r>
          </a:p>
          <a:p>
            <a:pPr marL="0" indent="0">
              <a:buNone/>
            </a:pPr>
            <a:r>
              <a:rPr lang="nl-NL" sz="1700" dirty="0"/>
              <a:t>                                                                                      (IKNL/</a:t>
            </a:r>
            <a:r>
              <a:rPr lang="nl-NL" sz="1700" dirty="0" err="1"/>
              <a:t>Palliactief</a:t>
            </a:r>
            <a:r>
              <a:rPr lang="nl-NL" sz="1700" dirty="0"/>
              <a:t>, 2017)</a:t>
            </a:r>
          </a:p>
          <a:p>
            <a:pPr marL="0" indent="0">
              <a:buNone/>
            </a:pPr>
            <a:endParaRPr lang="nl-NL" sz="4000" dirty="0"/>
          </a:p>
          <a:p>
            <a:pPr marL="0" indent="0">
              <a:buNone/>
            </a:pPr>
            <a:endParaRPr lang="nl-NL" dirty="0"/>
          </a:p>
          <a:p>
            <a:pPr marL="0" indent="0">
              <a:buNone/>
            </a:pPr>
            <a:endParaRPr lang="nl-NL" dirty="0"/>
          </a:p>
          <a:p>
            <a:pPr marL="0" indent="0">
              <a:buNone/>
            </a:pPr>
            <a:endParaRPr lang="nl-NL" dirty="0"/>
          </a:p>
          <a:p>
            <a:pPr marL="0" indent="0">
              <a:buNone/>
            </a:pPr>
            <a:endParaRPr lang="nl-NL" sz="2000" dirty="0"/>
          </a:p>
          <a:p>
            <a:endParaRPr lang="nl-NL" dirty="0"/>
          </a:p>
        </p:txBody>
      </p:sp>
    </p:spTree>
    <p:extLst>
      <p:ext uri="{BB962C8B-B14F-4D97-AF65-F5344CB8AC3E}">
        <p14:creationId xmlns:p14="http://schemas.microsoft.com/office/powerpoint/2010/main" val="3551141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92EE59-D823-564F-97AB-3ACED131CE17}"/>
              </a:ext>
            </a:extLst>
          </p:cNvPr>
          <p:cNvSpPr>
            <a:spLocks noGrp="1"/>
          </p:cNvSpPr>
          <p:nvPr>
            <p:ph type="title"/>
          </p:nvPr>
        </p:nvSpPr>
        <p:spPr/>
        <p:txBody>
          <a:bodyPr>
            <a:normAutofit fontScale="90000"/>
          </a:bodyPr>
          <a:lstStyle/>
          <a:p>
            <a:r>
              <a:rPr lang="nl-NL" sz="7200" b="1" dirty="0"/>
              <a:t>A</a:t>
            </a:r>
            <a:r>
              <a:rPr lang="nl-NL" dirty="0"/>
              <a:t>fstemmen</a:t>
            </a:r>
            <a:br>
              <a:rPr lang="nl-NL" dirty="0"/>
            </a:br>
            <a:r>
              <a:rPr lang="nl-NL" sz="2200" dirty="0"/>
              <a:t>Rol: expert</a:t>
            </a:r>
            <a:br>
              <a:rPr lang="nl-NL" dirty="0"/>
            </a:br>
            <a:endParaRPr lang="nl-NL" dirty="0"/>
          </a:p>
        </p:txBody>
      </p:sp>
      <p:sp>
        <p:nvSpPr>
          <p:cNvPr id="3" name="Tijdelijke aanduiding voor inhoud 2">
            <a:extLst>
              <a:ext uri="{FF2B5EF4-FFF2-40B4-BE49-F238E27FC236}">
                <a16:creationId xmlns:a16="http://schemas.microsoft.com/office/drawing/2014/main" id="{96867F02-20B4-074E-BB9A-FFD9863D8CD7}"/>
              </a:ext>
            </a:extLst>
          </p:cNvPr>
          <p:cNvSpPr>
            <a:spLocks noGrp="1"/>
          </p:cNvSpPr>
          <p:nvPr>
            <p:ph idx="1"/>
          </p:nvPr>
        </p:nvSpPr>
        <p:spPr/>
        <p:txBody>
          <a:bodyPr/>
          <a:lstStyle/>
          <a:p>
            <a:pPr marL="0" indent="0">
              <a:buNone/>
            </a:pPr>
            <a:endParaRPr lang="nl-NL" dirty="0"/>
          </a:p>
          <a:p>
            <a:pPr marL="0" indent="0">
              <a:buNone/>
            </a:pPr>
            <a:r>
              <a:rPr lang="nl-NL" dirty="0"/>
              <a:t>Sluit aan op hoe in het verleden omgegaan werd met problemen en moeilijke situaties. Onderzoek welke kwaliteiten er waren en er nu zijn om om te gaan met de situatie. </a:t>
            </a:r>
          </a:p>
          <a:p>
            <a:pPr marL="0" indent="0">
              <a:buNone/>
            </a:pPr>
            <a:endParaRPr lang="nl-NL" sz="1600" dirty="0"/>
          </a:p>
          <a:p>
            <a:pPr marL="0" indent="0">
              <a:buNone/>
            </a:pPr>
            <a:r>
              <a:rPr lang="nl-NL" sz="1600" dirty="0"/>
              <a:t>                                                        (Integraal Kankercentrum Nederland, 2009)</a:t>
            </a:r>
          </a:p>
          <a:p>
            <a:pPr marL="0" indent="0">
              <a:buNone/>
            </a:pPr>
            <a:endParaRPr lang="nl-NL" dirty="0"/>
          </a:p>
          <a:p>
            <a:pPr marL="0" indent="0">
              <a:buNone/>
            </a:pPr>
            <a:r>
              <a:rPr lang="nl-NL" dirty="0"/>
              <a:t> </a:t>
            </a:r>
          </a:p>
          <a:p>
            <a:pPr marL="0" indent="0">
              <a:buNone/>
            </a:pPr>
            <a:endParaRPr lang="nl-NL" sz="2000" dirty="0"/>
          </a:p>
          <a:p>
            <a:endParaRPr lang="nl-NL" dirty="0"/>
          </a:p>
        </p:txBody>
      </p:sp>
    </p:spTree>
    <p:extLst>
      <p:ext uri="{BB962C8B-B14F-4D97-AF65-F5344CB8AC3E}">
        <p14:creationId xmlns:p14="http://schemas.microsoft.com/office/powerpoint/2010/main" val="1648922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F61792-8BC1-1248-9ACA-31550B26A4A4}"/>
              </a:ext>
            </a:extLst>
          </p:cNvPr>
          <p:cNvSpPr>
            <a:spLocks noGrp="1"/>
          </p:cNvSpPr>
          <p:nvPr>
            <p:ph type="title"/>
          </p:nvPr>
        </p:nvSpPr>
        <p:spPr/>
        <p:txBody>
          <a:bodyPr/>
          <a:lstStyle/>
          <a:p>
            <a:r>
              <a:rPr lang="nl-NL" dirty="0"/>
              <a:t>Opdracht 1</a:t>
            </a:r>
          </a:p>
        </p:txBody>
      </p:sp>
      <p:sp>
        <p:nvSpPr>
          <p:cNvPr id="3" name="Tijdelijke aanduiding voor inhoud 2">
            <a:extLst>
              <a:ext uri="{FF2B5EF4-FFF2-40B4-BE49-F238E27FC236}">
                <a16:creationId xmlns:a16="http://schemas.microsoft.com/office/drawing/2014/main" id="{54DA1056-696A-854F-AF75-19B99DE0E512}"/>
              </a:ext>
            </a:extLst>
          </p:cNvPr>
          <p:cNvSpPr>
            <a:spLocks noGrp="1"/>
          </p:cNvSpPr>
          <p:nvPr>
            <p:ph idx="1"/>
          </p:nvPr>
        </p:nvSpPr>
        <p:spPr/>
        <p:txBody>
          <a:bodyPr>
            <a:normAutofit/>
          </a:bodyPr>
          <a:lstStyle/>
          <a:p>
            <a:pPr marL="0" indent="0">
              <a:buNone/>
            </a:pPr>
            <a:endParaRPr lang="nl-NL" dirty="0"/>
          </a:p>
          <a:p>
            <a:pPr marL="0" indent="0">
              <a:buNone/>
            </a:pPr>
            <a:r>
              <a:rPr lang="nl-NL" dirty="0"/>
              <a:t>Wissel uit in groepen van 4 studenten waarna een plenaire terugkoppeling per groep:</a:t>
            </a:r>
          </a:p>
          <a:p>
            <a:pPr marL="0" indent="0">
              <a:buNone/>
            </a:pPr>
            <a:endParaRPr lang="nl-NL" dirty="0"/>
          </a:p>
          <a:p>
            <a:r>
              <a:rPr lang="nl-NL" dirty="0"/>
              <a:t>Welke rollen van de mantelzorger heb jij in de praktijk gezien?</a:t>
            </a:r>
          </a:p>
          <a:p>
            <a:r>
              <a:rPr lang="nl-NL" dirty="0"/>
              <a:t>Welke activiteiten zag je bij je collega verpleegkundigen (samenwerken-ondersteunen-faciliteren-afstemmen)? </a:t>
            </a:r>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12393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t>Een kapstok voor het aangaan van een gesprek met de mantelzorger</a:t>
            </a:r>
            <a:br>
              <a:rPr lang="nl-NL" sz="2000" dirty="0"/>
            </a:br>
            <a:endParaRPr lang="en-GB" sz="2000" dirty="0"/>
          </a:p>
        </p:txBody>
      </p:sp>
      <p:sp>
        <p:nvSpPr>
          <p:cNvPr id="3" name="Tijdelijke aanduiding voor inhoud 2"/>
          <p:cNvSpPr>
            <a:spLocks noGrp="1"/>
          </p:cNvSpPr>
          <p:nvPr>
            <p:ph idx="1"/>
          </p:nvPr>
        </p:nvSpPr>
        <p:spPr>
          <a:xfrm>
            <a:off x="467544" y="1600200"/>
            <a:ext cx="8219256" cy="6149280"/>
          </a:xfrm>
        </p:spPr>
        <p:txBody>
          <a:bodyPr>
            <a:normAutofit/>
          </a:bodyPr>
          <a:lstStyle/>
          <a:p>
            <a:pPr marL="0" indent="0">
              <a:buNone/>
            </a:pPr>
            <a:endParaRPr lang="nl-NL" sz="2000" dirty="0"/>
          </a:p>
          <a:p>
            <a:pPr marL="0" indent="0">
              <a:spcBef>
                <a:spcPts val="0"/>
              </a:spcBef>
              <a:buNone/>
              <a:defRPr/>
            </a:pPr>
            <a:endParaRPr lang="nl-NL" sz="2400" dirty="0"/>
          </a:p>
          <a:p>
            <a:pPr>
              <a:spcBef>
                <a:spcPts val="0"/>
              </a:spcBef>
              <a:defRPr/>
            </a:pPr>
            <a:r>
              <a:rPr lang="nl-NL" sz="2400" dirty="0"/>
              <a:t>De omgang met alles wat de ziekte van de cliënt met zich meebrengt </a:t>
            </a:r>
          </a:p>
          <a:p>
            <a:pPr>
              <a:spcBef>
                <a:spcPts val="0"/>
              </a:spcBef>
              <a:defRPr/>
            </a:pPr>
            <a:endParaRPr lang="nl-NL" sz="2400" dirty="0"/>
          </a:p>
          <a:p>
            <a:pPr>
              <a:spcBef>
                <a:spcPts val="0"/>
              </a:spcBef>
              <a:defRPr/>
            </a:pPr>
            <a:r>
              <a:rPr lang="nl-NL" sz="2400" dirty="0"/>
              <a:t>Belasting voor/in het dagelijks leven</a:t>
            </a:r>
          </a:p>
          <a:p>
            <a:pPr>
              <a:spcBef>
                <a:spcPts val="0"/>
              </a:spcBef>
              <a:defRPr/>
            </a:pPr>
            <a:endParaRPr lang="nl-NL" sz="2400" dirty="0"/>
          </a:p>
          <a:p>
            <a:pPr>
              <a:spcBef>
                <a:spcPts val="0"/>
              </a:spcBef>
              <a:defRPr/>
            </a:pPr>
            <a:r>
              <a:rPr lang="nl-NL" sz="2400" dirty="0"/>
              <a:t>De gevolgen van de ziekte voor de eigen identiteit en levensloop</a:t>
            </a:r>
          </a:p>
          <a:p>
            <a:pPr>
              <a:spcBef>
                <a:spcPts val="0"/>
              </a:spcBef>
              <a:defRPr/>
            </a:pPr>
            <a:endParaRPr lang="nl-NL" sz="2400" dirty="0"/>
          </a:p>
          <a:p>
            <a:pPr>
              <a:spcBef>
                <a:spcPts val="0"/>
              </a:spcBef>
              <a:defRPr/>
            </a:pPr>
            <a:r>
              <a:rPr lang="nl-NL" sz="2400" dirty="0"/>
              <a:t>De gevolgen voor de (partner)relatie</a:t>
            </a:r>
          </a:p>
          <a:p>
            <a:pPr>
              <a:spcBef>
                <a:spcPts val="0"/>
              </a:spcBef>
              <a:defRPr/>
            </a:pPr>
            <a:endParaRPr lang="nl-NL" sz="2000" dirty="0"/>
          </a:p>
          <a:p>
            <a:pPr marL="0" indent="0">
              <a:spcBef>
                <a:spcPts val="0"/>
              </a:spcBef>
              <a:buNone/>
              <a:defRPr/>
            </a:pPr>
            <a:r>
              <a:rPr lang="nl-NL" sz="2000" dirty="0"/>
              <a:t>                                                          </a:t>
            </a:r>
            <a:r>
              <a:rPr lang="nl-NL" sz="1200" dirty="0"/>
              <a:t>(Integraal Kankercentrum Nederland, 2009)</a:t>
            </a:r>
          </a:p>
          <a:p>
            <a:pPr marL="0" indent="0">
              <a:spcBef>
                <a:spcPts val="0"/>
              </a:spcBef>
              <a:buNone/>
              <a:defRPr/>
            </a:pPr>
            <a:endParaRPr lang="nl-NL" sz="2000" dirty="0"/>
          </a:p>
          <a:p>
            <a:pPr marL="0" indent="0">
              <a:spcBef>
                <a:spcPts val="0"/>
              </a:spcBef>
              <a:buNone/>
              <a:defRPr/>
            </a:pPr>
            <a:endParaRPr lang="nl-NL" sz="2000" dirty="0"/>
          </a:p>
          <a:p>
            <a:pPr marL="0" indent="0">
              <a:spcBef>
                <a:spcPts val="0"/>
              </a:spcBef>
              <a:buNone/>
              <a:defRPr/>
            </a:pPr>
            <a:endParaRPr lang="nl-NL" sz="2000" dirty="0"/>
          </a:p>
          <a:p>
            <a:pPr marL="0" indent="0">
              <a:spcBef>
                <a:spcPts val="0"/>
              </a:spcBef>
              <a:buNone/>
              <a:defRPr/>
            </a:pPr>
            <a:endParaRPr lang="nl-NL" sz="1800" dirty="0"/>
          </a:p>
          <a:p>
            <a:pPr marL="0" indent="0">
              <a:spcBef>
                <a:spcPts val="0"/>
              </a:spcBef>
              <a:buNone/>
              <a:defRPr/>
            </a:pPr>
            <a:endParaRPr lang="nl-NL" sz="1800" dirty="0"/>
          </a:p>
          <a:p>
            <a:pPr marL="0" indent="0">
              <a:buNone/>
            </a:pPr>
            <a:endParaRPr lang="nl-NL" dirty="0"/>
          </a:p>
          <a:p>
            <a:endParaRPr lang="nl-NL" dirty="0"/>
          </a:p>
          <a:p>
            <a:endParaRPr lang="nl-NL" dirty="0"/>
          </a:p>
          <a:p>
            <a:pPr marL="0" indent="0">
              <a:buNone/>
            </a:pPr>
            <a:endParaRPr lang="nl-NL" dirty="0"/>
          </a:p>
          <a:p>
            <a:pPr marL="0" indent="0">
              <a:buNone/>
            </a:pPr>
            <a:endParaRPr lang="nl-NL" dirty="0"/>
          </a:p>
          <a:p>
            <a:pPr marL="0" indent="0">
              <a:buNone/>
            </a:pPr>
            <a:endParaRPr lang="en-GB" dirty="0"/>
          </a:p>
        </p:txBody>
      </p:sp>
    </p:spTree>
    <p:extLst>
      <p:ext uri="{BB962C8B-B14F-4D97-AF65-F5344CB8AC3E}">
        <p14:creationId xmlns:p14="http://schemas.microsoft.com/office/powerpoint/2010/main" val="2578019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GB" sz="2400" dirty="0" err="1"/>
              <a:t>Een</a:t>
            </a:r>
            <a:r>
              <a:rPr lang="en-GB" sz="2400" dirty="0"/>
              <a:t> </a:t>
            </a:r>
            <a:r>
              <a:rPr lang="en-GB" sz="2400" dirty="0" err="1"/>
              <a:t>gespreksmodel</a:t>
            </a:r>
            <a:r>
              <a:rPr lang="en-GB" sz="2400" dirty="0"/>
              <a:t> </a:t>
            </a:r>
            <a:r>
              <a:rPr lang="en-GB" sz="2400" dirty="0" err="1"/>
              <a:t>voor</a:t>
            </a:r>
            <a:r>
              <a:rPr lang="en-GB" sz="2400" dirty="0"/>
              <a:t> het </a:t>
            </a:r>
            <a:r>
              <a:rPr lang="en-GB" sz="2400" dirty="0" err="1"/>
              <a:t>aangaan</a:t>
            </a:r>
            <a:r>
              <a:rPr lang="en-GB" sz="2400" dirty="0"/>
              <a:t> van </a:t>
            </a:r>
            <a:r>
              <a:rPr lang="en-GB" sz="2400" dirty="0" err="1"/>
              <a:t>een</a:t>
            </a:r>
            <a:r>
              <a:rPr lang="en-GB" sz="2400" dirty="0"/>
              <a:t> </a:t>
            </a:r>
            <a:r>
              <a:rPr lang="en-GB" sz="2400" dirty="0" err="1"/>
              <a:t>gesprek</a:t>
            </a:r>
            <a:r>
              <a:rPr lang="en-GB" sz="2400" dirty="0"/>
              <a:t> met de </a:t>
            </a:r>
            <a:r>
              <a:rPr lang="en-GB" sz="2400" dirty="0" err="1"/>
              <a:t>mantelzorger</a:t>
            </a:r>
            <a:endParaRPr lang="en-GB" sz="2400" dirty="0"/>
          </a:p>
        </p:txBody>
      </p:sp>
      <p:sp>
        <p:nvSpPr>
          <p:cNvPr id="3" name="Tijdelijke aanduiding voor inhoud 2"/>
          <p:cNvSpPr>
            <a:spLocks noGrp="1"/>
          </p:cNvSpPr>
          <p:nvPr>
            <p:ph idx="1"/>
          </p:nvPr>
        </p:nvSpPr>
        <p:spPr/>
        <p:txBody>
          <a:bodyPr>
            <a:normAutofit fontScale="25000" lnSpcReduction="20000"/>
          </a:bodyPr>
          <a:lstStyle/>
          <a:p>
            <a:pPr marL="0" indent="0">
              <a:buNone/>
            </a:pPr>
            <a:endParaRPr lang="nl-NL" sz="2000" dirty="0"/>
          </a:p>
          <a:p>
            <a:pPr marL="0" indent="0">
              <a:buNone/>
            </a:pPr>
            <a:r>
              <a:rPr lang="nl-NL" sz="9600" dirty="0"/>
              <a:t>In het gespreksmodel is er aandacht voor de belasting van de mantelzorger en de behoefte aan ondersteuning. Deze is te gebruiken voor mantelzorgers van zorgvragers in de chronische zorg, maar ook binnen de palliatieve zorg. </a:t>
            </a:r>
          </a:p>
          <a:p>
            <a:pPr marL="0" indent="0">
              <a:buNone/>
            </a:pPr>
            <a:endParaRPr lang="nl-NL" sz="9600" dirty="0"/>
          </a:p>
          <a:p>
            <a:pPr marL="0" indent="0">
              <a:buNone/>
            </a:pPr>
            <a:r>
              <a:rPr lang="nl-NL" sz="9600" dirty="0"/>
              <a:t>Video:</a:t>
            </a:r>
          </a:p>
          <a:p>
            <a:pPr marL="0" indent="0">
              <a:buNone/>
            </a:pPr>
            <a:r>
              <a:rPr lang="nl-NL" sz="9600" dirty="0"/>
              <a:t>‘In gesprek met de mantelzorger’. Gespreksmodel mantelzorgondersteuning IKNL</a:t>
            </a:r>
            <a:r>
              <a:rPr lang="en-GB" sz="9600" dirty="0"/>
              <a:t>. </a:t>
            </a:r>
            <a:r>
              <a:rPr lang="nl-NL" sz="9600" dirty="0"/>
              <a:t>Omvat ook het </a:t>
            </a:r>
            <a:r>
              <a:rPr lang="nl-NL" sz="9600" dirty="0" err="1"/>
              <a:t>Ecogram</a:t>
            </a:r>
            <a:r>
              <a:rPr lang="nl-NL" sz="9600" dirty="0"/>
              <a:t> en EDIZ</a:t>
            </a:r>
          </a:p>
          <a:p>
            <a:pPr marL="0" indent="0">
              <a:buNone/>
            </a:pPr>
            <a:r>
              <a:rPr lang="nl-NL" sz="9600" dirty="0">
                <a:hlinkClick r:id="rId3"/>
              </a:rPr>
              <a:t>https://www.youtube.com/watch?v=8eRW6PVDcOI&amp;feature=youtu.be&amp;list=PL4ZUygULA-TuL3LLXIOINcnK9nLZ0Wy82</a:t>
            </a:r>
            <a:endParaRPr lang="nl-NL" sz="9600" dirty="0"/>
          </a:p>
          <a:p>
            <a:pPr marL="0" indent="0">
              <a:buNone/>
            </a:pPr>
            <a:endParaRPr lang="nl-NL" sz="9600" dirty="0"/>
          </a:p>
          <a:p>
            <a:pPr marL="0" indent="0">
              <a:buNone/>
            </a:pPr>
            <a:endParaRPr lang="nl-NL" sz="9600" dirty="0"/>
          </a:p>
          <a:p>
            <a:pPr marL="0" indent="0">
              <a:buNone/>
            </a:pPr>
            <a:r>
              <a:rPr lang="nl-NL" sz="9600" dirty="0"/>
              <a:t>                                                                                                                                              </a:t>
            </a:r>
          </a:p>
          <a:p>
            <a:pPr marL="0" indent="0">
              <a:buNone/>
            </a:pPr>
            <a:endParaRPr lang="nl-NL" sz="9600" dirty="0"/>
          </a:p>
          <a:p>
            <a:pPr marL="0" indent="0">
              <a:buNone/>
            </a:pPr>
            <a:endParaRPr lang="nl-NL" sz="9600" dirty="0"/>
          </a:p>
          <a:p>
            <a:pPr marL="0" indent="0">
              <a:buNone/>
            </a:pPr>
            <a:endParaRPr lang="nl-NL" sz="9600" dirty="0"/>
          </a:p>
          <a:p>
            <a:pPr marL="0" indent="0">
              <a:buNone/>
            </a:pPr>
            <a:endParaRPr lang="nl-NL" sz="2000" dirty="0"/>
          </a:p>
          <a:p>
            <a:pPr marL="0" indent="0">
              <a:buNone/>
            </a:pPr>
            <a:endParaRPr lang="nl-NL" sz="2000" dirty="0"/>
          </a:p>
          <a:p>
            <a:pPr marL="0" indent="0">
              <a:spcBef>
                <a:spcPts val="0"/>
              </a:spcBef>
              <a:buNone/>
              <a:defRPr/>
            </a:pPr>
            <a:endParaRPr lang="nl-NL" sz="1800" dirty="0"/>
          </a:p>
          <a:p>
            <a:pPr marL="0" indent="0">
              <a:spcBef>
                <a:spcPts val="0"/>
              </a:spcBef>
              <a:buNone/>
              <a:defRPr/>
            </a:pPr>
            <a:endParaRPr lang="nl-NL" sz="1800" dirty="0"/>
          </a:p>
          <a:p>
            <a:pPr marL="0" indent="0">
              <a:spcBef>
                <a:spcPts val="0"/>
              </a:spcBef>
              <a:buNone/>
              <a:defRPr/>
            </a:pPr>
            <a:endParaRPr lang="nl-NL" sz="1800" dirty="0"/>
          </a:p>
          <a:p>
            <a:pPr marL="0" indent="0">
              <a:spcBef>
                <a:spcPts val="0"/>
              </a:spcBef>
              <a:buNone/>
              <a:defRPr/>
            </a:pPr>
            <a:endParaRPr lang="nl-NL" sz="1800" dirty="0"/>
          </a:p>
          <a:p>
            <a:pPr marL="0" indent="0">
              <a:spcBef>
                <a:spcPts val="0"/>
              </a:spcBef>
              <a:buNone/>
              <a:defRPr/>
            </a:pPr>
            <a:endParaRPr lang="nl-NL" sz="1800" dirty="0"/>
          </a:p>
          <a:p>
            <a:pPr marL="0" indent="0">
              <a:buNone/>
            </a:pPr>
            <a:endParaRPr lang="nl-NL" dirty="0"/>
          </a:p>
          <a:p>
            <a:endParaRPr lang="nl-NL" dirty="0"/>
          </a:p>
          <a:p>
            <a:endParaRPr lang="nl-NL" dirty="0"/>
          </a:p>
          <a:p>
            <a:pPr marL="0" indent="0">
              <a:buNone/>
            </a:pPr>
            <a:endParaRPr lang="nl-NL" dirty="0"/>
          </a:p>
          <a:p>
            <a:pPr marL="0" indent="0">
              <a:buNone/>
            </a:pPr>
            <a:endParaRPr lang="nl-NL" dirty="0"/>
          </a:p>
          <a:p>
            <a:pPr marL="0" indent="0">
              <a:buNone/>
            </a:pPr>
            <a:endParaRPr lang="en-GB" dirty="0"/>
          </a:p>
        </p:txBody>
      </p:sp>
    </p:spTree>
    <p:extLst>
      <p:ext uri="{BB962C8B-B14F-4D97-AF65-F5344CB8AC3E}">
        <p14:creationId xmlns:p14="http://schemas.microsoft.com/office/powerpoint/2010/main" val="2126622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F61792-8BC1-1248-9ACA-31550B26A4A4}"/>
              </a:ext>
            </a:extLst>
          </p:cNvPr>
          <p:cNvSpPr>
            <a:spLocks noGrp="1"/>
          </p:cNvSpPr>
          <p:nvPr>
            <p:ph type="title"/>
          </p:nvPr>
        </p:nvSpPr>
        <p:spPr/>
        <p:txBody>
          <a:bodyPr/>
          <a:lstStyle/>
          <a:p>
            <a:r>
              <a:rPr lang="nl-NL" dirty="0"/>
              <a:t>Opdracht 2</a:t>
            </a:r>
          </a:p>
        </p:txBody>
      </p:sp>
      <p:sp>
        <p:nvSpPr>
          <p:cNvPr id="3" name="Tijdelijke aanduiding voor inhoud 2">
            <a:extLst>
              <a:ext uri="{FF2B5EF4-FFF2-40B4-BE49-F238E27FC236}">
                <a16:creationId xmlns:a16="http://schemas.microsoft.com/office/drawing/2014/main" id="{54DA1056-696A-854F-AF75-19B99DE0E512}"/>
              </a:ext>
            </a:extLst>
          </p:cNvPr>
          <p:cNvSpPr>
            <a:spLocks noGrp="1"/>
          </p:cNvSpPr>
          <p:nvPr>
            <p:ph idx="1"/>
          </p:nvPr>
        </p:nvSpPr>
        <p:spPr/>
        <p:txBody>
          <a:bodyPr>
            <a:normAutofit lnSpcReduction="10000"/>
          </a:bodyPr>
          <a:lstStyle/>
          <a:p>
            <a:pPr marL="0" indent="0">
              <a:buNone/>
            </a:pPr>
            <a:endParaRPr lang="nl-NL" dirty="0"/>
          </a:p>
          <a:p>
            <a:pPr marL="0" indent="0">
              <a:buNone/>
            </a:pPr>
            <a:r>
              <a:rPr lang="nl-NL" dirty="0"/>
              <a:t>Wissel uit in groepen van 4 studenten waarna een plenaire terugkoppeling per groep:</a:t>
            </a:r>
          </a:p>
          <a:p>
            <a:pPr marL="0" indent="0">
              <a:buNone/>
            </a:pPr>
            <a:endParaRPr lang="nl-NL" dirty="0"/>
          </a:p>
          <a:p>
            <a:r>
              <a:rPr lang="nl-NL" dirty="0"/>
              <a:t>Welke methodieken heb jij in de praktijk gezien of gebruikt om het gesprek aan te gaan met de mantelzorger (in de palliatieve of terminale fase)? </a:t>
            </a:r>
          </a:p>
          <a:p>
            <a:r>
              <a:rPr lang="nl-NL" dirty="0"/>
              <a:t>Zou de aangereikte methodiek behulpzaam kunnen zijn?</a:t>
            </a:r>
          </a:p>
          <a:p>
            <a:pPr marL="0" indent="0">
              <a:buNone/>
            </a:pPr>
            <a:endParaRPr lang="nl-NL" dirty="0"/>
          </a:p>
        </p:txBody>
      </p:sp>
    </p:spTree>
    <p:extLst>
      <p:ext uri="{BB962C8B-B14F-4D97-AF65-F5344CB8AC3E}">
        <p14:creationId xmlns:p14="http://schemas.microsoft.com/office/powerpoint/2010/main" val="291288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0F88E8-8766-6D48-A9F3-3D871F223C5B}"/>
              </a:ext>
            </a:extLst>
          </p:cNvPr>
          <p:cNvSpPr>
            <a:spLocks noGrp="1"/>
          </p:cNvSpPr>
          <p:nvPr>
            <p:ph type="title"/>
          </p:nvPr>
        </p:nvSpPr>
        <p:spPr/>
        <p:txBody>
          <a:bodyPr/>
          <a:lstStyle/>
          <a:p>
            <a:r>
              <a:rPr lang="nl-NL" dirty="0"/>
              <a:t>Vragen?</a:t>
            </a:r>
          </a:p>
        </p:txBody>
      </p:sp>
      <p:sp>
        <p:nvSpPr>
          <p:cNvPr id="3" name="Tijdelijke aanduiding voor inhoud 2">
            <a:extLst>
              <a:ext uri="{FF2B5EF4-FFF2-40B4-BE49-F238E27FC236}">
                <a16:creationId xmlns:a16="http://schemas.microsoft.com/office/drawing/2014/main" id="{0AF7DA34-6015-214C-B0EC-787FDC00F641}"/>
              </a:ext>
            </a:extLst>
          </p:cNvPr>
          <p:cNvSpPr>
            <a:spLocks noGrp="1"/>
          </p:cNvSpPr>
          <p:nvPr>
            <p:ph idx="1"/>
          </p:nvPr>
        </p:nvSpPr>
        <p:spPr/>
        <p:txBody>
          <a:bodyPr>
            <a:normAutofit/>
          </a:bodyPr>
          <a:lstStyle/>
          <a:p>
            <a:endParaRPr lang="nl-NL" dirty="0"/>
          </a:p>
          <a:p>
            <a:endParaRPr lang="nl-NL" dirty="0"/>
          </a:p>
          <a:p>
            <a:pPr marL="0" indent="0" algn="ctr">
              <a:buNone/>
            </a:pPr>
            <a:r>
              <a:rPr lang="nl-NL" dirty="0"/>
              <a:t>Hebben jullie vragen of willen jullie n.a.v. </a:t>
            </a:r>
          </a:p>
          <a:p>
            <a:pPr marL="0" indent="0" algn="ctr">
              <a:buNone/>
            </a:pPr>
            <a:r>
              <a:rPr lang="nl-NL" dirty="0"/>
              <a:t>hetgeen is besproken nog iets delen?</a:t>
            </a:r>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1204176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0F88E8-8766-6D48-A9F3-3D871F223C5B}"/>
              </a:ext>
            </a:extLst>
          </p:cNvPr>
          <p:cNvSpPr>
            <a:spLocks noGrp="1"/>
          </p:cNvSpPr>
          <p:nvPr>
            <p:ph type="title"/>
          </p:nvPr>
        </p:nvSpPr>
        <p:spPr/>
        <p:txBody>
          <a:bodyPr/>
          <a:lstStyle/>
          <a:p>
            <a:r>
              <a:rPr lang="nl-NL" dirty="0"/>
              <a:t>Zijn de doelen van deze les bereikt?</a:t>
            </a:r>
          </a:p>
        </p:txBody>
      </p:sp>
      <p:sp>
        <p:nvSpPr>
          <p:cNvPr id="3" name="Tijdelijke aanduiding voor inhoud 2">
            <a:extLst>
              <a:ext uri="{FF2B5EF4-FFF2-40B4-BE49-F238E27FC236}">
                <a16:creationId xmlns:a16="http://schemas.microsoft.com/office/drawing/2014/main" id="{0AF7DA34-6015-214C-B0EC-787FDC00F641}"/>
              </a:ext>
            </a:extLst>
          </p:cNvPr>
          <p:cNvSpPr>
            <a:spLocks noGrp="1"/>
          </p:cNvSpPr>
          <p:nvPr>
            <p:ph idx="1"/>
          </p:nvPr>
        </p:nvSpPr>
        <p:spPr/>
        <p:txBody>
          <a:bodyPr>
            <a:normAutofit/>
          </a:bodyPr>
          <a:lstStyle/>
          <a:p>
            <a:pPr marL="0" indent="0" algn="ctr">
              <a:buNone/>
            </a:pPr>
            <a:endParaRPr lang="nl-NL" dirty="0"/>
          </a:p>
          <a:p>
            <a:pPr marL="0" indent="0" algn="ctr">
              <a:buNone/>
            </a:pPr>
            <a:r>
              <a:rPr lang="nl-NL" dirty="0"/>
              <a:t>(Nog meer) bewust van het belang van mantelzorgondersteuning binnen de palliatieve zorg </a:t>
            </a:r>
          </a:p>
          <a:p>
            <a:pPr marL="0" indent="0" algn="ctr">
              <a:buNone/>
            </a:pPr>
            <a:r>
              <a:rPr lang="nl-NL" dirty="0"/>
              <a:t>en </a:t>
            </a:r>
          </a:p>
          <a:p>
            <a:pPr marL="0" indent="0" algn="ctr">
              <a:buNone/>
            </a:pPr>
            <a:r>
              <a:rPr lang="nl-NL" dirty="0"/>
              <a:t>(Nog meer) gemotiveerd om methodisch het gesprek met de mantelzorger (en zorgvrager) aan te gaan</a:t>
            </a:r>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3332811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Literatuur</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nl-NL" sz="1800" dirty="0"/>
              <a:t>Integraal Kankercentrum Nederland. (2009). </a:t>
            </a:r>
            <a:r>
              <a:rPr lang="nl-NL" sz="1800" i="1" dirty="0"/>
              <a:t> Pallialine. Landelijke richtlijn Mantelzorg. </a:t>
            </a:r>
            <a:r>
              <a:rPr lang="nl-NL" sz="1800" dirty="0"/>
              <a:t>Geraadpleegd op 28 oktober 2020, van </a:t>
            </a:r>
          </a:p>
          <a:p>
            <a:pPr marL="0" indent="0">
              <a:buNone/>
            </a:pPr>
            <a:r>
              <a:rPr lang="nl-NL" sz="1800" dirty="0">
                <a:hlinkClick r:id="rId3">
                  <a:extLst>
                    <a:ext uri="{A12FA001-AC4F-418D-AE19-62706E023703}">
                      <ahyp:hlinkClr xmlns:ahyp="http://schemas.microsoft.com/office/drawing/2018/hyperlinkcolor" val="tx"/>
                    </a:ext>
                  </a:extLst>
                </a:hlinkClick>
              </a:rPr>
              <a:t>http://www.pallialine.nl/richtlijn/doc/index.php?type=pda&amp;richtlijn_id=630</a:t>
            </a:r>
            <a:endParaRPr lang="nl-NL" sz="1800" dirty="0"/>
          </a:p>
          <a:p>
            <a:pPr marL="0" indent="0">
              <a:buNone/>
            </a:pPr>
            <a:endParaRPr lang="nl-NL" sz="1800" dirty="0"/>
          </a:p>
          <a:p>
            <a:pPr marL="0" indent="0">
              <a:buNone/>
            </a:pPr>
            <a:r>
              <a:rPr lang="nl-NL" sz="1800" dirty="0"/>
              <a:t>IKNL/</a:t>
            </a:r>
            <a:r>
              <a:rPr lang="nl-NL" sz="1800" dirty="0" err="1"/>
              <a:t>Palliactief</a:t>
            </a:r>
            <a:r>
              <a:rPr lang="nl-NL" sz="1800" dirty="0"/>
              <a:t>. (2017) </a:t>
            </a:r>
            <a:r>
              <a:rPr lang="nl-NL" sz="1800" i="1" dirty="0"/>
              <a:t>Kwaliteitskader palliatieve zorg Nederland</a:t>
            </a:r>
            <a:r>
              <a:rPr lang="nl-NL" sz="1800" dirty="0"/>
              <a:t>. Geraadpleegd op 28 oktober 2020, van</a:t>
            </a:r>
          </a:p>
          <a:p>
            <a:pPr marL="0" indent="0">
              <a:buNone/>
            </a:pPr>
            <a:r>
              <a:rPr lang="nl-NL" sz="1800" dirty="0">
                <a:hlinkClick r:id="rId4">
                  <a:extLst>
                    <a:ext uri="{A12FA001-AC4F-418D-AE19-62706E023703}">
                      <ahyp:hlinkClr xmlns:ahyp="http://schemas.microsoft.com/office/drawing/2018/hyperlinkcolor" val="tx"/>
                    </a:ext>
                  </a:extLst>
                </a:hlinkClick>
              </a:rPr>
              <a:t>https://www.pallialine.nl/richtlijn/item/index.php?pagina=/richtlijn/item/pagina.php&amp;richtlijn_id=1078</a:t>
            </a:r>
            <a:endParaRPr lang="nl-NL" sz="1800" dirty="0"/>
          </a:p>
          <a:p>
            <a:pPr marL="0" indent="0">
              <a:buNone/>
            </a:pPr>
            <a:endParaRPr lang="nl-NL" sz="1800" dirty="0"/>
          </a:p>
          <a:p>
            <a:pPr marL="0" indent="0">
              <a:buNone/>
            </a:pPr>
            <a:r>
              <a:rPr lang="nl-NL" sz="1800" dirty="0"/>
              <a:t>Integraal Kankercentrum Nederland (2014). In gesprek met de mantelzorger. </a:t>
            </a:r>
            <a:r>
              <a:rPr lang="nl-NL" sz="1800" i="1" dirty="0"/>
              <a:t>Model mantelzorgondersteuning</a:t>
            </a:r>
            <a:r>
              <a:rPr lang="nl-NL" sz="1800" dirty="0"/>
              <a:t>. Geraadpleegd op 28 oktober 2020, van</a:t>
            </a:r>
          </a:p>
          <a:p>
            <a:pPr marL="0" indent="0">
              <a:buNone/>
            </a:pPr>
            <a:r>
              <a:rPr lang="nl-NL" sz="1800" dirty="0">
                <a:hlinkClick r:id="rId5">
                  <a:extLst>
                    <a:ext uri="{A12FA001-AC4F-418D-AE19-62706E023703}">
                      <ahyp:hlinkClr xmlns:ahyp="http://schemas.microsoft.com/office/drawing/2018/hyperlinkcolor" val="tx"/>
                    </a:ext>
                  </a:extLst>
                </a:hlinkClick>
              </a:rPr>
              <a:t>https://www.zorgvoorbeter.nl/docs/PVZ/vindplaats/mantelzorg/gespreksmodel-mantelzorgerondersteuning-IKNL.pdf</a:t>
            </a:r>
            <a:endParaRPr lang="nl-NL" sz="1800" dirty="0"/>
          </a:p>
          <a:p>
            <a:pPr marL="0" indent="0">
              <a:buNone/>
            </a:pPr>
            <a:endParaRPr lang="nl-NL" sz="1800"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1641174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Literatuur</a:t>
            </a:r>
            <a:endParaRPr lang="en-US" dirty="0"/>
          </a:p>
        </p:txBody>
      </p:sp>
      <p:sp>
        <p:nvSpPr>
          <p:cNvPr id="3" name="Content Placeholder 2"/>
          <p:cNvSpPr>
            <a:spLocks noGrp="1"/>
          </p:cNvSpPr>
          <p:nvPr>
            <p:ph idx="1"/>
          </p:nvPr>
        </p:nvSpPr>
        <p:spPr/>
        <p:txBody>
          <a:bodyPr>
            <a:normAutofit/>
          </a:bodyPr>
          <a:lstStyle/>
          <a:p>
            <a:pPr marL="0" indent="0">
              <a:buNone/>
            </a:pPr>
            <a:endParaRPr lang="nl-NL" sz="1800" dirty="0"/>
          </a:p>
          <a:p>
            <a:pPr marL="0" indent="0">
              <a:buNone/>
            </a:pPr>
            <a:endParaRPr lang="nl-NL" sz="1800" dirty="0"/>
          </a:p>
          <a:p>
            <a:pPr marL="0" indent="0">
              <a:buNone/>
            </a:pPr>
            <a:r>
              <a:rPr lang="nl-NL" sz="1800" dirty="0" err="1"/>
              <a:t>ZonMW</a:t>
            </a:r>
            <a:r>
              <a:rPr lang="nl-NL" sz="1800" dirty="0"/>
              <a:t>. (2014, 10 oktober). </a:t>
            </a:r>
            <a:r>
              <a:rPr lang="nl-NL" sz="1800" i="1" dirty="0"/>
              <a:t>Goede Voorbeelden Palliatieve Zorg: Mantelzorgondersteuning</a:t>
            </a:r>
            <a:r>
              <a:rPr lang="nl-NL" sz="1800" dirty="0"/>
              <a:t>. [Videobestand]. Geraadpleegd op 28  oktober 2020, van </a:t>
            </a:r>
            <a:r>
              <a:rPr lang="nl-NL" sz="1800" dirty="0">
                <a:hlinkClick r:id="rId3">
                  <a:extLst>
                    <a:ext uri="{A12FA001-AC4F-418D-AE19-62706E023703}">
                      <ahyp:hlinkClr xmlns:ahyp="http://schemas.microsoft.com/office/drawing/2018/hyperlinkcolor" val="tx"/>
                    </a:ext>
                  </a:extLst>
                </a:hlinkClick>
              </a:rPr>
              <a:t>https://www.youtube.com/watch?v=8eRW6PVDcOI&amp;feature=youtu.be&amp;list=PL4ZUygULA-TuL3LLXIOINcnK9nLZ0Wy82</a:t>
            </a:r>
            <a:endParaRPr lang="nl-NL" sz="1800" dirty="0"/>
          </a:p>
          <a:p>
            <a:pPr marL="0" indent="0">
              <a:buNone/>
            </a:pPr>
            <a:endParaRPr lang="nl-NL" sz="1800" dirty="0"/>
          </a:p>
          <a:p>
            <a:pPr marL="0" indent="0">
              <a:buNone/>
            </a:pPr>
            <a:r>
              <a:rPr lang="nl-NL" sz="1800" dirty="0"/>
              <a:t>Zorg voor Beter (2017). </a:t>
            </a:r>
            <a:r>
              <a:rPr lang="nl-NL" sz="1800" i="1" dirty="0"/>
              <a:t>Het SOFA-model. </a:t>
            </a:r>
            <a:r>
              <a:rPr lang="nl-NL" sz="1800" dirty="0"/>
              <a:t>Geraadpleegd op 9 september 2020, van</a:t>
            </a:r>
            <a:r>
              <a:rPr lang="nl-NL" sz="1800" i="1" dirty="0"/>
              <a:t> </a:t>
            </a:r>
            <a:r>
              <a:rPr lang="nl-NL" sz="1800" dirty="0">
                <a:hlinkClick r:id="rId4">
                  <a:extLst>
                    <a:ext uri="{A12FA001-AC4F-418D-AE19-62706E023703}">
                      <ahyp:hlinkClr xmlns:ahyp="http://schemas.microsoft.com/office/drawing/2018/hyperlinkcolor" val="tx"/>
                    </a:ext>
                  </a:extLst>
                </a:hlinkClick>
              </a:rPr>
              <a:t>https://www.zorgvoorbeter.nl/mantelzorg/rollen-van-mantelzorgers</a:t>
            </a:r>
            <a:endParaRPr lang="nl-NL" sz="1800" dirty="0"/>
          </a:p>
          <a:p>
            <a:pPr marL="0" indent="0">
              <a:buNone/>
            </a:pPr>
            <a:endParaRPr lang="nl-NL" sz="1800" dirty="0"/>
          </a:p>
          <a:p>
            <a:pPr marL="0" indent="0">
              <a:buNone/>
            </a:pPr>
            <a:endParaRPr lang="nl-NL" sz="1800" dirty="0"/>
          </a:p>
          <a:p>
            <a:pPr marL="0" indent="0">
              <a:buNone/>
            </a:pPr>
            <a:endParaRPr lang="nl-NL" sz="1800" dirty="0"/>
          </a:p>
          <a:p>
            <a:pPr marL="0" indent="0">
              <a:buNone/>
            </a:pPr>
            <a:endParaRPr lang="nl-NL" sz="1800" dirty="0"/>
          </a:p>
          <a:p>
            <a:pPr marL="0" indent="0">
              <a:buNone/>
            </a:pPr>
            <a:endParaRPr lang="nl-NL" sz="1800" dirty="0"/>
          </a:p>
          <a:p>
            <a:pPr marL="0" indent="0">
              <a:buNone/>
            </a:pPr>
            <a:endParaRPr lang="nl-NL" sz="1800" dirty="0"/>
          </a:p>
          <a:p>
            <a:pPr marL="0" indent="0">
              <a:buNone/>
            </a:pPr>
            <a:endParaRPr lang="nl-NL" sz="1800" dirty="0"/>
          </a:p>
          <a:p>
            <a:pPr marL="0" indent="0">
              <a:buNone/>
            </a:pPr>
            <a:endParaRPr lang="nl-NL" sz="1800"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155394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2DCF03-CC0A-3648-95EE-7757F8553BDC}"/>
              </a:ext>
            </a:extLst>
          </p:cNvPr>
          <p:cNvSpPr>
            <a:spLocks noGrp="1"/>
          </p:cNvSpPr>
          <p:nvPr>
            <p:ph type="title"/>
          </p:nvPr>
        </p:nvSpPr>
        <p:spPr/>
        <p:txBody>
          <a:bodyPr/>
          <a:lstStyle/>
          <a:p>
            <a:endParaRPr lang="nl-NL" dirty="0"/>
          </a:p>
        </p:txBody>
      </p:sp>
      <p:sp>
        <p:nvSpPr>
          <p:cNvPr id="6" name="Tekstvak 5">
            <a:extLst>
              <a:ext uri="{FF2B5EF4-FFF2-40B4-BE49-F238E27FC236}">
                <a16:creationId xmlns:a16="http://schemas.microsoft.com/office/drawing/2014/main" id="{95993B54-3986-7F45-B9D0-D8BB9D55EE69}"/>
              </a:ext>
            </a:extLst>
          </p:cNvPr>
          <p:cNvSpPr txBox="1"/>
          <p:nvPr/>
        </p:nvSpPr>
        <p:spPr>
          <a:xfrm>
            <a:off x="1043608" y="2348880"/>
            <a:ext cx="5976664" cy="3046988"/>
          </a:xfrm>
          <a:prstGeom prst="rect">
            <a:avLst/>
          </a:prstGeom>
          <a:noFill/>
        </p:spPr>
        <p:txBody>
          <a:bodyPr wrap="square" rtlCol="0">
            <a:spAutoFit/>
          </a:bodyPr>
          <a:lstStyle/>
          <a:p>
            <a:r>
              <a:rPr lang="nl-NL" sz="3200" i="1" dirty="0"/>
              <a:t>Wie ben ik?</a:t>
            </a:r>
          </a:p>
          <a:p>
            <a:endParaRPr lang="nl-NL" sz="3200" i="1" dirty="0"/>
          </a:p>
          <a:p>
            <a:r>
              <a:rPr lang="nl-NL" sz="3200" i="1" dirty="0"/>
              <a:t>Wie zijn jullie?</a:t>
            </a:r>
          </a:p>
          <a:p>
            <a:endParaRPr lang="nl-NL" sz="3200" i="1" dirty="0"/>
          </a:p>
          <a:p>
            <a:endParaRPr lang="nl-NL" sz="3200" i="1" dirty="0"/>
          </a:p>
          <a:p>
            <a:r>
              <a:rPr lang="nl-NL" sz="3200" i="1" dirty="0"/>
              <a:t>Verwachtingen</a:t>
            </a:r>
          </a:p>
        </p:txBody>
      </p:sp>
      <p:sp>
        <p:nvSpPr>
          <p:cNvPr id="5" name="Tijdelijke aanduiding voor inhoud 4">
            <a:extLst>
              <a:ext uri="{FF2B5EF4-FFF2-40B4-BE49-F238E27FC236}">
                <a16:creationId xmlns:a16="http://schemas.microsoft.com/office/drawing/2014/main" id="{3DFDB12B-AF12-8640-A15F-BBBB6D46C728}"/>
              </a:ext>
            </a:extLst>
          </p:cNvPr>
          <p:cNvSpPr>
            <a:spLocks noGrp="1"/>
          </p:cNvSpPr>
          <p:nvPr>
            <p:ph idx="1"/>
          </p:nvPr>
        </p:nvSpPr>
        <p:spPr/>
        <p:txBody>
          <a:bodyPr/>
          <a:lstStyle/>
          <a:p>
            <a:endParaRPr lang="nl-NL" dirty="0"/>
          </a:p>
        </p:txBody>
      </p:sp>
    </p:spTree>
    <p:extLst>
      <p:ext uri="{BB962C8B-B14F-4D97-AF65-F5344CB8AC3E}">
        <p14:creationId xmlns:p14="http://schemas.microsoft.com/office/powerpoint/2010/main" val="3895445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Doelen</a:t>
            </a:r>
            <a:endParaRPr lang="en-US" dirty="0"/>
          </a:p>
        </p:txBody>
      </p:sp>
      <p:sp>
        <p:nvSpPr>
          <p:cNvPr id="3" name="Content Placeholder 2"/>
          <p:cNvSpPr>
            <a:spLocks noGrp="1"/>
          </p:cNvSpPr>
          <p:nvPr>
            <p:ph idx="1"/>
          </p:nvPr>
        </p:nvSpPr>
        <p:spPr>
          <a:xfrm>
            <a:off x="467544" y="1600200"/>
            <a:ext cx="8219256" cy="5257800"/>
          </a:xfrm>
        </p:spPr>
        <p:txBody>
          <a:bodyPr>
            <a:normAutofit/>
          </a:bodyPr>
          <a:lstStyle/>
          <a:p>
            <a:pPr marL="0" indent="0">
              <a:buNone/>
            </a:pPr>
            <a:endParaRPr lang="nl-NL" sz="2000" dirty="0"/>
          </a:p>
          <a:p>
            <a:pPr marL="0" indent="0">
              <a:buNone/>
            </a:pPr>
            <a:endParaRPr lang="nl-NL" sz="2000" dirty="0"/>
          </a:p>
          <a:p>
            <a:pPr marL="0" indent="0" algn="ctr">
              <a:buNone/>
            </a:pPr>
            <a:r>
              <a:rPr lang="nl-NL" sz="2400" dirty="0"/>
              <a:t>Na deze bijeenkomst….</a:t>
            </a:r>
          </a:p>
          <a:p>
            <a:pPr marL="0" indent="0" algn="ctr">
              <a:buNone/>
            </a:pPr>
            <a:endParaRPr lang="nl-NL" sz="2400" dirty="0"/>
          </a:p>
          <a:p>
            <a:pPr marL="0" indent="0" algn="ctr">
              <a:buNone/>
            </a:pPr>
            <a:r>
              <a:rPr lang="nl-NL" sz="2400" dirty="0"/>
              <a:t>(Nog meer) bewust van het belang van mantelzorgondersteuning binnen de palliatieve zorg </a:t>
            </a:r>
          </a:p>
          <a:p>
            <a:pPr marL="0" indent="0" algn="ctr">
              <a:buNone/>
            </a:pPr>
            <a:r>
              <a:rPr lang="nl-NL" sz="2400" dirty="0"/>
              <a:t>en </a:t>
            </a:r>
          </a:p>
          <a:p>
            <a:pPr marL="0" indent="0" algn="ctr">
              <a:buNone/>
            </a:pPr>
            <a:r>
              <a:rPr lang="nl-NL" sz="2400" dirty="0"/>
              <a:t>(Nog meer) gemotiveerd om methodisch het gesprek met de mantelzorger (en zorgvrager) aan te gaan</a:t>
            </a:r>
          </a:p>
          <a:p>
            <a:pPr marL="0" indent="0" algn="ctr">
              <a:buNone/>
            </a:pPr>
            <a:endParaRPr lang="nl-NL" sz="2400" dirty="0"/>
          </a:p>
          <a:p>
            <a:pPr marL="0" indent="0" algn="ctr">
              <a:buNone/>
            </a:pPr>
            <a:endParaRPr lang="nl-NL" sz="2000" dirty="0"/>
          </a:p>
          <a:p>
            <a:pPr marL="0" indent="0" algn="ctr">
              <a:buNone/>
            </a:pPr>
            <a:endParaRPr lang="nl-NL" sz="2000" dirty="0"/>
          </a:p>
          <a:p>
            <a:pPr marL="0" indent="0" algn="ctr">
              <a:buNone/>
            </a:pPr>
            <a:endParaRPr lang="nl-NL" sz="2000" dirty="0"/>
          </a:p>
          <a:p>
            <a:pPr marL="0" indent="0" algn="ctr">
              <a:buNone/>
            </a:pPr>
            <a:endParaRPr lang="nl-NL" sz="2000" dirty="0"/>
          </a:p>
          <a:p>
            <a:pPr marL="0" indent="0">
              <a:buNone/>
            </a:pPr>
            <a:endParaRPr lang="nl-NL" sz="2000" dirty="0"/>
          </a:p>
          <a:p>
            <a:pPr marL="0" indent="0">
              <a:buNone/>
            </a:pPr>
            <a:endParaRPr lang="nl-NL" sz="2000" dirty="0"/>
          </a:p>
          <a:p>
            <a:pPr marL="0" indent="0">
              <a:buNone/>
            </a:pPr>
            <a:endParaRPr lang="nl-NL" sz="2000" dirty="0"/>
          </a:p>
          <a:p>
            <a:endParaRPr lang="nl-NL" sz="2000" dirty="0"/>
          </a:p>
          <a:p>
            <a:pPr marL="714375" lvl="1" indent="0">
              <a:buNone/>
            </a:pPr>
            <a:endParaRPr lang="nl-NL" sz="2000" dirty="0"/>
          </a:p>
        </p:txBody>
      </p:sp>
    </p:spTree>
    <p:extLst>
      <p:ext uri="{BB962C8B-B14F-4D97-AF65-F5344CB8AC3E}">
        <p14:creationId xmlns:p14="http://schemas.microsoft.com/office/powerpoint/2010/main" val="1053952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86011F-EBD0-2843-A580-D2677D3DA412}"/>
              </a:ext>
            </a:extLst>
          </p:cNvPr>
          <p:cNvSpPr>
            <a:spLocks noGrp="1"/>
          </p:cNvSpPr>
          <p:nvPr>
            <p:ph type="title"/>
          </p:nvPr>
        </p:nvSpPr>
        <p:spPr/>
        <p:txBody>
          <a:bodyPr/>
          <a:lstStyle/>
          <a:p>
            <a:r>
              <a:rPr lang="nl-NL" dirty="0"/>
              <a:t>Inhoud</a:t>
            </a:r>
          </a:p>
        </p:txBody>
      </p:sp>
      <p:sp>
        <p:nvSpPr>
          <p:cNvPr id="3" name="Tijdelijke aanduiding voor inhoud 2">
            <a:extLst>
              <a:ext uri="{FF2B5EF4-FFF2-40B4-BE49-F238E27FC236}">
                <a16:creationId xmlns:a16="http://schemas.microsoft.com/office/drawing/2014/main" id="{9837297E-E8D6-E24D-AE3B-263630A029C7}"/>
              </a:ext>
            </a:extLst>
          </p:cNvPr>
          <p:cNvSpPr>
            <a:spLocks noGrp="1"/>
          </p:cNvSpPr>
          <p:nvPr>
            <p:ph idx="1"/>
          </p:nvPr>
        </p:nvSpPr>
        <p:spPr/>
        <p:txBody>
          <a:bodyPr/>
          <a:lstStyle/>
          <a:p>
            <a:r>
              <a:rPr lang="nl-NL" dirty="0"/>
              <a:t>Wat is palliatieve zorg volgens het kwaliteitskader palliatieve zorg?</a:t>
            </a:r>
          </a:p>
          <a:p>
            <a:endParaRPr lang="nl-NL" dirty="0"/>
          </a:p>
          <a:p>
            <a:r>
              <a:rPr lang="nl-NL" dirty="0"/>
              <a:t>Welke rollen heeft de mantelzorger binnen de palliatieve zorg</a:t>
            </a:r>
          </a:p>
          <a:p>
            <a:endParaRPr lang="nl-NL" dirty="0"/>
          </a:p>
          <a:p>
            <a:r>
              <a:rPr lang="nl-NL" dirty="0"/>
              <a:t>Welke methodiek kan de verpleegkundige gebruiken voor het aangaan van een gesprek met de mantelzorger en zorgvrager</a:t>
            </a:r>
          </a:p>
        </p:txBody>
      </p:sp>
    </p:spTree>
    <p:extLst>
      <p:ext uri="{BB962C8B-B14F-4D97-AF65-F5344CB8AC3E}">
        <p14:creationId xmlns:p14="http://schemas.microsoft.com/office/powerpoint/2010/main" val="752311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65F42-12C1-CA43-86E5-BBD506F8BC79}"/>
              </a:ext>
            </a:extLst>
          </p:cNvPr>
          <p:cNvSpPr>
            <a:spLocks noGrp="1"/>
          </p:cNvSpPr>
          <p:nvPr>
            <p:ph type="title"/>
          </p:nvPr>
        </p:nvSpPr>
        <p:spPr/>
        <p:txBody>
          <a:bodyPr>
            <a:normAutofit fontScale="90000"/>
          </a:bodyPr>
          <a:lstStyle/>
          <a:p>
            <a:br>
              <a:rPr lang="nl-NL" b="1" dirty="0"/>
            </a:br>
            <a:r>
              <a:rPr lang="nl-NL" b="1" dirty="0"/>
              <a:t>Wat is palliatieve zorg?</a:t>
            </a:r>
            <a:br>
              <a:rPr lang="nl-NL" b="1" dirty="0"/>
            </a:br>
            <a:endParaRPr lang="nl-NL" dirty="0"/>
          </a:p>
        </p:txBody>
      </p:sp>
      <p:sp>
        <p:nvSpPr>
          <p:cNvPr id="3" name="Tijdelijke aanduiding voor inhoud 2">
            <a:extLst>
              <a:ext uri="{FF2B5EF4-FFF2-40B4-BE49-F238E27FC236}">
                <a16:creationId xmlns:a16="http://schemas.microsoft.com/office/drawing/2014/main" id="{2E76763C-A20C-F64D-8167-C200D1B0EE5D}"/>
              </a:ext>
            </a:extLst>
          </p:cNvPr>
          <p:cNvSpPr>
            <a:spLocks noGrp="1"/>
          </p:cNvSpPr>
          <p:nvPr>
            <p:ph idx="1"/>
          </p:nvPr>
        </p:nvSpPr>
        <p:spPr>
          <a:xfrm>
            <a:off x="467544" y="1600200"/>
            <a:ext cx="8219256" cy="5257799"/>
          </a:xfrm>
        </p:spPr>
        <p:txBody>
          <a:bodyPr>
            <a:normAutofit fontScale="25000" lnSpcReduction="20000"/>
          </a:bodyPr>
          <a:lstStyle/>
          <a:p>
            <a:pPr marL="0" indent="0" algn="ctr">
              <a:buNone/>
            </a:pPr>
            <a:endParaRPr lang="nl-NL" dirty="0"/>
          </a:p>
          <a:p>
            <a:pPr marL="0" indent="0">
              <a:buNone/>
            </a:pPr>
            <a:r>
              <a:rPr lang="nl-NL" sz="9600" dirty="0"/>
              <a:t>Palliatieve zorg is zorg die de kwaliteit van het leven verbetert van </a:t>
            </a:r>
            <a:r>
              <a:rPr lang="nl-NL" sz="9600" dirty="0">
                <a:solidFill>
                  <a:srgbClr val="FF0000"/>
                </a:solidFill>
              </a:rPr>
              <a:t>patiënten </a:t>
            </a:r>
            <a:r>
              <a:rPr lang="nl-NL" sz="9600" dirty="0"/>
              <a:t>en hun </a:t>
            </a:r>
            <a:r>
              <a:rPr lang="nl-NL" sz="9600" dirty="0">
                <a:solidFill>
                  <a:srgbClr val="FF0000"/>
                </a:solidFill>
              </a:rPr>
              <a:t>naasten</a:t>
            </a:r>
            <a:r>
              <a:rPr lang="nl-NL" sz="9600" dirty="0"/>
              <a:t> die te maken hebben met een levensbedreigende aandoening of kwetsbaarheid, door het voorkomen en verlichten van lijden, door middel van vroegtijdige signalering en zorgvuldige beoordeling en behandeling van problemen van fysieke, psychische, sociale en spirituele aard. </a:t>
            </a:r>
          </a:p>
          <a:p>
            <a:pPr marL="0" indent="0">
              <a:buNone/>
            </a:pPr>
            <a:endParaRPr lang="nl-NL" sz="9600" dirty="0"/>
          </a:p>
          <a:p>
            <a:pPr marL="0" indent="0">
              <a:buNone/>
            </a:pPr>
            <a:r>
              <a:rPr lang="nl-NL" sz="9600" dirty="0"/>
              <a:t>Gedurende het beloop van de ziekte of kwetsbaarheid heeft palliatieve zorg oog voor het behoud van </a:t>
            </a:r>
            <a:r>
              <a:rPr lang="nl-NL" sz="9600" dirty="0">
                <a:solidFill>
                  <a:srgbClr val="FF0000"/>
                </a:solidFill>
              </a:rPr>
              <a:t>autonomie</a:t>
            </a:r>
            <a:r>
              <a:rPr lang="nl-NL" sz="9600" dirty="0"/>
              <a:t>, toegang tot </a:t>
            </a:r>
            <a:r>
              <a:rPr lang="nl-NL" sz="9600" dirty="0">
                <a:solidFill>
                  <a:srgbClr val="FF0000"/>
                </a:solidFill>
              </a:rPr>
              <a:t>informatie</a:t>
            </a:r>
            <a:r>
              <a:rPr lang="nl-NL" sz="9600" dirty="0"/>
              <a:t> en </a:t>
            </a:r>
            <a:r>
              <a:rPr lang="nl-NL" sz="9600" dirty="0">
                <a:solidFill>
                  <a:srgbClr val="FF0000"/>
                </a:solidFill>
              </a:rPr>
              <a:t>keuzemogelijkheden</a:t>
            </a:r>
            <a:r>
              <a:rPr lang="nl-NL" sz="9600" dirty="0"/>
              <a:t>.</a:t>
            </a:r>
            <a:br>
              <a:rPr lang="nl-NL" sz="9600" dirty="0"/>
            </a:br>
            <a:endParaRPr lang="nl-NL" sz="9600" dirty="0"/>
          </a:p>
          <a:p>
            <a:pPr marL="0" indent="0">
              <a:buNone/>
            </a:pPr>
            <a:endParaRPr lang="nl-NL" sz="7200" dirty="0"/>
          </a:p>
          <a:p>
            <a:pPr marL="0" indent="0">
              <a:buNone/>
            </a:pPr>
            <a:r>
              <a:rPr lang="nl-NL" sz="7200"/>
              <a:t>                                                                          (IKNL</a:t>
            </a:r>
            <a:r>
              <a:rPr lang="nl-NL" sz="7200" dirty="0"/>
              <a:t>/</a:t>
            </a:r>
            <a:r>
              <a:rPr lang="nl-NL" sz="7200" dirty="0" err="1"/>
              <a:t>Palliactief</a:t>
            </a:r>
            <a:r>
              <a:rPr lang="nl-NL" sz="7200" dirty="0"/>
              <a:t>, 2017)</a:t>
            </a:r>
          </a:p>
          <a:p>
            <a:pPr marL="0" indent="0">
              <a:buNone/>
            </a:pPr>
            <a:endParaRPr lang="nl-NL" sz="9600" dirty="0"/>
          </a:p>
          <a:p>
            <a:pPr marL="0" indent="0">
              <a:buNone/>
            </a:pPr>
            <a:endParaRPr lang="nl-NL" sz="9600" dirty="0"/>
          </a:p>
          <a:p>
            <a:pPr marL="0" indent="0">
              <a:buNone/>
            </a:pPr>
            <a:endParaRPr lang="nl-NL" dirty="0"/>
          </a:p>
          <a:p>
            <a:pPr marL="0" indent="0">
              <a:buNone/>
            </a:pPr>
            <a:endParaRPr lang="nl-NL" sz="1400" dirty="0"/>
          </a:p>
          <a:p>
            <a:pPr marL="0" indent="0">
              <a:buNone/>
            </a:pPr>
            <a:endParaRPr lang="nl-NL" sz="1400" dirty="0"/>
          </a:p>
          <a:p>
            <a:pPr marL="0" indent="0">
              <a:buNone/>
            </a:pPr>
            <a:endParaRPr lang="nl-NL" sz="1400" dirty="0"/>
          </a:p>
          <a:p>
            <a:pPr marL="0" indent="0">
              <a:buNone/>
            </a:pPr>
            <a:endParaRPr lang="nl-NL" sz="1400" dirty="0"/>
          </a:p>
          <a:p>
            <a:pPr marL="0" indent="0">
              <a:buNone/>
            </a:pPr>
            <a:endParaRPr lang="nl-NL" sz="1400" dirty="0"/>
          </a:p>
          <a:p>
            <a:pPr marL="0" indent="0">
              <a:buNone/>
            </a:pPr>
            <a:endParaRPr lang="nl-NL" sz="1400" dirty="0"/>
          </a:p>
          <a:p>
            <a:pPr marL="0" indent="0">
              <a:buNone/>
            </a:pPr>
            <a:endParaRPr lang="nl-NL" sz="1400" dirty="0"/>
          </a:p>
          <a:p>
            <a:pPr marL="0" indent="0">
              <a:buNone/>
            </a:pPr>
            <a:endParaRPr lang="nl-NL" sz="1400" dirty="0"/>
          </a:p>
          <a:p>
            <a:pPr marL="0" indent="0">
              <a:buNone/>
            </a:pPr>
            <a:r>
              <a:rPr lang="nl-NL" sz="1400" dirty="0"/>
              <a:t>                                                        </a:t>
            </a:r>
            <a:r>
              <a:rPr lang="nl-NL" sz="1200" dirty="0"/>
              <a:t>(</a:t>
            </a:r>
            <a:endParaRPr lang="nl-NL" sz="2000" dirty="0"/>
          </a:p>
        </p:txBody>
      </p:sp>
    </p:spTree>
    <p:extLst>
      <p:ext uri="{BB962C8B-B14F-4D97-AF65-F5344CB8AC3E}">
        <p14:creationId xmlns:p14="http://schemas.microsoft.com/office/powerpoint/2010/main" val="1614600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800" dirty="0"/>
              <a:t>Welke rollen heeft de mantelzorger?</a:t>
            </a:r>
            <a:endParaRPr lang="en-GB" sz="2800" dirty="0"/>
          </a:p>
        </p:txBody>
      </p:sp>
      <p:sp>
        <p:nvSpPr>
          <p:cNvPr id="3" name="Tijdelijke aanduiding voor inhoud 2"/>
          <p:cNvSpPr>
            <a:spLocks noGrp="1"/>
          </p:cNvSpPr>
          <p:nvPr>
            <p:ph idx="1"/>
          </p:nvPr>
        </p:nvSpPr>
        <p:spPr>
          <a:xfrm>
            <a:off x="467544" y="1600200"/>
            <a:ext cx="8219256" cy="5257800"/>
          </a:xfrm>
        </p:spPr>
        <p:txBody>
          <a:bodyPr>
            <a:normAutofit/>
          </a:bodyPr>
          <a:lstStyle/>
          <a:p>
            <a:pPr marL="0" indent="0">
              <a:buNone/>
            </a:pPr>
            <a:endParaRPr lang="nl-NL" sz="3300" dirty="0"/>
          </a:p>
          <a:p>
            <a:pPr marL="0" indent="0">
              <a:buNone/>
            </a:pPr>
            <a:r>
              <a:rPr lang="nl-NL" sz="2000" dirty="0"/>
              <a:t>Het SOFA-model</a:t>
            </a:r>
          </a:p>
          <a:p>
            <a:pPr marL="0" indent="0">
              <a:buNone/>
            </a:pPr>
            <a:endParaRPr lang="nl-NL" sz="2000" dirty="0"/>
          </a:p>
          <a:p>
            <a:pPr marL="0" indent="0">
              <a:buNone/>
            </a:pPr>
            <a:r>
              <a:rPr lang="nl-NL" sz="2000" b="1" dirty="0"/>
              <a:t>S</a:t>
            </a:r>
            <a:r>
              <a:rPr lang="nl-NL" sz="2000" dirty="0"/>
              <a:t>amenwerken……………..de MZ als samenwerkingspartner</a:t>
            </a:r>
          </a:p>
          <a:p>
            <a:pPr marL="0" indent="0">
              <a:buNone/>
            </a:pPr>
            <a:r>
              <a:rPr lang="nl-NL" sz="2000" b="1" dirty="0"/>
              <a:t>O</a:t>
            </a:r>
            <a:r>
              <a:rPr lang="nl-NL" sz="2000" dirty="0"/>
              <a:t>ndersteunen…………….de  MZ als hulpvrager</a:t>
            </a:r>
          </a:p>
          <a:p>
            <a:pPr marL="0" indent="0">
              <a:buNone/>
            </a:pPr>
            <a:r>
              <a:rPr lang="nl-NL" sz="2000" b="1" dirty="0"/>
              <a:t>F</a:t>
            </a:r>
            <a:r>
              <a:rPr lang="nl-NL" sz="2000" dirty="0"/>
              <a:t>aciliteren………………… van de relatie tussen MZ en patiënt</a:t>
            </a:r>
          </a:p>
          <a:p>
            <a:pPr marL="0" indent="0">
              <a:buNone/>
            </a:pPr>
            <a:r>
              <a:rPr lang="nl-NL" sz="2000" b="1" dirty="0"/>
              <a:t>A</a:t>
            </a:r>
            <a:r>
              <a:rPr lang="nl-NL" sz="2000" dirty="0"/>
              <a:t>fstemmen……………     de MZ als expert. </a:t>
            </a:r>
          </a:p>
          <a:p>
            <a:pPr marL="0" indent="0">
              <a:buNone/>
            </a:pPr>
            <a:r>
              <a:rPr lang="nl-NL" sz="1200" dirty="0"/>
              <a:t>                                                                                                                        (Zorg voor Beter, 2017) </a:t>
            </a:r>
          </a:p>
          <a:p>
            <a:pPr marL="0" indent="0">
              <a:buNone/>
            </a:pPr>
            <a:endParaRPr lang="nl-NL" sz="1600" dirty="0"/>
          </a:p>
          <a:p>
            <a:pPr marL="0" indent="0">
              <a:buNone/>
            </a:pPr>
            <a:endParaRPr lang="nl-NL" sz="1600" dirty="0">
              <a:hlinkClick r:id="rId3"/>
            </a:endParaRPr>
          </a:p>
          <a:p>
            <a:pPr marL="0" indent="0">
              <a:buNone/>
            </a:pPr>
            <a:r>
              <a:rPr lang="nl-NL" sz="2000" dirty="0"/>
              <a:t>Ofwel: de rol van </a:t>
            </a:r>
          </a:p>
          <a:p>
            <a:pPr marL="0" indent="0">
              <a:buNone/>
            </a:pPr>
            <a:r>
              <a:rPr lang="nl-NL" sz="2000" dirty="0"/>
              <a:t>collega-zorgverlener/schaduwpatiënt/naaste/expert </a:t>
            </a:r>
          </a:p>
          <a:p>
            <a:pPr marL="0" indent="0">
              <a:buNone/>
            </a:pPr>
            <a:r>
              <a:rPr lang="nl-NL" sz="1200" dirty="0"/>
              <a:t>                                                                                                                         (IKNL/</a:t>
            </a:r>
            <a:r>
              <a:rPr lang="nl-NL" sz="1200" dirty="0" err="1"/>
              <a:t>Palliactief</a:t>
            </a:r>
            <a:r>
              <a:rPr lang="nl-NL" sz="1200" dirty="0"/>
              <a:t>. (2017)</a:t>
            </a:r>
          </a:p>
          <a:p>
            <a:endParaRPr lang="nl-NL" dirty="0"/>
          </a:p>
        </p:txBody>
      </p:sp>
    </p:spTree>
    <p:extLst>
      <p:ext uri="{BB962C8B-B14F-4D97-AF65-F5344CB8AC3E}">
        <p14:creationId xmlns:p14="http://schemas.microsoft.com/office/powerpoint/2010/main" val="3834889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92EE59-D823-564F-97AB-3ACED131CE17}"/>
              </a:ext>
            </a:extLst>
          </p:cNvPr>
          <p:cNvSpPr>
            <a:spLocks noGrp="1"/>
          </p:cNvSpPr>
          <p:nvPr>
            <p:ph type="title"/>
          </p:nvPr>
        </p:nvSpPr>
        <p:spPr/>
        <p:txBody>
          <a:bodyPr>
            <a:normAutofit fontScale="90000"/>
          </a:bodyPr>
          <a:lstStyle/>
          <a:p>
            <a:r>
              <a:rPr lang="nl-NL" sz="8000" dirty="0"/>
              <a:t>s</a:t>
            </a:r>
            <a:r>
              <a:rPr lang="nl-NL" dirty="0"/>
              <a:t>amenwerken</a:t>
            </a:r>
            <a:br>
              <a:rPr lang="nl-NL" dirty="0"/>
            </a:br>
            <a:r>
              <a:rPr lang="nl-NL" sz="2000" dirty="0"/>
              <a:t>Rol: samenwerkingspartner/collega-zorgverlener</a:t>
            </a:r>
            <a:br>
              <a:rPr lang="nl-NL" sz="2000" dirty="0"/>
            </a:br>
            <a:endParaRPr lang="nl-NL" sz="2000" dirty="0"/>
          </a:p>
        </p:txBody>
      </p:sp>
      <p:sp>
        <p:nvSpPr>
          <p:cNvPr id="3" name="Tijdelijke aanduiding voor inhoud 2">
            <a:extLst>
              <a:ext uri="{FF2B5EF4-FFF2-40B4-BE49-F238E27FC236}">
                <a16:creationId xmlns:a16="http://schemas.microsoft.com/office/drawing/2014/main" id="{96867F02-20B4-074E-BB9A-FFD9863D8CD7}"/>
              </a:ext>
            </a:extLst>
          </p:cNvPr>
          <p:cNvSpPr>
            <a:spLocks noGrp="1"/>
          </p:cNvSpPr>
          <p:nvPr>
            <p:ph idx="1"/>
          </p:nvPr>
        </p:nvSpPr>
        <p:spPr>
          <a:xfrm>
            <a:off x="457106" y="1608793"/>
            <a:ext cx="8219256" cy="5257800"/>
          </a:xfrm>
        </p:spPr>
        <p:txBody>
          <a:bodyPr>
            <a:normAutofit fontScale="62500" lnSpcReduction="20000"/>
          </a:bodyPr>
          <a:lstStyle/>
          <a:p>
            <a:pPr marL="0" indent="0">
              <a:buNone/>
            </a:pPr>
            <a:endParaRPr lang="nl-NL" dirty="0"/>
          </a:p>
          <a:p>
            <a:pPr marL="0" indent="0">
              <a:buNone/>
            </a:pPr>
            <a:endParaRPr lang="nl-NL" sz="3400" dirty="0"/>
          </a:p>
          <a:p>
            <a:pPr marL="0" indent="0">
              <a:buNone/>
            </a:pPr>
            <a:r>
              <a:rPr lang="nl-NL" sz="3400" dirty="0"/>
              <a:t>De mantelzorger is zowel naaste als zorgverlener; maak de dubbelrol bespreekbaar en hoe de mantelzorger grenzen kan stellen en taken kan oppakken.</a:t>
            </a:r>
          </a:p>
          <a:p>
            <a:pPr marL="0" indent="0">
              <a:buNone/>
            </a:pPr>
            <a:endParaRPr lang="nl-NL" sz="3400" dirty="0"/>
          </a:p>
          <a:p>
            <a:pPr marL="0" indent="0">
              <a:buNone/>
            </a:pPr>
            <a:r>
              <a:rPr lang="nl-NL" sz="3400" dirty="0"/>
              <a:t>Blijf aandacht houden voor het betrekken van de mantelzorger bij de zorg. Het zorg verlenen kan voor de mantelzorger een belangrijke manier zijn om met de situatie om te gaan en om bij te dragen aan de verwerking. </a:t>
            </a:r>
          </a:p>
          <a:p>
            <a:pPr marL="0" indent="0">
              <a:buNone/>
            </a:pPr>
            <a:endParaRPr lang="nl-NL" sz="3400" dirty="0"/>
          </a:p>
          <a:p>
            <a:pPr marL="0" indent="0">
              <a:buNone/>
            </a:pPr>
            <a:r>
              <a:rPr lang="nl-NL" sz="3400" dirty="0"/>
              <a:t>Zorg voor een goede communicatie binnen de samenwerking (professionele zorgverleners, betrokkenen, zorgvrager en mantelzorger) </a:t>
            </a:r>
          </a:p>
          <a:p>
            <a:pPr marL="0" indent="0">
              <a:buNone/>
            </a:pPr>
            <a:endParaRPr lang="nl-NL" sz="3400" dirty="0"/>
          </a:p>
          <a:p>
            <a:pPr marL="0" indent="0">
              <a:buNone/>
            </a:pPr>
            <a:r>
              <a:rPr lang="nl-NL" sz="2600" dirty="0"/>
              <a:t>                                                      (Integraal Kankercentrum Nederland, 2009)</a:t>
            </a:r>
          </a:p>
          <a:p>
            <a:pPr marL="0" indent="0">
              <a:buNone/>
            </a:pPr>
            <a:endParaRPr lang="nl-NL" sz="3400" dirty="0"/>
          </a:p>
          <a:p>
            <a:pPr marL="0" indent="0">
              <a:buNone/>
            </a:pPr>
            <a:endParaRPr lang="nl-NL" sz="3400"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1335212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92EE59-D823-564F-97AB-3ACED131CE17}"/>
              </a:ext>
            </a:extLst>
          </p:cNvPr>
          <p:cNvSpPr>
            <a:spLocks noGrp="1"/>
          </p:cNvSpPr>
          <p:nvPr>
            <p:ph type="title"/>
          </p:nvPr>
        </p:nvSpPr>
        <p:spPr>
          <a:xfrm>
            <a:off x="2843808" y="274638"/>
            <a:ext cx="5842992" cy="1325562"/>
          </a:xfrm>
        </p:spPr>
        <p:txBody>
          <a:bodyPr>
            <a:normAutofit fontScale="90000"/>
          </a:bodyPr>
          <a:lstStyle/>
          <a:p>
            <a:r>
              <a:rPr lang="nl-NL" sz="8000" b="1" dirty="0"/>
              <a:t>O</a:t>
            </a:r>
            <a:r>
              <a:rPr lang="nl-NL" dirty="0"/>
              <a:t>ndersteunen</a:t>
            </a:r>
            <a:br>
              <a:rPr lang="nl-NL" dirty="0"/>
            </a:br>
            <a:r>
              <a:rPr lang="nl-NL" sz="2000" dirty="0"/>
              <a:t>Rol: hulpvrager/schaduwpatiënt</a:t>
            </a:r>
            <a:r>
              <a:rPr lang="nl-NL" dirty="0"/>
              <a:t>.</a:t>
            </a:r>
            <a:br>
              <a:rPr lang="nl-NL" dirty="0"/>
            </a:br>
            <a:endParaRPr lang="nl-NL" dirty="0"/>
          </a:p>
        </p:txBody>
      </p:sp>
      <p:sp>
        <p:nvSpPr>
          <p:cNvPr id="3" name="Tijdelijke aanduiding voor inhoud 2">
            <a:extLst>
              <a:ext uri="{FF2B5EF4-FFF2-40B4-BE49-F238E27FC236}">
                <a16:creationId xmlns:a16="http://schemas.microsoft.com/office/drawing/2014/main" id="{96867F02-20B4-074E-BB9A-FFD9863D8CD7}"/>
              </a:ext>
            </a:extLst>
          </p:cNvPr>
          <p:cNvSpPr>
            <a:spLocks noGrp="1"/>
          </p:cNvSpPr>
          <p:nvPr>
            <p:ph idx="1"/>
          </p:nvPr>
        </p:nvSpPr>
        <p:spPr/>
        <p:txBody>
          <a:bodyPr>
            <a:normAutofit fontScale="92500" lnSpcReduction="10000"/>
          </a:bodyPr>
          <a:lstStyle/>
          <a:p>
            <a:pPr marL="0" indent="0">
              <a:buNone/>
            </a:pPr>
            <a:endParaRPr lang="nl-NL" dirty="0"/>
          </a:p>
          <a:p>
            <a:pPr marL="0" indent="0">
              <a:buNone/>
            </a:pPr>
            <a:r>
              <a:rPr lang="nl-NL" dirty="0"/>
              <a:t>Ondersteun de mantelzorger bij het anticiperen op de problemen die zich vroeg of laat kunnen voordoen. </a:t>
            </a:r>
          </a:p>
          <a:p>
            <a:pPr marL="0" indent="0">
              <a:buNone/>
            </a:pPr>
            <a:endParaRPr lang="nl-NL" dirty="0"/>
          </a:p>
          <a:p>
            <a:pPr marL="0" indent="0">
              <a:spcBef>
                <a:spcPts val="0"/>
              </a:spcBef>
              <a:buNone/>
              <a:defRPr/>
            </a:pPr>
            <a:r>
              <a:rPr lang="nl-NL" dirty="0"/>
              <a:t>Ondersteun bij het voorkomen van overbelasting; </a:t>
            </a:r>
          </a:p>
          <a:p>
            <a:pPr>
              <a:spcBef>
                <a:spcPts val="0"/>
              </a:spcBef>
              <a:defRPr/>
            </a:pPr>
            <a:r>
              <a:rPr lang="nl-NL" dirty="0"/>
              <a:t>het bewust worden van eigen waarden/normen die maken dat bepaalde taken niet of moeilijk kunnen worden uitgevoerd.</a:t>
            </a:r>
          </a:p>
          <a:p>
            <a:pPr>
              <a:spcBef>
                <a:spcPts val="0"/>
              </a:spcBef>
              <a:defRPr/>
            </a:pPr>
            <a:r>
              <a:rPr lang="nl-NL" dirty="0"/>
              <a:t>de invulling van de rol en hoe balans te houden</a:t>
            </a:r>
          </a:p>
          <a:p>
            <a:pPr>
              <a:spcBef>
                <a:spcPts val="0"/>
              </a:spcBef>
              <a:defRPr/>
            </a:pPr>
            <a:endParaRPr lang="nl-NL" dirty="0"/>
          </a:p>
          <a:p>
            <a:pPr marL="0" indent="0">
              <a:spcBef>
                <a:spcPts val="0"/>
              </a:spcBef>
              <a:buNone/>
              <a:defRPr/>
            </a:pPr>
            <a:r>
              <a:rPr lang="nl-NL" sz="1900" dirty="0"/>
              <a:t>                                           (Integraal Kankercentrum Nederland, 2009)</a:t>
            </a:r>
          </a:p>
          <a:p>
            <a:pPr marL="0" indent="0">
              <a:spcBef>
                <a:spcPts val="0"/>
              </a:spcBef>
              <a:buNone/>
              <a:defRPr/>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endParaRPr lang="nl-NL" dirty="0"/>
          </a:p>
        </p:txBody>
      </p:sp>
    </p:spTree>
    <p:extLst>
      <p:ext uri="{BB962C8B-B14F-4D97-AF65-F5344CB8AC3E}">
        <p14:creationId xmlns:p14="http://schemas.microsoft.com/office/powerpoint/2010/main" val="2827441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92EE59-D823-564F-97AB-3ACED131CE17}"/>
              </a:ext>
            </a:extLst>
          </p:cNvPr>
          <p:cNvSpPr>
            <a:spLocks noGrp="1"/>
          </p:cNvSpPr>
          <p:nvPr>
            <p:ph type="title"/>
          </p:nvPr>
        </p:nvSpPr>
        <p:spPr/>
        <p:txBody>
          <a:bodyPr>
            <a:normAutofit fontScale="90000"/>
          </a:bodyPr>
          <a:lstStyle/>
          <a:p>
            <a:r>
              <a:rPr lang="nl-NL" sz="8000" b="1" dirty="0"/>
              <a:t>F</a:t>
            </a:r>
            <a:r>
              <a:rPr lang="nl-NL" dirty="0"/>
              <a:t>aciliteren</a:t>
            </a:r>
            <a:br>
              <a:rPr lang="nl-NL" dirty="0"/>
            </a:br>
            <a:r>
              <a:rPr lang="nl-NL" sz="2200" dirty="0"/>
              <a:t>Rol: naaste</a:t>
            </a:r>
            <a:br>
              <a:rPr lang="nl-NL" dirty="0"/>
            </a:br>
            <a:endParaRPr lang="nl-NL" dirty="0"/>
          </a:p>
        </p:txBody>
      </p:sp>
      <p:sp>
        <p:nvSpPr>
          <p:cNvPr id="3" name="Tijdelijke aanduiding voor inhoud 2">
            <a:extLst>
              <a:ext uri="{FF2B5EF4-FFF2-40B4-BE49-F238E27FC236}">
                <a16:creationId xmlns:a16="http://schemas.microsoft.com/office/drawing/2014/main" id="{96867F02-20B4-074E-BB9A-FFD9863D8CD7}"/>
              </a:ext>
            </a:extLst>
          </p:cNvPr>
          <p:cNvSpPr>
            <a:spLocks noGrp="1"/>
          </p:cNvSpPr>
          <p:nvPr>
            <p:ph idx="1"/>
          </p:nvPr>
        </p:nvSpPr>
        <p:spPr>
          <a:xfrm>
            <a:off x="467544" y="1600200"/>
            <a:ext cx="8219256" cy="4997152"/>
          </a:xfrm>
        </p:spPr>
        <p:txBody>
          <a:bodyPr>
            <a:normAutofit fontScale="85000" lnSpcReduction="20000"/>
          </a:bodyPr>
          <a:lstStyle/>
          <a:p>
            <a:pPr marL="0" indent="0">
              <a:buNone/>
            </a:pPr>
            <a:endParaRPr lang="nl-NL" dirty="0"/>
          </a:p>
          <a:p>
            <a:pPr marL="0" indent="0">
              <a:buNone/>
            </a:pPr>
            <a:r>
              <a:rPr lang="nl-NL" dirty="0"/>
              <a:t>Blijf aandacht houden voor het behouden van een wederkerige relatie tussen de mantelzorger en de patiënt; is er begrip voor de manier waarop een ieder op het ziekteproces reageert. </a:t>
            </a:r>
          </a:p>
          <a:p>
            <a:pPr marL="0" indent="0">
              <a:buNone/>
            </a:pPr>
            <a:endParaRPr lang="nl-NL" dirty="0"/>
          </a:p>
          <a:p>
            <a:pPr marL="0" indent="0">
              <a:buNone/>
            </a:pPr>
            <a:r>
              <a:rPr lang="nl-NL" dirty="0"/>
              <a:t>Ondersteun eventueel bij een familiegesprek.</a:t>
            </a:r>
          </a:p>
          <a:p>
            <a:pPr marL="0" indent="0">
              <a:buNone/>
            </a:pPr>
            <a:endParaRPr lang="nl-NL" dirty="0"/>
          </a:p>
          <a:p>
            <a:pPr marL="0" indent="0">
              <a:buNone/>
            </a:pPr>
            <a:r>
              <a:rPr lang="nl-NL" dirty="0"/>
              <a:t>Blijf aandacht houden voor het verwerken en inpassen van de ziekte in het eigen leven van de mantelzorger; </a:t>
            </a:r>
          </a:p>
          <a:p>
            <a:pPr marL="0" indent="0">
              <a:buNone/>
            </a:pPr>
            <a:r>
              <a:rPr lang="nl-NL" dirty="0"/>
              <a:t>toon belangstelling voor gevolgen van de ziekte voor het eigen leven van de mantelzorger.</a:t>
            </a:r>
          </a:p>
          <a:p>
            <a:pPr marL="0" indent="0">
              <a:buNone/>
            </a:pPr>
            <a:r>
              <a:rPr lang="nl-NL" sz="2100" dirty="0"/>
              <a:t>                                    </a:t>
            </a:r>
          </a:p>
          <a:p>
            <a:pPr marL="0" indent="0">
              <a:buNone/>
            </a:pPr>
            <a:r>
              <a:rPr lang="nl-NL" sz="2100" dirty="0"/>
              <a:t>                                           (Integraal Kankercentrum Nederland, 2009)</a:t>
            </a:r>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sz="2000" dirty="0"/>
          </a:p>
          <a:p>
            <a:endParaRPr lang="nl-NL" dirty="0"/>
          </a:p>
        </p:txBody>
      </p:sp>
    </p:spTree>
    <p:extLst>
      <p:ext uri="{BB962C8B-B14F-4D97-AF65-F5344CB8AC3E}">
        <p14:creationId xmlns:p14="http://schemas.microsoft.com/office/powerpoint/2010/main" val="534007021"/>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1205</TotalTime>
  <Words>4407</Words>
  <Application>Microsoft Macintosh PowerPoint</Application>
  <PresentationFormat>Diavoorstelling (4:3)</PresentationFormat>
  <Paragraphs>403</Paragraphs>
  <Slides>19</Slides>
  <Notes>19</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19</vt:i4>
      </vt:variant>
    </vt:vector>
  </HeadingPairs>
  <TitlesOfParts>
    <vt:vector size="24" baseType="lpstr">
      <vt:lpstr>Arial</vt:lpstr>
      <vt:lpstr>Calibri</vt:lpstr>
      <vt:lpstr>Lucida Sans Unicode</vt:lpstr>
      <vt:lpstr>Kantoorthema</vt:lpstr>
      <vt:lpstr>Aangepast ontwerp</vt:lpstr>
      <vt:lpstr>Mantelzorg binnen de palliatieve zorgverlening</vt:lpstr>
      <vt:lpstr>PowerPoint-presentatie</vt:lpstr>
      <vt:lpstr>Doelen</vt:lpstr>
      <vt:lpstr>Inhoud</vt:lpstr>
      <vt:lpstr> Wat is palliatieve zorg? </vt:lpstr>
      <vt:lpstr>Welke rollen heeft de mantelzorger?</vt:lpstr>
      <vt:lpstr>samenwerken Rol: samenwerkingspartner/collega-zorgverlener </vt:lpstr>
      <vt:lpstr>Ondersteunen Rol: hulpvrager/schaduwpatiënt. </vt:lpstr>
      <vt:lpstr>Faciliteren Rol: naaste </vt:lpstr>
      <vt:lpstr>PowerPoint-presentatie</vt:lpstr>
      <vt:lpstr>Afstemmen Rol: expert </vt:lpstr>
      <vt:lpstr>Opdracht 1</vt:lpstr>
      <vt:lpstr>Een kapstok voor het aangaan van een gesprek met de mantelzorger </vt:lpstr>
      <vt:lpstr>Een gespreksmodel voor het aangaan van een gesprek met de mantelzorger</vt:lpstr>
      <vt:lpstr>Opdracht 2</vt:lpstr>
      <vt:lpstr>Vragen?</vt:lpstr>
      <vt:lpstr>Zijn de doelen van deze les bereikt?</vt:lpstr>
      <vt:lpstr>Literatuur</vt:lpstr>
      <vt:lpstr>Literatuur</vt:lpstr>
    </vt:vector>
  </TitlesOfParts>
  <Company>Saxion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Geke Odink</dc:creator>
  <cp:lastModifiedBy>Karel Benjamins</cp:lastModifiedBy>
  <cp:revision>388</cp:revision>
  <dcterms:created xsi:type="dcterms:W3CDTF">2012-09-14T12:17:41Z</dcterms:created>
  <dcterms:modified xsi:type="dcterms:W3CDTF">2020-10-28T14:44:12Z</dcterms:modified>
</cp:coreProperties>
</file>