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9" r:id="rId11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3"/>
      <p:bold r:id="rId14"/>
      <p:italic r:id="rId15"/>
      <p:boldItalic r:id="rId16"/>
    </p:embeddedFon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Helvetica Neue Light" panose="020B0604020202020204" charset="0"/>
      <p:regular r:id="rId21"/>
      <p:bold r:id="rId22"/>
      <p:italic r:id="rId23"/>
      <p:boldItalic r:id="rId24"/>
    </p:embeddedFont>
    <p:embeddedFont>
      <p:font typeface="Tahoma" panose="020B0604030504040204" pitchFamily="34" charset="0"/>
      <p:regular r:id="rId25"/>
      <p:bold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2" roundtripDataSignature="AMtx7mjzj6d5ujKGYirBvGsqpXpPxn0c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D0F012-8F07-414B-ACD7-BF12E4546CE0}">
  <a:tblStyle styleId="{F6D0F012-8F07-414B-ACD7-BF12E4546CE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7EB97A17-8F58-487D-B0C1-3BCE59B4226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910" autoAdjust="0"/>
  </p:normalViewPr>
  <p:slideViewPr>
    <p:cSldViewPr snapToGrid="0" showGuides="1">
      <p:cViewPr varScale="1">
        <p:scale>
          <a:sx n="45" d="100"/>
          <a:sy n="45" d="100"/>
        </p:scale>
        <p:origin x="210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42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43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331" name="Google Shape;33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verkeerd</a:t>
            </a:r>
            <a:r>
              <a:rPr lang="en-GB" dirty="0"/>
              <a:t> </a:t>
            </a:r>
            <a:r>
              <a:rPr lang="en-GB" dirty="0" err="1"/>
              <a:t>gebruik</a:t>
            </a:r>
            <a:r>
              <a:rPr lang="en-GB" dirty="0"/>
              <a:t> </a:t>
            </a:r>
            <a:r>
              <a:rPr lang="en-GB" dirty="0" err="1"/>
              <a:t>Binas</a:t>
            </a:r>
            <a:r>
              <a:rPr lang="en-GB" dirty="0"/>
              <a:t>/Science Data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Br</a:t>
            </a:r>
            <a:r>
              <a:rPr lang="en-GB" baseline="-25000" dirty="0"/>
              <a:t>2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Br</a:t>
            </a:r>
            <a:r>
              <a:rPr lang="en-GB" baseline="30000" dirty="0"/>
              <a:t>-</a:t>
            </a:r>
            <a:endParaRPr baseline="30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lezen</a:t>
            </a:r>
            <a:r>
              <a:rPr lang="en-GB" dirty="0"/>
              <a:t> table </a:t>
            </a:r>
            <a:r>
              <a:rPr lang="en-GB" dirty="0" err="1"/>
              <a:t>verkeerd</a:t>
            </a:r>
            <a:r>
              <a:rPr lang="en-GB" dirty="0"/>
              <a:t> </a:t>
            </a:r>
            <a:r>
              <a:rPr lang="en-GB" dirty="0" err="1"/>
              <a:t>af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GOED Cu </a:t>
            </a:r>
            <a:r>
              <a:rPr lang="en-GB" dirty="0" err="1"/>
              <a:t>en</a:t>
            </a:r>
            <a:r>
              <a:rPr lang="en-GB" dirty="0"/>
              <a:t> Cu</a:t>
            </a:r>
            <a:r>
              <a:rPr lang="en-GB" baseline="30000" dirty="0"/>
              <a:t>2+</a:t>
            </a:r>
            <a:r>
              <a:rPr lang="en-GB" dirty="0"/>
              <a:t> </a:t>
            </a:r>
            <a:r>
              <a:rPr lang="en-GB" dirty="0" err="1"/>
              <a:t>beide</a:t>
            </a:r>
            <a:r>
              <a:rPr lang="en-GB" dirty="0"/>
              <a:t> </a:t>
            </a:r>
            <a:r>
              <a:rPr lang="en-GB" dirty="0" err="1"/>
              <a:t>mogelijk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 </a:t>
            </a:r>
            <a:r>
              <a:rPr lang="en-GB" dirty="0" err="1"/>
              <a:t>staat</a:t>
            </a:r>
            <a:r>
              <a:rPr lang="en-GB" dirty="0"/>
              <a:t> in </a:t>
            </a:r>
            <a:r>
              <a:rPr lang="en-GB" dirty="0" err="1"/>
              <a:t>beide</a:t>
            </a:r>
            <a:r>
              <a:rPr lang="en-GB" dirty="0"/>
              <a:t> </a:t>
            </a:r>
            <a:r>
              <a:rPr lang="en-GB" dirty="0" err="1"/>
              <a:t>kolommen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3366FF"/>
              </a:solidFill>
            </a:endParaRPr>
          </a:p>
        </p:txBody>
      </p:sp>
      <p:sp>
        <p:nvSpPr>
          <p:cNvPr id="144" name="Google Shape;14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herkennen</a:t>
            </a:r>
            <a:r>
              <a:rPr lang="en-GB" dirty="0"/>
              <a:t> </a:t>
            </a:r>
            <a:r>
              <a:rPr lang="en-GB" dirty="0" err="1"/>
              <a:t>ladingsverandering</a:t>
            </a:r>
            <a:r>
              <a:rPr lang="en-GB" dirty="0"/>
              <a:t>/</a:t>
            </a:r>
            <a:r>
              <a:rPr lang="en-GB" dirty="0" err="1"/>
              <a:t>elektronenoverdracht</a:t>
            </a:r>
            <a:r>
              <a:rPr lang="en-GB" dirty="0"/>
              <a:t> in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redoxreactie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b="1" dirty="0" err="1"/>
              <a:t>l</a:t>
            </a:r>
            <a:r>
              <a:rPr lang="en-GB" dirty="0" err="1"/>
              <a:t>eerlingen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 </a:t>
            </a:r>
            <a:r>
              <a:rPr lang="en-GB" dirty="0" err="1"/>
              <a:t>ladingsverandering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het </a:t>
            </a:r>
            <a:r>
              <a:rPr lang="en-GB" dirty="0" err="1"/>
              <a:t>ijzerion</a:t>
            </a:r>
            <a:r>
              <a:rPr lang="en-GB" dirty="0"/>
              <a:t> </a:t>
            </a:r>
            <a:r>
              <a:rPr lang="en-GB" dirty="0" err="1"/>
              <a:t>niet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halfreactie</a:t>
            </a:r>
            <a:r>
              <a:rPr lang="en-GB" dirty="0"/>
              <a:t> /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elektronen</a:t>
            </a:r>
            <a:r>
              <a:rPr lang="en-GB" dirty="0"/>
              <a:t> in de </a:t>
            </a:r>
            <a:r>
              <a:rPr lang="en-GB" dirty="0" err="1"/>
              <a:t>redoxvergelijking</a:t>
            </a:r>
            <a:r>
              <a:rPr lang="en-GB" dirty="0"/>
              <a:t> </a:t>
            </a:r>
            <a:r>
              <a:rPr lang="en-GB" dirty="0" err="1"/>
              <a:t>horen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staan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chloor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chloride </a:t>
            </a:r>
            <a:r>
              <a:rPr lang="en-GB" dirty="0" err="1"/>
              <a:t>hetzelfde</a:t>
            </a:r>
            <a:r>
              <a:rPr lang="en-GB" dirty="0"/>
              <a:t> </a:t>
            </a:r>
            <a:r>
              <a:rPr lang="en-GB" dirty="0" err="1"/>
              <a:t>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 Fe</a:t>
            </a:r>
            <a:r>
              <a:rPr lang="en-GB" baseline="30000" dirty="0"/>
              <a:t>2+</a:t>
            </a:r>
            <a:r>
              <a:rPr lang="en-GB" dirty="0"/>
              <a:t> </a:t>
            </a:r>
            <a:r>
              <a:rPr lang="en-GB" dirty="0" err="1"/>
              <a:t>verandert</a:t>
            </a:r>
            <a:r>
              <a:rPr lang="en-GB" dirty="0"/>
              <a:t> in Fe</a:t>
            </a:r>
            <a:r>
              <a:rPr lang="en-GB" baseline="30000" dirty="0"/>
              <a:t>3+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</a:t>
            </a:r>
            <a:r>
              <a:rPr lang="en-GB" dirty="0" err="1"/>
              <a:t>elektronenoverdracht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59" name="Google Shape;1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herkennen</a:t>
            </a:r>
            <a:r>
              <a:rPr lang="en-GB" dirty="0"/>
              <a:t> van reductor in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reactievergelijking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b="0" dirty="0" err="1"/>
              <a:t>leerlingen</a:t>
            </a:r>
            <a:r>
              <a:rPr lang="en-GB" b="0" dirty="0"/>
              <a:t> </a:t>
            </a:r>
            <a:r>
              <a:rPr lang="en-GB" b="0" dirty="0" err="1"/>
              <a:t>zijn</a:t>
            </a:r>
            <a:r>
              <a:rPr lang="en-GB" b="0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precies</a:t>
            </a:r>
            <a:r>
              <a:rPr lang="en-GB" dirty="0"/>
              <a:t> </a:t>
            </a:r>
            <a:r>
              <a:rPr lang="en-GB" dirty="0" err="1"/>
              <a:t>genoeg</a:t>
            </a:r>
            <a:r>
              <a:rPr lang="en-GB" dirty="0"/>
              <a:t> </a:t>
            </a:r>
            <a:r>
              <a:rPr lang="en-GB" dirty="0" err="1"/>
              <a:t>omdat</a:t>
            </a:r>
            <a:r>
              <a:rPr lang="en-GB" dirty="0"/>
              <a:t> chloride </a:t>
            </a:r>
            <a:r>
              <a:rPr lang="en-GB" dirty="0" err="1"/>
              <a:t>geen</a:t>
            </a:r>
            <a:r>
              <a:rPr lang="en-GB" dirty="0"/>
              <a:t> reductor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b="0" dirty="0"/>
              <a:t>GOED, </a:t>
            </a:r>
            <a:r>
              <a:rPr lang="en-GB" dirty="0"/>
              <a:t>Fe</a:t>
            </a:r>
            <a:r>
              <a:rPr lang="en-GB" baseline="30000" dirty="0"/>
              <a:t>2+</a:t>
            </a:r>
            <a:r>
              <a:rPr lang="en-GB" dirty="0"/>
              <a:t> </a:t>
            </a:r>
            <a:r>
              <a:rPr lang="en-GB" dirty="0" err="1"/>
              <a:t>staat</a:t>
            </a:r>
            <a:r>
              <a:rPr lang="en-GB" dirty="0"/>
              <a:t> </a:t>
            </a:r>
            <a:r>
              <a:rPr lang="en-GB" dirty="0" err="1"/>
              <a:t>elektronen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Fe</a:t>
            </a:r>
            <a:r>
              <a:rPr lang="en-GB" baseline="30000" dirty="0"/>
              <a:t>3+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verwarren</a:t>
            </a:r>
            <a:r>
              <a:rPr lang="en-GB" dirty="0"/>
              <a:t> </a:t>
            </a:r>
            <a:r>
              <a:rPr lang="en-GB" dirty="0" err="1"/>
              <a:t>oxidator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reductor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b="0" dirty="0" err="1"/>
              <a:t>leerlingen</a:t>
            </a:r>
            <a:r>
              <a:rPr lang="en-GB" b="0" dirty="0"/>
              <a:t> </a:t>
            </a:r>
            <a:r>
              <a:rPr lang="en-GB" b="0" dirty="0" err="1"/>
              <a:t>weten</a:t>
            </a:r>
            <a:r>
              <a:rPr lang="en-GB" b="0" dirty="0"/>
              <a:t> </a:t>
            </a:r>
            <a:r>
              <a:rPr lang="en-GB" b="0" dirty="0" err="1"/>
              <a:t>dat</a:t>
            </a:r>
            <a:r>
              <a:rPr lang="en-GB" b="0" dirty="0"/>
              <a:t> </a:t>
            </a:r>
            <a:r>
              <a:rPr lang="en-GB" dirty="0"/>
              <a:t>Cl</a:t>
            </a:r>
            <a:r>
              <a:rPr lang="en-GB" baseline="30000" dirty="0"/>
              <a:t>-</a:t>
            </a:r>
            <a:r>
              <a:rPr lang="en-GB" dirty="0"/>
              <a:t> is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reductoris</a:t>
            </a:r>
            <a:r>
              <a:rPr lang="en-GB" dirty="0"/>
              <a:t>, maar </a:t>
            </a:r>
            <a:r>
              <a:rPr lang="en-GB" dirty="0" err="1"/>
              <a:t>reageert</a:t>
            </a:r>
            <a:r>
              <a:rPr lang="en-GB" dirty="0"/>
              <a:t> </a:t>
            </a:r>
            <a:r>
              <a:rPr lang="en-GB" dirty="0" err="1"/>
              <a:t>hier</a:t>
            </a:r>
            <a:r>
              <a:rPr lang="en-GB" dirty="0"/>
              <a:t> </a:t>
            </a:r>
            <a:r>
              <a:rPr lang="en-GB" dirty="0" err="1"/>
              <a:t>niet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82" name="Google Shape;18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als</a:t>
            </a:r>
            <a:r>
              <a:rPr lang="en-GB" dirty="0"/>
              <a:t> er H</a:t>
            </a:r>
            <a:r>
              <a:rPr lang="en-GB" baseline="-25000" dirty="0"/>
              <a:t>3</a:t>
            </a:r>
            <a:r>
              <a:rPr lang="en-GB" dirty="0"/>
              <a:t>O</a:t>
            </a:r>
            <a:r>
              <a:rPr lang="en-GB" baseline="30000" dirty="0"/>
              <a:t>+</a:t>
            </a:r>
            <a:r>
              <a:rPr lang="en-GB" dirty="0"/>
              <a:t> in de </a:t>
            </a:r>
            <a:r>
              <a:rPr lang="en-GB" dirty="0" err="1"/>
              <a:t>reactie</a:t>
            </a:r>
            <a:r>
              <a:rPr lang="en-GB" dirty="0"/>
              <a:t> </a:t>
            </a:r>
            <a:r>
              <a:rPr lang="en-GB" dirty="0" err="1"/>
              <a:t>staat</a:t>
            </a:r>
            <a:r>
              <a:rPr lang="en-GB" dirty="0"/>
              <a:t> is het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-base </a:t>
            </a:r>
            <a:r>
              <a:rPr lang="en-GB" dirty="0" err="1"/>
              <a:t>reactie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b="0" dirty="0" err="1"/>
              <a:t>leerlingen</a:t>
            </a:r>
            <a:r>
              <a:rPr lang="en-GB" b="0" dirty="0"/>
              <a:t> </a:t>
            </a:r>
            <a:r>
              <a:rPr lang="en-GB" b="0" dirty="0" err="1"/>
              <a:t>denken</a:t>
            </a:r>
            <a:r>
              <a:rPr lang="en-GB" b="0" dirty="0"/>
              <a:t> </a:t>
            </a:r>
            <a:r>
              <a:rPr lang="en-GB" b="0" dirty="0" err="1"/>
              <a:t>dat</a:t>
            </a:r>
            <a:r>
              <a:rPr lang="en-GB" b="0" dirty="0"/>
              <a:t> er H+ </a:t>
            </a:r>
            <a:r>
              <a:rPr lang="en-GB" b="0" dirty="0" err="1"/>
              <a:t>overdracht</a:t>
            </a:r>
            <a:r>
              <a:rPr lang="en-GB" b="0" dirty="0"/>
              <a:t> is, maar e</a:t>
            </a:r>
            <a:r>
              <a:rPr lang="en-GB" dirty="0"/>
              <a:t>r is </a:t>
            </a:r>
            <a:r>
              <a:rPr lang="en-GB" dirty="0" err="1"/>
              <a:t>geen</a:t>
            </a:r>
            <a:r>
              <a:rPr lang="en-GB" dirty="0"/>
              <a:t> base </a:t>
            </a:r>
            <a:r>
              <a:rPr lang="en-GB" dirty="0" err="1"/>
              <a:t>aanwezig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GOED, lading </a:t>
            </a:r>
            <a:r>
              <a:rPr lang="en-GB" dirty="0" err="1"/>
              <a:t>overdracht</a:t>
            </a:r>
            <a:r>
              <a:rPr lang="en-GB" dirty="0"/>
              <a:t>, lading Mg </a:t>
            </a:r>
            <a:r>
              <a:rPr lang="en-GB" dirty="0" err="1"/>
              <a:t>verandert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-base </a:t>
            </a:r>
            <a:r>
              <a:rPr lang="en-GB" dirty="0" err="1"/>
              <a:t>reactie</a:t>
            </a:r>
            <a:r>
              <a:rPr lang="en-GB" dirty="0"/>
              <a:t>, </a:t>
            </a:r>
            <a:r>
              <a:rPr lang="en-GB" dirty="0" err="1"/>
              <a:t>zie</a:t>
            </a:r>
            <a:r>
              <a:rPr lang="en-GB" dirty="0"/>
              <a:t> 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 </a:t>
            </a:r>
            <a:r>
              <a:rPr lang="en-GB" dirty="0" err="1"/>
              <a:t>ionen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oplosreactie</a:t>
            </a:r>
            <a:r>
              <a:rPr lang="en-GB" dirty="0"/>
              <a:t> is.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Auteurs: Arend, Ton, Hans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herkennen</a:t>
            </a:r>
            <a:r>
              <a:rPr lang="en-GB" dirty="0"/>
              <a:t> van </a:t>
            </a:r>
            <a:r>
              <a:rPr lang="en-GB" dirty="0" err="1"/>
              <a:t>ladingoverdracht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zien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geen</a:t>
            </a:r>
            <a:r>
              <a:rPr lang="en-GB" dirty="0"/>
              <a:t> H+ </a:t>
            </a:r>
            <a:r>
              <a:rPr lang="en-GB" dirty="0" err="1"/>
              <a:t>aanwezig</a:t>
            </a:r>
            <a:r>
              <a:rPr lang="en-GB" dirty="0"/>
              <a:t> is.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GOEDlading</a:t>
            </a:r>
            <a:r>
              <a:rPr lang="en-GB" dirty="0"/>
              <a:t> </a:t>
            </a:r>
            <a:r>
              <a:rPr lang="en-GB" dirty="0" err="1"/>
              <a:t>overdracht</a:t>
            </a:r>
            <a:r>
              <a:rPr lang="en-GB" dirty="0"/>
              <a:t>, lading Al </a:t>
            </a:r>
            <a:r>
              <a:rPr lang="en-GB" dirty="0" err="1"/>
              <a:t>verandert</a:t>
            </a:r>
            <a:r>
              <a:rPr lang="en-GB" dirty="0"/>
              <a:t> in Al</a:t>
            </a:r>
            <a:r>
              <a:rPr lang="en-GB" baseline="30000" dirty="0"/>
              <a:t>3+</a:t>
            </a:r>
            <a:endParaRPr baseline="30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denken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er 1 </a:t>
            </a:r>
            <a:r>
              <a:rPr lang="en-GB" dirty="0" err="1"/>
              <a:t>stof</a:t>
            </a:r>
            <a:r>
              <a:rPr lang="en-GB" dirty="0"/>
              <a:t> </a:t>
            </a:r>
            <a:r>
              <a:rPr lang="en-GB" dirty="0" err="1"/>
              <a:t>ontstaat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ontledingsreactie</a:t>
            </a:r>
            <a:r>
              <a:rPr lang="en-GB" dirty="0"/>
              <a:t> is. </a:t>
            </a:r>
            <a:r>
              <a:rPr lang="en-GB" i="1" dirty="0" err="1"/>
              <a:t>Dit</a:t>
            </a:r>
            <a:r>
              <a:rPr lang="en-GB" i="1" dirty="0"/>
              <a:t> is </a:t>
            </a:r>
            <a:r>
              <a:rPr lang="en-GB" i="1" dirty="0" err="1"/>
              <a:t>toch</a:t>
            </a:r>
            <a:r>
              <a:rPr lang="en-GB" i="1" dirty="0"/>
              <a:t> </a:t>
            </a:r>
            <a:r>
              <a:rPr lang="en-GB" i="1" dirty="0" err="1"/>
              <a:t>eigenlijk</a:t>
            </a:r>
            <a:r>
              <a:rPr lang="en-GB" i="1" dirty="0"/>
              <a:t> </a:t>
            </a:r>
            <a:r>
              <a:rPr lang="en-GB" i="1" dirty="0" err="1"/>
              <a:t>een</a:t>
            </a:r>
            <a:r>
              <a:rPr lang="en-GB" i="1" dirty="0"/>
              <a:t> </a:t>
            </a:r>
            <a:r>
              <a:rPr lang="en-GB" i="1" dirty="0" err="1"/>
              <a:t>raar</a:t>
            </a:r>
            <a:r>
              <a:rPr lang="en-GB" i="1" dirty="0"/>
              <a:t> Antwoord? Kan je dan </a:t>
            </a:r>
            <a:r>
              <a:rPr lang="en-GB" i="1" dirty="0" err="1"/>
              <a:t>niet</a:t>
            </a:r>
            <a:r>
              <a:rPr lang="en-GB" i="1" dirty="0"/>
              <a:t> </a:t>
            </a:r>
            <a:r>
              <a:rPr lang="en-GB" i="1" dirty="0" err="1"/>
              <a:t>beter</a:t>
            </a:r>
            <a:r>
              <a:rPr lang="en-GB" i="1" dirty="0"/>
              <a:t> de reactive </a:t>
            </a:r>
            <a:r>
              <a:rPr lang="en-GB" i="1" dirty="0" err="1"/>
              <a:t>andersom</a:t>
            </a:r>
            <a:r>
              <a:rPr lang="en-GB" i="1" dirty="0"/>
              <a:t> </a:t>
            </a:r>
            <a:r>
              <a:rPr lang="en-GB" i="1" dirty="0" err="1"/>
              <a:t>zetten</a:t>
            </a:r>
            <a:r>
              <a:rPr lang="en-GB" i="1" dirty="0"/>
              <a:t>?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fout</a:t>
            </a:r>
            <a:r>
              <a:rPr lang="en-GB" dirty="0"/>
              <a:t>,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zout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de </a:t>
            </a:r>
            <a:r>
              <a:rPr lang="en-GB" dirty="0" err="1"/>
              <a:t>pijl</a:t>
            </a:r>
            <a:r>
              <a:rPr lang="en-GB" dirty="0"/>
              <a:t>, Mg </a:t>
            </a:r>
            <a:r>
              <a:rPr lang="en-GB" dirty="0" err="1"/>
              <a:t>reageert</a:t>
            </a:r>
            <a:r>
              <a:rPr lang="en-GB" dirty="0"/>
              <a:t>, Mg</a:t>
            </a:r>
            <a:r>
              <a:rPr lang="en-GB" baseline="30000" dirty="0"/>
              <a:t>2+</a:t>
            </a:r>
            <a:r>
              <a:rPr lang="en-GB" dirty="0"/>
              <a:t> is </a:t>
            </a:r>
            <a:r>
              <a:rPr lang="en-GB" dirty="0" err="1"/>
              <a:t>wel</a:t>
            </a:r>
            <a:r>
              <a:rPr lang="en-GB" dirty="0"/>
              <a:t> </a:t>
            </a:r>
            <a:r>
              <a:rPr lang="en-GB" dirty="0" err="1"/>
              <a:t>opgelost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Dat er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halfreactie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ladingbalans</a:t>
            </a:r>
            <a:r>
              <a:rPr lang="en-GB" dirty="0"/>
              <a:t> </a:t>
            </a:r>
            <a:r>
              <a:rPr lang="en-GB" dirty="0" err="1"/>
              <a:t>hoeft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vergeten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er </a:t>
            </a:r>
            <a:r>
              <a:rPr lang="en-GB" dirty="0" err="1"/>
              <a:t>elektronen</a:t>
            </a:r>
            <a:r>
              <a:rPr lang="en-GB" dirty="0"/>
              <a:t> in de </a:t>
            </a:r>
            <a:r>
              <a:rPr lang="en-GB" dirty="0" err="1"/>
              <a:t>halfrecatie</a:t>
            </a:r>
            <a:r>
              <a:rPr lang="en-GB" dirty="0"/>
              <a:t>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staan</a:t>
            </a:r>
            <a:r>
              <a:rPr lang="en-GB" dirty="0"/>
              <a:t>.  </a:t>
            </a:r>
            <a:r>
              <a:rPr lang="en-GB" dirty="0" err="1"/>
              <a:t>alleen</a:t>
            </a:r>
            <a:r>
              <a:rPr lang="en-GB" dirty="0"/>
              <a:t> de </a:t>
            </a:r>
            <a:r>
              <a:rPr lang="en-GB" dirty="0" err="1"/>
              <a:t>atoombalans</a:t>
            </a:r>
            <a:r>
              <a:rPr lang="en-GB" dirty="0"/>
              <a:t> </a:t>
            </a:r>
            <a:r>
              <a:rPr lang="en-GB" dirty="0" err="1"/>
              <a:t>klopt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Auteurs: </a:t>
            </a:r>
            <a:r>
              <a:rPr lang="en-GB" dirty="0" err="1"/>
              <a:t>Guus</a:t>
            </a:r>
            <a:r>
              <a:rPr lang="en-GB" dirty="0"/>
              <a:t> M, Ton B,  Arend B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51" name="Google Shape;2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Dat er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halfreactie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ladingbalans</a:t>
            </a:r>
            <a:r>
              <a:rPr lang="en-GB" dirty="0"/>
              <a:t> </a:t>
            </a:r>
            <a:r>
              <a:rPr lang="en-GB" dirty="0" err="1"/>
              <a:t>hoeft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/>
              <a:t> </a:t>
            </a:r>
            <a:r>
              <a:rPr lang="en-GB" dirty="0" err="1"/>
              <a:t>fout</a:t>
            </a:r>
            <a:r>
              <a:rPr lang="en-GB" dirty="0"/>
              <a:t>, </a:t>
            </a:r>
            <a:r>
              <a:rPr lang="en-GB" dirty="0" err="1"/>
              <a:t>atoombalans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ladingsbalans</a:t>
            </a:r>
            <a:r>
              <a:rPr lang="en-GB" dirty="0"/>
              <a:t> </a:t>
            </a:r>
            <a:r>
              <a:rPr lang="en-GB" dirty="0" err="1"/>
              <a:t>kloppen</a:t>
            </a:r>
            <a:r>
              <a:rPr lang="en-GB" dirty="0"/>
              <a:t> </a:t>
            </a:r>
            <a:r>
              <a:rPr lang="en-GB" dirty="0" err="1"/>
              <a:t>niet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fout</a:t>
            </a:r>
            <a:r>
              <a:rPr lang="en-GB" dirty="0"/>
              <a:t>, De H -</a:t>
            </a:r>
            <a:r>
              <a:rPr lang="en-GB" dirty="0" err="1"/>
              <a:t>tjes</a:t>
            </a:r>
            <a:r>
              <a:rPr lang="en-GB" dirty="0"/>
              <a:t> </a:t>
            </a:r>
            <a:r>
              <a:rPr lang="en-GB" dirty="0" err="1"/>
              <a:t>kloppend</a:t>
            </a:r>
            <a:r>
              <a:rPr lang="en-GB" dirty="0"/>
              <a:t> maar de lading </a:t>
            </a:r>
            <a:r>
              <a:rPr lang="en-GB" dirty="0" err="1"/>
              <a:t>niet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 err="1"/>
              <a:t>fout</a:t>
            </a:r>
            <a:r>
              <a:rPr lang="en-GB" dirty="0"/>
              <a:t>, De H-</a:t>
            </a:r>
            <a:r>
              <a:rPr lang="en-GB" dirty="0" err="1"/>
              <a:t>tjes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kloppend</a:t>
            </a:r>
            <a:r>
              <a:rPr lang="en-GB" dirty="0"/>
              <a:t> maar de </a:t>
            </a:r>
            <a:r>
              <a:rPr lang="en-GB" dirty="0" err="1"/>
              <a:t>bijbehorende</a:t>
            </a:r>
            <a:r>
              <a:rPr lang="en-GB" dirty="0"/>
              <a:t> lading </a:t>
            </a:r>
            <a:r>
              <a:rPr lang="en-GB" dirty="0" err="1"/>
              <a:t>wel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66" name="Google Shape;2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Verkeerde</a:t>
            </a:r>
            <a:r>
              <a:rPr lang="en-GB" dirty="0"/>
              <a:t> </a:t>
            </a:r>
            <a:r>
              <a:rPr lang="en-GB" dirty="0" err="1"/>
              <a:t>interpretatie</a:t>
            </a:r>
            <a:r>
              <a:rPr lang="en-GB" dirty="0"/>
              <a:t> van </a:t>
            </a:r>
            <a:r>
              <a:rPr lang="en-GB" dirty="0" err="1"/>
              <a:t>waarnemingen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fout</a:t>
            </a:r>
            <a:r>
              <a:rPr lang="en-GB" dirty="0"/>
              <a:t>, er is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zoutzuur</a:t>
            </a:r>
            <a:r>
              <a:rPr lang="en-GB" dirty="0"/>
              <a:t> </a:t>
            </a:r>
            <a:r>
              <a:rPr lang="en-GB" dirty="0" err="1"/>
              <a:t>aanwezig</a:t>
            </a:r>
            <a:r>
              <a:rPr lang="en-GB" dirty="0"/>
              <a:t> /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zoutzuur</a:t>
            </a:r>
            <a:r>
              <a:rPr lang="en-GB" dirty="0"/>
              <a:t> </a:t>
            </a:r>
            <a:r>
              <a:rPr lang="en-GB" dirty="0" err="1"/>
              <a:t>gevormd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 err="1"/>
              <a:t>fout</a:t>
            </a:r>
            <a:r>
              <a:rPr lang="en-GB" dirty="0"/>
              <a:t>, </a:t>
            </a:r>
            <a:r>
              <a:rPr lang="en-GB" dirty="0" err="1"/>
              <a:t>koper</a:t>
            </a:r>
            <a:r>
              <a:rPr lang="en-GB" dirty="0"/>
              <a:t> is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zuur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fout</a:t>
            </a:r>
            <a:r>
              <a:rPr lang="en-GB" dirty="0"/>
              <a:t> </a:t>
            </a:r>
            <a:r>
              <a:rPr lang="en-GB" dirty="0" err="1"/>
              <a:t>koper</a:t>
            </a:r>
            <a:r>
              <a:rPr lang="en-GB" dirty="0"/>
              <a:t>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ion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89" name="Google Shape;2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p26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6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6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6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7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p27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7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7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27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p28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{F6D0F012-8F07-414B-ACD7-BF12E4546CE0}</a:tableStyleId>
              </a:tblPr>
              <a:tblGrid>
                <a:gridCol w="105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Google Shape;109;p28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8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8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28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p28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{F6D0F012-8F07-414B-ACD7-BF12E4546CE0}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p28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{F6D0F012-8F07-414B-ACD7-BF12E4546CE0}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p28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{F6D0F012-8F07-414B-ACD7-BF12E4546CE0}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p28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{F6D0F012-8F07-414B-ACD7-BF12E4546CE0}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Diagnostische vragen scheikunde</a:t>
            </a:r>
            <a:br>
              <a:rPr lang="en-GB" sz="5400" b="1">
                <a:solidFill>
                  <a:schemeClr val="accent1"/>
                </a:solidFill>
              </a:rPr>
            </a:br>
            <a:r>
              <a:rPr lang="en-GB" sz="5400" b="1">
                <a:solidFill>
                  <a:schemeClr val="accent1"/>
                </a:solidFill>
              </a:rPr>
              <a:t>Redox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5" name="Google Shape;125;p1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3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/>
          </a:p>
        </p:txBody>
      </p:sp>
      <p:sp>
        <p:nvSpPr>
          <p:cNvPr id="334" name="Google Shape;334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335" name="Google Shape;335;p13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336" name="Google Shape;33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38" name="Google Shape;338;p13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13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7" name="Google Shape;147;p3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Br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"/>
          <p:cNvSpPr/>
          <p:nvPr/>
        </p:nvSpPr>
        <p:spPr>
          <a:xfrm>
            <a:off x="1958101" y="272828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3+</a:t>
            </a:r>
            <a:endParaRPr sz="2800" b="0" i="0" u="none" strike="noStrike" cap="none" baseline="30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"/>
          <p:cNvSpPr/>
          <p:nvPr/>
        </p:nvSpPr>
        <p:spPr>
          <a:xfrm>
            <a:off x="1958100" y="387384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 sz="2800" b="0" i="0" u="none" strike="noStrike" cap="none" baseline="30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/>
          <p:nvPr/>
        </p:nvSpPr>
        <p:spPr>
          <a:xfrm>
            <a:off x="1958099" y="507965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 txBox="1">
            <a:spLocks noGrp="1"/>
          </p:cNvSpPr>
          <p:nvPr>
            <p:ph type="title"/>
          </p:nvPr>
        </p:nvSpPr>
        <p:spPr>
          <a:xfrm>
            <a:off x="622615" y="229329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1. Welk(e) </a:t>
            </a:r>
            <a:r>
              <a:rPr lang="en-GB" sz="3600" dirty="0" err="1"/>
              <a:t>deeltje</a:t>
            </a:r>
            <a:r>
              <a:rPr lang="en-GB" sz="3600" dirty="0"/>
              <a:t>(s) </a:t>
            </a:r>
            <a:r>
              <a:rPr lang="en-GB" sz="3600" dirty="0" err="1"/>
              <a:t>kan</a:t>
            </a:r>
            <a:r>
              <a:rPr lang="en-GB" sz="3600" dirty="0"/>
              <a:t>/ </a:t>
            </a:r>
            <a:r>
              <a:rPr lang="en-GB" sz="3600" dirty="0" err="1"/>
              <a:t>kunnen</a:t>
            </a:r>
            <a:r>
              <a:rPr lang="en-GB" sz="3600" dirty="0"/>
              <a:t> </a:t>
            </a:r>
            <a:r>
              <a:rPr lang="en-GB" sz="3600" dirty="0" err="1"/>
              <a:t>reageren</a:t>
            </a:r>
            <a:r>
              <a:rPr lang="en-GB" sz="3600" dirty="0"/>
              <a:t> </a:t>
            </a:r>
            <a:r>
              <a:rPr lang="en-GB" sz="3600" dirty="0" err="1"/>
              <a:t>zowel</a:t>
            </a:r>
            <a:r>
              <a:rPr lang="en-GB" sz="3600" dirty="0"/>
              <a:t> </a:t>
            </a:r>
            <a:r>
              <a:rPr lang="en-GB" sz="3600" dirty="0" err="1"/>
              <a:t>als</a:t>
            </a:r>
            <a:r>
              <a:rPr lang="en-GB" sz="3600" dirty="0"/>
              <a:t> reductor </a:t>
            </a:r>
            <a:r>
              <a:rPr lang="en-GB" sz="3600" dirty="0" err="1"/>
              <a:t>en</a:t>
            </a:r>
            <a:r>
              <a:rPr lang="en-GB" sz="3600" dirty="0"/>
              <a:t> </a:t>
            </a:r>
            <a:r>
              <a:rPr lang="en-GB" sz="3600" dirty="0" err="1"/>
              <a:t>als</a:t>
            </a:r>
            <a:r>
              <a:rPr lang="en-GB" sz="3600" dirty="0"/>
              <a:t> </a:t>
            </a:r>
            <a:r>
              <a:rPr lang="en-GB" sz="3600" dirty="0" err="1"/>
              <a:t>oxidator</a:t>
            </a:r>
            <a:r>
              <a:rPr lang="en-GB" sz="3600" dirty="0"/>
              <a:t>?</a:t>
            </a:r>
            <a:endParaRPr dirty="0"/>
          </a:p>
        </p:txBody>
      </p:sp>
      <p:sp>
        <p:nvSpPr>
          <p:cNvPr id="152" name="Google Shape;152;p3"/>
          <p:cNvSpPr/>
          <p:nvPr/>
        </p:nvSpPr>
        <p:spPr>
          <a:xfrm>
            <a:off x="863771" y="1483452"/>
            <a:ext cx="908700" cy="908700"/>
          </a:xfrm>
          <a:prstGeom prst="rect">
            <a:avLst/>
          </a:prstGeom>
          <a:solidFill>
            <a:srgbClr val="73C3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3"/>
          <p:cNvSpPr/>
          <p:nvPr/>
        </p:nvSpPr>
        <p:spPr>
          <a:xfrm>
            <a:off x="863771" y="2576712"/>
            <a:ext cx="908700" cy="908700"/>
          </a:xfrm>
          <a:prstGeom prst="rect">
            <a:avLst/>
          </a:prstGeom>
          <a:solidFill>
            <a:srgbClr val="919C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3"/>
          <p:cNvSpPr/>
          <p:nvPr/>
        </p:nvSpPr>
        <p:spPr>
          <a:xfrm>
            <a:off x="863772" y="3736303"/>
            <a:ext cx="908700" cy="908700"/>
          </a:xfrm>
          <a:prstGeom prst="rect">
            <a:avLst/>
          </a:prstGeom>
          <a:solidFill>
            <a:srgbClr val="95DF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3"/>
          <p:cNvSpPr/>
          <p:nvPr/>
        </p:nvSpPr>
        <p:spPr>
          <a:xfrm>
            <a:off x="863773" y="4829563"/>
            <a:ext cx="908700" cy="908700"/>
          </a:xfrm>
          <a:prstGeom prst="rect">
            <a:avLst/>
          </a:prstGeom>
          <a:solidFill>
            <a:srgbClr val="E58B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3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62" name="Google Shape;162;p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63" name="Google Shape;163;p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" name="Google Shape;165;p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66" name="Google Shape;166;p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69" name="Google Shape;169;p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p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72" name="Google Shape;172;p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" name="Google Shape;174;p4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Nee, er is geen elektronenoverdracht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4"/>
          <p:cNvSpPr/>
          <p:nvPr/>
        </p:nvSpPr>
        <p:spPr>
          <a:xfrm>
            <a:off x="1958100" y="2711025"/>
            <a:ext cx="7037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Nee, er zijn geen elektronen in de vergelijking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4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Ja, de lading van chloride-ion verandert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4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Ja, de lading van het ijzerion verandert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"/>
          <p:cNvSpPr txBox="1">
            <a:spLocks noGrp="1"/>
          </p:cNvSpPr>
          <p:nvPr>
            <p:ph type="title"/>
          </p:nvPr>
        </p:nvSpPr>
        <p:spPr>
          <a:xfrm>
            <a:off x="622619" y="17972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2. Leg </a:t>
            </a:r>
            <a:r>
              <a:rPr lang="en-GB" sz="3600" dirty="0" err="1"/>
              <a:t>uit</a:t>
            </a:r>
            <a:r>
              <a:rPr lang="en-GB" sz="3600" dirty="0"/>
              <a:t> of </a:t>
            </a:r>
            <a:r>
              <a:rPr lang="en-GB" sz="3600" dirty="0" err="1"/>
              <a:t>dit</a:t>
            </a:r>
            <a:r>
              <a:rPr lang="en-GB" sz="3600" dirty="0"/>
              <a:t> </a:t>
            </a:r>
            <a:r>
              <a:rPr lang="en-GB" sz="3600" dirty="0" err="1"/>
              <a:t>een</a:t>
            </a:r>
            <a:r>
              <a:rPr lang="en-GB" sz="3600" dirty="0"/>
              <a:t> </a:t>
            </a:r>
            <a:r>
              <a:rPr lang="en-GB" sz="3600" dirty="0" err="1"/>
              <a:t>redoxreactie</a:t>
            </a:r>
            <a:r>
              <a:rPr lang="en-GB" sz="3600" dirty="0"/>
              <a:t> is</a:t>
            </a:r>
            <a:endParaRPr sz="3600" dirty="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>
                <a:latin typeface="Times New Roman"/>
                <a:ea typeface="Times New Roman"/>
                <a:cs typeface="Times New Roman"/>
                <a:sym typeface="Times New Roman"/>
              </a:rPr>
              <a:t>2 FeCl</a:t>
            </a:r>
            <a:r>
              <a:rPr lang="en-GB" sz="3600" baseline="-25000" dirty="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GB" sz="3600" dirty="0">
                <a:latin typeface="Times New Roman"/>
                <a:ea typeface="Times New Roman"/>
                <a:cs typeface="Times New Roman"/>
                <a:sym typeface="Times New Roman"/>
              </a:rPr>
              <a:t> + Cl</a:t>
            </a:r>
            <a:r>
              <a:rPr lang="en-GB" sz="3600" baseline="-25000" dirty="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GB" sz="3600" dirty="0">
                <a:latin typeface="Times New Roman"/>
                <a:ea typeface="Times New Roman"/>
                <a:cs typeface="Times New Roman"/>
                <a:sym typeface="Times New Roman"/>
              </a:rPr>
              <a:t> → 2 FeCl</a:t>
            </a:r>
            <a:r>
              <a:rPr lang="en-GB" sz="3600" baseline="-25000" dirty="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GB" sz="36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Google Shape;179;p4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85" name="Google Shape;185;p5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86" name="Google Shape;186;p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p5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89" name="Google Shape;189;p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" name="Google Shape;191;p5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92" name="Google Shape;192;p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" name="Google Shape;194;p5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95" name="Google Shape;195;p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6" name="Google Shape;196;p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" name="Google Shape;197;p5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FeCl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5"/>
          <p:cNvSpPr/>
          <p:nvPr/>
        </p:nvSpPr>
        <p:spPr>
          <a:xfrm>
            <a:off x="1958100" y="2711025"/>
            <a:ext cx="7037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2+</a:t>
            </a:r>
            <a:endParaRPr sz="2800" b="0" i="0" u="none" strike="noStrike" cap="none" baseline="30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5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endParaRPr sz="2800" b="0" i="0" u="none" strike="noStrike" cap="none" baseline="30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5"/>
          <p:cNvSpPr txBox="1">
            <a:spLocks noGrp="1"/>
          </p:cNvSpPr>
          <p:nvPr>
            <p:ph type="title"/>
          </p:nvPr>
        </p:nvSpPr>
        <p:spPr>
          <a:xfrm>
            <a:off x="707679" y="22225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3. Welk </a:t>
            </a:r>
            <a:r>
              <a:rPr lang="en-GB" sz="3600" dirty="0" err="1"/>
              <a:t>deeltje</a:t>
            </a:r>
            <a:r>
              <a:rPr lang="en-GB" sz="3600" dirty="0"/>
              <a:t> </a:t>
            </a:r>
            <a:r>
              <a:rPr lang="en-GB" sz="3600" dirty="0" err="1"/>
              <a:t>reageert</a:t>
            </a:r>
            <a:r>
              <a:rPr lang="en-GB" sz="3600" dirty="0"/>
              <a:t> in </a:t>
            </a:r>
            <a:r>
              <a:rPr lang="en-GB" sz="3600" dirty="0" err="1"/>
              <a:t>deze</a:t>
            </a:r>
            <a:r>
              <a:rPr lang="en-GB" sz="3600" dirty="0"/>
              <a:t> </a:t>
            </a:r>
            <a:r>
              <a:rPr lang="en-GB" sz="3600" dirty="0" err="1"/>
              <a:t>vergelijking</a:t>
            </a:r>
            <a:r>
              <a:rPr lang="en-GB" sz="3600" dirty="0"/>
              <a:t> </a:t>
            </a:r>
            <a:r>
              <a:rPr lang="en-GB" sz="3600" dirty="0" err="1"/>
              <a:t>als</a:t>
            </a:r>
            <a:r>
              <a:rPr lang="en-GB" sz="3600" dirty="0"/>
              <a:t> reductor?  </a:t>
            </a:r>
            <a:r>
              <a:rPr lang="en-GB" sz="3600" dirty="0">
                <a:latin typeface="Times New Roman"/>
                <a:ea typeface="Times New Roman"/>
                <a:cs typeface="Times New Roman"/>
                <a:sym typeface="Times New Roman"/>
              </a:rPr>
              <a:t>2 FeCl</a:t>
            </a:r>
            <a:r>
              <a:rPr lang="en-GB" sz="3600" baseline="-25000" dirty="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GB" sz="3600" dirty="0">
                <a:latin typeface="Times New Roman"/>
                <a:ea typeface="Times New Roman"/>
                <a:cs typeface="Times New Roman"/>
                <a:sym typeface="Times New Roman"/>
              </a:rPr>
              <a:t> + Cl</a:t>
            </a:r>
            <a:r>
              <a:rPr lang="en-GB" sz="3600" baseline="-25000" dirty="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GB" sz="3600" dirty="0">
                <a:latin typeface="Times New Roman"/>
                <a:ea typeface="Times New Roman"/>
                <a:cs typeface="Times New Roman"/>
                <a:sym typeface="Times New Roman"/>
              </a:rPr>
              <a:t> → 2 FeCl</a:t>
            </a:r>
            <a:r>
              <a:rPr lang="en-GB" sz="3600" baseline="-25000" dirty="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GB" sz="36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p5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08" name="Google Shape;208;p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09" name="Google Shape;209;p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12" name="Google Shape;212;p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p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15" name="Google Shape;215;p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18" name="Google Shape;218;p6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p6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Zuur-base reactie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Redoxreactie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Zuur-base en redoxreactie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Oplosreactie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 txBox="1">
            <a:spLocks noGrp="1"/>
          </p:cNvSpPr>
          <p:nvPr>
            <p:ph type="title"/>
          </p:nvPr>
        </p:nvSpPr>
        <p:spPr>
          <a:xfrm>
            <a:off x="709550" y="209155"/>
            <a:ext cx="8526300" cy="13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4. Welk </a:t>
            </a:r>
            <a:r>
              <a:rPr lang="en-GB" sz="3600" dirty="0" err="1"/>
              <a:t>soort</a:t>
            </a:r>
            <a:r>
              <a:rPr lang="en-GB" sz="3600" dirty="0"/>
              <a:t> </a:t>
            </a:r>
            <a:r>
              <a:rPr lang="en-GB" sz="3600" dirty="0" err="1"/>
              <a:t>reactie</a:t>
            </a:r>
            <a:r>
              <a:rPr lang="en-GB" sz="3600" dirty="0"/>
              <a:t> is </a:t>
            </a:r>
            <a:r>
              <a:rPr lang="en-GB" sz="3600" dirty="0" err="1"/>
              <a:t>onderstaande</a:t>
            </a:r>
            <a:r>
              <a:rPr lang="en-GB" sz="3600" dirty="0"/>
              <a:t> </a:t>
            </a:r>
            <a:r>
              <a:rPr lang="en-GB" sz="3600" dirty="0" err="1"/>
              <a:t>reactie</a:t>
            </a:r>
            <a:r>
              <a:rPr lang="en-GB" sz="3600" dirty="0"/>
              <a:t>? </a:t>
            </a:r>
            <a:endParaRPr sz="3600" dirty="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Mg(s) + 2H</a:t>
            </a:r>
            <a:r>
              <a:rPr lang="en-GB" sz="3600" baseline="-25000" dirty="0"/>
              <a:t>3</a:t>
            </a:r>
            <a:r>
              <a:rPr lang="en-GB" sz="3600" dirty="0"/>
              <a:t>O</a:t>
            </a:r>
            <a:r>
              <a:rPr lang="en-GB" sz="3600" baseline="30000" dirty="0"/>
              <a:t>+</a:t>
            </a:r>
            <a:r>
              <a:rPr lang="en-GB" sz="3600" dirty="0"/>
              <a:t>(</a:t>
            </a:r>
            <a:r>
              <a:rPr lang="en-GB" sz="3600" dirty="0" err="1"/>
              <a:t>aq</a:t>
            </a:r>
            <a:r>
              <a:rPr lang="en-GB" sz="3600" dirty="0"/>
              <a:t>) → Mg</a:t>
            </a:r>
            <a:r>
              <a:rPr lang="en-GB" sz="3600" baseline="30000" dirty="0"/>
              <a:t>2+</a:t>
            </a:r>
            <a:r>
              <a:rPr lang="en-GB" sz="3600" dirty="0"/>
              <a:t>(</a:t>
            </a:r>
            <a:r>
              <a:rPr lang="en-GB" sz="3600" dirty="0" err="1"/>
              <a:t>aq</a:t>
            </a:r>
            <a:r>
              <a:rPr lang="en-GB" sz="3600" dirty="0"/>
              <a:t>) + 2H</a:t>
            </a:r>
            <a:r>
              <a:rPr lang="en-GB" sz="3600" baseline="-25000" dirty="0"/>
              <a:t>2</a:t>
            </a:r>
            <a:r>
              <a:rPr lang="en-GB" sz="3600" dirty="0"/>
              <a:t>O(l) + H</a:t>
            </a:r>
            <a:r>
              <a:rPr lang="en-GB" sz="3600" baseline="-25000" dirty="0"/>
              <a:t>2</a:t>
            </a:r>
            <a:r>
              <a:rPr lang="en-GB" sz="3600" dirty="0"/>
              <a:t>(g)</a:t>
            </a:r>
            <a:endParaRPr dirty="0"/>
          </a:p>
        </p:txBody>
      </p:sp>
      <p:sp>
        <p:nvSpPr>
          <p:cNvPr id="225" name="Google Shape;225;p6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31" name="Google Shape;231;p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32" name="Google Shape;232;p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35" name="Google Shape;235;p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38" name="Google Shape;238;p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" name="Google Shape;240;p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41" name="Google Shape;241;p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" name="Google Shape;243;p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Zuur-base reactie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Redoxreactie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Ontledingsreactie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Neerslagreactie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7"/>
          <p:cNvSpPr txBox="1">
            <a:spLocks noGrp="1"/>
          </p:cNvSpPr>
          <p:nvPr>
            <p:ph type="title"/>
          </p:nvPr>
        </p:nvSpPr>
        <p:spPr>
          <a:xfrm>
            <a:off x="730815" y="187890"/>
            <a:ext cx="8526300" cy="13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5. Welk </a:t>
            </a:r>
            <a:r>
              <a:rPr lang="en-GB" sz="3600" dirty="0" err="1"/>
              <a:t>soort</a:t>
            </a:r>
            <a:r>
              <a:rPr lang="en-GB" sz="3600" dirty="0"/>
              <a:t> </a:t>
            </a:r>
            <a:r>
              <a:rPr lang="en-GB" sz="3600" dirty="0" err="1"/>
              <a:t>reactie</a:t>
            </a:r>
            <a:r>
              <a:rPr lang="en-GB" sz="3600" dirty="0"/>
              <a:t> is </a:t>
            </a:r>
            <a:r>
              <a:rPr lang="en-GB" sz="3600" dirty="0" err="1"/>
              <a:t>onderstaande</a:t>
            </a:r>
            <a:r>
              <a:rPr lang="en-GB" sz="3600" dirty="0"/>
              <a:t> </a:t>
            </a:r>
            <a:r>
              <a:rPr lang="en-GB" sz="3600" dirty="0" err="1"/>
              <a:t>reactie</a:t>
            </a:r>
            <a:r>
              <a:rPr lang="en-GB" sz="3600" dirty="0"/>
              <a:t>? </a:t>
            </a:r>
            <a:endParaRPr sz="3600" dirty="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 dirty="0"/>
              <a:t>4 Al(s) + 3 O</a:t>
            </a:r>
            <a:r>
              <a:rPr lang="en-GB" sz="3600" baseline="-25000" dirty="0"/>
              <a:t>2</a:t>
            </a:r>
            <a:r>
              <a:rPr lang="en-GB" sz="3600" dirty="0"/>
              <a:t>(g) → 2 Al</a:t>
            </a:r>
            <a:r>
              <a:rPr lang="en-GB" sz="3600" baseline="-25000" dirty="0"/>
              <a:t>2</a:t>
            </a:r>
            <a:r>
              <a:rPr lang="en-GB" sz="3600" dirty="0"/>
              <a:t>O</a:t>
            </a:r>
            <a:r>
              <a:rPr lang="en-GB" sz="3600" baseline="-25000" dirty="0"/>
              <a:t>3</a:t>
            </a:r>
            <a:r>
              <a:rPr lang="en-GB" sz="3600" dirty="0"/>
              <a:t>(s)</a:t>
            </a:r>
            <a:endParaRPr dirty="0"/>
          </a:p>
        </p:txBody>
      </p:sp>
      <p:sp>
        <p:nvSpPr>
          <p:cNvPr id="248" name="Google Shape;248;p7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"/>
          <p:cNvSpPr/>
          <p:nvPr/>
        </p:nvSpPr>
        <p:spPr>
          <a:xfrm>
            <a:off x="1958101" y="1714056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55" name="Google Shape;255;p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56" name="Google Shape;256;p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p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59" name="Google Shape;259;p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8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8"/>
          <p:cNvSpPr txBox="1">
            <a:spLocks noGrp="1"/>
          </p:cNvSpPr>
          <p:nvPr>
            <p:ph type="title"/>
          </p:nvPr>
        </p:nvSpPr>
        <p:spPr>
          <a:xfrm>
            <a:off x="771480" y="312525"/>
            <a:ext cx="83781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4086"/>
              <a:buFont typeface="Calibri"/>
              <a:buNone/>
            </a:pPr>
            <a:r>
              <a:rPr lang="en-GB" sz="3154" dirty="0"/>
              <a:t>6. C</a:t>
            </a:r>
            <a:r>
              <a:rPr lang="en-GB" sz="3154" baseline="-25000" dirty="0"/>
              <a:t>2</a:t>
            </a:r>
            <a:r>
              <a:rPr lang="en-GB" sz="3154" dirty="0"/>
              <a:t>H</a:t>
            </a:r>
            <a:r>
              <a:rPr lang="en-GB" sz="3154" baseline="-25000" dirty="0"/>
              <a:t>5</a:t>
            </a:r>
            <a:r>
              <a:rPr lang="en-GB" sz="3154" dirty="0"/>
              <a:t>OH →C</a:t>
            </a:r>
            <a:r>
              <a:rPr lang="en-GB" sz="3154" baseline="-25000" dirty="0"/>
              <a:t>2</a:t>
            </a:r>
            <a:r>
              <a:rPr lang="en-GB" sz="3154" dirty="0"/>
              <a:t>H</a:t>
            </a:r>
            <a:r>
              <a:rPr lang="en-GB" sz="3154" baseline="-25000" dirty="0"/>
              <a:t>4</a:t>
            </a:r>
            <a:r>
              <a:rPr lang="en-GB" sz="3154" dirty="0"/>
              <a:t>O + </a:t>
            </a:r>
            <a:r>
              <a:rPr lang="en-GB" sz="2800" dirty="0"/>
              <a:t>H</a:t>
            </a:r>
            <a:r>
              <a:rPr lang="en-GB" sz="2800" baseline="-25000" dirty="0"/>
              <a:t>2</a:t>
            </a:r>
            <a:endParaRPr sz="3154" dirty="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098"/>
              <a:buFont typeface="Calibri"/>
              <a:buNone/>
            </a:pPr>
            <a:r>
              <a:rPr lang="en-GB" sz="3100" dirty="0"/>
              <a:t>Is </a:t>
            </a:r>
            <a:r>
              <a:rPr lang="en-GB" sz="3100" dirty="0" err="1"/>
              <a:t>dit</a:t>
            </a:r>
            <a:r>
              <a:rPr lang="en-GB" sz="3100" dirty="0"/>
              <a:t> </a:t>
            </a:r>
            <a:r>
              <a:rPr lang="en-GB" sz="3100" dirty="0" err="1"/>
              <a:t>een</a:t>
            </a:r>
            <a:r>
              <a:rPr lang="en-GB" sz="3100" dirty="0"/>
              <a:t> </a:t>
            </a:r>
            <a:r>
              <a:rPr lang="en-GB" sz="3100" dirty="0" err="1"/>
              <a:t>correcte</a:t>
            </a:r>
            <a:r>
              <a:rPr lang="en-GB" sz="3100" dirty="0"/>
              <a:t> </a:t>
            </a:r>
            <a:r>
              <a:rPr lang="en-GB" sz="3100" dirty="0" err="1"/>
              <a:t>halfreactie</a:t>
            </a:r>
            <a:r>
              <a:rPr lang="en-GB" sz="3100" dirty="0"/>
              <a:t>?</a:t>
            </a:r>
            <a:r>
              <a:rPr lang="en-GB" dirty="0"/>
              <a:t>         </a:t>
            </a:r>
            <a:endParaRPr dirty="0"/>
          </a:p>
        </p:txBody>
      </p:sp>
      <p:sp>
        <p:nvSpPr>
          <p:cNvPr id="263" name="Google Shape;263;p8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9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2e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de pijl en 2H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voor de pijl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70" name="Google Shape;270;p9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71" name="Google Shape;271;p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" name="Google Shape;273;p9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74" name="Google Shape;274;p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p9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77" name="Google Shape;277;p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8" name="Google Shape;278;p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p9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80" name="Google Shape;280;p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282;p9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2e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voor  de pijl en 2H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achter de pijl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9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2e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2H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voor de pijl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9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2e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2H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achter de pijl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9"/>
          <p:cNvSpPr txBox="1">
            <a:spLocks noGrp="1"/>
          </p:cNvSpPr>
          <p:nvPr>
            <p:ph type="title"/>
          </p:nvPr>
        </p:nvSpPr>
        <p:spPr>
          <a:xfrm>
            <a:off x="743116" y="320556"/>
            <a:ext cx="83781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4086"/>
              <a:buFont typeface="Calibri"/>
              <a:buNone/>
            </a:pPr>
            <a:r>
              <a:rPr lang="en-GB" sz="3154" dirty="0"/>
              <a:t>7. C</a:t>
            </a:r>
            <a:r>
              <a:rPr lang="en-GB" sz="3154" baseline="-25000" dirty="0"/>
              <a:t>2</a:t>
            </a:r>
            <a:r>
              <a:rPr lang="en-GB" sz="3154" dirty="0"/>
              <a:t>H</a:t>
            </a:r>
            <a:r>
              <a:rPr lang="en-GB" sz="3154" baseline="-25000" dirty="0"/>
              <a:t>5</a:t>
            </a:r>
            <a:r>
              <a:rPr lang="en-GB" sz="3154" dirty="0"/>
              <a:t>OH →C</a:t>
            </a:r>
            <a:r>
              <a:rPr lang="en-GB" sz="3154" baseline="-25000" dirty="0"/>
              <a:t>2</a:t>
            </a:r>
            <a:r>
              <a:rPr lang="en-GB" sz="3154" dirty="0"/>
              <a:t>H</a:t>
            </a:r>
            <a:r>
              <a:rPr lang="en-GB" sz="3154" baseline="-25000" dirty="0"/>
              <a:t>4</a:t>
            </a:r>
            <a:r>
              <a:rPr lang="en-GB" sz="3154" dirty="0"/>
              <a:t>O. </a:t>
            </a:r>
            <a:endParaRPr sz="3154" dirty="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6098"/>
              <a:buFont typeface="Calibri"/>
              <a:buNone/>
            </a:pPr>
            <a:r>
              <a:rPr lang="en-GB" sz="3100" dirty="0"/>
              <a:t>Hoe </a:t>
            </a:r>
            <a:r>
              <a:rPr lang="en-GB" sz="3100" dirty="0" err="1"/>
              <a:t>maak</a:t>
            </a:r>
            <a:r>
              <a:rPr lang="en-GB" sz="3100" dirty="0"/>
              <a:t> je </a:t>
            </a:r>
            <a:r>
              <a:rPr lang="en-GB" sz="3100" dirty="0" err="1"/>
              <a:t>deze</a:t>
            </a:r>
            <a:r>
              <a:rPr lang="en-GB" sz="3100" dirty="0"/>
              <a:t> </a:t>
            </a:r>
            <a:r>
              <a:rPr lang="en-GB" sz="3100" dirty="0" err="1"/>
              <a:t>halfreactie</a:t>
            </a:r>
            <a:r>
              <a:rPr lang="en-GB" sz="3100" dirty="0"/>
              <a:t> </a:t>
            </a:r>
            <a:r>
              <a:rPr lang="en-GB" sz="3100" dirty="0" err="1"/>
              <a:t>compleet</a:t>
            </a:r>
            <a:r>
              <a:rPr lang="en-GB" sz="3100" dirty="0"/>
              <a:t>?</a:t>
            </a:r>
            <a:r>
              <a:rPr lang="en-GB" dirty="0"/>
              <a:t>         </a:t>
            </a:r>
            <a:endParaRPr dirty="0"/>
          </a:p>
        </p:txBody>
      </p:sp>
      <p:sp>
        <p:nvSpPr>
          <p:cNvPr id="286" name="Google Shape;286;p9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"/>
          <p:cNvSpPr/>
          <p:nvPr/>
        </p:nvSpPr>
        <p:spPr>
          <a:xfrm>
            <a:off x="1958101" y="201747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koper</a:t>
            </a:r>
            <a:r>
              <a:rPr lang="en-GB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reageert</a:t>
            </a:r>
            <a:r>
              <a:rPr lang="en-GB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met </a:t>
            </a:r>
            <a:r>
              <a:rPr lang="en-GB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chloorgas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93" name="Google Shape;293;p10"/>
          <p:cNvGrpSpPr/>
          <p:nvPr/>
        </p:nvGrpSpPr>
        <p:grpSpPr>
          <a:xfrm>
            <a:off x="806913" y="1857750"/>
            <a:ext cx="908700" cy="908700"/>
            <a:chOff x="947033" y="2362454"/>
            <a:chExt cx="908700" cy="908700"/>
          </a:xfrm>
        </p:grpSpPr>
        <p:sp>
          <p:nvSpPr>
            <p:cNvPr id="294" name="Google Shape;294;p1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5" name="Google Shape;295;p1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 dirty="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10"/>
          <p:cNvGrpSpPr/>
          <p:nvPr/>
        </p:nvGrpSpPr>
        <p:grpSpPr>
          <a:xfrm>
            <a:off x="806912" y="2956416"/>
            <a:ext cx="908700" cy="908700"/>
            <a:chOff x="4665644" y="2362454"/>
            <a:chExt cx="908700" cy="908700"/>
          </a:xfrm>
        </p:grpSpPr>
        <p:sp>
          <p:nvSpPr>
            <p:cNvPr id="297" name="Google Shape;297;p1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8" name="Google Shape;298;p1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" name="Google Shape;299;p10"/>
          <p:cNvGrpSpPr/>
          <p:nvPr/>
        </p:nvGrpSpPr>
        <p:grpSpPr>
          <a:xfrm>
            <a:off x="806911" y="4092402"/>
            <a:ext cx="908700" cy="908700"/>
            <a:chOff x="947033" y="4156948"/>
            <a:chExt cx="908700" cy="908700"/>
          </a:xfrm>
        </p:grpSpPr>
        <p:sp>
          <p:nvSpPr>
            <p:cNvPr id="300" name="Google Shape;300;p1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" name="Google Shape;302;p10"/>
          <p:cNvGrpSpPr/>
          <p:nvPr/>
        </p:nvGrpSpPr>
        <p:grpSpPr>
          <a:xfrm>
            <a:off x="806911" y="5191068"/>
            <a:ext cx="908700" cy="908700"/>
            <a:chOff x="4665644" y="4148177"/>
            <a:chExt cx="908700" cy="908700"/>
          </a:xfrm>
        </p:grpSpPr>
        <p:sp>
          <p:nvSpPr>
            <p:cNvPr id="303" name="Google Shape;303;p1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5" name="Google Shape;305;p10"/>
          <p:cNvSpPr/>
          <p:nvPr/>
        </p:nvSpPr>
        <p:spPr>
          <a:xfrm>
            <a:off x="1958101" y="3072542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het chloorgas vormt zoutzuur en het metaal wordt vernietigd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0"/>
          <p:cNvSpPr/>
          <p:nvPr/>
        </p:nvSpPr>
        <p:spPr>
          <a:xfrm>
            <a:off x="1958100" y="4218102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Een zuur-base reactie vindt plaats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0"/>
          <p:cNvSpPr/>
          <p:nvPr/>
        </p:nvSpPr>
        <p:spPr>
          <a:xfrm>
            <a:off x="1958099" y="535083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Het chloorgas vernietig</a:t>
            </a:r>
            <a:r>
              <a:rPr lang="en-GB" sz="2400"/>
              <a:t>t</a:t>
            </a:r>
            <a:r>
              <a:rPr lang="en-GB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koper atomen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0"/>
          <p:cNvSpPr txBox="1">
            <a:spLocks noGrp="1"/>
          </p:cNvSpPr>
          <p:nvPr>
            <p:ph type="title"/>
          </p:nvPr>
        </p:nvSpPr>
        <p:spPr>
          <a:xfrm>
            <a:off x="340240" y="206200"/>
            <a:ext cx="91440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4086"/>
              <a:buFont typeface="Calibri"/>
              <a:buNone/>
            </a:pPr>
            <a:r>
              <a:rPr lang="nl-NL" sz="3200" dirty="0"/>
              <a:t>8. Een dunne </a:t>
            </a:r>
            <a:r>
              <a:rPr lang="nl-NL" sz="3200" dirty="0" err="1"/>
              <a:t>koperenplaat</a:t>
            </a:r>
            <a:r>
              <a:rPr lang="nl-NL" sz="3200" dirty="0"/>
              <a:t> wordt geplaatst in een glazen stolp waar geel chloorgas zit. Het koper gaat gloeien en wordt groen.</a:t>
            </a:r>
          </a:p>
        </p:txBody>
      </p:sp>
      <p:sp>
        <p:nvSpPr>
          <p:cNvPr id="309" name="Google Shape;309;p1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843</Words>
  <Application>Microsoft Office PowerPoint</Application>
  <PresentationFormat>Diavoorstelling (4:3)</PresentationFormat>
  <Paragraphs>141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9" baseType="lpstr">
      <vt:lpstr>Corbel</vt:lpstr>
      <vt:lpstr>Times New Roman</vt:lpstr>
      <vt:lpstr>Tahoma</vt:lpstr>
      <vt:lpstr>Calibri</vt:lpstr>
      <vt:lpstr>Verdana</vt:lpstr>
      <vt:lpstr>Helvetica Neue Light</vt:lpstr>
      <vt:lpstr>Arial</vt:lpstr>
      <vt:lpstr>Helvetica Neue</vt:lpstr>
      <vt:lpstr>Kantoorthema</vt:lpstr>
      <vt:lpstr>Diagnostische vragen scheikunde Redox </vt:lpstr>
      <vt:lpstr>1. Welk(e) deeltje(s) kan/ kunnen reageren zowel als reductor en als oxidator?</vt:lpstr>
      <vt:lpstr>2. Leg uit of dit een redoxreactie is 2 FeCl2 + Cl2 → 2 FeCl3 </vt:lpstr>
      <vt:lpstr>3. Welk deeltje reageert in deze vergelijking als reductor?  2 FeCl2 + Cl2 → 2 FeCl3 </vt:lpstr>
      <vt:lpstr>4. Welk soort reactie is onderstaande reactie?  Mg(s) + 2H3O+(aq) → Mg2+(aq) + 2H2O(l) + H2(g)</vt:lpstr>
      <vt:lpstr>5. Welk soort reactie is onderstaande reactie?  4 Al(s) + 3 O2(g) → 2 Al2O3(s)</vt:lpstr>
      <vt:lpstr>6. C2H5OH →C2H4O + H2 Is dit een correcte halfreactie?         </vt:lpstr>
      <vt:lpstr>7. C2H5OH →C2H4O.  Hoe maak je deze halfreactie compleet?         </vt:lpstr>
      <vt:lpstr>8. Een dunne koperenplaat wordt geplaatst in een glazen stolp waar geel chloorgas zit. Het koper gaat gloeien en wordt groen.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Diagnostische vragen scheikunde Redox </dc:title>
  <cp:lastModifiedBy>Moos van Dam</cp:lastModifiedBy>
  <cp:revision>2</cp:revision>
  <dcterms:modified xsi:type="dcterms:W3CDTF">2024-02-05T15:22:29Z</dcterms:modified>
</cp:coreProperties>
</file>