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4.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3.xml" ContentType="application/vnd.openxmlformats-officedocument.presentationml.slideLayout+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78" r:id="rId3"/>
    <p:sldId id="279" r:id="rId4"/>
    <p:sldId id="280" r:id="rId5"/>
    <p:sldId id="283" r:id="rId6"/>
    <p:sldId id="285" r:id="rId7"/>
    <p:sldId id="286" r:id="rId8"/>
    <p:sldId id="287" r:id="rId9"/>
    <p:sldId id="288" r:id="rId10"/>
    <p:sldId id="298" r:id="rId11"/>
    <p:sldId id="299" r:id="rId12"/>
    <p:sldId id="300" r:id="rId13"/>
    <p:sldId id="306" r:id="rId14"/>
    <p:sldId id="307" r:id="rId15"/>
    <p:sldId id="301" r:id="rId16"/>
    <p:sldId id="305" r:id="rId17"/>
    <p:sldId id="304" r:id="rId18"/>
    <p:sldId id="297" r:id="rId19"/>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d="{D3A013C6-5F55-B142-9290-64515C9E5C8C}">
          <p14:sldIdLst>
            <p14:sldId id="256"/>
            <p14:sldId id="278"/>
            <p14:sldId id="279"/>
            <p14:sldId id="280"/>
            <p14:sldId id="283"/>
            <p14:sldId id="285"/>
            <p14:sldId id="286"/>
            <p14:sldId id="287"/>
            <p14:sldId id="288"/>
            <p14:sldId id="298"/>
            <p14:sldId id="299"/>
            <p14:sldId id="300"/>
            <p14:sldId id="306"/>
            <p14:sldId id="307"/>
            <p14:sldId id="301"/>
            <p14:sldId id="305"/>
            <p14:sldId id="304"/>
            <p14:sldId id="297"/>
          </p14:sldIdLst>
        </p14:section>
        <p14:section name="Presentatie" id="{FA00A26E-548D-464D-A15F-40A49EFC5B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343"/>
    <a:srgbClr val="9097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4" autoAdjust="0"/>
    <p:restoredTop sz="83212" autoAdjust="0"/>
  </p:normalViewPr>
  <p:slideViewPr>
    <p:cSldViewPr snapToGrid="0" showGuides="1">
      <p:cViewPr varScale="1">
        <p:scale>
          <a:sx n="96" d="100"/>
          <a:sy n="96" d="100"/>
        </p:scale>
        <p:origin x="86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4" d="100"/>
          <a:sy n="84" d="100"/>
        </p:scale>
        <p:origin x="282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5E45A5-A29D-4E3B-B598-F32F75400083}" type="datetimeFigureOut">
              <a:rPr lang="nl-NL" smtClean="0"/>
              <a:t>14-1-2020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5EA7-A535-4ACE-B87A-C2984926A9ED}" type="slidenum">
              <a:rPr lang="nl-NL" smtClean="0"/>
              <a:t>‹nr.›</a:t>
            </a:fld>
            <a:endParaRPr lang="nl-NL"/>
          </a:p>
        </p:txBody>
      </p:sp>
    </p:spTree>
    <p:extLst>
      <p:ext uri="{BB962C8B-B14F-4D97-AF65-F5344CB8AC3E}">
        <p14:creationId xmlns:p14="http://schemas.microsoft.com/office/powerpoint/2010/main" val="286083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8CFED-38D0-4B88-9B36-FF395476E392}" type="datetimeFigureOut">
              <a:rPr lang="nl-NL" smtClean="0"/>
              <a:t>14-1-2020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ACC1F-386F-4E42-8E38-7BACBF493300}" type="slidenum">
              <a:rPr lang="nl-NL" smtClean="0"/>
              <a:t>‹nr.›</a:t>
            </a:fld>
            <a:endParaRPr lang="nl-NL"/>
          </a:p>
        </p:txBody>
      </p:sp>
    </p:spTree>
    <p:extLst>
      <p:ext uri="{BB962C8B-B14F-4D97-AF65-F5344CB8AC3E}">
        <p14:creationId xmlns:p14="http://schemas.microsoft.com/office/powerpoint/2010/main" val="270917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Na</a:t>
            </a:r>
            <a:r>
              <a:rPr lang="nl-NL" baseline="0" dirty="0" smtClean="0"/>
              <a:t> het verwerken van je onderzoeksgegevens, krijg je resultaten uit je onderzoek. Je kunt daarmee je onderzoeksvraag beantwoorden.</a:t>
            </a:r>
          </a:p>
          <a:p>
            <a:r>
              <a:rPr lang="nl-NL" baseline="0" dirty="0" smtClean="0"/>
              <a:t>De belangrijke vervolgvraag is nu, hoe kun je met deze antwoorden op je onderzoeksvraag daadwerkelijk iets veranderen in de praktijk en een bijdrage leveren aan het oplossen van het probleem waarover je onderzoek ging?</a:t>
            </a:r>
          </a:p>
          <a:p>
            <a:r>
              <a:rPr lang="nl-NL" baseline="0" dirty="0" smtClean="0"/>
              <a:t>Alleen een adviesrapport is hiervoor vaak niet voldoende. Goedbedoelde adviezen verdwijnen vaak in de la. Daarom ga je op basis van je resultaten een Advies</a:t>
            </a:r>
            <a:r>
              <a:rPr lang="nl-NL" u="sng" baseline="0" dirty="0" smtClean="0"/>
              <a:t>product</a:t>
            </a:r>
            <a:r>
              <a:rPr lang="nl-NL" baseline="0" dirty="0" smtClean="0"/>
              <a:t> maken. Een concreet product dat bijdraagt aan de oplossing van het probleem. Bijvoorbeeld: een informatieposter, een beslisboom, een zakkaartje, een klinische les, etc.</a:t>
            </a:r>
          </a:p>
          <a:p>
            <a:r>
              <a:rPr lang="nl-NL" baseline="0" dirty="0" smtClean="0"/>
              <a:t>In deze les leer je, hoe je middels een brainstorm de creativiteit van jezelf en van je collega’s kunt stimuleren, om te komen tot ideeën voor je adviesproduct.</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2</a:t>
            </a:fld>
            <a:endParaRPr lang="nl-NL"/>
          </a:p>
        </p:txBody>
      </p:sp>
    </p:spTree>
    <p:extLst>
      <p:ext uri="{BB962C8B-B14F-4D97-AF65-F5344CB8AC3E}">
        <p14:creationId xmlns:p14="http://schemas.microsoft.com/office/powerpoint/2010/main" val="217044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We starten met een introductie over creativiteit en brainstormtechnieken.</a:t>
            </a:r>
            <a:r>
              <a:rPr lang="nl-NL" baseline="0" dirty="0" smtClean="0"/>
              <a:t> </a:t>
            </a:r>
          </a:p>
          <a:p>
            <a:r>
              <a:rPr lang="nl-NL" baseline="0" dirty="0" smtClean="0"/>
              <a:t>Vervolgens gaan jullie zelf in groepjes aan de slag met diverse brainstormtechnieken (aan de hand van een voorbeeld).</a:t>
            </a:r>
          </a:p>
          <a:p>
            <a:r>
              <a:rPr lang="nl-NL" baseline="0" dirty="0" smtClean="0"/>
              <a:t>De resultaten uit jullie mini-</a:t>
            </a:r>
            <a:r>
              <a:rPr lang="nl-NL" baseline="0" dirty="0" err="1" smtClean="0"/>
              <a:t>brainstorms</a:t>
            </a:r>
            <a:r>
              <a:rPr lang="nl-NL" baseline="0" dirty="0" smtClean="0"/>
              <a:t> presenteren jullie plenair.</a:t>
            </a:r>
          </a:p>
          <a:p>
            <a:r>
              <a:rPr lang="nl-NL" baseline="0" dirty="0" smtClean="0"/>
              <a:t>Vervolgens gaan jullie zelfstandig aan de slag met het voorbereiden van je brainstormsessie.</a:t>
            </a:r>
          </a:p>
          <a:p>
            <a:r>
              <a:rPr lang="nl-NL" baseline="0" dirty="0" smtClean="0"/>
              <a:t>Tot slot evalueren we de workshop.</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3</a:t>
            </a:fld>
            <a:endParaRPr lang="nl-NL"/>
          </a:p>
        </p:txBody>
      </p:sp>
    </p:spTree>
    <p:extLst>
      <p:ext uri="{BB962C8B-B14F-4D97-AF65-F5344CB8AC3E}">
        <p14:creationId xmlns:p14="http://schemas.microsoft.com/office/powerpoint/2010/main" val="4275005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Waar past deze workshop in het complete plaatje van het</a:t>
            </a:r>
            <a:r>
              <a:rPr lang="nl-NL" baseline="0" dirty="0" smtClean="0"/>
              <a:t> beroepsproduct Advies?</a:t>
            </a:r>
          </a:p>
          <a:p>
            <a:endParaRPr lang="nl-NL" baseline="0" dirty="0" smtClean="0"/>
          </a:p>
          <a:p>
            <a:r>
              <a:rPr lang="nl-NL" baseline="0" dirty="0" smtClean="0"/>
              <a:t>De uitvoering van je project wordt met 3 onderdelen getoetst:</a:t>
            </a:r>
          </a:p>
          <a:p>
            <a:r>
              <a:rPr lang="nl-NL" baseline="0" dirty="0" smtClean="0"/>
              <a:t>1. Poster: Over je onderzoek en de resultaten van je onderzoek, maak je een poster. Hoe je deze poster maakt, bespreken we in de volgende les.</a:t>
            </a:r>
          </a:p>
          <a:p>
            <a:r>
              <a:rPr lang="nl-NL" baseline="0" dirty="0" smtClean="0"/>
              <a:t>2. Op basis van de resultaten van je onderzoek, maak je een adviesproduct. Om de resultaten van je onderzoek te vertalen naar een Adviesproduct, leer je vandaag hoe een brainstorm daarvoor gebruikt kan worden.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3. In de Tentoonstelling presenteer je de Poster.</a:t>
            </a:r>
          </a:p>
        </p:txBody>
      </p:sp>
      <p:sp>
        <p:nvSpPr>
          <p:cNvPr id="4" name="Slide Number Placeholder 3"/>
          <p:cNvSpPr>
            <a:spLocks noGrp="1"/>
          </p:cNvSpPr>
          <p:nvPr>
            <p:ph type="sldNum" sz="quarter" idx="10"/>
          </p:nvPr>
        </p:nvSpPr>
        <p:spPr/>
        <p:txBody>
          <a:bodyPr/>
          <a:lstStyle/>
          <a:p>
            <a:fld id="{78FACC1F-386F-4E42-8E38-7BACBF493300}" type="slidenum">
              <a:rPr lang="nl-NL" smtClean="0"/>
              <a:t>4</a:t>
            </a:fld>
            <a:endParaRPr lang="nl-NL"/>
          </a:p>
        </p:txBody>
      </p:sp>
    </p:spTree>
    <p:extLst>
      <p:ext uri="{BB962C8B-B14F-4D97-AF65-F5344CB8AC3E}">
        <p14:creationId xmlns:p14="http://schemas.microsoft.com/office/powerpoint/2010/main" val="667008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aseline="0" dirty="0" smtClean="0"/>
          </a:p>
        </p:txBody>
      </p:sp>
      <p:sp>
        <p:nvSpPr>
          <p:cNvPr id="4" name="Slide Number Placeholder 3"/>
          <p:cNvSpPr>
            <a:spLocks noGrp="1"/>
          </p:cNvSpPr>
          <p:nvPr>
            <p:ph type="sldNum" sz="quarter" idx="10"/>
          </p:nvPr>
        </p:nvSpPr>
        <p:spPr/>
        <p:txBody>
          <a:bodyPr/>
          <a:lstStyle/>
          <a:p>
            <a:fld id="{78FACC1F-386F-4E42-8E38-7BACBF493300}" type="slidenum">
              <a:rPr lang="nl-NL" smtClean="0"/>
              <a:t>5</a:t>
            </a:fld>
            <a:endParaRPr lang="nl-NL"/>
          </a:p>
        </p:txBody>
      </p:sp>
    </p:spTree>
    <p:extLst>
      <p:ext uri="{BB962C8B-B14F-4D97-AF65-F5344CB8AC3E}">
        <p14:creationId xmlns:p14="http://schemas.microsoft.com/office/powerpoint/2010/main" val="3641655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aseline="0" dirty="0" smtClean="0"/>
              <a:t>In je onderzoek heb je gegevens verzameld, vaak op je eigen afdeling.</a:t>
            </a:r>
          </a:p>
          <a:p>
            <a:r>
              <a:rPr lang="nl-NL" baseline="0" dirty="0" smtClean="0"/>
              <a:t>Deze gegevens heb je samengevat in resultaten, in antwoorden op je onderzoeksvraag.</a:t>
            </a:r>
          </a:p>
          <a:p>
            <a:r>
              <a:rPr lang="nl-NL" baseline="0" dirty="0" smtClean="0"/>
              <a:t>Nu ga je deze resultaten gebruiken om een adviesproduct te ontwikkelen, dat helpt om het probleem te verminderen of op te lossen. </a:t>
            </a:r>
          </a:p>
          <a:p>
            <a:r>
              <a:rPr lang="nl-NL" baseline="0" dirty="0" smtClean="0"/>
              <a:t>Het ontwikkelen van een adviesproduct doe je niet alleen. </a:t>
            </a:r>
          </a:p>
          <a:p>
            <a:pPr marL="171450" indent="-171450">
              <a:buFontTx/>
              <a:buChar char="-"/>
            </a:pPr>
            <a:r>
              <a:rPr lang="nl-NL" baseline="0" dirty="0" smtClean="0"/>
              <a:t>Met een groep mensen kom je tot meer en creatievere ideeën omdat je elkaar stimuleert en inspireert;</a:t>
            </a:r>
          </a:p>
          <a:p>
            <a:pPr marL="171450" indent="-171450">
              <a:buFontTx/>
              <a:buChar char="-"/>
            </a:pPr>
            <a:r>
              <a:rPr lang="nl-NL" baseline="0" dirty="0" smtClean="0"/>
              <a:t>Door belanghebbenden (stakeholders) bij de ontwikkeling te betrekken </a:t>
            </a:r>
          </a:p>
          <a:p>
            <a:pPr marL="628650" lvl="1" indent="-171450">
              <a:buFontTx/>
              <a:buChar char="-"/>
            </a:pPr>
            <a:r>
              <a:rPr lang="nl-NL" baseline="0" dirty="0" smtClean="0"/>
              <a:t>Krijg je inzicht in de wensen en behoeften van de toekomstige gebruikers, van belang voor het succes van de implementatie van je product;</a:t>
            </a:r>
          </a:p>
          <a:p>
            <a:pPr marL="628650" lvl="1" indent="-171450">
              <a:buFontTx/>
              <a:buChar char="-"/>
            </a:pPr>
            <a:r>
              <a:rPr lang="nl-NL" baseline="0" dirty="0" smtClean="0"/>
              <a:t>creëer je draagvlak voor het adviesproduct, omdat de toekomstige gebruikers ervan zelf hebben meegedacht over het product.</a:t>
            </a:r>
          </a:p>
          <a:p>
            <a:pPr marL="0" indent="0">
              <a:buFontTx/>
              <a:buNone/>
            </a:pPr>
            <a:r>
              <a:rPr lang="nl-NL" baseline="0" dirty="0" smtClean="0"/>
              <a:t>Je bedenkt het adviesproduct dus NIET individueel aan je bureau.</a:t>
            </a:r>
          </a:p>
          <a:p>
            <a:endParaRPr lang="nl-NL" dirty="0" smtClean="0"/>
          </a:p>
          <a:p>
            <a:endParaRPr lang="nl-NL" dirty="0" smtClean="0"/>
          </a:p>
        </p:txBody>
      </p:sp>
      <p:sp>
        <p:nvSpPr>
          <p:cNvPr id="4" name="Slide Number Placeholder 3"/>
          <p:cNvSpPr>
            <a:spLocks noGrp="1"/>
          </p:cNvSpPr>
          <p:nvPr>
            <p:ph type="sldNum" sz="quarter" idx="10"/>
          </p:nvPr>
        </p:nvSpPr>
        <p:spPr/>
        <p:txBody>
          <a:bodyPr/>
          <a:lstStyle/>
          <a:p>
            <a:fld id="{78FACC1F-386F-4E42-8E38-7BACBF493300}" type="slidenum">
              <a:rPr lang="nl-NL" smtClean="0"/>
              <a:t>6</a:t>
            </a:fld>
            <a:endParaRPr lang="nl-NL"/>
          </a:p>
        </p:txBody>
      </p:sp>
    </p:spTree>
    <p:extLst>
      <p:ext uri="{BB962C8B-B14F-4D97-AF65-F5344CB8AC3E}">
        <p14:creationId xmlns:p14="http://schemas.microsoft.com/office/powerpoint/2010/main" val="3974491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Waarom brainstorm?</a:t>
            </a:r>
          </a:p>
          <a:p>
            <a:r>
              <a:rPr lang="nl-NL" dirty="0" smtClean="0"/>
              <a:t>Een</a:t>
            </a:r>
            <a:r>
              <a:rPr lang="nl-NL" baseline="0" dirty="0" smtClean="0"/>
              <a:t> brainstorm is een manier om creativiteit te stimuleren. Je gebruikt een brainstorm om de resultaten van je onderzoek te vertalen naar een praktische oplossing voor de praktijk.</a:t>
            </a:r>
          </a:p>
          <a:p>
            <a:r>
              <a:rPr lang="nl-NL" baseline="0" dirty="0" smtClean="0"/>
              <a:t>Zoals Einstein zei, je kunt een probleem niet oplossen binnen het kader waarin de problemen ontstaan zijn. Je zult “out-of-</a:t>
            </a:r>
            <a:r>
              <a:rPr lang="nl-NL" baseline="0" dirty="0" err="1" smtClean="0"/>
              <a:t>the</a:t>
            </a:r>
            <a:r>
              <a:rPr lang="nl-NL" baseline="0" dirty="0" smtClean="0"/>
              <a:t>-box” oftewel buiten de kaders moeten denken van wat er al is om tot de oplossing te kunnen komen.</a:t>
            </a:r>
          </a:p>
          <a:p>
            <a:endParaRPr lang="nl-NL" baseline="0" dirty="0" smtClean="0"/>
          </a:p>
          <a:p>
            <a:r>
              <a:rPr lang="nl-NL" baseline="0" dirty="0" smtClean="0"/>
              <a:t>Vrij associëren (lateraal denken) is dan ook belangrijk, hierdoor denk je sneller buiten de kaders en kan je met iets nieuws komen.</a:t>
            </a:r>
          </a:p>
          <a:p>
            <a:endParaRPr lang="nl-NL" baseline="0" dirty="0" smtClean="0"/>
          </a:p>
          <a:p>
            <a:r>
              <a:rPr lang="nl-NL" baseline="0" dirty="0" smtClean="0"/>
              <a:t>Bijvoorbeeld,  je hebt onderzocht dat werknemers zich niet houden aan het protocol voor infectiepreventie. Uit je onderzoek komt naar voren dat dit verschillende redenen heeft. Zo kent niet iedereen de inhoud van het protocol exact, zo liggen handschoenen en schort op een heel andere plek dan waar ze nodig zijn.</a:t>
            </a:r>
          </a:p>
          <a:p>
            <a:r>
              <a:rPr lang="nl-NL" baseline="0" dirty="0" smtClean="0"/>
              <a:t>Hoe kun je dit nu oplossen? Je begint een brainstorm met een introductie van je resultaten en een startvraag die daaruit volgt. </a:t>
            </a:r>
          </a:p>
          <a:p>
            <a:r>
              <a:rPr lang="nl-NL" baseline="0" dirty="0" smtClean="0"/>
              <a:t>Een startvraag/stelling begint vaak met:</a:t>
            </a:r>
          </a:p>
          <a:p>
            <a:r>
              <a:rPr lang="nl-NL" baseline="0" dirty="0" smtClean="0"/>
              <a:t>“Bedenk……”</a:t>
            </a:r>
          </a:p>
          <a:p>
            <a:r>
              <a:rPr lang="nl-NL" baseline="0" dirty="0" smtClean="0"/>
              <a:t>“Hoe kunnen we….”</a:t>
            </a:r>
          </a:p>
          <a:p>
            <a:endParaRPr lang="nl-NL" baseline="0" dirty="0" smtClean="0"/>
          </a:p>
          <a:p>
            <a:r>
              <a:rPr lang="nl-NL" baseline="0" dirty="0" smtClean="0"/>
              <a:t>Wat zou een startvraag kunnen zijn voor bovenstaande resultaten?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7</a:t>
            </a:fld>
            <a:endParaRPr lang="nl-NL"/>
          </a:p>
        </p:txBody>
      </p:sp>
    </p:spTree>
    <p:extLst>
      <p:ext uri="{BB962C8B-B14F-4D97-AF65-F5344CB8AC3E}">
        <p14:creationId xmlns:p14="http://schemas.microsoft.com/office/powerpoint/2010/main" val="841949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Een brainstorm</a:t>
            </a:r>
            <a:r>
              <a:rPr lang="nl-NL" baseline="0" dirty="0" smtClean="0"/>
              <a:t> bestaat grofweg uit twee fases:  Divergeren en convergeren.</a:t>
            </a:r>
          </a:p>
          <a:p>
            <a:endParaRPr lang="nl-NL" baseline="0" dirty="0" smtClean="0"/>
          </a:p>
          <a:p>
            <a:r>
              <a:rPr lang="nl-NL" baseline="0" dirty="0" smtClean="0"/>
              <a:t>Op basis van een startvraag begint de groep met divergeren. Er worden zoveel mogelijk antwoorden (ideeën) bedacht. Hoe meer ideeën er gegenereerd worden, hoe beter, want dan is er meer kans dat er goede ideeën bij zijn. </a:t>
            </a:r>
          </a:p>
          <a:p>
            <a:r>
              <a:rPr lang="nl-NL" baseline="0" dirty="0" smtClean="0"/>
              <a:t>Daarna komt het convergeren. Daarbij is het van belang om uit al die ideeën de beste ideeën te halen. In de convergerende fase worden ideeën geselecteerd.</a:t>
            </a:r>
          </a:p>
          <a:p>
            <a:endParaRPr lang="nl-NL" baseline="0" dirty="0" smtClean="0"/>
          </a:p>
          <a:p>
            <a:r>
              <a:rPr lang="nl-NL" baseline="0" dirty="0" smtClean="0"/>
              <a:t>Er zijn diverse brainstormtechnieken/werkvormen, voor zowel de divergerende fase als de convergerende fase.</a:t>
            </a:r>
          </a:p>
          <a:p>
            <a:r>
              <a:rPr lang="nl-NL" baseline="0" dirty="0" smtClean="0"/>
              <a:t>De meeste werkvormen zijn een afwisseling tussen individueel werken en samenwerken. </a:t>
            </a:r>
          </a:p>
          <a:p>
            <a:r>
              <a:rPr lang="nl-NL" baseline="0" dirty="0" smtClean="0"/>
              <a:t>Deze afwisseling is belangrijk. In een groep komen bepaalde rustige mensen vaak wat minder aan bod, of zijn er mensen die meer tijd nodig hebben om eerst zelf na te denken over de vraag voordat ze goed kunnen samenwerken.</a:t>
            </a:r>
          </a:p>
          <a:p>
            <a:r>
              <a:rPr lang="nl-NL" baseline="0" dirty="0" smtClean="0"/>
              <a:t>Na individueel denken/werken is het belangrijk dat de </a:t>
            </a:r>
            <a:r>
              <a:rPr lang="nl-NL" baseline="0" dirty="0" err="1" smtClean="0"/>
              <a:t>ideeen</a:t>
            </a:r>
            <a:r>
              <a:rPr lang="nl-NL" baseline="0" dirty="0" smtClean="0"/>
              <a:t> gedeeld worden en dat de groepsleden elkaar inspireren.</a:t>
            </a:r>
          </a:p>
          <a:p>
            <a:r>
              <a:rPr lang="nl-NL" baseline="0" dirty="0" smtClean="0"/>
              <a:t> </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8</a:t>
            </a:fld>
            <a:endParaRPr lang="nl-NL"/>
          </a:p>
        </p:txBody>
      </p:sp>
    </p:spTree>
    <p:extLst>
      <p:ext uri="{BB962C8B-B14F-4D97-AF65-F5344CB8AC3E}">
        <p14:creationId xmlns:p14="http://schemas.microsoft.com/office/powerpoint/2010/main" val="366205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Creativiteit</a:t>
            </a:r>
            <a:r>
              <a:rPr lang="nl-NL" baseline="0" dirty="0" smtClean="0"/>
              <a:t> is heel makkelijk in de kiem te smoren. Daarom is een aantal regels belangrijk. Deze regels zorgen ervoor dat de basis gelegd wordt in de groep om vrij te kunnen denken en ideeën en meningen te kunnen uiten. Het is goed om deze regels zichtbaar op te schrijven voor de groep, want “dat kan niet” is snel door iemand gezegd als een reactie op een out-of-</a:t>
            </a:r>
            <a:r>
              <a:rPr lang="nl-NL" baseline="0" dirty="0" err="1" smtClean="0"/>
              <a:t>the</a:t>
            </a:r>
            <a:r>
              <a:rPr lang="nl-NL" baseline="0" dirty="0" smtClean="0"/>
              <a:t>-box idee van een ander.</a:t>
            </a:r>
          </a:p>
          <a:p>
            <a:endParaRPr lang="nl-NL" baseline="0" dirty="0" smtClean="0"/>
          </a:p>
          <a:p>
            <a:r>
              <a:rPr lang="nl-NL" baseline="0" dirty="0" smtClean="0"/>
              <a:t>Iedereen is gelijk en iedere mening/idee telt. </a:t>
            </a:r>
          </a:p>
          <a:p>
            <a:r>
              <a:rPr lang="nl-NL" sz="700" baseline="0" dirty="0" smtClean="0"/>
              <a:t>(Een voorbeeld hoe (als dit niet zo is) creativiteit de kop in kan drukken. Ik was ooit bij een brainstorm bij een ontwerpbureau. Vanuit de onderzoeksorganisatie waarvoor ik werkte hadden we het onderzoek gedaan dat input leverde voor de brainstormsessie. Het ging om fysieke belasting van postbezorgers en het ontwerpen van nieuwe hulpmiddelen om dit te reduceren. Ter introductie werd iedereen voorgesteld en bij een van de deelnemers werd gezegd, dit is de CEO van het bedrijf, hij heeft jarenlange ervaring en altijd geweldige ideeën. Hiermee werd deze persoon op een voetstuk geplaatst en kreeg de rest van de deelnemers het idee dat zijn/haar ideeën niet meer meetelden of dat de CEO het probleem wel even zou oplossen. Niet dus!)</a:t>
            </a:r>
          </a:p>
          <a:p>
            <a:endParaRPr lang="nl-NL" baseline="0" dirty="0" smtClean="0"/>
          </a:p>
          <a:p>
            <a:r>
              <a:rPr lang="nl-NL" baseline="0" dirty="0" smtClean="0"/>
              <a:t>Hoe meer </a:t>
            </a:r>
            <a:r>
              <a:rPr lang="nl-NL" baseline="0" dirty="0" err="1" smtClean="0"/>
              <a:t>ideeen</a:t>
            </a:r>
            <a:r>
              <a:rPr lang="nl-NL" baseline="0" dirty="0" smtClean="0"/>
              <a:t> de groep genereert, hoe beter het is. Kwantiteit gaat hier nog boven kwaliteit. Want hoe meer </a:t>
            </a:r>
            <a:r>
              <a:rPr lang="nl-NL" baseline="0" dirty="0" err="1" smtClean="0"/>
              <a:t>ideeen</a:t>
            </a:r>
            <a:r>
              <a:rPr lang="nl-NL" baseline="0" dirty="0" smtClean="0"/>
              <a:t>, hoe meer mogelijkheden om hierop verder te </a:t>
            </a:r>
            <a:r>
              <a:rPr lang="nl-NL" baseline="0" dirty="0" err="1" smtClean="0"/>
              <a:t>associeren</a:t>
            </a:r>
            <a:r>
              <a:rPr lang="nl-NL" baseline="0" dirty="0" smtClean="0"/>
              <a:t> en des te meer goede en bruikbare </a:t>
            </a:r>
            <a:r>
              <a:rPr lang="nl-NL" baseline="0" dirty="0" err="1" smtClean="0"/>
              <a:t>ideeen</a:t>
            </a:r>
            <a:r>
              <a:rPr lang="nl-NL" baseline="0" dirty="0" smtClean="0"/>
              <a:t> zitten ertussen.</a:t>
            </a:r>
          </a:p>
          <a:p>
            <a:endParaRPr lang="nl-NL" baseline="0" dirty="0" smtClean="0"/>
          </a:p>
          <a:p>
            <a:r>
              <a:rPr lang="nl-NL" baseline="0" dirty="0" smtClean="0"/>
              <a:t>Verder belangrijk, besteed juist aandacht aan gekke ideeën. Deze zijn out-of-</a:t>
            </a:r>
            <a:r>
              <a:rPr lang="nl-NL" baseline="0" dirty="0" err="1" smtClean="0"/>
              <a:t>the</a:t>
            </a:r>
            <a:r>
              <a:rPr lang="nl-NL" baseline="0" dirty="0" smtClean="0"/>
              <a:t>-box, associeer daarop verder. Wat levert dit idee op dat andere ideeën nog niet bieden?</a:t>
            </a:r>
          </a:p>
          <a:p>
            <a:endParaRPr lang="nl-NL" baseline="0" dirty="0" smtClean="0"/>
          </a:p>
          <a:p>
            <a:r>
              <a:rPr lang="nl-NL" baseline="0" dirty="0" smtClean="0"/>
              <a:t>Wat ook </a:t>
            </a:r>
            <a:r>
              <a:rPr lang="nl-NL" baseline="0" dirty="0" err="1" smtClean="0"/>
              <a:t>killing</a:t>
            </a:r>
            <a:r>
              <a:rPr lang="nl-NL" baseline="0" dirty="0" smtClean="0"/>
              <a:t> is, zijn “</a:t>
            </a:r>
            <a:r>
              <a:rPr lang="nl-NL" i="1" baseline="0" dirty="0" smtClean="0"/>
              <a:t>Ja, maar</a:t>
            </a:r>
            <a:r>
              <a:rPr lang="nl-NL" baseline="0" dirty="0" smtClean="0"/>
              <a:t>”. Als iemand een maf idee verzonnen heeft, waar misschien wel potentie in zit als je er iets langer over nadenkt, kan heel makkelijk van de tafel geveegd worden als iemand zegt: ja, maar dat hebben we al geprobeerd, of dat werkt toch niet”. De persoon die dit idee opperde houdt de volgende keer wel zijn mond (en dat is jammer want hij had net van die creatieve, leuke ideeën). Beter in zo’n geval is te antwoorden met </a:t>
            </a:r>
            <a:r>
              <a:rPr lang="nl-NL" i="1" baseline="0" dirty="0" smtClean="0"/>
              <a:t>“Ja (leuk/mooi/geinig), en waarom denk je dat dit een oplossing kan bieden voor ons probleem?”</a:t>
            </a:r>
          </a:p>
        </p:txBody>
      </p:sp>
      <p:sp>
        <p:nvSpPr>
          <p:cNvPr id="4" name="Slide Number Placeholder 3"/>
          <p:cNvSpPr>
            <a:spLocks noGrp="1"/>
          </p:cNvSpPr>
          <p:nvPr>
            <p:ph type="sldNum" sz="quarter" idx="10"/>
          </p:nvPr>
        </p:nvSpPr>
        <p:spPr/>
        <p:txBody>
          <a:bodyPr/>
          <a:lstStyle/>
          <a:p>
            <a:fld id="{78FACC1F-386F-4E42-8E38-7BACBF493300}" type="slidenum">
              <a:rPr lang="nl-NL" smtClean="0"/>
              <a:t>9</a:t>
            </a:fld>
            <a:endParaRPr lang="nl-NL"/>
          </a:p>
        </p:txBody>
      </p:sp>
    </p:spTree>
    <p:extLst>
      <p:ext uri="{BB962C8B-B14F-4D97-AF65-F5344CB8AC3E}">
        <p14:creationId xmlns:p14="http://schemas.microsoft.com/office/powerpoint/2010/main" val="20917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r>
              <a:rPr lang="nl-NL" dirty="0" smtClean="0"/>
              <a:t>Probleem introduceren:</a:t>
            </a:r>
          </a:p>
          <a:p>
            <a:pPr>
              <a:defRPr/>
            </a:pPr>
            <a:r>
              <a:rPr lang="nl-NL" dirty="0" smtClean="0"/>
              <a:t>Licht het probleem toe en geef zo mogelijk voorbeelden om het probleem te concretiseren</a:t>
            </a:r>
          </a:p>
          <a:p>
            <a:pPr>
              <a:defRPr/>
            </a:pPr>
            <a:endParaRPr lang="nl-NL" dirty="0" smtClean="0"/>
          </a:p>
          <a:p>
            <a:pPr>
              <a:defRPr/>
            </a:pPr>
            <a:r>
              <a:rPr lang="nl-NL" dirty="0" smtClean="0"/>
              <a:t>Vragenronde</a:t>
            </a:r>
          </a:p>
          <a:p>
            <a:pPr>
              <a:defRPr/>
            </a:pPr>
            <a:r>
              <a:rPr lang="nl-NL" dirty="0" smtClean="0"/>
              <a:t>Geef de groep de gelegenheid om vragen ter verduidelijking van het probleem te stellen</a:t>
            </a:r>
          </a:p>
          <a:p>
            <a:pPr>
              <a:defRPr/>
            </a:pPr>
            <a:endParaRPr lang="nl-NL" dirty="0" smtClean="0"/>
          </a:p>
          <a:p>
            <a:pPr>
              <a:defRPr/>
            </a:pPr>
            <a:r>
              <a:rPr lang="nl-NL" dirty="0" smtClean="0"/>
              <a:t>Context kiezen </a:t>
            </a:r>
          </a:p>
          <a:p>
            <a:pPr>
              <a:defRPr/>
            </a:pPr>
            <a:r>
              <a:rPr lang="nl-NL" dirty="0" smtClean="0"/>
              <a:t>Leg uit dat je op een andere manier naar het probleem wilt kijken door het vanuit een andere invalshoek te benaderen. Geef ook aan wat hierbij je overweging is.</a:t>
            </a:r>
          </a:p>
          <a:p>
            <a:pPr>
              <a:defRPr/>
            </a:pPr>
            <a:endParaRPr lang="nl-NL" dirty="0" smtClean="0"/>
          </a:p>
          <a:p>
            <a:pPr>
              <a:defRPr/>
            </a:pPr>
            <a:r>
              <a:rPr lang="nl-NL" dirty="0" smtClean="0"/>
              <a:t>Vragen stellen</a:t>
            </a:r>
          </a:p>
          <a:p>
            <a:pPr>
              <a:defRPr/>
            </a:pPr>
            <a:r>
              <a:rPr lang="nl-NL" dirty="0" smtClean="0"/>
              <a:t>Stel de groep verschillende vragen om hen te helpen het probleem vanuit de nieuwe context te benaderen. Hoe zou in deze context met het probleem worden omgegaan? Wie zou verantwoordelijk zijn voor het probleem? Wie zou een grote rol hebben in de oplossing? Wie of wat zou de oplossing tegen werken? Groep</a:t>
            </a:r>
            <a:r>
              <a:rPr lang="nl-NL" baseline="0" dirty="0" smtClean="0"/>
              <a:t> bedenkt </a:t>
            </a:r>
            <a:r>
              <a:rPr lang="nl-NL" baseline="0" dirty="0" err="1" smtClean="0"/>
              <a:t>ideeen</a:t>
            </a:r>
            <a:r>
              <a:rPr lang="nl-NL" baseline="0" dirty="0" smtClean="0"/>
              <a:t> om probleem in deze context op te lossen.</a:t>
            </a:r>
            <a:endParaRPr lang="nl-NL" dirty="0" smtClean="0"/>
          </a:p>
          <a:p>
            <a:pPr>
              <a:defRPr/>
            </a:pPr>
            <a:endParaRPr lang="nl-NL" dirty="0" smtClean="0"/>
          </a:p>
          <a:p>
            <a:pPr>
              <a:defRPr/>
            </a:pPr>
            <a:r>
              <a:rPr lang="nl-NL" dirty="0" err="1" smtClean="0"/>
              <a:t>Ideeen</a:t>
            </a:r>
            <a:r>
              <a:rPr lang="nl-NL" dirty="0" smtClean="0"/>
              <a:t> naar context vertalen</a:t>
            </a:r>
          </a:p>
          <a:p>
            <a:pPr>
              <a:defRPr/>
            </a:pPr>
            <a:endParaRPr lang="nl-NL" dirty="0" smtClean="0"/>
          </a:p>
          <a:p>
            <a:pPr>
              <a:defRPr/>
            </a:pPr>
            <a:r>
              <a:rPr lang="nl-NL" dirty="0" err="1" smtClean="0"/>
              <a:t>Ideeen</a:t>
            </a:r>
            <a:r>
              <a:rPr lang="nl-NL" dirty="0" smtClean="0"/>
              <a:t> samenvatten en vervolg bepalen (nieuwe sessie voor kiezen beste oplossingen?</a:t>
            </a:r>
            <a:endParaRPr 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A719895-8198-45DC-A5EF-7808450B9DEE}" type="slidenum">
              <a:rPr lang="nl-NL" altLang="nl-NL" smtClean="0"/>
              <a:pPr/>
              <a:t>10</a:t>
            </a:fld>
            <a:endParaRPr lang="nl-NL" altLang="nl-NL" smtClean="0"/>
          </a:p>
        </p:txBody>
      </p:sp>
    </p:spTree>
    <p:extLst>
      <p:ext uri="{BB962C8B-B14F-4D97-AF65-F5344CB8AC3E}">
        <p14:creationId xmlns:p14="http://schemas.microsoft.com/office/powerpoint/2010/main" val="1012925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aseline="0" dirty="0" smtClean="0"/>
              <a:t>1 antwoord/idee per geeltje. Na 5 minuten presenteert iedereen zijn ideeën aan de groep.</a:t>
            </a:r>
          </a:p>
          <a:p>
            <a:r>
              <a:rPr lang="nl-NL" baseline="0" dirty="0" smtClean="0"/>
              <a:t>De post-</a:t>
            </a:r>
            <a:r>
              <a:rPr lang="nl-NL" baseline="0" dirty="0" err="1" smtClean="0"/>
              <a:t>its</a:t>
            </a:r>
            <a:r>
              <a:rPr lang="nl-NL" baseline="0" dirty="0" smtClean="0"/>
              <a:t> worden opgeplakt en geclusterd. Vervolgens wordt er met de groep nog verder gebrainstormd (plenair), waarbij nieuwe ideeën toegevoegd worden.</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12</a:t>
            </a:fld>
            <a:endParaRPr lang="nl-NL"/>
          </a:p>
        </p:txBody>
      </p:sp>
    </p:spTree>
    <p:extLst>
      <p:ext uri="{BB962C8B-B14F-4D97-AF65-F5344CB8AC3E}">
        <p14:creationId xmlns:p14="http://schemas.microsoft.com/office/powerpoint/2010/main" val="436445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20 minuten aan de</a:t>
            </a:r>
            <a:r>
              <a:rPr lang="nl-NL" baseline="0" dirty="0" smtClean="0"/>
              <a:t> slag.</a:t>
            </a:r>
          </a:p>
          <a:p>
            <a:r>
              <a:rPr lang="nl-NL" baseline="0" dirty="0" smtClean="0"/>
              <a:t>Heb je vragen: schrijf ze op.</a:t>
            </a:r>
          </a:p>
          <a:p>
            <a:endParaRPr lang="nl-NL" baseline="0" dirty="0" smtClean="0"/>
          </a:p>
          <a:p>
            <a:r>
              <a:rPr lang="nl-NL" baseline="0" dirty="0" smtClean="0"/>
              <a:t>Na 20 minuten: de vragen plenair bespreken.</a:t>
            </a:r>
          </a:p>
          <a:p>
            <a:endParaRPr lang="nl-NL" baseline="0" dirty="0" smtClean="0"/>
          </a:p>
          <a:p>
            <a:r>
              <a:rPr lang="nl-NL" baseline="0" dirty="0" smtClean="0"/>
              <a:t>Daarna afhankelijk van de beschikbare tijd nog X-minuten verder gaan met het maken van het eigen brainstormplan (ieder individueel. Docent aanwezig om vragen te beantwoorden).</a:t>
            </a:r>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16</a:t>
            </a:fld>
            <a:endParaRPr lang="nl-NL"/>
          </a:p>
        </p:txBody>
      </p:sp>
    </p:spTree>
    <p:extLst>
      <p:ext uri="{BB962C8B-B14F-4D97-AF65-F5344CB8AC3E}">
        <p14:creationId xmlns:p14="http://schemas.microsoft.com/office/powerpoint/2010/main" val="4180875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smtClean="0"/>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880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30085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278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535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9590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0749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44210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02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2440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smtClean="0"/>
              <a:t>Click to edit Master title style</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smtClean="0"/>
              <a:t>Click to 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smtClean="0"/>
              <a:t>HOOFDSTUK</a:t>
            </a:r>
            <a:endParaRPr lang="nl-NL" dirty="0"/>
          </a:p>
        </p:txBody>
      </p:sp>
    </p:spTree>
    <p:extLst>
      <p:ext uri="{BB962C8B-B14F-4D97-AF65-F5344CB8AC3E}">
        <p14:creationId xmlns:p14="http://schemas.microsoft.com/office/powerpoint/2010/main" val="399319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5486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36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smtClean="0">
                <a:solidFill>
                  <a:schemeClr val="tx2"/>
                </a:solidFill>
                <a:latin typeface="Arial"/>
                <a:cs typeface="Arial"/>
              </a:rPr>
              <a:t>75</a:t>
            </a:r>
            <a:endParaRPr lang="en-US" sz="1200" spc="-5" dirty="0" smtClean="0">
              <a:solidFill>
                <a:schemeClr val="tx2"/>
              </a:solidFill>
              <a:latin typeface="Arial"/>
              <a:cs typeface="Arial"/>
            </a:endParaRPr>
          </a:p>
          <a:p>
            <a:pPr marL="560070" marR="5080" indent="-548005" algn="r">
              <a:lnSpc>
                <a:spcPct val="111100"/>
              </a:lnSpc>
            </a:pPr>
            <a:r>
              <a:rPr sz="1200" spc="-5" dirty="0" smtClean="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smtClean="0">
                <a:solidFill>
                  <a:schemeClr val="tx2"/>
                </a:solidFill>
                <a:latin typeface="+mn-lt"/>
                <a:cs typeface="Arial"/>
              </a:rPr>
              <a:t>Meester P. </a:t>
            </a:r>
            <a:r>
              <a:rPr lang="nl-NL" sz="1200" dirty="0" err="1" smtClean="0">
                <a:solidFill>
                  <a:schemeClr val="tx2"/>
                </a:solidFill>
                <a:latin typeface="+mn-lt"/>
                <a:cs typeface="Arial"/>
              </a:rPr>
              <a:t>Droogleever</a:t>
            </a:r>
            <a:r>
              <a:rPr lang="nl-NL" sz="1200" baseline="0" dirty="0" smtClean="0">
                <a:solidFill>
                  <a:schemeClr val="tx2"/>
                </a:solidFill>
                <a:latin typeface="+mn-lt"/>
                <a:cs typeface="Arial"/>
              </a:rPr>
              <a:t> </a:t>
            </a:r>
            <a:r>
              <a:rPr lang="nl-NL" sz="1200" dirty="0" smtClean="0">
                <a:solidFill>
                  <a:schemeClr val="tx2"/>
                </a:solidFill>
                <a:latin typeface="+mn-lt"/>
                <a:cs typeface="Arial"/>
              </a:rPr>
              <a:t>Fortuynweg 22</a:t>
            </a:r>
          </a:p>
          <a:p>
            <a:pPr marR="5080" algn="r">
              <a:lnSpc>
                <a:spcPct val="100000"/>
              </a:lnSpc>
              <a:spcBef>
                <a:spcPts val="260"/>
              </a:spcBef>
            </a:pPr>
            <a:r>
              <a:rPr lang="nl-NL" sz="1200" spc="-5" dirty="0" smtClean="0">
                <a:solidFill>
                  <a:schemeClr val="tx2"/>
                </a:solidFill>
                <a:latin typeface="+mn-lt"/>
                <a:cs typeface="Arial"/>
              </a:rPr>
              <a:t>2533 SR Den</a:t>
            </a:r>
            <a:r>
              <a:rPr lang="nl-NL" sz="1200" spc="-100" dirty="0" smtClean="0">
                <a:solidFill>
                  <a:schemeClr val="tx2"/>
                </a:solidFill>
                <a:latin typeface="+mn-lt"/>
                <a:cs typeface="Arial"/>
              </a:rPr>
              <a:t> </a:t>
            </a:r>
            <a:r>
              <a:rPr lang="nl-NL" sz="1200" spc="-5" dirty="0" smtClean="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smtClean="0">
                <a:solidFill>
                  <a:schemeClr val="tx2"/>
                </a:solidFill>
                <a:latin typeface="+mn-lt"/>
                <a:cs typeface="Arial"/>
              </a:rPr>
              <a:t>Bleiswijkseweg</a:t>
            </a:r>
            <a:r>
              <a:rPr lang="nl-NL" sz="1200" dirty="0" smtClean="0">
                <a:solidFill>
                  <a:schemeClr val="tx2"/>
                </a:solidFill>
                <a:latin typeface="+mn-lt"/>
                <a:cs typeface="Arial"/>
              </a:rPr>
              <a:t> 37</a:t>
            </a:r>
            <a:endParaRPr lang="nl-NL" sz="1200" spc="-5" dirty="0" smtClean="0">
              <a:solidFill>
                <a:schemeClr val="tx2"/>
              </a:solidFill>
              <a:latin typeface="+mn-lt"/>
              <a:cs typeface="Arial"/>
            </a:endParaRPr>
          </a:p>
          <a:p>
            <a:pPr marL="12700" algn="r">
              <a:lnSpc>
                <a:spcPct val="100000"/>
              </a:lnSpc>
              <a:spcBef>
                <a:spcPts val="260"/>
              </a:spcBef>
            </a:pPr>
            <a:r>
              <a:rPr lang="nl-NL" sz="1200" spc="-5" dirty="0" smtClean="0">
                <a:solidFill>
                  <a:schemeClr val="tx2"/>
                </a:solidFill>
                <a:latin typeface="+mn-lt"/>
                <a:cs typeface="Arial"/>
              </a:rPr>
              <a:t>2712 BP</a:t>
            </a:r>
            <a:r>
              <a:rPr lang="nl-NL" sz="1200" dirty="0" smtClean="0">
                <a:solidFill>
                  <a:schemeClr val="tx2"/>
                </a:solidFill>
                <a:latin typeface="+mn-lt"/>
                <a:cs typeface="Arial"/>
              </a:rPr>
              <a:t> </a:t>
            </a:r>
            <a:r>
              <a:rPr lang="nl-NL" sz="1200" spc="-5" dirty="0" smtClean="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5857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6325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8" name="Afbeelding 7" descr="HHS_NL_groen_HEX.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92583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3" r:id="rId7"/>
    <p:sldLayoutId id="2147483664" r:id="rId8"/>
    <p:sldLayoutId id="2147483665" r:id="rId9"/>
    <p:sldLayoutId id="2147483651" r:id="rId10"/>
    <p:sldLayoutId id="2147483656" r:id="rId11"/>
    <p:sldLayoutId id="2147483655" r:id="rId12"/>
    <p:sldLayoutId id="2147483667" r:id="rId13"/>
    <p:sldLayoutId id="214748366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p:txBody>
          <a:bodyPr/>
          <a:lstStyle/>
          <a:p>
            <a:r>
              <a:rPr lang="en-GB" dirty="0" smtClean="0"/>
              <a:t>Brainstorm	</a:t>
            </a:r>
            <a:endParaRPr lang="nl-NL" dirty="0"/>
          </a:p>
        </p:txBody>
      </p:sp>
      <p:sp>
        <p:nvSpPr>
          <p:cNvPr id="31" name="Ondertitel 30"/>
          <p:cNvSpPr>
            <a:spLocks noGrp="1"/>
          </p:cNvSpPr>
          <p:nvPr>
            <p:ph type="subTitle" idx="1"/>
          </p:nvPr>
        </p:nvSpPr>
        <p:spPr/>
        <p:txBody>
          <a:bodyPr/>
          <a:lstStyle/>
          <a:p>
            <a:r>
              <a:rPr lang="en-GB" dirty="0" smtClean="0"/>
              <a:t>Van </a:t>
            </a:r>
            <a:r>
              <a:rPr lang="en-GB" dirty="0" err="1" smtClean="0"/>
              <a:t>resultaat</a:t>
            </a:r>
            <a:r>
              <a:rPr lang="en-GB" dirty="0" smtClean="0"/>
              <a:t> </a:t>
            </a:r>
            <a:r>
              <a:rPr lang="en-GB" dirty="0" err="1" smtClean="0"/>
              <a:t>naar</a:t>
            </a:r>
            <a:r>
              <a:rPr lang="en-GB" dirty="0" smtClean="0"/>
              <a:t> </a:t>
            </a:r>
            <a:r>
              <a:rPr lang="en-GB" dirty="0" err="1" smtClean="0"/>
              <a:t>Adviesproduct</a:t>
            </a:r>
            <a:endParaRPr lang="nl-NL"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p:txBody>
          <a:bodyPr/>
          <a:lstStyle/>
          <a:p>
            <a:endParaRPr lang="nl-NL"/>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p:txBody>
          <a:bodyPr/>
          <a:lstStyle/>
          <a:p>
            <a:r>
              <a:rPr lang="nl-NL" dirty="0" smtClean="0"/>
              <a:t>December 2019</a:t>
            </a:r>
            <a:endParaRPr lang="nl-NL" dirty="0"/>
          </a:p>
        </p:txBody>
      </p:sp>
    </p:spTree>
    <p:extLst>
      <p:ext uri="{BB962C8B-B14F-4D97-AF65-F5344CB8AC3E}">
        <p14:creationId xmlns:p14="http://schemas.microsoft.com/office/powerpoint/2010/main" val="190558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764460" y="633743"/>
            <a:ext cx="7114540" cy="428835"/>
          </a:xfrm>
        </p:spPr>
        <p:txBody>
          <a:bodyPr/>
          <a:lstStyle/>
          <a:p>
            <a:r>
              <a:rPr lang="en-US" altLang="en-US" dirty="0" smtClean="0"/>
              <a:t>Van </a:t>
            </a:r>
            <a:r>
              <a:rPr lang="en-US" altLang="en-US" dirty="0" err="1" smtClean="0"/>
              <a:t>Resultaat</a:t>
            </a:r>
            <a:r>
              <a:rPr lang="en-US" altLang="en-US" dirty="0" smtClean="0"/>
              <a:t> </a:t>
            </a:r>
            <a:r>
              <a:rPr lang="en-US" altLang="en-US" dirty="0" err="1" smtClean="0"/>
              <a:t>naar</a:t>
            </a:r>
            <a:r>
              <a:rPr lang="en-US" altLang="en-US" dirty="0" smtClean="0"/>
              <a:t> </a:t>
            </a:r>
            <a:r>
              <a:rPr lang="en-US" altLang="en-US" dirty="0" err="1" smtClean="0"/>
              <a:t>Adviesproduct</a:t>
            </a:r>
            <a:r>
              <a:rPr lang="en-US" altLang="en-US" dirty="0" smtClean="0"/>
              <a:t>  </a:t>
            </a:r>
          </a:p>
        </p:txBody>
      </p:sp>
      <p:sp>
        <p:nvSpPr>
          <p:cNvPr id="5123" name="Content Placeholder 2"/>
          <p:cNvSpPr>
            <a:spLocks noGrp="1"/>
          </p:cNvSpPr>
          <p:nvPr>
            <p:ph idx="1"/>
          </p:nvPr>
        </p:nvSpPr>
        <p:spPr>
          <a:xfrm>
            <a:off x="1764460" y="1770434"/>
            <a:ext cx="9811455" cy="4747098"/>
          </a:xfrm>
        </p:spPr>
        <p:txBody>
          <a:bodyPr>
            <a:normAutofit/>
          </a:bodyPr>
          <a:lstStyle/>
          <a:p>
            <a:pPr marL="0" indent="0">
              <a:buNone/>
              <a:defRPr/>
            </a:pPr>
            <a:r>
              <a:rPr lang="nl-NL" altLang="en-US" sz="1800" b="1" dirty="0"/>
              <a:t>Doel: </a:t>
            </a:r>
            <a:endParaRPr lang="en-US" altLang="en-US" sz="1800" dirty="0"/>
          </a:p>
          <a:p>
            <a:pPr>
              <a:defRPr/>
            </a:pPr>
            <a:r>
              <a:rPr lang="nl-NL" altLang="en-US" sz="1800" dirty="0"/>
              <a:t>De student </a:t>
            </a:r>
            <a:r>
              <a:rPr lang="nl-NL" altLang="en-US" sz="1800" dirty="0" smtClean="0"/>
              <a:t>kan </a:t>
            </a:r>
            <a:r>
              <a:rPr lang="nl-NL" altLang="en-US" sz="1800" dirty="0"/>
              <a:t>de resultaten van het onderzoek omzetten in </a:t>
            </a:r>
            <a:r>
              <a:rPr lang="nl-NL" altLang="en-US" sz="1800" dirty="0" smtClean="0"/>
              <a:t>een concreet adviesproduct. </a:t>
            </a:r>
            <a:endParaRPr lang="en-US" altLang="en-US" sz="1800" dirty="0"/>
          </a:p>
          <a:p>
            <a:pPr>
              <a:defRPr/>
            </a:pPr>
            <a:endParaRPr lang="en-US" altLang="en-US" sz="1800" dirty="0"/>
          </a:p>
          <a:p>
            <a:pPr marL="0" indent="0">
              <a:buNone/>
              <a:defRPr/>
            </a:pPr>
            <a:r>
              <a:rPr lang="nl-NL" altLang="en-US" sz="1800" b="1" dirty="0"/>
              <a:t>Leerdoelen: </a:t>
            </a:r>
            <a:endParaRPr lang="en-US" altLang="en-US" sz="1800" dirty="0"/>
          </a:p>
          <a:p>
            <a:pPr marL="0" indent="0">
              <a:buNone/>
              <a:defRPr/>
            </a:pPr>
            <a:r>
              <a:rPr lang="nl-NL" altLang="en-US" sz="1800" b="1" dirty="0"/>
              <a:t>De student kan:</a:t>
            </a:r>
            <a:endParaRPr lang="en-US" altLang="en-US" sz="1800" dirty="0"/>
          </a:p>
          <a:p>
            <a:pPr>
              <a:defRPr/>
            </a:pPr>
            <a:r>
              <a:rPr lang="nl-NL" altLang="en-US" sz="1800" dirty="0"/>
              <a:t>een brainstormsessie </a:t>
            </a:r>
            <a:r>
              <a:rPr lang="nl-NL" altLang="en-US" sz="1800" dirty="0" smtClean="0"/>
              <a:t>opzetten en uitvoeren</a:t>
            </a:r>
          </a:p>
          <a:p>
            <a:pPr>
              <a:defRPr/>
            </a:pPr>
            <a:r>
              <a:rPr lang="nl-NL" altLang="en-US" sz="1800" dirty="0" smtClean="0"/>
              <a:t>Aan </a:t>
            </a:r>
            <a:r>
              <a:rPr lang="nl-NL" altLang="en-US" sz="1800" dirty="0"/>
              <a:t>de hand van een brainstormsessie passende oplossingen bedenken</a:t>
            </a:r>
            <a:endParaRPr lang="en-US" altLang="en-US" sz="1800" dirty="0"/>
          </a:p>
          <a:p>
            <a:pPr>
              <a:defRPr/>
            </a:pPr>
            <a:r>
              <a:rPr lang="nl-NL" altLang="en-US" sz="1800" dirty="0" smtClean="0"/>
              <a:t>Mogelijke adviesproducten formuleren die bijdragen </a:t>
            </a:r>
            <a:r>
              <a:rPr lang="nl-NL" altLang="en-US" sz="1800" dirty="0"/>
              <a:t>aan de kwaliteitsverbetering </a:t>
            </a:r>
            <a:endParaRPr lang="nl-NL" altLang="en-US" sz="1800" dirty="0" smtClean="0"/>
          </a:p>
          <a:p>
            <a:pPr>
              <a:defRPr/>
            </a:pPr>
            <a:r>
              <a:rPr lang="nl-NL" altLang="en-US" sz="1800" dirty="0" smtClean="0"/>
              <a:t>Een onderbouwing geven van de </a:t>
            </a:r>
            <a:r>
              <a:rPr lang="nl-NL" altLang="en-US" sz="1800" dirty="0"/>
              <a:t>keuze </a:t>
            </a:r>
            <a:r>
              <a:rPr lang="nl-NL" altLang="en-US" sz="1800" dirty="0" smtClean="0"/>
              <a:t>voor een </a:t>
            </a:r>
            <a:r>
              <a:rPr lang="nl-NL" altLang="en-US" sz="1800" dirty="0"/>
              <a:t>van de </a:t>
            </a:r>
            <a:r>
              <a:rPr lang="nl-NL" altLang="en-US" sz="1800" dirty="0" smtClean="0"/>
              <a:t>mogelijke adviesproducten </a:t>
            </a:r>
            <a:endParaRPr lang="en-US" altLang="en-US" sz="1800" dirty="0"/>
          </a:p>
          <a:p>
            <a:pPr>
              <a:defRPr/>
            </a:pPr>
            <a:r>
              <a:rPr lang="nl-NL" altLang="en-US" sz="1800" dirty="0" smtClean="0"/>
              <a:t>Een ontwerp maken en uitwerken </a:t>
            </a:r>
            <a:r>
              <a:rPr lang="nl-NL" altLang="en-US" sz="1800" dirty="0"/>
              <a:t>tot een beroepsproduct </a:t>
            </a:r>
            <a:endParaRPr lang="en-US" altLang="en-US" sz="1800" dirty="0"/>
          </a:p>
          <a:p>
            <a:pPr>
              <a:defRPr/>
            </a:pPr>
            <a:endParaRPr lang="en-US" altLang="en-US" sz="1800" dirty="0"/>
          </a:p>
          <a:p>
            <a:pPr marL="0" indent="0">
              <a:buNone/>
              <a:defRPr/>
            </a:pPr>
            <a:endParaRPr lang="en-US" altLang="en-US" sz="2800" dirty="0" smtClean="0"/>
          </a:p>
        </p:txBody>
      </p:sp>
    </p:spTree>
    <p:extLst>
      <p:ext uri="{BB962C8B-B14F-4D97-AF65-F5344CB8AC3E}">
        <p14:creationId xmlns:p14="http://schemas.microsoft.com/office/powerpoint/2010/main" val="88997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861736" y="672655"/>
            <a:ext cx="7114540" cy="428835"/>
          </a:xfrm>
        </p:spPr>
        <p:txBody>
          <a:bodyPr/>
          <a:lstStyle/>
          <a:p>
            <a:r>
              <a:rPr lang="nl-NL" altLang="en-US" dirty="0" smtClean="0"/>
              <a:t>Lesprogramma</a:t>
            </a:r>
            <a:endParaRPr lang="en-US" altLang="en-US" dirty="0" smtClean="0"/>
          </a:p>
        </p:txBody>
      </p:sp>
      <p:sp>
        <p:nvSpPr>
          <p:cNvPr id="6147" name="Content Placeholder 2"/>
          <p:cNvSpPr>
            <a:spLocks noGrp="1"/>
          </p:cNvSpPr>
          <p:nvPr>
            <p:ph idx="1"/>
          </p:nvPr>
        </p:nvSpPr>
        <p:spPr>
          <a:xfrm>
            <a:off x="1861736" y="1653702"/>
            <a:ext cx="9733634" cy="4708187"/>
          </a:xfrm>
        </p:spPr>
        <p:txBody>
          <a:bodyPr>
            <a:normAutofit/>
          </a:bodyPr>
          <a:lstStyle/>
          <a:p>
            <a:r>
              <a:rPr lang="nl-NL" altLang="en-US" sz="2400" dirty="0" smtClean="0"/>
              <a:t>Introductie</a:t>
            </a:r>
          </a:p>
          <a:p>
            <a:r>
              <a:rPr lang="nl-NL" altLang="en-US" sz="2400" dirty="0" smtClean="0"/>
              <a:t>Brainstorm uitvoeren aan de hand van een voorbeeld (in groepjes)</a:t>
            </a:r>
          </a:p>
          <a:p>
            <a:r>
              <a:rPr lang="nl-NL" altLang="en-US" sz="2400" dirty="0" smtClean="0"/>
              <a:t>Plenaire terugkoppeling van ideeën</a:t>
            </a:r>
          </a:p>
          <a:p>
            <a:r>
              <a:rPr lang="nl-NL" altLang="en-US" sz="2400" dirty="0" smtClean="0"/>
              <a:t>Zelfstandig werken aan de voorbereiding van je brainstorm</a:t>
            </a:r>
          </a:p>
          <a:p>
            <a:r>
              <a:rPr lang="nl-NL" altLang="en-US" sz="2400" dirty="0" smtClean="0"/>
              <a:t>Evaluatie workshop</a:t>
            </a:r>
          </a:p>
          <a:p>
            <a:endParaRPr lang="nl-NL" altLang="en-US" sz="2400" dirty="0" smtClean="0"/>
          </a:p>
          <a:p>
            <a:endParaRPr lang="en-US" altLang="en-US" sz="2400" dirty="0" smtClean="0"/>
          </a:p>
        </p:txBody>
      </p:sp>
    </p:spTree>
    <p:extLst>
      <p:ext uri="{BB962C8B-B14F-4D97-AF65-F5344CB8AC3E}">
        <p14:creationId xmlns:p14="http://schemas.microsoft.com/office/powerpoint/2010/main" val="89580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783914" y="633744"/>
            <a:ext cx="7114540" cy="428835"/>
          </a:xfrm>
        </p:spPr>
        <p:txBody>
          <a:bodyPr/>
          <a:lstStyle/>
          <a:p>
            <a:r>
              <a:rPr lang="nl-NL" altLang="en-US" dirty="0" smtClean="0"/>
              <a:t>Beroepsproduct Advies</a:t>
            </a:r>
            <a:endParaRPr lang="en-US" altLang="en-US" dirty="0" smtClean="0"/>
          </a:p>
        </p:txBody>
      </p:sp>
      <p:sp>
        <p:nvSpPr>
          <p:cNvPr id="3" name="Content Placeholder 2"/>
          <p:cNvSpPr>
            <a:spLocks noGrp="1"/>
          </p:cNvSpPr>
          <p:nvPr>
            <p:ph idx="1"/>
          </p:nvPr>
        </p:nvSpPr>
        <p:spPr>
          <a:xfrm>
            <a:off x="1783913" y="1642281"/>
            <a:ext cx="9733635" cy="4914161"/>
          </a:xfrm>
        </p:spPr>
        <p:txBody>
          <a:bodyPr>
            <a:normAutofit/>
          </a:bodyPr>
          <a:lstStyle/>
          <a:p>
            <a:pPr marL="457200" indent="-457200">
              <a:buAutoNum type="alphaUcPeriod"/>
              <a:defRPr/>
            </a:pPr>
            <a:r>
              <a:rPr lang="nl-NL" b="1" dirty="0" smtClean="0"/>
              <a:t>Projectvoorstel (25%)</a:t>
            </a:r>
          </a:p>
          <a:p>
            <a:pPr marL="457200" indent="-457200">
              <a:buFont typeface="Arial" panose="020B0604020202020204" pitchFamily="34" charset="0"/>
              <a:buAutoNum type="alphaUcPeriod"/>
              <a:defRPr/>
            </a:pPr>
            <a:r>
              <a:rPr lang="nl-NL" b="1" dirty="0" smtClean="0"/>
              <a:t>Projectuitvoering (75</a:t>
            </a:r>
            <a:r>
              <a:rPr lang="nl-NL" b="1" dirty="0"/>
              <a:t>%)</a:t>
            </a:r>
          </a:p>
          <a:p>
            <a:pPr marL="581025" lvl="2" indent="0">
              <a:buNone/>
              <a:defRPr/>
            </a:pPr>
            <a:r>
              <a:rPr lang="nl-NL" dirty="0" smtClean="0"/>
              <a:t>1. </a:t>
            </a:r>
            <a:r>
              <a:rPr lang="nl-NL" u="sng" dirty="0" smtClean="0"/>
              <a:t>Verantwoording beroepsproduct Advies in de vorm van een poster (70%)</a:t>
            </a:r>
          </a:p>
          <a:p>
            <a:pPr marL="958850" lvl="2">
              <a:defRPr/>
            </a:pPr>
            <a:r>
              <a:rPr lang="nl-NL" dirty="0" smtClean="0"/>
              <a:t>Inleiding</a:t>
            </a:r>
          </a:p>
          <a:p>
            <a:pPr marL="958850" lvl="2">
              <a:defRPr/>
            </a:pPr>
            <a:r>
              <a:rPr lang="nl-NL" dirty="0" smtClean="0"/>
              <a:t>Methode</a:t>
            </a:r>
          </a:p>
          <a:p>
            <a:pPr marL="958850" lvl="2">
              <a:defRPr/>
            </a:pPr>
            <a:r>
              <a:rPr lang="nl-NL" dirty="0" smtClean="0"/>
              <a:t>Resultaten</a:t>
            </a:r>
          </a:p>
          <a:p>
            <a:pPr marL="958850" lvl="2">
              <a:defRPr/>
            </a:pPr>
            <a:r>
              <a:rPr lang="nl-NL" dirty="0" smtClean="0"/>
              <a:t>Conclusie en aanbevelingen</a:t>
            </a:r>
          </a:p>
          <a:p>
            <a:pPr marL="958850" lvl="2">
              <a:defRPr/>
            </a:pPr>
            <a:r>
              <a:rPr lang="nl-NL" dirty="0" smtClean="0"/>
              <a:t>Onderbouwing van het adviesproduct</a:t>
            </a:r>
          </a:p>
          <a:p>
            <a:pPr marL="581025" lvl="2" indent="0">
              <a:buNone/>
              <a:defRPr/>
            </a:pPr>
            <a:r>
              <a:rPr lang="nl-NL" dirty="0" smtClean="0"/>
              <a:t>2</a:t>
            </a:r>
            <a:r>
              <a:rPr lang="nl-NL" u="sng" dirty="0" smtClean="0"/>
              <a:t>. Adviesproduct (vorm is vrij; 15%)</a:t>
            </a:r>
          </a:p>
          <a:p>
            <a:pPr lvl="3">
              <a:defRPr/>
            </a:pPr>
            <a:r>
              <a:rPr lang="nl-NL" dirty="0" smtClean="0"/>
              <a:t>Ideeën hiervoor genereren samen met afdeling in brainstorm</a:t>
            </a:r>
            <a:endParaRPr lang="nl-NL" dirty="0"/>
          </a:p>
          <a:p>
            <a:pPr marL="581025" lvl="2" indent="0">
              <a:buNone/>
              <a:defRPr/>
            </a:pPr>
            <a:r>
              <a:rPr lang="nl-NL" dirty="0" smtClean="0"/>
              <a:t>3</a:t>
            </a:r>
            <a:r>
              <a:rPr lang="nl-NL" u="sng" dirty="0" smtClean="0"/>
              <a:t>. </a:t>
            </a:r>
            <a:r>
              <a:rPr lang="nl-NL" u="sng" dirty="0"/>
              <a:t>Tentoonstelling (15</a:t>
            </a:r>
            <a:r>
              <a:rPr lang="nl-NL" u="sng" dirty="0" smtClean="0"/>
              <a:t>%)</a:t>
            </a:r>
            <a:endParaRPr lang="nl-NL" u="sng" dirty="0"/>
          </a:p>
        </p:txBody>
      </p:sp>
    </p:spTree>
    <p:extLst>
      <p:ext uri="{BB962C8B-B14F-4D97-AF65-F5344CB8AC3E}">
        <p14:creationId xmlns:p14="http://schemas.microsoft.com/office/powerpoint/2010/main" val="225051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881191" y="653198"/>
            <a:ext cx="7114540" cy="428835"/>
          </a:xfrm>
        </p:spPr>
        <p:txBody>
          <a:bodyPr/>
          <a:lstStyle/>
          <a:p>
            <a:r>
              <a:rPr lang="nl-NL" altLang="en-US" dirty="0" smtClean="0"/>
              <a:t>Waarom brainstorm?</a:t>
            </a:r>
            <a:endParaRPr lang="en-US" altLang="en-US" dirty="0" smtClean="0"/>
          </a:p>
        </p:txBody>
      </p:sp>
      <p:sp>
        <p:nvSpPr>
          <p:cNvPr id="10243" name="Content Placeholder 2"/>
          <p:cNvSpPr>
            <a:spLocks noGrp="1"/>
          </p:cNvSpPr>
          <p:nvPr>
            <p:ph idx="1"/>
          </p:nvPr>
        </p:nvSpPr>
        <p:spPr>
          <a:xfrm>
            <a:off x="1881190" y="1564460"/>
            <a:ext cx="9539081" cy="4953071"/>
          </a:xfrm>
        </p:spPr>
        <p:txBody>
          <a:bodyPr>
            <a:normAutofit/>
          </a:bodyPr>
          <a:lstStyle/>
          <a:p>
            <a:r>
              <a:rPr lang="nl-NL" altLang="en-US" sz="2800" dirty="0" smtClean="0"/>
              <a:t>Vertaling van je onderzoeksresultaten </a:t>
            </a:r>
            <a:r>
              <a:rPr lang="nl-NL" altLang="en-US" sz="2800" dirty="0"/>
              <a:t>naar </a:t>
            </a:r>
            <a:r>
              <a:rPr lang="nl-NL" altLang="en-US" sz="2800" dirty="0" smtClean="0"/>
              <a:t>praktische oplossingen voor de praktijk</a:t>
            </a:r>
          </a:p>
          <a:p>
            <a:pPr marL="0" indent="0">
              <a:buNone/>
            </a:pPr>
            <a:endParaRPr lang="nl-NL" altLang="en-US" sz="2800" dirty="0" smtClean="0"/>
          </a:p>
          <a:p>
            <a:r>
              <a:rPr lang="nl-NL" altLang="en-US" sz="2800" dirty="0" smtClean="0"/>
              <a:t>Bedenken van een Adviesproduct</a:t>
            </a:r>
          </a:p>
          <a:p>
            <a:endParaRPr lang="nl-NL" altLang="en-US" sz="2800" dirty="0"/>
          </a:p>
          <a:p>
            <a:r>
              <a:rPr lang="nl-NL" altLang="en-US" sz="2800" dirty="0" smtClean="0"/>
              <a:t>Benutten creativiteit van belanghebbenden</a:t>
            </a:r>
          </a:p>
        </p:txBody>
      </p:sp>
    </p:spTree>
    <p:extLst>
      <p:ext uri="{BB962C8B-B14F-4D97-AF65-F5344CB8AC3E}">
        <p14:creationId xmlns:p14="http://schemas.microsoft.com/office/powerpoint/2010/main" val="203403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861735" y="265400"/>
            <a:ext cx="8702503" cy="816634"/>
          </a:xfrm>
        </p:spPr>
        <p:txBody>
          <a:bodyPr/>
          <a:lstStyle/>
          <a:p>
            <a:r>
              <a:rPr lang="en-US" altLang="en-US" dirty="0" err="1" smtClean="0"/>
              <a:t>Resultaten</a:t>
            </a:r>
            <a:r>
              <a:rPr lang="en-US" altLang="en-US" dirty="0" smtClean="0"/>
              <a:t> </a:t>
            </a:r>
            <a:r>
              <a:rPr lang="en-US" altLang="en-US" dirty="0" err="1" smtClean="0"/>
              <a:t>omzetten</a:t>
            </a:r>
            <a:r>
              <a:rPr lang="en-US" altLang="en-US" dirty="0" smtClean="0"/>
              <a:t> in </a:t>
            </a:r>
            <a:r>
              <a:rPr lang="en-US" altLang="en-US" dirty="0" err="1" smtClean="0"/>
              <a:t>adviesproducten</a:t>
            </a:r>
            <a:r>
              <a:rPr lang="en-US" altLang="en-US" dirty="0" smtClean="0"/>
              <a:t> </a:t>
            </a:r>
          </a:p>
        </p:txBody>
      </p:sp>
      <p:sp>
        <p:nvSpPr>
          <p:cNvPr id="12291" name="Content Placeholder 2"/>
          <p:cNvSpPr>
            <a:spLocks noGrp="1"/>
          </p:cNvSpPr>
          <p:nvPr>
            <p:ph idx="1"/>
          </p:nvPr>
        </p:nvSpPr>
        <p:spPr>
          <a:xfrm>
            <a:off x="1861735" y="1478604"/>
            <a:ext cx="10006010" cy="4941651"/>
          </a:xfrm>
        </p:spPr>
        <p:txBody>
          <a:bodyPr>
            <a:normAutofit/>
          </a:bodyPr>
          <a:lstStyle/>
          <a:p>
            <a:r>
              <a:rPr lang="en-US" altLang="en-US" sz="2400" dirty="0" err="1" smtClean="0"/>
              <a:t>Adviesproduct</a:t>
            </a:r>
            <a:r>
              <a:rPr lang="en-US" altLang="en-US" sz="2400" dirty="0" smtClean="0"/>
              <a:t> </a:t>
            </a:r>
            <a:r>
              <a:rPr lang="en-US" altLang="en-US" sz="2400" dirty="0" err="1" smtClean="0"/>
              <a:t>moet</a:t>
            </a:r>
            <a:r>
              <a:rPr lang="en-US" altLang="en-US" sz="2400" dirty="0" smtClean="0"/>
              <a:t> </a:t>
            </a:r>
            <a:r>
              <a:rPr lang="en-US" altLang="en-US" sz="2400" dirty="0" err="1" smtClean="0"/>
              <a:t>gekoppeld</a:t>
            </a:r>
            <a:r>
              <a:rPr lang="en-US" altLang="en-US" sz="2400" dirty="0" smtClean="0"/>
              <a:t> </a:t>
            </a:r>
            <a:r>
              <a:rPr lang="en-US" altLang="en-US" sz="2400" dirty="0" err="1" smtClean="0"/>
              <a:t>zijn</a:t>
            </a:r>
            <a:r>
              <a:rPr lang="en-US" altLang="en-US" sz="2400" dirty="0" smtClean="0"/>
              <a:t> </a:t>
            </a:r>
            <a:r>
              <a:rPr lang="en-US" altLang="en-US" sz="2400" dirty="0" err="1" smtClean="0"/>
              <a:t>aan</a:t>
            </a:r>
            <a:r>
              <a:rPr lang="en-US" altLang="en-US" sz="2400" dirty="0" smtClean="0"/>
              <a:t> de </a:t>
            </a:r>
            <a:r>
              <a:rPr lang="en-US" altLang="en-US" sz="2400" dirty="0" err="1" smtClean="0"/>
              <a:t>resultaten</a:t>
            </a:r>
            <a:r>
              <a:rPr lang="en-US" altLang="en-US" sz="2400" dirty="0" smtClean="0"/>
              <a:t> van je </a:t>
            </a:r>
            <a:r>
              <a:rPr lang="en-US" altLang="en-US" sz="2400" dirty="0" err="1" smtClean="0"/>
              <a:t>onderzoek</a:t>
            </a:r>
            <a:endParaRPr lang="en-US" altLang="en-US" sz="2400" dirty="0" smtClean="0"/>
          </a:p>
          <a:p>
            <a:endParaRPr lang="en-US" altLang="en-US" sz="2400" dirty="0" smtClean="0"/>
          </a:p>
          <a:p>
            <a:r>
              <a:rPr lang="en-US" altLang="en-US" sz="2400" dirty="0" smtClean="0"/>
              <a:t>Het </a:t>
            </a:r>
            <a:r>
              <a:rPr lang="en-US" altLang="en-US" sz="2400" dirty="0" err="1" smtClean="0"/>
              <a:t>adviesproduct</a:t>
            </a:r>
            <a:r>
              <a:rPr lang="en-US" altLang="en-US" sz="2400" dirty="0" smtClean="0"/>
              <a:t> </a:t>
            </a:r>
            <a:r>
              <a:rPr lang="en-US" altLang="en-US" sz="2400" dirty="0" err="1" smtClean="0"/>
              <a:t>niet</a:t>
            </a:r>
            <a:r>
              <a:rPr lang="en-US" altLang="en-US" sz="2400" dirty="0" smtClean="0"/>
              <a:t> </a:t>
            </a:r>
            <a:r>
              <a:rPr lang="en-US" altLang="en-US" sz="2400" dirty="0" err="1" smtClean="0"/>
              <a:t>individueel</a:t>
            </a:r>
            <a:r>
              <a:rPr lang="en-US" altLang="en-US" sz="2400" dirty="0" smtClean="0"/>
              <a:t> </a:t>
            </a:r>
            <a:r>
              <a:rPr lang="en-US" altLang="en-US" sz="2400" dirty="0" err="1" smtClean="0"/>
              <a:t>achter</a:t>
            </a:r>
            <a:r>
              <a:rPr lang="en-US" altLang="en-US" sz="2400" dirty="0" smtClean="0"/>
              <a:t> je bureau </a:t>
            </a:r>
            <a:r>
              <a:rPr lang="en-US" altLang="en-US" sz="2400" dirty="0" err="1" smtClean="0"/>
              <a:t>maken</a:t>
            </a:r>
            <a:endParaRPr lang="en-US" altLang="en-US" sz="2400" dirty="0" smtClean="0"/>
          </a:p>
          <a:p>
            <a:endParaRPr lang="en-US" altLang="en-US" sz="2400" dirty="0" smtClean="0"/>
          </a:p>
          <a:p>
            <a:r>
              <a:rPr lang="en-US" altLang="en-US" sz="2400" dirty="0" smtClean="0"/>
              <a:t>Maar met de </a:t>
            </a:r>
            <a:r>
              <a:rPr lang="en-US" altLang="en-US" sz="2400" dirty="0" err="1" smtClean="0"/>
              <a:t>praktijk</a:t>
            </a:r>
            <a:r>
              <a:rPr lang="en-US" altLang="en-US" sz="2400" dirty="0" smtClean="0"/>
              <a:t> </a:t>
            </a:r>
            <a:r>
              <a:rPr lang="en-US" altLang="en-US" sz="2400" dirty="0" err="1" smtClean="0"/>
              <a:t>waar</a:t>
            </a:r>
            <a:r>
              <a:rPr lang="en-US" altLang="en-US" sz="2400" dirty="0" smtClean="0"/>
              <a:t> het product </a:t>
            </a:r>
            <a:r>
              <a:rPr lang="en-US" altLang="en-US" sz="2400" dirty="0" err="1" smtClean="0"/>
              <a:t>voor</a:t>
            </a:r>
            <a:r>
              <a:rPr lang="en-US" altLang="en-US" sz="2400" dirty="0" smtClean="0"/>
              <a:t> is </a:t>
            </a:r>
          </a:p>
          <a:p>
            <a:endParaRPr lang="en-US" altLang="en-US" sz="2400" dirty="0" smtClean="0"/>
          </a:p>
          <a:p>
            <a:endParaRPr lang="en-US" altLang="en-US" sz="2400" dirty="0" smtClean="0"/>
          </a:p>
        </p:txBody>
      </p:sp>
    </p:spTree>
    <p:extLst>
      <p:ext uri="{BB962C8B-B14F-4D97-AF65-F5344CB8AC3E}">
        <p14:creationId xmlns:p14="http://schemas.microsoft.com/office/powerpoint/2010/main" val="4046873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56426" y="711565"/>
            <a:ext cx="7114540" cy="428835"/>
          </a:xfrm>
        </p:spPr>
        <p:txBody>
          <a:bodyPr/>
          <a:lstStyle/>
          <a:p>
            <a:r>
              <a:rPr lang="en-US" altLang="en-US" dirty="0" err="1" smtClean="0"/>
              <a:t>Doel</a:t>
            </a:r>
            <a:r>
              <a:rPr lang="en-US" altLang="en-US" dirty="0" smtClean="0"/>
              <a:t> van brainstorm </a:t>
            </a:r>
            <a:r>
              <a:rPr lang="en-US" altLang="en-US" dirty="0" err="1" smtClean="0"/>
              <a:t>sessies</a:t>
            </a:r>
            <a:endParaRPr lang="en-US" altLang="en-US" dirty="0" smtClean="0"/>
          </a:p>
        </p:txBody>
      </p:sp>
      <p:sp>
        <p:nvSpPr>
          <p:cNvPr id="31747" name="Content Placeholder 2"/>
          <p:cNvSpPr>
            <a:spLocks noGrp="1"/>
          </p:cNvSpPr>
          <p:nvPr>
            <p:ph idx="1"/>
          </p:nvPr>
        </p:nvSpPr>
        <p:spPr>
          <a:xfrm>
            <a:off x="1556426" y="1545005"/>
            <a:ext cx="10330774" cy="4894705"/>
          </a:xfrm>
        </p:spPr>
        <p:txBody>
          <a:bodyPr>
            <a:noAutofit/>
          </a:bodyPr>
          <a:lstStyle/>
          <a:p>
            <a:pPr marL="0" indent="0">
              <a:buNone/>
              <a:defRPr/>
            </a:pPr>
            <a:r>
              <a:rPr lang="en-US" altLang="en-US" sz="2400" i="1" dirty="0" err="1" smtClean="0"/>
              <a:t>Problemen</a:t>
            </a:r>
            <a:r>
              <a:rPr lang="en-US" altLang="en-US" sz="2400" i="1" dirty="0" smtClean="0"/>
              <a:t> </a:t>
            </a:r>
            <a:r>
              <a:rPr lang="en-US" altLang="en-US" sz="2400" i="1" dirty="0" err="1" smtClean="0"/>
              <a:t>kunnen</a:t>
            </a:r>
            <a:r>
              <a:rPr lang="en-US" altLang="en-US" sz="2400" i="1" dirty="0" smtClean="0"/>
              <a:t> </a:t>
            </a:r>
            <a:r>
              <a:rPr lang="en-US" altLang="en-US" sz="2400" i="1" dirty="0" err="1" smtClean="0"/>
              <a:t>nooit</a:t>
            </a:r>
            <a:r>
              <a:rPr lang="en-US" altLang="en-US" sz="2400" i="1" dirty="0" smtClean="0"/>
              <a:t> </a:t>
            </a:r>
            <a:r>
              <a:rPr lang="en-US" altLang="en-US" sz="2400" i="1" dirty="0" err="1" smtClean="0"/>
              <a:t>opgelost</a:t>
            </a:r>
            <a:r>
              <a:rPr lang="en-US" altLang="en-US" sz="2400" i="1" dirty="0" smtClean="0"/>
              <a:t> </a:t>
            </a:r>
            <a:r>
              <a:rPr lang="en-US" altLang="en-US" sz="2400" i="1" dirty="0" err="1" smtClean="0"/>
              <a:t>worden</a:t>
            </a:r>
            <a:r>
              <a:rPr lang="en-US" altLang="en-US" sz="2400" i="1" dirty="0" smtClean="0"/>
              <a:t> </a:t>
            </a:r>
            <a:r>
              <a:rPr lang="en-US" altLang="en-US" sz="2400" i="1" dirty="0" err="1" smtClean="0"/>
              <a:t>binnen</a:t>
            </a:r>
            <a:r>
              <a:rPr lang="en-US" altLang="en-US" sz="2400" i="1" dirty="0" smtClean="0"/>
              <a:t> het </a:t>
            </a:r>
            <a:r>
              <a:rPr lang="en-US" altLang="en-US" sz="2400" i="1" dirty="0" err="1" smtClean="0"/>
              <a:t>kader</a:t>
            </a:r>
            <a:r>
              <a:rPr lang="en-US" altLang="en-US" sz="2400" i="1" dirty="0" smtClean="0"/>
              <a:t> </a:t>
            </a:r>
            <a:r>
              <a:rPr lang="en-US" altLang="en-US" sz="2400" i="1" dirty="0" err="1" smtClean="0"/>
              <a:t>waarin</a:t>
            </a:r>
            <a:r>
              <a:rPr lang="en-US" altLang="en-US" sz="2400" i="1" dirty="0" smtClean="0"/>
              <a:t> die </a:t>
            </a:r>
            <a:r>
              <a:rPr lang="en-US" altLang="en-US" sz="2400" i="1" dirty="0" err="1" smtClean="0"/>
              <a:t>problemen</a:t>
            </a:r>
            <a:r>
              <a:rPr lang="en-US" altLang="en-US" sz="2400" i="1" dirty="0" smtClean="0"/>
              <a:t> </a:t>
            </a:r>
            <a:r>
              <a:rPr lang="nl-NL" altLang="en-US" sz="2400" i="1" dirty="0" smtClean="0"/>
              <a:t>gecreëerd</a:t>
            </a:r>
            <a:r>
              <a:rPr lang="en-US" altLang="en-US" sz="2400" i="1" dirty="0" smtClean="0"/>
              <a:t> </a:t>
            </a:r>
            <a:r>
              <a:rPr lang="en-US" altLang="en-US" sz="2400" i="1" dirty="0" err="1" smtClean="0"/>
              <a:t>zijn</a:t>
            </a:r>
            <a:r>
              <a:rPr lang="en-US" altLang="en-US" sz="2400" i="1" dirty="0"/>
              <a:t> </a:t>
            </a:r>
            <a:r>
              <a:rPr lang="en-US" altLang="en-US" sz="2400" dirty="0" smtClean="0"/>
              <a:t>(Albert Einstein)  </a:t>
            </a:r>
          </a:p>
          <a:p>
            <a:pPr>
              <a:defRPr/>
            </a:pPr>
            <a:endParaRPr lang="en-US" altLang="en-US" sz="2400" dirty="0" smtClean="0"/>
          </a:p>
          <a:p>
            <a:pPr>
              <a:defRPr/>
            </a:pPr>
            <a:r>
              <a:rPr lang="en-US" altLang="en-US" sz="2400" dirty="0" err="1"/>
              <a:t>Loskomen</a:t>
            </a:r>
            <a:r>
              <a:rPr lang="en-US" altLang="en-US" sz="2400" dirty="0"/>
              <a:t> van </a:t>
            </a:r>
            <a:r>
              <a:rPr lang="en-US" altLang="en-US" sz="2400" dirty="0" err="1"/>
              <a:t>vaste</a:t>
            </a:r>
            <a:r>
              <a:rPr lang="en-US" altLang="en-US" sz="2400" dirty="0"/>
              <a:t> </a:t>
            </a:r>
            <a:r>
              <a:rPr lang="en-US" altLang="en-US" sz="2400" dirty="0" err="1"/>
              <a:t>denkpatronen</a:t>
            </a:r>
            <a:r>
              <a:rPr lang="en-US" altLang="en-US" sz="2400" dirty="0"/>
              <a:t>, open, </a:t>
            </a:r>
            <a:r>
              <a:rPr lang="en-US" altLang="en-US" sz="2400" dirty="0" err="1"/>
              <a:t>creatief</a:t>
            </a:r>
            <a:r>
              <a:rPr lang="en-US" altLang="en-US" sz="2400" dirty="0"/>
              <a:t> </a:t>
            </a:r>
            <a:r>
              <a:rPr lang="en-US" altLang="en-US" sz="2400" dirty="0" err="1"/>
              <a:t>en</a:t>
            </a:r>
            <a:r>
              <a:rPr lang="en-US" altLang="en-US" sz="2400" dirty="0"/>
              <a:t> </a:t>
            </a:r>
            <a:r>
              <a:rPr lang="en-US" altLang="en-US" sz="2400" dirty="0" err="1"/>
              <a:t>buiten</a:t>
            </a:r>
            <a:r>
              <a:rPr lang="en-US" altLang="en-US" sz="2400" dirty="0"/>
              <a:t> </a:t>
            </a:r>
            <a:r>
              <a:rPr lang="en-US" altLang="en-US" sz="2400" dirty="0" err="1"/>
              <a:t>gebruikelijke</a:t>
            </a:r>
            <a:r>
              <a:rPr lang="en-US" altLang="en-US" sz="2400" dirty="0"/>
              <a:t> </a:t>
            </a:r>
            <a:r>
              <a:rPr lang="en-US" altLang="en-US" sz="2400" dirty="0" err="1"/>
              <a:t>kaders</a:t>
            </a:r>
            <a:r>
              <a:rPr lang="en-US" altLang="en-US" sz="2400" dirty="0"/>
              <a:t> </a:t>
            </a:r>
            <a:r>
              <a:rPr lang="en-US" altLang="en-US" sz="2400" dirty="0" err="1"/>
              <a:t>denken</a:t>
            </a:r>
            <a:endParaRPr lang="en-US" altLang="en-US" sz="2400" dirty="0"/>
          </a:p>
          <a:p>
            <a:pPr>
              <a:defRPr/>
            </a:pPr>
            <a:endParaRPr lang="en-US" altLang="en-US" sz="2400" dirty="0"/>
          </a:p>
          <a:p>
            <a:pPr>
              <a:defRPr/>
            </a:pPr>
            <a:r>
              <a:rPr lang="en-US" altLang="en-US" sz="2400" dirty="0" err="1" smtClean="0"/>
              <a:t>Lateraal</a:t>
            </a:r>
            <a:r>
              <a:rPr lang="en-US" altLang="en-US" sz="2400" dirty="0" smtClean="0"/>
              <a:t> </a:t>
            </a:r>
            <a:r>
              <a:rPr lang="en-US" altLang="en-US" sz="2400" dirty="0" err="1" smtClean="0"/>
              <a:t>denken</a:t>
            </a:r>
            <a:r>
              <a:rPr lang="en-US" altLang="en-US" sz="2400" dirty="0" smtClean="0"/>
              <a:t> is het </a:t>
            </a:r>
            <a:r>
              <a:rPr lang="en-US" altLang="en-US" sz="2400" dirty="0" err="1" smtClean="0"/>
              <a:t>doorbreken</a:t>
            </a:r>
            <a:r>
              <a:rPr lang="en-US" altLang="en-US" sz="2400" dirty="0" smtClean="0"/>
              <a:t> van het </a:t>
            </a:r>
            <a:r>
              <a:rPr lang="en-US" altLang="en-US" sz="2400" dirty="0" err="1" smtClean="0"/>
              <a:t>reguliere</a:t>
            </a:r>
            <a:r>
              <a:rPr lang="en-US" altLang="en-US" sz="2400" dirty="0" smtClean="0"/>
              <a:t> </a:t>
            </a:r>
            <a:r>
              <a:rPr lang="en-US" altLang="en-US" sz="2400" dirty="0" err="1" smtClean="0"/>
              <a:t>denken</a:t>
            </a:r>
            <a:endParaRPr lang="en-US" altLang="en-US" sz="2400" dirty="0" smtClean="0"/>
          </a:p>
          <a:p>
            <a:pPr>
              <a:defRPr/>
            </a:pPr>
            <a:endParaRPr lang="en-US" altLang="en-US" sz="2400" dirty="0" smtClean="0"/>
          </a:p>
          <a:p>
            <a:pPr>
              <a:defRPr/>
            </a:pPr>
            <a:r>
              <a:rPr lang="en-US" altLang="en-US" sz="2400" dirty="0" err="1" smtClean="0"/>
              <a:t>Denkkrachten</a:t>
            </a:r>
            <a:r>
              <a:rPr lang="en-US" altLang="en-US" sz="2400" dirty="0" smtClean="0"/>
              <a:t> van </a:t>
            </a:r>
            <a:r>
              <a:rPr lang="en-US" altLang="en-US" sz="2400" dirty="0" err="1"/>
              <a:t>collega’s</a:t>
            </a:r>
            <a:r>
              <a:rPr lang="en-US" altLang="en-US" sz="2400" dirty="0"/>
              <a:t> </a:t>
            </a:r>
            <a:r>
              <a:rPr lang="en-US" altLang="en-US" sz="2400" dirty="0" err="1"/>
              <a:t>optimaal</a:t>
            </a:r>
            <a:r>
              <a:rPr lang="en-US" altLang="en-US" sz="2400" dirty="0"/>
              <a:t> </a:t>
            </a:r>
            <a:r>
              <a:rPr lang="en-US" altLang="en-US" sz="2400" dirty="0" smtClean="0"/>
              <a:t>gebruiken</a:t>
            </a:r>
          </a:p>
          <a:p>
            <a:pPr>
              <a:defRPr/>
            </a:pPr>
            <a:endParaRPr lang="en-US" altLang="en-US" sz="2400" dirty="0" smtClean="0"/>
          </a:p>
          <a:p>
            <a:pPr>
              <a:defRPr/>
            </a:pPr>
            <a:endParaRPr lang="en-US" altLang="en-US" sz="2400" dirty="0" smtClean="0"/>
          </a:p>
        </p:txBody>
      </p:sp>
    </p:spTree>
    <p:extLst>
      <p:ext uri="{BB962C8B-B14F-4D97-AF65-F5344CB8AC3E}">
        <p14:creationId xmlns:p14="http://schemas.microsoft.com/office/powerpoint/2010/main" val="394418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673544" y="641140"/>
            <a:ext cx="7114540" cy="428835"/>
          </a:xfrm>
        </p:spPr>
        <p:txBody>
          <a:bodyPr/>
          <a:lstStyle/>
          <a:p>
            <a:r>
              <a:rPr lang="nl-NL" altLang="en-US" dirty="0" smtClean="0"/>
              <a:t>Brainstormsessie</a:t>
            </a:r>
            <a:endParaRPr lang="en-US" altLang="en-US" dirty="0" smtClean="0"/>
          </a:p>
        </p:txBody>
      </p:sp>
      <p:sp>
        <p:nvSpPr>
          <p:cNvPr id="14339" name="Content Placeholder 2"/>
          <p:cNvSpPr>
            <a:spLocks noGrp="1"/>
          </p:cNvSpPr>
          <p:nvPr>
            <p:ph idx="1"/>
          </p:nvPr>
        </p:nvSpPr>
        <p:spPr>
          <a:xfrm>
            <a:off x="1673544" y="1478604"/>
            <a:ext cx="8631713" cy="4799959"/>
          </a:xfrm>
        </p:spPr>
        <p:txBody>
          <a:bodyPr>
            <a:normAutofit/>
          </a:bodyPr>
          <a:lstStyle/>
          <a:p>
            <a:r>
              <a:rPr lang="nl-NL" altLang="en-US" sz="2400" dirty="0" smtClean="0"/>
              <a:t>Veel ideeën vergroten de kans op goede ideeën</a:t>
            </a:r>
          </a:p>
          <a:p>
            <a:r>
              <a:rPr lang="nl-NL" altLang="en-US" sz="2400" dirty="0" smtClean="0"/>
              <a:t>Divergeren &gt; ideeën genereren</a:t>
            </a:r>
          </a:p>
          <a:p>
            <a:r>
              <a:rPr lang="nl-NL" altLang="en-US" sz="2400" dirty="0" smtClean="0"/>
              <a:t>Convergeren &gt;ideeën selecteren</a:t>
            </a:r>
          </a:p>
          <a:p>
            <a:r>
              <a:rPr lang="nl-NL" altLang="en-US" sz="2400" dirty="0" smtClean="0"/>
              <a:t>Individueel en samen</a:t>
            </a:r>
          </a:p>
          <a:p>
            <a:endParaRPr lang="nl-NL" altLang="en-US" sz="2400" dirty="0" smtClean="0"/>
          </a:p>
          <a:p>
            <a:endParaRPr lang="en-US" altLang="en-US" sz="2400" dirty="0" smtClean="0"/>
          </a:p>
        </p:txBody>
      </p:sp>
      <p:sp>
        <p:nvSpPr>
          <p:cNvPr id="14340" name="Oval 3"/>
          <p:cNvSpPr>
            <a:spLocks noChangeArrowheads="1"/>
          </p:cNvSpPr>
          <p:nvPr/>
        </p:nvSpPr>
        <p:spPr bwMode="auto">
          <a:xfrm>
            <a:off x="3304777" y="4511675"/>
            <a:ext cx="2084786" cy="435859"/>
          </a:xfrm>
          <a:prstGeom prst="ellipse">
            <a:avLst/>
          </a:prstGeom>
          <a:solidFill>
            <a:srgbClr val="CCCC00"/>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nchor="ctr">
            <a:spAutoFit/>
          </a:bodyPr>
          <a:lstStyle>
            <a:lvl1pPr>
              <a:spcBef>
                <a:spcPct val="20000"/>
              </a:spcBef>
              <a:buClr>
                <a:srgbClr val="B8BA30"/>
              </a:buClr>
              <a:buSzPct val="90000"/>
              <a:buFont typeface="Wingdings" panose="05000000000000000000" pitchFamily="2" charset="2"/>
              <a:buChar char="l"/>
              <a:defRPr kumimoji="1" sz="22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sz="1400">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9pPr>
          </a:lstStyle>
          <a:p>
            <a:pPr algn="ctr">
              <a:spcBef>
                <a:spcPct val="50000"/>
              </a:spcBef>
              <a:buClrTx/>
              <a:buSzTx/>
              <a:buFontTx/>
              <a:buNone/>
            </a:pPr>
            <a:r>
              <a:rPr lang="nl-NL" altLang="en-US" sz="1400" b="1" dirty="0" smtClean="0">
                <a:solidFill>
                  <a:schemeClr val="tx1"/>
                </a:solidFill>
                <a:latin typeface="Arial" panose="020B0604020202020204" pitchFamily="34" charset="0"/>
              </a:rPr>
              <a:t>startvraag</a:t>
            </a:r>
            <a:endParaRPr lang="en-US" altLang="en-US" sz="1400" b="1" dirty="0">
              <a:solidFill>
                <a:schemeClr val="tx1"/>
              </a:solidFill>
              <a:latin typeface="Arial" panose="020B0604020202020204" pitchFamily="34" charset="0"/>
            </a:endParaRPr>
          </a:p>
        </p:txBody>
      </p:sp>
      <p:cxnSp>
        <p:nvCxnSpPr>
          <p:cNvPr id="14341" name="Straight Arrow Connector 5"/>
          <p:cNvCxnSpPr>
            <a:cxnSpLocks noChangeShapeType="1"/>
            <a:stCxn id="14340" idx="7"/>
          </p:cNvCxnSpPr>
          <p:nvPr/>
        </p:nvCxnSpPr>
        <p:spPr bwMode="auto">
          <a:xfrm flipV="1">
            <a:off x="5084253" y="4007293"/>
            <a:ext cx="795846" cy="568212"/>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2" name="Straight Arrow Connector 8"/>
          <p:cNvCxnSpPr>
            <a:cxnSpLocks noChangeShapeType="1"/>
            <a:stCxn id="14340" idx="6"/>
          </p:cNvCxnSpPr>
          <p:nvPr/>
        </p:nvCxnSpPr>
        <p:spPr bwMode="auto">
          <a:xfrm flipV="1">
            <a:off x="5389563" y="4654993"/>
            <a:ext cx="817562" cy="74612"/>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3" name="Straight Arrow Connector 11"/>
          <p:cNvCxnSpPr>
            <a:cxnSpLocks noChangeShapeType="1"/>
          </p:cNvCxnSpPr>
          <p:nvPr/>
        </p:nvCxnSpPr>
        <p:spPr bwMode="auto">
          <a:xfrm flipV="1">
            <a:off x="5060951" y="4951413"/>
            <a:ext cx="817563" cy="74612"/>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4" name="Straight Arrow Connector 12"/>
          <p:cNvCxnSpPr>
            <a:cxnSpLocks noChangeShapeType="1"/>
          </p:cNvCxnSpPr>
          <p:nvPr/>
        </p:nvCxnSpPr>
        <p:spPr bwMode="auto">
          <a:xfrm flipV="1">
            <a:off x="4964113" y="3644900"/>
            <a:ext cx="506412" cy="901700"/>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5" name="Straight Arrow Connector 14"/>
          <p:cNvCxnSpPr>
            <a:cxnSpLocks noChangeShapeType="1"/>
          </p:cNvCxnSpPr>
          <p:nvPr/>
        </p:nvCxnSpPr>
        <p:spPr bwMode="auto">
          <a:xfrm>
            <a:off x="5060951" y="4926014"/>
            <a:ext cx="481013" cy="638175"/>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6" name="Straight Arrow Connector 17"/>
          <p:cNvCxnSpPr>
            <a:cxnSpLocks noChangeShapeType="1"/>
          </p:cNvCxnSpPr>
          <p:nvPr/>
        </p:nvCxnSpPr>
        <p:spPr bwMode="auto">
          <a:xfrm>
            <a:off x="5230814" y="4808539"/>
            <a:ext cx="479425" cy="638175"/>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7" name="Straight Arrow Connector 18"/>
          <p:cNvCxnSpPr>
            <a:cxnSpLocks noChangeShapeType="1"/>
          </p:cNvCxnSpPr>
          <p:nvPr/>
        </p:nvCxnSpPr>
        <p:spPr bwMode="auto">
          <a:xfrm>
            <a:off x="4956175" y="4997451"/>
            <a:ext cx="585788" cy="1249363"/>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8" name="Straight Arrow Connector 20"/>
          <p:cNvCxnSpPr>
            <a:cxnSpLocks noChangeShapeType="1"/>
          </p:cNvCxnSpPr>
          <p:nvPr/>
        </p:nvCxnSpPr>
        <p:spPr bwMode="auto">
          <a:xfrm flipV="1">
            <a:off x="5389563" y="4292600"/>
            <a:ext cx="704850" cy="319088"/>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9" name="Straight Arrow Connector 22"/>
          <p:cNvCxnSpPr>
            <a:cxnSpLocks noChangeShapeType="1"/>
          </p:cNvCxnSpPr>
          <p:nvPr/>
        </p:nvCxnSpPr>
        <p:spPr bwMode="auto">
          <a:xfrm flipV="1">
            <a:off x="5078414" y="3984625"/>
            <a:ext cx="631825" cy="527050"/>
          </a:xfrm>
          <a:prstGeom prst="straightConnector1">
            <a:avLst/>
          </a:prstGeom>
          <a:noFill/>
          <a:ln w="952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50" name="Straight Arrow Connector 27"/>
          <p:cNvCxnSpPr>
            <a:cxnSpLocks noChangeShapeType="1"/>
          </p:cNvCxnSpPr>
          <p:nvPr/>
        </p:nvCxnSpPr>
        <p:spPr bwMode="auto">
          <a:xfrm>
            <a:off x="6675438" y="3346450"/>
            <a:ext cx="1389062" cy="1455738"/>
          </a:xfrm>
          <a:prstGeom prst="straightConnector1">
            <a:avLst/>
          </a:prstGeom>
          <a:noFill/>
          <a:ln w="2857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51" name="Straight Arrow Connector 30"/>
          <p:cNvCxnSpPr>
            <a:cxnSpLocks noChangeShapeType="1"/>
          </p:cNvCxnSpPr>
          <p:nvPr/>
        </p:nvCxnSpPr>
        <p:spPr bwMode="auto">
          <a:xfrm flipV="1">
            <a:off x="6540500" y="5029201"/>
            <a:ext cx="1524000" cy="1412875"/>
          </a:xfrm>
          <a:prstGeom prst="straightConnector1">
            <a:avLst/>
          </a:prstGeom>
          <a:noFill/>
          <a:ln w="28575" algn="ctr">
            <a:solidFill>
              <a:srgbClr val="CC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5" name="5-Point Star 34"/>
          <p:cNvSpPr/>
          <p:nvPr/>
        </p:nvSpPr>
        <p:spPr bwMode="auto">
          <a:xfrm>
            <a:off x="8074026" y="4472135"/>
            <a:ext cx="1008063" cy="804571"/>
          </a:xfrm>
          <a:prstGeom prst="star5">
            <a:avLst/>
          </a:prstGeom>
          <a:solidFill>
            <a:schemeClr val="bg2"/>
          </a:solidFill>
          <a:ln>
            <a:noFill/>
          </a:ln>
          <a:effectLst/>
          <a:extLst>
            <a:ext uri="{91240B29-F687-4F45-9708-019B960494DF}">
              <a14:hiddenLine xmlns:a14="http://schemas.microsoft.com/office/drawing/2010/main" w="9525" cap="flat" cmpd="sng" algn="ctr">
                <a:solidFill>
                  <a:schemeClr val="bg2"/>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spcBef>
                <a:spcPct val="50000"/>
              </a:spcBef>
              <a:defRPr/>
            </a:pPr>
            <a:endParaRPr kumimoji="1" lang="en-US" sz="1400" b="1">
              <a:latin typeface="Arial" pitchFamily="34" charset="0"/>
            </a:endParaRPr>
          </a:p>
        </p:txBody>
      </p:sp>
      <p:sp>
        <p:nvSpPr>
          <p:cNvPr id="14353" name="TextBox 39"/>
          <p:cNvSpPr txBox="1">
            <a:spLocks noChangeArrowheads="1"/>
          </p:cNvSpPr>
          <p:nvPr/>
        </p:nvSpPr>
        <p:spPr bwMode="auto">
          <a:xfrm>
            <a:off x="667388" y="4203701"/>
            <a:ext cx="1587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8BA30"/>
              </a:buClr>
              <a:buSzPct val="90000"/>
              <a:buFont typeface="Wingdings" panose="05000000000000000000" pitchFamily="2" charset="2"/>
              <a:buChar char="l"/>
              <a:defRPr kumimoji="1" sz="22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sz="1400">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9pPr>
          </a:lstStyle>
          <a:p>
            <a:pPr>
              <a:spcBef>
                <a:spcPct val="0"/>
              </a:spcBef>
              <a:buClrTx/>
              <a:buSzTx/>
              <a:buFontTx/>
              <a:buNone/>
            </a:pPr>
            <a:r>
              <a:rPr kumimoji="0" lang="nl-NL" altLang="en-US" sz="1800" dirty="0">
                <a:solidFill>
                  <a:schemeClr val="tx1"/>
                </a:solidFill>
                <a:latin typeface="Calibri" panose="020F0502020204030204" pitchFamily="34" charset="0"/>
              </a:rPr>
              <a:t>Resultaten </a:t>
            </a:r>
          </a:p>
          <a:p>
            <a:pPr>
              <a:spcBef>
                <a:spcPct val="0"/>
              </a:spcBef>
              <a:buClrTx/>
              <a:buSzTx/>
              <a:buFontTx/>
              <a:buNone/>
            </a:pPr>
            <a:r>
              <a:rPr kumimoji="0" lang="nl-NL" altLang="en-US" sz="1800" dirty="0">
                <a:solidFill>
                  <a:schemeClr val="tx1"/>
                </a:solidFill>
                <a:latin typeface="Calibri" panose="020F0502020204030204" pitchFamily="34" charset="0"/>
              </a:rPr>
              <a:t>praktijkgericht </a:t>
            </a:r>
          </a:p>
          <a:p>
            <a:pPr>
              <a:spcBef>
                <a:spcPct val="0"/>
              </a:spcBef>
              <a:buClrTx/>
              <a:buSzTx/>
              <a:buFontTx/>
              <a:buNone/>
            </a:pPr>
            <a:r>
              <a:rPr kumimoji="0" lang="nl-NL" altLang="en-US" sz="1800" dirty="0">
                <a:solidFill>
                  <a:schemeClr val="tx1"/>
                </a:solidFill>
                <a:latin typeface="Calibri" panose="020F0502020204030204" pitchFamily="34" charset="0"/>
              </a:rPr>
              <a:t>onderzoek</a:t>
            </a:r>
            <a:endParaRPr kumimoji="0" lang="en-US" altLang="en-US" sz="1800" dirty="0">
              <a:solidFill>
                <a:schemeClr val="tx1"/>
              </a:solidFill>
              <a:latin typeface="Calibri" panose="020F0502020204030204" pitchFamily="34" charset="0"/>
            </a:endParaRPr>
          </a:p>
        </p:txBody>
      </p:sp>
      <p:cxnSp>
        <p:nvCxnSpPr>
          <p:cNvPr id="14354" name="Straight Arrow Connector 41"/>
          <p:cNvCxnSpPr>
            <a:cxnSpLocks noChangeShapeType="1"/>
          </p:cNvCxnSpPr>
          <p:nvPr/>
        </p:nvCxnSpPr>
        <p:spPr bwMode="auto">
          <a:xfrm flipV="1">
            <a:off x="2384028" y="4677570"/>
            <a:ext cx="690563" cy="206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TextBox 3"/>
          <p:cNvSpPr txBox="1"/>
          <p:nvPr/>
        </p:nvSpPr>
        <p:spPr>
          <a:xfrm>
            <a:off x="4098889" y="6343912"/>
            <a:ext cx="1714572" cy="400110"/>
          </a:xfrm>
          <a:prstGeom prst="rect">
            <a:avLst/>
          </a:prstGeom>
          <a:noFill/>
        </p:spPr>
        <p:txBody>
          <a:bodyPr wrap="none" rtlCol="0">
            <a:spAutoFit/>
          </a:bodyPr>
          <a:lstStyle/>
          <a:p>
            <a:pPr algn="ctr"/>
            <a:r>
              <a:rPr lang="nl-NL" sz="2000" dirty="0" smtClean="0">
                <a:solidFill>
                  <a:srgbClr val="213343"/>
                </a:solidFill>
                <a:latin typeface="+mj-lt"/>
              </a:rPr>
              <a:t>Divergeren</a:t>
            </a:r>
            <a:endParaRPr lang="en-US" sz="2000" dirty="0" smtClean="0">
              <a:solidFill>
                <a:srgbClr val="213343"/>
              </a:solidFill>
              <a:latin typeface="+mj-lt"/>
            </a:endParaRPr>
          </a:p>
        </p:txBody>
      </p:sp>
      <p:sp>
        <p:nvSpPr>
          <p:cNvPr id="22" name="TextBox 21"/>
          <p:cNvSpPr txBox="1"/>
          <p:nvPr/>
        </p:nvSpPr>
        <p:spPr>
          <a:xfrm>
            <a:off x="6760690" y="6379381"/>
            <a:ext cx="1965796" cy="400110"/>
          </a:xfrm>
          <a:prstGeom prst="rect">
            <a:avLst/>
          </a:prstGeom>
          <a:noFill/>
        </p:spPr>
        <p:txBody>
          <a:bodyPr wrap="none" rtlCol="0">
            <a:spAutoFit/>
          </a:bodyPr>
          <a:lstStyle/>
          <a:p>
            <a:pPr algn="ctr"/>
            <a:r>
              <a:rPr lang="nl-NL" sz="2000" dirty="0" smtClean="0">
                <a:solidFill>
                  <a:srgbClr val="213343"/>
                </a:solidFill>
                <a:latin typeface="+mj-lt"/>
              </a:rPr>
              <a:t>Convergeren</a:t>
            </a:r>
            <a:endParaRPr lang="en-US" sz="2000" dirty="0" smtClean="0">
              <a:solidFill>
                <a:srgbClr val="213343"/>
              </a:solidFill>
              <a:latin typeface="+mj-lt"/>
            </a:endParaRPr>
          </a:p>
        </p:txBody>
      </p:sp>
    </p:spTree>
    <p:extLst>
      <p:ext uri="{BB962C8B-B14F-4D97-AF65-F5344CB8AC3E}">
        <p14:creationId xmlns:p14="http://schemas.microsoft.com/office/powerpoint/2010/main" val="348850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745004" y="731020"/>
            <a:ext cx="7114540" cy="428835"/>
          </a:xfrm>
        </p:spPr>
        <p:txBody>
          <a:bodyPr/>
          <a:lstStyle/>
          <a:p>
            <a:r>
              <a:rPr lang="nl-NL" altLang="en-US" dirty="0" smtClean="0"/>
              <a:t>Regels voor brainstorm</a:t>
            </a:r>
            <a:endParaRPr lang="en-US" altLang="en-US" dirty="0" smtClean="0"/>
          </a:p>
        </p:txBody>
      </p:sp>
      <p:sp>
        <p:nvSpPr>
          <p:cNvPr id="15363" name="Content Placeholder 2"/>
          <p:cNvSpPr>
            <a:spLocks noGrp="1"/>
          </p:cNvSpPr>
          <p:nvPr>
            <p:ph idx="1"/>
          </p:nvPr>
        </p:nvSpPr>
        <p:spPr>
          <a:xfrm>
            <a:off x="1745004" y="1564461"/>
            <a:ext cx="9908732" cy="4855794"/>
          </a:xfrm>
        </p:spPr>
        <p:txBody>
          <a:bodyPr>
            <a:normAutofit/>
          </a:bodyPr>
          <a:lstStyle/>
          <a:p>
            <a:r>
              <a:rPr lang="nl-NL" altLang="en-US" sz="2400" dirty="0" smtClean="0"/>
              <a:t>Helderheid bij alle deelnemers over het probleem en doel</a:t>
            </a:r>
          </a:p>
          <a:p>
            <a:r>
              <a:rPr lang="nl-NL" altLang="en-US" sz="2400" dirty="0" smtClean="0"/>
              <a:t>Iedereen is gelijk; iedere mening telt</a:t>
            </a:r>
          </a:p>
          <a:p>
            <a:r>
              <a:rPr lang="nl-NL" altLang="en-US" sz="2400" dirty="0" smtClean="0"/>
              <a:t>Meer ideeën is beter</a:t>
            </a:r>
          </a:p>
          <a:p>
            <a:r>
              <a:rPr lang="nl-NL" altLang="en-US" sz="2400" dirty="0" smtClean="0"/>
              <a:t>Besteed aandacht aan </a:t>
            </a:r>
            <a:r>
              <a:rPr lang="nl-NL" altLang="en-US" sz="2400" dirty="0"/>
              <a:t>afwijkende/gekke ideeën</a:t>
            </a:r>
          </a:p>
          <a:p>
            <a:r>
              <a:rPr lang="nl-NL" altLang="en-US" sz="2400" dirty="0"/>
              <a:t>Gebruik “Ja, en …” in plaats van “Ja, maar …” of “Nee, want …”</a:t>
            </a:r>
          </a:p>
          <a:p>
            <a:endParaRPr lang="en-US" altLang="en-US" sz="2400" dirty="0" smtClean="0"/>
          </a:p>
        </p:txBody>
      </p:sp>
    </p:spTree>
    <p:extLst>
      <p:ext uri="{BB962C8B-B14F-4D97-AF65-F5344CB8AC3E}">
        <p14:creationId xmlns:p14="http://schemas.microsoft.com/office/powerpoint/2010/main" val="322949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700364" y="728672"/>
            <a:ext cx="9934588" cy="428835"/>
          </a:xfrm>
        </p:spPr>
        <p:txBody>
          <a:bodyPr/>
          <a:lstStyle/>
          <a:p>
            <a:r>
              <a:rPr lang="en-US" altLang="en-US" dirty="0" err="1" smtClean="0"/>
              <a:t>Divergeren</a:t>
            </a:r>
            <a:r>
              <a:rPr lang="en-US" altLang="en-US" dirty="0"/>
              <a:t> </a:t>
            </a:r>
            <a:r>
              <a:rPr lang="en-US" altLang="en-US" dirty="0" err="1" smtClean="0"/>
              <a:t>werkvorm</a:t>
            </a:r>
            <a:r>
              <a:rPr lang="en-US" altLang="en-US" dirty="0" smtClean="0"/>
              <a:t> 1:  Context </a:t>
            </a:r>
            <a:r>
              <a:rPr lang="en-US" altLang="en-US" dirty="0" err="1" smtClean="0"/>
              <a:t>verplaatsen</a:t>
            </a:r>
            <a:r>
              <a:rPr lang="en-US" altLang="en-US" dirty="0" smtClean="0"/>
              <a:t>  </a:t>
            </a:r>
          </a:p>
        </p:txBody>
      </p:sp>
      <p:sp>
        <p:nvSpPr>
          <p:cNvPr id="9219" name="Content Placeholder 2"/>
          <p:cNvSpPr>
            <a:spLocks noGrp="1"/>
          </p:cNvSpPr>
          <p:nvPr>
            <p:ph idx="1"/>
          </p:nvPr>
        </p:nvSpPr>
        <p:spPr>
          <a:xfrm>
            <a:off x="1700363" y="1639614"/>
            <a:ext cx="10281429" cy="4764786"/>
          </a:xfrm>
        </p:spPr>
        <p:txBody>
          <a:bodyPr>
            <a:normAutofit/>
          </a:bodyPr>
          <a:lstStyle/>
          <a:p>
            <a:pPr marL="457200" indent="-457200">
              <a:buFont typeface="+mj-lt"/>
              <a:buAutoNum type="arabicPeriod"/>
              <a:defRPr/>
            </a:pPr>
            <a:r>
              <a:rPr lang="en-US" altLang="en-US" sz="2400" dirty="0" err="1" smtClean="0"/>
              <a:t>Probleem</a:t>
            </a:r>
            <a:r>
              <a:rPr lang="en-US" altLang="en-US" sz="2400" dirty="0" smtClean="0"/>
              <a:t> </a:t>
            </a:r>
            <a:r>
              <a:rPr lang="en-US" altLang="en-US" sz="2400" dirty="0" err="1" smtClean="0"/>
              <a:t>introduceren</a:t>
            </a:r>
            <a:r>
              <a:rPr lang="en-US" altLang="en-US" sz="2400" dirty="0" smtClean="0"/>
              <a:t> </a:t>
            </a:r>
            <a:r>
              <a:rPr lang="en-US" altLang="en-US" sz="2400" dirty="0" err="1" smtClean="0"/>
              <a:t>en</a:t>
            </a:r>
            <a:r>
              <a:rPr lang="en-US" altLang="en-US" sz="2400" dirty="0" smtClean="0"/>
              <a:t> </a:t>
            </a:r>
            <a:r>
              <a:rPr lang="en-US" altLang="en-US" sz="2400" dirty="0" err="1" smtClean="0"/>
              <a:t>startvraag</a:t>
            </a:r>
            <a:r>
              <a:rPr lang="en-US" altLang="en-US" sz="2400" dirty="0" smtClean="0"/>
              <a:t> </a:t>
            </a:r>
            <a:r>
              <a:rPr lang="en-US" altLang="en-US" sz="2400" dirty="0" err="1" smtClean="0"/>
              <a:t>formuleren</a:t>
            </a:r>
            <a:endParaRPr lang="en-US" altLang="en-US" sz="2400" dirty="0" smtClean="0"/>
          </a:p>
          <a:p>
            <a:pPr marL="457200" indent="-457200">
              <a:buFont typeface="+mj-lt"/>
              <a:buAutoNum type="arabicPeriod"/>
              <a:defRPr/>
            </a:pPr>
            <a:r>
              <a:rPr lang="en-US" altLang="en-US" sz="2400" dirty="0" err="1" smtClean="0"/>
              <a:t>Vragenronde</a:t>
            </a:r>
            <a:r>
              <a:rPr lang="en-US" altLang="en-US" sz="2400" dirty="0" smtClean="0"/>
              <a:t> </a:t>
            </a:r>
            <a:r>
              <a:rPr lang="en-US" altLang="en-US" sz="2400" dirty="0" err="1" smtClean="0"/>
              <a:t>inlassen</a:t>
            </a:r>
            <a:endParaRPr lang="en-US" altLang="en-US" sz="2400" dirty="0" smtClean="0"/>
          </a:p>
          <a:p>
            <a:pPr marL="457200" indent="-457200">
              <a:buFont typeface="+mj-lt"/>
              <a:buAutoNum type="arabicPeriod"/>
              <a:defRPr/>
            </a:pPr>
            <a:r>
              <a:rPr lang="en-US" altLang="en-US" sz="2400" dirty="0" smtClean="0"/>
              <a:t>Context </a:t>
            </a:r>
            <a:r>
              <a:rPr lang="en-US" altLang="en-US" sz="2400" dirty="0" err="1"/>
              <a:t>kiezen</a:t>
            </a:r>
            <a:r>
              <a:rPr lang="en-US" altLang="en-US" sz="2400" dirty="0"/>
              <a:t> </a:t>
            </a:r>
            <a:r>
              <a:rPr lang="en-US" altLang="en-US" sz="2400" dirty="0" err="1"/>
              <a:t>en</a:t>
            </a:r>
            <a:r>
              <a:rPr lang="en-US" altLang="en-US" sz="2400" dirty="0"/>
              <a:t> </a:t>
            </a:r>
            <a:r>
              <a:rPr lang="en-US" altLang="en-US" sz="2400" dirty="0" err="1"/>
              <a:t>startvraag</a:t>
            </a:r>
            <a:r>
              <a:rPr lang="en-US" altLang="en-US" sz="2400" dirty="0"/>
              <a:t> </a:t>
            </a:r>
            <a:r>
              <a:rPr lang="en-US" altLang="en-US" sz="2400" dirty="0" err="1"/>
              <a:t>vertalen</a:t>
            </a:r>
            <a:r>
              <a:rPr lang="en-US" altLang="en-US" sz="2400" dirty="0"/>
              <a:t> </a:t>
            </a:r>
            <a:r>
              <a:rPr lang="en-US" altLang="en-US" sz="2400" dirty="0" err="1"/>
              <a:t>naar</a:t>
            </a:r>
            <a:r>
              <a:rPr lang="en-US" altLang="en-US" sz="2400" dirty="0"/>
              <a:t> </a:t>
            </a:r>
            <a:r>
              <a:rPr lang="en-US" altLang="en-US" sz="2400" dirty="0" smtClean="0"/>
              <a:t>context</a:t>
            </a:r>
          </a:p>
          <a:p>
            <a:pPr marL="457200" indent="-457200">
              <a:buFont typeface="+mj-lt"/>
              <a:buAutoNum type="arabicPeriod"/>
              <a:defRPr/>
            </a:pPr>
            <a:r>
              <a:rPr lang="nl-NL" altLang="en-US" sz="2400" dirty="0" smtClean="0"/>
              <a:t>Ideeën bedenken om het probleem in een andere context op te lossen</a:t>
            </a:r>
            <a:endParaRPr lang="en-US" altLang="en-US" sz="2400" dirty="0" smtClean="0"/>
          </a:p>
          <a:p>
            <a:pPr marL="457200" indent="-457200">
              <a:buFont typeface="+mj-lt"/>
              <a:buAutoNum type="arabicPeriod"/>
              <a:defRPr/>
            </a:pPr>
            <a:r>
              <a:rPr lang="nl-NL" altLang="en-US" sz="2400" dirty="0" smtClean="0"/>
              <a:t>Ideeën</a:t>
            </a:r>
            <a:r>
              <a:rPr lang="en-US" altLang="en-US" sz="2400" dirty="0" smtClean="0"/>
              <a:t> </a:t>
            </a:r>
            <a:r>
              <a:rPr lang="en-US" altLang="en-US" sz="2400" dirty="0" err="1" smtClean="0"/>
              <a:t>naar</a:t>
            </a:r>
            <a:r>
              <a:rPr lang="en-US" altLang="en-US" sz="2400" dirty="0" smtClean="0"/>
              <a:t> </a:t>
            </a:r>
            <a:r>
              <a:rPr lang="en-US" altLang="en-US" sz="2400" dirty="0" err="1" smtClean="0"/>
              <a:t>eigen</a:t>
            </a:r>
            <a:r>
              <a:rPr lang="en-US" altLang="en-US" sz="2400" dirty="0" smtClean="0"/>
              <a:t> context </a:t>
            </a:r>
            <a:r>
              <a:rPr lang="en-US" altLang="en-US" sz="2400" dirty="0" err="1" smtClean="0"/>
              <a:t>vertalen</a:t>
            </a:r>
            <a:endParaRPr lang="en-US" altLang="en-US" sz="2400" dirty="0" smtClean="0"/>
          </a:p>
          <a:p>
            <a:pPr marL="0" indent="0">
              <a:buNone/>
              <a:defRPr/>
            </a:pPr>
            <a:endParaRPr lang="en-US" altLang="en-US" sz="2400" dirty="0" smtClean="0"/>
          </a:p>
          <a:p>
            <a:pPr>
              <a:defRPr/>
            </a:pPr>
            <a:r>
              <a:rPr lang="en-US" altLang="en-US" sz="2400" dirty="0" err="1" smtClean="0"/>
              <a:t>Suggesties</a:t>
            </a:r>
            <a:r>
              <a:rPr lang="en-US" altLang="en-US" sz="2400" dirty="0" smtClean="0"/>
              <a:t> </a:t>
            </a:r>
            <a:r>
              <a:rPr lang="en-US" altLang="en-US" sz="2400" dirty="0" err="1" smtClean="0"/>
              <a:t>voor</a:t>
            </a:r>
            <a:r>
              <a:rPr lang="en-US" altLang="en-US" sz="2400" dirty="0" smtClean="0"/>
              <a:t> </a:t>
            </a:r>
            <a:r>
              <a:rPr lang="en-US" altLang="en-US" sz="2400" dirty="0" err="1" smtClean="0"/>
              <a:t>contexten</a:t>
            </a:r>
            <a:r>
              <a:rPr lang="en-US" altLang="en-US" sz="2400" dirty="0" smtClean="0"/>
              <a:t>: </a:t>
            </a:r>
            <a:r>
              <a:rPr lang="en-US" altLang="en-US" sz="2400" dirty="0" err="1" smtClean="0"/>
              <a:t>dierentuin</a:t>
            </a:r>
            <a:r>
              <a:rPr lang="en-US" altLang="en-US" sz="2400" dirty="0" smtClean="0"/>
              <a:t>, </a:t>
            </a:r>
            <a:r>
              <a:rPr lang="en-US" altLang="en-US" sz="2400" dirty="0" err="1" smtClean="0"/>
              <a:t>reclamebureau</a:t>
            </a:r>
            <a:r>
              <a:rPr lang="en-US" altLang="en-US" sz="2400" dirty="0" smtClean="0"/>
              <a:t>, </a:t>
            </a:r>
            <a:r>
              <a:rPr lang="en-US" altLang="en-US" sz="2400" dirty="0" err="1" smtClean="0"/>
              <a:t>supermarkt</a:t>
            </a:r>
            <a:r>
              <a:rPr lang="en-US" altLang="en-US" sz="2400" dirty="0" smtClean="0"/>
              <a:t>, </a:t>
            </a:r>
            <a:r>
              <a:rPr lang="en-US" altLang="en-US" sz="2400" dirty="0" err="1" smtClean="0"/>
              <a:t>sportclub</a:t>
            </a:r>
            <a:r>
              <a:rPr lang="en-US" altLang="en-US" sz="2400" dirty="0" smtClean="0"/>
              <a:t>, </a:t>
            </a:r>
            <a:r>
              <a:rPr lang="en-US" altLang="en-US" sz="2400" dirty="0" err="1" smtClean="0"/>
              <a:t>een</a:t>
            </a:r>
            <a:r>
              <a:rPr lang="en-US" altLang="en-US" sz="2400" dirty="0" smtClean="0"/>
              <a:t> </a:t>
            </a:r>
            <a:r>
              <a:rPr lang="en-US" altLang="en-US" sz="2400" dirty="0" err="1" smtClean="0"/>
              <a:t>ander</a:t>
            </a:r>
            <a:r>
              <a:rPr lang="en-US" altLang="en-US" sz="2400" dirty="0" smtClean="0"/>
              <a:t> land, …</a:t>
            </a:r>
            <a:endParaRPr lang="en-US" altLang="en-US" sz="2400" i="1"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10</a:t>
            </a:fld>
            <a:endParaRPr lang="en-GB" dirty="0"/>
          </a:p>
        </p:txBody>
      </p:sp>
    </p:spTree>
    <p:extLst>
      <p:ext uri="{BB962C8B-B14F-4D97-AF65-F5344CB8AC3E}">
        <p14:creationId xmlns:p14="http://schemas.microsoft.com/office/powerpoint/2010/main" val="75041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611863" y="602098"/>
            <a:ext cx="9766060" cy="428835"/>
          </a:xfrm>
        </p:spPr>
        <p:txBody>
          <a:bodyPr/>
          <a:lstStyle/>
          <a:p>
            <a:r>
              <a:rPr lang="en-US" altLang="en-US" dirty="0" err="1" smtClean="0"/>
              <a:t>Divergeren</a:t>
            </a:r>
            <a:r>
              <a:rPr lang="en-US" altLang="en-US" dirty="0" smtClean="0"/>
              <a:t> </a:t>
            </a:r>
            <a:r>
              <a:rPr lang="en-US" altLang="en-US" dirty="0" err="1" smtClean="0"/>
              <a:t>werkvorm</a:t>
            </a:r>
            <a:r>
              <a:rPr lang="en-US" altLang="en-US" dirty="0" smtClean="0"/>
              <a:t> 2: </a:t>
            </a:r>
            <a:r>
              <a:rPr lang="en-US" altLang="en-US" dirty="0" err="1" smtClean="0"/>
              <a:t>Omgekeerde</a:t>
            </a:r>
            <a:r>
              <a:rPr lang="en-US" altLang="en-US" dirty="0" smtClean="0"/>
              <a:t> </a:t>
            </a:r>
            <a:r>
              <a:rPr lang="en-US" altLang="en-US" dirty="0" err="1" smtClean="0"/>
              <a:t>opdracht</a:t>
            </a:r>
            <a:endParaRPr lang="en-US" altLang="en-US" dirty="0" smtClean="0"/>
          </a:p>
        </p:txBody>
      </p:sp>
      <p:sp>
        <p:nvSpPr>
          <p:cNvPr id="3" name="Content Placeholder 2"/>
          <p:cNvSpPr>
            <a:spLocks noGrp="1"/>
          </p:cNvSpPr>
          <p:nvPr>
            <p:ph idx="1"/>
          </p:nvPr>
        </p:nvSpPr>
        <p:spPr>
          <a:xfrm>
            <a:off x="1403131" y="1355834"/>
            <a:ext cx="10373709" cy="5078713"/>
          </a:xfrm>
        </p:spPr>
        <p:txBody>
          <a:bodyPr>
            <a:noAutofit/>
          </a:bodyPr>
          <a:lstStyle/>
          <a:p>
            <a:pPr marL="0" indent="0">
              <a:buNone/>
              <a:defRPr/>
            </a:pPr>
            <a:r>
              <a:rPr lang="en-US" sz="2400" b="1" dirty="0" smtClean="0"/>
              <a:t>4 </a:t>
            </a:r>
            <a:r>
              <a:rPr lang="en-US" sz="2400" b="1" dirty="0" err="1" smtClean="0"/>
              <a:t>stappen</a:t>
            </a:r>
            <a:r>
              <a:rPr lang="en-US" sz="2400" b="1" dirty="0" smtClean="0"/>
              <a:t>: </a:t>
            </a:r>
          </a:p>
          <a:p>
            <a:pPr marL="457200" indent="-457200">
              <a:buAutoNum type="arabicPeriod"/>
              <a:defRPr/>
            </a:pPr>
            <a:r>
              <a:rPr lang="en-US" sz="2400" dirty="0" err="1" smtClean="0"/>
              <a:t>Startvraag</a:t>
            </a:r>
            <a:r>
              <a:rPr lang="en-US" sz="2400" dirty="0" smtClean="0"/>
              <a:t> </a:t>
            </a:r>
            <a:r>
              <a:rPr lang="en-US" sz="2400" dirty="0" err="1" smtClean="0"/>
              <a:t>herformuleren</a:t>
            </a:r>
            <a:endParaRPr lang="en-US" sz="2400" dirty="0" smtClean="0"/>
          </a:p>
          <a:p>
            <a:pPr marL="650875" lvl="1" indent="-342900">
              <a:defRPr/>
            </a:pPr>
            <a:r>
              <a:rPr lang="en-US" sz="2400" dirty="0" smtClean="0"/>
              <a:t>In </a:t>
            </a:r>
            <a:r>
              <a:rPr lang="en-US" sz="2400" dirty="0" err="1" smtClean="0"/>
              <a:t>plaats</a:t>
            </a:r>
            <a:r>
              <a:rPr lang="en-US" sz="2400" dirty="0" smtClean="0"/>
              <a:t> van het </a:t>
            </a:r>
            <a:r>
              <a:rPr lang="en-US" sz="2400" dirty="0" err="1" smtClean="0"/>
              <a:t>bedenken</a:t>
            </a:r>
            <a:r>
              <a:rPr lang="en-US" sz="2400" dirty="0" smtClean="0"/>
              <a:t> van </a:t>
            </a:r>
            <a:r>
              <a:rPr lang="en-US" sz="2400" dirty="0" err="1" smtClean="0"/>
              <a:t>oplossingen</a:t>
            </a:r>
            <a:r>
              <a:rPr lang="en-US" sz="2400" dirty="0" smtClean="0"/>
              <a:t>, </a:t>
            </a:r>
            <a:r>
              <a:rPr lang="en-US" sz="2400" dirty="0" err="1" smtClean="0"/>
              <a:t>bedenk</a:t>
            </a:r>
            <a:r>
              <a:rPr lang="en-US" sz="2400" dirty="0" smtClean="0"/>
              <a:t> je </a:t>
            </a:r>
            <a:r>
              <a:rPr lang="nl-NL" sz="2400" dirty="0" smtClean="0"/>
              <a:t>ideeën</a:t>
            </a:r>
            <a:r>
              <a:rPr lang="en-US" sz="2400" dirty="0" smtClean="0"/>
              <a:t> </a:t>
            </a:r>
            <a:r>
              <a:rPr lang="en-US" sz="2400" dirty="0" err="1" smtClean="0"/>
              <a:t>voor</a:t>
            </a:r>
            <a:r>
              <a:rPr lang="en-US" sz="2400" dirty="0" smtClean="0"/>
              <a:t> het </a:t>
            </a:r>
            <a:r>
              <a:rPr lang="en-US" sz="2400" dirty="0" err="1" smtClean="0"/>
              <a:t>verergeren</a:t>
            </a:r>
            <a:r>
              <a:rPr lang="en-US" sz="2400" dirty="0" smtClean="0"/>
              <a:t> van het </a:t>
            </a:r>
            <a:r>
              <a:rPr lang="en-US" sz="2400" dirty="0" err="1" smtClean="0"/>
              <a:t>probleem</a:t>
            </a:r>
            <a:endParaRPr lang="en-US" sz="2400" dirty="0"/>
          </a:p>
          <a:p>
            <a:pPr marL="457200" indent="-457200">
              <a:buAutoNum type="arabicPeriod"/>
              <a:defRPr/>
            </a:pPr>
            <a:r>
              <a:rPr lang="nl-NL" sz="2400" dirty="0" smtClean="0"/>
              <a:t>Ideeën</a:t>
            </a:r>
            <a:r>
              <a:rPr lang="en-US" sz="2400" dirty="0" smtClean="0"/>
              <a:t> </a:t>
            </a:r>
            <a:r>
              <a:rPr lang="en-US" sz="2400" dirty="0" err="1" smtClean="0"/>
              <a:t>inventariseren</a:t>
            </a:r>
            <a:r>
              <a:rPr lang="en-US" sz="2400" dirty="0" smtClean="0"/>
              <a:t> </a:t>
            </a:r>
            <a:r>
              <a:rPr lang="en-US" sz="2400" dirty="0" err="1" smtClean="0"/>
              <a:t>en</a:t>
            </a:r>
            <a:r>
              <a:rPr lang="en-US" sz="2400" dirty="0" smtClean="0"/>
              <a:t> </a:t>
            </a:r>
            <a:r>
              <a:rPr lang="en-US" sz="2400" dirty="0" err="1" smtClean="0"/>
              <a:t>opschrijven</a:t>
            </a:r>
            <a:r>
              <a:rPr lang="en-US" sz="2400" dirty="0" smtClean="0"/>
              <a:t> (zo </a:t>
            </a:r>
            <a:r>
              <a:rPr lang="en-US" sz="2400" dirty="0" err="1" smtClean="0"/>
              <a:t>veel</a:t>
            </a:r>
            <a:r>
              <a:rPr lang="en-US" sz="2400" dirty="0" smtClean="0"/>
              <a:t> </a:t>
            </a:r>
            <a:r>
              <a:rPr lang="en-US" sz="2400" dirty="0" err="1" smtClean="0"/>
              <a:t>mogelijk</a:t>
            </a:r>
            <a:r>
              <a:rPr lang="en-US" sz="2400" dirty="0" smtClean="0"/>
              <a:t>)</a:t>
            </a:r>
            <a:endParaRPr lang="en-US" sz="2400" dirty="0"/>
          </a:p>
          <a:p>
            <a:pPr marL="650875" lvl="1" indent="-342900">
              <a:defRPr/>
            </a:pPr>
            <a:r>
              <a:rPr lang="en-US" sz="2400" dirty="0"/>
              <a:t>A</a:t>
            </a:r>
            <a:r>
              <a:rPr lang="nl-NL" sz="2400" dirty="0" err="1" smtClean="0"/>
              <a:t>an</a:t>
            </a:r>
            <a:r>
              <a:rPr lang="nl-NL" sz="2400" dirty="0" smtClean="0"/>
              <a:t> linkerkant</a:t>
            </a:r>
            <a:r>
              <a:rPr lang="en-US" sz="2400" dirty="0"/>
              <a:t> </a:t>
            </a:r>
            <a:r>
              <a:rPr lang="en-US" sz="2400" dirty="0" smtClean="0"/>
              <a:t>op </a:t>
            </a:r>
            <a:r>
              <a:rPr lang="nl-NL" sz="2400" dirty="0" smtClean="0"/>
              <a:t>groot papier</a:t>
            </a:r>
            <a:endParaRPr lang="nl-NL" sz="2400" dirty="0"/>
          </a:p>
          <a:p>
            <a:pPr marL="457200" indent="-457200">
              <a:buAutoNum type="arabicPeriod"/>
              <a:defRPr/>
            </a:pPr>
            <a:r>
              <a:rPr lang="nl-NL" sz="2400" dirty="0" smtClean="0"/>
              <a:t>Ideeën vertalen naar oplossingen</a:t>
            </a:r>
            <a:endParaRPr lang="en-US" sz="2400" dirty="0"/>
          </a:p>
          <a:p>
            <a:pPr marL="650875" lvl="1" indent="-342900">
              <a:defRPr/>
            </a:pPr>
            <a:r>
              <a:rPr lang="nl-NL" sz="2400" dirty="0"/>
              <a:t>Bespreek de ideeën en </a:t>
            </a:r>
            <a:r>
              <a:rPr lang="nl-NL" sz="2400" dirty="0" smtClean="0"/>
              <a:t>vertaal </a:t>
            </a:r>
            <a:r>
              <a:rPr lang="nl-NL" sz="2400" dirty="0"/>
              <a:t>elk idee </a:t>
            </a:r>
            <a:r>
              <a:rPr lang="nl-NL" sz="2400" dirty="0" smtClean="0"/>
              <a:t>in </a:t>
            </a:r>
            <a:r>
              <a:rPr lang="nl-NL" sz="2400" dirty="0"/>
              <a:t>een oplossing voor het oorspronkelijke </a:t>
            </a:r>
            <a:r>
              <a:rPr lang="nl-NL" sz="2400" dirty="0" smtClean="0"/>
              <a:t>probleem</a:t>
            </a:r>
          </a:p>
          <a:p>
            <a:pPr marL="650875" lvl="1" indent="-342900">
              <a:defRPr/>
            </a:pPr>
            <a:r>
              <a:rPr lang="nl-NL" sz="2400" dirty="0" smtClean="0"/>
              <a:t>Aan rechterkant op </a:t>
            </a:r>
            <a:r>
              <a:rPr lang="nl-NL" sz="2400" dirty="0"/>
              <a:t>groot </a:t>
            </a:r>
            <a:r>
              <a:rPr lang="nl-NL" sz="2400" dirty="0" smtClean="0"/>
              <a:t>papier opschrijven</a:t>
            </a:r>
            <a:endParaRPr lang="en-US" sz="2400" dirty="0" smtClean="0"/>
          </a:p>
          <a:p>
            <a:pPr>
              <a:defRPr/>
            </a:pPr>
            <a:endParaRPr lang="en-US" sz="2400" dirty="0" smtClean="0"/>
          </a:p>
          <a:p>
            <a:pPr>
              <a:defRPr/>
            </a:pPr>
            <a:endParaRPr lang="en-US" sz="2400" dirty="0" smtClean="0"/>
          </a:p>
          <a:p>
            <a:pPr marL="0" indent="0">
              <a:buNone/>
              <a:defRPr/>
            </a:pPr>
            <a:endParaRPr lang="en-US" sz="2400"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4" name="Slide Number Placeholder 3"/>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11</a:t>
            </a:fld>
            <a:endParaRPr lang="en-GB" dirty="0"/>
          </a:p>
        </p:txBody>
      </p:sp>
    </p:spTree>
    <p:extLst>
      <p:ext uri="{BB962C8B-B14F-4D97-AF65-F5344CB8AC3E}">
        <p14:creationId xmlns:p14="http://schemas.microsoft.com/office/powerpoint/2010/main" val="185937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592316" y="626049"/>
            <a:ext cx="9003461" cy="428835"/>
          </a:xfrm>
        </p:spPr>
        <p:txBody>
          <a:bodyPr/>
          <a:lstStyle/>
          <a:p>
            <a:r>
              <a:rPr lang="en-US" altLang="en-US" dirty="0" err="1" smtClean="0"/>
              <a:t>Divergeren</a:t>
            </a:r>
            <a:r>
              <a:rPr lang="en-US" altLang="en-US" dirty="0" smtClean="0"/>
              <a:t> </a:t>
            </a:r>
            <a:r>
              <a:rPr lang="en-US" altLang="en-US" dirty="0" err="1" smtClean="0"/>
              <a:t>werkvorm</a:t>
            </a:r>
            <a:r>
              <a:rPr lang="en-US" altLang="en-US" dirty="0" smtClean="0"/>
              <a:t> 3: Post-its </a:t>
            </a:r>
            <a:r>
              <a:rPr lang="en-US" altLang="en-US" dirty="0" err="1" smtClean="0"/>
              <a:t>clusteren</a:t>
            </a:r>
            <a:r>
              <a:rPr lang="en-US" altLang="en-US" dirty="0" smtClean="0"/>
              <a:t> </a:t>
            </a:r>
          </a:p>
        </p:txBody>
      </p:sp>
      <p:sp>
        <p:nvSpPr>
          <p:cNvPr id="3" name="Content Placeholder 2"/>
          <p:cNvSpPr>
            <a:spLocks noGrp="1"/>
          </p:cNvSpPr>
          <p:nvPr>
            <p:ph idx="1"/>
          </p:nvPr>
        </p:nvSpPr>
        <p:spPr>
          <a:xfrm>
            <a:off x="1592316" y="1608082"/>
            <a:ext cx="10405243" cy="4796317"/>
          </a:xfrm>
        </p:spPr>
        <p:txBody>
          <a:bodyPr>
            <a:noAutofit/>
          </a:bodyPr>
          <a:lstStyle/>
          <a:p>
            <a:pPr marL="457200" indent="-457200">
              <a:buFont typeface="+mj-lt"/>
              <a:buAutoNum type="arabicPeriod"/>
              <a:defRPr/>
            </a:pPr>
            <a:r>
              <a:rPr lang="en-US" sz="2400" b="1" dirty="0" err="1" smtClean="0"/>
              <a:t>Onderwerp</a:t>
            </a:r>
            <a:r>
              <a:rPr lang="en-US" sz="2400" b="1" dirty="0" smtClean="0"/>
              <a:t> </a:t>
            </a:r>
            <a:r>
              <a:rPr lang="en-US" sz="2400" dirty="0" smtClean="0"/>
              <a:t>(of </a:t>
            </a:r>
            <a:r>
              <a:rPr lang="en-US" sz="2400" dirty="0" err="1" smtClean="0"/>
              <a:t>resultaten</a:t>
            </a:r>
            <a:r>
              <a:rPr lang="en-US" sz="2400" dirty="0" smtClean="0"/>
              <a:t>) </a:t>
            </a:r>
            <a:r>
              <a:rPr lang="en-US" sz="2400" dirty="0" err="1" smtClean="0"/>
              <a:t>toelichten</a:t>
            </a:r>
            <a:r>
              <a:rPr lang="en-US" sz="2400" dirty="0" smtClean="0"/>
              <a:t> </a:t>
            </a:r>
            <a:r>
              <a:rPr lang="en-US" sz="2400" dirty="0" err="1" smtClean="0"/>
              <a:t>en</a:t>
            </a:r>
            <a:r>
              <a:rPr lang="en-US" sz="2400" dirty="0" smtClean="0"/>
              <a:t> </a:t>
            </a:r>
            <a:r>
              <a:rPr lang="en-US" sz="2400" dirty="0" err="1" smtClean="0"/>
              <a:t>startvraag</a:t>
            </a:r>
            <a:r>
              <a:rPr lang="en-US" sz="2400" dirty="0" smtClean="0"/>
              <a:t> </a:t>
            </a:r>
            <a:r>
              <a:rPr lang="en-US" sz="2400" dirty="0" err="1" smtClean="0"/>
              <a:t>introduceren</a:t>
            </a:r>
            <a:endParaRPr lang="en-US" sz="2400" dirty="0" smtClean="0"/>
          </a:p>
          <a:p>
            <a:pPr marL="457200" indent="-457200">
              <a:buFont typeface="+mj-lt"/>
              <a:buAutoNum type="arabicPeriod"/>
              <a:defRPr/>
            </a:pPr>
            <a:r>
              <a:rPr lang="en-US" sz="2400" b="1" dirty="0" err="1" smtClean="0"/>
              <a:t>Materialen</a:t>
            </a:r>
            <a:r>
              <a:rPr lang="en-US" sz="2400" b="1" dirty="0" smtClean="0"/>
              <a:t> </a:t>
            </a:r>
            <a:r>
              <a:rPr lang="en-US" sz="2400" b="1" dirty="0" err="1" smtClean="0"/>
              <a:t>uitdelen</a:t>
            </a:r>
            <a:r>
              <a:rPr lang="en-US" sz="2400" b="1" dirty="0" smtClean="0"/>
              <a:t> </a:t>
            </a:r>
            <a:r>
              <a:rPr lang="en-US" sz="2400" dirty="0" smtClean="0"/>
              <a:t>(</a:t>
            </a:r>
            <a:r>
              <a:rPr lang="en-US" sz="2400" dirty="0" err="1" smtClean="0"/>
              <a:t>stift</a:t>
            </a:r>
            <a:r>
              <a:rPr lang="en-US" sz="2400" dirty="0" smtClean="0"/>
              <a:t> en </a:t>
            </a:r>
            <a:r>
              <a:rPr lang="en-US" sz="2400" dirty="0" err="1" smtClean="0"/>
              <a:t>memoblokje</a:t>
            </a:r>
            <a:r>
              <a:rPr lang="en-US" sz="2400" dirty="0" smtClean="0"/>
              <a:t>) </a:t>
            </a:r>
          </a:p>
          <a:p>
            <a:pPr marL="457200" indent="-457200">
              <a:buFont typeface="+mj-lt"/>
              <a:buAutoNum type="arabicPeriod"/>
              <a:defRPr/>
            </a:pPr>
            <a:r>
              <a:rPr lang="en-US" sz="2400" b="1" dirty="0" err="1" smtClean="0"/>
              <a:t>Opdracht</a:t>
            </a:r>
            <a:r>
              <a:rPr lang="en-US" sz="2400" b="1" dirty="0" smtClean="0"/>
              <a:t> </a:t>
            </a:r>
            <a:r>
              <a:rPr lang="en-US" sz="2400" b="1" dirty="0" err="1" smtClean="0"/>
              <a:t>geven</a:t>
            </a:r>
            <a:r>
              <a:rPr lang="en-US" sz="2400" b="1" dirty="0" smtClean="0"/>
              <a:t> </a:t>
            </a:r>
            <a:r>
              <a:rPr lang="en-US" sz="2400" dirty="0" smtClean="0"/>
              <a:t>(</a:t>
            </a:r>
            <a:r>
              <a:rPr lang="nl-NL" sz="2400" dirty="0" smtClean="0"/>
              <a:t>bedenk </a:t>
            </a:r>
            <a:r>
              <a:rPr lang="nl-NL" sz="2400" dirty="0"/>
              <a:t>in 5 minuten zoveel mogelijk </a:t>
            </a:r>
            <a:r>
              <a:rPr lang="nl-NL" sz="2400" dirty="0" smtClean="0"/>
              <a:t>antwoorden)</a:t>
            </a:r>
            <a:endParaRPr lang="en-US" sz="2400" dirty="0" smtClean="0"/>
          </a:p>
          <a:p>
            <a:pPr marL="0" indent="0">
              <a:buNone/>
              <a:defRPr/>
            </a:pPr>
            <a:r>
              <a:rPr lang="nl-NL" sz="2400" dirty="0" smtClean="0"/>
              <a:t>	Start met een open vraag: “Hoe kunnen we …?”</a:t>
            </a:r>
          </a:p>
          <a:p>
            <a:pPr marL="0" indent="0">
              <a:buNone/>
              <a:defRPr/>
            </a:pPr>
            <a:r>
              <a:rPr lang="en-US" sz="2400" dirty="0" smtClean="0"/>
              <a:t>	</a:t>
            </a:r>
            <a:r>
              <a:rPr lang="en-US" sz="2400" dirty="0" err="1"/>
              <a:t>I</a:t>
            </a:r>
            <a:r>
              <a:rPr lang="en-US" sz="2400" dirty="0" err="1" smtClean="0"/>
              <a:t>eder</a:t>
            </a:r>
            <a:r>
              <a:rPr lang="en-US" sz="2400" dirty="0" smtClean="0"/>
              <a:t> </a:t>
            </a:r>
            <a:r>
              <a:rPr lang="en-US" sz="2400" dirty="0" err="1"/>
              <a:t>idee</a:t>
            </a:r>
            <a:r>
              <a:rPr lang="en-US" sz="2400" dirty="0"/>
              <a:t> op </a:t>
            </a:r>
            <a:r>
              <a:rPr lang="en-US" sz="2400" dirty="0" err="1" smtClean="0"/>
              <a:t>een</a:t>
            </a:r>
            <a:r>
              <a:rPr lang="en-US" sz="2400" dirty="0" smtClean="0"/>
              <a:t> </a:t>
            </a:r>
            <a:r>
              <a:rPr lang="en-US" sz="2400" dirty="0" err="1" smtClean="0"/>
              <a:t>aparte</a:t>
            </a:r>
            <a:r>
              <a:rPr lang="en-US" sz="2400" dirty="0" smtClean="0"/>
              <a:t> </a:t>
            </a:r>
            <a:r>
              <a:rPr lang="en-US" sz="2400" dirty="0"/>
              <a:t>post-it</a:t>
            </a:r>
          </a:p>
          <a:p>
            <a:pPr marL="457200" indent="-457200">
              <a:buFont typeface="+mj-lt"/>
              <a:buAutoNum type="arabicPeriod" startAt="4"/>
              <a:defRPr/>
            </a:pPr>
            <a:r>
              <a:rPr lang="en-US" sz="2400" b="1" dirty="0" smtClean="0"/>
              <a:t>Post-its </a:t>
            </a:r>
            <a:r>
              <a:rPr lang="en-US" sz="2400" b="1" dirty="0" err="1" smtClean="0"/>
              <a:t>clusteren</a:t>
            </a:r>
            <a:r>
              <a:rPr lang="en-US" sz="2400" b="1" dirty="0" smtClean="0"/>
              <a:t> </a:t>
            </a:r>
            <a:r>
              <a:rPr lang="en-US" sz="2400" dirty="0" smtClean="0"/>
              <a:t>(</a:t>
            </a:r>
            <a:r>
              <a:rPr lang="en-US" sz="2400" dirty="0" err="1" smtClean="0"/>
              <a:t>toelichting</a:t>
            </a:r>
            <a:r>
              <a:rPr lang="en-US" sz="2400" dirty="0" smtClean="0"/>
              <a:t> </a:t>
            </a:r>
            <a:r>
              <a:rPr lang="en-US" sz="2400" dirty="0" err="1" smtClean="0"/>
              <a:t>vragen</a:t>
            </a:r>
            <a:r>
              <a:rPr lang="en-US" sz="2400" dirty="0"/>
              <a:t> </a:t>
            </a:r>
            <a:r>
              <a:rPr lang="en-US" sz="2400" dirty="0" err="1" smtClean="0"/>
              <a:t>bij</a:t>
            </a:r>
            <a:r>
              <a:rPr lang="en-US" sz="2400" dirty="0" smtClean="0"/>
              <a:t> </a:t>
            </a:r>
            <a:r>
              <a:rPr lang="nl-NL" altLang="en-US" sz="2400" dirty="0" smtClean="0"/>
              <a:t>ideeën en dit bij elkaar zetten</a:t>
            </a:r>
            <a:r>
              <a:rPr lang="en-US" sz="2400" dirty="0" smtClean="0"/>
              <a:t>)</a:t>
            </a:r>
          </a:p>
          <a:p>
            <a:pPr marL="457200" indent="-457200">
              <a:buFont typeface="+mj-lt"/>
              <a:buAutoNum type="arabicPeriod" startAt="4"/>
              <a:defRPr/>
            </a:pPr>
            <a:r>
              <a:rPr lang="en-US" sz="2400" b="1" dirty="0" err="1" smtClean="0"/>
              <a:t>Ideeën</a:t>
            </a:r>
            <a:r>
              <a:rPr lang="en-US" sz="2400" b="1" dirty="0" smtClean="0"/>
              <a:t> </a:t>
            </a:r>
            <a:r>
              <a:rPr lang="en-US" sz="2400" b="1" dirty="0" err="1" smtClean="0"/>
              <a:t>aanvullen</a:t>
            </a:r>
            <a:r>
              <a:rPr lang="en-US" sz="2400" b="1" dirty="0" smtClean="0"/>
              <a:t> </a:t>
            </a:r>
            <a:r>
              <a:rPr lang="en-US" sz="2400" dirty="0" smtClean="0"/>
              <a:t>(in </a:t>
            </a:r>
            <a:r>
              <a:rPr lang="en-US" sz="2400" dirty="0" err="1" smtClean="0"/>
              <a:t>plenaire</a:t>
            </a:r>
            <a:r>
              <a:rPr lang="en-US" sz="2400" dirty="0" smtClean="0"/>
              <a:t> brainstorm)</a:t>
            </a:r>
            <a:endParaRPr lang="en-US" sz="2400" dirty="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4" name="Slide Number Placeholder 3"/>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12</a:t>
            </a:fld>
            <a:endParaRPr lang="en-GB" dirty="0"/>
          </a:p>
        </p:txBody>
      </p:sp>
    </p:spTree>
    <p:extLst>
      <p:ext uri="{BB962C8B-B14F-4D97-AF65-F5344CB8AC3E}">
        <p14:creationId xmlns:p14="http://schemas.microsoft.com/office/powerpoint/2010/main" val="388297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418897" y="246279"/>
            <a:ext cx="10657489" cy="816634"/>
          </a:xfrm>
        </p:spPr>
        <p:txBody>
          <a:bodyPr/>
          <a:lstStyle/>
          <a:p>
            <a:r>
              <a:rPr lang="nl-NL" altLang="en-US" dirty="0" smtClean="0"/>
              <a:t>Aan de slag met divergeren, in 3 groepen (20 minuten)</a:t>
            </a:r>
            <a:endParaRPr lang="en-US" altLang="en-US" dirty="0" smtClean="0"/>
          </a:p>
        </p:txBody>
      </p:sp>
      <p:sp>
        <p:nvSpPr>
          <p:cNvPr id="21507" name="Content Placeholder 2"/>
          <p:cNvSpPr>
            <a:spLocks noGrp="1"/>
          </p:cNvSpPr>
          <p:nvPr>
            <p:ph idx="1"/>
          </p:nvPr>
        </p:nvSpPr>
        <p:spPr>
          <a:xfrm>
            <a:off x="1606133" y="1671145"/>
            <a:ext cx="10044583" cy="4556234"/>
          </a:xfrm>
        </p:spPr>
        <p:txBody>
          <a:bodyPr>
            <a:normAutofit fontScale="85000" lnSpcReduction="10000"/>
          </a:bodyPr>
          <a:lstStyle/>
          <a:p>
            <a:pPr marL="457200" indent="-457200">
              <a:buFont typeface="+mj-lt"/>
              <a:buAutoNum type="arabicPeriod"/>
            </a:pPr>
            <a:r>
              <a:rPr lang="nl-NL" altLang="en-US" sz="2800" dirty="0" smtClean="0"/>
              <a:t>Context verplaatsen</a:t>
            </a:r>
          </a:p>
          <a:p>
            <a:pPr marL="457200" indent="-457200">
              <a:buFont typeface="+mj-lt"/>
              <a:buAutoNum type="arabicPeriod"/>
            </a:pPr>
            <a:endParaRPr lang="nl-NL" altLang="en-US" sz="2800" dirty="0" smtClean="0"/>
          </a:p>
          <a:p>
            <a:pPr marL="457200" indent="-457200">
              <a:buFont typeface="+mj-lt"/>
              <a:buAutoNum type="arabicPeriod"/>
            </a:pPr>
            <a:r>
              <a:rPr lang="nl-NL" altLang="en-US" sz="2800" dirty="0" smtClean="0"/>
              <a:t>Omgekeerde opdracht</a:t>
            </a:r>
          </a:p>
          <a:p>
            <a:pPr marL="457200" indent="-457200">
              <a:buFont typeface="+mj-lt"/>
              <a:buAutoNum type="arabicPeriod"/>
            </a:pPr>
            <a:endParaRPr lang="nl-NL" altLang="en-US" sz="2800" dirty="0" smtClean="0"/>
          </a:p>
          <a:p>
            <a:pPr marL="457200" indent="-457200">
              <a:buFont typeface="+mj-lt"/>
              <a:buAutoNum type="arabicPeriod"/>
            </a:pPr>
            <a:r>
              <a:rPr lang="nl-NL" altLang="en-US" sz="2800" dirty="0" smtClean="0"/>
              <a:t>Post-</a:t>
            </a:r>
            <a:r>
              <a:rPr lang="nl-NL" altLang="en-US" sz="2800" dirty="0" err="1" smtClean="0"/>
              <a:t>its</a:t>
            </a:r>
            <a:r>
              <a:rPr lang="nl-NL" altLang="en-US" sz="2800" dirty="0" smtClean="0"/>
              <a:t> clusteren</a:t>
            </a:r>
          </a:p>
          <a:p>
            <a:pPr marL="457200" indent="-457200">
              <a:buFont typeface="+mj-lt"/>
              <a:buAutoNum type="arabicPeriod"/>
            </a:pPr>
            <a:endParaRPr lang="nl-NL" altLang="en-US" sz="2800" dirty="0"/>
          </a:p>
          <a:p>
            <a:pPr marL="0" indent="0">
              <a:buNone/>
            </a:pPr>
            <a:r>
              <a:rPr lang="nl-NL" altLang="en-US" sz="2800" b="1" dirty="0" smtClean="0"/>
              <a:t>Let op:</a:t>
            </a:r>
          </a:p>
          <a:p>
            <a:pPr marL="0" indent="0">
              <a:buNone/>
            </a:pPr>
            <a:r>
              <a:rPr lang="nl-NL" altLang="en-US" sz="2800" dirty="0" smtClean="0"/>
              <a:t>Voorkeur laten blijken en keuzes maken komt pas bij het convergeren.</a:t>
            </a:r>
          </a:p>
          <a:p>
            <a:pPr marL="0" indent="0">
              <a:buNone/>
            </a:pPr>
            <a:r>
              <a:rPr lang="nl-NL" altLang="en-US" sz="2800" dirty="0" smtClean="0">
                <a:sym typeface="Wingdings" panose="05000000000000000000" pitchFamily="2" charset="2"/>
              </a:rPr>
              <a:t> B</a:t>
            </a:r>
            <a:r>
              <a:rPr lang="nl-NL" altLang="en-US" sz="2800" dirty="0" smtClean="0"/>
              <a:t>lijf divergeren (en concretiseren).</a:t>
            </a:r>
            <a:endParaRPr lang="en-US" altLang="en-US" sz="2800"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13</a:t>
            </a:fld>
            <a:endParaRPr lang="en-GB" dirty="0"/>
          </a:p>
        </p:txBody>
      </p:sp>
    </p:spTree>
    <p:extLst>
      <p:ext uri="{BB962C8B-B14F-4D97-AF65-F5344CB8AC3E}">
        <p14:creationId xmlns:p14="http://schemas.microsoft.com/office/powerpoint/2010/main" val="108383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418897" y="634078"/>
            <a:ext cx="10657489" cy="428835"/>
          </a:xfrm>
        </p:spPr>
        <p:txBody>
          <a:bodyPr/>
          <a:lstStyle/>
          <a:p>
            <a:r>
              <a:rPr lang="nl-NL" altLang="en-US" dirty="0" smtClean="0"/>
              <a:t>Ideeën/oplossingen verzamelen (plenair)</a:t>
            </a:r>
            <a:endParaRPr lang="en-US" altLang="en-US" dirty="0" smtClean="0"/>
          </a:p>
        </p:txBody>
      </p:sp>
      <p:sp>
        <p:nvSpPr>
          <p:cNvPr id="21507" name="Content Placeholder 2"/>
          <p:cNvSpPr>
            <a:spLocks noGrp="1"/>
          </p:cNvSpPr>
          <p:nvPr>
            <p:ph idx="1"/>
          </p:nvPr>
        </p:nvSpPr>
        <p:spPr>
          <a:xfrm>
            <a:off x="1606133" y="1671145"/>
            <a:ext cx="10044583" cy="4556234"/>
          </a:xfrm>
        </p:spPr>
        <p:txBody>
          <a:bodyPr>
            <a:normAutofit/>
          </a:bodyPr>
          <a:lstStyle/>
          <a:p>
            <a:pPr marL="457200" indent="-457200">
              <a:buFont typeface="+mj-lt"/>
              <a:buAutoNum type="arabicPeriod"/>
            </a:pPr>
            <a:r>
              <a:rPr lang="nl-NL" altLang="en-US" sz="2800" dirty="0" smtClean="0"/>
              <a:t>Ideeën groep *Context verplaatsen</a:t>
            </a:r>
          </a:p>
          <a:p>
            <a:pPr marL="457200" indent="-457200">
              <a:buFont typeface="+mj-lt"/>
              <a:buAutoNum type="arabicPeriod"/>
            </a:pPr>
            <a:endParaRPr lang="nl-NL" altLang="en-US" sz="2800" dirty="0" smtClean="0"/>
          </a:p>
          <a:p>
            <a:pPr marL="457200" indent="-457200">
              <a:buFont typeface="+mj-lt"/>
              <a:buAutoNum type="arabicPeriod"/>
            </a:pPr>
            <a:r>
              <a:rPr lang="nl-NL" altLang="en-US" sz="2800" dirty="0"/>
              <a:t>Ideeën groep </a:t>
            </a:r>
            <a:r>
              <a:rPr lang="nl-NL" altLang="en-US" sz="2800" dirty="0" smtClean="0"/>
              <a:t>*Omgekeerde opdracht</a:t>
            </a:r>
          </a:p>
          <a:p>
            <a:pPr marL="457200" indent="-457200">
              <a:buFont typeface="+mj-lt"/>
              <a:buAutoNum type="arabicPeriod"/>
            </a:pPr>
            <a:endParaRPr lang="nl-NL" altLang="en-US" sz="2800" dirty="0" smtClean="0"/>
          </a:p>
          <a:p>
            <a:pPr marL="457200" indent="-457200">
              <a:buFont typeface="+mj-lt"/>
              <a:buAutoNum type="arabicPeriod"/>
            </a:pPr>
            <a:r>
              <a:rPr lang="nl-NL" altLang="en-US" sz="2800" dirty="0"/>
              <a:t>Ideeën groep </a:t>
            </a:r>
            <a:r>
              <a:rPr lang="nl-NL" altLang="en-US" sz="2800" dirty="0" smtClean="0"/>
              <a:t>*Post-</a:t>
            </a:r>
            <a:r>
              <a:rPr lang="nl-NL" altLang="en-US" sz="2800" dirty="0" err="1" smtClean="0"/>
              <a:t>its</a:t>
            </a:r>
            <a:r>
              <a:rPr lang="nl-NL" altLang="en-US" sz="2800" dirty="0" smtClean="0"/>
              <a:t> clusteren</a:t>
            </a:r>
          </a:p>
          <a:p>
            <a:pPr marL="457200" indent="-457200">
              <a:buFont typeface="+mj-lt"/>
              <a:buAutoNum type="arabicPeriod"/>
            </a:pPr>
            <a:endParaRPr lang="nl-NL" altLang="en-US" sz="2800" dirty="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14</a:t>
            </a:fld>
            <a:endParaRPr lang="en-GB" dirty="0"/>
          </a:p>
        </p:txBody>
      </p:sp>
    </p:spTree>
    <p:extLst>
      <p:ext uri="{BB962C8B-B14F-4D97-AF65-F5344CB8AC3E}">
        <p14:creationId xmlns:p14="http://schemas.microsoft.com/office/powerpoint/2010/main" val="85500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606134" y="634077"/>
            <a:ext cx="9303604" cy="428835"/>
          </a:xfrm>
        </p:spPr>
        <p:txBody>
          <a:bodyPr/>
          <a:lstStyle/>
          <a:p>
            <a:r>
              <a:rPr lang="nl-NL" altLang="en-US" dirty="0" smtClean="0"/>
              <a:t>Convergeren: Ideeën selecteren	</a:t>
            </a:r>
            <a:endParaRPr lang="en-US" altLang="en-US" dirty="0" smtClean="0"/>
          </a:p>
        </p:txBody>
      </p:sp>
      <p:sp>
        <p:nvSpPr>
          <p:cNvPr id="21507" name="Content Placeholder 2"/>
          <p:cNvSpPr>
            <a:spLocks noGrp="1"/>
          </p:cNvSpPr>
          <p:nvPr>
            <p:ph idx="1"/>
          </p:nvPr>
        </p:nvSpPr>
        <p:spPr>
          <a:xfrm>
            <a:off x="1606134" y="1439679"/>
            <a:ext cx="9634680" cy="4787700"/>
          </a:xfrm>
        </p:spPr>
        <p:txBody>
          <a:bodyPr>
            <a:normAutofit/>
          </a:bodyPr>
          <a:lstStyle/>
          <a:p>
            <a:r>
              <a:rPr lang="nl-NL" altLang="en-US" sz="2400" dirty="0" smtClean="0"/>
              <a:t>Selecteren: iedereen individueel 3 ideeën</a:t>
            </a:r>
          </a:p>
          <a:p>
            <a:endParaRPr lang="nl-NL" altLang="en-US" sz="2400" dirty="0" smtClean="0"/>
          </a:p>
          <a:p>
            <a:r>
              <a:rPr lang="nl-NL" altLang="en-US" sz="2400" dirty="0" smtClean="0"/>
              <a:t>Scoren op dimensies, bijvoorbeeld:</a:t>
            </a:r>
          </a:p>
          <a:p>
            <a:pPr lvl="1"/>
            <a:r>
              <a:rPr lang="nl-NL" altLang="en-US" sz="2400" dirty="0" smtClean="0"/>
              <a:t>Haalbaarheid</a:t>
            </a:r>
          </a:p>
          <a:p>
            <a:pPr lvl="1"/>
            <a:r>
              <a:rPr lang="nl-NL" altLang="en-US" sz="2400" dirty="0" smtClean="0"/>
              <a:t>Word je er blij van</a:t>
            </a:r>
            <a:endParaRPr lang="en-US" altLang="en-US" sz="2400"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15</a:t>
            </a:fld>
            <a:endParaRPr lang="en-GB" dirty="0"/>
          </a:p>
        </p:txBody>
      </p:sp>
    </p:spTree>
    <p:extLst>
      <p:ext uri="{BB962C8B-B14F-4D97-AF65-F5344CB8AC3E}">
        <p14:creationId xmlns:p14="http://schemas.microsoft.com/office/powerpoint/2010/main" val="350598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574602" y="456383"/>
            <a:ext cx="9539082" cy="428835"/>
          </a:xfrm>
        </p:spPr>
        <p:txBody>
          <a:bodyPr/>
          <a:lstStyle/>
          <a:p>
            <a:r>
              <a:rPr lang="en-US" altLang="en-US" dirty="0" err="1" smtClean="0"/>
              <a:t>Aan</a:t>
            </a:r>
            <a:r>
              <a:rPr lang="en-US" altLang="en-US" dirty="0" smtClean="0"/>
              <a:t> de slag: Plan </a:t>
            </a:r>
            <a:r>
              <a:rPr lang="en-US" altLang="en-US" dirty="0" err="1" smtClean="0"/>
              <a:t>maken</a:t>
            </a:r>
            <a:r>
              <a:rPr lang="en-US" altLang="en-US" dirty="0" smtClean="0"/>
              <a:t> </a:t>
            </a:r>
            <a:r>
              <a:rPr lang="en-US" altLang="en-US" dirty="0" err="1" smtClean="0"/>
              <a:t>voor</a:t>
            </a:r>
            <a:r>
              <a:rPr lang="en-US" altLang="en-US" dirty="0" smtClean="0"/>
              <a:t> </a:t>
            </a:r>
            <a:r>
              <a:rPr lang="en-US" altLang="en-US" dirty="0" err="1" smtClean="0"/>
              <a:t>eigen</a:t>
            </a:r>
            <a:r>
              <a:rPr lang="en-US" altLang="en-US" dirty="0" smtClean="0"/>
              <a:t> brainstorm</a:t>
            </a:r>
          </a:p>
        </p:txBody>
      </p:sp>
      <p:sp>
        <p:nvSpPr>
          <p:cNvPr id="24579" name="Content Placeholder 2"/>
          <p:cNvSpPr>
            <a:spLocks noGrp="1"/>
          </p:cNvSpPr>
          <p:nvPr>
            <p:ph idx="1"/>
          </p:nvPr>
        </p:nvSpPr>
        <p:spPr>
          <a:xfrm>
            <a:off x="1574602" y="1140465"/>
            <a:ext cx="10375660" cy="5456188"/>
          </a:xfrm>
        </p:spPr>
        <p:txBody>
          <a:bodyPr>
            <a:normAutofit fontScale="77500" lnSpcReduction="20000"/>
          </a:bodyPr>
          <a:lstStyle/>
          <a:p>
            <a:r>
              <a:rPr lang="nl-NL" altLang="en-US" sz="2400" dirty="0" smtClean="0"/>
              <a:t>Met wie?</a:t>
            </a:r>
          </a:p>
          <a:p>
            <a:r>
              <a:rPr lang="nl-NL" altLang="en-US" sz="2400" dirty="0" smtClean="0"/>
              <a:t>Wanneer?</a:t>
            </a:r>
          </a:p>
          <a:p>
            <a:r>
              <a:rPr lang="nl-NL" altLang="en-US" sz="2400" dirty="0" smtClean="0"/>
              <a:t>Waar?</a:t>
            </a:r>
          </a:p>
          <a:p>
            <a:r>
              <a:rPr lang="nl-NL" altLang="en-US" sz="2400" dirty="0" smtClean="0"/>
              <a:t>Hoe uitnodigen?</a:t>
            </a:r>
          </a:p>
          <a:p>
            <a:r>
              <a:rPr lang="nl-NL" altLang="en-US" sz="2400" dirty="0" smtClean="0"/>
              <a:t>Welke informatie geef je vooraf aan brainstormdeelnemers?</a:t>
            </a:r>
          </a:p>
          <a:p>
            <a:r>
              <a:rPr lang="nl-NL" altLang="en-US" sz="2400" dirty="0" smtClean="0"/>
              <a:t>Hoe starten? – startvraag?</a:t>
            </a:r>
          </a:p>
          <a:p>
            <a:r>
              <a:rPr lang="nl-NL" altLang="en-US" sz="2400" dirty="0" smtClean="0"/>
              <a:t>Hoe de optimale </a:t>
            </a:r>
            <a:r>
              <a:rPr lang="nl-NL" altLang="en-US" sz="2400" dirty="0" err="1" smtClean="0"/>
              <a:t>mindset</a:t>
            </a:r>
            <a:r>
              <a:rPr lang="nl-NL" altLang="en-US" sz="2400" dirty="0" smtClean="0"/>
              <a:t> creëren voor productieve brainstorm</a:t>
            </a:r>
          </a:p>
          <a:p>
            <a:pPr lvl="1"/>
            <a:r>
              <a:rPr lang="nl-NL" altLang="en-US" sz="2400" dirty="0" smtClean="0"/>
              <a:t>Veilig, vrij, betrokken, veel en afwijkende ideeën = goed</a:t>
            </a:r>
          </a:p>
          <a:p>
            <a:r>
              <a:rPr lang="en-US" altLang="en-US" sz="2400" dirty="0" smtClean="0"/>
              <a:t>Hoe </a:t>
            </a:r>
            <a:r>
              <a:rPr lang="en-US" altLang="en-US" sz="2400" dirty="0" err="1" smtClean="0"/>
              <a:t>divergeren</a:t>
            </a:r>
            <a:r>
              <a:rPr lang="en-US" altLang="en-US" sz="2400" dirty="0" smtClean="0"/>
              <a:t>?</a:t>
            </a:r>
          </a:p>
          <a:p>
            <a:r>
              <a:rPr lang="en-US" altLang="en-US" sz="2400" dirty="0" smtClean="0"/>
              <a:t>Hoe </a:t>
            </a:r>
            <a:r>
              <a:rPr lang="en-US" altLang="en-US" sz="2400" dirty="0" err="1" smtClean="0"/>
              <a:t>convergeren</a:t>
            </a:r>
            <a:r>
              <a:rPr lang="en-US" altLang="en-US" sz="2400" dirty="0" smtClean="0"/>
              <a:t>?</a:t>
            </a:r>
          </a:p>
          <a:p>
            <a:r>
              <a:rPr lang="en-US" altLang="en-US" sz="2400" dirty="0" smtClean="0"/>
              <a:t>Wat doe je ter </a:t>
            </a:r>
            <a:r>
              <a:rPr lang="en-US" altLang="en-US" sz="2400" dirty="0" err="1" smtClean="0"/>
              <a:t>afsluiting</a:t>
            </a:r>
            <a:r>
              <a:rPr lang="en-US" altLang="en-US" sz="2400" dirty="0" smtClean="0"/>
              <a:t> van de </a:t>
            </a:r>
            <a:r>
              <a:rPr lang="en-US" altLang="en-US" sz="2400" dirty="0" err="1" smtClean="0"/>
              <a:t>brainstormsessie</a:t>
            </a:r>
            <a:r>
              <a:rPr lang="en-US" altLang="en-US" sz="2400" dirty="0" smtClean="0"/>
              <a:t>?</a:t>
            </a:r>
          </a:p>
          <a:p>
            <a:r>
              <a:rPr lang="en-US" altLang="en-US" sz="2400" dirty="0"/>
              <a:t>W</a:t>
            </a:r>
            <a:r>
              <a:rPr lang="en-US" altLang="en-US" sz="2400" dirty="0" smtClean="0"/>
              <a:t>at doe je </a:t>
            </a:r>
            <a:r>
              <a:rPr lang="en-US" altLang="en-US" sz="2400" dirty="0" err="1" smtClean="0"/>
              <a:t>na</a:t>
            </a:r>
            <a:r>
              <a:rPr lang="en-US" altLang="en-US" sz="2400" dirty="0" smtClean="0"/>
              <a:t> </a:t>
            </a:r>
            <a:r>
              <a:rPr lang="en-US" altLang="en-US" sz="2400" dirty="0" err="1" smtClean="0"/>
              <a:t>afloop</a:t>
            </a:r>
            <a:r>
              <a:rPr lang="en-US" altLang="en-US" sz="2400" dirty="0" smtClean="0"/>
              <a:t>?</a:t>
            </a:r>
          </a:p>
          <a:p>
            <a:pPr lvl="1"/>
            <a:r>
              <a:rPr lang="en-US" altLang="en-US" sz="2400" dirty="0" err="1"/>
              <a:t>U</a:t>
            </a:r>
            <a:r>
              <a:rPr lang="en-US" altLang="en-US" sz="2400" dirty="0" err="1" smtClean="0"/>
              <a:t>itwerking</a:t>
            </a:r>
            <a:r>
              <a:rPr lang="en-US" altLang="en-US" sz="2400" dirty="0" smtClean="0"/>
              <a:t> (</a:t>
            </a:r>
            <a:r>
              <a:rPr lang="en-US" altLang="en-US" sz="2400" dirty="0" err="1" smtClean="0"/>
              <a:t>wie</a:t>
            </a:r>
            <a:r>
              <a:rPr lang="en-US" altLang="en-US" sz="2400" dirty="0" smtClean="0"/>
              <a:t>, wat, hoe?), </a:t>
            </a:r>
            <a:r>
              <a:rPr lang="en-US" altLang="en-US" sz="2400" dirty="0" err="1" smtClean="0"/>
              <a:t>bespreking</a:t>
            </a:r>
            <a:r>
              <a:rPr lang="en-US" altLang="en-US" sz="2400" dirty="0" smtClean="0"/>
              <a:t> (met </a:t>
            </a:r>
            <a:r>
              <a:rPr lang="en-US" altLang="en-US" sz="2400" dirty="0" err="1" smtClean="0"/>
              <a:t>wie</a:t>
            </a:r>
            <a:r>
              <a:rPr lang="en-US" altLang="en-US" sz="2400" dirty="0" smtClean="0"/>
              <a:t>?), </a:t>
            </a:r>
            <a:r>
              <a:rPr lang="en-US" altLang="en-US" sz="2400" dirty="0" err="1" smtClean="0"/>
              <a:t>terugkoppeling</a:t>
            </a:r>
            <a:r>
              <a:rPr lang="en-US" altLang="en-US" sz="2400" dirty="0" smtClean="0"/>
              <a:t> </a:t>
            </a:r>
            <a:r>
              <a:rPr lang="en-US" altLang="en-US" sz="2400" dirty="0" err="1" smtClean="0"/>
              <a:t>aan</a:t>
            </a:r>
            <a:r>
              <a:rPr lang="en-US" altLang="en-US" sz="2400" dirty="0" smtClean="0"/>
              <a:t> </a:t>
            </a:r>
            <a:r>
              <a:rPr lang="en-US" altLang="en-US" sz="2400" dirty="0" err="1" smtClean="0"/>
              <a:t>brainstormgroep</a:t>
            </a:r>
            <a:r>
              <a:rPr lang="en-US" altLang="en-US" sz="2400" dirty="0" smtClean="0"/>
              <a:t>?</a:t>
            </a:r>
          </a:p>
          <a:p>
            <a:r>
              <a:rPr lang="en-US" altLang="en-US" sz="2400" dirty="0" err="1" smtClean="0"/>
              <a:t>Denk</a:t>
            </a:r>
            <a:r>
              <a:rPr lang="en-US" altLang="en-US" sz="2400" dirty="0" smtClean="0"/>
              <a:t> </a:t>
            </a:r>
            <a:r>
              <a:rPr lang="en-US" altLang="en-US" sz="2400" dirty="0" err="1" smtClean="0"/>
              <a:t>na</a:t>
            </a:r>
            <a:r>
              <a:rPr lang="en-US" altLang="en-US" sz="2400" dirty="0" smtClean="0"/>
              <a:t> over je </a:t>
            </a:r>
            <a:r>
              <a:rPr lang="en-US" altLang="en-US" sz="2400" dirty="0" err="1" smtClean="0"/>
              <a:t>eigen</a:t>
            </a:r>
            <a:r>
              <a:rPr lang="en-US" altLang="en-US" sz="2400" dirty="0" smtClean="0"/>
              <a:t> </a:t>
            </a:r>
            <a:r>
              <a:rPr lang="en-US" altLang="en-US" sz="2400" dirty="0" err="1" smtClean="0"/>
              <a:t>rol</a:t>
            </a:r>
            <a:r>
              <a:rPr lang="en-US" altLang="en-US" sz="2400" dirty="0"/>
              <a:t> </a:t>
            </a:r>
            <a:r>
              <a:rPr lang="en-US" altLang="en-US" sz="2400" dirty="0" err="1" smtClean="0"/>
              <a:t>bij</a:t>
            </a:r>
            <a:r>
              <a:rPr lang="en-US" altLang="en-US" sz="2400" dirty="0" smtClean="0"/>
              <a:t> de brainstorm (process / </a:t>
            </a:r>
            <a:r>
              <a:rPr lang="en-US" altLang="en-US" sz="2400" dirty="0" err="1" smtClean="0"/>
              <a:t>inhoud</a:t>
            </a:r>
            <a:r>
              <a:rPr lang="en-US" altLang="en-US" sz="2400" dirty="0" smtClean="0"/>
              <a:t>) </a:t>
            </a:r>
            <a:r>
              <a:rPr lang="en-US" altLang="en-US" sz="2400" dirty="0" err="1" smtClean="0"/>
              <a:t>en</a:t>
            </a:r>
            <a:r>
              <a:rPr lang="en-US" altLang="en-US" sz="2400" dirty="0" smtClean="0"/>
              <a:t> </a:t>
            </a:r>
            <a:r>
              <a:rPr lang="en-US" altLang="en-US" sz="2400" dirty="0" err="1" smtClean="0"/>
              <a:t>welke</a:t>
            </a:r>
            <a:r>
              <a:rPr lang="en-US" altLang="en-US" sz="2400" dirty="0" smtClean="0"/>
              <a:t> </a:t>
            </a:r>
            <a:r>
              <a:rPr lang="en-US" altLang="en-US" sz="2400" dirty="0" err="1" smtClean="0"/>
              <a:t>houding</a:t>
            </a:r>
            <a:r>
              <a:rPr lang="en-US" altLang="en-US" sz="2400" dirty="0" smtClean="0"/>
              <a:t> </a:t>
            </a:r>
            <a:r>
              <a:rPr lang="en-US" altLang="en-US" sz="2400" dirty="0" err="1" smtClean="0"/>
              <a:t>en</a:t>
            </a:r>
            <a:r>
              <a:rPr lang="en-US" altLang="en-US" sz="2400" dirty="0" smtClean="0"/>
              <a:t> </a:t>
            </a:r>
            <a:r>
              <a:rPr lang="en-US" altLang="en-US" sz="2400" dirty="0" err="1" smtClean="0"/>
              <a:t>acties</a:t>
            </a:r>
            <a:r>
              <a:rPr lang="en-US" altLang="en-US" sz="2400" dirty="0" smtClean="0"/>
              <a:t> </a:t>
            </a:r>
            <a:r>
              <a:rPr lang="en-US" altLang="en-US" sz="2400" dirty="0" err="1" smtClean="0"/>
              <a:t>daarbij</a:t>
            </a:r>
            <a:r>
              <a:rPr lang="en-US" altLang="en-US" sz="2400" dirty="0" smtClean="0"/>
              <a:t> </a:t>
            </a:r>
            <a:r>
              <a:rPr lang="en-US" altLang="en-US" sz="2400" dirty="0" err="1" smtClean="0"/>
              <a:t>passen</a:t>
            </a:r>
            <a:endParaRPr lang="en-US" altLang="en-US" sz="2400" dirty="0" smtClean="0"/>
          </a:p>
          <a:p>
            <a:r>
              <a:rPr lang="en-US" altLang="en-US" sz="2400" dirty="0" err="1" smtClean="0"/>
              <a:t>Proces-ondersteuner</a:t>
            </a:r>
            <a:r>
              <a:rPr lang="en-US" altLang="en-US" sz="2400" dirty="0" smtClean="0"/>
              <a:t> / -</a:t>
            </a:r>
            <a:r>
              <a:rPr lang="en-US" altLang="en-US" sz="2400" dirty="0" err="1" smtClean="0"/>
              <a:t>ondersteuning</a:t>
            </a:r>
            <a:r>
              <a:rPr lang="en-US" altLang="en-US" sz="2400" dirty="0" smtClean="0"/>
              <a:t>?</a:t>
            </a:r>
            <a:endParaRPr lang="en-US" altLang="en-US" sz="2400" dirty="0"/>
          </a:p>
          <a:p>
            <a:endParaRPr lang="en-US" altLang="en-US"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16</a:t>
            </a:fld>
            <a:endParaRPr lang="en-GB" dirty="0"/>
          </a:p>
        </p:txBody>
      </p:sp>
    </p:spTree>
    <p:extLst>
      <p:ext uri="{BB962C8B-B14F-4D97-AF65-F5344CB8AC3E}">
        <p14:creationId xmlns:p14="http://schemas.microsoft.com/office/powerpoint/2010/main" val="385839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748023" y="618313"/>
            <a:ext cx="7114540" cy="428835"/>
          </a:xfrm>
        </p:spPr>
        <p:txBody>
          <a:bodyPr/>
          <a:lstStyle/>
          <a:p>
            <a:r>
              <a:rPr lang="en-US" altLang="en-US" dirty="0" smtClean="0"/>
              <a:t>Tot slot </a:t>
            </a:r>
          </a:p>
        </p:txBody>
      </p:sp>
      <p:sp>
        <p:nvSpPr>
          <p:cNvPr id="24579" name="Content Placeholder 2"/>
          <p:cNvSpPr>
            <a:spLocks noGrp="1"/>
          </p:cNvSpPr>
          <p:nvPr>
            <p:ph idx="1"/>
          </p:nvPr>
        </p:nvSpPr>
        <p:spPr>
          <a:xfrm>
            <a:off x="1748023" y="1732847"/>
            <a:ext cx="9839632" cy="3985854"/>
          </a:xfrm>
        </p:spPr>
        <p:txBody>
          <a:bodyPr/>
          <a:lstStyle/>
          <a:p>
            <a:r>
              <a:rPr lang="nl-NL" altLang="en-US" sz="2400" dirty="0"/>
              <a:t>Een onderbouwde keuze maken </a:t>
            </a:r>
            <a:r>
              <a:rPr lang="nl-NL" altLang="en-US" sz="2400" dirty="0" smtClean="0"/>
              <a:t>uit </a:t>
            </a:r>
            <a:r>
              <a:rPr lang="nl-NL" altLang="en-US" sz="2400" dirty="0"/>
              <a:t>de </a:t>
            </a:r>
            <a:r>
              <a:rPr lang="nl-NL" altLang="en-US" sz="2400" dirty="0" smtClean="0"/>
              <a:t>mogelijke adviesproducten </a:t>
            </a:r>
            <a:endParaRPr lang="nl-NL" altLang="en-US" sz="2400" dirty="0"/>
          </a:p>
          <a:p>
            <a:endParaRPr lang="nl-NL" altLang="en-US" sz="2400" dirty="0"/>
          </a:p>
          <a:p>
            <a:endParaRPr lang="nl-NL" altLang="en-US" sz="2400" dirty="0"/>
          </a:p>
          <a:p>
            <a:r>
              <a:rPr lang="nl-NL" altLang="en-US" sz="2400" dirty="0" smtClean="0"/>
              <a:t>Keuze uitwerken </a:t>
            </a:r>
            <a:r>
              <a:rPr lang="nl-NL" altLang="en-US" sz="2400" dirty="0"/>
              <a:t>tot een beroepsproduct </a:t>
            </a:r>
            <a:endParaRPr lang="en-US" altLang="en-US" sz="2400" dirty="0"/>
          </a:p>
          <a:p>
            <a:endParaRPr lang="en-US" altLang="en-US" dirty="0" smtClean="0"/>
          </a:p>
        </p:txBody>
      </p:sp>
      <p:sp>
        <p:nvSpPr>
          <p:cNvPr id="2" name="Footer Placeholder 1"/>
          <p:cNvSpPr>
            <a:spLocks noGrp="1"/>
          </p:cNvSpPr>
          <p:nvPr>
            <p:ph type="ftr" sz="quarter" idx="3"/>
          </p:nvPr>
        </p:nvSpPr>
        <p:spPr/>
        <p:txBody>
          <a:bodyPr/>
          <a:lstStyle/>
          <a:p>
            <a:pPr marL="12700">
              <a:lnSpc>
                <a:spcPts val="1535"/>
              </a:lnSpc>
            </a:pPr>
            <a:r>
              <a:rPr lang="nl-NL" smtClean="0"/>
              <a:t>Brainstorm</a:t>
            </a:r>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17</a:t>
            </a:fld>
            <a:endParaRPr lang="en-GB" dirty="0"/>
          </a:p>
        </p:txBody>
      </p:sp>
    </p:spTree>
    <p:extLst>
      <p:ext uri="{BB962C8B-B14F-4D97-AF65-F5344CB8AC3E}">
        <p14:creationId xmlns:p14="http://schemas.microsoft.com/office/powerpoint/2010/main" val="287505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779553" y="602548"/>
            <a:ext cx="7114540" cy="428835"/>
          </a:xfrm>
        </p:spPr>
        <p:txBody>
          <a:bodyPr/>
          <a:lstStyle/>
          <a:p>
            <a:r>
              <a:rPr lang="en-US" altLang="en-US" dirty="0" err="1" smtClean="0"/>
              <a:t>Evaluatie</a:t>
            </a:r>
            <a:r>
              <a:rPr lang="en-US" altLang="en-US" dirty="0" smtClean="0"/>
              <a:t> workshop</a:t>
            </a:r>
          </a:p>
        </p:txBody>
      </p:sp>
      <p:sp>
        <p:nvSpPr>
          <p:cNvPr id="25603" name="Content Placeholder 2"/>
          <p:cNvSpPr>
            <a:spLocks noGrp="1"/>
          </p:cNvSpPr>
          <p:nvPr>
            <p:ph idx="1"/>
          </p:nvPr>
        </p:nvSpPr>
        <p:spPr>
          <a:xfrm>
            <a:off x="1779553" y="1865348"/>
            <a:ext cx="7114540" cy="3985854"/>
          </a:xfrm>
        </p:spPr>
        <p:txBody>
          <a:bodyPr>
            <a:noAutofit/>
          </a:bodyPr>
          <a:lstStyle/>
          <a:p>
            <a:r>
              <a:rPr lang="en-US" altLang="en-US" sz="2800" b="1" dirty="0" smtClean="0"/>
              <a:t>Tops</a:t>
            </a:r>
          </a:p>
          <a:p>
            <a:endParaRPr lang="en-US" altLang="en-US" sz="2800" b="1" dirty="0" smtClean="0"/>
          </a:p>
          <a:p>
            <a:endParaRPr lang="en-US" altLang="en-US" sz="2800" b="1" dirty="0" smtClean="0"/>
          </a:p>
          <a:p>
            <a:endParaRPr lang="en-US" altLang="en-US" sz="2800" b="1" dirty="0" smtClean="0"/>
          </a:p>
          <a:p>
            <a:r>
              <a:rPr lang="en-US" altLang="en-US" sz="2800" b="1" dirty="0" smtClean="0"/>
              <a:t>Tips </a:t>
            </a:r>
          </a:p>
        </p:txBody>
      </p:sp>
    </p:spTree>
    <p:extLst>
      <p:ext uri="{BB962C8B-B14F-4D97-AF65-F5344CB8AC3E}">
        <p14:creationId xmlns:p14="http://schemas.microsoft.com/office/powerpoint/2010/main" val="2860680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e7eb5fd271471ceb031aa7637231df710576e42"/>
</p:tagLst>
</file>

<file path=ppt/theme/theme1.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6603AB6273949A883419BE8F06E16" ma:contentTypeVersion="6" ma:contentTypeDescription="Een nieuw document maken." ma:contentTypeScope="" ma:versionID="5e4932262c8328530b8dec9fd8385153">
  <xsd:schema xmlns:xsd="http://www.w3.org/2001/XMLSchema" xmlns:xs="http://www.w3.org/2001/XMLSchema" xmlns:p="http://schemas.microsoft.com/office/2006/metadata/properties" xmlns:ns2="4b15f04b-ece9-4834-ad48-5bdad4325625" xmlns:ns3="39c250b7-9a2a-4c67-afad-578f526b56a8" targetNamespace="http://schemas.microsoft.com/office/2006/metadata/properties" ma:root="true" ma:fieldsID="bddcd3252d62101dcb60705d017b3eb5" ns2:_="" ns3:_="">
    <xsd:import namespace="4b15f04b-ece9-4834-ad48-5bdad4325625"/>
    <xsd:import namespace="39c250b7-9a2a-4c67-afad-578f526b56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RiavanDijk"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5f04b-ece9-4834-ad48-5bdad43256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iavanDijk" ma:index="12" nillable="true" ma:displayName="Indiener" ma:format="Dropdown" ma:list="UserInfo" ma:SharePointGroup="0" ma:internalName="RiavanDij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c250b7-9a2a-4c67-afad-578f526b56a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iavanDijk xmlns="4b15f04b-ece9-4834-ad48-5bdad4325625">
      <UserInfo>
        <DisplayName/>
        <AccountId xsi:nil="true"/>
        <AccountType/>
      </UserInfo>
    </RiavanDijk>
  </documentManagement>
</p:properties>
</file>

<file path=customXml/itemProps1.xml><?xml version="1.0" encoding="utf-8"?>
<ds:datastoreItem xmlns:ds="http://schemas.openxmlformats.org/officeDocument/2006/customXml" ds:itemID="{DB8F727E-00CE-4036-98CE-349729361D37}"/>
</file>

<file path=customXml/itemProps2.xml><?xml version="1.0" encoding="utf-8"?>
<ds:datastoreItem xmlns:ds="http://schemas.openxmlformats.org/officeDocument/2006/customXml" ds:itemID="{C884EF97-2535-48B0-B312-C9DA1CCF4120}"/>
</file>

<file path=customXml/itemProps3.xml><?xml version="1.0" encoding="utf-8"?>
<ds:datastoreItem xmlns:ds="http://schemas.openxmlformats.org/officeDocument/2006/customXml" ds:itemID="{8EBB06C5-AA62-4641-989A-5BBC8D086B7F}"/>
</file>

<file path=docProps/app.xml><?xml version="1.0" encoding="utf-8"?>
<Properties xmlns="http://schemas.openxmlformats.org/officeDocument/2006/extended-properties" xmlns:vt="http://schemas.openxmlformats.org/officeDocument/2006/docPropsVTypes">
  <Template>HHS-ppt-template-NL-16x9</Template>
  <TotalTime>1353</TotalTime>
  <Words>2220</Words>
  <Application>Microsoft Office PowerPoint</Application>
  <PresentationFormat>Breedbeeld</PresentationFormat>
  <Paragraphs>251</Paragraphs>
  <Slides>18</Slides>
  <Notes>11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18</vt:i4>
      </vt:variant>
    </vt:vector>
  </HeadingPairs>
  <TitlesOfParts>
    <vt:vector size="23" baseType="lpstr">
      <vt:lpstr>Arial</vt:lpstr>
      <vt:lpstr>Arial Black</vt:lpstr>
      <vt:lpstr>Calibri</vt:lpstr>
      <vt:lpstr>Wingdings</vt:lpstr>
      <vt:lpstr>Kantoorthema</vt:lpstr>
      <vt:lpstr>Brainstorm </vt:lpstr>
      <vt:lpstr>Van Resultaat naar Adviesproduct  </vt:lpstr>
      <vt:lpstr>Lesprogramma</vt:lpstr>
      <vt:lpstr>Beroepsproduct Advies</vt:lpstr>
      <vt:lpstr>Waarom brainstorm?</vt:lpstr>
      <vt:lpstr>Resultaten omzetten in adviesproducten </vt:lpstr>
      <vt:lpstr>Doel van brainstorm sessies</vt:lpstr>
      <vt:lpstr>Brainstormsessie</vt:lpstr>
      <vt:lpstr>Regels voor brainstorm</vt:lpstr>
      <vt:lpstr>Divergeren werkvorm 1:  Context verplaatsen  </vt:lpstr>
      <vt:lpstr>Divergeren werkvorm 2: Omgekeerde opdracht</vt:lpstr>
      <vt:lpstr>Divergeren werkvorm 3: Post-its clusteren </vt:lpstr>
      <vt:lpstr>Aan de slag met divergeren, in 3 groepen (20 minuten)</vt:lpstr>
      <vt:lpstr>Ideeën/oplossingen verzamelen (plenair)</vt:lpstr>
      <vt:lpstr>Convergeren: Ideeën selecteren </vt:lpstr>
      <vt:lpstr>Aan de slag: Plan maken voor eigen brainstorm</vt:lpstr>
      <vt:lpstr>Tot slot </vt:lpstr>
      <vt:lpstr>Evaluatie workshop</vt:lpstr>
    </vt:vector>
  </TitlesOfParts>
  <Manager/>
  <Company>HHS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dc:title>
  <dc:subject/>
  <dc:creator>Kuijt - Evers, L.F.M.</dc:creator>
  <cp:keywords/>
  <dc:description/>
  <cp:lastModifiedBy>Koppes, L.L.J.</cp:lastModifiedBy>
  <cp:revision>37</cp:revision>
  <dcterms:created xsi:type="dcterms:W3CDTF">2019-01-09T08:34:35Z</dcterms:created>
  <dcterms:modified xsi:type="dcterms:W3CDTF">2020-01-14T16:46:27Z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0x01010033A6603AB6273949A883419BE8F06E16</vt:lpwstr>
  </property>
</Properties>
</file>