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9" r:id="rId2"/>
    <p:sldId id="260" r:id="rId3"/>
    <p:sldId id="261" r:id="rId4"/>
    <p:sldId id="258" r:id="rId5"/>
    <p:sldId id="26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133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A6633E-EED5-44D8-8DB2-69B514F6DDCD}" type="datetimeFigureOut">
              <a:rPr lang="nl-NL" smtClean="0"/>
              <a:t>10-4-2024</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CCD807-CF54-40B8-AB30-344EC611B4F7}" type="slidenum">
              <a:rPr lang="nl-NL" smtClean="0"/>
              <a:t>‹nr.›</a:t>
            </a:fld>
            <a:endParaRPr lang="nl-NL"/>
          </a:p>
        </p:txBody>
      </p:sp>
    </p:spTree>
    <p:extLst>
      <p:ext uri="{BB962C8B-B14F-4D97-AF65-F5344CB8AC3E}">
        <p14:creationId xmlns:p14="http://schemas.microsoft.com/office/powerpoint/2010/main" val="2774357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extLst>
      <p:ext uri="{BB962C8B-B14F-4D97-AF65-F5344CB8AC3E}">
        <p14:creationId xmlns:p14="http://schemas.microsoft.com/office/powerpoint/2010/main" val="358342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371600" y="1143000"/>
            <a:ext cx="4114800" cy="3086100"/>
          </a:xfrm>
        </p:spPr>
      </p:sp>
      <p:sp>
        <p:nvSpPr>
          <p:cNvPr id="3" name="Tijdelijke aanduiding voor notities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A: CORRECT </a:t>
            </a:r>
            <a:r>
              <a:rPr lang="en-GB" baseline="0" dirty="0"/>
              <a:t>Hoe smaller de </a:t>
            </a:r>
            <a:r>
              <a:rPr lang="en-GB" baseline="0" dirty="0" err="1"/>
              <a:t>spleet</a:t>
            </a:r>
            <a:r>
              <a:rPr lang="en-GB" baseline="0" dirty="0"/>
              <a:t>, hoe </a:t>
            </a:r>
            <a:r>
              <a:rPr lang="en-GB" baseline="0" dirty="0" err="1"/>
              <a:t>meer</a:t>
            </a:r>
            <a:r>
              <a:rPr lang="en-GB" baseline="0" dirty="0"/>
              <a:t> </a:t>
            </a:r>
            <a:r>
              <a:rPr lang="en-GB" baseline="0" dirty="0" err="1"/>
              <a:t>uitspreiding</a:t>
            </a:r>
            <a:r>
              <a:rPr lang="en-GB" baseline="0" dirty="0"/>
              <a:t> er is</a:t>
            </a:r>
          </a:p>
          <a:p>
            <a:pPr marL="0" marR="0" lvl="0" indent="0" defTabSz="457200" eaLnBrk="1" fontAlgn="auto" latinLnBrk="0" hangingPunct="1">
              <a:lnSpc>
                <a:spcPct val="117999"/>
              </a:lnSpc>
              <a:spcBef>
                <a:spcPts val="0"/>
              </a:spcBef>
              <a:spcAft>
                <a:spcPts val="0"/>
              </a:spcAft>
              <a:buClrTx/>
              <a:buSzTx/>
              <a:buFontTx/>
              <a:buNone/>
              <a:tabLst/>
              <a:defRPr/>
            </a:pPr>
            <a:r>
              <a:rPr lang="en-US" baseline="0" dirty="0"/>
              <a:t>B: </a:t>
            </a:r>
            <a:r>
              <a:rPr lang="nl-NL" baseline="0" dirty="0"/>
              <a:t>Deze optie klinkt logisch: smallere spleet -&gt; `smallere streep op de muur. Maar dan denkt de leerling dat de streep op de muur een afbeelding is van de spleet. Wijs de leerling op de richting van de spleet </a:t>
            </a:r>
            <a:r>
              <a:rPr lang="nl-NL" baseline="0" dirty="0" err="1"/>
              <a:t>tov</a:t>
            </a:r>
            <a:r>
              <a:rPr lang="nl-NL" baseline="0" dirty="0"/>
              <a:t> de richting van de streep.</a:t>
            </a:r>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baseline="0" dirty="0"/>
              <a:t>C: </a:t>
            </a:r>
            <a:r>
              <a:rPr lang="nl-NL" baseline="0" dirty="0"/>
              <a:t>De leerling ziet nog niet het verband tussen de spleet en de streep</a:t>
            </a:r>
            <a:endParaRPr lang="en-GB" sz="1200" b="0" i="0" u="none" strike="noStrike" dirty="0">
              <a:effectLst/>
              <a:latin typeface="+mn-lt"/>
              <a:ea typeface="+mn-ea"/>
              <a:cs typeface="+mn-cs"/>
              <a:sym typeface="Helvetica Neue"/>
            </a:endParaRPr>
          </a:p>
          <a:p>
            <a:endParaRPr lang="en-US" baseline="0" dirty="0"/>
          </a:p>
          <a:p>
            <a:endParaRPr lang="nl-NL" dirty="0"/>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2</a:t>
            </a:fld>
            <a:endParaRPr lang="nl-NL"/>
          </a:p>
        </p:txBody>
      </p:sp>
    </p:spTree>
    <p:extLst>
      <p:ext uri="{BB962C8B-B14F-4D97-AF65-F5344CB8AC3E}">
        <p14:creationId xmlns:p14="http://schemas.microsoft.com/office/powerpoint/2010/main" val="572922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371600" y="1143000"/>
            <a:ext cx="4114800" cy="3086100"/>
          </a:xfrm>
        </p:spPr>
      </p:sp>
      <p:sp>
        <p:nvSpPr>
          <p:cNvPr id="3" name="Tijdelijke aanduiding voor notities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A: </a:t>
            </a:r>
            <a:r>
              <a:rPr lang="en-GB" baseline="0" dirty="0"/>
              <a:t>Hoe smaller de </a:t>
            </a:r>
            <a:r>
              <a:rPr lang="en-GB" baseline="0" dirty="0" err="1"/>
              <a:t>spleet</a:t>
            </a:r>
            <a:r>
              <a:rPr lang="en-GB" baseline="0" dirty="0"/>
              <a:t>, hoe minder </a:t>
            </a:r>
            <a:r>
              <a:rPr lang="en-GB" baseline="0" dirty="0" err="1"/>
              <a:t>licht</a:t>
            </a:r>
            <a:r>
              <a:rPr lang="en-GB" baseline="0" dirty="0"/>
              <a:t> er in </a:t>
            </a:r>
            <a:r>
              <a:rPr lang="en-GB" baseline="0" dirty="0" err="1"/>
              <a:t>totaal</a:t>
            </a:r>
            <a:r>
              <a:rPr lang="en-GB" baseline="0" dirty="0"/>
              <a:t> </a:t>
            </a:r>
            <a:r>
              <a:rPr lang="en-GB" baseline="0" dirty="0" err="1"/>
              <a:t>doorheen</a:t>
            </a:r>
            <a:r>
              <a:rPr lang="en-GB" baseline="0" dirty="0"/>
              <a:t> </a:t>
            </a:r>
            <a:r>
              <a:rPr lang="en-GB" baseline="0" dirty="0" err="1"/>
              <a:t>komt</a:t>
            </a:r>
            <a:r>
              <a:rPr lang="en-GB" baseline="0" dirty="0"/>
              <a:t>. </a:t>
            </a:r>
          </a:p>
          <a:p>
            <a:pPr marL="0" marR="0" lvl="0" indent="0" defTabSz="457200" eaLnBrk="1" fontAlgn="auto" latinLnBrk="0" hangingPunct="1">
              <a:lnSpc>
                <a:spcPct val="117999"/>
              </a:lnSpc>
              <a:spcBef>
                <a:spcPts val="0"/>
              </a:spcBef>
              <a:spcAft>
                <a:spcPts val="0"/>
              </a:spcAft>
              <a:buClrTx/>
              <a:buSzTx/>
              <a:buFontTx/>
              <a:buNone/>
              <a:tabLst/>
              <a:defRPr/>
            </a:pPr>
            <a:r>
              <a:rPr lang="en-US" baseline="0" dirty="0"/>
              <a:t>B: CORRECT: </a:t>
            </a:r>
            <a:r>
              <a:rPr lang="en-US" baseline="0" dirty="0" err="1"/>
              <a:t>Spleet</a:t>
            </a:r>
            <a:r>
              <a:rPr lang="en-US" baseline="0" dirty="0"/>
              <a:t> is smaller </a:t>
            </a:r>
            <a:r>
              <a:rPr lang="en-US" baseline="0" dirty="0" err="1"/>
              <a:t>dus</a:t>
            </a:r>
            <a:r>
              <a:rPr lang="en-US" baseline="0" dirty="0"/>
              <a:t> er is in </a:t>
            </a:r>
            <a:r>
              <a:rPr lang="en-US" baseline="0" dirty="0" err="1"/>
              <a:t>totaal</a:t>
            </a:r>
            <a:r>
              <a:rPr lang="en-US" baseline="0" dirty="0"/>
              <a:t> minder </a:t>
            </a:r>
            <a:r>
              <a:rPr lang="en-US" baseline="0" dirty="0" err="1"/>
              <a:t>licht</a:t>
            </a:r>
            <a:r>
              <a:rPr lang="en-US" baseline="0" dirty="0"/>
              <a:t> </a:t>
            </a:r>
            <a:r>
              <a:rPr lang="en-US" baseline="0" dirty="0" err="1"/>
              <a:t>beschikbaar</a:t>
            </a:r>
            <a:r>
              <a:rPr lang="en-US" baseline="0" dirty="0"/>
              <a:t>. </a:t>
            </a:r>
            <a:r>
              <a:rPr lang="en-US" baseline="0" dirty="0" err="1"/>
              <a:t>Dat</a:t>
            </a:r>
            <a:r>
              <a:rPr lang="en-US" baseline="0" dirty="0"/>
              <a:t> </a:t>
            </a:r>
            <a:r>
              <a:rPr lang="en-US" baseline="0" dirty="0" err="1"/>
              <a:t>licht</a:t>
            </a:r>
            <a:r>
              <a:rPr lang="en-US" baseline="0" dirty="0"/>
              <a:t> is </a:t>
            </a:r>
            <a:r>
              <a:rPr lang="en-US" baseline="0" dirty="0" err="1"/>
              <a:t>ook</a:t>
            </a:r>
            <a:r>
              <a:rPr lang="en-US" baseline="0" dirty="0"/>
              <a:t> </a:t>
            </a:r>
            <a:r>
              <a:rPr lang="en-US" baseline="0" dirty="0" err="1"/>
              <a:t>nog</a:t>
            </a:r>
            <a:r>
              <a:rPr lang="en-US" baseline="0" dirty="0"/>
              <a:t> </a:t>
            </a:r>
            <a:r>
              <a:rPr lang="en-US" baseline="0" dirty="0" err="1"/>
              <a:t>eens</a:t>
            </a:r>
            <a:r>
              <a:rPr lang="en-US" baseline="0" dirty="0"/>
              <a:t> </a:t>
            </a:r>
            <a:r>
              <a:rPr lang="en-US" baseline="0" dirty="0" err="1"/>
              <a:t>meer</a:t>
            </a:r>
            <a:r>
              <a:rPr lang="en-US" baseline="0" dirty="0"/>
              <a:t> </a:t>
            </a:r>
            <a:r>
              <a:rPr lang="en-US" baseline="0" dirty="0" err="1"/>
              <a:t>uitgespreid</a:t>
            </a:r>
            <a:r>
              <a:rPr lang="en-US" baseline="0" dirty="0"/>
              <a:t>. </a:t>
            </a:r>
            <a:r>
              <a:rPr lang="en-US" baseline="0" dirty="0" err="1"/>
              <a:t>Dus</a:t>
            </a:r>
            <a:r>
              <a:rPr lang="en-US" baseline="0" dirty="0"/>
              <a:t> in het midden is er </a:t>
            </a:r>
            <a:r>
              <a:rPr lang="en-US" baseline="0" dirty="0" err="1"/>
              <a:t>veel</a:t>
            </a:r>
            <a:r>
              <a:rPr lang="en-US" baseline="0" dirty="0"/>
              <a:t> minder </a:t>
            </a:r>
            <a:r>
              <a:rPr lang="en-US" baseline="0" dirty="0" err="1"/>
              <a:t>licht</a:t>
            </a:r>
            <a:r>
              <a:rPr lang="en-US" baseline="0" dirty="0"/>
              <a:t>.</a:t>
            </a:r>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baseline="0" dirty="0"/>
              <a:t>C: </a:t>
            </a:r>
            <a:r>
              <a:rPr lang="nl-NL" baseline="0" dirty="0"/>
              <a:t>De leerling ziet nog niet het verband tussen de spleet en de streep</a:t>
            </a:r>
            <a:endParaRPr lang="en-GB" sz="1200" b="0" i="0" u="none" strike="noStrike" dirty="0">
              <a:effectLst/>
              <a:latin typeface="+mn-lt"/>
              <a:ea typeface="+mn-ea"/>
              <a:cs typeface="+mn-cs"/>
              <a:sym typeface="Helvetica Neue"/>
            </a:endParaRPr>
          </a:p>
          <a:p>
            <a:endParaRPr lang="en-US" baseline="0" dirty="0"/>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3</a:t>
            </a:fld>
            <a:endParaRPr lang="nl-NL"/>
          </a:p>
        </p:txBody>
      </p:sp>
    </p:spTree>
    <p:extLst>
      <p:ext uri="{BB962C8B-B14F-4D97-AF65-F5344CB8AC3E}">
        <p14:creationId xmlns:p14="http://schemas.microsoft.com/office/powerpoint/2010/main" val="226879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371600" y="1143000"/>
            <a:ext cx="4114800" cy="3086100"/>
          </a:xfrm>
        </p:spPr>
      </p:sp>
      <p:sp>
        <p:nvSpPr>
          <p:cNvPr id="3" name="Tijdelijke aanduiding voor notities 2"/>
          <p:cNvSpPr>
            <a:spLocks noGrp="1"/>
          </p:cNvSpPr>
          <p:nvPr>
            <p:ph type="body" idx="1"/>
          </p:nvPr>
        </p:nvSpPr>
        <p:spPr/>
        <p:txBody>
          <a:bodyPr/>
          <a:lstStyle/>
          <a:p>
            <a:r>
              <a:rPr lang="en-GB" dirty="0" err="1"/>
              <a:t>Algemeen</a:t>
            </a:r>
            <a:r>
              <a:rPr lang="en-GB" dirty="0"/>
              <a:t>: </a:t>
            </a:r>
            <a:r>
              <a:rPr lang="en-GB" dirty="0" err="1"/>
              <a:t>Deze</a:t>
            </a:r>
            <a:r>
              <a:rPr lang="en-GB" dirty="0"/>
              <a:t> </a:t>
            </a:r>
            <a:r>
              <a:rPr lang="en-GB" dirty="0" err="1"/>
              <a:t>vraag</a:t>
            </a:r>
            <a:r>
              <a:rPr lang="en-GB" dirty="0"/>
              <a:t> </a:t>
            </a:r>
            <a:r>
              <a:rPr lang="en-GB" dirty="0" err="1"/>
              <a:t>gaat</a:t>
            </a:r>
            <a:r>
              <a:rPr lang="en-GB" dirty="0"/>
              <a:t> </a:t>
            </a:r>
            <a:r>
              <a:rPr lang="en-GB" dirty="0" err="1"/>
              <a:t>meer</a:t>
            </a:r>
            <a:r>
              <a:rPr lang="en-GB" dirty="0"/>
              <a:t> over het EM-spectrum. Op </a:t>
            </a:r>
            <a:r>
              <a:rPr lang="en-GB" dirty="0" err="1"/>
              <a:t>volgorde</a:t>
            </a:r>
            <a:r>
              <a:rPr lang="en-GB" dirty="0"/>
              <a:t> van </a:t>
            </a:r>
            <a:r>
              <a:rPr lang="en-GB" dirty="0" err="1"/>
              <a:t>grote</a:t>
            </a:r>
            <a:r>
              <a:rPr lang="en-GB" dirty="0"/>
              <a:t> </a:t>
            </a:r>
            <a:r>
              <a:rPr lang="en-GB" dirty="0" err="1"/>
              <a:t>golflengte</a:t>
            </a:r>
            <a:r>
              <a:rPr lang="en-GB" dirty="0"/>
              <a:t> </a:t>
            </a:r>
            <a:r>
              <a:rPr lang="en-GB" dirty="0" err="1"/>
              <a:t>naar</a:t>
            </a:r>
            <a:r>
              <a:rPr lang="en-GB" dirty="0"/>
              <a:t> </a:t>
            </a:r>
            <a:r>
              <a:rPr lang="en-GB" dirty="0" err="1"/>
              <a:t>kleine</a:t>
            </a:r>
            <a:r>
              <a:rPr lang="en-GB" dirty="0"/>
              <a:t> </a:t>
            </a:r>
            <a:r>
              <a:rPr lang="en-GB" dirty="0" err="1"/>
              <a:t>golflengte</a:t>
            </a:r>
            <a:r>
              <a:rPr lang="en-GB" dirty="0"/>
              <a:t> is het: </a:t>
            </a:r>
            <a:r>
              <a:rPr lang="en-GB" dirty="0" err="1"/>
              <a:t>infrarood</a:t>
            </a:r>
            <a:r>
              <a:rPr lang="en-GB" dirty="0"/>
              <a:t>, rood, </a:t>
            </a:r>
            <a:r>
              <a:rPr lang="en-GB" dirty="0" err="1"/>
              <a:t>groen</a:t>
            </a:r>
            <a:r>
              <a:rPr lang="en-GB" dirty="0"/>
              <a:t>, </a:t>
            </a:r>
            <a:r>
              <a:rPr lang="en-GB" dirty="0" err="1"/>
              <a:t>blauw</a:t>
            </a:r>
            <a:r>
              <a:rPr lang="en-GB" dirty="0"/>
              <a:t>, ultraviolet</a:t>
            </a:r>
          </a:p>
          <a:p>
            <a:r>
              <a:rPr lang="en-GB" dirty="0"/>
              <a:t>Hoe </a:t>
            </a:r>
            <a:r>
              <a:rPr lang="en-GB" dirty="0" err="1"/>
              <a:t>groter</a:t>
            </a:r>
            <a:r>
              <a:rPr lang="en-GB" dirty="0"/>
              <a:t> de </a:t>
            </a:r>
            <a:r>
              <a:rPr lang="en-GB" dirty="0" err="1"/>
              <a:t>golflengte</a:t>
            </a:r>
            <a:r>
              <a:rPr lang="en-GB" dirty="0"/>
              <a:t>, hoe </a:t>
            </a:r>
            <a:r>
              <a:rPr lang="en-GB" dirty="0" err="1"/>
              <a:t>meer</a:t>
            </a:r>
            <a:r>
              <a:rPr lang="en-GB" dirty="0"/>
              <a:t> </a:t>
            </a:r>
            <a:r>
              <a:rPr lang="en-GB" dirty="0" err="1"/>
              <a:t>buiging</a:t>
            </a:r>
            <a:r>
              <a:rPr lang="en-GB" dirty="0"/>
              <a:t>, </a:t>
            </a:r>
            <a:r>
              <a:rPr lang="en-GB" dirty="0" err="1"/>
              <a:t>dus</a:t>
            </a:r>
            <a:r>
              <a:rPr lang="en-GB" dirty="0"/>
              <a:t> hoe </a:t>
            </a:r>
            <a:r>
              <a:rPr lang="en-GB" dirty="0" err="1"/>
              <a:t>breder</a:t>
            </a:r>
            <a:r>
              <a:rPr lang="en-GB" dirty="0"/>
              <a:t> het patroon. De </a:t>
            </a:r>
            <a:r>
              <a:rPr lang="en-GB" dirty="0" err="1"/>
              <a:t>infraroodlaser</a:t>
            </a:r>
            <a:r>
              <a:rPr lang="en-GB" dirty="0"/>
              <a:t> </a:t>
            </a:r>
            <a:r>
              <a:rPr lang="en-GB" dirty="0" err="1"/>
              <a:t>zou</a:t>
            </a:r>
            <a:r>
              <a:rPr lang="en-GB" dirty="0"/>
              <a:t> </a:t>
            </a:r>
            <a:r>
              <a:rPr lang="en-GB" dirty="0" err="1"/>
              <a:t>dus</a:t>
            </a:r>
            <a:r>
              <a:rPr lang="en-GB" dirty="0"/>
              <a:t> het best </a:t>
            </a:r>
            <a:r>
              <a:rPr lang="en-GB" dirty="0" err="1"/>
              <a:t>werken</a:t>
            </a:r>
            <a:r>
              <a:rPr lang="en-GB" dirty="0"/>
              <a:t>.</a:t>
            </a:r>
          </a:p>
          <a:p>
            <a:endParaRPr lang="en-GB" dirty="0"/>
          </a:p>
          <a:p>
            <a:r>
              <a:rPr lang="en-GB" dirty="0"/>
              <a:t>A:</a:t>
            </a:r>
            <a:r>
              <a:rPr lang="en-GB" baseline="0" dirty="0"/>
              <a:t> </a:t>
            </a:r>
            <a:r>
              <a:rPr lang="en-GB" baseline="0" dirty="0" err="1"/>
              <a:t>groen</a:t>
            </a:r>
            <a:r>
              <a:rPr lang="en-GB" baseline="0" dirty="0"/>
              <a:t> </a:t>
            </a:r>
            <a:r>
              <a:rPr lang="en-GB" baseline="0" dirty="0" err="1"/>
              <a:t>heeft</a:t>
            </a:r>
            <a:r>
              <a:rPr lang="en-GB" baseline="0" dirty="0"/>
              <a:t> </a:t>
            </a:r>
            <a:r>
              <a:rPr lang="en-GB" baseline="0" dirty="0" err="1"/>
              <a:t>een</a:t>
            </a:r>
            <a:r>
              <a:rPr lang="en-GB" baseline="0" dirty="0"/>
              <a:t> </a:t>
            </a:r>
            <a:r>
              <a:rPr lang="en-GB" baseline="0" dirty="0" err="1"/>
              <a:t>kleinere</a:t>
            </a:r>
            <a:r>
              <a:rPr lang="en-GB" baseline="0" dirty="0"/>
              <a:t> </a:t>
            </a:r>
            <a:r>
              <a:rPr lang="en-GB" baseline="0" dirty="0" err="1"/>
              <a:t>golflengte</a:t>
            </a:r>
            <a:r>
              <a:rPr lang="en-GB" baseline="0" dirty="0"/>
              <a:t> dan rood</a:t>
            </a:r>
          </a:p>
          <a:p>
            <a:r>
              <a:rPr lang="en-GB" baseline="0" dirty="0"/>
              <a:t>B: </a:t>
            </a:r>
            <a:r>
              <a:rPr lang="nl-NL" baseline="0" noProof="0" dirty="0"/>
              <a:t>blauw</a:t>
            </a:r>
            <a:r>
              <a:rPr lang="en-GB" baseline="0" dirty="0"/>
              <a:t> </a:t>
            </a:r>
            <a:r>
              <a:rPr lang="en-GB" baseline="0" dirty="0" err="1"/>
              <a:t>heeft</a:t>
            </a:r>
            <a:r>
              <a:rPr lang="en-GB" baseline="0" dirty="0"/>
              <a:t> </a:t>
            </a:r>
            <a:r>
              <a:rPr lang="en-GB" baseline="0" dirty="0" err="1"/>
              <a:t>een</a:t>
            </a:r>
            <a:r>
              <a:rPr lang="en-GB" baseline="0" dirty="0"/>
              <a:t> </a:t>
            </a:r>
            <a:r>
              <a:rPr lang="en-GB" baseline="0" dirty="0" err="1"/>
              <a:t>kleinere</a:t>
            </a:r>
            <a:r>
              <a:rPr lang="en-GB" baseline="0" dirty="0"/>
              <a:t> </a:t>
            </a:r>
            <a:r>
              <a:rPr lang="en-GB" baseline="0" dirty="0" err="1"/>
              <a:t>golflengte</a:t>
            </a:r>
            <a:r>
              <a:rPr lang="en-GB" baseline="0" dirty="0"/>
              <a:t> dan rood</a:t>
            </a:r>
          </a:p>
          <a:p>
            <a:pPr marL="0" marR="0" lvl="0" indent="0" defTabSz="457200" eaLnBrk="1" fontAlgn="auto" latinLnBrk="0" hangingPunct="1">
              <a:lnSpc>
                <a:spcPct val="117999"/>
              </a:lnSpc>
              <a:spcBef>
                <a:spcPts val="0"/>
              </a:spcBef>
              <a:spcAft>
                <a:spcPts val="0"/>
              </a:spcAft>
              <a:buClrTx/>
              <a:buSzTx/>
              <a:buFontTx/>
              <a:buNone/>
              <a:tabLst/>
              <a:defRPr/>
            </a:pPr>
            <a:r>
              <a:rPr lang="en-GB" baseline="0" dirty="0"/>
              <a:t>C: CORRECT: </a:t>
            </a:r>
            <a:r>
              <a:rPr lang="en-GB" baseline="0" dirty="0" err="1"/>
              <a:t>grotere</a:t>
            </a:r>
            <a:r>
              <a:rPr lang="en-GB" baseline="0" dirty="0"/>
              <a:t> </a:t>
            </a:r>
            <a:r>
              <a:rPr lang="en-GB" baseline="0" dirty="0" err="1"/>
              <a:t>golflengte</a:t>
            </a:r>
            <a:r>
              <a:rPr lang="en-GB" baseline="0" dirty="0"/>
              <a:t> -&gt; </a:t>
            </a:r>
            <a:r>
              <a:rPr lang="en-GB" baseline="0" dirty="0" err="1"/>
              <a:t>meer</a:t>
            </a:r>
            <a:r>
              <a:rPr lang="en-GB" baseline="0" dirty="0"/>
              <a:t> </a:t>
            </a:r>
            <a:r>
              <a:rPr lang="en-GB" baseline="0" dirty="0" err="1"/>
              <a:t>buiging</a:t>
            </a:r>
            <a:r>
              <a:rPr lang="en-GB" baseline="0" dirty="0"/>
              <a:t>. </a:t>
            </a:r>
            <a:r>
              <a:rPr lang="en-GB" baseline="0" dirty="0" err="1"/>
              <a:t>Infrarood</a:t>
            </a:r>
            <a:r>
              <a:rPr lang="en-GB" baseline="0" dirty="0"/>
              <a:t> </a:t>
            </a:r>
            <a:r>
              <a:rPr lang="en-GB" baseline="0" dirty="0" err="1"/>
              <a:t>licht</a:t>
            </a:r>
            <a:r>
              <a:rPr lang="en-GB" baseline="0" dirty="0"/>
              <a:t> </a:t>
            </a:r>
            <a:r>
              <a:rPr lang="en-GB" baseline="0" dirty="0" err="1"/>
              <a:t>heeft</a:t>
            </a:r>
            <a:r>
              <a:rPr lang="en-GB" baseline="0" dirty="0"/>
              <a:t> de </a:t>
            </a:r>
            <a:r>
              <a:rPr lang="en-GB" baseline="0" dirty="0" err="1"/>
              <a:t>grootste</a:t>
            </a:r>
            <a:r>
              <a:rPr lang="en-GB" baseline="0" dirty="0"/>
              <a:t> </a:t>
            </a:r>
            <a:r>
              <a:rPr lang="en-GB" baseline="0" dirty="0" err="1"/>
              <a:t>golflengte</a:t>
            </a:r>
            <a:r>
              <a:rPr lang="en-GB" baseline="0" dirty="0"/>
              <a:t> </a:t>
            </a:r>
            <a:r>
              <a:rPr lang="en-GB" baseline="0" dirty="0" err="1"/>
              <a:t>en</a:t>
            </a:r>
            <a:r>
              <a:rPr lang="en-GB" baseline="0" dirty="0"/>
              <a:t> </a:t>
            </a:r>
            <a:r>
              <a:rPr lang="en-GB" baseline="0" dirty="0" err="1"/>
              <a:t>dus</a:t>
            </a:r>
            <a:r>
              <a:rPr lang="en-GB" baseline="0" dirty="0"/>
              <a:t> de </a:t>
            </a:r>
            <a:r>
              <a:rPr lang="en-GB" baseline="0" dirty="0" err="1"/>
              <a:t>meeste</a:t>
            </a:r>
            <a:r>
              <a:rPr lang="en-GB" baseline="0" dirty="0"/>
              <a:t> </a:t>
            </a:r>
            <a:r>
              <a:rPr lang="en-GB" baseline="0" dirty="0" err="1"/>
              <a:t>buiging</a:t>
            </a:r>
            <a:r>
              <a:rPr lang="en-GB" baseline="0" dirty="0"/>
              <a:t>.</a:t>
            </a:r>
          </a:p>
          <a:p>
            <a:r>
              <a:rPr lang="en-GB" baseline="0" dirty="0"/>
              <a:t>D: ultraviolet </a:t>
            </a:r>
            <a:r>
              <a:rPr lang="en-GB" baseline="0" dirty="0" err="1"/>
              <a:t>heeft</a:t>
            </a:r>
            <a:r>
              <a:rPr lang="en-GB" baseline="0" dirty="0"/>
              <a:t> </a:t>
            </a:r>
            <a:r>
              <a:rPr lang="en-GB" baseline="0" dirty="0" err="1"/>
              <a:t>een</a:t>
            </a:r>
            <a:r>
              <a:rPr lang="en-GB" baseline="0" dirty="0"/>
              <a:t> hele </a:t>
            </a:r>
            <a:r>
              <a:rPr lang="en-GB" baseline="0" dirty="0" err="1"/>
              <a:t>kleine</a:t>
            </a:r>
            <a:r>
              <a:rPr lang="en-GB" baseline="0" dirty="0"/>
              <a:t> </a:t>
            </a:r>
            <a:r>
              <a:rPr lang="en-GB" baseline="0" dirty="0" err="1"/>
              <a:t>golflengte</a:t>
            </a:r>
            <a:endParaRPr lang="en-GB" baseline="0" dirty="0"/>
          </a:p>
          <a:p>
            <a:endParaRPr lang="en-GB" baseline="0" dirty="0"/>
          </a:p>
          <a:p>
            <a:endParaRPr lang="en-GB" dirty="0"/>
          </a:p>
          <a:p>
            <a:endParaRPr lang="nl-NL" dirty="0"/>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4</a:t>
            </a:fld>
            <a:endParaRPr lang="nl-NL"/>
          </a:p>
        </p:txBody>
      </p:sp>
    </p:spTree>
    <p:extLst>
      <p:ext uri="{BB962C8B-B14F-4D97-AF65-F5344CB8AC3E}">
        <p14:creationId xmlns:p14="http://schemas.microsoft.com/office/powerpoint/2010/main" val="439675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dirty="0"/>
              <a:t>De vragen en toelichtingen vallen onder een </a:t>
            </a:r>
            <a:r>
              <a:rPr lang="nl-NL" b="0" i="0" dirty="0">
                <a:solidFill>
                  <a:srgbClr val="FFFFFF"/>
                </a:solidFill>
                <a:effectLst/>
                <a:latin typeface="source sans pro" panose="020B0503030403020204" pitchFamily="34" charset="0"/>
              </a:rPr>
              <a:t>CC BY-SA 4.0 licentie </a:t>
            </a:r>
            <a:r>
              <a:rPr lang="nl-NL" b="0" u="none" dirty="0"/>
              <a:t>https://creativecommons.org/licenses/by-sa/4.0</a:t>
            </a:r>
          </a:p>
        </p:txBody>
      </p:sp>
      <p:sp>
        <p:nvSpPr>
          <p:cNvPr id="4" name="Tijdelijke aanduiding voor dianummer 3"/>
          <p:cNvSpPr>
            <a:spLocks noGrp="1"/>
          </p:cNvSpPr>
          <p:nvPr>
            <p:ph type="sldNum" sz="quarter" idx="10"/>
          </p:nvPr>
        </p:nvSpPr>
        <p:spPr/>
        <p:txBody>
          <a:bodyPr/>
          <a:lstStyle/>
          <a:p>
            <a:fld id="{E4759A49-2119-46F1-8D52-41E6FAD80798}" type="slidenum">
              <a:rPr lang="nl-NL" smtClean="0"/>
              <a:pPr/>
              <a:t>5</a:t>
            </a:fld>
            <a:endParaRPr lang="nl-NL"/>
          </a:p>
        </p:txBody>
      </p:sp>
    </p:spTree>
    <p:extLst>
      <p:ext uri="{BB962C8B-B14F-4D97-AF65-F5344CB8AC3E}">
        <p14:creationId xmlns:p14="http://schemas.microsoft.com/office/powerpoint/2010/main" val="113222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B66493B-9934-4727-B56F-1204F2993CDE}"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0FA53ED-DD49-4748-AB81-4575A8F2A3EC}" type="slidenum">
              <a:rPr lang="nl-NL" smtClean="0"/>
              <a:t>‹nr.›</a:t>
            </a:fld>
            <a:endParaRPr lang="nl-NL"/>
          </a:p>
        </p:txBody>
      </p:sp>
    </p:spTree>
    <p:extLst>
      <p:ext uri="{BB962C8B-B14F-4D97-AF65-F5344CB8AC3E}">
        <p14:creationId xmlns:p14="http://schemas.microsoft.com/office/powerpoint/2010/main" val="3395485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B66493B-9934-4727-B56F-1204F2993CDE}"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0FA53ED-DD49-4748-AB81-4575A8F2A3EC}" type="slidenum">
              <a:rPr lang="nl-NL" smtClean="0"/>
              <a:t>‹nr.›</a:t>
            </a:fld>
            <a:endParaRPr lang="nl-NL"/>
          </a:p>
        </p:txBody>
      </p:sp>
    </p:spTree>
    <p:extLst>
      <p:ext uri="{BB962C8B-B14F-4D97-AF65-F5344CB8AC3E}">
        <p14:creationId xmlns:p14="http://schemas.microsoft.com/office/powerpoint/2010/main" val="50173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B66493B-9934-4727-B56F-1204F2993CDE}"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0FA53ED-DD49-4748-AB81-4575A8F2A3EC}" type="slidenum">
              <a:rPr lang="nl-NL" smtClean="0"/>
              <a:t>‹nr.›</a:t>
            </a:fld>
            <a:endParaRPr lang="nl-NL"/>
          </a:p>
        </p:txBody>
      </p:sp>
    </p:spTree>
    <p:extLst>
      <p:ext uri="{BB962C8B-B14F-4D97-AF65-F5344CB8AC3E}">
        <p14:creationId xmlns:p14="http://schemas.microsoft.com/office/powerpoint/2010/main" val="2805210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B66493B-9934-4727-B56F-1204F2993CDE}"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0FA53ED-DD49-4748-AB81-4575A8F2A3EC}" type="slidenum">
              <a:rPr lang="nl-NL" smtClean="0"/>
              <a:t>‹nr.›</a:t>
            </a:fld>
            <a:endParaRPr lang="nl-NL"/>
          </a:p>
        </p:txBody>
      </p:sp>
    </p:spTree>
    <p:extLst>
      <p:ext uri="{BB962C8B-B14F-4D97-AF65-F5344CB8AC3E}">
        <p14:creationId xmlns:p14="http://schemas.microsoft.com/office/powerpoint/2010/main" val="3862731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B66493B-9934-4727-B56F-1204F2993CDE}"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0FA53ED-DD49-4748-AB81-4575A8F2A3EC}" type="slidenum">
              <a:rPr lang="nl-NL" smtClean="0"/>
              <a:t>‹nr.›</a:t>
            </a:fld>
            <a:endParaRPr lang="nl-NL"/>
          </a:p>
        </p:txBody>
      </p:sp>
    </p:spTree>
    <p:extLst>
      <p:ext uri="{BB962C8B-B14F-4D97-AF65-F5344CB8AC3E}">
        <p14:creationId xmlns:p14="http://schemas.microsoft.com/office/powerpoint/2010/main" val="2767418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B66493B-9934-4727-B56F-1204F2993CDE}" type="datetimeFigureOut">
              <a:rPr lang="nl-NL" smtClean="0"/>
              <a:t>10-4-2024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0FA53ED-DD49-4748-AB81-4575A8F2A3EC}" type="slidenum">
              <a:rPr lang="nl-NL" smtClean="0"/>
              <a:t>‹nr.›</a:t>
            </a:fld>
            <a:endParaRPr lang="nl-NL"/>
          </a:p>
        </p:txBody>
      </p:sp>
    </p:spTree>
    <p:extLst>
      <p:ext uri="{BB962C8B-B14F-4D97-AF65-F5344CB8AC3E}">
        <p14:creationId xmlns:p14="http://schemas.microsoft.com/office/powerpoint/2010/main" val="3352745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B66493B-9934-4727-B56F-1204F2993CDE}" type="datetimeFigureOut">
              <a:rPr lang="nl-NL" smtClean="0"/>
              <a:t>10-4-2024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0FA53ED-DD49-4748-AB81-4575A8F2A3EC}" type="slidenum">
              <a:rPr lang="nl-NL" smtClean="0"/>
              <a:t>‹nr.›</a:t>
            </a:fld>
            <a:endParaRPr lang="nl-NL"/>
          </a:p>
        </p:txBody>
      </p:sp>
    </p:spTree>
    <p:extLst>
      <p:ext uri="{BB962C8B-B14F-4D97-AF65-F5344CB8AC3E}">
        <p14:creationId xmlns:p14="http://schemas.microsoft.com/office/powerpoint/2010/main" val="232514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B66493B-9934-4727-B56F-1204F2993CDE}" type="datetimeFigureOut">
              <a:rPr lang="nl-NL" smtClean="0"/>
              <a:t>10-4-2024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A0FA53ED-DD49-4748-AB81-4575A8F2A3EC}" type="slidenum">
              <a:rPr lang="nl-NL" smtClean="0"/>
              <a:t>‹nr.›</a:t>
            </a:fld>
            <a:endParaRPr lang="nl-NL"/>
          </a:p>
        </p:txBody>
      </p:sp>
    </p:spTree>
    <p:extLst>
      <p:ext uri="{BB962C8B-B14F-4D97-AF65-F5344CB8AC3E}">
        <p14:creationId xmlns:p14="http://schemas.microsoft.com/office/powerpoint/2010/main" val="1659870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6493B-9934-4727-B56F-1204F2993CDE}" type="datetimeFigureOut">
              <a:rPr lang="nl-NL" smtClean="0"/>
              <a:t>10-4-2024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A0FA53ED-DD49-4748-AB81-4575A8F2A3EC}" type="slidenum">
              <a:rPr lang="nl-NL" smtClean="0"/>
              <a:t>‹nr.›</a:t>
            </a:fld>
            <a:endParaRPr lang="nl-NL"/>
          </a:p>
        </p:txBody>
      </p:sp>
    </p:spTree>
    <p:extLst>
      <p:ext uri="{BB962C8B-B14F-4D97-AF65-F5344CB8AC3E}">
        <p14:creationId xmlns:p14="http://schemas.microsoft.com/office/powerpoint/2010/main" val="42264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B66493B-9934-4727-B56F-1204F2993CDE}" type="datetimeFigureOut">
              <a:rPr lang="nl-NL" smtClean="0"/>
              <a:t>10-4-2024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0FA53ED-DD49-4748-AB81-4575A8F2A3EC}" type="slidenum">
              <a:rPr lang="nl-NL" smtClean="0"/>
              <a:t>‹nr.›</a:t>
            </a:fld>
            <a:endParaRPr lang="nl-NL"/>
          </a:p>
        </p:txBody>
      </p:sp>
    </p:spTree>
    <p:extLst>
      <p:ext uri="{BB962C8B-B14F-4D97-AF65-F5344CB8AC3E}">
        <p14:creationId xmlns:p14="http://schemas.microsoft.com/office/powerpoint/2010/main" val="1005983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B66493B-9934-4727-B56F-1204F2993CDE}" type="datetimeFigureOut">
              <a:rPr lang="nl-NL" smtClean="0"/>
              <a:t>10-4-2024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0FA53ED-DD49-4748-AB81-4575A8F2A3EC}" type="slidenum">
              <a:rPr lang="nl-NL" smtClean="0"/>
              <a:t>‹nr.›</a:t>
            </a:fld>
            <a:endParaRPr lang="nl-NL"/>
          </a:p>
        </p:txBody>
      </p:sp>
    </p:spTree>
    <p:extLst>
      <p:ext uri="{BB962C8B-B14F-4D97-AF65-F5344CB8AC3E}">
        <p14:creationId xmlns:p14="http://schemas.microsoft.com/office/powerpoint/2010/main" val="349848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6493B-9934-4727-B56F-1204F2993CDE}" type="datetimeFigureOut">
              <a:rPr lang="nl-NL" smtClean="0"/>
              <a:t>10-4-2024</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A53ED-DD49-4748-AB81-4575A8F2A3EC}" type="slidenum">
              <a:rPr lang="nl-NL" smtClean="0"/>
              <a:t>‹nr.›</a:t>
            </a:fld>
            <a:endParaRPr lang="nl-NL"/>
          </a:p>
        </p:txBody>
      </p:sp>
    </p:spTree>
    <p:extLst>
      <p:ext uri="{BB962C8B-B14F-4D97-AF65-F5344CB8AC3E}">
        <p14:creationId xmlns:p14="http://schemas.microsoft.com/office/powerpoint/2010/main" val="123492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diagnostischevragen@nvon.n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143000" y="483455"/>
            <a:ext cx="6858000" cy="294554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1"/>
              </a:buClr>
              <a:buSzPts val="5400"/>
              <a:buFont typeface="Calibri"/>
              <a:buNone/>
            </a:pPr>
            <a:r>
              <a:rPr lang="en-GB" b="1" dirty="0" err="1">
                <a:solidFill>
                  <a:schemeClr val="accent1"/>
                </a:solidFill>
              </a:rPr>
              <a:t>Buiging</a:t>
            </a:r>
            <a:r>
              <a:rPr lang="en-GB" b="1" dirty="0">
                <a:solidFill>
                  <a:schemeClr val="accent1"/>
                </a:solidFill>
              </a:rPr>
              <a:t> </a:t>
            </a:r>
            <a:r>
              <a:rPr lang="en-GB" b="1" dirty="0" err="1">
                <a:solidFill>
                  <a:schemeClr val="accent1"/>
                </a:solidFill>
              </a:rPr>
              <a:t>aan</a:t>
            </a:r>
            <a:r>
              <a:rPr lang="en-GB" b="1" dirty="0">
                <a:solidFill>
                  <a:schemeClr val="accent1"/>
                </a:solidFill>
              </a:rPr>
              <a:t> </a:t>
            </a:r>
            <a:r>
              <a:rPr lang="en-GB" b="1" dirty="0" err="1">
                <a:solidFill>
                  <a:schemeClr val="accent1"/>
                </a:solidFill>
              </a:rPr>
              <a:t>een</a:t>
            </a:r>
            <a:r>
              <a:rPr lang="en-GB" b="1" dirty="0">
                <a:solidFill>
                  <a:schemeClr val="accent1"/>
                </a:solidFill>
              </a:rPr>
              <a:t> </a:t>
            </a:r>
            <a:r>
              <a:rPr lang="en-GB" b="1">
                <a:solidFill>
                  <a:schemeClr val="accent1"/>
                </a:solidFill>
              </a:rPr>
              <a:t>spleet</a:t>
            </a:r>
            <a:br>
              <a:rPr lang="en-GB" b="1" dirty="0">
                <a:solidFill>
                  <a:schemeClr val="accent1"/>
                </a:solidFill>
              </a:rPr>
            </a:br>
            <a:endParaRPr b="1" dirty="0">
              <a:solidFill>
                <a:schemeClr val="accent1"/>
              </a:solidFill>
            </a:endParaRPr>
          </a:p>
        </p:txBody>
      </p:sp>
      <p:sp>
        <p:nvSpPr>
          <p:cNvPr id="91" name="Google Shape;91;p1"/>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92" name="Google Shape;92;p1"/>
          <p:cNvSpPr txBox="1"/>
          <p:nvPr/>
        </p:nvSpPr>
        <p:spPr>
          <a:xfrm>
            <a:off x="6827520" y="6407433"/>
            <a:ext cx="2316480" cy="253916"/>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a:solidFill>
                  <a:srgbClr val="FFFFFF"/>
                </a:solidFill>
                <a:latin typeface="Tahoma"/>
                <a:ea typeface="Tahoma"/>
                <a:cs typeface="Tahoma"/>
                <a:sym typeface="Tahoma"/>
              </a:rPr>
              <a:t>www.nvon.nl/diagnostischevragen</a:t>
            </a:r>
            <a:endParaRPr sz="1400" b="0" i="0" u="none" strike="noStrike" cap="none">
              <a:solidFill>
                <a:srgbClr val="000000"/>
              </a:solidFill>
              <a:latin typeface="Arial"/>
              <a:ea typeface="Arial"/>
              <a:cs typeface="Arial"/>
              <a:sym typeface="Arial"/>
            </a:endParaRPr>
          </a:p>
        </p:txBody>
      </p:sp>
      <p:sp>
        <p:nvSpPr>
          <p:cNvPr id="2" name="Ondertitel 1"/>
          <p:cNvSpPr>
            <a:spLocks noGrp="1"/>
          </p:cNvSpPr>
          <p:nvPr>
            <p:ph type="subTitle" idx="1"/>
          </p:nvPr>
        </p:nvSpPr>
        <p:spPr/>
        <p:txBody>
          <a:bodyPr/>
          <a:lstStyle/>
          <a:p>
            <a:endParaRPr lang="nl-NL"/>
          </a:p>
        </p:txBody>
      </p:sp>
    </p:spTree>
    <p:extLst>
      <p:ext uri="{BB962C8B-B14F-4D97-AF65-F5344CB8AC3E}">
        <p14:creationId xmlns:p14="http://schemas.microsoft.com/office/powerpoint/2010/main" val="351524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5" y="6285471"/>
            <a:ext cx="8932986"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nl-NL">
              <a:solidFill>
                <a:srgbClr val="3366FF"/>
              </a:solidFill>
              <a:latin typeface="Corbel" panose="020B0503020204020204"/>
            </a:endParaRPr>
          </a:p>
        </p:txBody>
      </p:sp>
      <p:sp>
        <p:nvSpPr>
          <p:cNvPr id="5" name="Tekstvak 4"/>
          <p:cNvSpPr txBox="1"/>
          <p:nvPr/>
        </p:nvSpPr>
        <p:spPr>
          <a:xfrm>
            <a:off x="6827520" y="6407433"/>
            <a:ext cx="2316480" cy="253916"/>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a:t>
            </a:r>
            <a:r>
              <a:rPr lang="en-GB" sz="1050" dirty="0">
                <a:solidFill>
                  <a:srgbClr val="FFFFFF"/>
                </a:solidFill>
                <a:latin typeface="Tahoma"/>
                <a:ea typeface="Tahoma"/>
                <a:cs typeface="Tahoma"/>
                <a:sym typeface="Tahoma"/>
              </a:rPr>
              <a:t>diagnostischevragen</a:t>
            </a:r>
            <a:r>
              <a:rPr lang="en-GB" sz="1050" b="0" i="0" u="none" strike="noStrike" cap="none" dirty="0">
                <a:solidFill>
                  <a:srgbClr val="FFFFFF"/>
                </a:solidFill>
                <a:latin typeface="Tahoma"/>
                <a:ea typeface="Tahoma"/>
                <a:cs typeface="Tahoma"/>
                <a:sym typeface="Tahoma"/>
              </a:rPr>
              <a:t>.nl</a:t>
            </a:r>
            <a:endParaRPr lang="en-GB" sz="900" dirty="0"/>
          </a:p>
        </p:txBody>
      </p:sp>
      <p:sp>
        <p:nvSpPr>
          <p:cNvPr id="10" name="Shape 136">
            <a:extLst>
              <a:ext uri="{FF2B5EF4-FFF2-40B4-BE49-F238E27FC236}">
                <a16:creationId xmlns:a16="http://schemas.microsoft.com/office/drawing/2014/main" id="{20BA9889-C7B5-40F5-9AEE-424567D9024E}"/>
              </a:ext>
            </a:extLst>
          </p:cNvPr>
          <p:cNvSpPr/>
          <p:nvPr/>
        </p:nvSpPr>
        <p:spPr>
          <a:xfrm>
            <a:off x="3871297" y="2606962"/>
            <a:ext cx="356441" cy="474551"/>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B</a:t>
            </a:r>
          </a:p>
        </p:txBody>
      </p:sp>
      <p:grpSp>
        <p:nvGrpSpPr>
          <p:cNvPr id="6" name="Groep 5">
            <a:extLst>
              <a:ext uri="{FF2B5EF4-FFF2-40B4-BE49-F238E27FC236}">
                <a16:creationId xmlns:a16="http://schemas.microsoft.com/office/drawing/2014/main" id="{0C4E9B6B-D587-4230-A476-4CEABE2A9F9A}"/>
              </a:ext>
            </a:extLst>
          </p:cNvPr>
          <p:cNvGrpSpPr/>
          <p:nvPr/>
        </p:nvGrpSpPr>
        <p:grpSpPr>
          <a:xfrm>
            <a:off x="1245121" y="3712177"/>
            <a:ext cx="1172569" cy="2441347"/>
            <a:chOff x="841829" y="3813125"/>
            <a:chExt cx="1172569" cy="2441347"/>
          </a:xfrm>
        </p:grpSpPr>
        <p:grpSp>
          <p:nvGrpSpPr>
            <p:cNvPr id="27" name="Group 6"/>
            <p:cNvGrpSpPr/>
            <p:nvPr/>
          </p:nvGrpSpPr>
          <p:grpSpPr>
            <a:xfrm>
              <a:off x="973791" y="3813125"/>
              <a:ext cx="908647" cy="908646"/>
              <a:chOff x="1339856" y="4930964"/>
              <a:chExt cx="908647" cy="908646"/>
            </a:xfrm>
          </p:grpSpPr>
          <p:sp>
            <p:nvSpPr>
              <p:cNvPr id="28" name="Shape 94"/>
              <p:cNvSpPr/>
              <p:nvPr/>
            </p:nvSpPr>
            <p:spPr>
              <a:xfrm>
                <a:off x="1339856" y="4930964"/>
                <a:ext cx="908647" cy="908646"/>
              </a:xfrm>
              <a:prstGeom prst="ellipse">
                <a:avLst/>
              </a:prstGeom>
              <a:solidFill>
                <a:srgbClr val="73C3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29" name="Shape 95"/>
              <p:cNvSpPr/>
              <p:nvPr/>
            </p:nvSpPr>
            <p:spPr>
              <a:xfrm>
                <a:off x="1654059" y="513531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A</a:t>
                </a:r>
              </a:p>
            </p:txBody>
          </p:sp>
        </p:grpSp>
        <p:sp>
          <p:nvSpPr>
            <p:cNvPr id="39" name="Shape 90">
              <a:extLst>
                <a:ext uri="{FF2B5EF4-FFF2-40B4-BE49-F238E27FC236}">
                  <a16:creationId xmlns:a16="http://schemas.microsoft.com/office/drawing/2014/main" id="{C99D9815-F006-4A8E-8C45-0E1CA95A1C91}"/>
                </a:ext>
              </a:extLst>
            </p:cNvPr>
            <p:cNvSpPr/>
            <p:nvPr/>
          </p:nvSpPr>
          <p:spPr>
            <a:xfrm>
              <a:off x="841829" y="4665641"/>
              <a:ext cx="1172569" cy="1588831"/>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algn="ctr" defTabSz="547687" hangingPunct="0">
                <a:lnSpc>
                  <a:spcPct val="120000"/>
                </a:lnSpc>
                <a:defRPr/>
              </a:pPr>
              <a:r>
                <a:rPr lang="en-GB" sz="2800" kern="0" dirty="0">
                  <a:solidFill>
                    <a:srgbClr val="000000"/>
                  </a:solidFill>
                  <a:latin typeface="+mj-lt"/>
                  <a:cs typeface="Helvetica"/>
                  <a:sym typeface="Helvetica"/>
                </a:rPr>
                <a:t>Streep </a:t>
              </a:r>
              <a:r>
                <a:rPr lang="en-GB" sz="2800" kern="0" dirty="0" err="1">
                  <a:solidFill>
                    <a:srgbClr val="000000"/>
                  </a:solidFill>
                  <a:latin typeface="+mj-lt"/>
                  <a:cs typeface="Helvetica"/>
                  <a:sym typeface="Helvetica"/>
                </a:rPr>
                <a:t>wordt</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breder</a:t>
              </a:r>
              <a:endParaRPr lang="en-GB" sz="2800" kern="0" dirty="0">
                <a:solidFill>
                  <a:srgbClr val="000000"/>
                </a:solidFill>
                <a:latin typeface="+mj-lt"/>
                <a:cs typeface="Helvetica"/>
                <a:sym typeface="Helvetica"/>
              </a:endParaRPr>
            </a:p>
          </p:txBody>
        </p:sp>
      </p:grpSp>
      <p:grpSp>
        <p:nvGrpSpPr>
          <p:cNvPr id="3" name="Groep 2">
            <a:extLst>
              <a:ext uri="{FF2B5EF4-FFF2-40B4-BE49-F238E27FC236}">
                <a16:creationId xmlns:a16="http://schemas.microsoft.com/office/drawing/2014/main" id="{C70AE585-3B8A-4EF8-96B8-4B8FD58EF36F}"/>
              </a:ext>
            </a:extLst>
          </p:cNvPr>
          <p:cNvGrpSpPr/>
          <p:nvPr/>
        </p:nvGrpSpPr>
        <p:grpSpPr>
          <a:xfrm>
            <a:off x="3947436" y="3712175"/>
            <a:ext cx="1172569" cy="2465002"/>
            <a:chOff x="2946553" y="3813125"/>
            <a:chExt cx="1172569" cy="2465002"/>
          </a:xfrm>
        </p:grpSpPr>
        <p:grpSp>
          <p:nvGrpSpPr>
            <p:cNvPr id="30" name="Group 9"/>
            <p:cNvGrpSpPr/>
            <p:nvPr/>
          </p:nvGrpSpPr>
          <p:grpSpPr>
            <a:xfrm>
              <a:off x="3040415" y="3813125"/>
              <a:ext cx="908647" cy="908646"/>
              <a:chOff x="4181543" y="4930964"/>
              <a:chExt cx="908647" cy="908646"/>
            </a:xfrm>
          </p:grpSpPr>
          <p:sp>
            <p:nvSpPr>
              <p:cNvPr id="31" name="Shape 96"/>
              <p:cNvSpPr/>
              <p:nvPr/>
            </p:nvSpPr>
            <p:spPr>
              <a:xfrm>
                <a:off x="4181543" y="4930964"/>
                <a:ext cx="908647" cy="908646"/>
              </a:xfrm>
              <a:prstGeom prst="ellipse">
                <a:avLst/>
              </a:prstGeom>
              <a:solidFill>
                <a:srgbClr val="919C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32" name="Shape 97"/>
              <p:cNvSpPr/>
              <p:nvPr/>
            </p:nvSpPr>
            <p:spPr>
              <a:xfrm>
                <a:off x="4495746" y="513531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B</a:t>
                </a:r>
              </a:p>
            </p:txBody>
          </p:sp>
        </p:grpSp>
        <p:sp>
          <p:nvSpPr>
            <p:cNvPr id="40" name="Shape 90">
              <a:extLst>
                <a:ext uri="{FF2B5EF4-FFF2-40B4-BE49-F238E27FC236}">
                  <a16:creationId xmlns:a16="http://schemas.microsoft.com/office/drawing/2014/main" id="{BE370063-A027-421E-AE77-4F86EF887A18}"/>
                </a:ext>
              </a:extLst>
            </p:cNvPr>
            <p:cNvSpPr/>
            <p:nvPr/>
          </p:nvSpPr>
          <p:spPr>
            <a:xfrm>
              <a:off x="2946553" y="4689296"/>
              <a:ext cx="1172569" cy="1588831"/>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algn="ctr" defTabSz="547687" hangingPunct="0">
                <a:lnSpc>
                  <a:spcPct val="120000"/>
                </a:lnSpc>
                <a:defRPr/>
              </a:pPr>
              <a:r>
                <a:rPr lang="en-GB" sz="2800" kern="0" dirty="0">
                  <a:solidFill>
                    <a:srgbClr val="000000"/>
                  </a:solidFill>
                  <a:latin typeface="+mj-lt"/>
                  <a:cs typeface="Helvetica"/>
                  <a:sym typeface="Helvetica"/>
                </a:rPr>
                <a:t>Streep </a:t>
              </a:r>
              <a:r>
                <a:rPr lang="en-GB" sz="2800" kern="0" dirty="0" err="1">
                  <a:solidFill>
                    <a:srgbClr val="000000"/>
                  </a:solidFill>
                  <a:latin typeface="+mj-lt"/>
                  <a:cs typeface="Helvetica"/>
                  <a:sym typeface="Helvetica"/>
                </a:rPr>
                <a:t>wordt</a:t>
              </a:r>
              <a:r>
                <a:rPr lang="en-GB" sz="2800" kern="0" dirty="0">
                  <a:solidFill>
                    <a:srgbClr val="000000"/>
                  </a:solidFill>
                  <a:latin typeface="+mj-lt"/>
                  <a:cs typeface="Helvetica"/>
                  <a:sym typeface="Helvetica"/>
                </a:rPr>
                <a:t> smaller</a:t>
              </a:r>
            </a:p>
          </p:txBody>
        </p:sp>
      </p:grpSp>
      <p:grpSp>
        <p:nvGrpSpPr>
          <p:cNvPr id="2" name="Groep 1">
            <a:extLst>
              <a:ext uri="{FF2B5EF4-FFF2-40B4-BE49-F238E27FC236}">
                <a16:creationId xmlns:a16="http://schemas.microsoft.com/office/drawing/2014/main" id="{776D09E5-2ABF-4E20-88CD-10A8B58DBE8E}"/>
              </a:ext>
            </a:extLst>
          </p:cNvPr>
          <p:cNvGrpSpPr/>
          <p:nvPr/>
        </p:nvGrpSpPr>
        <p:grpSpPr>
          <a:xfrm>
            <a:off x="6502124" y="3712175"/>
            <a:ext cx="1832364" cy="1924282"/>
            <a:chOff x="4704678" y="3813125"/>
            <a:chExt cx="1832364" cy="1924282"/>
          </a:xfrm>
        </p:grpSpPr>
        <p:grpSp>
          <p:nvGrpSpPr>
            <p:cNvPr id="33" name="Group 12"/>
            <p:cNvGrpSpPr/>
            <p:nvPr/>
          </p:nvGrpSpPr>
          <p:grpSpPr>
            <a:xfrm>
              <a:off x="5107039" y="3813125"/>
              <a:ext cx="908647" cy="908646"/>
              <a:chOff x="7016818" y="4930964"/>
              <a:chExt cx="908647" cy="908646"/>
            </a:xfrm>
          </p:grpSpPr>
          <p:sp>
            <p:nvSpPr>
              <p:cNvPr id="34" name="Shape 98"/>
              <p:cNvSpPr/>
              <p:nvPr/>
            </p:nvSpPr>
            <p:spPr>
              <a:xfrm>
                <a:off x="7016818" y="4930964"/>
                <a:ext cx="908647" cy="908646"/>
              </a:xfrm>
              <a:prstGeom prst="ellipse">
                <a:avLst/>
              </a:prstGeom>
              <a:solidFill>
                <a:srgbClr val="95DF8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35" name="Shape 99"/>
              <p:cNvSpPr/>
              <p:nvPr/>
            </p:nvSpPr>
            <p:spPr>
              <a:xfrm>
                <a:off x="7331022" y="5135312"/>
                <a:ext cx="356440"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C</a:t>
                </a:r>
              </a:p>
            </p:txBody>
          </p:sp>
        </p:grpSp>
        <p:sp>
          <p:nvSpPr>
            <p:cNvPr id="41" name="Shape 90">
              <a:extLst>
                <a:ext uri="{FF2B5EF4-FFF2-40B4-BE49-F238E27FC236}">
                  <a16:creationId xmlns:a16="http://schemas.microsoft.com/office/drawing/2014/main" id="{11ED783D-FEDE-41A2-B49B-B98EFCA8800B}"/>
                </a:ext>
              </a:extLst>
            </p:cNvPr>
            <p:cNvSpPr/>
            <p:nvPr/>
          </p:nvSpPr>
          <p:spPr>
            <a:xfrm>
              <a:off x="4704678" y="4665641"/>
              <a:ext cx="1832364" cy="1071766"/>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algn="ctr" defTabSz="547687" hangingPunct="0">
                <a:lnSpc>
                  <a:spcPct val="120000"/>
                </a:lnSpc>
                <a:defRPr/>
              </a:pPr>
              <a:r>
                <a:rPr lang="en-GB" sz="2800" kern="0" dirty="0">
                  <a:solidFill>
                    <a:srgbClr val="000000"/>
                  </a:solidFill>
                  <a:latin typeface="+mj-lt"/>
                  <a:cs typeface="Helvetica"/>
                  <a:sym typeface="Helvetica"/>
                </a:rPr>
                <a:t>Streep </a:t>
              </a:r>
              <a:r>
                <a:rPr lang="en-GB" sz="2800" kern="0" dirty="0" err="1">
                  <a:solidFill>
                    <a:srgbClr val="000000"/>
                  </a:solidFill>
                  <a:latin typeface="+mj-lt"/>
                  <a:cs typeface="Helvetica"/>
                  <a:sym typeface="Helvetica"/>
                </a:rPr>
                <a:t>blijft</a:t>
              </a:r>
              <a:r>
                <a:rPr lang="en-GB" sz="2800" kern="0" dirty="0">
                  <a:solidFill>
                    <a:srgbClr val="000000"/>
                  </a:solidFill>
                  <a:latin typeface="+mj-lt"/>
                  <a:cs typeface="Helvetica"/>
                  <a:sym typeface="Helvetica"/>
                </a:rPr>
                <a:t> even lang</a:t>
              </a:r>
            </a:p>
          </p:txBody>
        </p:sp>
      </p:grpSp>
      <p:sp>
        <p:nvSpPr>
          <p:cNvPr id="44" name="Titel 1"/>
          <p:cNvSpPr>
            <a:spLocks noGrp="1"/>
          </p:cNvSpPr>
          <p:nvPr>
            <p:ph type="title"/>
          </p:nvPr>
        </p:nvSpPr>
        <p:spPr>
          <a:xfrm>
            <a:off x="729419" y="548641"/>
            <a:ext cx="8109782" cy="2908663"/>
          </a:xfrm>
        </p:spPr>
        <p:txBody>
          <a:bodyPr anchor="t">
            <a:normAutofit fontScale="90000"/>
          </a:bodyPr>
          <a:lstStyle/>
          <a:p>
            <a:pPr defTabSz="547687" hangingPunct="0">
              <a:lnSpc>
                <a:spcPct val="120000"/>
              </a:lnSpc>
              <a:spcBef>
                <a:spcPts val="0"/>
              </a:spcBef>
              <a:defRPr/>
            </a:pPr>
            <a:br>
              <a:rPr lang="en-GB" sz="3200" kern="0" dirty="0">
                <a:solidFill>
                  <a:srgbClr val="000000"/>
                </a:solidFill>
                <a:latin typeface="Gill Sans"/>
                <a:sym typeface="Helvetica Neue"/>
              </a:rPr>
            </a:br>
            <a:r>
              <a:rPr lang="en-GB" sz="3300" dirty="0" err="1">
                <a:sym typeface="Helvetica Neue"/>
              </a:rPr>
              <a:t>Een</a:t>
            </a:r>
            <a:r>
              <a:rPr lang="en-GB" sz="3300" dirty="0">
                <a:sym typeface="Helvetica Neue"/>
              </a:rPr>
              <a:t> </a:t>
            </a:r>
            <a:r>
              <a:rPr lang="en-GB" sz="3300" dirty="0" err="1">
                <a:sym typeface="Helvetica Neue"/>
              </a:rPr>
              <a:t>laserstraal</a:t>
            </a:r>
            <a:r>
              <a:rPr lang="en-GB" sz="3300" dirty="0">
                <a:sym typeface="Helvetica Neue"/>
              </a:rPr>
              <a:t> </a:t>
            </a:r>
            <a:r>
              <a:rPr lang="en-GB" sz="3300" dirty="0" err="1">
                <a:sym typeface="Helvetica Neue"/>
              </a:rPr>
              <a:t>schijnt</a:t>
            </a:r>
            <a:r>
              <a:rPr lang="en-GB" sz="3300" dirty="0">
                <a:sym typeface="Helvetica Neue"/>
              </a:rPr>
              <a:t> door </a:t>
            </a:r>
            <a:r>
              <a:rPr lang="en-GB" sz="3300" dirty="0" err="1">
                <a:sym typeface="Helvetica Neue"/>
              </a:rPr>
              <a:t>een</a:t>
            </a:r>
            <a:r>
              <a:rPr lang="en-GB" sz="3300" dirty="0">
                <a:sym typeface="Helvetica Neue"/>
              </a:rPr>
              <a:t> </a:t>
            </a:r>
            <a:r>
              <a:rPr lang="en-GB" sz="3300" dirty="0" err="1">
                <a:sym typeface="Helvetica Neue"/>
              </a:rPr>
              <a:t>smalle</a:t>
            </a:r>
            <a:r>
              <a:rPr lang="en-GB" sz="3300" dirty="0">
                <a:sym typeface="Helvetica Neue"/>
              </a:rPr>
              <a:t> </a:t>
            </a:r>
            <a:r>
              <a:rPr lang="en-GB" sz="3300" dirty="0" err="1">
                <a:sym typeface="Helvetica Neue"/>
              </a:rPr>
              <a:t>spleet</a:t>
            </a:r>
            <a:r>
              <a:rPr lang="en-GB" sz="3300" dirty="0">
                <a:sym typeface="Helvetica Neue"/>
              </a:rPr>
              <a:t>. Er </a:t>
            </a:r>
            <a:r>
              <a:rPr lang="en-GB" sz="3300" dirty="0" err="1">
                <a:sym typeface="Helvetica Neue"/>
              </a:rPr>
              <a:t>ontstaat</a:t>
            </a:r>
            <a:r>
              <a:rPr lang="en-GB" sz="3300" dirty="0">
                <a:sym typeface="Helvetica Neue"/>
              </a:rPr>
              <a:t> </a:t>
            </a:r>
            <a:r>
              <a:rPr lang="en-GB" sz="3300" dirty="0" err="1">
                <a:sym typeface="Helvetica Neue"/>
              </a:rPr>
              <a:t>een</a:t>
            </a:r>
            <a:r>
              <a:rPr lang="en-GB" sz="3300" dirty="0">
                <a:sym typeface="Helvetica Neue"/>
              </a:rPr>
              <a:t> </a:t>
            </a:r>
            <a:r>
              <a:rPr lang="en-GB" sz="3300" dirty="0" err="1">
                <a:sym typeface="Helvetica Neue"/>
              </a:rPr>
              <a:t>lange</a:t>
            </a:r>
            <a:r>
              <a:rPr lang="en-GB" sz="3300" dirty="0">
                <a:sym typeface="Helvetica Neue"/>
              </a:rPr>
              <a:t> </a:t>
            </a:r>
            <a:r>
              <a:rPr lang="en-GB" sz="3300" dirty="0" err="1">
                <a:sym typeface="Helvetica Neue"/>
              </a:rPr>
              <a:t>streep</a:t>
            </a:r>
            <a:r>
              <a:rPr lang="en-GB" sz="3300" dirty="0">
                <a:sym typeface="Helvetica Neue"/>
              </a:rPr>
              <a:t> op de </a:t>
            </a:r>
            <a:r>
              <a:rPr lang="en-GB" sz="3300" dirty="0" err="1">
                <a:sym typeface="Helvetica Neue"/>
              </a:rPr>
              <a:t>muur</a:t>
            </a:r>
            <a:r>
              <a:rPr lang="en-GB" sz="3300" dirty="0">
                <a:sym typeface="Helvetica Neue"/>
              </a:rPr>
              <a:t>.</a:t>
            </a:r>
            <a:br>
              <a:rPr lang="en-GB" sz="3300" dirty="0">
                <a:sym typeface="Helvetica Neue"/>
              </a:rPr>
            </a:br>
            <a:r>
              <a:rPr lang="en-GB" sz="3300" dirty="0">
                <a:sym typeface="Helvetica Neue"/>
              </a:rPr>
              <a:t>Wat </a:t>
            </a:r>
            <a:r>
              <a:rPr lang="en-GB" sz="3300" dirty="0" err="1">
                <a:sym typeface="Helvetica Neue"/>
              </a:rPr>
              <a:t>verandert</a:t>
            </a:r>
            <a:r>
              <a:rPr lang="en-GB" sz="3300" dirty="0">
                <a:sym typeface="Helvetica Neue"/>
              </a:rPr>
              <a:t> er </a:t>
            </a:r>
            <a:r>
              <a:rPr lang="en-GB" sz="3300" dirty="0" err="1">
                <a:sym typeface="Helvetica Neue"/>
              </a:rPr>
              <a:t>als</a:t>
            </a:r>
            <a:r>
              <a:rPr lang="en-GB" sz="3300" dirty="0">
                <a:sym typeface="Helvetica Neue"/>
              </a:rPr>
              <a:t> de </a:t>
            </a:r>
            <a:r>
              <a:rPr lang="en-GB" sz="3300" dirty="0" err="1">
                <a:sym typeface="Helvetica Neue"/>
              </a:rPr>
              <a:t>spleet</a:t>
            </a:r>
            <a:r>
              <a:rPr lang="en-GB" sz="3300" dirty="0">
                <a:sym typeface="Helvetica Neue"/>
              </a:rPr>
              <a:t> smaller </a:t>
            </a:r>
            <a:r>
              <a:rPr lang="en-GB" sz="3300" dirty="0" err="1">
                <a:sym typeface="Helvetica Neue"/>
              </a:rPr>
              <a:t>wordt</a:t>
            </a:r>
            <a:r>
              <a:rPr lang="en-GB" sz="3300" dirty="0">
                <a:sym typeface="Helvetica Neue"/>
              </a:rPr>
              <a:t>?</a:t>
            </a:r>
            <a:br>
              <a:rPr lang="en-GB" sz="3300" dirty="0">
                <a:sym typeface="Helvetica Neue"/>
              </a:rPr>
            </a:br>
            <a:endParaRPr lang="en-GB" sz="3300" dirty="0">
              <a:sym typeface="Helvetica Neue"/>
            </a:endParaRPr>
          </a:p>
        </p:txBody>
      </p:sp>
    </p:spTree>
    <p:extLst>
      <p:ext uri="{BB962C8B-B14F-4D97-AF65-F5344CB8AC3E}">
        <p14:creationId xmlns:p14="http://schemas.microsoft.com/office/powerpoint/2010/main" val="383566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5" y="6285471"/>
            <a:ext cx="8932986"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nl-NL">
              <a:solidFill>
                <a:srgbClr val="3366FF"/>
              </a:solidFill>
              <a:latin typeface="Corbel" panose="020B0503020204020204"/>
            </a:endParaRPr>
          </a:p>
        </p:txBody>
      </p:sp>
      <p:sp>
        <p:nvSpPr>
          <p:cNvPr id="5" name="Tekstvak 4"/>
          <p:cNvSpPr txBox="1"/>
          <p:nvPr/>
        </p:nvSpPr>
        <p:spPr>
          <a:xfrm>
            <a:off x="6827520" y="6407433"/>
            <a:ext cx="2316480" cy="253916"/>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a:t>
            </a:r>
            <a:r>
              <a:rPr lang="en-GB" sz="1050" dirty="0">
                <a:solidFill>
                  <a:srgbClr val="FFFFFF"/>
                </a:solidFill>
                <a:latin typeface="Tahoma"/>
                <a:ea typeface="Tahoma"/>
                <a:cs typeface="Tahoma"/>
                <a:sym typeface="Tahoma"/>
              </a:rPr>
              <a:t>diagnostischevragen</a:t>
            </a:r>
            <a:r>
              <a:rPr lang="en-GB" sz="1050" b="0" i="0" u="none" strike="noStrike" cap="none" dirty="0">
                <a:solidFill>
                  <a:srgbClr val="FFFFFF"/>
                </a:solidFill>
                <a:latin typeface="Tahoma"/>
                <a:ea typeface="Tahoma"/>
                <a:cs typeface="Tahoma"/>
                <a:sym typeface="Tahoma"/>
              </a:rPr>
              <a:t>.nl</a:t>
            </a:r>
            <a:endParaRPr lang="en-GB" sz="900" dirty="0"/>
          </a:p>
        </p:txBody>
      </p:sp>
      <p:sp>
        <p:nvSpPr>
          <p:cNvPr id="10" name="Shape 136">
            <a:extLst>
              <a:ext uri="{FF2B5EF4-FFF2-40B4-BE49-F238E27FC236}">
                <a16:creationId xmlns:a16="http://schemas.microsoft.com/office/drawing/2014/main" id="{20BA9889-C7B5-40F5-9AEE-424567D9024E}"/>
              </a:ext>
            </a:extLst>
          </p:cNvPr>
          <p:cNvSpPr/>
          <p:nvPr/>
        </p:nvSpPr>
        <p:spPr>
          <a:xfrm>
            <a:off x="3871297" y="2606962"/>
            <a:ext cx="356441" cy="474551"/>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B</a:t>
            </a:r>
          </a:p>
        </p:txBody>
      </p:sp>
      <p:grpSp>
        <p:nvGrpSpPr>
          <p:cNvPr id="6" name="Groep 5">
            <a:extLst>
              <a:ext uri="{FF2B5EF4-FFF2-40B4-BE49-F238E27FC236}">
                <a16:creationId xmlns:a16="http://schemas.microsoft.com/office/drawing/2014/main" id="{0C4E9B6B-D587-4230-A476-4CEABE2A9F9A}"/>
              </a:ext>
            </a:extLst>
          </p:cNvPr>
          <p:cNvGrpSpPr/>
          <p:nvPr/>
        </p:nvGrpSpPr>
        <p:grpSpPr>
          <a:xfrm>
            <a:off x="1241626" y="3712175"/>
            <a:ext cx="1172569" cy="2045298"/>
            <a:chOff x="838334" y="3813125"/>
            <a:chExt cx="1172569" cy="2045298"/>
          </a:xfrm>
        </p:grpSpPr>
        <p:grpSp>
          <p:nvGrpSpPr>
            <p:cNvPr id="27" name="Group 6"/>
            <p:cNvGrpSpPr/>
            <p:nvPr/>
          </p:nvGrpSpPr>
          <p:grpSpPr>
            <a:xfrm>
              <a:off x="973791" y="3813125"/>
              <a:ext cx="908647" cy="908646"/>
              <a:chOff x="1339856" y="4930964"/>
              <a:chExt cx="908647" cy="908646"/>
            </a:xfrm>
          </p:grpSpPr>
          <p:sp>
            <p:nvSpPr>
              <p:cNvPr id="28" name="Shape 94"/>
              <p:cNvSpPr/>
              <p:nvPr/>
            </p:nvSpPr>
            <p:spPr>
              <a:xfrm>
                <a:off x="1339856" y="4930964"/>
                <a:ext cx="908647" cy="908646"/>
              </a:xfrm>
              <a:prstGeom prst="ellipse">
                <a:avLst/>
              </a:prstGeom>
              <a:solidFill>
                <a:srgbClr val="73C3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29" name="Shape 95"/>
              <p:cNvSpPr/>
              <p:nvPr/>
            </p:nvSpPr>
            <p:spPr>
              <a:xfrm>
                <a:off x="1654059" y="513531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A</a:t>
                </a:r>
              </a:p>
            </p:txBody>
          </p:sp>
        </p:grpSp>
        <p:sp>
          <p:nvSpPr>
            <p:cNvPr id="39" name="Shape 90">
              <a:extLst>
                <a:ext uri="{FF2B5EF4-FFF2-40B4-BE49-F238E27FC236}">
                  <a16:creationId xmlns:a16="http://schemas.microsoft.com/office/drawing/2014/main" id="{C99D9815-F006-4A8E-8C45-0E1CA95A1C91}"/>
                </a:ext>
              </a:extLst>
            </p:cNvPr>
            <p:cNvSpPr/>
            <p:nvPr/>
          </p:nvSpPr>
          <p:spPr>
            <a:xfrm>
              <a:off x="838334" y="4786657"/>
              <a:ext cx="1172569" cy="1071766"/>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algn="ctr" defTabSz="547687" hangingPunct="0">
                <a:lnSpc>
                  <a:spcPct val="120000"/>
                </a:lnSpc>
                <a:defRPr/>
              </a:pPr>
              <a:r>
                <a:rPr lang="en-GB" sz="2800" kern="0" dirty="0" err="1">
                  <a:solidFill>
                    <a:srgbClr val="000000"/>
                  </a:solidFill>
                  <a:latin typeface="+mj-lt"/>
                  <a:cs typeface="Helvetica"/>
                  <a:sym typeface="Helvetica"/>
                </a:rPr>
                <a:t>Wordt</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groter</a:t>
              </a:r>
              <a:endParaRPr lang="en-GB" sz="2800" kern="0" dirty="0">
                <a:solidFill>
                  <a:srgbClr val="000000"/>
                </a:solidFill>
                <a:latin typeface="+mj-lt"/>
                <a:cs typeface="Helvetica"/>
                <a:sym typeface="Helvetica"/>
              </a:endParaRPr>
            </a:p>
          </p:txBody>
        </p:sp>
      </p:grpSp>
      <p:grpSp>
        <p:nvGrpSpPr>
          <p:cNvPr id="3" name="Groep 2">
            <a:extLst>
              <a:ext uri="{FF2B5EF4-FFF2-40B4-BE49-F238E27FC236}">
                <a16:creationId xmlns:a16="http://schemas.microsoft.com/office/drawing/2014/main" id="{C70AE585-3B8A-4EF8-96B8-4B8FD58EF36F}"/>
              </a:ext>
            </a:extLst>
          </p:cNvPr>
          <p:cNvGrpSpPr/>
          <p:nvPr/>
        </p:nvGrpSpPr>
        <p:grpSpPr>
          <a:xfrm>
            <a:off x="3985718" y="3712175"/>
            <a:ext cx="1172569" cy="2059888"/>
            <a:chOff x="2984835" y="3813125"/>
            <a:chExt cx="1172569" cy="2059888"/>
          </a:xfrm>
        </p:grpSpPr>
        <p:grpSp>
          <p:nvGrpSpPr>
            <p:cNvPr id="30" name="Group 9"/>
            <p:cNvGrpSpPr/>
            <p:nvPr/>
          </p:nvGrpSpPr>
          <p:grpSpPr>
            <a:xfrm>
              <a:off x="3040415" y="3813125"/>
              <a:ext cx="908647" cy="908646"/>
              <a:chOff x="4181543" y="4930964"/>
              <a:chExt cx="908647" cy="908646"/>
            </a:xfrm>
          </p:grpSpPr>
          <p:sp>
            <p:nvSpPr>
              <p:cNvPr id="31" name="Shape 96"/>
              <p:cNvSpPr/>
              <p:nvPr/>
            </p:nvSpPr>
            <p:spPr>
              <a:xfrm>
                <a:off x="4181543" y="4930964"/>
                <a:ext cx="908647" cy="908646"/>
              </a:xfrm>
              <a:prstGeom prst="ellipse">
                <a:avLst/>
              </a:prstGeom>
              <a:solidFill>
                <a:srgbClr val="919C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32" name="Shape 97"/>
              <p:cNvSpPr/>
              <p:nvPr/>
            </p:nvSpPr>
            <p:spPr>
              <a:xfrm>
                <a:off x="4495746" y="5135312"/>
                <a:ext cx="356441"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B</a:t>
                </a:r>
              </a:p>
            </p:txBody>
          </p:sp>
        </p:grpSp>
        <p:sp>
          <p:nvSpPr>
            <p:cNvPr id="40" name="Shape 90">
              <a:extLst>
                <a:ext uri="{FF2B5EF4-FFF2-40B4-BE49-F238E27FC236}">
                  <a16:creationId xmlns:a16="http://schemas.microsoft.com/office/drawing/2014/main" id="{BE370063-A027-421E-AE77-4F86EF887A18}"/>
                </a:ext>
              </a:extLst>
            </p:cNvPr>
            <p:cNvSpPr/>
            <p:nvPr/>
          </p:nvSpPr>
          <p:spPr>
            <a:xfrm>
              <a:off x="2984835" y="4801247"/>
              <a:ext cx="1172569" cy="1071766"/>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algn="ctr" defTabSz="547687" hangingPunct="0">
                <a:lnSpc>
                  <a:spcPct val="120000"/>
                </a:lnSpc>
                <a:defRPr/>
              </a:pPr>
              <a:r>
                <a:rPr lang="en-GB" sz="2800" kern="0" dirty="0" err="1">
                  <a:solidFill>
                    <a:srgbClr val="000000"/>
                  </a:solidFill>
                  <a:latin typeface="+mj-lt"/>
                  <a:cs typeface="Helvetica"/>
                  <a:sym typeface="Helvetica"/>
                </a:rPr>
                <a:t>Wordt</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kleiner</a:t>
              </a:r>
              <a:endParaRPr lang="en-GB" sz="2800" kern="0" dirty="0">
                <a:solidFill>
                  <a:srgbClr val="000000"/>
                </a:solidFill>
                <a:latin typeface="+mj-lt"/>
                <a:cs typeface="Helvetica"/>
                <a:sym typeface="Helvetica"/>
              </a:endParaRPr>
            </a:p>
          </p:txBody>
        </p:sp>
      </p:grpSp>
      <p:grpSp>
        <p:nvGrpSpPr>
          <p:cNvPr id="2" name="Groep 1">
            <a:extLst>
              <a:ext uri="{FF2B5EF4-FFF2-40B4-BE49-F238E27FC236}">
                <a16:creationId xmlns:a16="http://schemas.microsoft.com/office/drawing/2014/main" id="{776D09E5-2ABF-4E20-88CD-10A8B58DBE8E}"/>
              </a:ext>
            </a:extLst>
          </p:cNvPr>
          <p:cNvGrpSpPr/>
          <p:nvPr/>
        </p:nvGrpSpPr>
        <p:grpSpPr>
          <a:xfrm>
            <a:off x="6536534" y="3712177"/>
            <a:ext cx="1832364" cy="1552821"/>
            <a:chOff x="4739088" y="3813125"/>
            <a:chExt cx="1832364" cy="1552821"/>
          </a:xfrm>
        </p:grpSpPr>
        <p:grpSp>
          <p:nvGrpSpPr>
            <p:cNvPr id="33" name="Group 12"/>
            <p:cNvGrpSpPr/>
            <p:nvPr/>
          </p:nvGrpSpPr>
          <p:grpSpPr>
            <a:xfrm>
              <a:off x="5107039" y="3813125"/>
              <a:ext cx="908647" cy="908646"/>
              <a:chOff x="7016818" y="4930964"/>
              <a:chExt cx="908647" cy="908646"/>
            </a:xfrm>
          </p:grpSpPr>
          <p:sp>
            <p:nvSpPr>
              <p:cNvPr id="34" name="Shape 98"/>
              <p:cNvSpPr/>
              <p:nvPr/>
            </p:nvSpPr>
            <p:spPr>
              <a:xfrm>
                <a:off x="7016818" y="4930964"/>
                <a:ext cx="908647" cy="908646"/>
              </a:xfrm>
              <a:prstGeom prst="ellipse">
                <a:avLst/>
              </a:prstGeom>
              <a:solidFill>
                <a:srgbClr val="95DF8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35" name="Shape 99"/>
              <p:cNvSpPr/>
              <p:nvPr/>
            </p:nvSpPr>
            <p:spPr>
              <a:xfrm>
                <a:off x="7331022" y="5135312"/>
                <a:ext cx="356440" cy="474551"/>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C</a:t>
                </a:r>
              </a:p>
            </p:txBody>
          </p:sp>
        </p:grpSp>
        <p:sp>
          <p:nvSpPr>
            <p:cNvPr id="41" name="Shape 90">
              <a:extLst>
                <a:ext uri="{FF2B5EF4-FFF2-40B4-BE49-F238E27FC236}">
                  <a16:creationId xmlns:a16="http://schemas.microsoft.com/office/drawing/2014/main" id="{11ED783D-FEDE-41A2-B49B-B98EFCA8800B}"/>
                </a:ext>
              </a:extLst>
            </p:cNvPr>
            <p:cNvSpPr/>
            <p:nvPr/>
          </p:nvSpPr>
          <p:spPr>
            <a:xfrm>
              <a:off x="4739088" y="4811244"/>
              <a:ext cx="1832364"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algn="ctr" defTabSz="547687" hangingPunct="0">
                <a:lnSpc>
                  <a:spcPct val="120000"/>
                </a:lnSpc>
                <a:defRPr/>
              </a:pPr>
              <a:r>
                <a:rPr lang="en-GB" sz="2800" kern="0" dirty="0" err="1">
                  <a:solidFill>
                    <a:srgbClr val="000000"/>
                  </a:solidFill>
                  <a:latin typeface="+mj-lt"/>
                  <a:cs typeface="Helvetica"/>
                  <a:sym typeface="Helvetica"/>
                </a:rPr>
                <a:t>Blijft</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gelijk</a:t>
              </a:r>
              <a:endParaRPr lang="en-GB" sz="2800" kern="0" dirty="0">
                <a:solidFill>
                  <a:srgbClr val="000000"/>
                </a:solidFill>
                <a:latin typeface="+mj-lt"/>
                <a:cs typeface="Helvetica"/>
                <a:sym typeface="Helvetica"/>
              </a:endParaRPr>
            </a:p>
          </p:txBody>
        </p:sp>
      </p:grpSp>
      <p:sp>
        <p:nvSpPr>
          <p:cNvPr id="44" name="Titel 1"/>
          <p:cNvSpPr>
            <a:spLocks noGrp="1"/>
          </p:cNvSpPr>
          <p:nvPr>
            <p:ph type="title"/>
          </p:nvPr>
        </p:nvSpPr>
        <p:spPr>
          <a:xfrm>
            <a:off x="657049" y="520339"/>
            <a:ext cx="8109782" cy="2908663"/>
          </a:xfrm>
        </p:spPr>
        <p:txBody>
          <a:bodyPr anchor="t">
            <a:normAutofit fontScale="90000"/>
          </a:bodyPr>
          <a:lstStyle/>
          <a:p>
            <a:pPr defTabSz="547687" hangingPunct="0">
              <a:lnSpc>
                <a:spcPct val="120000"/>
              </a:lnSpc>
              <a:spcBef>
                <a:spcPts val="0"/>
              </a:spcBef>
              <a:defRPr/>
            </a:pPr>
            <a:br>
              <a:rPr lang="nl-NL" sz="3200" kern="0" dirty="0">
                <a:solidFill>
                  <a:srgbClr val="000000"/>
                </a:solidFill>
                <a:latin typeface="Gill Sans"/>
                <a:sym typeface="Helvetica Neue"/>
              </a:rPr>
            </a:br>
            <a:r>
              <a:rPr lang="nl-NL" sz="3300" dirty="0">
                <a:sym typeface="Helvetica Neue"/>
              </a:rPr>
              <a:t>Wat gebeurt er met de intensiteit van het licht in het midden van de streep als ik de spleet smaller maak?</a:t>
            </a:r>
            <a:br>
              <a:rPr lang="nl-NL" sz="3300" dirty="0">
                <a:sym typeface="Helvetica Neue"/>
              </a:rPr>
            </a:br>
            <a:endParaRPr lang="nl-NL" sz="3300" dirty="0">
              <a:sym typeface="Helvetica Neue"/>
            </a:endParaRPr>
          </a:p>
        </p:txBody>
      </p:sp>
    </p:spTree>
    <p:extLst>
      <p:ext uri="{BB962C8B-B14F-4D97-AF65-F5344CB8AC3E}">
        <p14:creationId xmlns:p14="http://schemas.microsoft.com/office/powerpoint/2010/main" val="698837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5" y="6285471"/>
            <a:ext cx="8932986"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nl-NL">
              <a:solidFill>
                <a:srgbClr val="3366FF"/>
              </a:solidFill>
              <a:latin typeface="Corbel" panose="020B0503020204020204"/>
            </a:endParaRPr>
          </a:p>
        </p:txBody>
      </p:sp>
      <p:sp>
        <p:nvSpPr>
          <p:cNvPr id="5" name="Tekstvak 4"/>
          <p:cNvSpPr txBox="1"/>
          <p:nvPr/>
        </p:nvSpPr>
        <p:spPr>
          <a:xfrm>
            <a:off x="6827520" y="6407433"/>
            <a:ext cx="2316480" cy="253916"/>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a:solidFill>
                  <a:srgbClr val="FFFFFF"/>
                </a:solidFill>
                <a:latin typeface="Tahoma"/>
                <a:ea typeface="Tahoma"/>
                <a:cs typeface="Tahoma"/>
                <a:sym typeface="Tahoma"/>
              </a:rPr>
              <a:t>www.</a:t>
            </a:r>
            <a:r>
              <a:rPr lang="en-GB" sz="1050">
                <a:solidFill>
                  <a:srgbClr val="FFFFFF"/>
                </a:solidFill>
                <a:latin typeface="Tahoma"/>
                <a:ea typeface="Tahoma"/>
                <a:cs typeface="Tahoma"/>
                <a:sym typeface="Tahoma"/>
              </a:rPr>
              <a:t>diagnostischevragen</a:t>
            </a:r>
            <a:r>
              <a:rPr lang="en-GB" sz="1050" b="0" i="0" u="none" strike="noStrike" cap="none">
                <a:solidFill>
                  <a:srgbClr val="FFFFFF"/>
                </a:solidFill>
                <a:latin typeface="Tahoma"/>
                <a:ea typeface="Tahoma"/>
                <a:cs typeface="Tahoma"/>
                <a:sym typeface="Tahoma"/>
              </a:rPr>
              <a:t>.nl</a:t>
            </a:r>
            <a:endParaRPr lang="en-GB" sz="900" dirty="0"/>
          </a:p>
        </p:txBody>
      </p:sp>
      <p:grpSp>
        <p:nvGrpSpPr>
          <p:cNvPr id="19" name="Groep 18"/>
          <p:cNvGrpSpPr/>
          <p:nvPr/>
        </p:nvGrpSpPr>
        <p:grpSpPr>
          <a:xfrm>
            <a:off x="806915" y="1496245"/>
            <a:ext cx="908647" cy="908646"/>
            <a:chOff x="947033" y="2362454"/>
            <a:chExt cx="908647" cy="908646"/>
          </a:xfrm>
        </p:grpSpPr>
        <p:sp>
          <p:nvSpPr>
            <p:cNvPr id="7" name="Shape 133">
              <a:extLst>
                <a:ext uri="{FF2B5EF4-FFF2-40B4-BE49-F238E27FC236}">
                  <a16:creationId xmlns:a16="http://schemas.microsoft.com/office/drawing/2014/main" id="{EE221C81-1AF7-4E6E-ACF1-07A0771B4A9D}"/>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8" name="Shape 134">
              <a:extLst>
                <a:ext uri="{FF2B5EF4-FFF2-40B4-BE49-F238E27FC236}">
                  <a16:creationId xmlns:a16="http://schemas.microsoft.com/office/drawing/2014/main" id="{0389464F-34E9-4DB5-990E-F57398C04F48}"/>
                </a:ext>
              </a:extLst>
            </p:cNvPr>
            <p:cNvSpPr/>
            <p:nvPr/>
          </p:nvSpPr>
          <p:spPr>
            <a:xfrm>
              <a:off x="1261236" y="2566802"/>
              <a:ext cx="356441" cy="474551"/>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A</a:t>
              </a:r>
            </a:p>
          </p:txBody>
        </p:sp>
      </p:grpSp>
      <p:grpSp>
        <p:nvGrpSpPr>
          <p:cNvPr id="22" name="Groep 21"/>
          <p:cNvGrpSpPr/>
          <p:nvPr/>
        </p:nvGrpSpPr>
        <p:grpSpPr>
          <a:xfrm>
            <a:off x="806914" y="2594911"/>
            <a:ext cx="908647" cy="908646"/>
            <a:chOff x="4665644" y="2362454"/>
            <a:chExt cx="908647" cy="908646"/>
          </a:xfrm>
        </p:grpSpPr>
        <p:sp>
          <p:nvSpPr>
            <p:cNvPr id="9" name="Shape 135">
              <a:extLst>
                <a:ext uri="{FF2B5EF4-FFF2-40B4-BE49-F238E27FC236}">
                  <a16:creationId xmlns:a16="http://schemas.microsoft.com/office/drawing/2014/main" id="{BB48745D-A338-4CDA-A4DA-B7B795C4582F}"/>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0" name="Shape 136">
              <a:extLst>
                <a:ext uri="{FF2B5EF4-FFF2-40B4-BE49-F238E27FC236}">
                  <a16:creationId xmlns:a16="http://schemas.microsoft.com/office/drawing/2014/main" id="{20BA9889-C7B5-40F5-9AEE-424567D9024E}"/>
                </a:ext>
              </a:extLst>
            </p:cNvPr>
            <p:cNvSpPr/>
            <p:nvPr/>
          </p:nvSpPr>
          <p:spPr>
            <a:xfrm>
              <a:off x="4979847" y="2566802"/>
              <a:ext cx="356441" cy="474551"/>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B</a:t>
              </a:r>
            </a:p>
          </p:txBody>
        </p:sp>
      </p:grpSp>
      <p:grpSp>
        <p:nvGrpSpPr>
          <p:cNvPr id="20" name="Groep 19"/>
          <p:cNvGrpSpPr/>
          <p:nvPr/>
        </p:nvGrpSpPr>
        <p:grpSpPr>
          <a:xfrm>
            <a:off x="806913" y="3730897"/>
            <a:ext cx="908647" cy="908646"/>
            <a:chOff x="947033" y="4156948"/>
            <a:chExt cx="908647" cy="908646"/>
          </a:xfrm>
        </p:grpSpPr>
        <p:sp>
          <p:nvSpPr>
            <p:cNvPr id="11" name="Shape 137">
              <a:extLst>
                <a:ext uri="{FF2B5EF4-FFF2-40B4-BE49-F238E27FC236}">
                  <a16:creationId xmlns:a16="http://schemas.microsoft.com/office/drawing/2014/main" id="{843D1577-44E8-4202-9A47-49710110361F}"/>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2" name="Shape 138">
              <a:extLst>
                <a:ext uri="{FF2B5EF4-FFF2-40B4-BE49-F238E27FC236}">
                  <a16:creationId xmlns:a16="http://schemas.microsoft.com/office/drawing/2014/main" id="{855036D4-93BF-42C4-8E09-005ED2310294}"/>
                </a:ext>
              </a:extLst>
            </p:cNvPr>
            <p:cNvSpPr/>
            <p:nvPr/>
          </p:nvSpPr>
          <p:spPr>
            <a:xfrm>
              <a:off x="1261237" y="4361296"/>
              <a:ext cx="356440" cy="474551"/>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C</a:t>
              </a:r>
            </a:p>
          </p:txBody>
        </p:sp>
      </p:grpSp>
      <p:grpSp>
        <p:nvGrpSpPr>
          <p:cNvPr id="21" name="Groep 20"/>
          <p:cNvGrpSpPr/>
          <p:nvPr/>
        </p:nvGrpSpPr>
        <p:grpSpPr>
          <a:xfrm>
            <a:off x="806913" y="4829563"/>
            <a:ext cx="908647" cy="908646"/>
            <a:chOff x="4665644" y="4148177"/>
            <a:chExt cx="908647" cy="908646"/>
          </a:xfrm>
        </p:grpSpPr>
        <p:sp>
          <p:nvSpPr>
            <p:cNvPr id="13" name="Shape 139">
              <a:extLst>
                <a:ext uri="{FF2B5EF4-FFF2-40B4-BE49-F238E27FC236}">
                  <a16:creationId xmlns:a16="http://schemas.microsoft.com/office/drawing/2014/main" id="{4550CAA3-D0F0-44C0-8DC0-1095F43057AB}"/>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algn="ctr" defTabSz="547687"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4" name="Shape 140">
              <a:extLst>
                <a:ext uri="{FF2B5EF4-FFF2-40B4-BE49-F238E27FC236}">
                  <a16:creationId xmlns:a16="http://schemas.microsoft.com/office/drawing/2014/main" id="{A04C6E8C-49BB-4FC9-8E6C-A415448AB60B}"/>
                </a:ext>
              </a:extLst>
            </p:cNvPr>
            <p:cNvSpPr/>
            <p:nvPr/>
          </p:nvSpPr>
          <p:spPr>
            <a:xfrm>
              <a:off x="4979848" y="4352525"/>
              <a:ext cx="356440" cy="474551"/>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defTabSz="547687" hangingPunct="0">
                <a:lnSpc>
                  <a:spcPct val="120000"/>
                </a:lnSpc>
                <a:defRPr/>
              </a:pPr>
              <a:r>
                <a:rPr kern="0" dirty="0">
                  <a:latin typeface="Helvetica"/>
                  <a:cs typeface="Helvetica"/>
                  <a:sym typeface="Helvetica"/>
                </a:rPr>
                <a:t>D</a:t>
              </a:r>
            </a:p>
          </p:txBody>
        </p:sp>
      </p:grpSp>
      <p:sp>
        <p:nvSpPr>
          <p:cNvPr id="15" name="Shape 90">
            <a:extLst>
              <a:ext uri="{FF2B5EF4-FFF2-40B4-BE49-F238E27FC236}">
                <a16:creationId xmlns:a16="http://schemas.microsoft.com/office/drawing/2014/main" id="{7550F05A-CF05-4F02-8A8F-76119DE2CF57}"/>
              </a:ext>
            </a:extLst>
          </p:cNvPr>
          <p:cNvSpPr/>
          <p:nvPr/>
        </p:nvSpPr>
        <p:spPr>
          <a:xfrm>
            <a:off x="1958101" y="1673217"/>
            <a:ext cx="6158288"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defTabSz="547687" hangingPunct="0">
              <a:lnSpc>
                <a:spcPct val="120000"/>
              </a:lnSpc>
              <a:defRPr/>
            </a:pPr>
            <a:r>
              <a:rPr lang="en-GB" sz="2800" kern="0" dirty="0" err="1">
                <a:solidFill>
                  <a:srgbClr val="000000"/>
                </a:solidFill>
                <a:latin typeface="+mj-lt"/>
                <a:cs typeface="Helvetica"/>
                <a:sym typeface="Helvetica"/>
              </a:rPr>
              <a:t>Gebruik</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een</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groene</a:t>
            </a:r>
            <a:r>
              <a:rPr lang="en-GB" sz="2800" kern="0" dirty="0">
                <a:solidFill>
                  <a:srgbClr val="000000"/>
                </a:solidFill>
                <a:latin typeface="+mj-lt"/>
                <a:cs typeface="Helvetica"/>
                <a:sym typeface="Helvetica"/>
              </a:rPr>
              <a:t> laser</a:t>
            </a:r>
          </a:p>
        </p:txBody>
      </p:sp>
      <p:sp>
        <p:nvSpPr>
          <p:cNvPr id="23" name="Shape 90">
            <a:extLst>
              <a:ext uri="{FF2B5EF4-FFF2-40B4-BE49-F238E27FC236}">
                <a16:creationId xmlns:a16="http://schemas.microsoft.com/office/drawing/2014/main" id="{7550F05A-CF05-4F02-8A8F-76119DE2CF57}"/>
              </a:ext>
            </a:extLst>
          </p:cNvPr>
          <p:cNvSpPr/>
          <p:nvPr/>
        </p:nvSpPr>
        <p:spPr>
          <a:xfrm>
            <a:off x="1958101" y="2728285"/>
            <a:ext cx="6158288"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defTabSz="547687" hangingPunct="0">
              <a:lnSpc>
                <a:spcPct val="120000"/>
              </a:lnSpc>
              <a:defRPr/>
            </a:pPr>
            <a:r>
              <a:rPr lang="en-GB" sz="2800" kern="0" dirty="0" err="1">
                <a:solidFill>
                  <a:srgbClr val="000000"/>
                </a:solidFill>
                <a:latin typeface="+mj-lt"/>
                <a:cs typeface="Helvetica"/>
                <a:sym typeface="Helvetica"/>
              </a:rPr>
              <a:t>Gebruik</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een</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blauwe</a:t>
            </a:r>
            <a:r>
              <a:rPr lang="en-GB" sz="2800" kern="0" dirty="0">
                <a:solidFill>
                  <a:srgbClr val="000000"/>
                </a:solidFill>
                <a:latin typeface="+mj-lt"/>
                <a:cs typeface="Helvetica"/>
                <a:sym typeface="Helvetica"/>
              </a:rPr>
              <a:t> laser</a:t>
            </a:r>
          </a:p>
        </p:txBody>
      </p:sp>
      <p:sp>
        <p:nvSpPr>
          <p:cNvPr id="24" name="Shape 90">
            <a:extLst>
              <a:ext uri="{FF2B5EF4-FFF2-40B4-BE49-F238E27FC236}">
                <a16:creationId xmlns:a16="http://schemas.microsoft.com/office/drawing/2014/main" id="{7550F05A-CF05-4F02-8A8F-76119DE2CF57}"/>
              </a:ext>
            </a:extLst>
          </p:cNvPr>
          <p:cNvSpPr/>
          <p:nvPr/>
        </p:nvSpPr>
        <p:spPr>
          <a:xfrm>
            <a:off x="1958102" y="3873845"/>
            <a:ext cx="6158289"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defTabSz="547687" hangingPunct="0">
              <a:lnSpc>
                <a:spcPct val="120000"/>
              </a:lnSpc>
              <a:defRPr/>
            </a:pPr>
            <a:r>
              <a:rPr lang="en-GB" sz="2800" kern="0" dirty="0" err="1">
                <a:solidFill>
                  <a:srgbClr val="000000"/>
                </a:solidFill>
                <a:latin typeface="+mj-lt"/>
                <a:cs typeface="Helvetica"/>
                <a:sym typeface="Helvetica"/>
              </a:rPr>
              <a:t>Gebruik</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een</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infrarode</a:t>
            </a:r>
            <a:r>
              <a:rPr lang="en-GB" sz="2800" kern="0" dirty="0">
                <a:solidFill>
                  <a:srgbClr val="000000"/>
                </a:solidFill>
                <a:latin typeface="+mj-lt"/>
                <a:cs typeface="Helvetica"/>
                <a:sym typeface="Helvetica"/>
              </a:rPr>
              <a:t> laser</a:t>
            </a:r>
          </a:p>
        </p:txBody>
      </p:sp>
      <p:sp>
        <p:nvSpPr>
          <p:cNvPr id="25" name="Shape 90">
            <a:extLst>
              <a:ext uri="{FF2B5EF4-FFF2-40B4-BE49-F238E27FC236}">
                <a16:creationId xmlns:a16="http://schemas.microsoft.com/office/drawing/2014/main" id="{7550F05A-CF05-4F02-8A8F-76119DE2CF57}"/>
              </a:ext>
            </a:extLst>
          </p:cNvPr>
          <p:cNvSpPr/>
          <p:nvPr/>
        </p:nvSpPr>
        <p:spPr>
          <a:xfrm>
            <a:off x="1958099" y="5079657"/>
            <a:ext cx="6158290"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defTabSz="547687" hangingPunct="0">
              <a:lnSpc>
                <a:spcPct val="120000"/>
              </a:lnSpc>
              <a:defRPr/>
            </a:pPr>
            <a:r>
              <a:rPr lang="en-GB" sz="2800" kern="0" dirty="0" err="1">
                <a:solidFill>
                  <a:srgbClr val="000000"/>
                </a:solidFill>
                <a:latin typeface="+mj-lt"/>
                <a:cs typeface="Helvetica"/>
                <a:sym typeface="Helvetica"/>
              </a:rPr>
              <a:t>Gebruik</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een</a:t>
            </a:r>
            <a:r>
              <a:rPr lang="en-GB" sz="2800" kern="0" dirty="0">
                <a:solidFill>
                  <a:srgbClr val="000000"/>
                </a:solidFill>
                <a:latin typeface="+mj-lt"/>
                <a:cs typeface="Helvetica"/>
                <a:sym typeface="Helvetica"/>
              </a:rPr>
              <a:t> </a:t>
            </a:r>
            <a:r>
              <a:rPr lang="en-GB" sz="2800" kern="0" dirty="0" err="1">
                <a:solidFill>
                  <a:srgbClr val="000000"/>
                </a:solidFill>
                <a:latin typeface="+mj-lt"/>
                <a:cs typeface="Helvetica"/>
                <a:sym typeface="Helvetica"/>
              </a:rPr>
              <a:t>ultraviolette</a:t>
            </a:r>
            <a:r>
              <a:rPr lang="en-GB" sz="2800" kern="0" dirty="0">
                <a:solidFill>
                  <a:srgbClr val="000000"/>
                </a:solidFill>
                <a:latin typeface="+mj-lt"/>
                <a:cs typeface="Helvetica"/>
                <a:sym typeface="Helvetica"/>
              </a:rPr>
              <a:t> laser</a:t>
            </a:r>
          </a:p>
        </p:txBody>
      </p:sp>
      <p:sp>
        <p:nvSpPr>
          <p:cNvPr id="27" name="Titel 1"/>
          <p:cNvSpPr>
            <a:spLocks noGrp="1"/>
          </p:cNvSpPr>
          <p:nvPr>
            <p:ph type="title"/>
          </p:nvPr>
        </p:nvSpPr>
        <p:spPr>
          <a:xfrm>
            <a:off x="729419" y="396262"/>
            <a:ext cx="8109782" cy="855185"/>
          </a:xfrm>
        </p:spPr>
        <p:txBody>
          <a:bodyPr anchor="t">
            <a:normAutofit fontScale="90000"/>
          </a:bodyPr>
          <a:lstStyle/>
          <a:p>
            <a:pPr>
              <a:lnSpc>
                <a:spcPts val="4000"/>
              </a:lnSpc>
            </a:pPr>
            <a:r>
              <a:rPr lang="nl-NL" sz="3600" dirty="0"/>
              <a:t>In de opstelling wordt een rode laser gebruikt.</a:t>
            </a:r>
            <a:br>
              <a:rPr lang="nl-NL" sz="3600" dirty="0"/>
            </a:br>
            <a:r>
              <a:rPr lang="nl-NL" sz="3600" dirty="0"/>
              <a:t>Hoe kan ik de streep op de muur breder maken?</a:t>
            </a:r>
          </a:p>
        </p:txBody>
      </p:sp>
    </p:spTree>
    <p:extLst>
      <p:ext uri="{BB962C8B-B14F-4D97-AF65-F5344CB8AC3E}">
        <p14:creationId xmlns:p14="http://schemas.microsoft.com/office/powerpoint/2010/main" val="1137715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5685183" y="6407433"/>
            <a:ext cx="3458817" cy="253916"/>
          </a:xfrm>
          <a:prstGeom prst="rect">
            <a:avLst/>
          </a:prstGeom>
          <a:noFill/>
        </p:spPr>
        <p:txBody>
          <a:bodyPr wrap="square" rtlCol="0">
            <a:spAutoFit/>
          </a:bodyPr>
          <a:lstStyle/>
          <a:p>
            <a:pPr defTabSz="457200">
              <a:defRPr/>
            </a:pPr>
            <a:r>
              <a:rPr lang="nl-NL" sz="1050" dirty="0">
                <a:solidFill>
                  <a:prstClr val="white"/>
                </a:solidFill>
                <a:latin typeface="Tahoma" panose="020B0604030504040204" pitchFamily="34" charset="0"/>
                <a:ea typeface="Tahoma" panose="020B0604030504040204" pitchFamily="34" charset="0"/>
                <a:cs typeface="Tahoma" panose="020B0604030504040204" pitchFamily="34" charset="0"/>
              </a:rPr>
              <a:t>www.nvon.nl/diagnostischevragen        © 2022 NVON </a:t>
            </a:r>
          </a:p>
        </p:txBody>
      </p:sp>
      <p:sp>
        <p:nvSpPr>
          <p:cNvPr id="2" name="Titel 1"/>
          <p:cNvSpPr>
            <a:spLocks noGrp="1"/>
          </p:cNvSpPr>
          <p:nvPr>
            <p:ph type="title"/>
          </p:nvPr>
        </p:nvSpPr>
        <p:spPr>
          <a:xfrm>
            <a:off x="628650" y="365126"/>
            <a:ext cx="7886700" cy="4097544"/>
          </a:xfrm>
        </p:spPr>
        <p:txBody>
          <a:bodyPr>
            <a:normAutofit/>
          </a:bodyPr>
          <a:lstStyle/>
          <a:p>
            <a:br>
              <a:rPr lang="nl-NL" b="1" dirty="0"/>
            </a:br>
            <a:endParaRPr lang="nl-NL" dirty="0"/>
          </a:p>
        </p:txBody>
      </p:sp>
      <p:sp>
        <p:nvSpPr>
          <p:cNvPr id="28" name="Titel 1"/>
          <p:cNvSpPr txBox="1">
            <a:spLocks/>
          </p:cNvSpPr>
          <p:nvPr/>
        </p:nvSpPr>
        <p:spPr>
          <a:xfrm>
            <a:off x="628650" y="572530"/>
            <a:ext cx="7886700" cy="3363366"/>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nl-NL" dirty="0">
                <a:solidFill>
                  <a:srgbClr val="000000"/>
                </a:solidFill>
                <a:latin typeface="Calibri" panose="020F0502020204030204" pitchFamily="34" charset="0"/>
                <a:cs typeface="Calibri" panose="020F0502020204030204" pitchFamily="34" charset="0"/>
              </a:rPr>
              <a:t>Deze vragen met toelichting zijn ontwikkeld door de diagnostische vragen werkgroep van de NVON</a:t>
            </a:r>
          </a:p>
          <a:p>
            <a:endParaRPr lang="nl-NL" dirty="0">
              <a:solidFill>
                <a:srgbClr val="000000"/>
              </a:solidFill>
              <a:latin typeface="Calibri" panose="020F0502020204030204" pitchFamily="34" charset="0"/>
              <a:cs typeface="Calibri" panose="020F0502020204030204" pitchFamily="34" charset="0"/>
            </a:endParaRPr>
          </a:p>
          <a:p>
            <a:r>
              <a:rPr lang="nl-NL" dirty="0">
                <a:solidFill>
                  <a:srgbClr val="000000"/>
                </a:solidFill>
                <a:latin typeface="Calibri" panose="020F0502020204030204" pitchFamily="34" charset="0"/>
                <a:cs typeface="Calibri" panose="020F0502020204030204" pitchFamily="34" charset="0"/>
              </a:rPr>
              <a:t>Heb je feedback, wil je bijdragen, vragen testen of samenwerken? Laat het weten via:</a:t>
            </a:r>
            <a:br>
              <a:rPr lang="nl-NL" dirty="0">
                <a:solidFill>
                  <a:srgbClr val="000000"/>
                </a:solidFill>
                <a:latin typeface="Calibri" panose="020F0502020204030204" pitchFamily="34" charset="0"/>
                <a:cs typeface="Calibri" panose="020F0502020204030204" pitchFamily="34" charset="0"/>
              </a:rPr>
            </a:br>
            <a:r>
              <a:rPr lang="nl-NL" dirty="0">
                <a:solidFill>
                  <a:srgbClr val="000000"/>
                </a:solidFill>
                <a:latin typeface="Calibri" panose="020F0502020204030204" pitchFamily="34" charset="0"/>
                <a:cs typeface="Calibri" panose="020F0502020204030204" pitchFamily="34" charset="0"/>
                <a:hlinkClick r:id="rId3"/>
              </a:rPr>
              <a:t>diagnostischevragen@nvon.nl</a:t>
            </a:r>
            <a:r>
              <a:rPr lang="nl-NL" dirty="0">
                <a:solidFill>
                  <a:srgbClr val="000000"/>
                </a:solidFill>
                <a:latin typeface="Calibri" panose="020F0502020204030204" pitchFamily="34" charset="0"/>
                <a:cs typeface="Calibri" panose="020F0502020204030204" pitchFamily="34" charset="0"/>
              </a:rPr>
              <a:t> </a:t>
            </a:r>
          </a:p>
        </p:txBody>
      </p:sp>
      <p:pic>
        <p:nvPicPr>
          <p:cNvPr id="8" name="Afbeelding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0189" y="4281356"/>
            <a:ext cx="4243622" cy="1295421"/>
          </a:xfrm>
          <a:prstGeom prst="rect">
            <a:avLst/>
          </a:prstGeom>
        </p:spPr>
      </p:pic>
      <p:sp>
        <p:nvSpPr>
          <p:cNvPr id="3" name="Google Shape;256;p23">
            <a:extLst>
              <a:ext uri="{FF2B5EF4-FFF2-40B4-BE49-F238E27FC236}">
                <a16:creationId xmlns:a16="http://schemas.microsoft.com/office/drawing/2014/main" id="{3D284F5F-7F6D-0502-A99B-28EE7AF38E53}"/>
              </a:ext>
            </a:extLst>
          </p:cNvPr>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sz="1800">
              <a:solidFill>
                <a:srgbClr val="3366FF"/>
              </a:solidFill>
              <a:latin typeface="Corbel"/>
              <a:ea typeface="Corbel"/>
              <a:cs typeface="Corbel"/>
              <a:sym typeface="Corbel"/>
            </a:endParaRPr>
          </a:p>
        </p:txBody>
      </p:sp>
      <p:sp>
        <p:nvSpPr>
          <p:cNvPr id="6" name="Google Shape;257;p23">
            <a:extLst>
              <a:ext uri="{FF2B5EF4-FFF2-40B4-BE49-F238E27FC236}">
                <a16:creationId xmlns:a16="http://schemas.microsoft.com/office/drawing/2014/main" id="{7DDAA764-CB52-A160-5C10-76CA2D0967B2}"/>
              </a:ext>
            </a:extLst>
          </p:cNvPr>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algn="r">
              <a:buClr>
                <a:srgbClr val="FFFFFF"/>
              </a:buClr>
              <a:buSzPts val="1050"/>
              <a:buFont typeface="Tahoma"/>
              <a:buNone/>
            </a:pPr>
            <a:r>
              <a:rPr lang="en-GB" sz="1050" dirty="0">
                <a:solidFill>
                  <a:srgbClr val="FFFFFF"/>
                </a:solidFill>
                <a:latin typeface="Tahoma"/>
                <a:ea typeface="Tahoma"/>
                <a:cs typeface="Tahoma"/>
                <a:sym typeface="Tahoma"/>
              </a:rPr>
              <a:t>www.diagnostischevragen.nl</a:t>
            </a:r>
            <a:endParaRPr dirty="0"/>
          </a:p>
        </p:txBody>
      </p:sp>
      <p:pic>
        <p:nvPicPr>
          <p:cNvPr id="1028" name="Picture 4" descr="Creative Commons Attribution-ShareAlike 3.0 Unported - Wikidata">
            <a:extLst>
              <a:ext uri="{FF2B5EF4-FFF2-40B4-BE49-F238E27FC236}">
                <a16:creationId xmlns:a16="http://schemas.microsoft.com/office/drawing/2014/main" id="{9F608E1F-C09A-D688-42AC-36E8E18741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188" y="6332184"/>
            <a:ext cx="1148977" cy="404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058752"/>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472</Words>
  <Application>Microsoft Office PowerPoint</Application>
  <PresentationFormat>Diavoorstelling (4:3)</PresentationFormat>
  <Paragraphs>56</Paragraphs>
  <Slides>5</Slides>
  <Notes>5</Notes>
  <HiddenSlides>0</HiddenSlides>
  <MMClips>0</MMClips>
  <ScaleCrop>false</ScaleCrop>
  <HeadingPairs>
    <vt:vector size="6" baseType="variant">
      <vt:variant>
        <vt:lpstr>Gebruikte lettertypen</vt:lpstr>
      </vt:variant>
      <vt:variant>
        <vt:i4>10</vt:i4>
      </vt:variant>
      <vt:variant>
        <vt:lpstr>Thema</vt:lpstr>
      </vt:variant>
      <vt:variant>
        <vt:i4>1</vt:i4>
      </vt:variant>
      <vt:variant>
        <vt:lpstr>Diatitels</vt:lpstr>
      </vt:variant>
      <vt:variant>
        <vt:i4>5</vt:i4>
      </vt:variant>
    </vt:vector>
  </HeadingPairs>
  <TitlesOfParts>
    <vt:vector size="16" baseType="lpstr">
      <vt:lpstr>Arial</vt:lpstr>
      <vt:lpstr>Calibri</vt:lpstr>
      <vt:lpstr>Calibri Light</vt:lpstr>
      <vt:lpstr>Corbel</vt:lpstr>
      <vt:lpstr>Gill Sans</vt:lpstr>
      <vt:lpstr>Helvetica</vt:lpstr>
      <vt:lpstr>Helvetica Light</vt:lpstr>
      <vt:lpstr>Helvetica Neue</vt:lpstr>
      <vt:lpstr>source sans pro</vt:lpstr>
      <vt:lpstr>Tahoma</vt:lpstr>
      <vt:lpstr>Kantoorthema</vt:lpstr>
      <vt:lpstr>Buiging aan een spleet </vt:lpstr>
      <vt:lpstr> Een laserstraal schijnt door een smalle spleet. Er ontstaat een lange streep op de muur. Wat verandert er als de spleet smaller wordt? </vt:lpstr>
      <vt:lpstr> Wat gebeurt er met de intensiteit van het licht in het midden van de streep als ik de spleet smaller maak? </vt:lpstr>
      <vt:lpstr>In de opstelling wordt een rode laser gebruikt. Hoe kan ik de streep op de muur breder maken?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Een laserstraal schijnt door een smalle spleet. Er ontstaat een lange streep op de muur. Wat verandert er als de spleet smaller wordt? </dc:title>
  <dc:creator>J.C.E. Brill</dc:creator>
  <cp:lastModifiedBy>J.C.E. Brill</cp:lastModifiedBy>
  <cp:revision>4</cp:revision>
  <dcterms:created xsi:type="dcterms:W3CDTF">2022-09-12T12:25:22Z</dcterms:created>
  <dcterms:modified xsi:type="dcterms:W3CDTF">2024-04-10T18:30:05Z</dcterms:modified>
</cp:coreProperties>
</file>