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8" r:id="rId3"/>
    <p:sldId id="257" r:id="rId4"/>
    <p:sldId id="273" r:id="rId5"/>
    <p:sldId id="260" r:id="rId6"/>
    <p:sldId id="274" r:id="rId7"/>
    <p:sldId id="263" r:id="rId8"/>
    <p:sldId id="279" r:id="rId9"/>
    <p:sldId id="261" r:id="rId10"/>
    <p:sldId id="264" r:id="rId11"/>
    <p:sldId id="268" r:id="rId12"/>
    <p:sldId id="270" r:id="rId13"/>
    <p:sldId id="271" r:id="rId14"/>
    <p:sldId id="272" r:id="rId15"/>
    <p:sldId id="265" r:id="rId16"/>
    <p:sldId id="266" r:id="rId17"/>
    <p:sldId id="276" r:id="rId18"/>
    <p:sldId id="267" r:id="rId19"/>
    <p:sldId id="277" r:id="rId20"/>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56" autoAdjust="0"/>
    <p:restoredTop sz="56628" autoAdjust="0"/>
  </p:normalViewPr>
  <p:slideViewPr>
    <p:cSldViewPr snapToGrid="0">
      <p:cViewPr>
        <p:scale>
          <a:sx n="66" d="100"/>
          <a:sy n="66" d="100"/>
        </p:scale>
        <p:origin x="1268" y="-152"/>
      </p:cViewPr>
      <p:guideLst>
        <p:guide orient="horz" pos="2160"/>
        <p:guide pos="2880"/>
      </p:guideLst>
    </p:cSldViewPr>
  </p:slideViewPr>
  <p:outlineViewPr>
    <p:cViewPr>
      <p:scale>
        <a:sx n="33" d="100"/>
        <a:sy n="33" d="100"/>
      </p:scale>
      <p:origin x="0" y="-204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CCEF47-F521-499C-81E6-F39B4B5A9A08}" type="datetimeFigureOut">
              <a:rPr lang="nl-NL" smtClean="0"/>
              <a:t>18-3-2020</a:t>
            </a:fld>
            <a:endParaRPr lang="nl-NL"/>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923B44-6F54-42C5-9962-8904F253291E}" type="slidenum">
              <a:rPr lang="nl-NL" smtClean="0"/>
              <a:t>‹nr.›</a:t>
            </a:fld>
            <a:endParaRPr lang="nl-NL"/>
          </a:p>
        </p:txBody>
      </p:sp>
    </p:spTree>
    <p:extLst>
      <p:ext uri="{BB962C8B-B14F-4D97-AF65-F5344CB8AC3E}">
        <p14:creationId xmlns:p14="http://schemas.microsoft.com/office/powerpoint/2010/main" val="54230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answergarden.ch/creat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ijn.bsl.nl/wat-is-klinisch-redeneren/10646126?fulltextView=true#CR22"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HnJ1bqXUnIM"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kritischdenken.nl/Rationale/Tutorials/Overview/ReasonProjectReport2002_1.pdf"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www.rationaleonline.com/docs/nl/tutorials/redeneerschemas-maken#2p5pqq" TargetMode="External"/><Relationship Id="rId5" Type="http://schemas.openxmlformats.org/officeDocument/2006/relationships/hyperlink" Target="https://www.reasoninglab.com/nl/redeneerschema/" TargetMode="External"/><Relationship Id="rId4" Type="http://schemas.openxmlformats.org/officeDocument/2006/relationships/hyperlink" Target="https://www.rationaleonline.com/docs/nl/tutorials/redeneerschemas-maken#wr6qds"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Neem opleidingsprofielkaart, flap-overs</a:t>
            </a:r>
            <a:r>
              <a:rPr lang="nl-NL" baseline="0" dirty="0" smtClean="0"/>
              <a:t> en stiften</a:t>
            </a:r>
            <a:r>
              <a:rPr lang="nl-NL" dirty="0" smtClean="0"/>
              <a:t> mee</a:t>
            </a:r>
            <a:r>
              <a:rPr lang="nl-NL" baseline="0" dirty="0" smtClean="0"/>
              <a:t> naar de les.</a:t>
            </a:r>
          </a:p>
          <a:p>
            <a:r>
              <a:rPr lang="nl-NL" baseline="0" dirty="0" err="1" smtClean="0"/>
              <a:t>Casuïstieken</a:t>
            </a:r>
            <a:r>
              <a:rPr lang="nl-NL" baseline="0" dirty="0" smtClean="0"/>
              <a:t> met stellingen evt. uitprinten en uitknippen.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a:t>
            </a:fld>
            <a:endParaRPr lang="nl-NL"/>
          </a:p>
        </p:txBody>
      </p:sp>
    </p:spTree>
    <p:extLst>
      <p:ext uri="{BB962C8B-B14F-4D97-AF65-F5344CB8AC3E}">
        <p14:creationId xmlns:p14="http://schemas.microsoft.com/office/powerpoint/2010/main" val="7546375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Zijn er nog vragen over de gelezen literatuur en de voorbereidingsopdrachten?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3</a:t>
            </a:fld>
            <a:endParaRPr lang="nl-NL"/>
          </a:p>
        </p:txBody>
      </p:sp>
    </p:spTree>
    <p:extLst>
      <p:ext uri="{BB962C8B-B14F-4D97-AF65-F5344CB8AC3E}">
        <p14:creationId xmlns:p14="http://schemas.microsoft.com/office/powerpoint/2010/main" val="26906099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Korte</a:t>
            </a:r>
            <a:r>
              <a:rPr lang="nl-NL" baseline="0" dirty="0" smtClean="0"/>
              <a:t> terugblik op vorige les: wat is er blijven hangen? In eigen woorden vertellen waar ze aan denken bij KR. </a:t>
            </a:r>
          </a:p>
          <a:p>
            <a:r>
              <a:rPr lang="nl-NL" baseline="0" dirty="0" smtClean="0"/>
              <a:t>+ definitie uit boek v. </a:t>
            </a:r>
            <a:r>
              <a:rPr lang="nl-NL" baseline="0" dirty="0" err="1" smtClean="0"/>
              <a:t>Straalen</a:t>
            </a:r>
            <a:r>
              <a:rPr lang="nl-NL" baseline="0" dirty="0" smtClean="0"/>
              <a:t> doornemen </a:t>
            </a:r>
            <a:r>
              <a:rPr lang="nl-NL" baseline="0" dirty="0" smtClean="0">
                <a:sym typeface="Wingdings" panose="05000000000000000000" pitchFamily="2" charset="2"/>
              </a:rPr>
              <a:t> continu proces.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4</a:t>
            </a:fld>
            <a:endParaRPr lang="nl-NL"/>
          </a:p>
        </p:txBody>
      </p:sp>
    </p:spTree>
    <p:extLst>
      <p:ext uri="{BB962C8B-B14F-4D97-AF65-F5344CB8AC3E}">
        <p14:creationId xmlns:p14="http://schemas.microsoft.com/office/powerpoint/2010/main" val="232170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smtClean="0">
                <a:solidFill>
                  <a:schemeClr val="tx1"/>
                </a:solidFill>
                <a:effectLst/>
                <a:latin typeface="+mn-lt"/>
                <a:ea typeface="+mn-ea"/>
                <a:cs typeface="+mn-cs"/>
              </a:rPr>
              <a:t>Continu proces, doorlopend. Soms terug</a:t>
            </a:r>
            <a:r>
              <a:rPr lang="nl-NL" sz="1200" b="0" i="0" kern="1200" baseline="0" dirty="0" smtClean="0">
                <a:solidFill>
                  <a:schemeClr val="tx1"/>
                </a:solidFill>
                <a:effectLst/>
                <a:latin typeface="+mn-lt"/>
                <a:ea typeface="+mn-ea"/>
                <a:cs typeface="+mn-cs"/>
              </a:rPr>
              <a:t> naar vorige stap. </a:t>
            </a:r>
            <a:endParaRPr lang="nl-NL" sz="1200" b="0" i="0" kern="1200" dirty="0" smtClean="0">
              <a:solidFill>
                <a:schemeClr val="tx1"/>
              </a:solidFill>
              <a:effectLst/>
              <a:latin typeface="+mn-lt"/>
              <a:ea typeface="+mn-ea"/>
              <a:cs typeface="+mn-cs"/>
            </a:endParaRPr>
          </a:p>
          <a:p>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Fasen in het verpleegkundig proces :</a:t>
            </a:r>
            <a:br>
              <a:rPr lang="nl-NL" sz="1200" b="0" i="0" kern="1200" dirty="0" smtClean="0">
                <a:solidFill>
                  <a:schemeClr val="tx1"/>
                </a:solidFill>
                <a:effectLst/>
                <a:latin typeface="+mn-lt"/>
                <a:ea typeface="+mn-ea"/>
                <a:cs typeface="+mn-cs"/>
              </a:rPr>
            </a:br>
            <a:r>
              <a:rPr lang="nl-NL" sz="1200" b="0" i="0" kern="1200" dirty="0" smtClean="0">
                <a:solidFill>
                  <a:schemeClr val="tx1"/>
                </a:solidFill>
                <a:effectLst/>
                <a:latin typeface="+mn-lt"/>
                <a:ea typeface="+mn-ea"/>
                <a:cs typeface="+mn-cs"/>
              </a:rPr>
              <a:t>1.Gegevensverzameling of probleemstelling: In deze fase verzamel je de informatie die je nodig hebt om gezondheidsproblemen bij patiënten vast te stellen, te voorspellen en te voorkomen. Door gegevens te verzamelen krijg je ook zicht op de gewenste interventies en zorguitkomsten.</a:t>
            </a:r>
          </a:p>
          <a:p>
            <a:r>
              <a:rPr lang="nl-NL" sz="1200" b="0" i="0" kern="1200" dirty="0" smtClean="0">
                <a:solidFill>
                  <a:schemeClr val="tx1"/>
                </a:solidFill>
                <a:effectLst/>
                <a:latin typeface="+mn-lt"/>
                <a:ea typeface="+mn-ea"/>
                <a:cs typeface="+mn-cs"/>
              </a:rPr>
              <a:t>VB: patiënt</a:t>
            </a:r>
            <a:r>
              <a:rPr lang="nl-NL" sz="1200" b="0" i="0" kern="1200" baseline="0" dirty="0" smtClean="0">
                <a:solidFill>
                  <a:schemeClr val="tx1"/>
                </a:solidFill>
                <a:effectLst/>
                <a:latin typeface="+mn-lt"/>
                <a:ea typeface="+mn-ea"/>
                <a:cs typeface="+mn-cs"/>
              </a:rPr>
              <a:t> vertelt over buikpijn. In deze fase meerdere gegevens verzamelen; doorvragen hoe voelt de pijn, locatie, laatst gegeten, laatste toiletgang, meten vitale functies, etc. </a:t>
            </a:r>
            <a:r>
              <a:rPr lang="nl-NL" sz="1200" b="0" i="0" kern="1200" dirty="0" smtClean="0">
                <a:solidFill>
                  <a:schemeClr val="tx1"/>
                </a:solidFill>
                <a:effectLst/>
                <a:latin typeface="+mn-lt"/>
                <a:ea typeface="+mn-ea"/>
                <a:cs typeface="+mn-cs"/>
              </a:rPr>
              <a:t> </a:t>
            </a:r>
          </a:p>
          <a:p>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2.Diagnose: Je analyseert je gegevens zodat je conclusies kan trekken en kan vaststellen welke patiëntproblemen er spelen (actuele of risico problemen), of er risico’s zijn op het gebied van patiëntveiligheid en of je anderen moet raadplegen. Daarnaast stel je vast of vervolganamnese noodzakelijk is om bepaalde zaken verder uit te diepen.</a:t>
            </a:r>
          </a:p>
          <a:p>
            <a:r>
              <a:rPr lang="nl-NL" sz="1200" b="0" i="0" kern="1200" dirty="0" smtClean="0">
                <a:solidFill>
                  <a:schemeClr val="tx1"/>
                </a:solidFill>
                <a:effectLst/>
                <a:latin typeface="+mn-lt"/>
                <a:ea typeface="+mn-ea"/>
                <a:cs typeface="+mn-cs"/>
              </a:rPr>
              <a:t>VB:</a:t>
            </a:r>
            <a:r>
              <a:rPr lang="nl-NL" sz="1200" b="0" i="0" kern="1200" baseline="0" dirty="0" smtClean="0">
                <a:solidFill>
                  <a:schemeClr val="tx1"/>
                </a:solidFill>
                <a:effectLst/>
                <a:latin typeface="+mn-lt"/>
                <a:ea typeface="+mn-ea"/>
                <a:cs typeface="+mn-cs"/>
              </a:rPr>
              <a:t> gaat om verpleegkundige diagnose (dus NIET persé medisch). In dit geval vertelt de </a:t>
            </a:r>
            <a:r>
              <a:rPr lang="nl-NL" sz="1200" b="0" i="0" kern="1200" baseline="0" dirty="0" err="1" smtClean="0">
                <a:solidFill>
                  <a:schemeClr val="tx1"/>
                </a:solidFill>
                <a:effectLst/>
                <a:latin typeface="+mn-lt"/>
                <a:ea typeface="+mn-ea"/>
                <a:cs typeface="+mn-cs"/>
              </a:rPr>
              <a:t>pt</a:t>
            </a:r>
            <a:r>
              <a:rPr lang="nl-NL" sz="1200" b="0" i="0" kern="1200" baseline="0" dirty="0" smtClean="0">
                <a:solidFill>
                  <a:schemeClr val="tx1"/>
                </a:solidFill>
                <a:effectLst/>
                <a:latin typeface="+mn-lt"/>
                <a:ea typeface="+mn-ea"/>
                <a:cs typeface="+mn-cs"/>
              </a:rPr>
              <a:t> bijv. dat hij krampende pijn heeft in de buik en 3 dagen niet naar het toilet is geweest. </a:t>
            </a:r>
            <a:r>
              <a:rPr lang="nl-NL" sz="1200" b="0" i="0" kern="1200" baseline="0" dirty="0" err="1" smtClean="0">
                <a:solidFill>
                  <a:schemeClr val="tx1"/>
                </a:solidFill>
                <a:effectLst/>
                <a:latin typeface="+mn-lt"/>
                <a:ea typeface="+mn-ea"/>
                <a:cs typeface="+mn-cs"/>
              </a:rPr>
              <a:t>Vpk</a:t>
            </a:r>
            <a:r>
              <a:rPr lang="nl-NL" sz="1200" b="0" i="0" kern="1200" baseline="0" dirty="0" smtClean="0">
                <a:solidFill>
                  <a:schemeClr val="tx1"/>
                </a:solidFill>
                <a:effectLst/>
                <a:latin typeface="+mn-lt"/>
                <a:ea typeface="+mn-ea"/>
                <a:cs typeface="+mn-cs"/>
              </a:rPr>
              <a:t> diagnose zou kunnen zijn obstipatie (hoe we precies tot </a:t>
            </a:r>
            <a:r>
              <a:rPr lang="nl-NL" sz="1200" b="0" i="0" kern="1200" baseline="0" dirty="0" err="1" smtClean="0">
                <a:solidFill>
                  <a:schemeClr val="tx1"/>
                </a:solidFill>
                <a:effectLst/>
                <a:latin typeface="+mn-lt"/>
                <a:ea typeface="+mn-ea"/>
                <a:cs typeface="+mn-cs"/>
              </a:rPr>
              <a:t>vpk</a:t>
            </a:r>
            <a:r>
              <a:rPr lang="nl-NL" sz="1200" b="0" i="0" kern="1200" baseline="0" dirty="0" smtClean="0">
                <a:solidFill>
                  <a:schemeClr val="tx1"/>
                </a:solidFill>
                <a:effectLst/>
                <a:latin typeface="+mn-lt"/>
                <a:ea typeface="+mn-ea"/>
                <a:cs typeface="+mn-cs"/>
              </a:rPr>
              <a:t> diagnose komen komt in latere les aan bod). </a:t>
            </a:r>
            <a:r>
              <a:rPr lang="nl-NL" sz="1200" b="0" i="0" kern="1200" dirty="0" smtClean="0">
                <a:solidFill>
                  <a:schemeClr val="tx1"/>
                </a:solidFill>
                <a:effectLst/>
                <a:latin typeface="+mn-lt"/>
                <a:ea typeface="+mn-ea"/>
                <a:cs typeface="+mn-cs"/>
              </a:rPr>
              <a:t> </a:t>
            </a:r>
          </a:p>
          <a:p>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3.Planning: In deze fase bepaal je hoe de zorg het beste uitgevoerd kan worden. Je stelt prioriteiten en kiest verpleegkundige interventies. Je maakt een zorgplan of verpleegplan dat toegespitst is op de individuele situatie van de patiënt.</a:t>
            </a:r>
          </a:p>
          <a:p>
            <a:r>
              <a:rPr lang="nl-NL" sz="1200" b="0" i="0" kern="1200" dirty="0" smtClean="0">
                <a:solidFill>
                  <a:schemeClr val="tx1"/>
                </a:solidFill>
                <a:effectLst/>
                <a:latin typeface="+mn-lt"/>
                <a:ea typeface="+mn-ea"/>
                <a:cs typeface="+mn-cs"/>
              </a:rPr>
              <a:t>VB: </a:t>
            </a:r>
            <a:r>
              <a:rPr lang="nl-NL" sz="1200" b="0" i="0" kern="1200" dirty="0" err="1" smtClean="0">
                <a:solidFill>
                  <a:schemeClr val="tx1"/>
                </a:solidFill>
                <a:effectLst/>
                <a:latin typeface="+mn-lt"/>
                <a:ea typeface="+mn-ea"/>
                <a:cs typeface="+mn-cs"/>
              </a:rPr>
              <a:t>pt</a:t>
            </a:r>
            <a:r>
              <a:rPr lang="nl-NL" sz="1200" b="0" i="0" kern="1200" baseline="0" dirty="0" smtClean="0">
                <a:solidFill>
                  <a:schemeClr val="tx1"/>
                </a:solidFill>
                <a:effectLst/>
                <a:latin typeface="+mn-lt"/>
                <a:ea typeface="+mn-ea"/>
                <a:cs typeface="+mn-cs"/>
              </a:rPr>
              <a:t> adviseren goed te drinken en bewegen. Overleg met arts over bijv. </a:t>
            </a:r>
            <a:r>
              <a:rPr lang="nl-NL" sz="1200" b="0" i="0" kern="1200" baseline="0" dirty="0" err="1" smtClean="0">
                <a:solidFill>
                  <a:schemeClr val="tx1"/>
                </a:solidFill>
                <a:effectLst/>
                <a:latin typeface="+mn-lt"/>
                <a:ea typeface="+mn-ea"/>
                <a:cs typeface="+mn-cs"/>
              </a:rPr>
              <a:t>movicolon</a:t>
            </a:r>
            <a:r>
              <a:rPr lang="nl-NL" sz="1200" b="0" i="0" kern="1200" baseline="0" dirty="0" smtClean="0">
                <a:solidFill>
                  <a:schemeClr val="tx1"/>
                </a:solidFill>
                <a:effectLst/>
                <a:latin typeface="+mn-lt"/>
                <a:ea typeface="+mn-ea"/>
                <a:cs typeface="+mn-cs"/>
              </a:rPr>
              <a:t>. </a:t>
            </a:r>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 </a:t>
            </a:r>
          </a:p>
          <a:p>
            <a:r>
              <a:rPr lang="nl-NL" sz="1200" b="0" i="0" kern="1200" dirty="0" smtClean="0">
                <a:solidFill>
                  <a:schemeClr val="tx1"/>
                </a:solidFill>
                <a:effectLst/>
                <a:latin typeface="+mn-lt"/>
                <a:ea typeface="+mn-ea"/>
                <a:cs typeface="+mn-cs"/>
              </a:rPr>
              <a:t>4.Implementatie: Tijdens de implementatiefase wordt de zorg uitgevoerd. Je zorgt dat de zorg afgestemd blijft op de veranderende situatie van de patiënt.</a:t>
            </a:r>
          </a:p>
          <a:p>
            <a:r>
              <a:rPr lang="nl-NL" sz="1200" b="0" i="0" kern="1200" dirty="0" smtClean="0">
                <a:solidFill>
                  <a:schemeClr val="tx1"/>
                </a:solidFill>
                <a:effectLst/>
                <a:latin typeface="+mn-lt"/>
                <a:ea typeface="+mn-ea"/>
                <a:cs typeface="+mn-cs"/>
              </a:rPr>
              <a:t>VB: in</a:t>
            </a:r>
            <a:r>
              <a:rPr lang="nl-NL" sz="1200" b="0" i="0" kern="1200" baseline="0" dirty="0" smtClean="0">
                <a:solidFill>
                  <a:schemeClr val="tx1"/>
                </a:solidFill>
                <a:effectLst/>
                <a:latin typeface="+mn-lt"/>
                <a:ea typeface="+mn-ea"/>
                <a:cs typeface="+mn-cs"/>
              </a:rPr>
              <a:t> gesprek gaan met </a:t>
            </a:r>
            <a:r>
              <a:rPr lang="nl-NL" sz="1200" b="0" i="0" kern="1200" baseline="0" dirty="0" err="1" smtClean="0">
                <a:solidFill>
                  <a:schemeClr val="tx1"/>
                </a:solidFill>
                <a:effectLst/>
                <a:latin typeface="+mn-lt"/>
                <a:ea typeface="+mn-ea"/>
                <a:cs typeface="+mn-cs"/>
              </a:rPr>
              <a:t>pt</a:t>
            </a:r>
            <a:r>
              <a:rPr lang="nl-NL" sz="1200" b="0" i="0" kern="1200" baseline="0" dirty="0" smtClean="0">
                <a:solidFill>
                  <a:schemeClr val="tx1"/>
                </a:solidFill>
                <a:effectLst/>
                <a:latin typeface="+mn-lt"/>
                <a:ea typeface="+mn-ea"/>
                <a:cs typeface="+mn-cs"/>
              </a:rPr>
              <a:t>; uitleg geven over waarom je deze interventies voorstelt. Monitoren of het de </a:t>
            </a:r>
            <a:r>
              <a:rPr lang="nl-NL" sz="1200" b="0" i="0" kern="1200" baseline="0" dirty="0" err="1" smtClean="0">
                <a:solidFill>
                  <a:schemeClr val="tx1"/>
                </a:solidFill>
                <a:effectLst/>
                <a:latin typeface="+mn-lt"/>
                <a:ea typeface="+mn-ea"/>
                <a:cs typeface="+mn-cs"/>
              </a:rPr>
              <a:t>pt</a:t>
            </a:r>
            <a:r>
              <a:rPr lang="nl-NL" sz="1200" b="0" i="0" kern="1200" baseline="0" dirty="0" smtClean="0">
                <a:solidFill>
                  <a:schemeClr val="tx1"/>
                </a:solidFill>
                <a:effectLst/>
                <a:latin typeface="+mn-lt"/>
                <a:ea typeface="+mn-ea"/>
                <a:cs typeface="+mn-cs"/>
              </a:rPr>
              <a:t>. lukt en hoe het met de klachten gaat. </a:t>
            </a:r>
            <a:endParaRPr lang="nl-NL" sz="1200" b="0" i="0" kern="1200" dirty="0" smtClean="0">
              <a:solidFill>
                <a:schemeClr val="tx1"/>
              </a:solidFill>
              <a:effectLst/>
              <a:latin typeface="+mn-lt"/>
              <a:ea typeface="+mn-ea"/>
              <a:cs typeface="+mn-cs"/>
            </a:endParaRPr>
          </a:p>
          <a:p>
            <a:r>
              <a:rPr lang="nl-NL" sz="1200" b="0" i="0" kern="1200" dirty="0" smtClean="0">
                <a:solidFill>
                  <a:schemeClr val="tx1"/>
                </a:solidFill>
                <a:effectLst/>
                <a:latin typeface="+mn-lt"/>
                <a:ea typeface="+mn-ea"/>
                <a:cs typeface="+mn-cs"/>
              </a:rPr>
              <a:t> </a:t>
            </a:r>
          </a:p>
          <a:p>
            <a:r>
              <a:rPr lang="nl-NL" sz="1200" b="0" i="0" kern="1200" dirty="0" smtClean="0">
                <a:solidFill>
                  <a:schemeClr val="tx1"/>
                </a:solidFill>
                <a:effectLst/>
                <a:latin typeface="+mn-lt"/>
                <a:ea typeface="+mn-ea"/>
                <a:cs typeface="+mn-cs"/>
              </a:rPr>
              <a:t>5.Evaluatie: Tijdens de evaluatie van de zorg stel je vast of de gewenste uitkomsten zijn bereikt en/of de zorgverlening moet worden aangepast.</a:t>
            </a:r>
          </a:p>
          <a:p>
            <a:endParaRPr lang="nl-NL" dirty="0" smtClean="0"/>
          </a:p>
          <a:p>
            <a:r>
              <a:rPr lang="nl-NL" dirty="0" smtClean="0"/>
              <a:t>Bron (behalve</a:t>
            </a:r>
            <a:r>
              <a:rPr lang="nl-NL" baseline="0" dirty="0" smtClean="0"/>
              <a:t> VB-toevoegingen)</a:t>
            </a:r>
            <a:r>
              <a:rPr lang="nl-NL" dirty="0" smtClean="0"/>
              <a:t>: boek Schuurmans</a:t>
            </a:r>
            <a:r>
              <a:rPr lang="nl-NL" baseline="0" dirty="0" smtClean="0"/>
              <a:t> &amp; v. </a:t>
            </a:r>
            <a:r>
              <a:rPr lang="nl-NL" baseline="0" dirty="0" err="1" smtClean="0"/>
              <a:t>Straalen</a:t>
            </a:r>
            <a:r>
              <a:rPr lang="nl-NL" baseline="0" dirty="0" smtClean="0"/>
              <a:t>, H2.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5</a:t>
            </a:fld>
            <a:endParaRPr lang="nl-NL"/>
          </a:p>
        </p:txBody>
      </p:sp>
    </p:spTree>
    <p:extLst>
      <p:ext uri="{BB962C8B-B14F-4D97-AF65-F5344CB8AC3E}">
        <p14:creationId xmlns:p14="http://schemas.microsoft.com/office/powerpoint/2010/main" val="18889546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dirty="0" smtClean="0"/>
              <a:t>Na deze les kun je:</a:t>
            </a:r>
            <a:r>
              <a:rPr lang="nl-NL" sz="1200" baseline="0" dirty="0" smtClean="0"/>
              <a:t> </a:t>
            </a:r>
            <a:r>
              <a:rPr lang="nl-NL" sz="1200" dirty="0" smtClean="0"/>
              <a:t>benoemen welke vaardigheden een verpleegkundige nodig heeft om te kunnen klinisch redeneren.</a:t>
            </a:r>
          </a:p>
          <a:p>
            <a:endParaRPr lang="nl-NL" sz="1200" dirty="0" smtClean="0"/>
          </a:p>
          <a:p>
            <a:r>
              <a:rPr lang="nl-NL" sz="1200" dirty="0" smtClean="0"/>
              <a:t>Na 10 min nabespreken</a:t>
            </a:r>
            <a:r>
              <a:rPr lang="nl-NL" sz="1200" baseline="0" dirty="0" smtClean="0"/>
              <a:t>: aantal studenten langs gaan, of bijv. </a:t>
            </a:r>
            <a:r>
              <a:rPr lang="nl-NL" sz="1200" b="0" i="0" u="none" strike="noStrike" kern="1200" dirty="0" smtClean="0">
                <a:solidFill>
                  <a:schemeClr val="tx1"/>
                </a:solidFill>
                <a:effectLst/>
                <a:latin typeface="+mn-lt"/>
                <a:ea typeface="+mn-ea"/>
                <a:cs typeface="+mn-cs"/>
                <a:hlinkClick r:id="rId3"/>
              </a:rPr>
              <a:t>www.answergarden.ch/create</a:t>
            </a:r>
            <a:r>
              <a:rPr lang="nl-NL" sz="1200" baseline="0" dirty="0" smtClean="0"/>
              <a:t> gebruiken om antwoorden in te verzamelen.</a:t>
            </a:r>
          </a:p>
          <a:p>
            <a:endParaRPr lang="nl-NL" sz="1200" baseline="0" dirty="0" smtClean="0"/>
          </a:p>
          <a:p>
            <a:r>
              <a:rPr lang="nl-NL" sz="1200" baseline="0" dirty="0" smtClean="0"/>
              <a:t>Te denken valt aan:</a:t>
            </a:r>
          </a:p>
          <a:p>
            <a:pPr marL="171450" indent="-171450">
              <a:buFontTx/>
              <a:buChar char="-"/>
            </a:pPr>
            <a:r>
              <a:rPr lang="nl-NL" sz="1200" baseline="0" dirty="0" smtClean="0"/>
              <a:t>Kritisch denken</a:t>
            </a:r>
          </a:p>
          <a:p>
            <a:pPr marL="171450" indent="-171450">
              <a:buFontTx/>
              <a:buChar char="-"/>
            </a:pPr>
            <a:r>
              <a:rPr lang="nl-NL" sz="1200" baseline="0" dirty="0" smtClean="0"/>
              <a:t>Risico’s inschatten</a:t>
            </a:r>
          </a:p>
          <a:p>
            <a:pPr marL="171450" indent="-171450">
              <a:buFontTx/>
              <a:buChar char="-"/>
            </a:pPr>
            <a:r>
              <a:rPr lang="nl-NL" sz="1200" baseline="0" dirty="0" smtClean="0"/>
              <a:t>Observeren (</a:t>
            </a:r>
            <a:r>
              <a:rPr lang="nl-NL" sz="1200" baseline="0" dirty="0" err="1" smtClean="0"/>
              <a:t>vroegsignalering</a:t>
            </a:r>
            <a:r>
              <a:rPr lang="nl-NL" sz="1200" baseline="0" dirty="0" smtClean="0"/>
              <a:t> / probleemherkenning)</a:t>
            </a:r>
            <a:endParaRPr lang="nl-NL" sz="1200" dirty="0" smtClean="0"/>
          </a:p>
          <a:p>
            <a:pPr marL="171450" indent="-171450">
              <a:buFontTx/>
              <a:buChar char="-"/>
            </a:pPr>
            <a:r>
              <a:rPr lang="nl-NL" sz="1200" dirty="0" smtClean="0"/>
              <a:t>Reflecteren</a:t>
            </a:r>
          </a:p>
          <a:p>
            <a:pPr marL="171450" indent="-171450">
              <a:buFontTx/>
              <a:buChar char="-"/>
            </a:pPr>
            <a:r>
              <a:rPr lang="nl-NL" sz="1200" dirty="0" smtClean="0"/>
              <a:t>Gespreksvaardigheden</a:t>
            </a:r>
          </a:p>
          <a:p>
            <a:pPr marL="171450" indent="-171450">
              <a:buFontTx/>
              <a:buChar char="-"/>
            </a:pPr>
            <a:r>
              <a:rPr lang="nl-NL" sz="1200" dirty="0" smtClean="0"/>
              <a:t>Morele</a:t>
            </a:r>
            <a:r>
              <a:rPr lang="nl-NL" sz="1200" baseline="0" dirty="0" smtClean="0"/>
              <a:t> competentie: </a:t>
            </a:r>
            <a:r>
              <a:rPr lang="nl-NL" sz="1200" b="0" i="0" kern="1200" dirty="0" smtClean="0">
                <a:solidFill>
                  <a:schemeClr val="tx1"/>
                </a:solidFill>
                <a:effectLst/>
                <a:latin typeface="+mn-lt"/>
                <a:ea typeface="+mn-ea"/>
                <a:cs typeface="+mn-cs"/>
              </a:rPr>
              <a:t>de bekwaamheid en bereidheid om taken adequaat en zorgvuldig uit te oefenen, rekening houdend met alle in het geding zijnde belangen, gebaseerd op een redelijke beoordeling van de relevante feiten</a:t>
            </a:r>
            <a:r>
              <a:rPr lang="nl-NL" sz="1200" b="0" i="0" kern="1200" baseline="0" dirty="0" smtClean="0">
                <a:solidFill>
                  <a:schemeClr val="tx1"/>
                </a:solidFill>
                <a:effectLst/>
                <a:latin typeface="+mn-lt"/>
                <a:ea typeface="+mn-ea"/>
                <a:cs typeface="+mn-cs"/>
              </a:rPr>
              <a:t> (boek </a:t>
            </a:r>
            <a:r>
              <a:rPr lang="nl-NL" sz="1200" b="0" i="0" kern="1200" baseline="0" dirty="0" err="1" smtClean="0">
                <a:solidFill>
                  <a:schemeClr val="tx1"/>
                </a:solidFill>
                <a:effectLst/>
                <a:latin typeface="+mn-lt"/>
                <a:ea typeface="+mn-ea"/>
                <a:cs typeface="+mn-cs"/>
              </a:rPr>
              <a:t>schuurmans</a:t>
            </a:r>
            <a:r>
              <a:rPr lang="nl-NL" sz="1200" b="0" i="0" kern="1200" baseline="0" dirty="0" smtClean="0">
                <a:solidFill>
                  <a:schemeClr val="tx1"/>
                </a:solidFill>
                <a:effectLst/>
                <a:latin typeface="+mn-lt"/>
                <a:ea typeface="+mn-ea"/>
                <a:cs typeface="+mn-cs"/>
              </a:rPr>
              <a:t> &amp; v. </a:t>
            </a:r>
            <a:r>
              <a:rPr lang="nl-NL" sz="1200" b="0" i="0" kern="1200" baseline="0" dirty="0" err="1" smtClean="0">
                <a:solidFill>
                  <a:schemeClr val="tx1"/>
                </a:solidFill>
                <a:effectLst/>
                <a:latin typeface="+mn-lt"/>
                <a:ea typeface="+mn-ea"/>
                <a:cs typeface="+mn-cs"/>
              </a:rPr>
              <a:t>Straalen</a:t>
            </a:r>
            <a:r>
              <a:rPr lang="nl-NL" sz="1200" b="0" i="0" kern="1200" baseline="0" dirty="0" smtClean="0">
                <a:solidFill>
                  <a:schemeClr val="tx1"/>
                </a:solidFill>
                <a:effectLst/>
                <a:latin typeface="+mn-lt"/>
                <a:ea typeface="+mn-ea"/>
                <a:cs typeface="+mn-cs"/>
              </a:rPr>
              <a:t>).</a:t>
            </a:r>
          </a:p>
          <a:p>
            <a:pPr marL="171450" indent="-171450">
              <a:buFontTx/>
              <a:buChar char="-"/>
            </a:pPr>
            <a:r>
              <a:rPr lang="nl-NL" sz="1200" b="0" i="0" kern="1200" baseline="0" dirty="0" smtClean="0">
                <a:solidFill>
                  <a:schemeClr val="tx1"/>
                </a:solidFill>
                <a:effectLst/>
                <a:latin typeface="+mn-lt"/>
                <a:ea typeface="+mn-ea"/>
                <a:cs typeface="+mn-cs"/>
              </a:rPr>
              <a:t>Basiskennis toepassen</a:t>
            </a:r>
          </a:p>
          <a:p>
            <a:pPr marL="171450" indent="-171450">
              <a:buFontTx/>
              <a:buChar char="-"/>
            </a:pPr>
            <a:r>
              <a:rPr lang="nl-NL" sz="1200" b="0" i="0" kern="1200" baseline="0" dirty="0" smtClean="0">
                <a:solidFill>
                  <a:schemeClr val="tx1"/>
                </a:solidFill>
                <a:effectLst/>
                <a:latin typeface="+mn-lt"/>
                <a:ea typeface="+mn-ea"/>
                <a:cs typeface="+mn-cs"/>
              </a:rPr>
              <a:t>Hardop denken/redeneren</a:t>
            </a:r>
          </a:p>
          <a:p>
            <a:pPr marL="171450" indent="-171450">
              <a:buFontTx/>
              <a:buChar char="-"/>
            </a:pPr>
            <a:endParaRPr lang="nl-NL" sz="1200" dirty="0" smtClean="0"/>
          </a:p>
          <a:p>
            <a:pPr marL="0" indent="0">
              <a:buFont typeface="Arial" panose="020B0604020202020204" pitchFamily="34" charset="0"/>
              <a:buNone/>
            </a:pPr>
            <a:r>
              <a:rPr lang="nl-NL" sz="1200" b="1" kern="1200" dirty="0" smtClean="0">
                <a:solidFill>
                  <a:schemeClr val="tx1"/>
                </a:solidFill>
                <a:effectLst/>
                <a:latin typeface="+mn-lt"/>
                <a:ea typeface="+mn-ea"/>
                <a:cs typeface="+mn-cs"/>
              </a:rPr>
              <a:t>Vaardigheden en attitude (behorend bij zorgverlener): </a:t>
            </a:r>
            <a:endParaRPr lang="nl-NL" sz="1200" b="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nl-NL" sz="1200" kern="1200" dirty="0" smtClean="0">
                <a:solidFill>
                  <a:schemeClr val="tx1"/>
                </a:solidFill>
                <a:effectLst/>
                <a:latin typeface="+mn-lt"/>
                <a:ea typeface="+mn-ea"/>
                <a:cs typeface="+mn-cs"/>
              </a:rPr>
              <a:t>Kan informatie verzamelen op diverse manieren, deze informatie analyseren en interpreteren. </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Is in staat om op basis van klinisch redeneren de verpleegkundige zorg vast te stellen, gericht op het handhaven of (opnieuw) verwerven van het zelfmanagement van de patiënt en diens naasten. </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Kan risico’s inschatten, problemen vroegtijdig signaleren, interventies kiezen en uitvoeren, het verloop monitoren en de resultaten evalueren bij zorgproblemen in de vier gebieden van het menselijk functioneren.</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Is in staat te werken volgens richtlijnen en daar beargumenteerd vanaf te wijken als de situatie, de wensen van de patiënt of eigen professionele of morele afwegingen daartoe aanleiding geven. </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Kan de patiënt ondersteunen bij persoonlijke verzorging en deze waar nodig overnemen. </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Kan alle voorbehouden en risicovolle handelingen uitvoeren, met inachtneming van de eigen bevoegdheid en bekwaamheid. </a:t>
            </a:r>
          </a:p>
          <a:p>
            <a:pPr marL="171450" lvl="0" indent="-171450">
              <a:buFont typeface="Arial" panose="020B0604020202020204" pitchFamily="34" charset="0"/>
              <a:buChar char="•"/>
            </a:pPr>
            <a:r>
              <a:rPr lang="nl-NL" sz="1200" kern="1200" dirty="0" smtClean="0">
                <a:solidFill>
                  <a:schemeClr val="tx1"/>
                </a:solidFill>
                <a:effectLst/>
                <a:latin typeface="+mn-lt"/>
                <a:ea typeface="+mn-ea"/>
                <a:cs typeface="+mn-cs"/>
              </a:rPr>
              <a:t>Houdt in haar handelen rekening met de wensen, behoeften en privacy van patiënten en diens naasten.</a:t>
            </a:r>
          </a:p>
          <a:p>
            <a:pPr marL="0" indent="0">
              <a:buFontTx/>
              <a:buNone/>
            </a:pPr>
            <a:endParaRPr lang="nl-NL" sz="1200" dirty="0" smtClean="0"/>
          </a:p>
          <a:p>
            <a:endParaRPr lang="nl-NL" sz="1200" dirty="0" smtClean="0"/>
          </a:p>
          <a:p>
            <a:r>
              <a:rPr lang="nl-NL" sz="1200" dirty="0" smtClean="0"/>
              <a:t/>
            </a:r>
            <a:br>
              <a:rPr lang="nl-NL" sz="1200" dirty="0" smtClean="0"/>
            </a:br>
            <a:endParaRPr lang="nl-NL" sz="1200" dirty="0" smtClean="0"/>
          </a:p>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6</a:t>
            </a:fld>
            <a:endParaRPr lang="nl-NL"/>
          </a:p>
        </p:txBody>
      </p:sp>
    </p:spTree>
    <p:extLst>
      <p:ext uri="{BB962C8B-B14F-4D97-AF65-F5344CB8AC3E}">
        <p14:creationId xmlns:p14="http://schemas.microsoft.com/office/powerpoint/2010/main" val="17115957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HBO-V</a:t>
            </a:r>
            <a:r>
              <a:rPr lang="nl-NL" baseline="0" dirty="0" smtClean="0"/>
              <a:t> VERSIE! </a:t>
            </a:r>
            <a:r>
              <a:rPr lang="nl-NL" baseline="0" dirty="0" smtClean="0">
                <a:sym typeface="Wingdings" panose="05000000000000000000" pitchFamily="2" charset="2"/>
              </a:rPr>
              <a:t> selecteer zelf de versie die je nodig hebt. </a:t>
            </a:r>
            <a:endParaRPr lang="nl-NL" baseline="0" dirty="0" smtClean="0"/>
          </a:p>
          <a:p>
            <a:endParaRPr lang="nl-NL" dirty="0" smtClean="0"/>
          </a:p>
          <a:p>
            <a:r>
              <a:rPr lang="nl-NL" dirty="0" smtClean="0"/>
              <a:t>Link klinisch redeneren – verpleegkundig</a:t>
            </a:r>
            <a:r>
              <a:rPr lang="nl-NL" baseline="0" dirty="0" smtClean="0"/>
              <a:t> proces – opleidingsprofielkaart </a:t>
            </a:r>
            <a:r>
              <a:rPr lang="nl-NL" baseline="0" dirty="0" smtClean="0">
                <a:sym typeface="Wingdings" panose="05000000000000000000" pitchFamily="2" charset="2"/>
              </a:rPr>
              <a:t> zie overeenkomsten kernrollen onder zorgverlener &amp; </a:t>
            </a:r>
            <a:r>
              <a:rPr lang="nl-NL" baseline="0" dirty="0" err="1" smtClean="0">
                <a:sym typeface="Wingdings" panose="05000000000000000000" pitchFamily="2" charset="2"/>
              </a:rPr>
              <a:t>vpk</a:t>
            </a:r>
            <a:r>
              <a:rPr lang="nl-NL" baseline="0" dirty="0" smtClean="0">
                <a:sym typeface="Wingdings" panose="05000000000000000000" pitchFamily="2" charset="2"/>
              </a:rPr>
              <a:t> proces. Echter: ook andere (kern)rollen zijn belangrijk bij klinisch redeneren. Klinisch redeneren heb je ook nodig om als gezondheidsbevorderaar op te treden. Communicatie, samenwerken, onderzoeken en organiseren zijn belangrijke ‘voorwaardes’ om goed te kunnen klinisch redeneren. Als </a:t>
            </a:r>
            <a:r>
              <a:rPr lang="nl-NL" baseline="0" dirty="0" err="1" smtClean="0">
                <a:sym typeface="Wingdings" panose="05000000000000000000" pitchFamily="2" charset="2"/>
              </a:rPr>
              <a:t>vpk</a:t>
            </a:r>
            <a:r>
              <a:rPr lang="nl-NL" baseline="0" dirty="0" smtClean="0">
                <a:sym typeface="Wingdings" panose="05000000000000000000" pitchFamily="2" charset="2"/>
              </a:rPr>
              <a:t> altijd ook de rol van professional; inzicht in eigen handelen &amp; kunnen reflecteren op eigen handelen ook belangrijk om jezelf te ontwikkelen tot goed klinisch redeneren. </a:t>
            </a:r>
            <a:endParaRPr lang="nl-NL" baseline="0" dirty="0" smtClean="0"/>
          </a:p>
          <a:p>
            <a:endParaRPr lang="nl-NL" baseline="0" dirty="0" smtClean="0"/>
          </a:p>
          <a:p>
            <a:r>
              <a:rPr lang="nl-NL" dirty="0" smtClean="0"/>
              <a:t>verpleegkundig</a:t>
            </a:r>
            <a:r>
              <a:rPr lang="nl-NL" baseline="0" dirty="0" smtClean="0"/>
              <a:t> proces: cognitief proces waarbij de </a:t>
            </a:r>
            <a:r>
              <a:rPr lang="nl-NL" baseline="0" dirty="0" err="1" smtClean="0"/>
              <a:t>vpk</a:t>
            </a:r>
            <a:r>
              <a:rPr lang="nl-NL" baseline="0" dirty="0" smtClean="0"/>
              <a:t> haar intellectuele vaardigheden gebruikt om verantwoorde besluiten te nemen = vaardigheid, vaardigheden kun je oefenen. Doelgericht, systematisch, procesmatig (éne stap is voorwaarde voor volgende stap).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7</a:t>
            </a:fld>
            <a:endParaRPr lang="nl-NL"/>
          </a:p>
        </p:txBody>
      </p:sp>
    </p:spTree>
    <p:extLst>
      <p:ext uri="{BB962C8B-B14F-4D97-AF65-F5344CB8AC3E}">
        <p14:creationId xmlns:p14="http://schemas.microsoft.com/office/powerpoint/2010/main" val="2005526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G&amp;T</a:t>
            </a:r>
            <a:r>
              <a:rPr lang="nl-NL" baseline="0" dirty="0" smtClean="0"/>
              <a:t> VERSIE! </a:t>
            </a:r>
            <a:r>
              <a:rPr lang="nl-NL" baseline="0" dirty="0" smtClean="0">
                <a:sym typeface="Wingdings" panose="05000000000000000000" pitchFamily="2" charset="2"/>
              </a:rPr>
              <a:t> selecteer zelf de versie die je nodig hebt.</a:t>
            </a:r>
            <a:endParaRPr lang="nl-NL" baseline="0" dirty="0" smtClean="0"/>
          </a:p>
          <a:p>
            <a:endParaRPr lang="nl-NL" dirty="0" smtClean="0"/>
          </a:p>
          <a:p>
            <a:r>
              <a:rPr lang="nl-NL" dirty="0" smtClean="0"/>
              <a:t>Link klinisch redeneren – verpleegkundig</a:t>
            </a:r>
            <a:r>
              <a:rPr lang="nl-NL" baseline="0" dirty="0" smtClean="0"/>
              <a:t> proces – opleidingsprofielkaart </a:t>
            </a:r>
            <a:r>
              <a:rPr lang="nl-NL" baseline="0" dirty="0" smtClean="0">
                <a:sym typeface="Wingdings" panose="05000000000000000000" pitchFamily="2" charset="2"/>
              </a:rPr>
              <a:t> zie overeenkomsten kernrollen onder zorgverlener &amp; </a:t>
            </a:r>
            <a:r>
              <a:rPr lang="nl-NL" baseline="0" dirty="0" err="1" smtClean="0">
                <a:sym typeface="Wingdings" panose="05000000000000000000" pitchFamily="2" charset="2"/>
              </a:rPr>
              <a:t>vpk</a:t>
            </a:r>
            <a:r>
              <a:rPr lang="nl-NL" baseline="0" dirty="0" smtClean="0">
                <a:sym typeface="Wingdings" panose="05000000000000000000" pitchFamily="2" charset="2"/>
              </a:rPr>
              <a:t> proces. Echter: ook andere (kern)rollen zijn belangrijk bij klinisch redeneren. Klinisch redeneren heb je ook nodig om als gezondheidsbevorderaar op te treden en om bijv. te kunnen inschatten wanneer je technologie zinvol kunt inzetten. Communicatie, samenwerken, onderzoeken en organiseren zijn belangrijke ‘voorwaardes’ om goed te kunnen klinisch redeneren. Als </a:t>
            </a:r>
            <a:r>
              <a:rPr lang="nl-NL" baseline="0" dirty="0" err="1" smtClean="0">
                <a:sym typeface="Wingdings" panose="05000000000000000000" pitchFamily="2" charset="2"/>
              </a:rPr>
              <a:t>vpk</a:t>
            </a:r>
            <a:r>
              <a:rPr lang="nl-NL" baseline="0" dirty="0" smtClean="0">
                <a:sym typeface="Wingdings" panose="05000000000000000000" pitchFamily="2" charset="2"/>
              </a:rPr>
              <a:t> altijd ook de rol van professional; inzicht in eigen handelen &amp; kunnen reflecteren op eigen handelen ook belangrijk om jezelf te ontwikkelen en goed te kunnen klinisch redeneren.</a:t>
            </a:r>
          </a:p>
          <a:p>
            <a:endParaRPr lang="nl-NL" baseline="0" dirty="0" smtClean="0"/>
          </a:p>
          <a:p>
            <a:r>
              <a:rPr lang="nl-NL" dirty="0" smtClean="0"/>
              <a:t>verpleegkundig</a:t>
            </a:r>
            <a:r>
              <a:rPr lang="nl-NL" baseline="0" dirty="0" smtClean="0"/>
              <a:t> proces: cognitief proces waarbij de </a:t>
            </a:r>
            <a:r>
              <a:rPr lang="nl-NL" baseline="0" dirty="0" err="1" smtClean="0"/>
              <a:t>vpk</a:t>
            </a:r>
            <a:r>
              <a:rPr lang="nl-NL" baseline="0" dirty="0" smtClean="0"/>
              <a:t> haar intellectuele vaardigheden gebruikt om verantwoorde besluiten te nemen = vaardigheid, vaardigheden kun je oefenen. Doelgericht, systematisch, procesmatig (ene stap is voorwaarde voor volgende stap).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8</a:t>
            </a:fld>
            <a:endParaRPr lang="nl-NL"/>
          </a:p>
        </p:txBody>
      </p:sp>
    </p:spTree>
    <p:extLst>
      <p:ext uri="{BB962C8B-B14F-4D97-AF65-F5344CB8AC3E}">
        <p14:creationId xmlns:p14="http://schemas.microsoft.com/office/powerpoint/2010/main" val="3231658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dirty="0" smtClean="0">
                <a:solidFill>
                  <a:schemeClr val="tx1"/>
                </a:solidFill>
                <a:effectLst/>
                <a:latin typeface="+mn-lt"/>
                <a:ea typeface="+mn-ea"/>
                <a:cs typeface="+mn-cs"/>
              </a:rPr>
              <a:t>Een veel gebruikt synoniem van redeneren is kritisch denken</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dirty="0" smtClean="0">
                <a:solidFill>
                  <a:schemeClr val="tx1"/>
                </a:solidFill>
                <a:effectLst/>
                <a:latin typeface="+mn-lt"/>
                <a:ea typeface="+mn-ea"/>
                <a:cs typeface="+mn-cs"/>
              </a:rPr>
              <a:t>Wolter Paans schrijft dat kritische denkers herkenbaar zijn aan het feit dat ze vaak zogenaamde ‘waaromvragen‘ stellen (Paans </a:t>
            </a:r>
            <a:r>
              <a:rPr lang="nl-NL" sz="1200" b="0" i="0" u="none" strike="noStrike" kern="1200" dirty="0" smtClean="0">
                <a:solidFill>
                  <a:schemeClr val="tx1"/>
                </a:solidFill>
                <a:effectLst/>
                <a:latin typeface="+mn-lt"/>
                <a:ea typeface="+mn-ea"/>
                <a:cs typeface="+mn-cs"/>
                <a:hlinkClick r:id="rId3"/>
              </a:rPr>
              <a:t>2011</a:t>
            </a:r>
            <a:r>
              <a:rPr lang="nl-NL" sz="1200" b="0" i="0" kern="1200" dirty="0" smtClean="0">
                <a:solidFill>
                  <a:schemeClr val="tx1"/>
                </a:solidFill>
                <a:effectLst/>
                <a:latin typeface="+mn-lt"/>
                <a:ea typeface="+mn-ea"/>
                <a:cs typeface="+mn-cs"/>
              </a:rPr>
              <a:t>). Kritische denkers nemen iets niet zomaar voor waarheid aan. Een kritische denker wordt je echter niet zomaar. De vaardigheden die je nodig hebt om een kritische denker te worden zijn redeneervaardigheden en meta-cognitieve vaardigheden. Meta-cognitieve vaardigheden worden ook wel reflectievaardigheden genoemd. Deze vaardigheden zijn niet aangeboren maar vergen veel oefening. </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baseline="0" dirty="0" smtClean="0">
                <a:solidFill>
                  <a:schemeClr val="tx1"/>
                </a:solidFill>
                <a:effectLst/>
                <a:latin typeface="+mn-lt"/>
                <a:ea typeface="+mn-ea"/>
                <a:cs typeface="+mn-cs"/>
              </a:rPr>
              <a:t>Kenmerken kritische denkers:</a:t>
            </a:r>
          </a:p>
          <a:p>
            <a:r>
              <a:rPr lang="nl-NL" sz="1200" b="0" i="0" kern="1200" dirty="0" smtClean="0">
                <a:solidFill>
                  <a:schemeClr val="tx1"/>
                </a:solidFill>
                <a:effectLst/>
                <a:latin typeface="+mn-lt"/>
                <a:ea typeface="+mn-ea"/>
                <a:cs typeface="+mn-cs"/>
              </a:rPr>
              <a:t>1. Intellectuele bescheidenheid: je bent je bewust van beperkingen in je kennis. Je kunt open zijn over wat je niet weet.</a:t>
            </a:r>
          </a:p>
          <a:p>
            <a:r>
              <a:rPr lang="nl-NL" sz="1200" b="0" i="0" kern="1200" dirty="0" smtClean="0">
                <a:solidFill>
                  <a:schemeClr val="tx1"/>
                </a:solidFill>
                <a:effectLst/>
                <a:latin typeface="+mn-lt"/>
                <a:ea typeface="+mn-ea"/>
                <a:cs typeface="+mn-cs"/>
              </a:rPr>
              <a:t>2.Intellectuele moed: je bent je bewust van de noodzaak om ideeën, overtuigingen en standpunten die nieuw voor je zijn te onderzoeken.</a:t>
            </a:r>
          </a:p>
          <a:p>
            <a:r>
              <a:rPr lang="nl-NL" sz="1200" b="0" i="0" kern="1200" dirty="0" smtClean="0">
                <a:solidFill>
                  <a:schemeClr val="tx1"/>
                </a:solidFill>
                <a:effectLst/>
                <a:latin typeface="+mn-lt"/>
                <a:ea typeface="+mn-ea"/>
                <a:cs typeface="+mn-cs"/>
              </a:rPr>
              <a:t>3.Intellectuele empathie: je bent je bewust van de noodzaak je te verplaatsen in een ander om de ander echt te kunnen begrijpen.</a:t>
            </a:r>
          </a:p>
          <a:p>
            <a:r>
              <a:rPr lang="nl-NL" sz="1200" b="0" i="0" kern="1200" dirty="0" smtClean="0">
                <a:solidFill>
                  <a:schemeClr val="tx1"/>
                </a:solidFill>
                <a:effectLst/>
                <a:latin typeface="+mn-lt"/>
                <a:ea typeface="+mn-ea"/>
                <a:cs typeface="+mn-cs"/>
              </a:rPr>
              <a:t>4.Intellectuele autonomie: je bent trouw aan je eigen denkproces. Je past intellectuele standaarden toe op je denkproces. Je meet jezelf langs dezelfde standaard die je ook voor anderen gebruikt. Je bent bereid om te erkennen dat je denkproces ook onzorgvuldig kan zijn</a:t>
            </a:r>
          </a:p>
          <a:p>
            <a:r>
              <a:rPr lang="nl-NL" sz="1200" b="0" i="0" kern="1200" dirty="0" smtClean="0">
                <a:solidFill>
                  <a:schemeClr val="tx1"/>
                </a:solidFill>
                <a:effectLst/>
                <a:latin typeface="+mn-lt"/>
                <a:ea typeface="+mn-ea"/>
                <a:cs typeface="+mn-cs"/>
              </a:rPr>
              <a:t>5.Vertrouwen in je redenering: je vertrouwt erop dat je door de toepassing van je eigen denkprocessen en het aanmoedigen van anderen hetzelfde te doen, op de lange duur de beste resultaten bereikt.</a:t>
            </a:r>
          </a:p>
          <a:p>
            <a:r>
              <a:rPr lang="nl-NL" sz="1200" b="0" i="0" kern="1200" dirty="0" smtClean="0">
                <a:solidFill>
                  <a:schemeClr val="tx1"/>
                </a:solidFill>
                <a:effectLst/>
                <a:latin typeface="+mn-lt"/>
                <a:ea typeface="+mn-ea"/>
                <a:cs typeface="+mn-cs"/>
              </a:rPr>
              <a:t>6.Oprechtheid: je bent je ervan bewust dat alle standpunten een gelijke behandeling behoeven.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r>
              <a:rPr lang="nl-NL" sz="1200" b="0" i="0" kern="1200" dirty="0" smtClean="0">
                <a:solidFill>
                  <a:schemeClr val="tx1"/>
                </a:solidFill>
                <a:effectLst/>
                <a:latin typeface="+mn-lt"/>
                <a:ea typeface="+mn-ea"/>
                <a:cs typeface="+mn-cs"/>
              </a:rPr>
              <a:t>Je bent bezig met klinisch redeneren, als je kritische denkvaardigheden gebruikt om te </a:t>
            </a:r>
            <a:r>
              <a:rPr lang="nl-NL" sz="1200" b="0" i="0" kern="1200" dirty="0" err="1" smtClean="0">
                <a:solidFill>
                  <a:schemeClr val="tx1"/>
                </a:solidFill>
                <a:effectLst/>
                <a:latin typeface="+mn-lt"/>
                <a:ea typeface="+mn-ea"/>
                <a:cs typeface="+mn-cs"/>
              </a:rPr>
              <a:t>onderzoeken:welke</a:t>
            </a:r>
            <a:r>
              <a:rPr lang="nl-NL" sz="1200" b="0" i="0" kern="1200" dirty="0" smtClean="0">
                <a:solidFill>
                  <a:schemeClr val="tx1"/>
                </a:solidFill>
                <a:effectLst/>
                <a:latin typeface="+mn-lt"/>
                <a:ea typeface="+mn-ea"/>
                <a:cs typeface="+mn-cs"/>
              </a:rPr>
              <a:t> zorg een patiënt nodig heeft en waarom;</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wat het beste gedaan kan worden en waarom;</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hoe dit het beste gedaan kan worden en waarom;</a:t>
            </a:r>
          </a:p>
          <a:p>
            <a:pPr marL="171450" indent="-171450">
              <a:buFont typeface="Arial" panose="020B0604020202020204" pitchFamily="34" charset="0"/>
              <a:buChar char="•"/>
            </a:pPr>
            <a:r>
              <a:rPr lang="nl-NL" sz="1200" b="0" i="0" kern="1200" dirty="0" smtClean="0">
                <a:solidFill>
                  <a:schemeClr val="tx1"/>
                </a:solidFill>
                <a:effectLst/>
                <a:latin typeface="+mn-lt"/>
                <a:ea typeface="+mn-ea"/>
                <a:cs typeface="+mn-cs"/>
              </a:rPr>
              <a:t>of het goed is wat je gedaan hebt en waarom;</a:t>
            </a:r>
          </a:p>
          <a:p>
            <a:pPr marL="171450" indent="-171450">
              <a:buFont typeface="Arial" panose="020B0604020202020204" pitchFamily="34" charset="0"/>
              <a:buChar char="•"/>
            </a:pPr>
            <a:endParaRPr lang="nl-NL" sz="1200" b="0" i="0" kern="1200" dirty="0" smtClean="0">
              <a:solidFill>
                <a:schemeClr val="tx1"/>
              </a:solidFill>
              <a:effectLst/>
              <a:latin typeface="+mn-lt"/>
              <a:ea typeface="+mn-ea"/>
              <a:cs typeface="+mn-cs"/>
            </a:endParaRPr>
          </a:p>
          <a:p>
            <a:pPr marL="0" indent="0">
              <a:buFont typeface="Arial" panose="020B0604020202020204" pitchFamily="34" charset="0"/>
              <a:buNone/>
            </a:pPr>
            <a:r>
              <a:rPr lang="nl-NL" sz="1200" b="0" i="0" kern="1200" dirty="0" smtClean="0">
                <a:solidFill>
                  <a:schemeClr val="tx1"/>
                </a:solidFill>
                <a:effectLst/>
                <a:latin typeface="+mn-lt"/>
                <a:ea typeface="+mn-ea"/>
                <a:cs typeface="+mn-cs"/>
              </a:rPr>
              <a:t>Bron: boek v. </a:t>
            </a:r>
            <a:r>
              <a:rPr lang="nl-NL" sz="1200" b="0" i="0" kern="1200" dirty="0" err="1" smtClean="0">
                <a:solidFill>
                  <a:schemeClr val="tx1"/>
                </a:solidFill>
                <a:effectLst/>
                <a:latin typeface="+mn-lt"/>
                <a:ea typeface="+mn-ea"/>
                <a:cs typeface="+mn-cs"/>
              </a:rPr>
              <a:t>Straalen</a:t>
            </a:r>
            <a:r>
              <a:rPr lang="nl-NL" sz="1200" b="0" i="0" kern="1200" dirty="0" smtClean="0">
                <a:solidFill>
                  <a:schemeClr val="tx1"/>
                </a:solidFill>
                <a:effectLst/>
                <a:latin typeface="+mn-lt"/>
                <a:ea typeface="+mn-ea"/>
                <a:cs typeface="+mn-cs"/>
              </a:rPr>
              <a:t> &amp; Schuurmans, 2016</a:t>
            </a:r>
          </a:p>
          <a:p>
            <a:pPr marL="0" indent="0">
              <a:buFont typeface="Arial" panose="020B0604020202020204" pitchFamily="34" charset="0"/>
              <a:buNone/>
            </a:pPr>
            <a:endParaRPr lang="nl-NL" sz="1200" b="0" i="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9</a:t>
            </a:fld>
            <a:endParaRPr lang="nl-NL"/>
          </a:p>
        </p:txBody>
      </p:sp>
    </p:spTree>
    <p:extLst>
      <p:ext uri="{BB962C8B-B14F-4D97-AF65-F5344CB8AC3E}">
        <p14:creationId xmlns:p14="http://schemas.microsoft.com/office/powerpoint/2010/main" val="23489486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u="sng" kern="1200" dirty="0" smtClean="0">
                <a:solidFill>
                  <a:schemeClr val="tx1"/>
                </a:solidFill>
                <a:effectLst/>
                <a:latin typeface="+mn-lt"/>
                <a:ea typeface="+mn-ea"/>
                <a:cs typeface="+mn-cs"/>
                <a:hlinkClick r:id="rId3"/>
              </a:rPr>
              <a:t>https://www.youtube.com/watch?v=HnJ1bqXUnIM</a:t>
            </a:r>
            <a:endParaRPr lang="nl-NL" sz="1200" u="sng" kern="1200" dirty="0" smtClean="0">
              <a:solidFill>
                <a:schemeClr val="tx1"/>
              </a:solidFill>
              <a:effectLst/>
              <a:latin typeface="+mn-lt"/>
              <a:ea typeface="+mn-ea"/>
              <a:cs typeface="+mn-cs"/>
            </a:endParaRPr>
          </a:p>
          <a:p>
            <a:endParaRPr lang="nl-NL" sz="1200" u="sng" kern="1200" dirty="0" smtClean="0">
              <a:solidFill>
                <a:schemeClr val="tx1"/>
              </a:solidFill>
              <a:effectLst/>
              <a:latin typeface="+mn-lt"/>
              <a:ea typeface="+mn-ea"/>
              <a:cs typeface="+mn-cs"/>
            </a:endParaRPr>
          </a:p>
          <a:p>
            <a:r>
              <a:rPr lang="nl-NL" sz="1200" u="none" kern="1200" dirty="0" smtClean="0">
                <a:solidFill>
                  <a:schemeClr val="tx1"/>
                </a:solidFill>
                <a:effectLst/>
                <a:latin typeface="+mn-lt"/>
                <a:ea typeface="+mn-ea"/>
                <a:cs typeface="+mn-cs"/>
              </a:rPr>
              <a:t>Waarom</a:t>
            </a:r>
            <a:r>
              <a:rPr lang="nl-NL" sz="1200" u="none" kern="1200" baseline="0" dirty="0" smtClean="0">
                <a:solidFill>
                  <a:schemeClr val="tx1"/>
                </a:solidFill>
                <a:effectLst/>
                <a:latin typeface="+mn-lt"/>
                <a:ea typeface="+mn-ea"/>
                <a:cs typeface="+mn-cs"/>
              </a:rPr>
              <a:t> is kritisch denken zo belangrijk als verpleegkundige &amp; in het verpleegkundig proces? </a:t>
            </a:r>
            <a:endParaRPr lang="nl-NL" sz="1200" u="none" kern="1200" dirty="0" smtClean="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10</a:t>
            </a:fld>
            <a:endParaRPr lang="nl-NL"/>
          </a:p>
        </p:txBody>
      </p:sp>
    </p:spTree>
    <p:extLst>
      <p:ext uri="{BB962C8B-B14F-4D97-AF65-F5344CB8AC3E}">
        <p14:creationId xmlns:p14="http://schemas.microsoft.com/office/powerpoint/2010/main" val="4278710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Dikke</a:t>
            </a:r>
            <a:r>
              <a:rPr lang="en-US" baseline="0" dirty="0" smtClean="0"/>
              <a:t> </a:t>
            </a:r>
            <a:r>
              <a:rPr lang="en-US" baseline="0" dirty="0" err="1" smtClean="0"/>
              <a:t>blauwe</a:t>
            </a:r>
            <a:r>
              <a:rPr lang="en-US" baseline="0" dirty="0" smtClean="0"/>
              <a:t> </a:t>
            </a:r>
            <a:r>
              <a:rPr lang="en-US" baseline="0" dirty="0" err="1" smtClean="0"/>
              <a:t>enkel</a:t>
            </a:r>
            <a:r>
              <a:rPr lang="en-US" baseline="0" dirty="0" smtClean="0"/>
              <a:t> </a:t>
            </a:r>
            <a:r>
              <a:rPr lang="en-US" baseline="0" dirty="0" err="1" smtClean="0"/>
              <a:t>aan</a:t>
            </a:r>
            <a:r>
              <a:rPr lang="en-US" baseline="0" dirty="0" smtClean="0"/>
              <a:t> </a:t>
            </a:r>
            <a:r>
              <a:rPr lang="en-US" baseline="0" dirty="0" err="1" smtClean="0"/>
              <a:t>rechter</a:t>
            </a:r>
            <a:r>
              <a:rPr lang="en-US" baseline="0" dirty="0" smtClean="0"/>
              <a:t> </a:t>
            </a:r>
            <a:r>
              <a:rPr lang="en-US" baseline="0" dirty="0" err="1" smtClean="0"/>
              <a:t>voet</a:t>
            </a:r>
            <a:r>
              <a:rPr lang="en-US" baseline="0" dirty="0" smtClean="0"/>
              <a:t>: </a:t>
            </a:r>
            <a:r>
              <a:rPr lang="en-US" baseline="0" dirty="0" err="1" smtClean="0"/>
              <a:t>verzwikking</a:t>
            </a:r>
            <a:r>
              <a:rPr lang="en-US" baseline="0" dirty="0" smtClean="0"/>
              <a:t> </a:t>
            </a:r>
          </a:p>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11</a:t>
            </a:fld>
            <a:endParaRPr lang="nl-NL"/>
          </a:p>
        </p:txBody>
      </p:sp>
    </p:spTree>
    <p:extLst>
      <p:ext uri="{BB962C8B-B14F-4D97-AF65-F5344CB8AC3E}">
        <p14:creationId xmlns:p14="http://schemas.microsoft.com/office/powerpoint/2010/main" val="968966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err="1" smtClean="0"/>
              <a:t>Bovenbeen</a:t>
            </a:r>
            <a:r>
              <a:rPr lang="en-US" baseline="0" dirty="0" smtClean="0"/>
              <a:t> met </a:t>
            </a:r>
            <a:r>
              <a:rPr lang="en-US" baseline="0" dirty="0" err="1" smtClean="0"/>
              <a:t>een</a:t>
            </a:r>
            <a:r>
              <a:rPr lang="en-US" baseline="0" dirty="0" smtClean="0"/>
              <a:t> </a:t>
            </a:r>
            <a:r>
              <a:rPr lang="en-US" baseline="0" dirty="0" err="1" smtClean="0"/>
              <a:t>litteken</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Het is </a:t>
            </a:r>
            <a:r>
              <a:rPr lang="en-US" baseline="0" dirty="0" err="1" smtClean="0"/>
              <a:t>brandwond</a:t>
            </a:r>
            <a:r>
              <a:rPr lang="en-US" baseline="0" dirty="0" smtClean="0"/>
              <a:t> van </a:t>
            </a:r>
            <a:r>
              <a:rPr lang="en-US" baseline="0" dirty="0" err="1" smtClean="0"/>
              <a:t>een</a:t>
            </a:r>
            <a:r>
              <a:rPr lang="en-US" baseline="0" dirty="0" smtClean="0"/>
              <a:t> </a:t>
            </a:r>
            <a:r>
              <a:rPr lang="en-US" baseline="0" dirty="0" err="1" smtClean="0"/>
              <a:t>stijltang</a:t>
            </a:r>
            <a:r>
              <a:rPr lang="en-US" baseline="0" dirty="0" smtClean="0"/>
              <a:t> op het </a:t>
            </a:r>
            <a:r>
              <a:rPr lang="en-US" baseline="0" dirty="0" err="1" smtClean="0"/>
              <a:t>bovenbeen</a:t>
            </a:r>
            <a:r>
              <a:rPr lang="en-US" baseline="0" dirty="0" smtClean="0"/>
              <a:t> </a:t>
            </a:r>
          </a:p>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12</a:t>
            </a:fld>
            <a:endParaRPr lang="nl-NL"/>
          </a:p>
        </p:txBody>
      </p:sp>
    </p:spTree>
    <p:extLst>
      <p:ext uri="{BB962C8B-B14F-4D97-AF65-F5344CB8AC3E}">
        <p14:creationId xmlns:p14="http://schemas.microsoft.com/office/powerpoint/2010/main" val="2413306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Man in bed met masker over de </a:t>
            </a:r>
            <a:r>
              <a:rPr lang="en-US" baseline="0" dirty="0" err="1" smtClean="0"/>
              <a:t>neus</a:t>
            </a:r>
            <a:r>
              <a:rPr lang="en-US" baseline="0" dirty="0" smtClean="0"/>
              <a:t> en </a:t>
            </a:r>
            <a:r>
              <a:rPr lang="en-US" baseline="0" dirty="0" err="1" smtClean="0"/>
              <a:t>mond</a:t>
            </a:r>
            <a:r>
              <a:rPr lang="en-US" baseline="0" dirty="0" smtClean="0"/>
              <a:t>: </a:t>
            </a:r>
            <a:r>
              <a:rPr lang="en-US" baseline="0" dirty="0" err="1" smtClean="0"/>
              <a:t>apneu</a:t>
            </a:r>
            <a:r>
              <a:rPr lang="en-US" baseline="0" dirty="0" smtClean="0"/>
              <a:t> </a:t>
            </a:r>
            <a:r>
              <a:rPr lang="en-US" baseline="0" dirty="0" err="1" smtClean="0"/>
              <a:t>apparaat</a:t>
            </a:r>
            <a:r>
              <a:rPr lang="en-US" baseline="0" dirty="0" smtClean="0"/>
              <a:t> </a:t>
            </a:r>
          </a:p>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13</a:t>
            </a:fld>
            <a:endParaRPr lang="nl-NL"/>
          </a:p>
        </p:txBody>
      </p:sp>
    </p:spTree>
    <p:extLst>
      <p:ext uri="{BB962C8B-B14F-4D97-AF65-F5344CB8AC3E}">
        <p14:creationId xmlns:p14="http://schemas.microsoft.com/office/powerpoint/2010/main" val="589408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Rood, </a:t>
            </a:r>
            <a:r>
              <a:rPr lang="en-US" baseline="0" dirty="0" err="1" smtClean="0"/>
              <a:t>gezwollen</a:t>
            </a:r>
            <a:r>
              <a:rPr lang="en-US" baseline="0" dirty="0" smtClean="0"/>
              <a:t> </a:t>
            </a:r>
            <a:r>
              <a:rPr lang="en-US" baseline="0" dirty="0" err="1" smtClean="0"/>
              <a:t>vinger</a:t>
            </a:r>
            <a:r>
              <a:rPr lang="en-US" baseline="0" dirty="0" smtClean="0"/>
              <a:t>: </a:t>
            </a:r>
            <a:r>
              <a:rPr lang="en-US" baseline="0" dirty="0" err="1" smtClean="0"/>
              <a:t>ontstoken</a:t>
            </a:r>
            <a:r>
              <a:rPr lang="en-US" baseline="0" dirty="0" smtClean="0"/>
              <a:t> </a:t>
            </a:r>
            <a:r>
              <a:rPr lang="en-US" baseline="0" dirty="0" err="1" smtClean="0"/>
              <a:t>nagelriem</a:t>
            </a:r>
            <a:endParaRPr lang="en-US" baseline="0" dirty="0" smtClean="0"/>
          </a:p>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14</a:t>
            </a:fld>
            <a:endParaRPr lang="nl-NL"/>
          </a:p>
        </p:txBody>
      </p:sp>
    </p:spTree>
    <p:extLst>
      <p:ext uri="{BB962C8B-B14F-4D97-AF65-F5344CB8AC3E}">
        <p14:creationId xmlns:p14="http://schemas.microsoft.com/office/powerpoint/2010/main" val="2596776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smtClean="0">
                <a:solidFill>
                  <a:schemeClr val="tx1"/>
                </a:solidFill>
                <a:effectLst/>
                <a:latin typeface="+mn-lt"/>
                <a:ea typeface="+mn-ea"/>
                <a:cs typeface="+mn-cs"/>
              </a:rPr>
              <a:t>Wat en waarom vragen lokken klinisch redeneren uit, vooral als je begeleider je vraagt om hardop te denken. Door hardop te denken geef je de docent op school of praktijkbegeleider tijdens stages de gelegenheid om ‘in je hoofd te kijken’. Daardoor kan zij goede persoonlijke feedback geven op zowel de juistheid van het redeneerproces als de juistheid van de uitkomst of het besluit. Je kunt immers een juist besluit nemen gebaseerd op onjuiste afwegingen of onjuiste en/of onvolledige gegevens. En je kunt een onjuist besluit nemen op basis van juiste en volledige gegevens.</a:t>
            </a:r>
            <a:endParaRPr lang="nl-NL" dirty="0" smtClean="0"/>
          </a:p>
          <a:p>
            <a:r>
              <a:rPr lang="nl-NL" dirty="0" smtClean="0"/>
              <a:t>Bron: Boek </a:t>
            </a:r>
            <a:r>
              <a:rPr lang="nl-NL" dirty="0" err="1" smtClean="0"/>
              <a:t>schuurmans</a:t>
            </a:r>
            <a:endParaRPr lang="nl-NL" dirty="0" smtClean="0"/>
          </a:p>
          <a:p>
            <a:endParaRPr lang="nl-NL" dirty="0" smtClean="0"/>
          </a:p>
          <a:p>
            <a:r>
              <a:rPr lang="nl-NL" sz="1200" b="0" i="0" kern="1200" dirty="0" smtClean="0">
                <a:solidFill>
                  <a:schemeClr val="tx1"/>
                </a:solidFill>
                <a:effectLst/>
                <a:latin typeface="+mn-lt"/>
                <a:ea typeface="+mn-ea"/>
                <a:cs typeface="+mn-cs"/>
              </a:rPr>
              <a:t>Uit uitgebreid </a:t>
            </a:r>
            <a:r>
              <a:rPr lang="nl-NL" sz="1200" b="0" i="0" kern="1200" dirty="0" smtClean="0">
                <a:solidFill>
                  <a:schemeClr val="tx1"/>
                </a:solidFill>
                <a:effectLst/>
                <a:latin typeface="+mn-lt"/>
                <a:ea typeface="+mn-ea"/>
                <a:cs typeface="+mn-cs"/>
                <a:hlinkClick r:id="rId3"/>
              </a:rPr>
              <a:t>onderzoek</a:t>
            </a:r>
            <a:r>
              <a:rPr lang="nl-NL" sz="1200" b="0" i="0" kern="1200" dirty="0" smtClean="0">
                <a:solidFill>
                  <a:schemeClr val="tx1"/>
                </a:solidFill>
                <a:effectLst/>
                <a:latin typeface="+mn-lt"/>
                <a:ea typeface="+mn-ea"/>
                <a:cs typeface="+mn-cs"/>
              </a:rPr>
              <a:t> aan de universiteit van Melbourne is naar voren gekomen dat training met behulp van redeneerschema’s veel effectiever is dan andere manieren om iemands kritisch denkvermogen te vergroten.</a:t>
            </a:r>
          </a:p>
          <a:p>
            <a:r>
              <a:rPr lang="nl-NL" sz="1200" b="0" i="0" kern="1200" dirty="0" smtClean="0">
                <a:solidFill>
                  <a:schemeClr val="tx1"/>
                </a:solidFill>
                <a:effectLst/>
                <a:latin typeface="+mn-lt"/>
                <a:ea typeface="+mn-ea"/>
                <a:cs typeface="+mn-cs"/>
              </a:rPr>
              <a:t>Bron: </a:t>
            </a:r>
            <a:r>
              <a:rPr lang="nl-NL" dirty="0" smtClean="0">
                <a:hlinkClick r:id="rId4"/>
              </a:rPr>
              <a:t>https://www.rationaleonline.com/docs/nl/tutorials/redeneerschemas-maken#wr6qds</a:t>
            </a:r>
            <a:endParaRPr lang="nl-NL" dirty="0" smtClean="0"/>
          </a:p>
          <a:p>
            <a:endParaRPr lang="nl-NL" dirty="0" smtClean="0"/>
          </a:p>
          <a:p>
            <a:endParaRPr lang="nl-NL" dirty="0" smtClean="0"/>
          </a:p>
          <a:p>
            <a:r>
              <a:rPr lang="nl-NL" dirty="0" smtClean="0"/>
              <a:t>Kunnen</a:t>
            </a:r>
            <a:r>
              <a:rPr lang="nl-NL" baseline="0" dirty="0" smtClean="0"/>
              <a:t> studenten in een online tool een redeneerschema invullen? </a:t>
            </a:r>
          </a:p>
          <a:p>
            <a:endParaRPr lang="nl-NL" baseline="0" dirty="0" smtClean="0"/>
          </a:p>
          <a:p>
            <a:r>
              <a:rPr lang="nl-NL" dirty="0" smtClean="0">
                <a:hlinkClick r:id="rId5"/>
              </a:rPr>
              <a:t>https://www.reasoninglab.com/nl/redeneerschema/</a:t>
            </a:r>
            <a:endParaRPr lang="nl-NL" dirty="0" smtClean="0"/>
          </a:p>
          <a:p>
            <a:endParaRPr lang="nl-NL" dirty="0" smtClean="0"/>
          </a:p>
          <a:p>
            <a:r>
              <a:rPr lang="nl-NL" dirty="0" smtClean="0">
                <a:hlinkClick r:id="rId6"/>
              </a:rPr>
              <a:t>https://www.rationaleonline.com/docs/nl/tutorials/redeneerschemas-maken#2p5pqq</a:t>
            </a:r>
            <a:endParaRPr lang="nl-NL" dirty="0" smtClean="0"/>
          </a:p>
          <a:p>
            <a:endParaRPr lang="nl-NL" dirty="0" smtClean="0"/>
          </a:p>
          <a:p>
            <a:r>
              <a:rPr lang="nl-NL" dirty="0" smtClean="0"/>
              <a:t>Volgens</a:t>
            </a:r>
            <a:r>
              <a:rPr lang="nl-NL" baseline="0" dirty="0" smtClean="0"/>
              <a:t> mij betaalde software.</a:t>
            </a:r>
          </a:p>
          <a:p>
            <a:r>
              <a:rPr lang="nl-NL" baseline="0" dirty="0" err="1" smtClean="0"/>
              <a:t>Evt</a:t>
            </a:r>
            <a:r>
              <a:rPr lang="nl-NL" baseline="0" dirty="0" smtClean="0"/>
              <a:t> flap-overs meenemen en op papier laten maken. </a:t>
            </a: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15</a:t>
            </a:fld>
            <a:endParaRPr lang="nl-NL"/>
          </a:p>
        </p:txBody>
      </p:sp>
    </p:spTree>
    <p:extLst>
      <p:ext uri="{BB962C8B-B14F-4D97-AF65-F5344CB8AC3E}">
        <p14:creationId xmlns:p14="http://schemas.microsoft.com/office/powerpoint/2010/main" val="23332675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16</a:t>
            </a:fld>
            <a:endParaRPr lang="nl-NL"/>
          </a:p>
        </p:txBody>
      </p:sp>
    </p:spTree>
    <p:extLst>
      <p:ext uri="{BB962C8B-B14F-4D97-AF65-F5344CB8AC3E}">
        <p14:creationId xmlns:p14="http://schemas.microsoft.com/office/powerpoint/2010/main" val="739449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In het boek</a:t>
            </a:r>
            <a:r>
              <a:rPr lang="nl-NL" baseline="0" dirty="0" smtClean="0"/>
              <a:t> wordt benadrukt dat klinisch redeneren gaat over de specifieke patiënt. Daarom gekozen voor stellingen </a:t>
            </a:r>
            <a:r>
              <a:rPr lang="nl-NL" baseline="0" dirty="0" err="1" smtClean="0"/>
              <a:t>adhv</a:t>
            </a:r>
            <a:r>
              <a:rPr lang="nl-NL" baseline="0" dirty="0" smtClean="0"/>
              <a:t> casussen </a:t>
            </a:r>
            <a:r>
              <a:rPr lang="nl-NL" baseline="0" dirty="0" err="1" smtClean="0"/>
              <a:t>ipv</a:t>
            </a:r>
            <a:r>
              <a:rPr lang="nl-NL" baseline="0" dirty="0" smtClean="0"/>
              <a:t> algemene stellingen (anders wordt het eerder een morele discussie). </a:t>
            </a:r>
          </a:p>
          <a:p>
            <a:r>
              <a:rPr lang="nl-NL" baseline="0" dirty="0" smtClean="0"/>
              <a:t>Zie word-document voor casussen en stellingen. Het gaat er om dat studenten kritisch nadenken en argumenten vóór en tegen de stelling bedenken. Bespreek ook wat voor onderbouwing ze hebben en hoe betrouwbaar opgezochte informatie is. Evt. kunnen studenten nog een tweede casus uitwerken wanneer ze snel klaar zijn. </a:t>
            </a:r>
          </a:p>
          <a:p>
            <a:r>
              <a:rPr lang="nl-NL" baseline="0" dirty="0" smtClean="0"/>
              <a:t>Bronnen: casus 1 t/m 5 uit boek Schuurmans</a:t>
            </a:r>
          </a:p>
          <a:p>
            <a:r>
              <a:rPr lang="nl-NL" baseline="0" dirty="0" smtClean="0"/>
              <a:t>Casus 6 &amp; 7 </a:t>
            </a:r>
            <a:r>
              <a:rPr lang="nl-NL" baseline="0" dirty="0" err="1" smtClean="0"/>
              <a:t>adhv</a:t>
            </a:r>
            <a:r>
              <a:rPr lang="nl-NL" baseline="0" dirty="0" smtClean="0"/>
              <a:t> casussen uit Wilkinson.</a:t>
            </a:r>
          </a:p>
          <a:p>
            <a:pPr marL="0" indent="0">
              <a:buFontTx/>
              <a:buNone/>
            </a:pPr>
            <a:endParaRPr lang="nl-NL" baseline="0" dirty="0" smtClean="0"/>
          </a:p>
          <a:p>
            <a:pPr marL="0" indent="0">
              <a:buFontTx/>
              <a:buNone/>
            </a:pPr>
            <a:r>
              <a:rPr lang="nl-NL" baseline="0" dirty="0" smtClean="0"/>
              <a:t>Leukste wanneer ieder groepje een andere stelling heeft, maar evt. kan het ook interessant zijn om verschillende groepjes afzonderlijk dezelfde stelling uit te laten werken. </a:t>
            </a:r>
          </a:p>
          <a:p>
            <a:pPr marL="171450" indent="-171450">
              <a:buFontTx/>
              <a:buChar char="-"/>
            </a:pPr>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17</a:t>
            </a:fld>
            <a:endParaRPr lang="nl-NL"/>
          </a:p>
        </p:txBody>
      </p:sp>
    </p:spTree>
    <p:extLst>
      <p:ext uri="{BB962C8B-B14F-4D97-AF65-F5344CB8AC3E}">
        <p14:creationId xmlns:p14="http://schemas.microsoft.com/office/powerpoint/2010/main" val="3036616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90923B44-6F54-42C5-9962-8904F253291E}" type="slidenum">
              <a:rPr lang="nl-NL" smtClean="0"/>
              <a:t>19</a:t>
            </a:fld>
            <a:endParaRPr lang="nl-NL"/>
          </a:p>
        </p:txBody>
      </p:sp>
    </p:spTree>
    <p:extLst>
      <p:ext uri="{BB962C8B-B14F-4D97-AF65-F5344CB8AC3E}">
        <p14:creationId xmlns:p14="http://schemas.microsoft.com/office/powerpoint/2010/main" val="2059783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7B1E01E7-48D6-40A1-B2AC-0BE7B982918E}"/>
              </a:ext>
            </a:extLst>
          </p:cNvPr>
          <p:cNvSpPr/>
          <p:nvPr/>
        </p:nvSpPr>
        <p:spPr>
          <a:xfrm>
            <a:off x="5" y="0"/>
            <a:ext cx="6103084"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9" name="Tijdelijke aanduiding voor inhoud 8">
            <a:extLst>
              <a:ext uri="{FF2B5EF4-FFF2-40B4-BE49-F238E27FC236}">
                <a16:creationId xmlns:a16="http://schemas.microsoft.com/office/drawing/2014/main" id="{3C9A01A2-4DCB-4FDC-8D81-7D09D89C545F}"/>
              </a:ext>
            </a:extLst>
          </p:cNvPr>
          <p:cNvSpPr>
            <a:spLocks noGrp="1"/>
          </p:cNvSpPr>
          <p:nvPr>
            <p:ph sz="quarter" idx="10"/>
          </p:nvPr>
        </p:nvSpPr>
        <p:spPr>
          <a:xfrm>
            <a:off x="6103089" y="0"/>
            <a:ext cx="3040912" cy="6858000"/>
          </a:xfrm>
          <a:solidFill>
            <a:schemeClr val="bg1"/>
          </a:solidFill>
        </p:spPr>
        <p:txBody>
          <a:bodyPr lIns="360000" tIns="792000">
            <a:normAutofit/>
          </a:bodyPr>
          <a:lstStyle>
            <a:lvl1pPr>
              <a:defRPr sz="1200"/>
            </a:lvl1pPr>
          </a:lstStyle>
          <a:p>
            <a:pPr lvl="0"/>
            <a:r>
              <a:rPr lang="nl-NL" smtClean="0"/>
              <a:t>Tekststijl van het model bewerken</a:t>
            </a:r>
          </a:p>
        </p:txBody>
      </p:sp>
      <p:sp>
        <p:nvSpPr>
          <p:cNvPr id="2" name="Titel 1">
            <a:extLst>
              <a:ext uri="{FF2B5EF4-FFF2-40B4-BE49-F238E27FC236}">
                <a16:creationId xmlns:a16="http://schemas.microsoft.com/office/drawing/2014/main" id="{3C7E7368-D515-4D42-B8E1-977B351AB0D7}"/>
              </a:ext>
            </a:extLst>
          </p:cNvPr>
          <p:cNvSpPr>
            <a:spLocks noGrp="1"/>
          </p:cNvSpPr>
          <p:nvPr>
            <p:ph type="ctrTitle"/>
          </p:nvPr>
        </p:nvSpPr>
        <p:spPr>
          <a:xfrm>
            <a:off x="308345" y="1796145"/>
            <a:ext cx="5433237" cy="3456341"/>
          </a:xfrm>
        </p:spPr>
        <p:txBody>
          <a:bodyPr anchor="t" anchorCtr="0"/>
          <a:lstStyle>
            <a:lvl1pPr algn="l">
              <a:defRPr sz="4500">
                <a:solidFill>
                  <a:schemeClr val="bg1"/>
                </a:solidFill>
              </a:defRPr>
            </a:lvl1pPr>
          </a:lstStyle>
          <a:p>
            <a:r>
              <a:rPr lang="nl-NL" smtClean="0"/>
              <a:t>Klik om de stijl te bewerken</a:t>
            </a:r>
            <a:endParaRPr lang="nl-NL" dirty="0"/>
          </a:p>
        </p:txBody>
      </p:sp>
      <p:sp>
        <p:nvSpPr>
          <p:cNvPr id="3" name="Ondertitel 2">
            <a:extLst>
              <a:ext uri="{FF2B5EF4-FFF2-40B4-BE49-F238E27FC236}">
                <a16:creationId xmlns:a16="http://schemas.microsoft.com/office/drawing/2014/main" id="{5C86E2FA-4FEA-40D1-B8DA-4B1D5A0D93DB}"/>
              </a:ext>
            </a:extLst>
          </p:cNvPr>
          <p:cNvSpPr>
            <a:spLocks noGrp="1"/>
          </p:cNvSpPr>
          <p:nvPr>
            <p:ph type="subTitle" idx="1"/>
          </p:nvPr>
        </p:nvSpPr>
        <p:spPr>
          <a:xfrm>
            <a:off x="308344" y="792002"/>
            <a:ext cx="5433237" cy="733647"/>
          </a:xfrm>
        </p:spPr>
        <p:txBody>
          <a:bodyPr>
            <a:normAutofit/>
          </a:bodyPr>
          <a:lstStyle>
            <a:lvl1pPr marL="0" indent="0" algn="l">
              <a:buNone/>
              <a:defRPr sz="165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nl-NL" dirty="0"/>
          </a:p>
        </p:txBody>
      </p:sp>
      <p:pic>
        <p:nvPicPr>
          <p:cNvPr id="7" name="Afbeelding 6">
            <a:extLst>
              <a:ext uri="{FF2B5EF4-FFF2-40B4-BE49-F238E27FC236}">
                <a16:creationId xmlns:a16="http://schemas.microsoft.com/office/drawing/2014/main" id="{C558DF32-A6C3-43DC-988D-538789A60424}"/>
              </a:ext>
            </a:extLst>
          </p:cNvPr>
          <p:cNvPicPr>
            <a:picLocks noChangeAspect="1"/>
          </p:cNvPicPr>
          <p:nvPr/>
        </p:nvPicPr>
        <p:blipFill>
          <a:blip r:embed="rId2"/>
          <a:stretch>
            <a:fillRect/>
          </a:stretch>
        </p:blipFill>
        <p:spPr>
          <a:xfrm>
            <a:off x="324001" y="5799600"/>
            <a:ext cx="1777305" cy="648000"/>
          </a:xfrm>
          <a:prstGeom prst="rect">
            <a:avLst/>
          </a:prstGeom>
        </p:spPr>
      </p:pic>
    </p:spTree>
    <p:extLst>
      <p:ext uri="{BB962C8B-B14F-4D97-AF65-F5344CB8AC3E}">
        <p14:creationId xmlns:p14="http://schemas.microsoft.com/office/powerpoint/2010/main" val="3569069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D9800953-537F-479C-A9FE-2E8F626BACCD}"/>
              </a:ext>
            </a:extLst>
          </p:cNvPr>
          <p:cNvSpPr>
            <a:spLocks noGrp="1"/>
          </p:cNvSpPr>
          <p:nvPr>
            <p:ph idx="1" hasCustomPrompt="1"/>
          </p:nvPr>
        </p:nvSpPr>
        <p:spPr>
          <a:xfrm>
            <a:off x="3030280" y="0"/>
            <a:ext cx="6113721" cy="6858000"/>
          </a:xfrm>
          <a:solidFill>
            <a:schemeClr val="bg1"/>
          </a:solidFill>
        </p:spPr>
        <p:txBody>
          <a:bodyPr lIns="432000" tIns="792000"/>
          <a:lstStyle>
            <a:lvl1pPr>
              <a:defRPr sz="1200"/>
            </a:lvl1pPr>
          </a:lstStyle>
          <a:p>
            <a:pPr lvl="0"/>
            <a:r>
              <a:rPr lang="nl-NL" dirty="0"/>
              <a:t>Klik om stijl te bewerken</a:t>
            </a:r>
          </a:p>
        </p:txBody>
      </p:sp>
      <p:sp>
        <p:nvSpPr>
          <p:cNvPr id="2" name="Titel 1">
            <a:extLst>
              <a:ext uri="{FF2B5EF4-FFF2-40B4-BE49-F238E27FC236}">
                <a16:creationId xmlns:a16="http://schemas.microsoft.com/office/drawing/2014/main" id="{FEF2DBF4-41D5-44FE-80A0-4858618714B5}"/>
              </a:ext>
            </a:extLst>
          </p:cNvPr>
          <p:cNvSpPr>
            <a:spLocks noGrp="1"/>
          </p:cNvSpPr>
          <p:nvPr>
            <p:ph type="title"/>
          </p:nvPr>
        </p:nvSpPr>
        <p:spPr>
          <a:xfrm>
            <a:off x="462518" y="792000"/>
            <a:ext cx="2232839" cy="1301860"/>
          </a:xfrm>
        </p:spPr>
        <p:txBody>
          <a:bodyPr anchor="t" anchorCtr="0"/>
          <a:lstStyle>
            <a:lvl1pPr>
              <a:defRPr sz="1800">
                <a:solidFill>
                  <a:schemeClr val="bg1"/>
                </a:solidFill>
              </a:defRPr>
            </a:lvl1pPr>
          </a:lstStyle>
          <a:p>
            <a:r>
              <a:rPr lang="nl-NL" smtClean="0"/>
              <a:t>Klik om de stijl te bewerken</a:t>
            </a:r>
            <a:endParaRPr lang="nl-NL" dirty="0"/>
          </a:p>
        </p:txBody>
      </p:sp>
      <p:sp>
        <p:nvSpPr>
          <p:cNvPr id="7" name="Tijdelijke aanduiding voor tekst 6">
            <a:extLst>
              <a:ext uri="{FF2B5EF4-FFF2-40B4-BE49-F238E27FC236}">
                <a16:creationId xmlns:a16="http://schemas.microsoft.com/office/drawing/2014/main" id="{98EC8A20-6983-4311-9ACB-A2CEE97541E4}"/>
              </a:ext>
            </a:extLst>
          </p:cNvPr>
          <p:cNvSpPr>
            <a:spLocks noGrp="1"/>
          </p:cNvSpPr>
          <p:nvPr>
            <p:ph type="body" sz="quarter" idx="10"/>
          </p:nvPr>
        </p:nvSpPr>
        <p:spPr>
          <a:xfrm>
            <a:off x="461964" y="2073275"/>
            <a:ext cx="2233612" cy="3594100"/>
          </a:xfrm>
        </p:spPr>
        <p:txBody>
          <a:bodyPr>
            <a:normAutofit/>
          </a:bodyPr>
          <a:lstStyle>
            <a:lvl1pPr>
              <a:defRPr sz="1200"/>
            </a:lvl1pPr>
            <a:lvl2pPr>
              <a:defRPr sz="1200"/>
            </a:lvl2pPr>
            <a:lvl3pPr>
              <a:defRPr sz="1200"/>
            </a:lvl3pPr>
            <a:lvl4pPr>
              <a:defRPr sz="1200"/>
            </a:lvl4pPr>
            <a:lvl5pPr>
              <a:defRPr sz="1200"/>
            </a:lvl5pPr>
          </a:lstStyle>
          <a:p>
            <a:pPr lvl="0"/>
            <a:r>
              <a:rPr lang="nl-NL" smtClean="0"/>
              <a:t>Tekststijl van het model bewerken</a:t>
            </a:r>
          </a:p>
        </p:txBody>
      </p:sp>
    </p:spTree>
    <p:extLst>
      <p:ext uri="{BB962C8B-B14F-4D97-AF65-F5344CB8AC3E}">
        <p14:creationId xmlns:p14="http://schemas.microsoft.com/office/powerpoint/2010/main" val="24756683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5A2F99AB-32A0-423C-977A-DB29AAAED14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9" name="Afbeelding 8">
            <a:extLst>
              <a:ext uri="{FF2B5EF4-FFF2-40B4-BE49-F238E27FC236}">
                <a16:creationId xmlns:a16="http://schemas.microsoft.com/office/drawing/2014/main" id="{794BAC71-B4DB-48DC-AB9F-706770D17C10}"/>
              </a:ext>
            </a:extLst>
          </p:cNvPr>
          <p:cNvPicPr>
            <a:picLocks noChangeAspect="1"/>
          </p:cNvPicPr>
          <p:nvPr/>
        </p:nvPicPr>
        <p:blipFill>
          <a:blip r:embed="rId2"/>
          <a:stretch>
            <a:fillRect/>
          </a:stretch>
        </p:blipFill>
        <p:spPr>
          <a:xfrm>
            <a:off x="443700" y="5943343"/>
            <a:ext cx="1244116" cy="453600"/>
          </a:xfrm>
          <a:prstGeom prst="rect">
            <a:avLst/>
          </a:prstGeom>
        </p:spPr>
      </p:pic>
      <p:sp>
        <p:nvSpPr>
          <p:cNvPr id="2" name="Titel 1">
            <a:extLst>
              <a:ext uri="{FF2B5EF4-FFF2-40B4-BE49-F238E27FC236}">
                <a16:creationId xmlns:a16="http://schemas.microsoft.com/office/drawing/2014/main" id="{9FEEA081-B1EA-46D2-82AA-FFBCF4876C05}"/>
              </a:ext>
            </a:extLst>
          </p:cNvPr>
          <p:cNvSpPr>
            <a:spLocks noGrp="1"/>
          </p:cNvSpPr>
          <p:nvPr>
            <p:ph type="title"/>
          </p:nvPr>
        </p:nvSpPr>
        <p:spPr>
          <a:xfrm>
            <a:off x="443701" y="500285"/>
            <a:ext cx="8254344" cy="1435507"/>
          </a:xfrm>
        </p:spPr>
        <p:txBody>
          <a:bodyPr/>
          <a:lstStyle>
            <a:lvl1pPr>
              <a:defRPr>
                <a:solidFill>
                  <a:srgbClr val="009C82"/>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BBD3EACF-A078-4D79-8926-C47011D436A2}"/>
              </a:ext>
            </a:extLst>
          </p:cNvPr>
          <p:cNvSpPr>
            <a:spLocks noGrp="1"/>
          </p:cNvSpPr>
          <p:nvPr>
            <p:ph type="body" sz="quarter" idx="10"/>
          </p:nvPr>
        </p:nvSpPr>
        <p:spPr>
          <a:xfrm>
            <a:off x="442914" y="2333625"/>
            <a:ext cx="8255131" cy="3148013"/>
          </a:xfrm>
        </p:spPr>
        <p:txBody>
          <a:body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35928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3DB79D8F-AE8E-4A30-96E9-94F7431F2CDE}"/>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11" name="Afbeelding 10">
            <a:extLst>
              <a:ext uri="{FF2B5EF4-FFF2-40B4-BE49-F238E27FC236}">
                <a16:creationId xmlns:a16="http://schemas.microsoft.com/office/drawing/2014/main" id="{4C7C5230-1CB4-4EF8-8368-15AB7EAE7366}"/>
              </a:ext>
            </a:extLst>
          </p:cNvPr>
          <p:cNvPicPr>
            <a:picLocks noChangeAspect="1"/>
          </p:cNvPicPr>
          <p:nvPr/>
        </p:nvPicPr>
        <p:blipFill>
          <a:blip r:embed="rId2"/>
          <a:stretch>
            <a:fillRect/>
          </a:stretch>
        </p:blipFill>
        <p:spPr>
          <a:xfrm>
            <a:off x="442801" y="5943602"/>
            <a:ext cx="1242519" cy="453019"/>
          </a:xfrm>
          <a:prstGeom prst="rect">
            <a:avLst/>
          </a:prstGeom>
        </p:spPr>
      </p:pic>
      <p:sp>
        <p:nvSpPr>
          <p:cNvPr id="2" name="Titel 1">
            <a:extLst>
              <a:ext uri="{FF2B5EF4-FFF2-40B4-BE49-F238E27FC236}">
                <a16:creationId xmlns:a16="http://schemas.microsoft.com/office/drawing/2014/main" id="{2FA7B015-1EAF-4485-B092-88235C55E83E}"/>
              </a:ext>
            </a:extLst>
          </p:cNvPr>
          <p:cNvSpPr>
            <a:spLocks noGrp="1"/>
          </p:cNvSpPr>
          <p:nvPr>
            <p:ph type="title"/>
          </p:nvPr>
        </p:nvSpPr>
        <p:spPr>
          <a:xfrm>
            <a:off x="442802" y="500285"/>
            <a:ext cx="8072548" cy="1435507"/>
          </a:xfrm>
        </p:spPr>
        <p:txBody>
          <a:bodyPr/>
          <a:lstStyle>
            <a:lvl1pPr>
              <a:defRPr>
                <a:solidFill>
                  <a:schemeClr val="bg1"/>
                </a:solidFill>
              </a:defRPr>
            </a:lvl1pPr>
          </a:lstStyle>
          <a:p>
            <a:r>
              <a:rPr lang="nl-NL" smtClean="0"/>
              <a:t>Klik om de stijl te bewerken</a:t>
            </a:r>
            <a:endParaRPr lang="nl-NL" dirty="0"/>
          </a:p>
        </p:txBody>
      </p:sp>
      <p:sp>
        <p:nvSpPr>
          <p:cNvPr id="4" name="Tijdelijke aanduiding voor tekst 3">
            <a:extLst>
              <a:ext uri="{FF2B5EF4-FFF2-40B4-BE49-F238E27FC236}">
                <a16:creationId xmlns:a16="http://schemas.microsoft.com/office/drawing/2014/main" id="{8E411C9B-0F7A-4131-9D19-AB7E1A4D251D}"/>
              </a:ext>
            </a:extLst>
          </p:cNvPr>
          <p:cNvSpPr>
            <a:spLocks noGrp="1"/>
          </p:cNvSpPr>
          <p:nvPr>
            <p:ph type="body" sz="quarter" idx="10"/>
          </p:nvPr>
        </p:nvSpPr>
        <p:spPr>
          <a:xfrm>
            <a:off x="442914" y="2332800"/>
            <a:ext cx="8072436" cy="36083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Tree>
    <p:extLst>
      <p:ext uri="{BB962C8B-B14F-4D97-AF65-F5344CB8AC3E}">
        <p14:creationId xmlns:p14="http://schemas.microsoft.com/office/powerpoint/2010/main" val="1194139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F23B92BB-44D8-46B6-BDA8-521E79490E07}"/>
              </a:ext>
            </a:extLst>
          </p:cNvPr>
          <p:cNvSpPr/>
          <p:nvPr/>
        </p:nvSpPr>
        <p:spPr>
          <a:xfrm>
            <a:off x="0" y="0"/>
            <a:ext cx="304598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D6DC362-A895-44B7-80D2-E78CBF1263FC}"/>
              </a:ext>
            </a:extLst>
          </p:cNvPr>
          <p:cNvSpPr/>
          <p:nvPr/>
        </p:nvSpPr>
        <p:spPr>
          <a:xfrm>
            <a:off x="3045984" y="0"/>
            <a:ext cx="6098016"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01A6F622-BCE1-4329-92E3-2A18615AACE3}"/>
              </a:ext>
            </a:extLst>
          </p:cNvPr>
          <p:cNvSpPr>
            <a:spLocks noGrp="1"/>
          </p:cNvSpPr>
          <p:nvPr>
            <p:ph type="title"/>
          </p:nvPr>
        </p:nvSpPr>
        <p:spPr>
          <a:xfrm>
            <a:off x="-30498" y="0"/>
            <a:ext cx="3076483" cy="6858000"/>
          </a:xfrm>
          <a:noFill/>
        </p:spPr>
        <p:txBody>
          <a:bodyPr lIns="360000" tIns="792000" rIns="324000" bIns="720000" anchor="t" anchorCtr="0"/>
          <a:lstStyle>
            <a:lvl1pPr>
              <a:defRPr sz="2100"/>
            </a:lvl1pPr>
          </a:lstStyle>
          <a:p>
            <a:r>
              <a:rPr lang="nl-NL" smtClean="0"/>
              <a:t>Klik om de stijl te bewerken</a:t>
            </a:r>
            <a:endParaRPr lang="nl-NL" dirty="0"/>
          </a:p>
        </p:txBody>
      </p:sp>
      <p:sp>
        <p:nvSpPr>
          <p:cNvPr id="3" name="Tijdelijke aanduiding voor tekst 2">
            <a:extLst>
              <a:ext uri="{FF2B5EF4-FFF2-40B4-BE49-F238E27FC236}">
                <a16:creationId xmlns:a16="http://schemas.microsoft.com/office/drawing/2014/main" id="{A8B08D5F-DC48-4007-B3E4-76BA25C21676}"/>
              </a:ext>
            </a:extLst>
          </p:cNvPr>
          <p:cNvSpPr>
            <a:spLocks noGrp="1"/>
          </p:cNvSpPr>
          <p:nvPr>
            <p:ph type="body" idx="1"/>
          </p:nvPr>
        </p:nvSpPr>
        <p:spPr>
          <a:xfrm>
            <a:off x="3780001" y="792000"/>
            <a:ext cx="4671211" cy="823912"/>
          </a:xfrm>
        </p:spPr>
        <p:txBody>
          <a:bodyPr anchor="b"/>
          <a:lstStyle>
            <a:lvl1pPr marL="0" indent="0">
              <a:buNone/>
              <a:defRPr sz="1800" b="1">
                <a:solidFill>
                  <a:schemeClr val="bg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smtClean="0"/>
              <a:t>Tekststijl van het model bewerken</a:t>
            </a:r>
          </a:p>
        </p:txBody>
      </p:sp>
      <p:sp>
        <p:nvSpPr>
          <p:cNvPr id="6" name="Tijdelijke aanduiding voor inhoud 5">
            <a:extLst>
              <a:ext uri="{FF2B5EF4-FFF2-40B4-BE49-F238E27FC236}">
                <a16:creationId xmlns:a16="http://schemas.microsoft.com/office/drawing/2014/main" id="{B272948D-E268-4603-88B2-2B415D950BF4}"/>
              </a:ext>
            </a:extLst>
          </p:cNvPr>
          <p:cNvSpPr>
            <a:spLocks noGrp="1"/>
          </p:cNvSpPr>
          <p:nvPr>
            <p:ph sz="quarter" idx="4"/>
          </p:nvPr>
        </p:nvSpPr>
        <p:spPr>
          <a:xfrm>
            <a:off x="3823215" y="1992086"/>
            <a:ext cx="4671211" cy="3767914"/>
          </a:xfrm>
        </p:spPr>
        <p:txBody>
          <a:bodyPr/>
          <a:lstStyle>
            <a:lvl1pPr marL="0" indent="0" algn="l">
              <a:buFont typeface="Arial" panose="020B0604020202020204" pitchFamily="34" charset="0"/>
              <a:buNone/>
              <a:defRPr>
                <a:solidFill>
                  <a:schemeClr val="bg1"/>
                </a:solidFill>
              </a:defRPr>
            </a:lvl1pPr>
            <a:lvl2pPr marL="342900" indent="0" algn="l">
              <a:buFont typeface="Arial" panose="020B0604020202020204" pitchFamily="34" charset="0"/>
              <a:buNone/>
              <a:defRPr>
                <a:solidFill>
                  <a:schemeClr val="bg1"/>
                </a:solidFill>
              </a:defRPr>
            </a:lvl2pPr>
            <a:lvl3pPr marL="685800" indent="0" algn="l">
              <a:buFont typeface="Arial" panose="020B0604020202020204" pitchFamily="34" charset="0"/>
              <a:buNone/>
              <a:defRPr>
                <a:solidFill>
                  <a:schemeClr val="bg1"/>
                </a:solidFill>
              </a:defRPr>
            </a:lvl3pPr>
            <a:lvl4pPr marL="1028700" indent="0" algn="l">
              <a:buFont typeface="Arial" panose="020B0604020202020204" pitchFamily="34" charset="0"/>
              <a:buNone/>
              <a:defRPr>
                <a:solidFill>
                  <a:schemeClr val="bg1"/>
                </a:solidFill>
              </a:defRPr>
            </a:lvl4pPr>
            <a:lvl5pPr marL="1371600" indent="0" algn="l">
              <a:buFont typeface="Arial" panose="020B0604020202020204" pitchFamily="34" charset="0"/>
              <a:buNone/>
              <a:defRPr>
                <a:solidFill>
                  <a:schemeClr val="bg1"/>
                </a:solidFill>
              </a:defRPr>
            </a:lvl5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8" name="Afbeelding 7">
            <a:extLst>
              <a:ext uri="{FF2B5EF4-FFF2-40B4-BE49-F238E27FC236}">
                <a16:creationId xmlns:a16="http://schemas.microsoft.com/office/drawing/2014/main" id="{507B7152-F84B-43EA-B7A6-BAD952A1A3EE}"/>
              </a:ext>
            </a:extLst>
          </p:cNvPr>
          <p:cNvPicPr>
            <a:picLocks noChangeAspect="1"/>
          </p:cNvPicPr>
          <p:nvPr/>
        </p:nvPicPr>
        <p:blipFill>
          <a:blip r:embed="rId2"/>
          <a:stretch>
            <a:fillRect/>
          </a:stretch>
        </p:blipFill>
        <p:spPr>
          <a:xfrm>
            <a:off x="443700" y="5943343"/>
            <a:ext cx="1244116" cy="453600"/>
          </a:xfrm>
          <a:prstGeom prst="rect">
            <a:avLst/>
          </a:prstGeom>
        </p:spPr>
      </p:pic>
    </p:spTree>
    <p:extLst>
      <p:ext uri="{BB962C8B-B14F-4D97-AF65-F5344CB8AC3E}">
        <p14:creationId xmlns:p14="http://schemas.microsoft.com/office/powerpoint/2010/main" val="3994337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14" name="Rechthoek 13">
            <a:extLst>
              <a:ext uri="{FF2B5EF4-FFF2-40B4-BE49-F238E27FC236}">
                <a16:creationId xmlns:a16="http://schemas.microsoft.com/office/drawing/2014/main" id="{05889135-4F9D-431D-93FA-F18A2E0B61A4}"/>
              </a:ext>
            </a:extLst>
          </p:cNvPr>
          <p:cNvSpPr/>
          <p:nvPr/>
        </p:nvSpPr>
        <p:spPr>
          <a:xfrm>
            <a:off x="0" y="0"/>
            <a:ext cx="30607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13" name="Rechthoek 12">
            <a:extLst>
              <a:ext uri="{FF2B5EF4-FFF2-40B4-BE49-F238E27FC236}">
                <a16:creationId xmlns:a16="http://schemas.microsoft.com/office/drawing/2014/main" id="{208A81FD-CC7F-44B7-A3C2-1BA8D56EC811}"/>
              </a:ext>
            </a:extLst>
          </p:cNvPr>
          <p:cNvSpPr/>
          <p:nvPr/>
        </p:nvSpPr>
        <p:spPr>
          <a:xfrm>
            <a:off x="3060700" y="0"/>
            <a:ext cx="60833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9" name="Titel 8">
            <a:extLst>
              <a:ext uri="{FF2B5EF4-FFF2-40B4-BE49-F238E27FC236}">
                <a16:creationId xmlns:a16="http://schemas.microsoft.com/office/drawing/2014/main" id="{C5FD37BF-9F19-45B6-A05D-C37E48EA6A4B}"/>
              </a:ext>
            </a:extLst>
          </p:cNvPr>
          <p:cNvSpPr>
            <a:spLocks noGrp="1"/>
          </p:cNvSpPr>
          <p:nvPr>
            <p:ph type="title"/>
          </p:nvPr>
        </p:nvSpPr>
        <p:spPr>
          <a:xfrm>
            <a:off x="-1" y="-146"/>
            <a:ext cx="3061083" cy="6858000"/>
          </a:xfrm>
          <a:noFill/>
        </p:spPr>
        <p:txBody>
          <a:bodyPr lIns="360000" tIns="1440000" rIns="324000" bIns="720000" anchor="t" anchorCtr="0"/>
          <a:lstStyle>
            <a:lvl1pPr>
              <a:defRPr sz="2250"/>
            </a:lvl1pPr>
          </a:lstStyle>
          <a:p>
            <a:r>
              <a:rPr lang="nl-NL" smtClean="0"/>
              <a:t>Klik om de stijl te bewerken</a:t>
            </a:r>
            <a:endParaRPr lang="nl-NL" dirty="0"/>
          </a:p>
        </p:txBody>
      </p:sp>
      <p:sp>
        <p:nvSpPr>
          <p:cNvPr id="12" name="Tijdelijke aanduiding voor inhoud 11">
            <a:extLst>
              <a:ext uri="{FF2B5EF4-FFF2-40B4-BE49-F238E27FC236}">
                <a16:creationId xmlns:a16="http://schemas.microsoft.com/office/drawing/2014/main" id="{294A9EF1-75FD-43E4-AE75-300DEE25DA65}"/>
              </a:ext>
            </a:extLst>
          </p:cNvPr>
          <p:cNvSpPr>
            <a:spLocks noGrp="1"/>
          </p:cNvSpPr>
          <p:nvPr>
            <p:ph sz="quarter" idx="11"/>
          </p:nvPr>
        </p:nvSpPr>
        <p:spPr>
          <a:xfrm>
            <a:off x="3060700" y="0"/>
            <a:ext cx="6083300" cy="6878638"/>
          </a:xfrm>
        </p:spPr>
        <p:txBody>
          <a:bodyPr lIns="360000" tIns="792000" rIns="324000" bIns="720000"/>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pic>
        <p:nvPicPr>
          <p:cNvPr id="10" name="Afbeelding 9">
            <a:extLst>
              <a:ext uri="{FF2B5EF4-FFF2-40B4-BE49-F238E27FC236}">
                <a16:creationId xmlns:a16="http://schemas.microsoft.com/office/drawing/2014/main" id="{7EA33CDD-5EA4-4328-BCF7-DF89E9BBFF08}"/>
              </a:ext>
            </a:extLst>
          </p:cNvPr>
          <p:cNvPicPr>
            <a:picLocks noChangeAspect="1"/>
          </p:cNvPicPr>
          <p:nvPr/>
        </p:nvPicPr>
        <p:blipFill>
          <a:blip r:embed="rId2"/>
          <a:stretch>
            <a:fillRect/>
          </a:stretch>
        </p:blipFill>
        <p:spPr>
          <a:xfrm>
            <a:off x="324001" y="324002"/>
            <a:ext cx="1242519" cy="453019"/>
          </a:xfrm>
          <a:prstGeom prst="rect">
            <a:avLst/>
          </a:prstGeom>
        </p:spPr>
      </p:pic>
    </p:spTree>
    <p:extLst>
      <p:ext uri="{BB962C8B-B14F-4D97-AF65-F5344CB8AC3E}">
        <p14:creationId xmlns:p14="http://schemas.microsoft.com/office/powerpoint/2010/main" val="1029476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Inhoud met bijschrift">
    <p:spTree>
      <p:nvGrpSpPr>
        <p:cNvPr id="1" name=""/>
        <p:cNvGrpSpPr/>
        <p:nvPr/>
      </p:nvGrpSpPr>
      <p:grpSpPr>
        <a:xfrm>
          <a:off x="0" y="0"/>
          <a:ext cx="0" cy="0"/>
          <a:chOff x="0" y="0"/>
          <a:chExt cx="0" cy="0"/>
        </a:xfrm>
      </p:grpSpPr>
      <p:sp>
        <p:nvSpPr>
          <p:cNvPr id="10" name="Rechthoek 9">
            <a:extLst>
              <a:ext uri="{FF2B5EF4-FFF2-40B4-BE49-F238E27FC236}">
                <a16:creationId xmlns:a16="http://schemas.microsoft.com/office/drawing/2014/main" id="{902D0237-9C24-46F9-989F-B21C10B9B3DC}"/>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3" name="Tijdelijke aanduiding voor inhoud 2">
            <a:extLst>
              <a:ext uri="{FF2B5EF4-FFF2-40B4-BE49-F238E27FC236}">
                <a16:creationId xmlns:a16="http://schemas.microsoft.com/office/drawing/2014/main" id="{ED959F1A-F72D-4CF6-A029-14E0DB166AD6}"/>
              </a:ext>
            </a:extLst>
          </p:cNvPr>
          <p:cNvSpPr>
            <a:spLocks noGrp="1"/>
          </p:cNvSpPr>
          <p:nvPr>
            <p:ph idx="1"/>
          </p:nvPr>
        </p:nvSpPr>
        <p:spPr>
          <a:xfrm>
            <a:off x="1" y="0"/>
            <a:ext cx="6098401" cy="6858000"/>
          </a:xfrm>
          <a:noFill/>
        </p:spPr>
        <p:txBody>
          <a:bodyPr lIns="612000" tIns="1404000" rIns="828000" bIns="720000"/>
          <a:lstStyle>
            <a:lvl1pPr>
              <a:defRPr sz="2400">
                <a:solidFill>
                  <a:srgbClr val="009C82"/>
                </a:solidFill>
              </a:defRPr>
            </a:lvl1pPr>
            <a:lvl2pPr>
              <a:defRPr sz="2100">
                <a:solidFill>
                  <a:schemeClr val="tx1"/>
                </a:solidFill>
              </a:defRPr>
            </a:lvl2pPr>
            <a:lvl3pPr>
              <a:defRPr sz="1800">
                <a:solidFill>
                  <a:schemeClr val="tx1"/>
                </a:solidFill>
              </a:defRPr>
            </a:lvl3pPr>
            <a:lvl4pPr>
              <a:defRPr sz="1500">
                <a:solidFill>
                  <a:schemeClr val="tx1"/>
                </a:solidFill>
              </a:defRPr>
            </a:lvl4pPr>
            <a:lvl5pPr>
              <a:defRPr sz="1500">
                <a:solidFill>
                  <a:schemeClr val="tx1"/>
                </a:solidFill>
              </a:defRPr>
            </a:lvl5pPr>
            <a:lvl6pPr>
              <a:defRPr sz="1500"/>
            </a:lvl6pPr>
            <a:lvl7pPr>
              <a:defRPr sz="1500"/>
            </a:lvl7pPr>
            <a:lvl8pPr>
              <a:defRPr sz="1500"/>
            </a:lvl8pPr>
            <a:lvl9pPr>
              <a:defRPr sz="1500"/>
            </a:lvl9pPr>
          </a:lstStyle>
          <a:p>
            <a:pPr lvl="0"/>
            <a:r>
              <a:rPr lang="nl-NL" smtClean="0"/>
              <a:t>Tekststijl van het model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pic>
        <p:nvPicPr>
          <p:cNvPr id="5" name="Afbeelding 4">
            <a:extLst>
              <a:ext uri="{FF2B5EF4-FFF2-40B4-BE49-F238E27FC236}">
                <a16:creationId xmlns:a16="http://schemas.microsoft.com/office/drawing/2014/main" id="{DCE22342-5BE0-42EA-B2E1-2EB8037ABC96}"/>
              </a:ext>
            </a:extLst>
          </p:cNvPr>
          <p:cNvPicPr>
            <a:picLocks noChangeAspect="1"/>
          </p:cNvPicPr>
          <p:nvPr/>
        </p:nvPicPr>
        <p:blipFill>
          <a:blip r:embed="rId2"/>
          <a:stretch>
            <a:fillRect/>
          </a:stretch>
        </p:blipFill>
        <p:spPr>
          <a:xfrm>
            <a:off x="324000" y="324000"/>
            <a:ext cx="1244116" cy="453600"/>
          </a:xfrm>
          <a:prstGeom prst="rect">
            <a:avLst/>
          </a:prstGeom>
        </p:spPr>
      </p:pic>
      <p:sp>
        <p:nvSpPr>
          <p:cNvPr id="7" name="Rechthoek 6">
            <a:extLst>
              <a:ext uri="{FF2B5EF4-FFF2-40B4-BE49-F238E27FC236}">
                <a16:creationId xmlns:a16="http://schemas.microsoft.com/office/drawing/2014/main" id="{D9ABAC14-98E9-44D9-8819-A788634A5A3E}"/>
              </a:ext>
            </a:extLst>
          </p:cNvPr>
          <p:cNvSpPr/>
          <p:nvPr/>
        </p:nvSpPr>
        <p:spPr>
          <a:xfrm>
            <a:off x="6098401"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tel 1">
            <a:extLst>
              <a:ext uri="{FF2B5EF4-FFF2-40B4-BE49-F238E27FC236}">
                <a16:creationId xmlns:a16="http://schemas.microsoft.com/office/drawing/2014/main" id="{C16C9A74-5669-451B-B2BB-460F64D706E9}"/>
              </a:ext>
            </a:extLst>
          </p:cNvPr>
          <p:cNvSpPr>
            <a:spLocks noGrp="1"/>
          </p:cNvSpPr>
          <p:nvPr>
            <p:ph type="title"/>
          </p:nvPr>
        </p:nvSpPr>
        <p:spPr>
          <a:xfrm>
            <a:off x="6422402" y="500283"/>
            <a:ext cx="2397599" cy="5816296"/>
          </a:xfrm>
        </p:spPr>
        <p:txBody>
          <a:bodyPr anchor="t" anchorCtr="0"/>
          <a:lstStyle>
            <a:lvl1pPr>
              <a:defRPr sz="2250">
                <a:solidFill>
                  <a:schemeClr val="bg1"/>
                </a:solidFill>
              </a:defRPr>
            </a:lvl1pPr>
          </a:lstStyle>
          <a:p>
            <a:r>
              <a:rPr lang="nl-NL" smtClean="0"/>
              <a:t>Klik om de stijl te bewerken</a:t>
            </a:r>
            <a:endParaRPr lang="nl-NL" dirty="0"/>
          </a:p>
        </p:txBody>
      </p:sp>
    </p:spTree>
    <p:extLst>
      <p:ext uri="{BB962C8B-B14F-4D97-AF65-F5344CB8AC3E}">
        <p14:creationId xmlns:p14="http://schemas.microsoft.com/office/powerpoint/2010/main" val="969091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fbeelding met bijschrift">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D56FCA5F-563C-4963-A6C6-ACB86FD6731A}"/>
              </a:ext>
            </a:extLst>
          </p:cNvPr>
          <p:cNvSpPr/>
          <p:nvPr/>
        </p:nvSpPr>
        <p:spPr>
          <a:xfrm>
            <a:off x="0" y="0"/>
            <a:ext cx="6096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sp>
        <p:nvSpPr>
          <p:cNvPr id="2" name="Titel 1">
            <a:extLst>
              <a:ext uri="{FF2B5EF4-FFF2-40B4-BE49-F238E27FC236}">
                <a16:creationId xmlns:a16="http://schemas.microsoft.com/office/drawing/2014/main" id="{8892A113-690F-4A70-A450-6B634995DCCF}"/>
              </a:ext>
            </a:extLst>
          </p:cNvPr>
          <p:cNvSpPr>
            <a:spLocks noGrp="1"/>
          </p:cNvSpPr>
          <p:nvPr>
            <p:ph type="title"/>
          </p:nvPr>
        </p:nvSpPr>
        <p:spPr>
          <a:xfrm>
            <a:off x="0" y="-1"/>
            <a:ext cx="6096000" cy="6857999"/>
          </a:xfrm>
          <a:noFill/>
        </p:spPr>
        <p:txBody>
          <a:bodyPr lIns="612000" tIns="1440000" rIns="828000" bIns="720000" anchor="t" anchorCtr="0"/>
          <a:lstStyle>
            <a:lvl1pPr>
              <a:defRPr sz="2250">
                <a:solidFill>
                  <a:schemeClr val="bg1"/>
                </a:solidFill>
              </a:defRPr>
            </a:lvl1pPr>
          </a:lstStyle>
          <a:p>
            <a:r>
              <a:rPr lang="nl-NL" smtClean="0"/>
              <a:t>Klik om de stijl te bewerken</a:t>
            </a:r>
            <a:endParaRPr lang="nl-NL" dirty="0"/>
          </a:p>
        </p:txBody>
      </p:sp>
      <p:sp>
        <p:nvSpPr>
          <p:cNvPr id="3" name="Tijdelijke aanduiding voor afbeelding 2">
            <a:extLst>
              <a:ext uri="{FF2B5EF4-FFF2-40B4-BE49-F238E27FC236}">
                <a16:creationId xmlns:a16="http://schemas.microsoft.com/office/drawing/2014/main" id="{93351474-BA6D-40FF-AD94-E36000AB4453}"/>
              </a:ext>
            </a:extLst>
          </p:cNvPr>
          <p:cNvSpPr>
            <a:spLocks noGrp="1"/>
          </p:cNvSpPr>
          <p:nvPr>
            <p:ph type="pic" idx="1"/>
          </p:nvPr>
        </p:nvSpPr>
        <p:spPr>
          <a:xfrm>
            <a:off x="6096000" y="1"/>
            <a:ext cx="3048000"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smtClean="0"/>
              <a:t>Klik op het pictogram als u een afbeelding wilt toevoegen</a:t>
            </a:r>
            <a:endParaRPr lang="nl-NL" dirty="0"/>
          </a:p>
        </p:txBody>
      </p:sp>
      <p:pic>
        <p:nvPicPr>
          <p:cNvPr id="6" name="Afbeelding 5">
            <a:extLst>
              <a:ext uri="{FF2B5EF4-FFF2-40B4-BE49-F238E27FC236}">
                <a16:creationId xmlns:a16="http://schemas.microsoft.com/office/drawing/2014/main" id="{4FAEA862-9AD8-44D8-BB6F-BB67BB4C8B37}"/>
              </a:ext>
            </a:extLst>
          </p:cNvPr>
          <p:cNvPicPr>
            <a:picLocks noChangeAspect="1"/>
          </p:cNvPicPr>
          <p:nvPr/>
        </p:nvPicPr>
        <p:blipFill>
          <a:blip r:embed="rId2"/>
          <a:stretch>
            <a:fillRect/>
          </a:stretch>
        </p:blipFill>
        <p:spPr>
          <a:xfrm>
            <a:off x="324001" y="324002"/>
            <a:ext cx="1242519" cy="453019"/>
          </a:xfrm>
          <a:prstGeom prst="rect">
            <a:avLst/>
          </a:prstGeom>
        </p:spPr>
      </p:pic>
    </p:spTree>
    <p:extLst>
      <p:ext uri="{BB962C8B-B14F-4D97-AF65-F5344CB8AC3E}">
        <p14:creationId xmlns:p14="http://schemas.microsoft.com/office/powerpoint/2010/main" val="2313412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el en verticale tekst">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2D64C1C9-6779-4C2B-8929-B830AA9CB137}"/>
              </a:ext>
            </a:extLst>
          </p:cNvPr>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DEFED0DD-85A5-490B-A6E7-CEE6353C85BE}"/>
              </a:ext>
            </a:extLst>
          </p:cNvPr>
          <p:cNvPicPr>
            <a:picLocks noChangeAspect="1"/>
          </p:cNvPicPr>
          <p:nvPr/>
        </p:nvPicPr>
        <p:blipFill>
          <a:blip r:embed="rId2"/>
          <a:stretch>
            <a:fillRect/>
          </a:stretch>
        </p:blipFill>
        <p:spPr>
          <a:xfrm>
            <a:off x="324000" y="324000"/>
            <a:ext cx="1244116" cy="453600"/>
          </a:xfrm>
          <a:prstGeom prst="rect">
            <a:avLst/>
          </a:prstGeom>
        </p:spPr>
      </p:pic>
    </p:spTree>
    <p:extLst>
      <p:ext uri="{BB962C8B-B14F-4D97-AF65-F5344CB8AC3E}">
        <p14:creationId xmlns:p14="http://schemas.microsoft.com/office/powerpoint/2010/main" val="2980292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erticale titel en tekst">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9EE0B92A-A73A-4C1F-A960-EBEE0651E7E5}"/>
              </a:ext>
            </a:extLst>
          </p:cNvPr>
          <p:cNvSpPr/>
          <p:nvPr/>
        </p:nvSpPr>
        <p:spPr>
          <a:xfrm>
            <a:off x="0" y="0"/>
            <a:ext cx="91440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350"/>
          </a:p>
        </p:txBody>
      </p:sp>
      <p:pic>
        <p:nvPicPr>
          <p:cNvPr id="3" name="Afbeelding 2">
            <a:extLst>
              <a:ext uri="{FF2B5EF4-FFF2-40B4-BE49-F238E27FC236}">
                <a16:creationId xmlns:a16="http://schemas.microsoft.com/office/drawing/2014/main" id="{8FD22A79-5114-4191-8D92-BBB23994A1D3}"/>
              </a:ext>
            </a:extLst>
          </p:cNvPr>
          <p:cNvPicPr>
            <a:picLocks noChangeAspect="1"/>
          </p:cNvPicPr>
          <p:nvPr/>
        </p:nvPicPr>
        <p:blipFill>
          <a:blip r:embed="rId2"/>
          <a:stretch>
            <a:fillRect/>
          </a:stretch>
        </p:blipFill>
        <p:spPr>
          <a:xfrm>
            <a:off x="324001" y="324002"/>
            <a:ext cx="1242519" cy="453019"/>
          </a:xfrm>
          <a:prstGeom prst="rect">
            <a:avLst/>
          </a:prstGeom>
        </p:spPr>
      </p:pic>
    </p:spTree>
    <p:extLst>
      <p:ext uri="{BB962C8B-B14F-4D97-AF65-F5344CB8AC3E}">
        <p14:creationId xmlns:p14="http://schemas.microsoft.com/office/powerpoint/2010/main" val="594966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nl-NL" smtClean="0"/>
              <a:t>Klik om de stijl te bewerken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smtClean="0"/>
              <a:t>Klik om de ondertitelstijl van het model te bewerken</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fld id="{82CB1522-3F2D-4B9B-B421-9DDB0E07905B}" type="datetimeFigureOut">
              <a:rPr lang="nl-NL" smtClean="0"/>
              <a:t>18-3-2020</a:t>
            </a:fld>
            <a:endParaRPr lang="nl-NL"/>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nl-NL"/>
          </a:p>
        </p:txBody>
      </p:sp>
      <p:sp>
        <p:nvSpPr>
          <p:cNvPr id="6" name="Slide Number Placeholder 5"/>
          <p:cNvSpPr>
            <a:spLocks noGrp="1"/>
          </p:cNvSpPr>
          <p:nvPr>
            <p:ph type="sldNum" sz="quarter" idx="12"/>
          </p:nvPr>
        </p:nvSpPr>
        <p:spPr>
          <a:xfrm>
            <a:off x="6457950" y="6356353"/>
            <a:ext cx="2057400" cy="365125"/>
          </a:xfrm>
          <a:prstGeom prst="rect">
            <a:avLst/>
          </a:prstGeom>
        </p:spPr>
        <p:txBody>
          <a:bodyPr/>
          <a:lstStyle/>
          <a:p>
            <a:fld id="{B374A68D-B705-425C-AB55-87C27530233E}" type="slidenum">
              <a:rPr lang="nl-NL" smtClean="0"/>
              <a:t>‹nr.›</a:t>
            </a:fld>
            <a:endParaRPr lang="nl-NL"/>
          </a:p>
        </p:txBody>
      </p:sp>
    </p:spTree>
    <p:extLst>
      <p:ext uri="{BB962C8B-B14F-4D97-AF65-F5344CB8AC3E}">
        <p14:creationId xmlns:p14="http://schemas.microsoft.com/office/powerpoint/2010/main" val="2255113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35AE316-A033-42C3-91B9-BB69790144E1}"/>
              </a:ext>
            </a:extLst>
          </p:cNvPr>
          <p:cNvSpPr/>
          <p:nvPr/>
        </p:nvSpPr>
        <p:spPr>
          <a:xfrm>
            <a:off x="4" y="0"/>
            <a:ext cx="3045600" cy="6858000"/>
          </a:xfrm>
          <a:prstGeom prst="rect">
            <a:avLst/>
          </a:prstGeom>
          <a:solidFill>
            <a:srgbClr val="009C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013" dirty="0"/>
          </a:p>
        </p:txBody>
      </p:sp>
      <p:sp>
        <p:nvSpPr>
          <p:cNvPr id="2" name="Tijdelijke aanduiding voor titel 1">
            <a:extLst>
              <a:ext uri="{FF2B5EF4-FFF2-40B4-BE49-F238E27FC236}">
                <a16:creationId xmlns:a16="http://schemas.microsoft.com/office/drawing/2014/main" id="{F5331E97-3ECC-4AF2-98AB-D57122C85F3A}"/>
              </a:ext>
            </a:extLst>
          </p:cNvPr>
          <p:cNvSpPr>
            <a:spLocks noGrp="1"/>
          </p:cNvSpPr>
          <p:nvPr>
            <p:ph type="title"/>
          </p:nvPr>
        </p:nvSpPr>
        <p:spPr>
          <a:xfrm>
            <a:off x="3519376" y="500285"/>
            <a:ext cx="4995973" cy="1435507"/>
          </a:xfrm>
          <a:prstGeom prst="rect">
            <a:avLst/>
          </a:prstGeom>
        </p:spPr>
        <p:txBody>
          <a:bodyPr vert="horz" lIns="91440" tIns="45720" rIns="91440" bIns="45720" rtlCol="0" anchor="ctr">
            <a:noAutofit/>
          </a:bodyPr>
          <a:lstStyle/>
          <a:p>
            <a:r>
              <a:rPr lang="nl-NL" dirty="0"/>
              <a:t>Formaat </a:t>
            </a:r>
            <a:br>
              <a:rPr lang="nl-NL" dirty="0"/>
            </a:br>
            <a:r>
              <a:rPr lang="nl-NL" dirty="0"/>
              <a:t>4:3 NL</a:t>
            </a:r>
          </a:p>
        </p:txBody>
      </p:sp>
      <p:sp>
        <p:nvSpPr>
          <p:cNvPr id="3" name="Tijdelijke aanduiding voor tekst 2">
            <a:extLst>
              <a:ext uri="{FF2B5EF4-FFF2-40B4-BE49-F238E27FC236}">
                <a16:creationId xmlns:a16="http://schemas.microsoft.com/office/drawing/2014/main" id="{72391E4F-156B-48E6-81C2-3447F3936994}"/>
              </a:ext>
            </a:extLst>
          </p:cNvPr>
          <p:cNvSpPr>
            <a:spLocks noGrp="1"/>
          </p:cNvSpPr>
          <p:nvPr>
            <p:ph type="body" idx="1"/>
          </p:nvPr>
        </p:nvSpPr>
        <p:spPr>
          <a:xfrm>
            <a:off x="3519376" y="2006379"/>
            <a:ext cx="4995974" cy="4351338"/>
          </a:xfrm>
          <a:prstGeom prst="rect">
            <a:avLst/>
          </a:prstGeom>
        </p:spPr>
        <p:txBody>
          <a:bodyPr vert="horz" lIns="91440" tIns="45720" rIns="91440" bIns="45720" rtlCol="0">
            <a:normAutofit/>
          </a:bodyPr>
          <a:lstStyle/>
          <a:p>
            <a:pPr lvl="0"/>
            <a:r>
              <a:rPr lang="nl-NL" dirty="0"/>
              <a:t>Tekststijl van het model bewerken</a:t>
            </a:r>
          </a:p>
        </p:txBody>
      </p:sp>
      <p:pic>
        <p:nvPicPr>
          <p:cNvPr id="11" name="Afbeelding 10">
            <a:extLst>
              <a:ext uri="{FF2B5EF4-FFF2-40B4-BE49-F238E27FC236}">
                <a16:creationId xmlns:a16="http://schemas.microsoft.com/office/drawing/2014/main" id="{8CB1E99A-E5D7-4CAA-A7C3-0E45EE3509BA}"/>
              </a:ext>
            </a:extLst>
          </p:cNvPr>
          <p:cNvPicPr>
            <a:picLocks noChangeAspect="1"/>
          </p:cNvPicPr>
          <p:nvPr/>
        </p:nvPicPr>
        <p:blipFill>
          <a:blip r:embed="rId13"/>
          <a:stretch>
            <a:fillRect/>
          </a:stretch>
        </p:blipFill>
        <p:spPr>
          <a:xfrm>
            <a:off x="324001" y="5799600"/>
            <a:ext cx="1777305" cy="648000"/>
          </a:xfrm>
          <a:prstGeom prst="rect">
            <a:avLst/>
          </a:prstGeom>
        </p:spPr>
      </p:pic>
    </p:spTree>
    <p:extLst>
      <p:ext uri="{BB962C8B-B14F-4D97-AF65-F5344CB8AC3E}">
        <p14:creationId xmlns:p14="http://schemas.microsoft.com/office/powerpoint/2010/main" val="2348031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45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685800" rtl="0" eaLnBrk="1" latinLnBrk="0" hangingPunct="1">
        <a:lnSpc>
          <a:spcPct val="90000"/>
        </a:lnSpc>
        <a:spcBef>
          <a:spcPts val="750"/>
        </a:spcBef>
        <a:buFontTx/>
        <a:buNone/>
        <a:defRPr sz="2100" kern="1200">
          <a:solidFill>
            <a:schemeClr val="tx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Tx/>
        <a:buNone/>
        <a:defRPr sz="1800" kern="1200">
          <a:solidFill>
            <a:schemeClr val="tx1"/>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FontTx/>
        <a:buNone/>
        <a:defRPr sz="1500" kern="1200">
          <a:solidFill>
            <a:schemeClr val="tx1"/>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FontTx/>
        <a:buNone/>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HnJ1bqXUnIM" TargetMode="Externa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sz="quarter" idx="10"/>
          </p:nvPr>
        </p:nvSpPr>
        <p:spPr/>
        <p:txBody>
          <a:bodyPr/>
          <a:lstStyle/>
          <a:p>
            <a:endParaRPr lang="nl-NL"/>
          </a:p>
        </p:txBody>
      </p:sp>
      <p:sp>
        <p:nvSpPr>
          <p:cNvPr id="3" name="Titel 2"/>
          <p:cNvSpPr>
            <a:spLocks noGrp="1"/>
          </p:cNvSpPr>
          <p:nvPr>
            <p:ph type="ctrTitle"/>
          </p:nvPr>
        </p:nvSpPr>
        <p:spPr>
          <a:xfrm>
            <a:off x="250156" y="673927"/>
            <a:ext cx="5433237" cy="3456341"/>
          </a:xfrm>
        </p:spPr>
        <p:txBody>
          <a:bodyPr/>
          <a:lstStyle/>
          <a:p>
            <a:r>
              <a:rPr lang="nl-NL" dirty="0" smtClean="0"/>
              <a:t>KR les 1.2 </a:t>
            </a:r>
            <a:br>
              <a:rPr lang="nl-NL" dirty="0" smtClean="0"/>
            </a:br>
            <a:r>
              <a:rPr lang="nl-NL" dirty="0" smtClean="0"/>
              <a:t/>
            </a:r>
            <a:br>
              <a:rPr lang="nl-NL" dirty="0" smtClean="0"/>
            </a:br>
            <a:r>
              <a:rPr lang="nl-NL" dirty="0" smtClean="0"/>
              <a:t>Wat is klinisch redeneren? </a:t>
            </a:r>
            <a:endParaRPr lang="nl-NL" dirty="0"/>
          </a:p>
        </p:txBody>
      </p:sp>
    </p:spTree>
    <p:extLst>
      <p:ext uri="{BB962C8B-B14F-4D97-AF65-F5344CB8AC3E}">
        <p14:creationId xmlns:p14="http://schemas.microsoft.com/office/powerpoint/2010/main" val="29070083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3030280" y="0"/>
            <a:ext cx="4935551" cy="6858000"/>
          </a:xfrm>
        </p:spPr>
        <p:txBody>
          <a:bodyPr>
            <a:normAutofit/>
          </a:bodyPr>
          <a:lstStyle/>
          <a:p>
            <a:r>
              <a:rPr lang="nl-NL" sz="2000" dirty="0"/>
              <a:t/>
            </a:r>
            <a:br>
              <a:rPr lang="nl-NL" sz="2000" dirty="0"/>
            </a:br>
            <a:r>
              <a:rPr lang="nl-NL" sz="2000" dirty="0"/>
              <a:t>Na deze les kun je:</a:t>
            </a:r>
            <a:br>
              <a:rPr lang="nl-NL" sz="2000" dirty="0"/>
            </a:br>
            <a:endParaRPr lang="nl-NL" sz="2000" dirty="0"/>
          </a:p>
          <a:p>
            <a:pPr marL="171450" indent="-171450">
              <a:buFont typeface="Arial" panose="020B0604020202020204" pitchFamily="34" charset="0"/>
              <a:buChar char="•"/>
            </a:pPr>
            <a:r>
              <a:rPr lang="nl-NL" sz="2000" dirty="0"/>
              <a:t>benoemen welke vaardigheden </a:t>
            </a:r>
            <a:r>
              <a:rPr lang="nl-NL" sz="2000" dirty="0" smtClean="0"/>
              <a:t>een verpleegkundige</a:t>
            </a:r>
            <a:r>
              <a:rPr lang="nl-NL" sz="2000" dirty="0"/>
              <a:t> nodig heeft om te </a:t>
            </a:r>
            <a:r>
              <a:rPr lang="nl-NL" sz="2000" dirty="0" smtClean="0"/>
              <a:t>   kunnen</a:t>
            </a:r>
            <a:r>
              <a:rPr lang="nl-NL" sz="2000" dirty="0"/>
              <a:t> klinisch redeneren</a:t>
            </a:r>
            <a:br>
              <a:rPr lang="nl-NL" sz="2000" dirty="0"/>
            </a:br>
            <a:endParaRPr lang="nl-NL" sz="2000" dirty="0"/>
          </a:p>
          <a:p>
            <a:pPr marL="171450" indent="-171450">
              <a:buFont typeface="Arial" panose="020B0604020202020204" pitchFamily="34" charset="0"/>
              <a:buChar char="•"/>
            </a:pPr>
            <a:r>
              <a:rPr lang="nl-NL" sz="2000" dirty="0"/>
              <a:t>de fasen van het verpleegkundig </a:t>
            </a:r>
            <a:r>
              <a:rPr lang="nl-NL" sz="2000" dirty="0" smtClean="0"/>
              <a:t>      proces</a:t>
            </a:r>
            <a:r>
              <a:rPr lang="nl-NL" sz="2000" dirty="0"/>
              <a:t> beschrijven </a:t>
            </a:r>
          </a:p>
          <a:p>
            <a:endParaRPr lang="nl-NL" sz="1600" dirty="0"/>
          </a:p>
        </p:txBody>
      </p:sp>
      <p:sp>
        <p:nvSpPr>
          <p:cNvPr id="3" name="Titel 2"/>
          <p:cNvSpPr>
            <a:spLocks noGrp="1"/>
          </p:cNvSpPr>
          <p:nvPr>
            <p:ph type="title"/>
          </p:nvPr>
        </p:nvSpPr>
        <p:spPr>
          <a:xfrm>
            <a:off x="127479" y="276611"/>
            <a:ext cx="2568097" cy="1301860"/>
          </a:xfrm>
        </p:spPr>
        <p:txBody>
          <a:bodyPr/>
          <a:lstStyle/>
          <a:p>
            <a:r>
              <a:rPr lang="nl-NL" sz="3200" dirty="0" smtClean="0"/>
              <a:t>Leerdoelen</a:t>
            </a:r>
            <a:endParaRPr lang="nl-NL" sz="3200" dirty="0"/>
          </a:p>
        </p:txBody>
      </p:sp>
      <p:sp>
        <p:nvSpPr>
          <p:cNvPr id="4" name="Tijdelijke aanduiding voor tekst 3"/>
          <p:cNvSpPr>
            <a:spLocks noGrp="1"/>
          </p:cNvSpPr>
          <p:nvPr>
            <p:ph type="body" sz="quarter" idx="10"/>
          </p:nvPr>
        </p:nvSpPr>
        <p:spPr/>
        <p:txBody>
          <a:bodyPr/>
          <a:lstStyle/>
          <a:p>
            <a:endParaRPr lang="nl-NL"/>
          </a:p>
        </p:txBody>
      </p:sp>
    </p:spTree>
    <p:extLst>
      <p:ext uri="{BB962C8B-B14F-4D97-AF65-F5344CB8AC3E}">
        <p14:creationId xmlns:p14="http://schemas.microsoft.com/office/powerpoint/2010/main" val="2160435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3030280" y="224444"/>
            <a:ext cx="6016443" cy="2538211"/>
          </a:xfrm>
        </p:spPr>
        <p:txBody>
          <a:bodyPr>
            <a:normAutofit lnSpcReduction="10000"/>
          </a:bodyPr>
          <a:lstStyle/>
          <a:p>
            <a:r>
              <a:rPr lang="nl-NL" sz="1800" dirty="0" smtClean="0"/>
              <a:t>2a. H2 uit Schuurmans lezen &amp; leervragen noteren</a:t>
            </a:r>
          </a:p>
          <a:p>
            <a:r>
              <a:rPr lang="nl-NL" sz="1800" dirty="0" smtClean="0"/>
              <a:t>2b. Opleidingsprofielkaart bestuderen</a:t>
            </a:r>
          </a:p>
          <a:p>
            <a:r>
              <a:rPr lang="nl-NL" sz="1800" dirty="0" smtClean="0"/>
              <a:t>2c. Artikel van </a:t>
            </a:r>
            <a:r>
              <a:rPr lang="nl-NL" sz="1800" dirty="0" err="1" smtClean="0"/>
              <a:t>Straalen</a:t>
            </a:r>
            <a:r>
              <a:rPr lang="nl-NL" sz="1800" dirty="0" smtClean="0"/>
              <a:t> (2015) lezen. </a:t>
            </a:r>
            <a:br>
              <a:rPr lang="nl-NL" sz="1800" dirty="0" smtClean="0"/>
            </a:br>
            <a:r>
              <a:rPr lang="nl-NL" sz="1800" i="1" dirty="0" smtClean="0"/>
              <a:t>Wat is klinisch redeneren &amp; waarom is dit van belang?</a:t>
            </a:r>
          </a:p>
          <a:p>
            <a:r>
              <a:rPr lang="nl-NL" sz="1800" dirty="0" smtClean="0"/>
              <a:t>2d. Kennisclip verpleegkundig proces bekijken &amp; leervragen noteren. </a:t>
            </a:r>
          </a:p>
          <a:p>
            <a:endParaRPr lang="nl-NL" sz="1600" dirty="0"/>
          </a:p>
          <a:p>
            <a:endParaRPr lang="nl-NL" sz="1600" dirty="0" smtClean="0"/>
          </a:p>
          <a:p>
            <a:endParaRPr lang="nl-NL" sz="1600" dirty="0"/>
          </a:p>
          <a:p>
            <a:endParaRPr lang="nl-NL" sz="1600" dirty="0"/>
          </a:p>
        </p:txBody>
      </p:sp>
      <p:sp>
        <p:nvSpPr>
          <p:cNvPr id="3" name="Titel 2"/>
          <p:cNvSpPr>
            <a:spLocks noGrp="1"/>
          </p:cNvSpPr>
          <p:nvPr>
            <p:ph type="title"/>
          </p:nvPr>
        </p:nvSpPr>
        <p:spPr>
          <a:xfrm>
            <a:off x="165370" y="224444"/>
            <a:ext cx="2864910" cy="1869416"/>
          </a:xfrm>
        </p:spPr>
        <p:txBody>
          <a:bodyPr/>
          <a:lstStyle/>
          <a:p>
            <a:r>
              <a:rPr lang="nl-NL" sz="2400" dirty="0" smtClean="0"/>
              <a:t>Voorbereidings-opdrachten</a:t>
            </a:r>
            <a:endParaRPr lang="nl-NL" sz="2400" dirty="0"/>
          </a:p>
        </p:txBody>
      </p:sp>
      <p:sp>
        <p:nvSpPr>
          <p:cNvPr id="6" name="Tekstvak 5"/>
          <p:cNvSpPr txBox="1"/>
          <p:nvPr/>
        </p:nvSpPr>
        <p:spPr>
          <a:xfrm>
            <a:off x="4408126" y="5906560"/>
            <a:ext cx="5865779" cy="276999"/>
          </a:xfrm>
          <a:prstGeom prst="rect">
            <a:avLst/>
          </a:prstGeom>
          <a:noFill/>
        </p:spPr>
        <p:txBody>
          <a:bodyPr wrap="square" rtlCol="0">
            <a:spAutoFit/>
          </a:bodyPr>
          <a:lstStyle/>
          <a:p>
            <a:r>
              <a:rPr lang="nl-NL" sz="1200" dirty="0" smtClean="0">
                <a:solidFill>
                  <a:schemeClr val="bg1">
                    <a:lumMod val="75000"/>
                  </a:schemeClr>
                </a:solidFill>
              </a:rPr>
              <a:t>/</a:t>
            </a:r>
            <a:endParaRPr lang="nl-NL" sz="1200" dirty="0">
              <a:solidFill>
                <a:schemeClr val="bg1">
                  <a:lumMod val="75000"/>
                </a:schemeClr>
              </a:solidFill>
            </a:endParaRPr>
          </a:p>
        </p:txBody>
      </p:sp>
    </p:spTree>
    <p:extLst>
      <p:ext uri="{BB962C8B-B14F-4D97-AF65-F5344CB8AC3E}">
        <p14:creationId xmlns:p14="http://schemas.microsoft.com/office/powerpoint/2010/main" val="1551918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3014778" y="467492"/>
            <a:ext cx="6113721" cy="130385"/>
          </a:xfrm>
          <a:noFill/>
        </p:spPr>
        <p:txBody>
          <a:bodyPr>
            <a:noAutofit/>
          </a:bodyPr>
          <a:lstStyle/>
          <a:p>
            <a:r>
              <a:rPr lang="nl-NL" sz="3200" dirty="0" smtClean="0"/>
              <a:t>Opfrissen kennis vorige les: wat is het ook al weer?</a:t>
            </a:r>
            <a:endParaRPr lang="nl-NL" sz="3200" dirty="0"/>
          </a:p>
        </p:txBody>
      </p:sp>
      <p:sp>
        <p:nvSpPr>
          <p:cNvPr id="3" name="Titel 2"/>
          <p:cNvSpPr>
            <a:spLocks noGrp="1"/>
          </p:cNvSpPr>
          <p:nvPr>
            <p:ph type="title"/>
          </p:nvPr>
        </p:nvSpPr>
        <p:spPr>
          <a:xfrm>
            <a:off x="0" y="0"/>
            <a:ext cx="3030280" cy="2093860"/>
          </a:xfrm>
        </p:spPr>
        <p:txBody>
          <a:bodyPr/>
          <a:lstStyle/>
          <a:p>
            <a:r>
              <a:rPr lang="nl-NL" sz="3200" dirty="0" smtClean="0"/>
              <a:t>Wat is klinisch redeneren?</a:t>
            </a:r>
            <a:endParaRPr lang="nl-NL" sz="3200" dirty="0"/>
          </a:p>
        </p:txBody>
      </p:sp>
      <p:sp>
        <p:nvSpPr>
          <p:cNvPr id="4" name="Tijdelijke aanduiding voor tekst 3"/>
          <p:cNvSpPr>
            <a:spLocks noGrp="1"/>
          </p:cNvSpPr>
          <p:nvPr>
            <p:ph type="body" sz="quarter" idx="10"/>
          </p:nvPr>
        </p:nvSpPr>
        <p:spPr/>
        <p:txBody>
          <a:bodyPr/>
          <a:lstStyle/>
          <a:p>
            <a:endParaRPr lang="nl-NL"/>
          </a:p>
        </p:txBody>
      </p:sp>
      <p:sp>
        <p:nvSpPr>
          <p:cNvPr id="5" name="Tekstvak 4"/>
          <p:cNvSpPr txBox="1"/>
          <p:nvPr/>
        </p:nvSpPr>
        <p:spPr>
          <a:xfrm>
            <a:off x="3157540" y="2620108"/>
            <a:ext cx="5828198" cy="2246769"/>
          </a:xfrm>
          <a:prstGeom prst="rect">
            <a:avLst/>
          </a:prstGeom>
          <a:noFill/>
          <a:ln>
            <a:solidFill>
              <a:schemeClr val="tx1"/>
            </a:solidFill>
          </a:ln>
        </p:spPr>
        <p:txBody>
          <a:bodyPr wrap="square" rtlCol="0">
            <a:spAutoFit/>
          </a:bodyPr>
          <a:lstStyle/>
          <a:p>
            <a:r>
              <a:rPr lang="nl-NL" sz="2000" dirty="0" smtClean="0"/>
              <a:t>Definitie </a:t>
            </a:r>
            <a:r>
              <a:rPr lang="nl-NL" sz="2000" dirty="0" err="1" smtClean="0"/>
              <a:t>Lambregts</a:t>
            </a:r>
            <a:r>
              <a:rPr lang="nl-NL" sz="2000" dirty="0" smtClean="0"/>
              <a:t> et al. (2012) uit H2 van </a:t>
            </a:r>
            <a:r>
              <a:rPr lang="nl-NL" sz="2000" dirty="0" err="1" smtClean="0"/>
              <a:t>Straalen</a:t>
            </a:r>
            <a:r>
              <a:rPr lang="nl-NL" sz="2000" dirty="0" smtClean="0"/>
              <a:t>:</a:t>
            </a:r>
          </a:p>
          <a:p>
            <a:r>
              <a:rPr lang="nl-NL" sz="2000" dirty="0" smtClean="0"/>
              <a:t>“Klinisch </a:t>
            </a:r>
            <a:r>
              <a:rPr lang="nl-NL" sz="2000" dirty="0"/>
              <a:t>redeneren is het continue proces van gegevensverzameling en analyse gericht op de vragen en problemen van een individu en diens naasten, in relatie tot ziekte en gezondheid. Klinisch redeneren omvat risico-inschatting, </a:t>
            </a:r>
            <a:r>
              <a:rPr lang="nl-NL" sz="2000" dirty="0" err="1"/>
              <a:t>vroegsignalering</a:t>
            </a:r>
            <a:r>
              <a:rPr lang="nl-NL" sz="2000" dirty="0"/>
              <a:t>, probleemherkenning, interventie en </a:t>
            </a:r>
            <a:r>
              <a:rPr lang="nl-NL" sz="2000" dirty="0" smtClean="0"/>
              <a:t>monitoring”</a:t>
            </a:r>
            <a:endParaRPr lang="nl-NL" dirty="0" smtClean="0"/>
          </a:p>
        </p:txBody>
      </p:sp>
    </p:spTree>
    <p:extLst>
      <p:ext uri="{BB962C8B-B14F-4D97-AF65-F5344CB8AC3E}">
        <p14:creationId xmlns:p14="http://schemas.microsoft.com/office/powerpoint/2010/main" val="172184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0" y="437745"/>
            <a:ext cx="2889115" cy="1656115"/>
          </a:xfrm>
        </p:spPr>
        <p:txBody>
          <a:bodyPr/>
          <a:lstStyle/>
          <a:p>
            <a:r>
              <a:rPr lang="nl-NL" sz="2800" dirty="0" smtClean="0"/>
              <a:t>Verpleegkundig proces</a:t>
            </a:r>
            <a:endParaRPr lang="nl-NL" sz="2800" dirty="0"/>
          </a:p>
        </p:txBody>
      </p:sp>
      <p:sp>
        <p:nvSpPr>
          <p:cNvPr id="2" name="Tijdelijke aanduiding voor inhoud 1"/>
          <p:cNvSpPr>
            <a:spLocks noGrp="1"/>
          </p:cNvSpPr>
          <p:nvPr>
            <p:ph idx="1"/>
          </p:nvPr>
        </p:nvSpPr>
        <p:spPr/>
        <p:txBody>
          <a:bodyPr/>
          <a:lstStyle/>
          <a:p>
            <a:endParaRPr lang="nl-NL"/>
          </a:p>
        </p:txBody>
      </p:sp>
      <p:pic>
        <p:nvPicPr>
          <p:cNvPr id="1026" name="Picture 2" descr="Afbeeldingsresultaat voor fasen van het verpleegkundig proces"/>
          <p:cNvPicPr>
            <a:picLocks noChangeAspect="1" noChangeArrowheads="1"/>
          </p:cNvPicPr>
          <p:nvPr/>
        </p:nvPicPr>
        <p:blipFill rotWithShape="1">
          <a:blip r:embed="rId3">
            <a:extLst>
              <a:ext uri="{28A0092B-C50C-407E-A947-70E740481C1C}">
                <a14:useLocalDpi xmlns:a14="http://schemas.microsoft.com/office/drawing/2010/main" val="0"/>
              </a:ext>
            </a:extLst>
          </a:blip>
          <a:srcRect l="16097" t="4804" r="14153" b="9730"/>
          <a:stretch/>
        </p:blipFill>
        <p:spPr bwMode="auto">
          <a:xfrm>
            <a:off x="2107933" y="1125415"/>
            <a:ext cx="7036067" cy="4849626"/>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p:cNvSpPr txBox="1"/>
          <p:nvPr/>
        </p:nvSpPr>
        <p:spPr>
          <a:xfrm flipH="1">
            <a:off x="2546247" y="6275672"/>
            <a:ext cx="6337871" cy="369332"/>
          </a:xfrm>
          <a:prstGeom prst="rect">
            <a:avLst/>
          </a:prstGeom>
          <a:noFill/>
        </p:spPr>
        <p:txBody>
          <a:bodyPr wrap="square" rtlCol="0">
            <a:spAutoFit/>
          </a:bodyPr>
          <a:lstStyle/>
          <a:p>
            <a:r>
              <a:rPr lang="nl-NL" dirty="0"/>
              <a:t>Bron (behalve VB-toevoegingen): </a:t>
            </a:r>
            <a:r>
              <a:rPr lang="nl-NL" dirty="0" smtClean="0"/>
              <a:t> </a:t>
            </a:r>
            <a:r>
              <a:rPr lang="nl-NL" dirty="0"/>
              <a:t>Schuurmans &amp; v. </a:t>
            </a:r>
            <a:r>
              <a:rPr lang="nl-NL" dirty="0" err="1"/>
              <a:t>Straalen</a:t>
            </a:r>
            <a:r>
              <a:rPr lang="nl-NL" dirty="0"/>
              <a:t>, </a:t>
            </a:r>
            <a:r>
              <a:rPr lang="nl-NL" dirty="0" smtClean="0"/>
              <a:t>H2</a:t>
            </a:r>
            <a:endParaRPr lang="nl-NL" dirty="0"/>
          </a:p>
        </p:txBody>
      </p:sp>
    </p:spTree>
    <p:extLst>
      <p:ext uri="{BB962C8B-B14F-4D97-AF65-F5344CB8AC3E}">
        <p14:creationId xmlns:p14="http://schemas.microsoft.com/office/powerpoint/2010/main" val="3419522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a:bodyPr>
          <a:lstStyle/>
          <a:p>
            <a:r>
              <a:rPr lang="nl-NL" sz="3200" u="sng" dirty="0" smtClean="0"/>
              <a:t>Opdracht:</a:t>
            </a:r>
          </a:p>
          <a:p>
            <a:r>
              <a:rPr lang="nl-NL" sz="3200" dirty="0" smtClean="0"/>
              <a:t>Denk samen met je buurman/buurvrouw na over de vaardigheden die een verpleegkundige nodig heeft om te kunnen klinisch redeneren.</a:t>
            </a:r>
          </a:p>
          <a:p>
            <a:r>
              <a:rPr lang="nl-NL" sz="2400" dirty="0" smtClean="0"/>
              <a:t>Kijk evt. terug in de literatuur behorende bij de les. </a:t>
            </a:r>
            <a:endParaRPr lang="nl-NL" sz="2400" dirty="0"/>
          </a:p>
        </p:txBody>
      </p:sp>
      <p:sp>
        <p:nvSpPr>
          <p:cNvPr id="3" name="Titel 2"/>
          <p:cNvSpPr>
            <a:spLocks noGrp="1"/>
          </p:cNvSpPr>
          <p:nvPr>
            <p:ph type="title"/>
          </p:nvPr>
        </p:nvSpPr>
        <p:spPr>
          <a:xfrm>
            <a:off x="0" y="0"/>
            <a:ext cx="3030280" cy="2073275"/>
          </a:xfrm>
        </p:spPr>
        <p:txBody>
          <a:bodyPr/>
          <a:lstStyle/>
          <a:p>
            <a:r>
              <a:rPr lang="nl-NL" sz="3200" dirty="0" err="1" smtClean="0"/>
              <a:t>Lesdoel</a:t>
            </a:r>
            <a:r>
              <a:rPr lang="nl-NL" sz="3200" dirty="0" smtClean="0"/>
              <a:t>: vaardigheden</a:t>
            </a:r>
            <a:endParaRPr lang="nl-NL" sz="3200" dirty="0"/>
          </a:p>
        </p:txBody>
      </p:sp>
      <p:sp>
        <p:nvSpPr>
          <p:cNvPr id="4" name="Tijdelijke aanduiding voor tekst 3"/>
          <p:cNvSpPr>
            <a:spLocks noGrp="1"/>
          </p:cNvSpPr>
          <p:nvPr>
            <p:ph type="body" sz="quarter" idx="10"/>
          </p:nvPr>
        </p:nvSpPr>
        <p:spPr/>
        <p:txBody>
          <a:bodyPr/>
          <a:lstStyle/>
          <a:p>
            <a:endParaRPr lang="nl-NL"/>
          </a:p>
        </p:txBody>
      </p:sp>
      <p:sp>
        <p:nvSpPr>
          <p:cNvPr id="5" name="Tekstvak 4"/>
          <p:cNvSpPr txBox="1"/>
          <p:nvPr/>
        </p:nvSpPr>
        <p:spPr>
          <a:xfrm>
            <a:off x="7815532" y="483080"/>
            <a:ext cx="828135" cy="369332"/>
          </a:xfrm>
          <a:prstGeom prst="rect">
            <a:avLst/>
          </a:prstGeom>
          <a:no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nl-NL" dirty="0" smtClean="0"/>
              <a:t>10 min</a:t>
            </a:r>
            <a:endParaRPr lang="nl-NL" dirty="0"/>
          </a:p>
        </p:txBody>
      </p:sp>
    </p:spTree>
    <p:extLst>
      <p:ext uri="{BB962C8B-B14F-4D97-AF65-F5344CB8AC3E}">
        <p14:creationId xmlns:p14="http://schemas.microsoft.com/office/powerpoint/2010/main" val="1804898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a:p>
        </p:txBody>
      </p:sp>
      <p:sp>
        <p:nvSpPr>
          <p:cNvPr id="3" name="Titel 2"/>
          <p:cNvSpPr>
            <a:spLocks noGrp="1"/>
          </p:cNvSpPr>
          <p:nvPr>
            <p:ph type="title"/>
          </p:nvPr>
        </p:nvSpPr>
        <p:spPr/>
        <p:txBody>
          <a:bodyPr/>
          <a:lstStyle/>
          <a:p>
            <a:r>
              <a:rPr lang="nl-NL" dirty="0" smtClean="0"/>
              <a:t>C</a:t>
            </a:r>
            <a:endParaRPr lang="nl-NL" dirty="0"/>
          </a:p>
        </p:txBody>
      </p:sp>
      <p:sp>
        <p:nvSpPr>
          <p:cNvPr id="4" name="Tijdelijke aanduiding voor tekst 3"/>
          <p:cNvSpPr>
            <a:spLocks noGrp="1"/>
          </p:cNvSpPr>
          <p:nvPr>
            <p:ph type="body" sz="quarter" idx="10"/>
          </p:nvPr>
        </p:nvSpPr>
        <p:spPr/>
        <p:txBody>
          <a:bodyPr/>
          <a:lstStyle/>
          <a:p>
            <a:endParaRPr lang="nl-NL"/>
          </a:p>
        </p:txBody>
      </p:sp>
      <p:pic>
        <p:nvPicPr>
          <p:cNvPr id="5" name="Afbeelding 4"/>
          <p:cNvPicPr>
            <a:picLocks noChangeAspect="1"/>
          </p:cNvPicPr>
          <p:nvPr/>
        </p:nvPicPr>
        <p:blipFill>
          <a:blip r:embed="rId3"/>
          <a:stretch>
            <a:fillRect/>
          </a:stretch>
        </p:blipFill>
        <p:spPr>
          <a:xfrm>
            <a:off x="0" y="390301"/>
            <a:ext cx="9144000" cy="6467699"/>
          </a:xfrm>
          <a:prstGeom prst="rect">
            <a:avLst/>
          </a:prstGeom>
        </p:spPr>
      </p:pic>
      <p:sp>
        <p:nvSpPr>
          <p:cNvPr id="6" name="Tekstvak 5"/>
          <p:cNvSpPr txBox="1"/>
          <p:nvPr/>
        </p:nvSpPr>
        <p:spPr>
          <a:xfrm>
            <a:off x="0" y="0"/>
            <a:ext cx="3030280" cy="461665"/>
          </a:xfrm>
          <a:prstGeom prst="rect">
            <a:avLst/>
          </a:prstGeom>
          <a:noFill/>
        </p:spPr>
        <p:txBody>
          <a:bodyPr wrap="square" rtlCol="0">
            <a:spAutoFit/>
          </a:bodyPr>
          <a:lstStyle/>
          <a:p>
            <a:r>
              <a:rPr lang="nl-NL" sz="2400" dirty="0" smtClean="0">
                <a:solidFill>
                  <a:schemeClr val="bg1"/>
                </a:solidFill>
              </a:rPr>
              <a:t>Opleidingsprofielkaart</a:t>
            </a:r>
            <a:endParaRPr lang="nl-NL" sz="2400" dirty="0">
              <a:solidFill>
                <a:schemeClr val="bg1"/>
              </a:solidFill>
            </a:endParaRPr>
          </a:p>
        </p:txBody>
      </p:sp>
    </p:spTree>
    <p:extLst>
      <p:ext uri="{BB962C8B-B14F-4D97-AF65-F5344CB8AC3E}">
        <p14:creationId xmlns:p14="http://schemas.microsoft.com/office/powerpoint/2010/main" val="2181475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a:p>
        </p:txBody>
      </p:sp>
      <p:sp>
        <p:nvSpPr>
          <p:cNvPr id="3" name="Titel 2"/>
          <p:cNvSpPr>
            <a:spLocks noGrp="1"/>
          </p:cNvSpPr>
          <p:nvPr>
            <p:ph type="title"/>
          </p:nvPr>
        </p:nvSpPr>
        <p:spPr/>
        <p:txBody>
          <a:bodyPr/>
          <a:lstStyle/>
          <a:p>
            <a:r>
              <a:rPr lang="nl-NL" dirty="0" smtClean="0"/>
              <a:t>C</a:t>
            </a:r>
            <a:endParaRPr lang="nl-NL" dirty="0"/>
          </a:p>
        </p:txBody>
      </p:sp>
      <p:sp>
        <p:nvSpPr>
          <p:cNvPr id="4" name="Tijdelijke aanduiding voor tekst 3"/>
          <p:cNvSpPr>
            <a:spLocks noGrp="1"/>
          </p:cNvSpPr>
          <p:nvPr>
            <p:ph type="body" sz="quarter" idx="10"/>
          </p:nvPr>
        </p:nvSpPr>
        <p:spPr/>
        <p:txBody>
          <a:bodyPr/>
          <a:lstStyle/>
          <a:p>
            <a:endParaRPr lang="nl-NL"/>
          </a:p>
        </p:txBody>
      </p:sp>
      <p:sp>
        <p:nvSpPr>
          <p:cNvPr id="6" name="Tekstvak 5"/>
          <p:cNvSpPr txBox="1"/>
          <p:nvPr/>
        </p:nvSpPr>
        <p:spPr>
          <a:xfrm>
            <a:off x="0" y="0"/>
            <a:ext cx="3030280" cy="461665"/>
          </a:xfrm>
          <a:prstGeom prst="rect">
            <a:avLst/>
          </a:prstGeom>
          <a:noFill/>
        </p:spPr>
        <p:txBody>
          <a:bodyPr wrap="square" rtlCol="0">
            <a:spAutoFit/>
          </a:bodyPr>
          <a:lstStyle/>
          <a:p>
            <a:r>
              <a:rPr lang="nl-NL" sz="2400" dirty="0" smtClean="0">
                <a:solidFill>
                  <a:schemeClr val="bg1"/>
                </a:solidFill>
              </a:rPr>
              <a:t>Opleidingsprofielkaart</a:t>
            </a:r>
            <a:endParaRPr lang="nl-NL" sz="2400" dirty="0">
              <a:solidFill>
                <a:schemeClr val="bg1"/>
              </a:solidFill>
            </a:endParaRPr>
          </a:p>
        </p:txBody>
      </p:sp>
      <p:pic>
        <p:nvPicPr>
          <p:cNvPr id="7" name="Afbeelding 6"/>
          <p:cNvPicPr>
            <a:picLocks noChangeAspect="1"/>
          </p:cNvPicPr>
          <p:nvPr/>
        </p:nvPicPr>
        <p:blipFill>
          <a:blip r:embed="rId3"/>
          <a:stretch>
            <a:fillRect/>
          </a:stretch>
        </p:blipFill>
        <p:spPr>
          <a:xfrm>
            <a:off x="0" y="154409"/>
            <a:ext cx="9144000" cy="6703591"/>
          </a:xfrm>
          <a:prstGeom prst="rect">
            <a:avLst/>
          </a:prstGeom>
        </p:spPr>
      </p:pic>
    </p:spTree>
    <p:extLst>
      <p:ext uri="{BB962C8B-B14F-4D97-AF65-F5344CB8AC3E}">
        <p14:creationId xmlns:p14="http://schemas.microsoft.com/office/powerpoint/2010/main" val="22797778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27260" y="282102"/>
            <a:ext cx="2568097" cy="1811758"/>
          </a:xfrm>
        </p:spPr>
        <p:txBody>
          <a:bodyPr/>
          <a:lstStyle/>
          <a:p>
            <a:r>
              <a:rPr lang="nl-NL" sz="2800" dirty="0" smtClean="0"/>
              <a:t>Kritisch denken</a:t>
            </a:r>
            <a:endParaRPr lang="nl-NL" sz="2800" dirty="0"/>
          </a:p>
        </p:txBody>
      </p:sp>
      <p:sp>
        <p:nvSpPr>
          <p:cNvPr id="4" name="Tijdelijke aanduiding voor tekst 3"/>
          <p:cNvSpPr>
            <a:spLocks noGrp="1"/>
          </p:cNvSpPr>
          <p:nvPr>
            <p:ph type="body" sz="quarter" idx="10"/>
          </p:nvPr>
        </p:nvSpPr>
        <p:spPr/>
        <p:txBody>
          <a:bodyPr/>
          <a:lstStyle/>
          <a:p>
            <a:endParaRPr lang="nl-NL"/>
          </a:p>
        </p:txBody>
      </p:sp>
      <p:sp>
        <p:nvSpPr>
          <p:cNvPr id="6" name="Tekstvak 5"/>
          <p:cNvSpPr txBox="1"/>
          <p:nvPr/>
        </p:nvSpPr>
        <p:spPr>
          <a:xfrm>
            <a:off x="3214132" y="4867156"/>
            <a:ext cx="5781368" cy="1600438"/>
          </a:xfrm>
          <a:prstGeom prst="rect">
            <a:avLst/>
          </a:prstGeom>
          <a:noFill/>
          <a:ln>
            <a:solidFill>
              <a:schemeClr val="tx1"/>
            </a:solidFill>
          </a:ln>
        </p:spPr>
        <p:txBody>
          <a:bodyPr wrap="square" rtlCol="0">
            <a:spAutoFit/>
          </a:bodyPr>
          <a:lstStyle/>
          <a:p>
            <a:r>
              <a:rPr lang="nl-NL" sz="2000" dirty="0"/>
              <a:t>“Een kritische denker beschikt over specifieke kennis, vaardigheden en houding. Een kritische denker is iemand die scherp kan én wil denken en die goed kan én wil oordelen.” </a:t>
            </a:r>
            <a:r>
              <a:rPr lang="nl-NL" dirty="0"/>
              <a:t/>
            </a:r>
            <a:br>
              <a:rPr lang="nl-NL" dirty="0"/>
            </a:br>
            <a:r>
              <a:rPr lang="nl-NL" dirty="0"/>
              <a:t>Bron: Schuurmans &amp; van </a:t>
            </a:r>
            <a:r>
              <a:rPr lang="nl-NL" dirty="0" err="1"/>
              <a:t>Straalen</a:t>
            </a:r>
            <a:r>
              <a:rPr lang="nl-NL" dirty="0"/>
              <a:t>, </a:t>
            </a:r>
            <a:r>
              <a:rPr lang="nl-NL" dirty="0" smtClean="0"/>
              <a:t>2016</a:t>
            </a:r>
            <a:endParaRPr lang="nl-NL" dirty="0"/>
          </a:p>
        </p:txBody>
      </p:sp>
      <p:pic>
        <p:nvPicPr>
          <p:cNvPr id="2050" name="Picture 2" descr="Afbeeldingsresultaat voor kritisch denk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4132" y="409903"/>
            <a:ext cx="5753364" cy="3752194"/>
          </a:xfrm>
          <a:prstGeom prst="rect">
            <a:avLst/>
          </a:prstGeom>
          <a:noFill/>
          <a:extLst>
            <a:ext uri="{909E8E84-426E-40DD-AFC4-6F175D3DCCD1}">
              <a14:hiddenFill xmlns:a14="http://schemas.microsoft.com/office/drawing/2010/main">
                <a:solidFill>
                  <a:srgbClr val="FFFFFF"/>
                </a:solidFill>
              </a14:hiddenFill>
            </a:ext>
          </a:extLst>
        </p:spPr>
      </p:pic>
      <p:sp>
        <p:nvSpPr>
          <p:cNvPr id="7" name="Tekstvak 6"/>
          <p:cNvSpPr txBox="1"/>
          <p:nvPr/>
        </p:nvSpPr>
        <p:spPr>
          <a:xfrm>
            <a:off x="3214132" y="4162097"/>
            <a:ext cx="5362309" cy="276999"/>
          </a:xfrm>
          <a:prstGeom prst="rect">
            <a:avLst/>
          </a:prstGeom>
          <a:noFill/>
        </p:spPr>
        <p:txBody>
          <a:bodyPr wrap="square" rtlCol="0">
            <a:spAutoFit/>
          </a:bodyPr>
          <a:lstStyle/>
          <a:p>
            <a:r>
              <a:rPr lang="nl-NL" sz="1200" dirty="0" smtClean="0">
                <a:solidFill>
                  <a:schemeClr val="bg2">
                    <a:lumMod val="75000"/>
                  </a:schemeClr>
                </a:solidFill>
              </a:rPr>
              <a:t>Bron: </a:t>
            </a:r>
            <a:r>
              <a:rPr lang="nl-NL" sz="1200" dirty="0">
                <a:solidFill>
                  <a:schemeClr val="bg2">
                    <a:lumMod val="75000"/>
                  </a:schemeClr>
                </a:solidFill>
              </a:rPr>
              <a:t>https://lic.avans.nl/service.lic/publicaties/het-nut-van-kritisch-denken</a:t>
            </a:r>
          </a:p>
        </p:txBody>
      </p:sp>
    </p:spTree>
    <p:extLst>
      <p:ext uri="{BB962C8B-B14F-4D97-AF65-F5344CB8AC3E}">
        <p14:creationId xmlns:p14="http://schemas.microsoft.com/office/powerpoint/2010/main" val="23269301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nJ1bqXUnIM"/>
          <p:cNvPicPr>
            <a:picLocks noGrp="1" noRot="1" noChangeAspect="1"/>
          </p:cNvPicPr>
          <p:nvPr>
            <p:ph idx="1"/>
            <a:videoFile r:link="rId1"/>
          </p:nvPr>
        </p:nvPicPr>
        <p:blipFill>
          <a:blip r:embed="rId4"/>
          <a:stretch>
            <a:fillRect/>
          </a:stretch>
        </p:blipFill>
        <p:spPr>
          <a:xfrm>
            <a:off x="2998439" y="1164018"/>
            <a:ext cx="6145561" cy="3456878"/>
          </a:xfrm>
          <a:prstGeom prst="rect">
            <a:avLst/>
          </a:prstGeom>
        </p:spPr>
      </p:pic>
      <p:sp>
        <p:nvSpPr>
          <p:cNvPr id="3" name="Titel 2"/>
          <p:cNvSpPr>
            <a:spLocks noGrp="1"/>
          </p:cNvSpPr>
          <p:nvPr>
            <p:ph type="title"/>
          </p:nvPr>
        </p:nvSpPr>
        <p:spPr>
          <a:xfrm>
            <a:off x="0" y="234176"/>
            <a:ext cx="3021129" cy="1859684"/>
          </a:xfrm>
        </p:spPr>
        <p:txBody>
          <a:bodyPr/>
          <a:lstStyle/>
          <a:p>
            <a:r>
              <a:rPr lang="nl-NL" sz="3200" dirty="0" smtClean="0"/>
              <a:t>Kritisch denken</a:t>
            </a:r>
            <a:endParaRPr lang="nl-NL" sz="3200" dirty="0"/>
          </a:p>
        </p:txBody>
      </p:sp>
      <p:sp>
        <p:nvSpPr>
          <p:cNvPr id="4" name="Tijdelijke aanduiding voor tekst 3"/>
          <p:cNvSpPr>
            <a:spLocks noGrp="1"/>
          </p:cNvSpPr>
          <p:nvPr>
            <p:ph type="body" sz="quarter" idx="10"/>
          </p:nvPr>
        </p:nvSpPr>
        <p:spPr/>
        <p:txBody>
          <a:bodyPr/>
          <a:lstStyle/>
          <a:p>
            <a:endParaRPr lang="nl-NL"/>
          </a:p>
        </p:txBody>
      </p:sp>
    </p:spTree>
    <p:extLst>
      <p:ext uri="{BB962C8B-B14F-4D97-AF65-F5344CB8AC3E}">
        <p14:creationId xmlns:p14="http://schemas.microsoft.com/office/powerpoint/2010/main" val="12603991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0" y="133815"/>
            <a:ext cx="2943922" cy="1960045"/>
          </a:xfrm>
        </p:spPr>
        <p:txBody>
          <a:bodyPr/>
          <a:lstStyle/>
          <a:p>
            <a:r>
              <a:rPr lang="nl-NL" sz="2800" dirty="0" smtClean="0"/>
              <a:t>Kritisch denken  Wat zie je?</a:t>
            </a:r>
            <a:endParaRPr lang="nl-NL" sz="2800" dirty="0"/>
          </a:p>
        </p:txBody>
      </p:sp>
      <p:sp>
        <p:nvSpPr>
          <p:cNvPr id="4" name="Tijdelijke aanduiding voor tekst 3"/>
          <p:cNvSpPr>
            <a:spLocks noGrp="1"/>
          </p:cNvSpPr>
          <p:nvPr>
            <p:ph type="body" sz="quarter" idx="10"/>
          </p:nvPr>
        </p:nvSpPr>
        <p:spPr/>
        <p:txBody>
          <a:bodyPr>
            <a:normAutofit/>
          </a:bodyPr>
          <a:lstStyle/>
          <a:p>
            <a:r>
              <a:rPr lang="nl-NL" sz="1800" dirty="0" smtClean="0"/>
              <a:t>Feit of interpretatie? </a:t>
            </a:r>
            <a:endParaRPr lang="nl-NL" sz="1800" dirty="0"/>
          </a:p>
        </p:txBody>
      </p:sp>
      <p:pic>
        <p:nvPicPr>
          <p:cNvPr id="5" name="Afbeelding 4"/>
          <p:cNvPicPr>
            <a:picLocks noChangeAspect="1"/>
          </p:cNvPicPr>
          <p:nvPr/>
        </p:nvPicPr>
        <p:blipFill>
          <a:blip r:embed="rId3"/>
          <a:stretch>
            <a:fillRect/>
          </a:stretch>
        </p:blipFill>
        <p:spPr>
          <a:xfrm>
            <a:off x="3048000" y="921091"/>
            <a:ext cx="6096000" cy="4572000"/>
          </a:xfrm>
          <a:prstGeom prst="rect">
            <a:avLst/>
          </a:prstGeom>
        </p:spPr>
      </p:pic>
    </p:spTree>
    <p:extLst>
      <p:ext uri="{BB962C8B-B14F-4D97-AF65-F5344CB8AC3E}">
        <p14:creationId xmlns:p14="http://schemas.microsoft.com/office/powerpoint/2010/main" val="2309380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0" y="133815"/>
            <a:ext cx="2943922" cy="1960045"/>
          </a:xfrm>
        </p:spPr>
        <p:txBody>
          <a:bodyPr/>
          <a:lstStyle/>
          <a:p>
            <a:r>
              <a:rPr lang="nl-NL" sz="2800" dirty="0" smtClean="0"/>
              <a:t>Kritisch denken  Wat zie je?</a:t>
            </a:r>
            <a:endParaRPr lang="nl-NL" sz="2800" dirty="0"/>
          </a:p>
        </p:txBody>
      </p:sp>
      <p:sp>
        <p:nvSpPr>
          <p:cNvPr id="4" name="Tijdelijke aanduiding voor tekst 3"/>
          <p:cNvSpPr>
            <a:spLocks noGrp="1"/>
          </p:cNvSpPr>
          <p:nvPr>
            <p:ph type="body" sz="quarter" idx="10"/>
          </p:nvPr>
        </p:nvSpPr>
        <p:spPr/>
        <p:txBody>
          <a:bodyPr>
            <a:normAutofit/>
          </a:bodyPr>
          <a:lstStyle/>
          <a:p>
            <a:r>
              <a:rPr lang="nl-NL" sz="1800" dirty="0" smtClean="0"/>
              <a:t>Feit of interpretatie? </a:t>
            </a:r>
            <a:endParaRPr lang="nl-NL" sz="1800" dirty="0"/>
          </a:p>
        </p:txBody>
      </p:sp>
      <p:pic>
        <p:nvPicPr>
          <p:cNvPr id="6" name="Afbeelding 5"/>
          <p:cNvPicPr>
            <a:picLocks noChangeAspect="1"/>
          </p:cNvPicPr>
          <p:nvPr/>
        </p:nvPicPr>
        <p:blipFill>
          <a:blip r:embed="rId3"/>
          <a:stretch>
            <a:fillRect/>
          </a:stretch>
        </p:blipFill>
        <p:spPr>
          <a:xfrm>
            <a:off x="3048000" y="878081"/>
            <a:ext cx="6096000" cy="4572000"/>
          </a:xfrm>
          <a:prstGeom prst="rect">
            <a:avLst/>
          </a:prstGeom>
        </p:spPr>
      </p:pic>
    </p:spTree>
    <p:extLst>
      <p:ext uri="{BB962C8B-B14F-4D97-AF65-F5344CB8AC3E}">
        <p14:creationId xmlns:p14="http://schemas.microsoft.com/office/powerpoint/2010/main" val="650287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0" y="133815"/>
            <a:ext cx="2943922" cy="1960045"/>
          </a:xfrm>
        </p:spPr>
        <p:txBody>
          <a:bodyPr/>
          <a:lstStyle/>
          <a:p>
            <a:r>
              <a:rPr lang="nl-NL" sz="2800" dirty="0" smtClean="0"/>
              <a:t>Kritisch denken  Wat zie je?</a:t>
            </a:r>
            <a:endParaRPr lang="nl-NL" sz="2800" dirty="0"/>
          </a:p>
        </p:txBody>
      </p:sp>
      <p:sp>
        <p:nvSpPr>
          <p:cNvPr id="4" name="Tijdelijke aanduiding voor tekst 3"/>
          <p:cNvSpPr>
            <a:spLocks noGrp="1"/>
          </p:cNvSpPr>
          <p:nvPr>
            <p:ph type="body" sz="quarter" idx="10"/>
          </p:nvPr>
        </p:nvSpPr>
        <p:spPr/>
        <p:txBody>
          <a:bodyPr>
            <a:normAutofit/>
          </a:bodyPr>
          <a:lstStyle/>
          <a:p>
            <a:r>
              <a:rPr lang="nl-NL" sz="1800" dirty="0" smtClean="0"/>
              <a:t>Feit of interpretatie? </a:t>
            </a:r>
            <a:endParaRPr lang="nl-NL" sz="1800" dirty="0"/>
          </a:p>
        </p:txBody>
      </p:sp>
      <p:pic>
        <p:nvPicPr>
          <p:cNvPr id="6" name="Afbeelding 5"/>
          <p:cNvPicPr>
            <a:picLocks noChangeAspect="1"/>
          </p:cNvPicPr>
          <p:nvPr/>
        </p:nvPicPr>
        <p:blipFill>
          <a:blip r:embed="rId3"/>
          <a:stretch>
            <a:fillRect/>
          </a:stretch>
        </p:blipFill>
        <p:spPr>
          <a:xfrm rot="5400000">
            <a:off x="3432213" y="1056401"/>
            <a:ext cx="5228598" cy="4420493"/>
          </a:xfrm>
          <a:prstGeom prst="rect">
            <a:avLst/>
          </a:prstGeom>
        </p:spPr>
      </p:pic>
    </p:spTree>
    <p:extLst>
      <p:ext uri="{BB962C8B-B14F-4D97-AF65-F5344CB8AC3E}">
        <p14:creationId xmlns:p14="http://schemas.microsoft.com/office/powerpoint/2010/main" val="700360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0" y="133815"/>
            <a:ext cx="2943922" cy="1960045"/>
          </a:xfrm>
        </p:spPr>
        <p:txBody>
          <a:bodyPr/>
          <a:lstStyle/>
          <a:p>
            <a:r>
              <a:rPr lang="nl-NL" sz="2800" dirty="0" smtClean="0"/>
              <a:t>Kritisch denken  Wat zie je?</a:t>
            </a:r>
            <a:endParaRPr lang="nl-NL" sz="2800" dirty="0"/>
          </a:p>
        </p:txBody>
      </p:sp>
      <p:sp>
        <p:nvSpPr>
          <p:cNvPr id="4" name="Tijdelijke aanduiding voor tekst 3"/>
          <p:cNvSpPr>
            <a:spLocks noGrp="1"/>
          </p:cNvSpPr>
          <p:nvPr>
            <p:ph type="body" sz="quarter" idx="10"/>
          </p:nvPr>
        </p:nvSpPr>
        <p:spPr/>
        <p:txBody>
          <a:bodyPr>
            <a:normAutofit/>
          </a:bodyPr>
          <a:lstStyle/>
          <a:p>
            <a:r>
              <a:rPr lang="nl-NL" sz="1800" dirty="0" smtClean="0"/>
              <a:t>Feit of interpretatie? </a:t>
            </a:r>
            <a:endParaRPr lang="nl-NL" sz="1800" dirty="0"/>
          </a:p>
        </p:txBody>
      </p:sp>
      <p:pic>
        <p:nvPicPr>
          <p:cNvPr id="5" name="Afbeelding 4"/>
          <p:cNvPicPr>
            <a:picLocks noChangeAspect="1"/>
          </p:cNvPicPr>
          <p:nvPr/>
        </p:nvPicPr>
        <p:blipFill>
          <a:blip r:embed="rId3"/>
          <a:stretch>
            <a:fillRect/>
          </a:stretch>
        </p:blipFill>
        <p:spPr>
          <a:xfrm rot="16200000">
            <a:off x="3777444" y="300819"/>
            <a:ext cx="4637112" cy="6096000"/>
          </a:xfrm>
          <a:prstGeom prst="rect">
            <a:avLst/>
          </a:prstGeom>
        </p:spPr>
      </p:pic>
    </p:spTree>
    <p:extLst>
      <p:ext uri="{BB962C8B-B14F-4D97-AF65-F5344CB8AC3E}">
        <p14:creationId xmlns:p14="http://schemas.microsoft.com/office/powerpoint/2010/main" val="2637651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3030280" y="4165600"/>
            <a:ext cx="6113721" cy="2692400"/>
          </a:xfrm>
        </p:spPr>
        <p:txBody>
          <a:bodyPr>
            <a:normAutofit/>
          </a:bodyPr>
          <a:lstStyle/>
          <a:p>
            <a:endParaRPr lang="nl-NL" sz="1800" dirty="0" smtClean="0"/>
          </a:p>
          <a:p>
            <a:endParaRPr lang="nl-NL" sz="1800" dirty="0"/>
          </a:p>
        </p:txBody>
      </p:sp>
      <p:sp>
        <p:nvSpPr>
          <p:cNvPr id="3" name="Titel 2"/>
          <p:cNvSpPr>
            <a:spLocks noGrp="1"/>
          </p:cNvSpPr>
          <p:nvPr>
            <p:ph type="title"/>
          </p:nvPr>
        </p:nvSpPr>
        <p:spPr>
          <a:xfrm>
            <a:off x="127260" y="234176"/>
            <a:ext cx="2568097" cy="1859684"/>
          </a:xfrm>
        </p:spPr>
        <p:txBody>
          <a:bodyPr/>
          <a:lstStyle/>
          <a:p>
            <a:r>
              <a:rPr lang="nl-NL" sz="3200" dirty="0" smtClean="0"/>
              <a:t>Redeneer-schema</a:t>
            </a:r>
            <a:endParaRPr lang="nl-NL" sz="3200" dirty="0"/>
          </a:p>
        </p:txBody>
      </p:sp>
      <p:sp>
        <p:nvSpPr>
          <p:cNvPr id="4" name="Tijdelijke aanduiding voor tekst 3"/>
          <p:cNvSpPr>
            <a:spLocks noGrp="1"/>
          </p:cNvSpPr>
          <p:nvPr>
            <p:ph type="body" sz="quarter" idx="10"/>
          </p:nvPr>
        </p:nvSpPr>
        <p:spPr/>
        <p:txBody>
          <a:bodyPr/>
          <a:lstStyle/>
          <a:p>
            <a:endParaRPr lang="nl-NL"/>
          </a:p>
        </p:txBody>
      </p:sp>
    </p:spTree>
    <p:extLst>
      <p:ext uri="{BB962C8B-B14F-4D97-AF65-F5344CB8AC3E}">
        <p14:creationId xmlns:p14="http://schemas.microsoft.com/office/powerpoint/2010/main" val="42539077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dirty="0"/>
          </a:p>
        </p:txBody>
      </p:sp>
      <p:sp>
        <p:nvSpPr>
          <p:cNvPr id="3" name="Titel 2"/>
          <p:cNvSpPr>
            <a:spLocks noGrp="1"/>
          </p:cNvSpPr>
          <p:nvPr>
            <p:ph type="title"/>
          </p:nvPr>
        </p:nvSpPr>
        <p:spPr>
          <a:xfrm>
            <a:off x="167462" y="0"/>
            <a:ext cx="2695357" cy="615069"/>
          </a:xfrm>
        </p:spPr>
        <p:txBody>
          <a:bodyPr/>
          <a:lstStyle/>
          <a:p>
            <a:r>
              <a:rPr lang="nl-NL" sz="2400" dirty="0" smtClean="0"/>
              <a:t>Voorbeeld redeneerschema</a:t>
            </a:r>
            <a:endParaRPr lang="nl-NL" sz="2400" dirty="0"/>
          </a:p>
        </p:txBody>
      </p:sp>
      <p:sp>
        <p:nvSpPr>
          <p:cNvPr id="4" name="Tijdelijke aanduiding voor tekst 3"/>
          <p:cNvSpPr>
            <a:spLocks noGrp="1"/>
          </p:cNvSpPr>
          <p:nvPr>
            <p:ph type="body" sz="quarter" idx="10"/>
          </p:nvPr>
        </p:nvSpPr>
        <p:spPr/>
        <p:txBody>
          <a:bodyPr/>
          <a:lstStyle/>
          <a:p>
            <a:endParaRPr lang="nl-NL"/>
          </a:p>
        </p:txBody>
      </p:sp>
      <p:pic>
        <p:nvPicPr>
          <p:cNvPr id="5" name="Afbeelding 4"/>
          <p:cNvPicPr/>
          <p:nvPr/>
        </p:nvPicPr>
        <p:blipFill rotWithShape="1">
          <a:blip r:embed="rId3">
            <a:extLst>
              <a:ext uri="{28A0092B-C50C-407E-A947-70E740481C1C}">
                <a14:useLocalDpi xmlns:a14="http://schemas.microsoft.com/office/drawing/2010/main" val="0"/>
              </a:ext>
            </a:extLst>
          </a:blip>
          <a:srcRect t="43355"/>
          <a:stretch/>
        </p:blipFill>
        <p:spPr bwMode="auto">
          <a:xfrm>
            <a:off x="0" y="782337"/>
            <a:ext cx="9144000" cy="5931972"/>
          </a:xfrm>
          <a:prstGeom prst="rect">
            <a:avLst/>
          </a:prstGeom>
          <a:noFill/>
          <a:ln>
            <a:noFill/>
          </a:ln>
        </p:spPr>
      </p:pic>
      <p:sp>
        <p:nvSpPr>
          <p:cNvPr id="6" name="Tekstvak 5"/>
          <p:cNvSpPr txBox="1"/>
          <p:nvPr/>
        </p:nvSpPr>
        <p:spPr>
          <a:xfrm>
            <a:off x="3030280" y="6668236"/>
            <a:ext cx="7437698" cy="523220"/>
          </a:xfrm>
          <a:prstGeom prst="rect">
            <a:avLst/>
          </a:prstGeom>
          <a:noFill/>
        </p:spPr>
        <p:txBody>
          <a:bodyPr wrap="square" rtlCol="0">
            <a:spAutoFit/>
          </a:bodyPr>
          <a:lstStyle/>
          <a:p>
            <a:r>
              <a:rPr lang="nl-NL" sz="1000" dirty="0" smtClean="0">
                <a:solidFill>
                  <a:schemeClr val="bg1">
                    <a:lumMod val="75000"/>
                  </a:schemeClr>
                </a:solidFill>
              </a:rPr>
              <a:t>Bron: https</a:t>
            </a:r>
            <a:r>
              <a:rPr lang="nl-NL" sz="1000" dirty="0">
                <a:solidFill>
                  <a:schemeClr val="bg1">
                    <a:lumMod val="75000"/>
                  </a:schemeClr>
                </a:solidFill>
              </a:rPr>
              <a:t>://</a:t>
            </a:r>
            <a:r>
              <a:rPr lang="nl-NL" sz="1000" dirty="0" smtClean="0">
                <a:solidFill>
                  <a:schemeClr val="bg1">
                    <a:lumMod val="75000"/>
                  </a:schemeClr>
                </a:solidFill>
              </a:rPr>
              <a:t>welzijn.rocmn.nl/sites/rocmn/files/uploads/Kritisch%20denken%20binnen%20de%20verpleegkunde.pdf</a:t>
            </a:r>
            <a:endParaRPr lang="nl-NL" sz="1000" dirty="0">
              <a:solidFill>
                <a:schemeClr val="bg1">
                  <a:lumMod val="75000"/>
                </a:schemeClr>
              </a:solidFill>
            </a:endParaRPr>
          </a:p>
          <a:p>
            <a:endParaRPr lang="nl-NL" dirty="0"/>
          </a:p>
        </p:txBody>
      </p:sp>
    </p:spTree>
    <p:extLst>
      <p:ext uri="{BB962C8B-B14F-4D97-AF65-F5344CB8AC3E}">
        <p14:creationId xmlns:p14="http://schemas.microsoft.com/office/powerpoint/2010/main" val="8104835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167571" y="345433"/>
            <a:ext cx="2695357" cy="1301860"/>
          </a:xfrm>
        </p:spPr>
        <p:txBody>
          <a:bodyPr/>
          <a:lstStyle/>
          <a:p>
            <a:r>
              <a:rPr lang="nl-NL" sz="4000" dirty="0" smtClean="0"/>
              <a:t>Opdracht</a:t>
            </a:r>
            <a:endParaRPr lang="nl-NL" sz="4000" dirty="0"/>
          </a:p>
        </p:txBody>
      </p:sp>
      <p:sp>
        <p:nvSpPr>
          <p:cNvPr id="5" name="Tekstvak 4"/>
          <p:cNvSpPr txBox="1"/>
          <p:nvPr/>
        </p:nvSpPr>
        <p:spPr>
          <a:xfrm>
            <a:off x="3083442" y="996363"/>
            <a:ext cx="6060558" cy="4832092"/>
          </a:xfrm>
          <a:prstGeom prst="rect">
            <a:avLst/>
          </a:prstGeom>
          <a:noFill/>
        </p:spPr>
        <p:txBody>
          <a:bodyPr wrap="square" rtlCol="0">
            <a:spAutoFit/>
          </a:bodyPr>
          <a:lstStyle/>
          <a:p>
            <a:pPr marL="342900" indent="-342900">
              <a:buAutoNum type="arabicPeriod"/>
            </a:pPr>
            <a:r>
              <a:rPr lang="nl-NL" sz="2800" dirty="0" smtClean="0"/>
              <a:t>Maak groepen van 4-6 personen en ga bij elkaar zitten.</a:t>
            </a:r>
          </a:p>
          <a:p>
            <a:pPr marL="342900" indent="-342900">
              <a:buAutoNum type="arabicPeriod"/>
            </a:pPr>
            <a:r>
              <a:rPr lang="nl-NL" sz="2800" dirty="0" smtClean="0"/>
              <a:t>Van de docent krijgen jullie een stelling, schrijf deze over op de flap-over.</a:t>
            </a:r>
          </a:p>
          <a:p>
            <a:pPr marL="342900" indent="-342900">
              <a:buAutoNum type="arabicPeriod"/>
            </a:pPr>
            <a:r>
              <a:rPr lang="nl-NL" sz="2800" dirty="0" smtClean="0"/>
              <a:t>Maak het redeneerschema af, zoals ook op het voorbeeld gedaan is.</a:t>
            </a:r>
          </a:p>
          <a:p>
            <a:pPr marL="342900" indent="-342900">
              <a:buAutoNum type="arabicPeriod"/>
            </a:pPr>
            <a:endParaRPr lang="nl-NL" sz="2800" dirty="0"/>
          </a:p>
          <a:p>
            <a:pPr marL="342900" indent="-342900">
              <a:buAutoNum type="arabicPeriod"/>
            </a:pPr>
            <a:endParaRPr lang="nl-NL" sz="2800" dirty="0" smtClean="0"/>
          </a:p>
          <a:p>
            <a:r>
              <a:rPr lang="nl-NL" sz="2800" dirty="0" smtClean="0"/>
              <a:t>Na ± 30 minuten gaan we nabespreken.</a:t>
            </a:r>
            <a:endParaRPr lang="nl-NL" dirty="0" smtClean="0"/>
          </a:p>
          <a:p>
            <a:pPr marL="342900" indent="-342900">
              <a:buAutoNum type="arabicPeriod"/>
            </a:pPr>
            <a:endParaRPr lang="nl-NL" sz="2800" dirty="0" smtClean="0"/>
          </a:p>
        </p:txBody>
      </p:sp>
    </p:spTree>
    <p:extLst>
      <p:ext uri="{BB962C8B-B14F-4D97-AF65-F5344CB8AC3E}">
        <p14:creationId xmlns:p14="http://schemas.microsoft.com/office/powerpoint/2010/main" val="26864234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a:bodyPr>
          <a:lstStyle/>
          <a:p>
            <a:pPr marL="571500" indent="-571500">
              <a:buFont typeface="Arial" panose="020B0604020202020204" pitchFamily="34" charset="0"/>
              <a:buChar char="•"/>
            </a:pPr>
            <a:r>
              <a:rPr lang="nl-NL" sz="3600" dirty="0" smtClean="0"/>
              <a:t>Zoek iemand uit je omgeving waarbij je een anamnese af kunt nemen. </a:t>
            </a:r>
          </a:p>
          <a:p>
            <a:pPr marL="571500" indent="-571500">
              <a:buFont typeface="Arial" panose="020B0604020202020204" pitchFamily="34" charset="0"/>
              <a:buChar char="•"/>
            </a:pPr>
            <a:r>
              <a:rPr lang="nl-NL" sz="3600" dirty="0" smtClean="0"/>
              <a:t>Denk aan familie, vrienden, buren, etc.</a:t>
            </a:r>
          </a:p>
          <a:p>
            <a:pPr marL="571500" indent="-571500">
              <a:buFont typeface="Arial" panose="020B0604020202020204" pitchFamily="34" charset="0"/>
              <a:buChar char="•"/>
            </a:pPr>
            <a:r>
              <a:rPr lang="nl-NL" sz="3600" dirty="0" smtClean="0"/>
              <a:t>Iemand met een chronische ziekte, aandoening, handicap, tijdelijke zorgvraag, of juist niets! </a:t>
            </a:r>
          </a:p>
        </p:txBody>
      </p:sp>
      <p:sp>
        <p:nvSpPr>
          <p:cNvPr id="3" name="Titel 2"/>
          <p:cNvSpPr>
            <a:spLocks noGrp="1"/>
          </p:cNvSpPr>
          <p:nvPr>
            <p:ph type="title"/>
          </p:nvPr>
        </p:nvSpPr>
        <p:spPr>
          <a:xfrm>
            <a:off x="127260" y="133815"/>
            <a:ext cx="2568097" cy="1960045"/>
          </a:xfrm>
        </p:spPr>
        <p:txBody>
          <a:bodyPr/>
          <a:lstStyle/>
          <a:p>
            <a:r>
              <a:rPr lang="nl-NL" sz="3200" dirty="0" smtClean="0"/>
              <a:t>Oriëntatie voor week 4 (KR les 1.4)</a:t>
            </a:r>
            <a:endParaRPr lang="nl-NL" sz="3200" dirty="0"/>
          </a:p>
        </p:txBody>
      </p:sp>
      <p:sp>
        <p:nvSpPr>
          <p:cNvPr id="4" name="Tijdelijke aanduiding voor tekst 3"/>
          <p:cNvSpPr>
            <a:spLocks noGrp="1"/>
          </p:cNvSpPr>
          <p:nvPr>
            <p:ph type="body" sz="quarter" idx="10"/>
          </p:nvPr>
        </p:nvSpPr>
        <p:spPr/>
        <p:txBody>
          <a:bodyPr/>
          <a:lstStyle/>
          <a:p>
            <a:endParaRPr lang="nl-NL"/>
          </a:p>
        </p:txBody>
      </p:sp>
    </p:spTree>
    <p:extLst>
      <p:ext uri="{BB962C8B-B14F-4D97-AF65-F5344CB8AC3E}">
        <p14:creationId xmlns:p14="http://schemas.microsoft.com/office/powerpoint/2010/main" val="22111188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63630" y="617538"/>
            <a:ext cx="3030280" cy="2073275"/>
          </a:xfrm>
        </p:spPr>
        <p:txBody>
          <a:bodyPr/>
          <a:lstStyle/>
          <a:p>
            <a:r>
              <a:rPr lang="nl-NL" sz="4800" dirty="0" smtClean="0"/>
              <a:t>Afsluiting</a:t>
            </a:r>
            <a:endParaRPr lang="nl-NL" sz="4800" dirty="0"/>
          </a:p>
        </p:txBody>
      </p:sp>
      <p:sp>
        <p:nvSpPr>
          <p:cNvPr id="5" name="Tekstvak 4"/>
          <p:cNvSpPr txBox="1"/>
          <p:nvPr/>
        </p:nvSpPr>
        <p:spPr>
          <a:xfrm>
            <a:off x="3030280" y="0"/>
            <a:ext cx="6113720" cy="6001643"/>
          </a:xfrm>
          <a:prstGeom prst="rect">
            <a:avLst/>
          </a:prstGeom>
          <a:noFill/>
        </p:spPr>
        <p:txBody>
          <a:bodyPr wrap="square" rtlCol="0">
            <a:spAutoFit/>
          </a:bodyPr>
          <a:lstStyle/>
          <a:p>
            <a:r>
              <a:rPr lang="nl-NL" sz="4800" dirty="0" smtClean="0"/>
              <a:t>Zijn er nog vragen?</a:t>
            </a:r>
          </a:p>
          <a:p>
            <a:endParaRPr lang="nl-NL" sz="4800" dirty="0"/>
          </a:p>
          <a:p>
            <a:endParaRPr lang="nl-NL" sz="4800" dirty="0" smtClean="0"/>
          </a:p>
          <a:p>
            <a:endParaRPr lang="nl-NL" sz="4800" dirty="0" smtClean="0"/>
          </a:p>
          <a:p>
            <a:endParaRPr lang="nl-NL" sz="4800" dirty="0"/>
          </a:p>
          <a:p>
            <a:endParaRPr lang="nl-NL" sz="4800" dirty="0"/>
          </a:p>
          <a:p>
            <a:endParaRPr lang="nl-NL" sz="4800" dirty="0" smtClean="0"/>
          </a:p>
          <a:p>
            <a:r>
              <a:rPr lang="nl-NL" sz="4800" dirty="0" smtClean="0"/>
              <a:t>Evaluatie van de les?</a:t>
            </a:r>
            <a:endParaRPr lang="nl-NL" sz="4800" dirty="0"/>
          </a:p>
        </p:txBody>
      </p:sp>
      <p:sp>
        <p:nvSpPr>
          <p:cNvPr id="7" name="AutoShape 4" descr="Afbeeldingsresultaat voor vraagteke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8" name="AutoShape 6" descr="Afbeeldingsresultaat voor vraagteke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9" name="AutoShape 8" descr="Afbeeldingsresultaat voor vraagteken"/>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Tree>
    <p:extLst>
      <p:ext uri="{BB962C8B-B14F-4D97-AF65-F5344CB8AC3E}">
        <p14:creationId xmlns:p14="http://schemas.microsoft.com/office/powerpoint/2010/main" val="4204751043"/>
      </p:ext>
    </p:extLst>
  </p:cSld>
  <p:clrMapOvr>
    <a:masterClrMapping/>
  </p:clrMapOvr>
  <p:timing>
    <p:tnLst>
      <p:par>
        <p:cTn id="1" dur="indefinite" restart="never" nodeType="tmRoot"/>
      </p:par>
    </p:tnLst>
  </p:timing>
</p:sld>
</file>

<file path=ppt/theme/theme1.xml><?xml version="1.0" encoding="utf-8"?>
<a:theme xmlns:a="http://schemas.openxmlformats.org/drawingml/2006/main" name="Saxion huisstijl">
  <a:themeElements>
    <a:clrScheme name="Aangepast 1">
      <a:dk1>
        <a:sysClr val="windowText" lastClr="000000"/>
      </a:dk1>
      <a:lt1>
        <a:sysClr val="window" lastClr="FFFFFF"/>
      </a:lt1>
      <a:dk2>
        <a:srgbClr val="44546A"/>
      </a:dk2>
      <a:lt2>
        <a:srgbClr val="E7E6E6"/>
      </a:lt2>
      <a:accent1>
        <a:srgbClr val="009C82"/>
      </a:accent1>
      <a:accent2>
        <a:srgbClr val="CE154F"/>
      </a:accent2>
      <a:accent3>
        <a:srgbClr val="BABABA"/>
      </a:accent3>
      <a:accent4>
        <a:srgbClr val="0090B3"/>
      </a:accent4>
      <a:accent5>
        <a:srgbClr val="66C4B4"/>
      </a:accent5>
      <a:accent6>
        <a:srgbClr val="33B09B"/>
      </a:accent6>
      <a:hlink>
        <a:srgbClr val="009C82"/>
      </a:hlink>
      <a:folHlink>
        <a:srgbClr val="009C8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xion huisstijl" id="{F951C0E0-5504-4E54-9057-0F0C781F36C3}" vid="{C18DB53F-B495-459D-94EB-B3639F5CD891}"/>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0</TotalTime>
  <Words>2175</Words>
  <Application>Microsoft Office PowerPoint</Application>
  <PresentationFormat>Diavoorstelling (4:3)</PresentationFormat>
  <Paragraphs>182</Paragraphs>
  <Slides>19</Slides>
  <Notes>17</Notes>
  <HiddenSlides>0</HiddenSlides>
  <MMClips>1</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19</vt:i4>
      </vt:variant>
    </vt:vector>
  </HeadingPairs>
  <TitlesOfParts>
    <vt:vector size="23" baseType="lpstr">
      <vt:lpstr>Arial</vt:lpstr>
      <vt:lpstr>Calibri</vt:lpstr>
      <vt:lpstr>Wingdings</vt:lpstr>
      <vt:lpstr>Saxion huisstijl</vt:lpstr>
      <vt:lpstr>KR les 1.2   Wat is klinisch redeneren? </vt:lpstr>
      <vt:lpstr>Leerdoelen</vt:lpstr>
      <vt:lpstr>Voorbereidings-opdrachten</vt:lpstr>
      <vt:lpstr>Wat is klinisch redeneren?</vt:lpstr>
      <vt:lpstr>Verpleegkundig proces</vt:lpstr>
      <vt:lpstr>Lesdoel: vaardigheden</vt:lpstr>
      <vt:lpstr>C</vt:lpstr>
      <vt:lpstr>C</vt:lpstr>
      <vt:lpstr>Kritisch denken</vt:lpstr>
      <vt:lpstr>Kritisch denken</vt:lpstr>
      <vt:lpstr>Kritisch denken  Wat zie je?</vt:lpstr>
      <vt:lpstr>Kritisch denken  Wat zie je?</vt:lpstr>
      <vt:lpstr>Kritisch denken  Wat zie je?</vt:lpstr>
      <vt:lpstr>Kritisch denken  Wat zie je?</vt:lpstr>
      <vt:lpstr>Redeneer-schema</vt:lpstr>
      <vt:lpstr>Voorbeeld redeneerschema</vt:lpstr>
      <vt:lpstr>Opdracht</vt:lpstr>
      <vt:lpstr>Oriëntatie voor week 4 (KR les 1.4)</vt:lpstr>
      <vt:lpstr>Afsluiting</vt:lpstr>
    </vt:vector>
  </TitlesOfParts>
  <Company>Saxion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Klinisch redeneren Les 1.2  Wat is klinisch redeneren?</dc:title>
  <dc:creator>Tessa Lucas - Nordkamp</dc:creator>
  <cp:lastModifiedBy>Saxion</cp:lastModifiedBy>
  <cp:revision>39</cp:revision>
  <dcterms:created xsi:type="dcterms:W3CDTF">2019-07-18T11:03:11Z</dcterms:created>
  <dcterms:modified xsi:type="dcterms:W3CDTF">2020-03-19T08:05:36Z</dcterms:modified>
</cp:coreProperties>
</file>