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56" r:id="rId2"/>
    <p:sldId id="275" r:id="rId3"/>
    <p:sldId id="277" r:id="rId4"/>
    <p:sldId id="259" r:id="rId5"/>
    <p:sldId id="261" r:id="rId6"/>
    <p:sldId id="265" r:id="rId7"/>
    <p:sldId id="267" r:id="rId8"/>
    <p:sldId id="269" r:id="rId9"/>
    <p:sldId id="263" r:id="rId10"/>
    <p:sldId id="279" r:id="rId11"/>
  </p:sldIdLst>
  <p:sldSz cx="9144000" cy="6858000" type="screen4x3"/>
  <p:notesSz cx="6858000" cy="9144000"/>
  <p:embeddedFontLst>
    <p:embeddedFont>
      <p:font typeface="Cambria Math" panose="02040503050406030204" pitchFamily="18" charset="0"/>
      <p:regular r:id="rId13"/>
    </p:embeddedFont>
    <p:embeddedFont>
      <p:font typeface="Corbel" panose="020B0503020204020204" pitchFamily="34" charset="0"/>
      <p:regular r:id="rId14"/>
      <p:bold r:id="rId15"/>
      <p:italic r:id="rId16"/>
      <p:boldItalic r:id="rId17"/>
    </p:embeddedFont>
    <p:embeddedFont>
      <p:font typeface="Helvetica Neue" panose="020B0604020202020204" charset="0"/>
      <p:regular r:id="rId18"/>
      <p:bold r:id="rId19"/>
      <p:italic r:id="rId20"/>
      <p:boldItalic r:id="rId21"/>
    </p:embeddedFont>
    <p:embeddedFont>
      <p:font typeface="Helvetica Neue Light" panose="020B0604020202020204" charset="0"/>
      <p:regular r:id="rId22"/>
      <p:bold r:id="rId23"/>
      <p:italic r:id="rId24"/>
      <p:boldItalic r:id="rId25"/>
    </p:embeddedFont>
    <p:embeddedFont>
      <p:font typeface="Tahoma" panose="020B0604030504040204" pitchFamily="34" charset="0"/>
      <p:regular r:id="rId26"/>
      <p:bold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3" autoAdjust="0"/>
    <p:restoredTop sz="80024" autoAdjust="0"/>
  </p:normalViewPr>
  <p:slideViewPr>
    <p:cSldViewPr snapToGrid="0">
      <p:cViewPr varScale="1">
        <p:scale>
          <a:sx n="88" d="100"/>
          <a:sy n="88" d="100"/>
        </p:scale>
        <p:origin x="226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font" Target="fonts/font14.fntdata"/><Relationship Id="rId3" Type="http://schemas.openxmlformats.org/officeDocument/2006/relationships/slide" Target="slides/slide2.xml"/><Relationship Id="rId21" Type="http://schemas.openxmlformats.org/officeDocument/2006/relationships/font" Target="fonts/font9.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font" Target="fonts/font13.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2.fntdata"/><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font" Target="fonts/font11.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7.fntdata"/><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font" Target="fonts/font10.fntdata"/><Relationship Id="rId27" Type="http://schemas.openxmlformats.org/officeDocument/2006/relationships/font" Target="fonts/font15.fnt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8"/>
        <p:cNvGrpSpPr/>
        <p:nvPr/>
      </p:nvGrpSpPr>
      <p:grpSpPr>
        <a:xfrm>
          <a:off x="0" y="0"/>
          <a:ext cx="0" cy="0"/>
          <a:chOff x="0" y="0"/>
          <a:chExt cx="0" cy="0"/>
        </a:xfrm>
      </p:grpSpPr>
      <p:sp>
        <p:nvSpPr>
          <p:cNvPr id="629" name="Google Shape;629;p2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30" name="Google Shape;630;p2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GB"/>
              <a:t>De vragen en toelichtingen vallen onder een </a:t>
            </a:r>
            <a:r>
              <a:rPr lang="en-GB" b="0" i="0">
                <a:solidFill>
                  <a:srgbClr val="FFFFFF"/>
                </a:solidFill>
                <a:latin typeface="Arial"/>
                <a:ea typeface="Arial"/>
                <a:cs typeface="Arial"/>
                <a:sym typeface="Arial"/>
              </a:rPr>
              <a:t>CC BY-SA 4.0 licentie </a:t>
            </a:r>
            <a:r>
              <a:rPr lang="en-GB" b="0" u="none"/>
              <a:t>https://creativecommons.org/licenses/by-sa/4.0</a:t>
            </a:r>
            <a:endParaRPr/>
          </a:p>
        </p:txBody>
      </p:sp>
      <p:sp>
        <p:nvSpPr>
          <p:cNvPr id="631" name="Google Shape;631;p2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fld id="{00000000-1234-1234-1234-123412341234}" type="slidenum">
              <a:rPr lang="en-GB"/>
              <a:t>10</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3"/>
        <p:cNvGrpSpPr/>
        <p:nvPr/>
      </p:nvGrpSpPr>
      <p:grpSpPr>
        <a:xfrm>
          <a:off x="0" y="0"/>
          <a:ext cx="0" cy="0"/>
          <a:chOff x="0" y="0"/>
          <a:chExt cx="0" cy="0"/>
        </a:xfrm>
      </p:grpSpPr>
      <p:sp>
        <p:nvSpPr>
          <p:cNvPr id="544" name="Google Shape;544;p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nl-NL" noProof="0" dirty="0"/>
              <a:t>Misvatting: Leerlingen denken dat je oog zich aanpast aan het donker. Ze realiseren zich niet dat er licht in je oog moet komen om iets te kunnen zien</a:t>
            </a:r>
          </a:p>
          <a:p>
            <a:pPr marL="0" lvl="0" indent="0" algn="l" rtl="0">
              <a:lnSpc>
                <a:spcPct val="100000"/>
              </a:lnSpc>
              <a:spcBef>
                <a:spcPts val="0"/>
              </a:spcBef>
              <a:spcAft>
                <a:spcPts val="0"/>
              </a:spcAft>
              <a:buClr>
                <a:schemeClr val="dk1"/>
              </a:buClr>
              <a:buSzPts val="1100"/>
              <a:buFont typeface="Arial"/>
              <a:buNone/>
            </a:pPr>
            <a:r>
              <a:rPr lang="nl-NL" sz="1200" noProof="0" dirty="0"/>
              <a:t>Er valt geen licht op de tafel. Er komt ook geen licht van de tafel in Leo zijn oog, hij kan de tafel niet zien.</a:t>
            </a:r>
            <a:endParaRPr lang="nl-NL" noProof="0" dirty="0"/>
          </a:p>
          <a:p>
            <a:pPr marL="0" lvl="0" indent="0" algn="l" rtl="0">
              <a:lnSpc>
                <a:spcPct val="100000"/>
              </a:lnSpc>
              <a:spcBef>
                <a:spcPts val="0"/>
              </a:spcBef>
              <a:spcAft>
                <a:spcPts val="0"/>
              </a:spcAft>
              <a:buClr>
                <a:schemeClr val="dk1"/>
              </a:buClr>
              <a:buSzPts val="1100"/>
              <a:buFont typeface="Arial"/>
              <a:buNone/>
            </a:pPr>
            <a:endParaRPr lang="nl-NL" noProof="0" dirty="0"/>
          </a:p>
          <a:p>
            <a:pPr marL="0" lvl="0" indent="0" algn="l" rtl="0">
              <a:lnSpc>
                <a:spcPct val="100000"/>
              </a:lnSpc>
              <a:spcBef>
                <a:spcPts val="0"/>
              </a:spcBef>
              <a:spcAft>
                <a:spcPts val="0"/>
              </a:spcAft>
              <a:buClr>
                <a:schemeClr val="dk1"/>
              </a:buClr>
              <a:buSzPts val="1100"/>
              <a:buFont typeface="Arial"/>
              <a:buNone/>
            </a:pPr>
            <a:r>
              <a:rPr lang="nl-NL" noProof="0" dirty="0"/>
              <a:t>A Correct</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noProof="0" dirty="0"/>
              <a:t>B </a:t>
            </a:r>
            <a:r>
              <a:rPr lang="nl-NL" sz="1200" b="0" i="0" u="none" strike="noStrike" cap="none" noProof="0" dirty="0">
                <a:solidFill>
                  <a:srgbClr val="000000"/>
                </a:solidFill>
                <a:latin typeface="Calibri"/>
                <a:ea typeface="Calibri"/>
                <a:cs typeface="Calibri"/>
                <a:sym typeface="Calibri"/>
              </a:rPr>
              <a:t>In het donker worden je ogen wel gevoeliger voor licht, maar als er geen licht is, krijg je ook niks te zien</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noProof="0" dirty="0"/>
              <a:t>C </a:t>
            </a:r>
            <a:r>
              <a:rPr lang="nl-NL" sz="1200" b="0" i="0" u="none" strike="noStrike" cap="none" noProof="0" dirty="0">
                <a:solidFill>
                  <a:srgbClr val="000000"/>
                </a:solidFill>
                <a:latin typeface="Calibri"/>
                <a:ea typeface="Calibri"/>
                <a:cs typeface="Calibri"/>
                <a:sym typeface="Calibri"/>
              </a:rPr>
              <a:t>Om iets te zien moet er licht van het voorwerp in je oog vallen. Als er geen licht is, dan is er ook niets te zien.</a:t>
            </a:r>
            <a:endParaRPr lang="nl-NL" noProof="0" dirty="0"/>
          </a:p>
          <a:p>
            <a:pPr marL="0" lvl="0" indent="0" algn="l" rtl="0">
              <a:lnSpc>
                <a:spcPct val="100000"/>
              </a:lnSpc>
              <a:spcBef>
                <a:spcPts val="0"/>
              </a:spcBef>
              <a:spcAft>
                <a:spcPts val="0"/>
              </a:spcAft>
              <a:buClr>
                <a:schemeClr val="dk1"/>
              </a:buClr>
              <a:buSzPts val="1100"/>
              <a:buFont typeface="Arial"/>
              <a:buNone/>
            </a:pPr>
            <a:endParaRPr lang="nl-NL" noProof="0" dirty="0"/>
          </a:p>
        </p:txBody>
      </p:sp>
      <p:sp>
        <p:nvSpPr>
          <p:cNvPr id="545" name="Google Shape;545;p2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1"/>
        <p:cNvGrpSpPr/>
        <p:nvPr/>
      </p:nvGrpSpPr>
      <p:grpSpPr>
        <a:xfrm>
          <a:off x="0" y="0"/>
          <a:ext cx="0" cy="0"/>
          <a:chOff x="0" y="0"/>
          <a:chExt cx="0" cy="0"/>
        </a:xfrm>
      </p:grpSpPr>
      <p:sp>
        <p:nvSpPr>
          <p:cNvPr id="582" name="Google Shape;582;p2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nl-NL" noProof="0" dirty="0"/>
              <a:t>Misvatting: Leerlingen denken dat de helft van het beeld wegvalt. De bovenkant of de onderkant (want een positieve lens heeft een beeld dat ondersteboven is).</a:t>
            </a:r>
          </a:p>
          <a:p>
            <a:pPr marL="0" lvl="0" indent="0" algn="l" rtl="0">
              <a:lnSpc>
                <a:spcPct val="100000"/>
              </a:lnSpc>
              <a:spcBef>
                <a:spcPts val="0"/>
              </a:spcBef>
              <a:spcAft>
                <a:spcPts val="0"/>
              </a:spcAft>
              <a:buClr>
                <a:schemeClr val="dk1"/>
              </a:buClr>
              <a:buSzPts val="1100"/>
              <a:buFont typeface="Arial"/>
              <a:buNone/>
            </a:pPr>
            <a:endParaRPr lang="nl-NL" noProof="0" dirty="0"/>
          </a:p>
          <a:p>
            <a:pPr marL="0" lvl="0" indent="0" algn="l" rtl="0">
              <a:lnSpc>
                <a:spcPct val="100000"/>
              </a:lnSpc>
              <a:spcBef>
                <a:spcPts val="0"/>
              </a:spcBef>
              <a:spcAft>
                <a:spcPts val="0"/>
              </a:spcAft>
              <a:buClr>
                <a:schemeClr val="dk1"/>
              </a:buClr>
              <a:buSzPts val="1100"/>
              <a:buFont typeface="Arial"/>
              <a:buNone/>
            </a:pPr>
            <a:r>
              <a:rPr lang="nl-NL" sz="1200" noProof="0" dirty="0"/>
              <a:t>Het beeld wordt minder lichtsterk, omdat er minder lichtstralen door de lens kunnen, maar je ziet nog steeds het hele beeld scherp. Want vanaf elk punt van het voorwerp kunnen er nog steeds lichtstralen via de lens naar het beeld gaan.</a:t>
            </a:r>
          </a:p>
          <a:p>
            <a:pPr marL="0" lvl="0" indent="0" algn="l" rtl="0">
              <a:lnSpc>
                <a:spcPct val="100000"/>
              </a:lnSpc>
              <a:spcBef>
                <a:spcPts val="0"/>
              </a:spcBef>
              <a:spcAft>
                <a:spcPts val="0"/>
              </a:spcAft>
              <a:buClr>
                <a:schemeClr val="dk1"/>
              </a:buClr>
              <a:buSzPts val="1100"/>
              <a:buFont typeface="Arial"/>
              <a:buNone/>
            </a:pPr>
            <a:r>
              <a:rPr lang="nl-NL" noProof="0" dirty="0"/>
              <a:t>Let op, dit werkt alleen als het voorwerp dat de lens afdekt heel dicht bij de lens staat. Als het verder weg staat zal een deel van het beeld verdwijnen, omdat er vanaf dat deel van het voorwerp geen pad naar de lens is.</a:t>
            </a:r>
          </a:p>
          <a:p>
            <a:pPr marL="0" lvl="0" indent="0" algn="l" rtl="0">
              <a:lnSpc>
                <a:spcPct val="100000"/>
              </a:lnSpc>
              <a:spcBef>
                <a:spcPts val="0"/>
              </a:spcBef>
              <a:spcAft>
                <a:spcPts val="0"/>
              </a:spcAft>
              <a:buClr>
                <a:schemeClr val="dk1"/>
              </a:buClr>
              <a:buSzPts val="1100"/>
              <a:buFont typeface="Arial"/>
              <a:buNone/>
            </a:pPr>
            <a:endParaRPr lang="nl-NL" noProof="0"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noProof="0" dirty="0"/>
              <a:t>A </a:t>
            </a:r>
            <a:r>
              <a:rPr lang="nl-NL" sz="1200" b="0" i="0" u="none" strike="noStrike" cap="none" noProof="0" dirty="0">
                <a:solidFill>
                  <a:srgbClr val="000000"/>
                </a:solidFill>
                <a:latin typeface="Calibri"/>
                <a:ea typeface="Calibri"/>
                <a:cs typeface="Calibri"/>
                <a:sym typeface="Calibri"/>
              </a:rPr>
              <a:t>Er komt in totaal minder licht op de lens. Er komt dus ook minder licht op het scherm.</a:t>
            </a:r>
            <a:endParaRPr lang="nl-NL" noProof="0"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noProof="0" dirty="0"/>
              <a:t>B </a:t>
            </a:r>
            <a:r>
              <a:rPr lang="nl-NL" sz="1200" b="0" i="0" u="none" strike="noStrike" cap="none" noProof="0" dirty="0">
                <a:solidFill>
                  <a:srgbClr val="000000"/>
                </a:solidFill>
                <a:latin typeface="Calibri"/>
                <a:ea typeface="Calibri"/>
                <a:cs typeface="Calibri"/>
                <a:sym typeface="Calibri"/>
              </a:rPr>
              <a:t>Ook de lichtstralen van de onderste helft van het voorwerp kunnen via de onderste helft van de lens het scherm bereiken</a:t>
            </a:r>
            <a:endParaRPr lang="nl-NL" noProof="0"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noProof="0" dirty="0"/>
              <a:t>C </a:t>
            </a:r>
            <a:r>
              <a:rPr lang="nl-NL" sz="1200" b="0" i="0" u="none" strike="noStrike" cap="none" noProof="0" dirty="0">
                <a:solidFill>
                  <a:srgbClr val="000000"/>
                </a:solidFill>
                <a:latin typeface="Calibri"/>
                <a:ea typeface="Calibri"/>
                <a:cs typeface="Calibri"/>
                <a:sym typeface="Calibri"/>
              </a:rPr>
              <a:t>Ook de lichtstralen van de bovenste helft van het voorwerp kunnen via de onderste helft van de lens het scherm bereiken</a:t>
            </a:r>
          </a:p>
          <a:p>
            <a:pPr marL="0" lvl="0" indent="0" algn="l" rtl="0">
              <a:lnSpc>
                <a:spcPct val="100000"/>
              </a:lnSpc>
              <a:spcBef>
                <a:spcPts val="0"/>
              </a:spcBef>
              <a:spcAft>
                <a:spcPts val="0"/>
              </a:spcAft>
              <a:buClr>
                <a:schemeClr val="dk1"/>
              </a:buClr>
              <a:buSzPts val="1100"/>
              <a:buFont typeface="Arial"/>
              <a:buNone/>
            </a:pPr>
            <a:r>
              <a:rPr lang="nl-NL" noProof="0" dirty="0"/>
              <a:t>D </a:t>
            </a:r>
            <a:r>
              <a:rPr lang="nl-NL" sz="1200" b="0" i="0" u="none" strike="noStrike" cap="none" noProof="0" dirty="0">
                <a:solidFill>
                  <a:srgbClr val="000000"/>
                </a:solidFill>
                <a:latin typeface="Calibri"/>
                <a:ea typeface="Calibri"/>
                <a:cs typeface="Calibri"/>
                <a:sym typeface="Calibri"/>
              </a:rPr>
              <a:t>Goed</a:t>
            </a:r>
            <a:endParaRPr lang="nl-NL" noProof="0" dirty="0"/>
          </a:p>
          <a:p>
            <a:pPr marL="0" lvl="0" indent="0" algn="l" rtl="0">
              <a:lnSpc>
                <a:spcPct val="100000"/>
              </a:lnSpc>
              <a:spcBef>
                <a:spcPts val="0"/>
              </a:spcBef>
              <a:spcAft>
                <a:spcPts val="0"/>
              </a:spcAft>
              <a:buClr>
                <a:schemeClr val="dk1"/>
              </a:buClr>
              <a:buSzPts val="1100"/>
              <a:buFont typeface="Arial"/>
              <a:buNone/>
            </a:pPr>
            <a:endParaRPr lang="nl-NL" noProof="0" dirty="0"/>
          </a:p>
        </p:txBody>
      </p:sp>
      <p:sp>
        <p:nvSpPr>
          <p:cNvPr id="583" name="Google Shape;583;p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dirty="0" err="1"/>
              <a:t>Misvatting</a:t>
            </a:r>
            <a:r>
              <a:rPr lang="en-GB" dirty="0"/>
              <a:t>: Veel </a:t>
            </a:r>
            <a:r>
              <a:rPr lang="en-GB" dirty="0" err="1"/>
              <a:t>leerlingen</a:t>
            </a:r>
            <a:r>
              <a:rPr lang="en-GB" dirty="0"/>
              <a:t> </a:t>
            </a:r>
            <a:r>
              <a:rPr lang="en-GB" dirty="0" err="1"/>
              <a:t>weten</a:t>
            </a:r>
            <a:r>
              <a:rPr lang="en-GB" dirty="0"/>
              <a:t> hoe het </a:t>
            </a:r>
            <a:r>
              <a:rPr lang="en-GB" dirty="0" err="1"/>
              <a:t>werkt</a:t>
            </a:r>
            <a:r>
              <a:rPr lang="en-GB" dirty="0"/>
              <a:t> met </a:t>
            </a:r>
            <a:r>
              <a:rPr lang="en-GB" dirty="0" err="1"/>
              <a:t>kleuren</a:t>
            </a:r>
            <a:r>
              <a:rPr lang="en-GB" dirty="0"/>
              <a:t> </a:t>
            </a:r>
            <a:r>
              <a:rPr lang="en-GB" dirty="0" err="1"/>
              <a:t>verf</a:t>
            </a:r>
            <a:r>
              <a:rPr lang="en-GB" dirty="0"/>
              <a:t> </a:t>
            </a:r>
            <a:r>
              <a:rPr lang="en-GB" dirty="0" err="1"/>
              <a:t>mengen</a:t>
            </a:r>
            <a:r>
              <a:rPr lang="en-GB" dirty="0"/>
              <a:t>. Maar </a:t>
            </a:r>
            <a:r>
              <a:rPr lang="en-GB" dirty="0" err="1"/>
              <a:t>bij</a:t>
            </a:r>
            <a:r>
              <a:rPr lang="en-GB" dirty="0"/>
              <a:t> </a:t>
            </a:r>
            <a:r>
              <a:rPr lang="en-GB" dirty="0" err="1"/>
              <a:t>licht</a:t>
            </a:r>
            <a:r>
              <a:rPr lang="en-GB" dirty="0"/>
              <a:t> </a:t>
            </a:r>
            <a:r>
              <a:rPr lang="en-GB" dirty="0" err="1"/>
              <a:t>werkt</a:t>
            </a:r>
            <a:r>
              <a:rPr lang="en-GB" dirty="0"/>
              <a:t> het </a:t>
            </a:r>
            <a:r>
              <a:rPr lang="en-GB" dirty="0" err="1"/>
              <a:t>anders</a:t>
            </a:r>
            <a:r>
              <a:rPr lang="en-GB" dirty="0"/>
              <a:t>! Hier </a:t>
            </a:r>
            <a:r>
              <a:rPr lang="en-GB" dirty="0" err="1"/>
              <a:t>geldt</a:t>
            </a:r>
            <a:r>
              <a:rPr lang="en-GB" dirty="0"/>
              <a:t> </a:t>
            </a:r>
            <a:r>
              <a:rPr lang="en-GB" dirty="0" err="1"/>
              <a:t>bijvoorbeeld</a:t>
            </a:r>
            <a:r>
              <a:rPr lang="en-GB" dirty="0"/>
              <a:t>: </a:t>
            </a:r>
            <a:r>
              <a:rPr lang="en-GB" dirty="0" err="1"/>
              <a:t>groen</a:t>
            </a:r>
            <a:r>
              <a:rPr lang="en-GB" dirty="0"/>
              <a:t> + rood = </a:t>
            </a:r>
            <a:r>
              <a:rPr lang="en-GB" dirty="0" err="1"/>
              <a:t>geel</a:t>
            </a:r>
            <a:r>
              <a:rPr lang="en-GB" dirty="0"/>
              <a:t>.</a:t>
            </a:r>
          </a:p>
          <a:p>
            <a:pPr marL="0" lvl="0" indent="0" algn="l" rtl="0">
              <a:lnSpc>
                <a:spcPct val="100000"/>
              </a:lnSpc>
              <a:spcBef>
                <a:spcPts val="0"/>
              </a:spcBef>
              <a:spcAft>
                <a:spcPts val="0"/>
              </a:spcAft>
              <a:buSzPts val="1400"/>
              <a:buNone/>
            </a:pPr>
            <a:endParaRPr lang="en-GB" dirty="0"/>
          </a:p>
          <a:p>
            <a:pPr marL="0" lvl="0" indent="0" algn="l" rtl="0">
              <a:lnSpc>
                <a:spcPct val="100000"/>
              </a:lnSpc>
              <a:spcBef>
                <a:spcPts val="0"/>
              </a:spcBef>
              <a:spcAft>
                <a:spcPts val="0"/>
              </a:spcAft>
              <a:buSzPts val="1400"/>
              <a:buNone/>
            </a:pPr>
            <a:r>
              <a:rPr lang="en-GB" sz="1200" dirty="0"/>
              <a:t>De pixels van je scherm </a:t>
            </a:r>
            <a:r>
              <a:rPr lang="en-GB" sz="1200" dirty="0" err="1"/>
              <a:t>zijn</a:t>
            </a:r>
            <a:r>
              <a:rPr lang="en-GB" sz="1200" dirty="0"/>
              <a:t> </a:t>
            </a:r>
            <a:r>
              <a:rPr lang="en-GB" sz="1200" dirty="0" err="1"/>
              <a:t>kleine</a:t>
            </a:r>
            <a:r>
              <a:rPr lang="en-GB" sz="1200" dirty="0"/>
              <a:t> </a:t>
            </a:r>
            <a:r>
              <a:rPr lang="en-GB" sz="1200" dirty="0" err="1"/>
              <a:t>lampjes</a:t>
            </a:r>
            <a:r>
              <a:rPr lang="en-GB" sz="1200" dirty="0"/>
              <a:t>. Je </a:t>
            </a:r>
            <a:r>
              <a:rPr lang="en-GB" sz="1200" dirty="0" err="1"/>
              <a:t>mengt</a:t>
            </a:r>
            <a:r>
              <a:rPr lang="en-GB" sz="1200" dirty="0"/>
              <a:t> met pixels </a:t>
            </a:r>
            <a:r>
              <a:rPr lang="en-GB" sz="1200" dirty="0" err="1"/>
              <a:t>dus</a:t>
            </a:r>
            <a:r>
              <a:rPr lang="en-GB" sz="1200" dirty="0"/>
              <a:t> </a:t>
            </a:r>
            <a:r>
              <a:rPr lang="en-GB" sz="1200" dirty="0" err="1"/>
              <a:t>licht</a:t>
            </a:r>
            <a:r>
              <a:rPr lang="en-GB" sz="1200" dirty="0"/>
              <a:t>.</a:t>
            </a:r>
            <a:endParaRPr dirty="0"/>
          </a:p>
          <a:p>
            <a:pPr marL="0" lvl="0" indent="0" algn="l" rtl="0">
              <a:lnSpc>
                <a:spcPct val="100000"/>
              </a:lnSpc>
              <a:spcBef>
                <a:spcPts val="0"/>
              </a:spcBef>
              <a:spcAft>
                <a:spcPts val="0"/>
              </a:spcAft>
              <a:buSzPts val="1400"/>
              <a:buNone/>
            </a:pPr>
            <a:endParaRPr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A </a:t>
            </a:r>
            <a:r>
              <a:rPr lang="nl-NL" sz="1200" b="0" i="0" u="none" strike="noStrike" cap="none" dirty="0">
                <a:solidFill>
                  <a:srgbClr val="000000"/>
                </a:solidFill>
                <a:latin typeface="Calibri"/>
                <a:ea typeface="Calibri"/>
                <a:cs typeface="Calibri"/>
                <a:sym typeface="Calibri"/>
              </a:rPr>
              <a:t>Geel is een mengkleur bij kleuren mengen met licht</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B </a:t>
            </a:r>
            <a:r>
              <a:rPr lang="nl-NL" sz="1200" b="0" i="0" u="none" strike="noStrike" cap="none" dirty="0">
                <a:solidFill>
                  <a:srgbClr val="000000"/>
                </a:solidFill>
                <a:latin typeface="Calibri"/>
                <a:ea typeface="Calibri"/>
                <a:cs typeface="Calibri"/>
                <a:sym typeface="Calibri"/>
              </a:rPr>
              <a:t>Blauw en Rood geven geen geel, maar magenta</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C </a:t>
            </a:r>
            <a:r>
              <a:rPr lang="nl-NL" sz="1200" b="0" i="0" u="none" strike="noStrike" cap="none" dirty="0">
                <a:solidFill>
                  <a:srgbClr val="000000"/>
                </a:solidFill>
                <a:latin typeface="Calibri"/>
                <a:ea typeface="Calibri"/>
                <a:cs typeface="Calibri"/>
                <a:sym typeface="Calibri"/>
              </a:rPr>
              <a:t>Geel is een mengkleur bij kleuren mengen met licht</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l-NL" sz="1200" b="0" i="0" u="none" strike="noStrike" cap="none" dirty="0">
                <a:solidFill>
                  <a:srgbClr val="000000"/>
                </a:solidFill>
                <a:latin typeface="Calibri"/>
                <a:ea typeface="Calibri"/>
                <a:cs typeface="Calibri"/>
                <a:sym typeface="Calibri"/>
              </a:rPr>
              <a:t>D Correct</a:t>
            </a:r>
          </a:p>
          <a:p>
            <a:pPr marL="0" lvl="0" indent="0" algn="l" rtl="0">
              <a:lnSpc>
                <a:spcPct val="100000"/>
              </a:lnSpc>
              <a:spcBef>
                <a:spcPts val="0"/>
              </a:spcBef>
              <a:spcAft>
                <a:spcPts val="0"/>
              </a:spcAft>
              <a:buSzPts val="1400"/>
              <a:buNone/>
            </a:pPr>
            <a:endParaRPr dirty="0"/>
          </a:p>
          <a:p>
            <a:pPr marL="0" lvl="0" indent="0" algn="l" rtl="0">
              <a:lnSpc>
                <a:spcPct val="100000"/>
              </a:lnSpc>
              <a:spcBef>
                <a:spcPts val="0"/>
              </a:spcBef>
              <a:spcAft>
                <a:spcPts val="0"/>
              </a:spcAft>
              <a:buSzPts val="1400"/>
              <a:buNone/>
            </a:pPr>
            <a:endParaRPr dirty="0"/>
          </a:p>
        </p:txBody>
      </p:sp>
      <p:sp>
        <p:nvSpPr>
          <p:cNvPr id="149" name="Google Shape;149;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dirty="0" err="1"/>
              <a:t>Misvatting</a:t>
            </a:r>
            <a:r>
              <a:rPr lang="en-GB" dirty="0"/>
              <a:t>: </a:t>
            </a:r>
            <a:r>
              <a:rPr lang="en-GB" dirty="0" err="1"/>
              <a:t>Leerlingen</a:t>
            </a:r>
            <a:r>
              <a:rPr lang="en-GB" dirty="0"/>
              <a:t> </a:t>
            </a:r>
            <a:r>
              <a:rPr lang="en-GB" dirty="0" err="1"/>
              <a:t>denken</a:t>
            </a:r>
            <a:r>
              <a:rPr lang="en-GB" dirty="0"/>
              <a:t> </a:t>
            </a:r>
            <a:r>
              <a:rPr lang="en-GB" dirty="0" err="1"/>
              <a:t>dat</a:t>
            </a:r>
            <a:r>
              <a:rPr lang="en-GB" dirty="0"/>
              <a:t> </a:t>
            </a:r>
            <a:r>
              <a:rPr lang="en-GB" dirty="0" err="1"/>
              <a:t>een</a:t>
            </a:r>
            <a:r>
              <a:rPr lang="en-GB" dirty="0"/>
              <a:t> rode </a:t>
            </a:r>
            <a:r>
              <a:rPr lang="en-GB" dirty="0" err="1"/>
              <a:t>roos</a:t>
            </a:r>
            <a:r>
              <a:rPr lang="en-GB" dirty="0"/>
              <a:t> het rode </a:t>
            </a:r>
            <a:r>
              <a:rPr lang="en-GB" dirty="0" err="1"/>
              <a:t>licht</a:t>
            </a:r>
            <a:r>
              <a:rPr lang="en-GB" dirty="0"/>
              <a:t> </a:t>
            </a:r>
            <a:r>
              <a:rPr lang="en-GB" dirty="0" err="1"/>
              <a:t>opneemt</a:t>
            </a:r>
            <a:r>
              <a:rPr lang="en-GB" dirty="0"/>
              <a:t> </a:t>
            </a:r>
            <a:r>
              <a:rPr lang="en-GB" dirty="0" err="1"/>
              <a:t>en</a:t>
            </a:r>
            <a:r>
              <a:rPr lang="en-GB" dirty="0"/>
              <a:t> de rest </a:t>
            </a:r>
            <a:r>
              <a:rPr lang="en-GB" dirty="0" err="1"/>
              <a:t>weerkaatst</a:t>
            </a:r>
            <a:r>
              <a:rPr lang="en-GB" dirty="0"/>
              <a:t>. </a:t>
            </a:r>
            <a:r>
              <a:rPr lang="en-GB" dirty="0" err="1"/>
              <a:t>Alledrie</a:t>
            </a:r>
            <a:r>
              <a:rPr lang="en-GB" dirty="0"/>
              <a:t> de </a:t>
            </a:r>
            <a:r>
              <a:rPr lang="en-GB" dirty="0" err="1"/>
              <a:t>foute</a:t>
            </a:r>
            <a:r>
              <a:rPr lang="en-GB" dirty="0"/>
              <a:t> </a:t>
            </a:r>
            <a:r>
              <a:rPr lang="en-GB" dirty="0" err="1"/>
              <a:t>antwoorden</a:t>
            </a:r>
            <a:r>
              <a:rPr lang="en-GB" dirty="0"/>
              <a:t> </a:t>
            </a:r>
            <a:r>
              <a:rPr lang="en-GB" dirty="0" err="1"/>
              <a:t>hinten</a:t>
            </a:r>
            <a:r>
              <a:rPr lang="en-GB" dirty="0"/>
              <a:t> op </a:t>
            </a:r>
            <a:r>
              <a:rPr lang="en-GB" dirty="0" err="1"/>
              <a:t>dit</a:t>
            </a:r>
            <a:r>
              <a:rPr lang="en-GB" dirty="0"/>
              <a:t> idee</a:t>
            </a:r>
          </a:p>
          <a:p>
            <a:pPr marL="0" lvl="0" indent="0" algn="l" rtl="0">
              <a:lnSpc>
                <a:spcPct val="100000"/>
              </a:lnSpc>
              <a:spcBef>
                <a:spcPts val="0"/>
              </a:spcBef>
              <a:spcAft>
                <a:spcPts val="0"/>
              </a:spcAft>
              <a:buSzPts val="1400"/>
              <a:buNone/>
            </a:pPr>
            <a:endParaRPr dirty="0"/>
          </a:p>
          <a:p>
            <a:pPr marL="0" lvl="0" indent="0" algn="l" rtl="0">
              <a:lnSpc>
                <a:spcPct val="100000"/>
              </a:lnSpc>
              <a:spcBef>
                <a:spcPts val="0"/>
              </a:spcBef>
              <a:spcAft>
                <a:spcPts val="0"/>
              </a:spcAft>
              <a:buSzPts val="1400"/>
              <a:buNone/>
            </a:pPr>
            <a:r>
              <a:rPr lang="en-GB" sz="1200" dirty="0"/>
              <a:t>De </a:t>
            </a:r>
            <a:r>
              <a:rPr lang="en-GB" sz="1200" dirty="0" err="1"/>
              <a:t>kleur</a:t>
            </a:r>
            <a:r>
              <a:rPr lang="en-GB" sz="1200" dirty="0"/>
              <a:t> die je </a:t>
            </a:r>
            <a:r>
              <a:rPr lang="en-GB" sz="1200" dirty="0" err="1"/>
              <a:t>ziet</a:t>
            </a:r>
            <a:r>
              <a:rPr lang="en-GB" sz="1200" dirty="0"/>
              <a:t> </a:t>
            </a:r>
            <a:r>
              <a:rPr lang="en-GB" sz="1200" dirty="0" err="1"/>
              <a:t>komt</a:t>
            </a:r>
            <a:r>
              <a:rPr lang="en-GB" sz="1200" dirty="0"/>
              <a:t> </a:t>
            </a:r>
            <a:r>
              <a:rPr lang="en-GB" sz="1200" dirty="0" err="1"/>
              <a:t>doordat</a:t>
            </a:r>
            <a:r>
              <a:rPr lang="en-GB" sz="1200" dirty="0"/>
              <a:t> het </a:t>
            </a:r>
            <a:r>
              <a:rPr lang="en-GB" sz="1200" dirty="0" err="1"/>
              <a:t>voorwerp</a:t>
            </a:r>
            <a:r>
              <a:rPr lang="en-GB" sz="1200" dirty="0"/>
              <a:t> </a:t>
            </a:r>
            <a:r>
              <a:rPr lang="en-GB" sz="1200" dirty="0" err="1"/>
              <a:t>uit</a:t>
            </a:r>
            <a:r>
              <a:rPr lang="en-GB" sz="1200" dirty="0"/>
              <a:t> het </a:t>
            </a:r>
            <a:r>
              <a:rPr lang="en-GB" sz="1200" dirty="0" err="1"/>
              <a:t>witte</a:t>
            </a:r>
            <a:r>
              <a:rPr lang="en-GB" sz="1200" dirty="0"/>
              <a:t> </a:t>
            </a:r>
            <a:r>
              <a:rPr lang="en-GB" sz="1200" dirty="0" err="1"/>
              <a:t>licht</a:t>
            </a:r>
            <a:r>
              <a:rPr lang="en-GB" sz="1200" dirty="0"/>
              <a:t> </a:t>
            </a:r>
            <a:r>
              <a:rPr lang="en-GB" sz="1200" dirty="0" err="1"/>
              <a:t>alleen</a:t>
            </a:r>
            <a:r>
              <a:rPr lang="en-GB" sz="1200" dirty="0"/>
              <a:t> die </a:t>
            </a:r>
            <a:r>
              <a:rPr lang="en-GB" sz="1200" dirty="0" err="1"/>
              <a:t>kleur</a:t>
            </a:r>
            <a:r>
              <a:rPr lang="en-GB" sz="1200" dirty="0"/>
              <a:t> in je </a:t>
            </a:r>
            <a:r>
              <a:rPr lang="en-GB" sz="1200" dirty="0" err="1"/>
              <a:t>oog</a:t>
            </a:r>
            <a:r>
              <a:rPr lang="en-GB" sz="1200" dirty="0"/>
              <a:t> </a:t>
            </a:r>
            <a:r>
              <a:rPr lang="en-GB" sz="1200" dirty="0" err="1"/>
              <a:t>laat</a:t>
            </a:r>
            <a:r>
              <a:rPr lang="en-GB" sz="1200" dirty="0"/>
              <a:t> </a:t>
            </a:r>
            <a:r>
              <a:rPr lang="en-GB" sz="1200" dirty="0" err="1"/>
              <a:t>komen</a:t>
            </a:r>
            <a:endParaRPr dirty="0"/>
          </a:p>
          <a:p>
            <a:pPr marL="0" lvl="0" indent="0" algn="l" rtl="0">
              <a:lnSpc>
                <a:spcPct val="100000"/>
              </a:lnSpc>
              <a:spcBef>
                <a:spcPts val="0"/>
              </a:spcBef>
              <a:spcAft>
                <a:spcPts val="0"/>
              </a:spcAft>
              <a:buSzPts val="1400"/>
              <a:buNone/>
            </a:pPr>
            <a:endParaRPr lang="en-GB" dirty="0"/>
          </a:p>
          <a:p>
            <a:pPr marL="0" lvl="0" indent="0" algn="l" rtl="0">
              <a:lnSpc>
                <a:spcPct val="100000"/>
              </a:lnSpc>
              <a:spcBef>
                <a:spcPts val="0"/>
              </a:spcBef>
              <a:spcAft>
                <a:spcPts val="0"/>
              </a:spcAft>
              <a:buSzPts val="1400"/>
              <a:buNone/>
            </a:pPr>
            <a:r>
              <a:rPr lang="en-GB" dirty="0"/>
              <a:t>A Correct</a:t>
            </a:r>
            <a:endParaRPr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B </a:t>
            </a:r>
            <a:r>
              <a:rPr lang="nl-NL" sz="1200" b="0" i="0" u="none" strike="noStrike" cap="none" dirty="0">
                <a:solidFill>
                  <a:srgbClr val="000000"/>
                </a:solidFill>
                <a:latin typeface="Calibri"/>
                <a:ea typeface="Calibri"/>
                <a:cs typeface="Calibri"/>
                <a:sym typeface="Calibri"/>
              </a:rPr>
              <a:t>Niet goed. Juist het rode licht wordt weerkaatst</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C </a:t>
            </a:r>
            <a:r>
              <a:rPr lang="nl-NL" sz="1200" b="0" i="0" u="none" strike="noStrike" cap="none" dirty="0">
                <a:solidFill>
                  <a:srgbClr val="000000"/>
                </a:solidFill>
                <a:latin typeface="Calibri"/>
                <a:ea typeface="Calibri"/>
                <a:cs typeface="Calibri"/>
                <a:sym typeface="Calibri"/>
              </a:rPr>
              <a:t>Niet goed. De roos kaatst alleen rood weerkaatsen</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D </a:t>
            </a:r>
            <a:r>
              <a:rPr lang="nl-NL" sz="1200" b="0" i="0" u="none" strike="noStrike" cap="none" dirty="0">
                <a:solidFill>
                  <a:srgbClr val="000000"/>
                </a:solidFill>
                <a:latin typeface="Calibri"/>
                <a:ea typeface="Calibri"/>
                <a:cs typeface="Calibri"/>
                <a:sym typeface="Calibri"/>
              </a:rPr>
              <a:t>Niet goed. Cyaan is de mengkleur van groen en blauw</a:t>
            </a:r>
          </a:p>
          <a:p>
            <a:pPr marL="0" lvl="0" indent="0" algn="l" rtl="0">
              <a:lnSpc>
                <a:spcPct val="100000"/>
              </a:lnSpc>
              <a:spcBef>
                <a:spcPts val="0"/>
              </a:spcBef>
              <a:spcAft>
                <a:spcPts val="0"/>
              </a:spcAft>
              <a:buSzPts val="1400"/>
              <a:buNone/>
            </a:pPr>
            <a:endParaRPr dirty="0"/>
          </a:p>
          <a:p>
            <a:pPr marL="0" lvl="0" indent="0" algn="l" rtl="0">
              <a:lnSpc>
                <a:spcPct val="100000"/>
              </a:lnSpc>
              <a:spcBef>
                <a:spcPts val="0"/>
              </a:spcBef>
              <a:spcAft>
                <a:spcPts val="0"/>
              </a:spcAft>
              <a:buSzPts val="1400"/>
              <a:buNone/>
            </a:pPr>
            <a:endParaRPr dirty="0"/>
          </a:p>
        </p:txBody>
      </p:sp>
      <p:sp>
        <p:nvSpPr>
          <p:cNvPr id="203" name="Google Shape;203;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06" name="Google Shape;306;p1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nl-NL" dirty="0"/>
                  <a:t>Misvatting: Leerlingen hebben nog geen vast idee over golflengte en frequentie. Ook gaat het over </a:t>
                </a:r>
                <a14:m>
                  <m:oMath xmlns:m="http://schemas.openxmlformats.org/officeDocument/2006/math">
                    <m:r>
                      <a:rPr lang="nl-NL" b="0" i="1" smtClean="0">
                        <a:latin typeface="Cambria Math" panose="02040503050406030204" pitchFamily="18" charset="0"/>
                      </a:rPr>
                      <m:t>𝑣</m:t>
                    </m:r>
                    <m:r>
                      <a:rPr lang="nl-NL" b="0" i="1" smtClean="0">
                        <a:latin typeface="Cambria Math" panose="02040503050406030204" pitchFamily="18" charset="0"/>
                      </a:rPr>
                      <m:t>=</m:t>
                    </m:r>
                    <m:r>
                      <a:rPr lang="nl-NL" b="0" i="1" smtClean="0">
                        <a:latin typeface="Cambria Math" panose="02040503050406030204" pitchFamily="18" charset="0"/>
                      </a:rPr>
                      <m:t>𝑓</m:t>
                    </m:r>
                    <m:r>
                      <a:rPr lang="nl-NL" b="0" i="1" smtClean="0">
                        <a:latin typeface="Cambria Math" panose="02040503050406030204" pitchFamily="18" charset="0"/>
                      </a:rPr>
                      <m:t>⋅</m:t>
                    </m:r>
                    <m:r>
                      <a:rPr lang="nl-NL" b="0" i="1" smtClean="0">
                        <a:latin typeface="Cambria Math" panose="02040503050406030204" pitchFamily="18" charset="0"/>
                      </a:rPr>
                      <m:t>𝜆</m:t>
                    </m:r>
                    <m:r>
                      <a:rPr lang="nl-NL" b="0" i="0" smtClean="0">
                        <a:latin typeface="Cambria Math" panose="02040503050406030204" pitchFamily="18" charset="0"/>
                      </a:rPr>
                      <m:t>.</m:t>
                    </m:r>
                  </m:oMath>
                </a14:m>
                <a:r>
                  <a:rPr lang="nl-NL" dirty="0"/>
                  <a:t> Je kunt hier niet één grootheid aanpassen en de rest constant</a:t>
                </a:r>
                <a:r>
                  <a:rPr lang="nl-NL" baseline="0" dirty="0"/>
                  <a:t> houden.</a:t>
                </a:r>
              </a:p>
              <a:p>
                <a:pPr marL="0" lvl="0" indent="0" algn="l" rtl="0">
                  <a:lnSpc>
                    <a:spcPct val="100000"/>
                  </a:lnSpc>
                  <a:spcBef>
                    <a:spcPts val="0"/>
                  </a:spcBef>
                  <a:spcAft>
                    <a:spcPts val="0"/>
                  </a:spcAft>
                  <a:buClr>
                    <a:schemeClr val="dk1"/>
                  </a:buClr>
                  <a:buSzPts val="1100"/>
                  <a:buFont typeface="Arial"/>
                  <a:buNone/>
                </a:pPr>
                <a:r>
                  <a:rPr lang="nl-NL" dirty="0"/>
                  <a:t>De frequentie van het licht verandert niet. Dat bepaald namelijk de energie van het licht, en energie is behouden. De formule </a:t>
                </a:r>
                <a14:m>
                  <m:oMath xmlns:m="http://schemas.openxmlformats.org/officeDocument/2006/math">
                    <m:r>
                      <a:rPr lang="nl-NL" b="0" i="1" smtClean="0">
                        <a:latin typeface="Cambria Math" panose="02040503050406030204" pitchFamily="18" charset="0"/>
                      </a:rPr>
                      <m:t>𝑣</m:t>
                    </m:r>
                    <m:r>
                      <a:rPr lang="nl-NL" b="0" i="1" smtClean="0">
                        <a:latin typeface="Cambria Math" panose="02040503050406030204" pitchFamily="18" charset="0"/>
                      </a:rPr>
                      <m:t>=</m:t>
                    </m:r>
                    <m:r>
                      <a:rPr lang="nl-NL" b="0" i="1" smtClean="0">
                        <a:latin typeface="Cambria Math" panose="02040503050406030204" pitchFamily="18" charset="0"/>
                      </a:rPr>
                      <m:t>𝑓</m:t>
                    </m:r>
                    <m:r>
                      <a:rPr lang="nl-NL" b="0" i="1" smtClean="0">
                        <a:latin typeface="Cambria Math" panose="02040503050406030204" pitchFamily="18" charset="0"/>
                      </a:rPr>
                      <m:t>⋅</m:t>
                    </m:r>
                    <m:r>
                      <a:rPr lang="nl-NL" b="0" i="1" smtClean="0">
                        <a:latin typeface="Cambria Math" panose="02040503050406030204" pitchFamily="18" charset="0"/>
                      </a:rPr>
                      <m:t>𝜆</m:t>
                    </m:r>
                  </m:oMath>
                </a14:m>
                <a:r>
                  <a:rPr lang="nl-NL" dirty="0"/>
                  <a:t> laat zien dat als de snelheid</a:t>
                </a:r>
                <a:r>
                  <a:rPr lang="nl-NL" baseline="0" dirty="0"/>
                  <a:t> afneemt, ook de golflengte af moet nemen (f blijft </a:t>
                </a:r>
                <a:r>
                  <a:rPr lang="nl-NL" baseline="0" dirty="0" err="1"/>
                  <a:t>geljk</a:t>
                </a:r>
                <a:r>
                  <a:rPr lang="nl-NL" baseline="0" dirty="0"/>
                  <a:t>)</a:t>
                </a:r>
                <a:endParaRPr lang="nl-NL" dirty="0"/>
              </a:p>
              <a:p>
                <a:pPr marL="0" lvl="0" indent="0" algn="l" rtl="0">
                  <a:lnSpc>
                    <a:spcPct val="100000"/>
                  </a:lnSpc>
                  <a:spcBef>
                    <a:spcPts val="0"/>
                  </a:spcBef>
                  <a:spcAft>
                    <a:spcPts val="0"/>
                  </a:spcAft>
                  <a:buClr>
                    <a:schemeClr val="dk1"/>
                  </a:buClr>
                  <a:buSzPts val="1100"/>
                  <a:buFont typeface="Arial"/>
                  <a:buNone/>
                </a:pPr>
                <a:endParaRPr lang="nl-NL" dirty="0"/>
              </a:p>
              <a:p>
                <a:pPr marL="0" lvl="0" indent="0" algn="l" rtl="0">
                  <a:lnSpc>
                    <a:spcPct val="100000"/>
                  </a:lnSpc>
                  <a:spcBef>
                    <a:spcPts val="0"/>
                  </a:spcBef>
                  <a:spcAft>
                    <a:spcPts val="0"/>
                  </a:spcAft>
                  <a:buClr>
                    <a:schemeClr val="dk1"/>
                  </a:buClr>
                  <a:buSzPts val="1100"/>
                  <a:buFont typeface="Arial"/>
                  <a:buNone/>
                </a:pPr>
                <a:r>
                  <a:rPr lang="nl-NL" dirty="0"/>
                  <a:t>A Als de snelheid verandert en de rest blijft gelijk, dan klopt de formule </a:t>
                </a:r>
                <a14:m>
                  <m:oMath xmlns:m="http://schemas.openxmlformats.org/officeDocument/2006/math">
                    <m:r>
                      <a:rPr lang="nl-NL" b="0" i="1" smtClean="0">
                        <a:latin typeface="Cambria Math" panose="02040503050406030204" pitchFamily="18" charset="0"/>
                      </a:rPr>
                      <m:t>𝑣</m:t>
                    </m:r>
                    <m:r>
                      <a:rPr lang="nl-NL" b="0" i="1" smtClean="0">
                        <a:latin typeface="Cambria Math" panose="02040503050406030204" pitchFamily="18" charset="0"/>
                      </a:rPr>
                      <m:t>=</m:t>
                    </m:r>
                    <m:r>
                      <a:rPr lang="nl-NL" b="0" i="1" smtClean="0">
                        <a:latin typeface="Cambria Math" panose="02040503050406030204" pitchFamily="18" charset="0"/>
                      </a:rPr>
                      <m:t>𝑓</m:t>
                    </m:r>
                    <m:r>
                      <a:rPr lang="nl-NL" b="0" i="1" smtClean="0">
                        <a:latin typeface="Cambria Math" panose="02040503050406030204" pitchFamily="18" charset="0"/>
                      </a:rPr>
                      <m:t>⋅</m:t>
                    </m:r>
                    <m:r>
                      <a:rPr lang="nl-NL" b="0" i="1" smtClean="0">
                        <a:latin typeface="Cambria Math" panose="02040503050406030204" pitchFamily="18" charset="0"/>
                      </a:rPr>
                      <m:t>𝜆</m:t>
                    </m:r>
                  </m:oMath>
                </a14:m>
                <a:r>
                  <a:rPr lang="nl-NL" dirty="0"/>
                  <a:t> niet meer</a:t>
                </a:r>
              </a:p>
              <a:p>
                <a:pPr marL="0" lvl="0" indent="0" algn="l" rtl="0">
                  <a:lnSpc>
                    <a:spcPct val="100000"/>
                  </a:lnSpc>
                  <a:spcBef>
                    <a:spcPts val="0"/>
                  </a:spcBef>
                  <a:spcAft>
                    <a:spcPts val="0"/>
                  </a:spcAft>
                  <a:buClr>
                    <a:schemeClr val="dk1"/>
                  </a:buClr>
                  <a:buSzPts val="1100"/>
                  <a:buFont typeface="Arial"/>
                  <a:buNone/>
                </a:pPr>
                <a:r>
                  <a:rPr lang="nl-NL" dirty="0"/>
                  <a:t>B Als de golflengte verandert en de rest blijft gelijk, dan klopt de formule </a:t>
                </a:r>
                <a14:m>
                  <m:oMath xmlns:m="http://schemas.openxmlformats.org/officeDocument/2006/math">
                    <m:r>
                      <a:rPr lang="nl-NL" b="0" i="1" smtClean="0">
                        <a:latin typeface="Cambria Math" panose="02040503050406030204" pitchFamily="18" charset="0"/>
                      </a:rPr>
                      <m:t>𝑣</m:t>
                    </m:r>
                    <m:r>
                      <a:rPr lang="nl-NL" b="0" i="1" smtClean="0">
                        <a:latin typeface="Cambria Math" panose="02040503050406030204" pitchFamily="18" charset="0"/>
                      </a:rPr>
                      <m:t>=</m:t>
                    </m:r>
                    <m:r>
                      <a:rPr lang="nl-NL" b="0" i="1" smtClean="0">
                        <a:latin typeface="Cambria Math" panose="02040503050406030204" pitchFamily="18" charset="0"/>
                      </a:rPr>
                      <m:t>𝑓</m:t>
                    </m:r>
                    <m:r>
                      <a:rPr lang="nl-NL" b="0" i="1" smtClean="0">
                        <a:latin typeface="Cambria Math" panose="02040503050406030204" pitchFamily="18" charset="0"/>
                      </a:rPr>
                      <m:t>⋅</m:t>
                    </m:r>
                    <m:r>
                      <a:rPr lang="nl-NL" b="0" i="1" smtClean="0">
                        <a:latin typeface="Cambria Math" panose="02040503050406030204" pitchFamily="18" charset="0"/>
                      </a:rPr>
                      <m:t>𝜆</m:t>
                    </m:r>
                  </m:oMath>
                </a14:m>
                <a:r>
                  <a:rPr lang="nl-NL" dirty="0"/>
                  <a:t> niet meer</a:t>
                </a:r>
              </a:p>
              <a:p>
                <a:pPr marL="0" lvl="0" indent="0" algn="l" rtl="0">
                  <a:lnSpc>
                    <a:spcPct val="100000"/>
                  </a:lnSpc>
                  <a:spcBef>
                    <a:spcPts val="0"/>
                  </a:spcBef>
                  <a:spcAft>
                    <a:spcPts val="0"/>
                  </a:spcAft>
                  <a:buClr>
                    <a:schemeClr val="dk1"/>
                  </a:buClr>
                  <a:buSzPts val="1100"/>
                  <a:buFont typeface="Arial"/>
                  <a:buNone/>
                </a:pPr>
                <a:r>
                  <a:rPr lang="nl-NL" dirty="0"/>
                  <a:t>C Correct</a:t>
                </a:r>
              </a:p>
              <a:p>
                <a:pPr marL="0" lvl="0" indent="0" algn="l" rtl="0">
                  <a:lnSpc>
                    <a:spcPct val="100000"/>
                  </a:lnSpc>
                  <a:spcBef>
                    <a:spcPts val="0"/>
                  </a:spcBef>
                  <a:spcAft>
                    <a:spcPts val="0"/>
                  </a:spcAft>
                  <a:buClr>
                    <a:schemeClr val="dk1"/>
                  </a:buClr>
                  <a:buSzPts val="1100"/>
                  <a:buFont typeface="Arial"/>
                  <a:buNone/>
                </a:pPr>
                <a:r>
                  <a:rPr lang="nl-NL" dirty="0"/>
                  <a:t>D Dan zou er niets veranderen bij de overgang van het ene medium naar het andere. Oftewel: geen breking</a:t>
                </a:r>
              </a:p>
              <a:p>
                <a:pPr marL="0" lvl="0" indent="0" algn="l" rtl="0">
                  <a:lnSpc>
                    <a:spcPct val="100000"/>
                  </a:lnSpc>
                  <a:spcBef>
                    <a:spcPts val="0"/>
                  </a:spcBef>
                  <a:spcAft>
                    <a:spcPts val="0"/>
                  </a:spcAft>
                  <a:buClr>
                    <a:schemeClr val="dk1"/>
                  </a:buClr>
                  <a:buSzPts val="1100"/>
                  <a:buFont typeface="Arial"/>
                  <a:buNone/>
                </a:pPr>
                <a:endParaRPr dirty="0"/>
              </a:p>
            </p:txBody>
          </p:sp>
        </mc:Choice>
        <mc:Fallback>
          <p:sp>
            <p:nvSpPr>
              <p:cNvPr id="306" name="Google Shape;306;p1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nl-NL" dirty="0"/>
                  <a:t>Misvatting: Leerlingen hebben nog geen vast idee over golflengte en frequentie. Ook gaat het over </a:t>
                </a:r>
                <a:r>
                  <a:rPr lang="nl-NL" b="0" i="0">
                    <a:latin typeface="Cambria Math" panose="02040503050406030204" pitchFamily="18" charset="0"/>
                  </a:rPr>
                  <a:t>𝑣=𝑓⋅𝜆.</a:t>
                </a:r>
                <a:r>
                  <a:rPr lang="nl-NL" dirty="0"/>
                  <a:t> Je kunt hier niet één grootheid aanpassen en de rest constant</a:t>
                </a:r>
                <a:r>
                  <a:rPr lang="nl-NL" baseline="0" dirty="0"/>
                  <a:t> houden.</a:t>
                </a:r>
              </a:p>
              <a:p>
                <a:pPr marL="0" lvl="0" indent="0" algn="l" rtl="0">
                  <a:lnSpc>
                    <a:spcPct val="100000"/>
                  </a:lnSpc>
                  <a:spcBef>
                    <a:spcPts val="0"/>
                  </a:spcBef>
                  <a:spcAft>
                    <a:spcPts val="0"/>
                  </a:spcAft>
                  <a:buClr>
                    <a:schemeClr val="dk1"/>
                  </a:buClr>
                  <a:buSzPts val="1100"/>
                  <a:buFont typeface="Arial"/>
                  <a:buNone/>
                </a:pPr>
                <a:r>
                  <a:rPr lang="nl-NL" dirty="0"/>
                  <a:t>De frequentie van het licht verandert niet. Dat bepaald namelijk de energie van het licht, en energie is behouden. De formule </a:t>
                </a:r>
                <a:r>
                  <a:rPr lang="nl-NL" b="0" i="0">
                    <a:latin typeface="Cambria Math" panose="02040503050406030204" pitchFamily="18" charset="0"/>
                  </a:rPr>
                  <a:t>𝑣=𝑓⋅𝜆</a:t>
                </a:r>
                <a:r>
                  <a:rPr lang="nl-NL" dirty="0"/>
                  <a:t> laat zien dat als de snelheid</a:t>
                </a:r>
                <a:r>
                  <a:rPr lang="nl-NL" baseline="0" dirty="0"/>
                  <a:t> afneemt, ook de golflengte af moet nemen (f blijft </a:t>
                </a:r>
                <a:r>
                  <a:rPr lang="nl-NL" baseline="0" dirty="0" err="1"/>
                  <a:t>geljk</a:t>
                </a:r>
                <a:r>
                  <a:rPr lang="nl-NL" baseline="0" dirty="0"/>
                  <a:t>)</a:t>
                </a:r>
                <a:endParaRPr lang="nl-NL" dirty="0"/>
              </a:p>
              <a:p>
                <a:pPr marL="0" lvl="0" indent="0" algn="l" rtl="0">
                  <a:lnSpc>
                    <a:spcPct val="100000"/>
                  </a:lnSpc>
                  <a:spcBef>
                    <a:spcPts val="0"/>
                  </a:spcBef>
                  <a:spcAft>
                    <a:spcPts val="0"/>
                  </a:spcAft>
                  <a:buClr>
                    <a:schemeClr val="dk1"/>
                  </a:buClr>
                  <a:buSzPts val="1100"/>
                  <a:buFont typeface="Arial"/>
                  <a:buNone/>
                </a:pPr>
                <a:endParaRPr lang="nl-NL" dirty="0"/>
              </a:p>
              <a:p>
                <a:pPr marL="0" lvl="0" indent="0" algn="l" rtl="0">
                  <a:lnSpc>
                    <a:spcPct val="100000"/>
                  </a:lnSpc>
                  <a:spcBef>
                    <a:spcPts val="0"/>
                  </a:spcBef>
                  <a:spcAft>
                    <a:spcPts val="0"/>
                  </a:spcAft>
                  <a:buClr>
                    <a:schemeClr val="dk1"/>
                  </a:buClr>
                  <a:buSzPts val="1100"/>
                  <a:buFont typeface="Arial"/>
                  <a:buNone/>
                </a:pPr>
                <a:r>
                  <a:rPr lang="nl-NL" dirty="0"/>
                  <a:t>A Als de snelheid verandert en de rest blijft gelijk, dan klopt de formule </a:t>
                </a:r>
                <a:r>
                  <a:rPr lang="nl-NL" b="0" i="0">
                    <a:latin typeface="Cambria Math" panose="02040503050406030204" pitchFamily="18" charset="0"/>
                  </a:rPr>
                  <a:t>𝑣=𝑓⋅𝜆</a:t>
                </a:r>
                <a:r>
                  <a:rPr lang="nl-NL" dirty="0"/>
                  <a:t> niet meer</a:t>
                </a:r>
              </a:p>
              <a:p>
                <a:pPr marL="0" lvl="0" indent="0" algn="l" rtl="0">
                  <a:lnSpc>
                    <a:spcPct val="100000"/>
                  </a:lnSpc>
                  <a:spcBef>
                    <a:spcPts val="0"/>
                  </a:spcBef>
                  <a:spcAft>
                    <a:spcPts val="0"/>
                  </a:spcAft>
                  <a:buClr>
                    <a:schemeClr val="dk1"/>
                  </a:buClr>
                  <a:buSzPts val="1100"/>
                  <a:buFont typeface="Arial"/>
                  <a:buNone/>
                </a:pPr>
                <a:r>
                  <a:rPr lang="nl-NL" dirty="0"/>
                  <a:t>B Als de golflengte verandert en de rest blijft gelijk, dan klopt de formule </a:t>
                </a:r>
                <a:r>
                  <a:rPr lang="nl-NL" b="0" i="0">
                    <a:latin typeface="Cambria Math" panose="02040503050406030204" pitchFamily="18" charset="0"/>
                  </a:rPr>
                  <a:t>𝑣=𝑓⋅𝜆</a:t>
                </a:r>
                <a:r>
                  <a:rPr lang="nl-NL" dirty="0"/>
                  <a:t> niet meer</a:t>
                </a:r>
              </a:p>
              <a:p>
                <a:pPr marL="0" lvl="0" indent="0" algn="l" rtl="0">
                  <a:lnSpc>
                    <a:spcPct val="100000"/>
                  </a:lnSpc>
                  <a:spcBef>
                    <a:spcPts val="0"/>
                  </a:spcBef>
                  <a:spcAft>
                    <a:spcPts val="0"/>
                  </a:spcAft>
                  <a:buClr>
                    <a:schemeClr val="dk1"/>
                  </a:buClr>
                  <a:buSzPts val="1100"/>
                  <a:buFont typeface="Arial"/>
                  <a:buNone/>
                </a:pPr>
                <a:r>
                  <a:rPr lang="nl-NL" dirty="0"/>
                  <a:t>C Correct</a:t>
                </a:r>
              </a:p>
              <a:p>
                <a:pPr marL="0" lvl="0" indent="0" algn="l" rtl="0">
                  <a:lnSpc>
                    <a:spcPct val="100000"/>
                  </a:lnSpc>
                  <a:spcBef>
                    <a:spcPts val="0"/>
                  </a:spcBef>
                  <a:spcAft>
                    <a:spcPts val="0"/>
                  </a:spcAft>
                  <a:buClr>
                    <a:schemeClr val="dk1"/>
                  </a:buClr>
                  <a:buSzPts val="1100"/>
                  <a:buFont typeface="Arial"/>
                  <a:buNone/>
                </a:pPr>
                <a:r>
                  <a:rPr lang="nl-NL" dirty="0"/>
                  <a:t>D Dan zou er niets veranderen bij de overgang van het ene medium naar het andere. Oftewel: geen breking</a:t>
                </a:r>
              </a:p>
              <a:p>
                <a:pPr marL="0" lvl="0" indent="0" algn="l" rtl="0">
                  <a:lnSpc>
                    <a:spcPct val="100000"/>
                  </a:lnSpc>
                  <a:spcBef>
                    <a:spcPts val="0"/>
                  </a:spcBef>
                  <a:spcAft>
                    <a:spcPts val="0"/>
                  </a:spcAft>
                  <a:buClr>
                    <a:schemeClr val="dk1"/>
                  </a:buClr>
                  <a:buSzPts val="1100"/>
                  <a:buFont typeface="Arial"/>
                  <a:buNone/>
                </a:pPr>
                <a:endParaRPr dirty="0"/>
              </a:p>
            </p:txBody>
          </p:sp>
        </mc:Fallback>
      </mc:AlternateContent>
      <p:sp>
        <p:nvSpPr>
          <p:cNvPr id="307" name="Google Shape;307;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Google Shape;352;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dirty="0" err="1"/>
              <a:t>Misvatting</a:t>
            </a:r>
            <a:r>
              <a:rPr lang="en-GB" dirty="0"/>
              <a:t>: In de </a:t>
            </a:r>
            <a:r>
              <a:rPr lang="en-GB" dirty="0" err="1"/>
              <a:t>afgelopen</a:t>
            </a:r>
            <a:r>
              <a:rPr lang="en-GB" dirty="0"/>
              <a:t> </a:t>
            </a:r>
            <a:r>
              <a:rPr lang="en-GB" dirty="0" err="1"/>
              <a:t>vraag</a:t>
            </a:r>
            <a:r>
              <a:rPr lang="en-GB" dirty="0"/>
              <a:t> </a:t>
            </a:r>
            <a:r>
              <a:rPr lang="en-GB" dirty="0" err="1"/>
              <a:t>zijn</a:t>
            </a:r>
            <a:r>
              <a:rPr lang="en-GB" dirty="0"/>
              <a:t> we </a:t>
            </a:r>
            <a:r>
              <a:rPr lang="en-GB" dirty="0" err="1"/>
              <a:t>bezig</a:t>
            </a:r>
            <a:r>
              <a:rPr lang="en-GB" dirty="0"/>
              <a:t> met </a:t>
            </a:r>
            <a:r>
              <a:rPr lang="en-GB" dirty="0" err="1"/>
              <a:t>frequentie</a:t>
            </a:r>
            <a:r>
              <a:rPr lang="en-GB" dirty="0"/>
              <a:t>, </a:t>
            </a:r>
            <a:r>
              <a:rPr lang="en-GB" dirty="0" err="1"/>
              <a:t>golflengte</a:t>
            </a:r>
            <a:r>
              <a:rPr lang="en-GB" dirty="0"/>
              <a:t> </a:t>
            </a:r>
            <a:r>
              <a:rPr lang="en-GB" dirty="0" err="1"/>
              <a:t>en</a:t>
            </a:r>
            <a:r>
              <a:rPr lang="en-GB" dirty="0"/>
              <a:t> </a:t>
            </a:r>
            <a:r>
              <a:rPr lang="en-GB" dirty="0" err="1"/>
              <a:t>snelheid</a:t>
            </a:r>
            <a:r>
              <a:rPr lang="en-GB" dirty="0"/>
              <a:t>. </a:t>
            </a:r>
            <a:r>
              <a:rPr lang="en-GB" dirty="0" err="1"/>
              <a:t>Leerlingen</a:t>
            </a:r>
            <a:r>
              <a:rPr lang="en-GB" dirty="0"/>
              <a:t> </a:t>
            </a:r>
            <a:r>
              <a:rPr lang="en-GB" dirty="0" err="1"/>
              <a:t>blijven</a:t>
            </a:r>
            <a:r>
              <a:rPr lang="en-GB" dirty="0"/>
              <a:t> </a:t>
            </a:r>
            <a:r>
              <a:rPr lang="en-GB" dirty="0" err="1"/>
              <a:t>soms</a:t>
            </a:r>
            <a:r>
              <a:rPr lang="en-GB" dirty="0"/>
              <a:t> in </a:t>
            </a:r>
            <a:r>
              <a:rPr lang="en-GB" dirty="0" err="1"/>
              <a:t>dat</a:t>
            </a:r>
            <a:r>
              <a:rPr lang="en-GB" dirty="0"/>
              <a:t> </a:t>
            </a:r>
            <a:r>
              <a:rPr lang="en-GB" dirty="0" err="1"/>
              <a:t>denkbeeld</a:t>
            </a:r>
            <a:r>
              <a:rPr lang="en-GB" dirty="0"/>
              <a:t> </a:t>
            </a:r>
            <a:r>
              <a:rPr lang="en-GB" dirty="0" err="1"/>
              <a:t>hangen</a:t>
            </a:r>
            <a:r>
              <a:rPr lang="en-GB" dirty="0"/>
              <a:t>. Nu </a:t>
            </a:r>
            <a:r>
              <a:rPr lang="en-GB" dirty="0" err="1"/>
              <a:t>testen</a:t>
            </a:r>
            <a:r>
              <a:rPr lang="en-GB" dirty="0"/>
              <a:t> we of ze </a:t>
            </a:r>
            <a:r>
              <a:rPr lang="en-GB" dirty="0" err="1"/>
              <a:t>doorhebben</a:t>
            </a:r>
            <a:r>
              <a:rPr lang="en-GB" dirty="0"/>
              <a:t> </a:t>
            </a:r>
            <a:r>
              <a:rPr lang="en-GB" dirty="0" err="1"/>
              <a:t>dat</a:t>
            </a:r>
            <a:r>
              <a:rPr lang="en-GB" dirty="0"/>
              <a:t> </a:t>
            </a:r>
            <a:r>
              <a:rPr lang="en-GB" dirty="0" err="1"/>
              <a:t>bij</a:t>
            </a:r>
            <a:r>
              <a:rPr lang="en-GB" dirty="0"/>
              <a:t> </a:t>
            </a:r>
            <a:r>
              <a:rPr lang="en-GB" dirty="0" err="1"/>
              <a:t>een</a:t>
            </a:r>
            <a:r>
              <a:rPr lang="en-GB" dirty="0"/>
              <a:t> </a:t>
            </a:r>
            <a:r>
              <a:rPr lang="en-GB" dirty="0" err="1"/>
              <a:t>reflectie</a:t>
            </a:r>
            <a:r>
              <a:rPr lang="en-GB" dirty="0"/>
              <a:t> </a:t>
            </a:r>
            <a:r>
              <a:rPr lang="en-GB" dirty="0" err="1"/>
              <a:t>alleen</a:t>
            </a:r>
            <a:r>
              <a:rPr lang="en-GB" dirty="0"/>
              <a:t> de </a:t>
            </a:r>
            <a:r>
              <a:rPr lang="en-GB" dirty="0" err="1"/>
              <a:t>richting</a:t>
            </a:r>
            <a:r>
              <a:rPr lang="en-GB" dirty="0"/>
              <a:t> van de </a:t>
            </a:r>
            <a:r>
              <a:rPr lang="en-GB" dirty="0" err="1"/>
              <a:t>snelheid</a:t>
            </a:r>
            <a:r>
              <a:rPr lang="en-GB" dirty="0"/>
              <a:t> van het </a:t>
            </a:r>
            <a:r>
              <a:rPr lang="en-GB" dirty="0" err="1"/>
              <a:t>licht</a:t>
            </a:r>
            <a:r>
              <a:rPr lang="en-GB" dirty="0"/>
              <a:t> </a:t>
            </a:r>
            <a:r>
              <a:rPr lang="en-GB" dirty="0" err="1"/>
              <a:t>verandert</a:t>
            </a:r>
            <a:r>
              <a:rPr lang="en-GB" dirty="0"/>
              <a:t>.</a:t>
            </a:r>
            <a:endParaRPr dirty="0"/>
          </a:p>
          <a:p>
            <a:pPr marL="0" lvl="0" indent="0" algn="l" rtl="0">
              <a:lnSpc>
                <a:spcPct val="100000"/>
              </a:lnSpc>
              <a:spcBef>
                <a:spcPts val="0"/>
              </a:spcBef>
              <a:spcAft>
                <a:spcPts val="0"/>
              </a:spcAft>
              <a:buClr>
                <a:schemeClr val="dk1"/>
              </a:buClr>
              <a:buSzPts val="1100"/>
              <a:buFont typeface="Arial"/>
              <a:buNone/>
            </a:pPr>
            <a:r>
              <a:rPr lang="en-GB" sz="1200" dirty="0"/>
              <a:t>Licht </a:t>
            </a:r>
            <a:r>
              <a:rPr lang="en-GB" sz="1200" dirty="0" err="1"/>
              <a:t>dat</a:t>
            </a:r>
            <a:r>
              <a:rPr lang="en-GB" sz="1200" dirty="0"/>
              <a:t> </a:t>
            </a:r>
            <a:r>
              <a:rPr lang="en-GB" sz="1200" dirty="0" err="1"/>
              <a:t>reflecteert</a:t>
            </a:r>
            <a:r>
              <a:rPr lang="en-GB" sz="1200" dirty="0"/>
              <a:t> van </a:t>
            </a:r>
            <a:r>
              <a:rPr lang="en-GB" sz="1200" dirty="0" err="1"/>
              <a:t>een</a:t>
            </a:r>
            <a:r>
              <a:rPr lang="en-GB" sz="1200" dirty="0"/>
              <a:t> glad </a:t>
            </a:r>
            <a:r>
              <a:rPr lang="en-GB" sz="1200" dirty="0" err="1"/>
              <a:t>oppervlak</a:t>
            </a:r>
            <a:r>
              <a:rPr lang="en-GB" sz="1200" dirty="0"/>
              <a:t> </a:t>
            </a:r>
            <a:r>
              <a:rPr lang="en-GB" sz="1200" dirty="0" err="1"/>
              <a:t>verandert</a:t>
            </a:r>
            <a:r>
              <a:rPr lang="en-GB" sz="1200" dirty="0"/>
              <a:t> </a:t>
            </a:r>
            <a:r>
              <a:rPr lang="en-GB" sz="1200" dirty="0" err="1"/>
              <a:t>niet</a:t>
            </a:r>
            <a:r>
              <a:rPr lang="en-GB" sz="1200" dirty="0"/>
              <a:t> van </a:t>
            </a:r>
            <a:r>
              <a:rPr lang="en-GB" sz="1200" dirty="0" err="1"/>
              <a:t>eigenschappen</a:t>
            </a:r>
            <a:r>
              <a:rPr lang="en-GB" sz="1200" dirty="0"/>
              <a:t>. Alleen de </a:t>
            </a:r>
            <a:r>
              <a:rPr lang="en-GB" sz="1200" dirty="0" err="1"/>
              <a:t>richting</a:t>
            </a:r>
            <a:r>
              <a:rPr lang="en-GB" sz="1200" dirty="0"/>
              <a:t> van de </a:t>
            </a:r>
            <a:r>
              <a:rPr lang="en-GB" sz="1200" dirty="0" err="1"/>
              <a:t>snelheid</a:t>
            </a:r>
            <a:r>
              <a:rPr lang="en-GB" sz="1200" dirty="0"/>
              <a:t> </a:t>
            </a:r>
            <a:r>
              <a:rPr lang="en-GB" sz="1200" dirty="0" err="1"/>
              <a:t>verandert</a:t>
            </a:r>
            <a:r>
              <a:rPr lang="en-GB" sz="1200" dirty="0"/>
              <a:t>.</a:t>
            </a:r>
            <a:endParaRPr dirty="0"/>
          </a:p>
          <a:p>
            <a:pPr marL="0" lvl="0" indent="0" algn="l" rtl="0">
              <a:lnSpc>
                <a:spcPct val="100000"/>
              </a:lnSpc>
              <a:spcBef>
                <a:spcPts val="0"/>
              </a:spcBef>
              <a:spcAft>
                <a:spcPts val="0"/>
              </a:spcAft>
              <a:buClr>
                <a:schemeClr val="dk1"/>
              </a:buClr>
              <a:buSzPts val="1100"/>
              <a:buFont typeface="Arial"/>
              <a:buNone/>
            </a:pPr>
            <a:endParaRPr lang="en-GB" dirty="0"/>
          </a:p>
          <a:p>
            <a:pPr marL="0" lvl="0" indent="0" algn="l" rtl="0">
              <a:lnSpc>
                <a:spcPct val="100000"/>
              </a:lnSpc>
              <a:spcBef>
                <a:spcPts val="0"/>
              </a:spcBef>
              <a:spcAft>
                <a:spcPts val="0"/>
              </a:spcAft>
              <a:buClr>
                <a:schemeClr val="dk1"/>
              </a:buClr>
              <a:buSzPts val="1100"/>
              <a:buFont typeface="Arial"/>
              <a:buNone/>
            </a:pPr>
            <a:r>
              <a:rPr lang="en-GB" dirty="0"/>
              <a:t>A </a:t>
            </a:r>
            <a:r>
              <a:rPr lang="nl-NL" dirty="0"/>
              <a:t>Zie uitleg</a:t>
            </a:r>
            <a:endParaRPr dirty="0"/>
          </a:p>
          <a:p>
            <a:pPr marL="0" lvl="0" indent="0" algn="l" rtl="0">
              <a:lnSpc>
                <a:spcPct val="100000"/>
              </a:lnSpc>
              <a:spcBef>
                <a:spcPts val="0"/>
              </a:spcBef>
              <a:spcAft>
                <a:spcPts val="0"/>
              </a:spcAft>
              <a:buClr>
                <a:schemeClr val="dk1"/>
              </a:buClr>
              <a:buSzPts val="1100"/>
              <a:buFont typeface="Arial"/>
              <a:buNone/>
            </a:pPr>
            <a:r>
              <a:rPr lang="en-GB" dirty="0"/>
              <a:t>B </a:t>
            </a:r>
            <a:r>
              <a:rPr lang="nl-NL" dirty="0"/>
              <a:t>Zie uitleg</a:t>
            </a:r>
            <a:endParaRPr dirty="0"/>
          </a:p>
          <a:p>
            <a:pPr marL="0" lvl="0" indent="0" algn="l" rtl="0">
              <a:lnSpc>
                <a:spcPct val="100000"/>
              </a:lnSpc>
              <a:spcBef>
                <a:spcPts val="0"/>
              </a:spcBef>
              <a:spcAft>
                <a:spcPts val="0"/>
              </a:spcAft>
              <a:buClr>
                <a:schemeClr val="dk1"/>
              </a:buClr>
              <a:buSzPts val="1100"/>
              <a:buFont typeface="Arial"/>
              <a:buNone/>
            </a:pPr>
            <a:r>
              <a:rPr lang="en-GB" dirty="0"/>
              <a:t>C </a:t>
            </a:r>
            <a:r>
              <a:rPr lang="nl-NL" dirty="0"/>
              <a:t>Zie uitleg</a:t>
            </a:r>
            <a:endParaRPr dirty="0"/>
          </a:p>
          <a:p>
            <a:pPr marL="0" lvl="0" indent="0" algn="l" rtl="0">
              <a:lnSpc>
                <a:spcPct val="100000"/>
              </a:lnSpc>
              <a:spcBef>
                <a:spcPts val="0"/>
              </a:spcBef>
              <a:spcAft>
                <a:spcPts val="0"/>
              </a:spcAft>
              <a:buClr>
                <a:schemeClr val="dk1"/>
              </a:buClr>
              <a:buSzPts val="1100"/>
              <a:buFont typeface="Arial"/>
              <a:buNone/>
            </a:pPr>
            <a:r>
              <a:rPr lang="en-GB" dirty="0"/>
              <a:t>D </a:t>
            </a:r>
            <a:r>
              <a:rPr lang="nl-NL" dirty="0"/>
              <a:t>Zie uitleg</a:t>
            </a:r>
            <a:endParaRPr dirty="0"/>
          </a:p>
          <a:p>
            <a:pPr marL="0" lvl="0" indent="0" algn="l" rtl="0">
              <a:lnSpc>
                <a:spcPct val="100000"/>
              </a:lnSpc>
              <a:spcBef>
                <a:spcPts val="0"/>
              </a:spcBef>
              <a:spcAft>
                <a:spcPts val="0"/>
              </a:spcAft>
              <a:buClr>
                <a:schemeClr val="dk1"/>
              </a:buClr>
              <a:buSzPts val="1100"/>
              <a:buFont typeface="Arial"/>
              <a:buNone/>
            </a:pPr>
            <a:r>
              <a:rPr lang="nl-NL" dirty="0"/>
              <a:t>E Zie uitleg</a:t>
            </a:r>
          </a:p>
          <a:p>
            <a:pPr marL="0" lvl="0" indent="0" algn="l" rtl="0">
              <a:lnSpc>
                <a:spcPct val="100000"/>
              </a:lnSpc>
              <a:spcBef>
                <a:spcPts val="0"/>
              </a:spcBef>
              <a:spcAft>
                <a:spcPts val="0"/>
              </a:spcAft>
              <a:buClr>
                <a:schemeClr val="dk1"/>
              </a:buClr>
              <a:buSzPts val="1100"/>
              <a:buFont typeface="Arial"/>
              <a:buNone/>
            </a:pPr>
            <a:r>
              <a:rPr lang="nl-NL" dirty="0"/>
              <a:t>F Correct</a:t>
            </a:r>
            <a:endParaRPr dirty="0"/>
          </a:p>
        </p:txBody>
      </p:sp>
      <p:sp>
        <p:nvSpPr>
          <p:cNvPr id="353" name="Google Shape;353;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5"/>
        <p:cNvGrpSpPr/>
        <p:nvPr/>
      </p:nvGrpSpPr>
      <p:grpSpPr>
        <a:xfrm>
          <a:off x="0" y="0"/>
          <a:ext cx="0" cy="0"/>
          <a:chOff x="0" y="0"/>
          <a:chExt cx="0" cy="0"/>
        </a:xfrm>
      </p:grpSpPr>
      <p:sp>
        <p:nvSpPr>
          <p:cNvPr id="406" name="Google Shape;406;p1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nl-NL" noProof="0" dirty="0"/>
              <a:t>Misvatting: Leerlingen denken dat de spiegel even groot moet zijn als je gezicht.</a:t>
            </a:r>
          </a:p>
          <a:p>
            <a:pPr marL="0" lvl="0" indent="0" algn="l" rtl="0">
              <a:lnSpc>
                <a:spcPct val="100000"/>
              </a:lnSpc>
              <a:spcBef>
                <a:spcPts val="0"/>
              </a:spcBef>
              <a:spcAft>
                <a:spcPts val="0"/>
              </a:spcAft>
              <a:buClr>
                <a:schemeClr val="dk1"/>
              </a:buClr>
              <a:buSzPts val="1100"/>
              <a:buFont typeface="Arial"/>
              <a:buNone/>
            </a:pPr>
            <a:r>
              <a:rPr lang="nl-NL" noProof="0" dirty="0"/>
              <a:t>Bedenk dat de spiegel zich altijd precies in het midden bevindt tussen je gezicht en het spiegelbeeld van je gezicht. Als je kijklijnen tekent van het gespiegelde gezicht naar je echte oog, dan zullen die lijnen convergeren. Bij de spiegel zijn ze halverwege, en is de afstand tussen de stralen dus ook gehalveerd. Je hebt dus maar de helft van de grootte van je gezicht nodig</a:t>
            </a:r>
          </a:p>
          <a:p>
            <a:pPr marL="0" lvl="0" indent="0" algn="l" rtl="0">
              <a:lnSpc>
                <a:spcPct val="100000"/>
              </a:lnSpc>
              <a:spcBef>
                <a:spcPts val="0"/>
              </a:spcBef>
              <a:spcAft>
                <a:spcPts val="0"/>
              </a:spcAft>
              <a:buClr>
                <a:schemeClr val="dk1"/>
              </a:buClr>
              <a:buSzPts val="1100"/>
              <a:buFont typeface="Arial"/>
              <a:buNone/>
            </a:pPr>
            <a:endParaRPr lang="nl-NL" noProof="0"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noProof="0" dirty="0"/>
              <a:t>A </a:t>
            </a:r>
            <a:r>
              <a:rPr lang="nl-NL" sz="1200" b="0" i="0" u="none" strike="noStrike" cap="none" noProof="0" dirty="0">
                <a:solidFill>
                  <a:srgbClr val="000000"/>
                </a:solidFill>
                <a:latin typeface="Calibri"/>
                <a:ea typeface="Calibri"/>
                <a:cs typeface="Calibri"/>
                <a:sym typeface="Calibri"/>
              </a:rPr>
              <a:t>Niet goed. Je ziet maar de helft van je gezicht</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noProof="0" dirty="0"/>
              <a:t>B </a:t>
            </a:r>
            <a:r>
              <a:rPr lang="nl-NL" sz="1200" b="0" i="0" u="none" strike="noStrike" cap="none" noProof="0" dirty="0">
                <a:solidFill>
                  <a:srgbClr val="000000"/>
                </a:solidFill>
                <a:latin typeface="Calibri"/>
                <a:ea typeface="Calibri"/>
                <a:cs typeface="Calibri"/>
                <a:sym typeface="Calibri"/>
              </a:rPr>
              <a:t>Goed. Lichtstralen van de onderkant van je gezicht komen volgens hoek I = hoek r in je oog</a:t>
            </a:r>
          </a:p>
          <a:p>
            <a:pPr marL="0" lvl="0" indent="0" algn="l" rtl="0">
              <a:lnSpc>
                <a:spcPct val="100000"/>
              </a:lnSpc>
              <a:spcBef>
                <a:spcPts val="0"/>
              </a:spcBef>
              <a:spcAft>
                <a:spcPts val="0"/>
              </a:spcAft>
              <a:buClr>
                <a:schemeClr val="dk1"/>
              </a:buClr>
              <a:buSzPts val="1100"/>
              <a:buFont typeface="Arial"/>
              <a:buNone/>
            </a:pPr>
            <a:r>
              <a:rPr lang="nl-NL" noProof="0" dirty="0"/>
              <a:t>C </a:t>
            </a:r>
            <a:r>
              <a:rPr lang="nl-NL" sz="1200" b="0" i="0" u="none" strike="noStrike" cap="none" noProof="0" dirty="0">
                <a:solidFill>
                  <a:srgbClr val="000000"/>
                </a:solidFill>
                <a:latin typeface="Calibri"/>
                <a:ea typeface="Calibri"/>
                <a:cs typeface="Calibri"/>
                <a:sym typeface="Calibri"/>
              </a:rPr>
              <a:t>Niet goed. Je hoeft maar de helft schoon te maken</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noProof="0" dirty="0"/>
              <a:t>D </a:t>
            </a:r>
            <a:r>
              <a:rPr lang="nl-NL" sz="1200" b="0" i="0" u="none" strike="noStrike" cap="none" noProof="0" dirty="0">
                <a:solidFill>
                  <a:srgbClr val="000000"/>
                </a:solidFill>
                <a:latin typeface="Calibri"/>
                <a:ea typeface="Calibri"/>
                <a:cs typeface="Calibri"/>
                <a:sym typeface="Calibri"/>
              </a:rPr>
              <a:t>Niet goed. Je hoeft maar de helft schoon te maken</a:t>
            </a:r>
          </a:p>
          <a:p>
            <a:pPr marL="0" lvl="0" indent="0" algn="l" rtl="0">
              <a:lnSpc>
                <a:spcPct val="100000"/>
              </a:lnSpc>
              <a:spcBef>
                <a:spcPts val="0"/>
              </a:spcBef>
              <a:spcAft>
                <a:spcPts val="0"/>
              </a:spcAft>
              <a:buClr>
                <a:schemeClr val="dk1"/>
              </a:buClr>
              <a:buSzPts val="1100"/>
              <a:buFont typeface="Arial"/>
              <a:buNone/>
            </a:pPr>
            <a:endParaRPr lang="nl-NL" noProof="0" dirty="0"/>
          </a:p>
          <a:p>
            <a:pPr marL="0" lvl="0" indent="0" algn="l" rtl="0">
              <a:lnSpc>
                <a:spcPct val="100000"/>
              </a:lnSpc>
              <a:spcBef>
                <a:spcPts val="0"/>
              </a:spcBef>
              <a:spcAft>
                <a:spcPts val="0"/>
              </a:spcAft>
              <a:buClr>
                <a:schemeClr val="dk1"/>
              </a:buClr>
              <a:buSzPts val="1100"/>
              <a:buFont typeface="Arial"/>
              <a:buNone/>
            </a:pPr>
            <a:endParaRPr lang="nl-NL" noProof="0" dirty="0"/>
          </a:p>
        </p:txBody>
      </p:sp>
      <p:sp>
        <p:nvSpPr>
          <p:cNvPr id="407" name="Google Shape;407;p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nl-NL" noProof="0" dirty="0"/>
              <a:t>Misvatting: Leerlingen </a:t>
            </a:r>
          </a:p>
          <a:p>
            <a:pPr marL="0" lvl="0" indent="0" algn="l" rtl="0">
              <a:lnSpc>
                <a:spcPct val="100000"/>
              </a:lnSpc>
              <a:spcBef>
                <a:spcPts val="0"/>
              </a:spcBef>
              <a:spcAft>
                <a:spcPts val="0"/>
              </a:spcAft>
              <a:buClr>
                <a:schemeClr val="dk1"/>
              </a:buClr>
              <a:buSzPts val="1100"/>
              <a:buFont typeface="Arial"/>
              <a:buNone/>
            </a:pPr>
            <a:r>
              <a:rPr lang="nl-NL" sz="1200" noProof="0" dirty="0"/>
              <a:t>Licht met een kleine golflengte wordt sterker gebroken door het prisma. Van zichtbaar licht heeft blauw (eigenlijk violet) de kleinste golflengte, rood licht de grootste.</a:t>
            </a:r>
            <a:endParaRPr lang="nl-NL" noProof="0" dirty="0"/>
          </a:p>
          <a:p>
            <a:pPr marL="0" lvl="0" indent="0" algn="l" rtl="0">
              <a:lnSpc>
                <a:spcPct val="100000"/>
              </a:lnSpc>
              <a:spcBef>
                <a:spcPts val="0"/>
              </a:spcBef>
              <a:spcAft>
                <a:spcPts val="0"/>
              </a:spcAft>
              <a:buClr>
                <a:schemeClr val="dk1"/>
              </a:buClr>
              <a:buSzPts val="1100"/>
              <a:buFont typeface="Arial"/>
              <a:buNone/>
            </a:pPr>
            <a:endParaRPr lang="nl-NL" noProof="0"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noProof="0" dirty="0"/>
              <a:t>A </a:t>
            </a:r>
            <a:r>
              <a:rPr lang="nl-NL" sz="1200" b="0" i="0" u="none" strike="noStrike" cap="none" noProof="0" dirty="0">
                <a:solidFill>
                  <a:srgbClr val="000000"/>
                </a:solidFill>
                <a:latin typeface="Calibri"/>
                <a:ea typeface="Calibri"/>
                <a:cs typeface="Calibri"/>
                <a:sym typeface="Calibri"/>
              </a:rPr>
              <a:t>Niet goed. Blauw licht heeft een kleinere golflengte dan groen </a:t>
            </a:r>
            <a:endParaRPr lang="nl-NL" sz="800" b="0" i="0" u="none" strike="noStrike" cap="none" noProof="0" dirty="0">
              <a:solidFill>
                <a:srgbClr val="000000"/>
              </a:solidFill>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noProof="0" dirty="0"/>
              <a:t>B </a:t>
            </a:r>
            <a:r>
              <a:rPr lang="nl-NL" sz="1200" b="0" i="0" u="none" strike="noStrike" cap="none" noProof="0" dirty="0">
                <a:solidFill>
                  <a:srgbClr val="000000"/>
                </a:solidFill>
                <a:latin typeface="Calibri"/>
                <a:ea typeface="Calibri"/>
                <a:cs typeface="Calibri"/>
                <a:sym typeface="Calibri"/>
              </a:rPr>
              <a:t>Niet goed. Paars licht heeft een kleinere golflengte dan groen</a:t>
            </a:r>
          </a:p>
          <a:p>
            <a:pPr marL="0" lvl="0" indent="0" algn="l" rtl="0">
              <a:lnSpc>
                <a:spcPct val="100000"/>
              </a:lnSpc>
              <a:spcBef>
                <a:spcPts val="0"/>
              </a:spcBef>
              <a:spcAft>
                <a:spcPts val="0"/>
              </a:spcAft>
              <a:buClr>
                <a:schemeClr val="dk1"/>
              </a:buClr>
              <a:buSzPts val="1100"/>
              <a:buFont typeface="Arial"/>
              <a:buNone/>
            </a:pPr>
            <a:r>
              <a:rPr lang="nl-NL" noProof="0" dirty="0"/>
              <a:t>C Correct</a:t>
            </a:r>
          </a:p>
          <a:p>
            <a:pPr marL="0" lvl="0" indent="0" algn="l" rtl="0">
              <a:lnSpc>
                <a:spcPct val="100000"/>
              </a:lnSpc>
              <a:spcBef>
                <a:spcPts val="0"/>
              </a:spcBef>
              <a:spcAft>
                <a:spcPts val="0"/>
              </a:spcAft>
              <a:buClr>
                <a:schemeClr val="dk1"/>
              </a:buClr>
              <a:buSzPts val="1100"/>
              <a:buFont typeface="Arial"/>
              <a:buNone/>
            </a:pPr>
            <a:r>
              <a:rPr lang="nl-NL" noProof="0" dirty="0"/>
              <a:t>D Zie uitleg</a:t>
            </a:r>
          </a:p>
          <a:p>
            <a:pPr marL="0" lvl="0" indent="0" algn="l" rtl="0">
              <a:lnSpc>
                <a:spcPct val="100000"/>
              </a:lnSpc>
              <a:spcBef>
                <a:spcPts val="0"/>
              </a:spcBef>
              <a:spcAft>
                <a:spcPts val="0"/>
              </a:spcAft>
              <a:buClr>
                <a:schemeClr val="dk1"/>
              </a:buClr>
              <a:buSzPts val="1100"/>
              <a:buFont typeface="Arial"/>
              <a:buNone/>
            </a:pPr>
            <a:r>
              <a:rPr lang="nl-NL" noProof="0" dirty="0"/>
              <a:t>E Zie uitleg</a:t>
            </a:r>
          </a:p>
        </p:txBody>
      </p:sp>
      <p:sp>
        <p:nvSpPr>
          <p:cNvPr id="253" name="Google Shape;253;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dia"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el en verticale teks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e titel en teks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2741216" y="2531666"/>
            <a:ext cx="5811838"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273446" y="1110059"/>
            <a:ext cx="5811838" cy="432196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en objec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ekop"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nhoud van twee"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71487"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3486150"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gelijking"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Alleen titel"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eeg"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houd met bijschrift"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Afbeelding met bijschrift"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0"/>
          <p:cNvSpPr>
            <a:spLocks noGrp="1"/>
          </p:cNvSpPr>
          <p:nvPr>
            <p:ph type="pic" idx="2"/>
          </p:nvPr>
        </p:nvSpPr>
        <p:spPr>
          <a:xfrm>
            <a:off x="3887391" y="987426"/>
            <a:ext cx="4629150" cy="4873625"/>
          </a:xfrm>
          <a:prstGeom prst="rect">
            <a:avLst/>
          </a:prstGeom>
          <a:noFill/>
          <a:ln>
            <a:noFill/>
          </a:ln>
        </p:spPr>
      </p:sp>
      <p:sp>
        <p:nvSpPr>
          <p:cNvPr id="68" name="Google Shape;68;p1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diagnostischevragen@nvon.n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1143000" y="483455"/>
            <a:ext cx="6858000" cy="294554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1"/>
              </a:buClr>
              <a:buSzPts val="5400"/>
              <a:buFont typeface="Calibri"/>
              <a:buNone/>
            </a:pPr>
            <a:r>
              <a:rPr lang="en-GB" sz="5400" b="1" dirty="0">
                <a:solidFill>
                  <a:schemeClr val="accent1"/>
                </a:solidFill>
              </a:rPr>
              <a:t>Licht </a:t>
            </a:r>
            <a:r>
              <a:rPr lang="en-GB" sz="5400" b="1" dirty="0" err="1">
                <a:solidFill>
                  <a:schemeClr val="accent1"/>
                </a:solidFill>
              </a:rPr>
              <a:t>en</a:t>
            </a:r>
            <a:r>
              <a:rPr lang="en-GB" sz="5400" b="1" dirty="0">
                <a:solidFill>
                  <a:schemeClr val="accent1"/>
                </a:solidFill>
              </a:rPr>
              <a:t> </a:t>
            </a:r>
            <a:r>
              <a:rPr lang="en-GB" sz="5400" b="1" dirty="0" err="1">
                <a:solidFill>
                  <a:schemeClr val="accent1"/>
                </a:solidFill>
              </a:rPr>
              <a:t>lenzen</a:t>
            </a:r>
            <a:endParaRPr b="1" dirty="0">
              <a:solidFill>
                <a:schemeClr val="accent1"/>
              </a:solidFill>
            </a:endParaRPr>
          </a:p>
        </p:txBody>
      </p:sp>
      <p:sp>
        <p:nvSpPr>
          <p:cNvPr id="90" name="Google Shape;90;p13"/>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91" name="Google Shape;91;p13"/>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sp>
        <p:nvSpPr>
          <p:cNvPr id="92" name="Google Shape;92;p13"/>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p>
            <a:pPr marL="457200" lvl="0" indent="-361950" algn="ctr" rtl="0">
              <a:lnSpc>
                <a:spcPct val="90000"/>
              </a:lnSpc>
              <a:spcBef>
                <a:spcPts val="750"/>
              </a:spcBef>
              <a:spcAft>
                <a:spcPts val="0"/>
              </a:spcAft>
              <a:buClr>
                <a:schemeClr val="dk1"/>
              </a:buClr>
              <a:buSzPts val="1800"/>
              <a:buNone/>
            </a:pP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32"/>
        <p:cNvGrpSpPr/>
        <p:nvPr/>
      </p:nvGrpSpPr>
      <p:grpSpPr>
        <a:xfrm>
          <a:off x="0" y="0"/>
          <a:ext cx="0" cy="0"/>
          <a:chOff x="0" y="0"/>
          <a:chExt cx="0" cy="0"/>
        </a:xfrm>
      </p:grpSpPr>
      <p:sp>
        <p:nvSpPr>
          <p:cNvPr id="633" name="Google Shape;633;p36"/>
          <p:cNvSpPr txBox="1"/>
          <p:nvPr/>
        </p:nvSpPr>
        <p:spPr>
          <a:xfrm>
            <a:off x="5685183" y="6407433"/>
            <a:ext cx="3458817" cy="25391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GB" sz="1050" b="0" i="0" u="none" strike="noStrike" cap="none">
                <a:solidFill>
                  <a:srgbClr val="FFFFFF"/>
                </a:solidFill>
                <a:latin typeface="Tahoma"/>
                <a:ea typeface="Tahoma"/>
                <a:cs typeface="Tahoma"/>
                <a:sym typeface="Tahoma"/>
              </a:rPr>
              <a:t>www.nvon.nl/diagnostischevragen        © 2022 NVON </a:t>
            </a:r>
            <a:endParaRPr sz="1400" b="0" i="0" u="none" strike="noStrike" cap="none">
              <a:solidFill>
                <a:srgbClr val="000000"/>
              </a:solidFill>
              <a:latin typeface="Arial"/>
              <a:ea typeface="Arial"/>
              <a:cs typeface="Arial"/>
              <a:sym typeface="Arial"/>
            </a:endParaRPr>
          </a:p>
        </p:txBody>
      </p:sp>
      <p:sp>
        <p:nvSpPr>
          <p:cNvPr id="634" name="Google Shape;634;p36"/>
          <p:cNvSpPr txBox="1">
            <a:spLocks noGrp="1"/>
          </p:cNvSpPr>
          <p:nvPr>
            <p:ph type="title"/>
          </p:nvPr>
        </p:nvSpPr>
        <p:spPr>
          <a:xfrm>
            <a:off x="628650" y="365126"/>
            <a:ext cx="7886700" cy="40975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br>
              <a:rPr lang="en-GB" b="1"/>
            </a:br>
            <a:endParaRPr/>
          </a:p>
        </p:txBody>
      </p:sp>
      <p:sp>
        <p:nvSpPr>
          <p:cNvPr id="635" name="Google Shape;635;p36"/>
          <p:cNvSpPr txBox="1"/>
          <p:nvPr/>
        </p:nvSpPr>
        <p:spPr>
          <a:xfrm>
            <a:off x="628650" y="572530"/>
            <a:ext cx="7886700" cy="3363366"/>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rgbClr val="000000"/>
              </a:buClr>
              <a:buSzPts val="3300"/>
              <a:buFont typeface="Arial"/>
              <a:buNone/>
            </a:pPr>
            <a:r>
              <a:rPr lang="en-GB" sz="3300" b="0" i="0" u="none" strike="noStrike" cap="none">
                <a:solidFill>
                  <a:srgbClr val="000000"/>
                </a:solidFill>
                <a:latin typeface="Calibri"/>
                <a:ea typeface="Calibri"/>
                <a:cs typeface="Calibri"/>
                <a:sym typeface="Calibri"/>
              </a:rPr>
              <a:t>Deze vragen met toelichting zijn ontwikkeld door de diagnostische vragen werkgroep van de NVON.</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0"/>
              </a:spcBef>
              <a:spcAft>
                <a:spcPts val="0"/>
              </a:spcAft>
              <a:buClr>
                <a:srgbClr val="000000"/>
              </a:buClr>
              <a:buSzPts val="3300"/>
              <a:buFont typeface="Arial"/>
              <a:buNone/>
            </a:pPr>
            <a:endParaRPr sz="3300" b="0" i="0" u="none" strike="noStrike" cap="none">
              <a:solidFill>
                <a:srgbClr val="000000"/>
              </a:solidFill>
              <a:latin typeface="Calibri"/>
              <a:ea typeface="Calibri"/>
              <a:cs typeface="Calibri"/>
              <a:sym typeface="Calibri"/>
            </a:endParaRPr>
          </a:p>
          <a:p>
            <a:pPr marL="0" marR="0" lvl="0" indent="0" algn="l" rtl="0">
              <a:lnSpc>
                <a:spcPct val="90000"/>
              </a:lnSpc>
              <a:spcBef>
                <a:spcPts val="0"/>
              </a:spcBef>
              <a:spcAft>
                <a:spcPts val="0"/>
              </a:spcAft>
              <a:buClr>
                <a:srgbClr val="000000"/>
              </a:buClr>
              <a:buSzPts val="3300"/>
              <a:buFont typeface="Arial"/>
              <a:buNone/>
            </a:pPr>
            <a:r>
              <a:rPr lang="en-GB" sz="3300" b="0" i="0" u="none" strike="noStrike" cap="none">
                <a:solidFill>
                  <a:srgbClr val="000000"/>
                </a:solidFill>
                <a:latin typeface="Calibri"/>
                <a:ea typeface="Calibri"/>
                <a:cs typeface="Calibri"/>
                <a:sym typeface="Calibri"/>
              </a:rPr>
              <a:t>Heb je feedback, wil je bijdragen, vragen testen of samenwerken? Laat het weten via:</a:t>
            </a:r>
            <a:br>
              <a:rPr lang="en-GB" sz="3300" b="0" i="0" u="none" strike="noStrike" cap="none">
                <a:solidFill>
                  <a:srgbClr val="000000"/>
                </a:solidFill>
                <a:latin typeface="Calibri"/>
                <a:ea typeface="Calibri"/>
                <a:cs typeface="Calibri"/>
                <a:sym typeface="Calibri"/>
              </a:rPr>
            </a:br>
            <a:r>
              <a:rPr lang="en-GB" sz="3300" b="0" i="0" u="sng" strike="noStrike" cap="none">
                <a:solidFill>
                  <a:schemeClr val="hlink"/>
                </a:solidFill>
                <a:latin typeface="Calibri"/>
                <a:ea typeface="Calibri"/>
                <a:cs typeface="Calibri"/>
                <a:sym typeface="Calibri"/>
                <a:hlinkClick r:id="rId3"/>
              </a:rPr>
              <a:t>diagnostischevragen@nvon.nl</a:t>
            </a:r>
            <a:r>
              <a:rPr lang="en-GB" sz="3300" b="0" i="0" u="none" strike="noStrike" cap="none">
                <a:solidFill>
                  <a:srgbClr val="000000"/>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p:txBody>
      </p:sp>
      <p:pic>
        <p:nvPicPr>
          <p:cNvPr id="636" name="Google Shape;636;p36"/>
          <p:cNvPicPr preferRelativeResize="0"/>
          <p:nvPr/>
        </p:nvPicPr>
        <p:blipFill rotWithShape="1">
          <a:blip r:embed="rId4">
            <a:alphaModFix/>
          </a:blip>
          <a:srcRect/>
          <a:stretch/>
        </p:blipFill>
        <p:spPr>
          <a:xfrm>
            <a:off x="2450189" y="4281356"/>
            <a:ext cx="4243622" cy="1295421"/>
          </a:xfrm>
          <a:prstGeom prst="rect">
            <a:avLst/>
          </a:prstGeom>
          <a:noFill/>
          <a:ln>
            <a:noFill/>
          </a:ln>
        </p:spPr>
      </p:pic>
      <p:sp>
        <p:nvSpPr>
          <p:cNvPr id="637" name="Google Shape;637;p36"/>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638" name="Google Shape;638;p36"/>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pic>
        <p:nvPicPr>
          <p:cNvPr id="639" name="Google Shape;639;p36" descr="Creative Commons Attribution-ShareAlike 3.0 Unported - Wikidata"/>
          <p:cNvPicPr preferRelativeResize="0"/>
          <p:nvPr/>
        </p:nvPicPr>
        <p:blipFill rotWithShape="1">
          <a:blip r:embed="rId5">
            <a:alphaModFix/>
          </a:blip>
          <a:srcRect/>
          <a:stretch/>
        </p:blipFill>
        <p:spPr>
          <a:xfrm>
            <a:off x="328188" y="6332184"/>
            <a:ext cx="1148977" cy="404269"/>
          </a:xfrm>
          <a:prstGeom prst="rect">
            <a:avLst/>
          </a:prstGeom>
          <a:noFill/>
          <a:ln>
            <a:noFill/>
          </a:ln>
        </p:spPr>
      </p:pic>
      <p:sp>
        <p:nvSpPr>
          <p:cNvPr id="640" name="Google Shape;640;p36"/>
          <p:cNvSpPr txBox="1"/>
          <p:nvPr/>
        </p:nvSpPr>
        <p:spPr>
          <a:xfrm>
            <a:off x="2055370" y="5753444"/>
            <a:ext cx="5244390" cy="52322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GB" sz="1400" b="0" i="0" u="none" strike="noStrike" cap="none">
                <a:solidFill>
                  <a:srgbClr val="000000"/>
                </a:solidFill>
                <a:latin typeface="Calibri"/>
                <a:ea typeface="Calibri"/>
                <a:cs typeface="Calibri"/>
                <a:sym typeface="Calibri"/>
              </a:rPr>
              <a:t>Op de vragen en toelichting is de CC BY-SA licentie van toepassing</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46"/>
        <p:cNvGrpSpPr/>
        <p:nvPr/>
      </p:nvGrpSpPr>
      <p:grpSpPr>
        <a:xfrm>
          <a:off x="0" y="0"/>
          <a:ext cx="0" cy="0"/>
          <a:chOff x="0" y="0"/>
          <a:chExt cx="0" cy="0"/>
        </a:xfrm>
      </p:grpSpPr>
      <p:sp>
        <p:nvSpPr>
          <p:cNvPr id="547" name="Google Shape;547;p32"/>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548" name="Google Shape;548;p32"/>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en-GB" sz="1050" b="0" i="0" u="none" strike="noStrike" cap="none">
                <a:solidFill>
                  <a:schemeClr val="lt1"/>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grpSp>
        <p:nvGrpSpPr>
          <p:cNvPr id="549" name="Google Shape;549;p32"/>
          <p:cNvGrpSpPr/>
          <p:nvPr/>
        </p:nvGrpSpPr>
        <p:grpSpPr>
          <a:xfrm>
            <a:off x="806913" y="1821195"/>
            <a:ext cx="908700" cy="908700"/>
            <a:chOff x="947033" y="2362454"/>
            <a:chExt cx="908700" cy="908700"/>
          </a:xfrm>
        </p:grpSpPr>
        <p:sp>
          <p:nvSpPr>
            <p:cNvPr id="550" name="Google Shape;550;p32"/>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551" name="Google Shape;551;p32"/>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grpSp>
        <p:nvGrpSpPr>
          <p:cNvPr id="552" name="Google Shape;552;p32"/>
          <p:cNvGrpSpPr/>
          <p:nvPr/>
        </p:nvGrpSpPr>
        <p:grpSpPr>
          <a:xfrm>
            <a:off x="806912" y="2919861"/>
            <a:ext cx="908700" cy="908700"/>
            <a:chOff x="4665644" y="2362454"/>
            <a:chExt cx="908700" cy="908700"/>
          </a:xfrm>
        </p:grpSpPr>
        <p:sp>
          <p:nvSpPr>
            <p:cNvPr id="553" name="Google Shape;553;p32"/>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554" name="Google Shape;554;p32"/>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grpSp>
        <p:nvGrpSpPr>
          <p:cNvPr id="555" name="Google Shape;555;p32"/>
          <p:cNvGrpSpPr/>
          <p:nvPr/>
        </p:nvGrpSpPr>
        <p:grpSpPr>
          <a:xfrm>
            <a:off x="806911" y="4055847"/>
            <a:ext cx="908700" cy="908700"/>
            <a:chOff x="947033" y="4156948"/>
            <a:chExt cx="908700" cy="908700"/>
          </a:xfrm>
        </p:grpSpPr>
        <p:sp>
          <p:nvSpPr>
            <p:cNvPr id="556" name="Google Shape;556;p32"/>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557" name="Google Shape;557;p32"/>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sz="1400" b="0" i="0" u="none" strike="noStrike" cap="none">
                <a:solidFill>
                  <a:srgbClr val="000000"/>
                </a:solidFill>
                <a:latin typeface="Arial"/>
                <a:ea typeface="Arial"/>
                <a:cs typeface="Arial"/>
                <a:sym typeface="Arial"/>
              </a:endParaRPr>
            </a:p>
          </p:txBody>
        </p:sp>
      </p:grpSp>
      <p:sp>
        <p:nvSpPr>
          <p:cNvPr id="558" name="Google Shape;558;p32"/>
          <p:cNvSpPr/>
          <p:nvPr/>
        </p:nvSpPr>
        <p:spPr>
          <a:xfrm>
            <a:off x="1958101" y="198091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Leo kan de tafel nooit zien</a:t>
            </a:r>
            <a:endParaRPr sz="2800" b="0" i="0" u="none" strike="noStrike" cap="none">
              <a:solidFill>
                <a:srgbClr val="000000"/>
              </a:solidFill>
              <a:latin typeface="Calibri"/>
              <a:ea typeface="Calibri"/>
              <a:cs typeface="Calibri"/>
              <a:sym typeface="Calibri"/>
            </a:endParaRPr>
          </a:p>
        </p:txBody>
      </p:sp>
      <p:sp>
        <p:nvSpPr>
          <p:cNvPr id="559" name="Google Shape;559;p32"/>
          <p:cNvSpPr/>
          <p:nvPr/>
        </p:nvSpPr>
        <p:spPr>
          <a:xfrm>
            <a:off x="1958101" y="303598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Leo kan de tafel na een tijdje zien</a:t>
            </a:r>
            <a:endParaRPr sz="2800" b="0" i="0" u="none" strike="noStrike" cap="none">
              <a:solidFill>
                <a:srgbClr val="000000"/>
              </a:solidFill>
              <a:latin typeface="Calibri"/>
              <a:ea typeface="Calibri"/>
              <a:cs typeface="Calibri"/>
              <a:sym typeface="Calibri"/>
            </a:endParaRPr>
          </a:p>
        </p:txBody>
      </p:sp>
      <p:sp>
        <p:nvSpPr>
          <p:cNvPr id="560" name="Google Shape;560;p32"/>
          <p:cNvSpPr/>
          <p:nvPr/>
        </p:nvSpPr>
        <p:spPr>
          <a:xfrm>
            <a:off x="1958100" y="418154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Leo kan de tafel meteen zien</a:t>
            </a:r>
            <a:endParaRPr sz="2800" b="0" i="0" u="none" strike="noStrike" cap="none">
              <a:solidFill>
                <a:srgbClr val="000000"/>
              </a:solidFill>
              <a:latin typeface="Calibri"/>
              <a:ea typeface="Calibri"/>
              <a:cs typeface="Calibri"/>
              <a:sym typeface="Calibri"/>
            </a:endParaRPr>
          </a:p>
        </p:txBody>
      </p:sp>
      <p:sp>
        <p:nvSpPr>
          <p:cNvPr id="561" name="Google Shape;561;p32"/>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2700"/>
              <a:t>Leo staat in een kamer zonder ramen. In de kamer staat een tafel. Er is geen licht in de kamer. Welk bewering is juist.</a:t>
            </a:r>
            <a:br>
              <a:rPr lang="en-GB"/>
            </a:b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84"/>
        <p:cNvGrpSpPr/>
        <p:nvPr/>
      </p:nvGrpSpPr>
      <p:grpSpPr>
        <a:xfrm>
          <a:off x="0" y="0"/>
          <a:ext cx="0" cy="0"/>
          <a:chOff x="0" y="0"/>
          <a:chExt cx="0" cy="0"/>
        </a:xfrm>
      </p:grpSpPr>
      <p:sp>
        <p:nvSpPr>
          <p:cNvPr id="585" name="Google Shape;585;p34"/>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586" name="Google Shape;586;p34"/>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en-GB" sz="1050" b="0" i="0" u="none" strike="noStrike" cap="none">
                <a:solidFill>
                  <a:schemeClr val="lt1"/>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grpSp>
        <p:nvGrpSpPr>
          <p:cNvPr id="587" name="Google Shape;587;p34"/>
          <p:cNvGrpSpPr/>
          <p:nvPr/>
        </p:nvGrpSpPr>
        <p:grpSpPr>
          <a:xfrm>
            <a:off x="806913" y="1821195"/>
            <a:ext cx="908700" cy="908700"/>
            <a:chOff x="947033" y="2362454"/>
            <a:chExt cx="908700" cy="908700"/>
          </a:xfrm>
        </p:grpSpPr>
        <p:sp>
          <p:nvSpPr>
            <p:cNvPr id="588" name="Google Shape;588;p34"/>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589" name="Google Shape;589;p34"/>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grpSp>
        <p:nvGrpSpPr>
          <p:cNvPr id="590" name="Google Shape;590;p34"/>
          <p:cNvGrpSpPr/>
          <p:nvPr/>
        </p:nvGrpSpPr>
        <p:grpSpPr>
          <a:xfrm>
            <a:off x="806912" y="2919861"/>
            <a:ext cx="908700" cy="908700"/>
            <a:chOff x="4665644" y="2362454"/>
            <a:chExt cx="908700" cy="908700"/>
          </a:xfrm>
        </p:grpSpPr>
        <p:sp>
          <p:nvSpPr>
            <p:cNvPr id="591" name="Google Shape;591;p34"/>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592" name="Google Shape;592;p34"/>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grpSp>
        <p:nvGrpSpPr>
          <p:cNvPr id="593" name="Google Shape;593;p34"/>
          <p:cNvGrpSpPr/>
          <p:nvPr/>
        </p:nvGrpSpPr>
        <p:grpSpPr>
          <a:xfrm>
            <a:off x="806911" y="4055847"/>
            <a:ext cx="908700" cy="908700"/>
            <a:chOff x="947033" y="4156948"/>
            <a:chExt cx="908700" cy="908700"/>
          </a:xfrm>
        </p:grpSpPr>
        <p:sp>
          <p:nvSpPr>
            <p:cNvPr id="594" name="Google Shape;594;p34"/>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595" name="Google Shape;595;p34"/>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sz="1400" b="0" i="0" u="none" strike="noStrike" cap="none">
                <a:solidFill>
                  <a:srgbClr val="000000"/>
                </a:solidFill>
                <a:latin typeface="Arial"/>
                <a:ea typeface="Arial"/>
                <a:cs typeface="Arial"/>
                <a:sym typeface="Arial"/>
              </a:endParaRPr>
            </a:p>
          </p:txBody>
        </p:sp>
      </p:grpSp>
      <p:grpSp>
        <p:nvGrpSpPr>
          <p:cNvPr id="596" name="Google Shape;596;p34"/>
          <p:cNvGrpSpPr/>
          <p:nvPr/>
        </p:nvGrpSpPr>
        <p:grpSpPr>
          <a:xfrm>
            <a:off x="806911" y="5154513"/>
            <a:ext cx="908700" cy="908700"/>
            <a:chOff x="4665644" y="4148177"/>
            <a:chExt cx="908700" cy="908700"/>
          </a:xfrm>
        </p:grpSpPr>
        <p:sp>
          <p:nvSpPr>
            <p:cNvPr id="597" name="Google Shape;597;p34"/>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598" name="Google Shape;598;p34"/>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sz="1400" b="0" i="0" u="none" strike="noStrike" cap="none">
                <a:solidFill>
                  <a:srgbClr val="000000"/>
                </a:solidFill>
                <a:latin typeface="Arial"/>
                <a:ea typeface="Arial"/>
                <a:cs typeface="Arial"/>
                <a:sym typeface="Arial"/>
              </a:endParaRPr>
            </a:p>
          </p:txBody>
        </p:sp>
      </p:grpSp>
      <p:sp>
        <p:nvSpPr>
          <p:cNvPr id="599" name="Google Shape;599;p34"/>
          <p:cNvSpPr/>
          <p:nvPr/>
        </p:nvSpPr>
        <p:spPr>
          <a:xfrm>
            <a:off x="1958101" y="198091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Er verandert niets</a:t>
            </a:r>
            <a:endParaRPr sz="2800" b="0" i="0" u="none" strike="noStrike" cap="none">
              <a:solidFill>
                <a:srgbClr val="000000"/>
              </a:solidFill>
              <a:latin typeface="Calibri"/>
              <a:ea typeface="Calibri"/>
              <a:cs typeface="Calibri"/>
              <a:sym typeface="Calibri"/>
            </a:endParaRPr>
          </a:p>
        </p:txBody>
      </p:sp>
      <p:sp>
        <p:nvSpPr>
          <p:cNvPr id="600" name="Google Shape;600;p34"/>
          <p:cNvSpPr/>
          <p:nvPr/>
        </p:nvSpPr>
        <p:spPr>
          <a:xfrm>
            <a:off x="1958101" y="303598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Je ziet alleen de bovenste helft van het oorspronkelijke beeld</a:t>
            </a:r>
            <a:endParaRPr sz="2800" b="0" i="0" u="none" strike="noStrike" cap="none">
              <a:solidFill>
                <a:srgbClr val="000000"/>
              </a:solidFill>
              <a:latin typeface="Calibri"/>
              <a:ea typeface="Calibri"/>
              <a:cs typeface="Calibri"/>
              <a:sym typeface="Calibri"/>
            </a:endParaRPr>
          </a:p>
        </p:txBody>
      </p:sp>
      <p:sp>
        <p:nvSpPr>
          <p:cNvPr id="601" name="Google Shape;601;p34"/>
          <p:cNvSpPr/>
          <p:nvPr/>
        </p:nvSpPr>
        <p:spPr>
          <a:xfrm>
            <a:off x="1958100" y="418154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Je ziet alleen de onderste helft van het oorspronkelijke beeld</a:t>
            </a:r>
            <a:endParaRPr sz="2800" b="0" i="0" u="none" strike="noStrike" cap="none">
              <a:solidFill>
                <a:srgbClr val="000000"/>
              </a:solidFill>
              <a:latin typeface="Calibri"/>
              <a:ea typeface="Calibri"/>
              <a:cs typeface="Calibri"/>
              <a:sym typeface="Calibri"/>
            </a:endParaRPr>
          </a:p>
        </p:txBody>
      </p:sp>
      <p:sp>
        <p:nvSpPr>
          <p:cNvPr id="602" name="Google Shape;602;p34"/>
          <p:cNvSpPr/>
          <p:nvPr/>
        </p:nvSpPr>
        <p:spPr>
          <a:xfrm>
            <a:off x="1958099" y="531428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Je ziet het hele beeld, maar minder fel.</a:t>
            </a:r>
            <a:endParaRPr/>
          </a:p>
        </p:txBody>
      </p:sp>
      <p:sp>
        <p:nvSpPr>
          <p:cNvPr id="603" name="Google Shape;603;p34"/>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Autofit/>
          </a:bodyPr>
          <a:lstStyle/>
          <a:p>
            <a:pPr marL="0" lvl="0" indent="0" algn="l" rtl="0">
              <a:lnSpc>
                <a:spcPct val="111111"/>
              </a:lnSpc>
              <a:spcBef>
                <a:spcPts val="0"/>
              </a:spcBef>
              <a:spcAft>
                <a:spcPts val="0"/>
              </a:spcAft>
              <a:buClr>
                <a:schemeClr val="dk1"/>
              </a:buClr>
              <a:buSzPts val="2400"/>
              <a:buFont typeface="Calibri"/>
              <a:buNone/>
            </a:pPr>
            <a:r>
              <a:rPr lang="en-GB" sz="2400"/>
              <a:t>Een positieve lens vormt een scherp beeld van een lichtgevend voorwerp. Je dekt nu de bovenste helft van de lens af. Wat gebeurt er met het beeld?</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16"/>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52" name="Google Shape;152;p16"/>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en-GB" sz="1050" b="0" i="0" u="none" strike="noStrike" cap="none">
                <a:solidFill>
                  <a:schemeClr val="lt1"/>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grpSp>
        <p:nvGrpSpPr>
          <p:cNvPr id="153" name="Google Shape;153;p16"/>
          <p:cNvGrpSpPr/>
          <p:nvPr/>
        </p:nvGrpSpPr>
        <p:grpSpPr>
          <a:xfrm>
            <a:off x="806913" y="1496245"/>
            <a:ext cx="7309476" cy="908646"/>
            <a:chOff x="806913" y="1496245"/>
            <a:chExt cx="7309476" cy="908646"/>
          </a:xfrm>
        </p:grpSpPr>
        <p:grpSp>
          <p:nvGrpSpPr>
            <p:cNvPr id="154" name="Google Shape;154;p16"/>
            <p:cNvGrpSpPr/>
            <p:nvPr/>
          </p:nvGrpSpPr>
          <p:grpSpPr>
            <a:xfrm>
              <a:off x="806913" y="1496245"/>
              <a:ext cx="908647" cy="908646"/>
              <a:chOff x="947033" y="2362454"/>
              <a:chExt cx="908647" cy="908646"/>
            </a:xfrm>
          </p:grpSpPr>
          <p:sp>
            <p:nvSpPr>
              <p:cNvPr id="155" name="Google Shape;155;p16"/>
              <p:cNvSpPr/>
              <p:nvPr/>
            </p:nvSpPr>
            <p:spPr>
              <a:xfrm>
                <a:off x="947033" y="2362454"/>
                <a:ext cx="908647" cy="908646"/>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56" name="Google Shape;156;p16"/>
              <p:cNvSpPr/>
              <p:nvPr/>
            </p:nvSpPr>
            <p:spPr>
              <a:xfrm>
                <a:off x="1261236"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sp>
          <p:nvSpPr>
            <p:cNvPr id="157" name="Google Shape;157;p16"/>
            <p:cNvSpPr/>
            <p:nvPr/>
          </p:nvSpPr>
          <p:spPr>
            <a:xfrm>
              <a:off x="1958101" y="1655969"/>
              <a:ext cx="6158288" cy="589198"/>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Voornamelijk geel</a:t>
              </a:r>
              <a:endParaRPr sz="2800" b="0" i="0" u="none" strike="noStrike" cap="none">
                <a:solidFill>
                  <a:srgbClr val="000000"/>
                </a:solidFill>
                <a:latin typeface="Calibri"/>
                <a:ea typeface="Calibri"/>
                <a:cs typeface="Calibri"/>
                <a:sym typeface="Calibri"/>
              </a:endParaRPr>
            </a:p>
          </p:txBody>
        </p:sp>
      </p:grpSp>
      <p:grpSp>
        <p:nvGrpSpPr>
          <p:cNvPr id="158" name="Google Shape;158;p16"/>
          <p:cNvGrpSpPr/>
          <p:nvPr/>
        </p:nvGrpSpPr>
        <p:grpSpPr>
          <a:xfrm>
            <a:off x="806912" y="2594911"/>
            <a:ext cx="7309477" cy="908646"/>
            <a:chOff x="806912" y="2594911"/>
            <a:chExt cx="7309477" cy="908646"/>
          </a:xfrm>
        </p:grpSpPr>
        <p:grpSp>
          <p:nvGrpSpPr>
            <p:cNvPr id="159" name="Google Shape;159;p16"/>
            <p:cNvGrpSpPr/>
            <p:nvPr/>
          </p:nvGrpSpPr>
          <p:grpSpPr>
            <a:xfrm>
              <a:off x="806912" y="2594911"/>
              <a:ext cx="908647" cy="908646"/>
              <a:chOff x="4665644" y="2362454"/>
              <a:chExt cx="908647" cy="908646"/>
            </a:xfrm>
          </p:grpSpPr>
          <p:sp>
            <p:nvSpPr>
              <p:cNvPr id="160" name="Google Shape;160;p16"/>
              <p:cNvSpPr/>
              <p:nvPr/>
            </p:nvSpPr>
            <p:spPr>
              <a:xfrm>
                <a:off x="4665644" y="2362454"/>
                <a:ext cx="908647" cy="908646"/>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61" name="Google Shape;161;p16"/>
              <p:cNvSpPr/>
              <p:nvPr/>
            </p:nvSpPr>
            <p:spPr>
              <a:xfrm>
                <a:off x="4979847"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sp>
          <p:nvSpPr>
            <p:cNvPr id="162" name="Google Shape;162;p16"/>
            <p:cNvSpPr/>
            <p:nvPr/>
          </p:nvSpPr>
          <p:spPr>
            <a:xfrm>
              <a:off x="1958101" y="2711037"/>
              <a:ext cx="6158288" cy="589198"/>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Blauw en rood</a:t>
              </a:r>
              <a:endParaRPr sz="2800" b="0" i="0" u="none" strike="noStrike" cap="none">
                <a:solidFill>
                  <a:srgbClr val="000000"/>
                </a:solidFill>
                <a:latin typeface="Calibri"/>
                <a:ea typeface="Calibri"/>
                <a:cs typeface="Calibri"/>
                <a:sym typeface="Calibri"/>
              </a:endParaRPr>
            </a:p>
          </p:txBody>
        </p:sp>
      </p:grpSp>
      <p:grpSp>
        <p:nvGrpSpPr>
          <p:cNvPr id="163" name="Google Shape;163;p16"/>
          <p:cNvGrpSpPr/>
          <p:nvPr/>
        </p:nvGrpSpPr>
        <p:grpSpPr>
          <a:xfrm>
            <a:off x="806911" y="3730897"/>
            <a:ext cx="7309478" cy="908646"/>
            <a:chOff x="806911" y="3730897"/>
            <a:chExt cx="7309478" cy="908646"/>
          </a:xfrm>
        </p:grpSpPr>
        <p:grpSp>
          <p:nvGrpSpPr>
            <p:cNvPr id="164" name="Google Shape;164;p16"/>
            <p:cNvGrpSpPr/>
            <p:nvPr/>
          </p:nvGrpSpPr>
          <p:grpSpPr>
            <a:xfrm>
              <a:off x="806911" y="3730897"/>
              <a:ext cx="908647" cy="908646"/>
              <a:chOff x="947033" y="4156948"/>
              <a:chExt cx="908647" cy="908646"/>
            </a:xfrm>
          </p:grpSpPr>
          <p:sp>
            <p:nvSpPr>
              <p:cNvPr id="165" name="Google Shape;165;p16"/>
              <p:cNvSpPr/>
              <p:nvPr/>
            </p:nvSpPr>
            <p:spPr>
              <a:xfrm>
                <a:off x="947033" y="4156948"/>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66" name="Google Shape;166;p16"/>
              <p:cNvSpPr/>
              <p:nvPr/>
            </p:nvSpPr>
            <p:spPr>
              <a:xfrm>
                <a:off x="1261237" y="4382969"/>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sz="1400" b="0" i="0" u="none" strike="noStrike" cap="none">
                  <a:solidFill>
                    <a:srgbClr val="000000"/>
                  </a:solidFill>
                  <a:latin typeface="Arial"/>
                  <a:ea typeface="Arial"/>
                  <a:cs typeface="Arial"/>
                  <a:sym typeface="Arial"/>
                </a:endParaRPr>
              </a:p>
            </p:txBody>
          </p:sp>
        </p:grpSp>
        <p:sp>
          <p:nvSpPr>
            <p:cNvPr id="167" name="Google Shape;167;p16"/>
            <p:cNvSpPr/>
            <p:nvPr/>
          </p:nvSpPr>
          <p:spPr>
            <a:xfrm>
              <a:off x="1958100" y="3856597"/>
              <a:ext cx="6158289" cy="589198"/>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Groen </a:t>
              </a:r>
              <a:r>
                <a:rPr lang="en-GB" sz="2800" b="0" i="0" u="none" strike="noStrike" cap="none" dirty="0" err="1">
                  <a:solidFill>
                    <a:srgbClr val="000000"/>
                  </a:solidFill>
                  <a:latin typeface="Calibri"/>
                  <a:ea typeface="Calibri"/>
                  <a:cs typeface="Calibri"/>
                  <a:sym typeface="Calibri"/>
                </a:rPr>
                <a:t>en</a:t>
              </a:r>
              <a:r>
                <a:rPr lang="en-GB" sz="2800" b="0" i="0" u="none" strike="noStrike" cap="none" dirty="0">
                  <a:solidFill>
                    <a:srgbClr val="000000"/>
                  </a:solidFill>
                  <a:latin typeface="Calibri"/>
                  <a:ea typeface="Calibri"/>
                  <a:cs typeface="Calibri"/>
                  <a:sym typeface="Calibri"/>
                </a:rPr>
                <a:t> </a:t>
              </a:r>
              <a:r>
                <a:rPr lang="en-GB" sz="2800" b="0" i="0" u="none" strike="noStrike" cap="none" dirty="0" err="1">
                  <a:solidFill>
                    <a:srgbClr val="000000"/>
                  </a:solidFill>
                  <a:latin typeface="Calibri"/>
                  <a:ea typeface="Calibri"/>
                  <a:cs typeface="Calibri"/>
                  <a:sym typeface="Calibri"/>
                </a:rPr>
                <a:t>geel</a:t>
              </a:r>
              <a:endParaRPr sz="2800" b="0" i="0" u="none" strike="noStrike" cap="none" dirty="0">
                <a:solidFill>
                  <a:srgbClr val="000000"/>
                </a:solidFill>
                <a:latin typeface="Calibri"/>
                <a:ea typeface="Calibri"/>
                <a:cs typeface="Calibri"/>
                <a:sym typeface="Calibri"/>
              </a:endParaRPr>
            </a:p>
          </p:txBody>
        </p:sp>
      </p:grpSp>
      <p:grpSp>
        <p:nvGrpSpPr>
          <p:cNvPr id="168" name="Google Shape;168;p16"/>
          <p:cNvGrpSpPr/>
          <p:nvPr/>
        </p:nvGrpSpPr>
        <p:grpSpPr>
          <a:xfrm>
            <a:off x="806911" y="4829563"/>
            <a:ext cx="7309588" cy="908646"/>
            <a:chOff x="806911" y="4829563"/>
            <a:chExt cx="7309588" cy="908646"/>
          </a:xfrm>
        </p:grpSpPr>
        <p:grpSp>
          <p:nvGrpSpPr>
            <p:cNvPr id="169" name="Google Shape;169;p16"/>
            <p:cNvGrpSpPr/>
            <p:nvPr/>
          </p:nvGrpSpPr>
          <p:grpSpPr>
            <a:xfrm>
              <a:off x="806911" y="4829563"/>
              <a:ext cx="908647" cy="908646"/>
              <a:chOff x="4665644" y="4148177"/>
              <a:chExt cx="908647" cy="908646"/>
            </a:xfrm>
          </p:grpSpPr>
          <p:sp>
            <p:nvSpPr>
              <p:cNvPr id="170" name="Google Shape;170;p16"/>
              <p:cNvSpPr/>
              <p:nvPr/>
            </p:nvSpPr>
            <p:spPr>
              <a:xfrm>
                <a:off x="4665644" y="4148177"/>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71" name="Google Shape;171;p16"/>
              <p:cNvSpPr/>
              <p:nvPr/>
            </p:nvSpPr>
            <p:spPr>
              <a:xfrm>
                <a:off x="4979848" y="4374198"/>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sz="1400" b="0" i="0" u="none" strike="noStrike" cap="none">
                  <a:solidFill>
                    <a:srgbClr val="000000"/>
                  </a:solidFill>
                  <a:latin typeface="Arial"/>
                  <a:ea typeface="Arial"/>
                  <a:cs typeface="Arial"/>
                  <a:sym typeface="Arial"/>
                </a:endParaRPr>
              </a:p>
            </p:txBody>
          </p:sp>
        </p:grpSp>
        <p:sp>
          <p:nvSpPr>
            <p:cNvPr id="172" name="Google Shape;172;p16"/>
            <p:cNvSpPr/>
            <p:nvPr/>
          </p:nvSpPr>
          <p:spPr>
            <a:xfrm>
              <a:off x="1958099" y="49892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Rood en groen</a:t>
              </a:r>
              <a:endParaRPr sz="2800" b="0" i="0" u="none" strike="noStrike" cap="none">
                <a:solidFill>
                  <a:srgbClr val="000000"/>
                </a:solidFill>
                <a:latin typeface="Calibri"/>
                <a:ea typeface="Calibri"/>
                <a:cs typeface="Calibri"/>
                <a:sym typeface="Calibri"/>
              </a:endParaRPr>
            </a:p>
          </p:txBody>
        </p:sp>
      </p:grpSp>
      <p:sp>
        <p:nvSpPr>
          <p:cNvPr id="173" name="Google Shape;173;p16"/>
          <p:cNvSpPr txBox="1">
            <a:spLocks noGrp="1"/>
          </p:cNvSpPr>
          <p:nvPr>
            <p:ph type="title"/>
          </p:nvPr>
        </p:nvSpPr>
        <p:spPr>
          <a:xfrm>
            <a:off x="729419" y="396260"/>
            <a:ext cx="8109782" cy="1008288"/>
          </a:xfrm>
          <a:prstGeom prst="rect">
            <a:avLst/>
          </a:prstGeom>
          <a:noFill/>
          <a:ln>
            <a:noFill/>
          </a:ln>
        </p:spPr>
        <p:txBody>
          <a:bodyPr spcFirstLastPara="1" wrap="square" lIns="91425" tIns="45700" rIns="91425" bIns="45700" anchor="t" anchorCtr="0">
            <a:noAutofit/>
          </a:bodyPr>
          <a:lstStyle/>
          <a:p>
            <a:pPr marL="0" lvl="0" indent="0" algn="l" rtl="0">
              <a:lnSpc>
                <a:spcPct val="111111"/>
              </a:lnSpc>
              <a:spcBef>
                <a:spcPts val="0"/>
              </a:spcBef>
              <a:spcAft>
                <a:spcPts val="0"/>
              </a:spcAft>
              <a:buClr>
                <a:schemeClr val="dk1"/>
              </a:buClr>
              <a:buSzPts val="2800"/>
              <a:buFont typeface="Calibri"/>
              <a:buNone/>
            </a:pPr>
            <a:r>
              <a:rPr lang="en-GB" sz="2800"/>
              <a:t>Als je een gele kleur ziet op een scherm, zijn de pixels die geactiveerd zijn…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8"/>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06" name="Google Shape;206;p18"/>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en-GB" sz="1050" b="0" i="0" u="none" strike="noStrike" cap="none">
                <a:solidFill>
                  <a:schemeClr val="lt1"/>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grpSp>
        <p:nvGrpSpPr>
          <p:cNvPr id="207" name="Google Shape;207;p18"/>
          <p:cNvGrpSpPr/>
          <p:nvPr/>
        </p:nvGrpSpPr>
        <p:grpSpPr>
          <a:xfrm>
            <a:off x="806913" y="1496245"/>
            <a:ext cx="7309476" cy="908646"/>
            <a:chOff x="806913" y="1496245"/>
            <a:chExt cx="7309476" cy="908646"/>
          </a:xfrm>
        </p:grpSpPr>
        <p:grpSp>
          <p:nvGrpSpPr>
            <p:cNvPr id="208" name="Google Shape;208;p18"/>
            <p:cNvGrpSpPr/>
            <p:nvPr/>
          </p:nvGrpSpPr>
          <p:grpSpPr>
            <a:xfrm>
              <a:off x="806913" y="1496245"/>
              <a:ext cx="908647" cy="908646"/>
              <a:chOff x="947033" y="2362454"/>
              <a:chExt cx="908647" cy="908646"/>
            </a:xfrm>
          </p:grpSpPr>
          <p:sp>
            <p:nvSpPr>
              <p:cNvPr id="209" name="Google Shape;209;p18"/>
              <p:cNvSpPr/>
              <p:nvPr/>
            </p:nvSpPr>
            <p:spPr>
              <a:xfrm>
                <a:off x="947033" y="2362454"/>
                <a:ext cx="908647" cy="908646"/>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10" name="Google Shape;210;p18"/>
              <p:cNvSpPr/>
              <p:nvPr/>
            </p:nvSpPr>
            <p:spPr>
              <a:xfrm>
                <a:off x="1261236"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sp>
          <p:nvSpPr>
            <p:cNvPr id="211" name="Google Shape;211;p18"/>
            <p:cNvSpPr/>
            <p:nvPr/>
          </p:nvSpPr>
          <p:spPr>
            <a:xfrm>
              <a:off x="1958101" y="1655969"/>
              <a:ext cx="6158288" cy="589198"/>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Rood</a:t>
              </a:r>
              <a:endParaRPr sz="2800" b="0" i="0" u="none" strike="noStrike" cap="none">
                <a:solidFill>
                  <a:srgbClr val="000000"/>
                </a:solidFill>
                <a:latin typeface="Calibri"/>
                <a:ea typeface="Calibri"/>
                <a:cs typeface="Calibri"/>
                <a:sym typeface="Calibri"/>
              </a:endParaRPr>
            </a:p>
          </p:txBody>
        </p:sp>
      </p:grpSp>
      <p:grpSp>
        <p:nvGrpSpPr>
          <p:cNvPr id="212" name="Google Shape;212;p18"/>
          <p:cNvGrpSpPr/>
          <p:nvPr/>
        </p:nvGrpSpPr>
        <p:grpSpPr>
          <a:xfrm>
            <a:off x="806912" y="2594911"/>
            <a:ext cx="7309477" cy="908646"/>
            <a:chOff x="806912" y="2594911"/>
            <a:chExt cx="7309477" cy="908646"/>
          </a:xfrm>
        </p:grpSpPr>
        <p:grpSp>
          <p:nvGrpSpPr>
            <p:cNvPr id="213" name="Google Shape;213;p18"/>
            <p:cNvGrpSpPr/>
            <p:nvPr/>
          </p:nvGrpSpPr>
          <p:grpSpPr>
            <a:xfrm>
              <a:off x="806912" y="2594911"/>
              <a:ext cx="908647" cy="908646"/>
              <a:chOff x="4665644" y="2362454"/>
              <a:chExt cx="908647" cy="908646"/>
            </a:xfrm>
          </p:grpSpPr>
          <p:sp>
            <p:nvSpPr>
              <p:cNvPr id="214" name="Google Shape;214;p18"/>
              <p:cNvSpPr/>
              <p:nvPr/>
            </p:nvSpPr>
            <p:spPr>
              <a:xfrm>
                <a:off x="4665644" y="2362454"/>
                <a:ext cx="908647" cy="908646"/>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15" name="Google Shape;215;p18"/>
              <p:cNvSpPr/>
              <p:nvPr/>
            </p:nvSpPr>
            <p:spPr>
              <a:xfrm>
                <a:off x="4979847"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sp>
          <p:nvSpPr>
            <p:cNvPr id="216" name="Google Shape;216;p18"/>
            <p:cNvSpPr/>
            <p:nvPr/>
          </p:nvSpPr>
          <p:spPr>
            <a:xfrm>
              <a:off x="1958101" y="2711037"/>
              <a:ext cx="6158288" cy="589198"/>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Wit licht waar het rode licht uit is</a:t>
              </a:r>
              <a:endParaRPr sz="2800" b="0" i="0" u="none" strike="noStrike" cap="none">
                <a:solidFill>
                  <a:srgbClr val="000000"/>
                </a:solidFill>
                <a:latin typeface="Calibri"/>
                <a:ea typeface="Calibri"/>
                <a:cs typeface="Calibri"/>
                <a:sym typeface="Calibri"/>
              </a:endParaRPr>
            </a:p>
          </p:txBody>
        </p:sp>
      </p:grpSp>
      <p:grpSp>
        <p:nvGrpSpPr>
          <p:cNvPr id="217" name="Google Shape;217;p18"/>
          <p:cNvGrpSpPr/>
          <p:nvPr/>
        </p:nvGrpSpPr>
        <p:grpSpPr>
          <a:xfrm>
            <a:off x="806911" y="3730897"/>
            <a:ext cx="7309478" cy="908646"/>
            <a:chOff x="806911" y="3730897"/>
            <a:chExt cx="7309478" cy="908646"/>
          </a:xfrm>
        </p:grpSpPr>
        <p:grpSp>
          <p:nvGrpSpPr>
            <p:cNvPr id="218" name="Google Shape;218;p18"/>
            <p:cNvGrpSpPr/>
            <p:nvPr/>
          </p:nvGrpSpPr>
          <p:grpSpPr>
            <a:xfrm>
              <a:off x="806911" y="3730897"/>
              <a:ext cx="908647" cy="908646"/>
              <a:chOff x="947033" y="4156948"/>
              <a:chExt cx="908647" cy="908646"/>
            </a:xfrm>
          </p:grpSpPr>
          <p:sp>
            <p:nvSpPr>
              <p:cNvPr id="219" name="Google Shape;219;p18"/>
              <p:cNvSpPr/>
              <p:nvPr/>
            </p:nvSpPr>
            <p:spPr>
              <a:xfrm>
                <a:off x="947033" y="4156948"/>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20" name="Google Shape;220;p18"/>
              <p:cNvSpPr/>
              <p:nvPr/>
            </p:nvSpPr>
            <p:spPr>
              <a:xfrm>
                <a:off x="1261237" y="4382969"/>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sz="1400" b="0" i="0" u="none" strike="noStrike" cap="none">
                  <a:solidFill>
                    <a:srgbClr val="000000"/>
                  </a:solidFill>
                  <a:latin typeface="Arial"/>
                  <a:ea typeface="Arial"/>
                  <a:cs typeface="Arial"/>
                  <a:sym typeface="Arial"/>
                </a:endParaRPr>
              </a:p>
            </p:txBody>
          </p:sp>
        </p:grpSp>
        <p:sp>
          <p:nvSpPr>
            <p:cNvPr id="221" name="Google Shape;221;p18"/>
            <p:cNvSpPr/>
            <p:nvPr/>
          </p:nvSpPr>
          <p:spPr>
            <a:xfrm>
              <a:off x="1958100" y="3856597"/>
              <a:ext cx="6158289" cy="589198"/>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Een mengsel van groen en geel licht</a:t>
              </a:r>
              <a:endParaRPr sz="2800" b="0" i="0" u="none" strike="noStrike" cap="none">
                <a:solidFill>
                  <a:srgbClr val="000000"/>
                </a:solidFill>
                <a:latin typeface="Calibri"/>
                <a:ea typeface="Calibri"/>
                <a:cs typeface="Calibri"/>
                <a:sym typeface="Calibri"/>
              </a:endParaRPr>
            </a:p>
          </p:txBody>
        </p:sp>
      </p:grpSp>
      <p:grpSp>
        <p:nvGrpSpPr>
          <p:cNvPr id="222" name="Google Shape;222;p18"/>
          <p:cNvGrpSpPr/>
          <p:nvPr/>
        </p:nvGrpSpPr>
        <p:grpSpPr>
          <a:xfrm>
            <a:off x="806911" y="4829563"/>
            <a:ext cx="7309588" cy="908646"/>
            <a:chOff x="806911" y="4829563"/>
            <a:chExt cx="7309588" cy="908646"/>
          </a:xfrm>
        </p:grpSpPr>
        <p:grpSp>
          <p:nvGrpSpPr>
            <p:cNvPr id="223" name="Google Shape;223;p18"/>
            <p:cNvGrpSpPr/>
            <p:nvPr/>
          </p:nvGrpSpPr>
          <p:grpSpPr>
            <a:xfrm>
              <a:off x="806911" y="4829563"/>
              <a:ext cx="908647" cy="908646"/>
              <a:chOff x="4665644" y="4148177"/>
              <a:chExt cx="908647" cy="908646"/>
            </a:xfrm>
          </p:grpSpPr>
          <p:sp>
            <p:nvSpPr>
              <p:cNvPr id="224" name="Google Shape;224;p18"/>
              <p:cNvSpPr/>
              <p:nvPr/>
            </p:nvSpPr>
            <p:spPr>
              <a:xfrm>
                <a:off x="4665644" y="4148177"/>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25" name="Google Shape;225;p18"/>
              <p:cNvSpPr/>
              <p:nvPr/>
            </p:nvSpPr>
            <p:spPr>
              <a:xfrm>
                <a:off x="4979848" y="4374198"/>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sz="1400" b="0" i="0" u="none" strike="noStrike" cap="none">
                  <a:solidFill>
                    <a:srgbClr val="000000"/>
                  </a:solidFill>
                  <a:latin typeface="Arial"/>
                  <a:ea typeface="Arial"/>
                  <a:cs typeface="Arial"/>
                  <a:sym typeface="Arial"/>
                </a:endParaRPr>
              </a:p>
            </p:txBody>
          </p:sp>
        </p:grpSp>
        <p:sp>
          <p:nvSpPr>
            <p:cNvPr id="226" name="Google Shape;226;p18"/>
            <p:cNvSpPr/>
            <p:nvPr/>
          </p:nvSpPr>
          <p:spPr>
            <a:xfrm>
              <a:off x="1958099" y="49892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Cyaan</a:t>
              </a:r>
              <a:endParaRPr sz="2800" b="0" i="0" u="none" strike="noStrike" cap="none">
                <a:solidFill>
                  <a:srgbClr val="000000"/>
                </a:solidFill>
                <a:latin typeface="Calibri"/>
                <a:ea typeface="Calibri"/>
                <a:cs typeface="Calibri"/>
                <a:sym typeface="Calibri"/>
              </a:endParaRPr>
            </a:p>
          </p:txBody>
        </p:sp>
      </p:grpSp>
      <p:sp>
        <p:nvSpPr>
          <p:cNvPr id="227" name="Google Shape;227;p18"/>
          <p:cNvSpPr txBox="1">
            <a:spLocks noGrp="1"/>
          </p:cNvSpPr>
          <p:nvPr>
            <p:ph type="title"/>
          </p:nvPr>
        </p:nvSpPr>
        <p:spPr>
          <a:xfrm>
            <a:off x="729419" y="396260"/>
            <a:ext cx="8109782" cy="1098666"/>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a:t>Als je naar de rode blaadjes van een roos kijkt, is de kleur die je ziet…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22"/>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310" name="Google Shape;310;p22"/>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en-GB" sz="1050" b="0" i="0" u="none" strike="noStrike" cap="none">
                <a:solidFill>
                  <a:schemeClr val="lt1"/>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grpSp>
        <p:nvGrpSpPr>
          <p:cNvPr id="311" name="Google Shape;311;p22"/>
          <p:cNvGrpSpPr/>
          <p:nvPr/>
        </p:nvGrpSpPr>
        <p:grpSpPr>
          <a:xfrm>
            <a:off x="806913" y="1496245"/>
            <a:ext cx="908700" cy="908700"/>
            <a:chOff x="947033" y="2362454"/>
            <a:chExt cx="908700" cy="908700"/>
          </a:xfrm>
        </p:grpSpPr>
        <p:sp>
          <p:nvSpPr>
            <p:cNvPr id="312" name="Google Shape;312;p22"/>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13" name="Google Shape;313;p22"/>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grpSp>
        <p:nvGrpSpPr>
          <p:cNvPr id="314" name="Google Shape;314;p22"/>
          <p:cNvGrpSpPr/>
          <p:nvPr/>
        </p:nvGrpSpPr>
        <p:grpSpPr>
          <a:xfrm>
            <a:off x="806912" y="2594911"/>
            <a:ext cx="908700" cy="908700"/>
            <a:chOff x="4665644" y="2362454"/>
            <a:chExt cx="908700" cy="908700"/>
          </a:xfrm>
        </p:grpSpPr>
        <p:sp>
          <p:nvSpPr>
            <p:cNvPr id="315" name="Google Shape;315;p22"/>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16" name="Google Shape;316;p22"/>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grpSp>
        <p:nvGrpSpPr>
          <p:cNvPr id="317" name="Google Shape;317;p22"/>
          <p:cNvGrpSpPr/>
          <p:nvPr/>
        </p:nvGrpSpPr>
        <p:grpSpPr>
          <a:xfrm>
            <a:off x="806911" y="3730897"/>
            <a:ext cx="908700" cy="908700"/>
            <a:chOff x="947033" y="4156948"/>
            <a:chExt cx="908700" cy="908700"/>
          </a:xfrm>
        </p:grpSpPr>
        <p:sp>
          <p:nvSpPr>
            <p:cNvPr id="318" name="Google Shape;318;p22"/>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19" name="Google Shape;319;p22"/>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sz="1400" b="0" i="0" u="none" strike="noStrike" cap="none">
                <a:solidFill>
                  <a:srgbClr val="000000"/>
                </a:solidFill>
                <a:latin typeface="Arial"/>
                <a:ea typeface="Arial"/>
                <a:cs typeface="Arial"/>
                <a:sym typeface="Arial"/>
              </a:endParaRPr>
            </a:p>
          </p:txBody>
        </p:sp>
      </p:grpSp>
      <p:grpSp>
        <p:nvGrpSpPr>
          <p:cNvPr id="320" name="Google Shape;320;p22"/>
          <p:cNvGrpSpPr/>
          <p:nvPr/>
        </p:nvGrpSpPr>
        <p:grpSpPr>
          <a:xfrm>
            <a:off x="806911" y="4829563"/>
            <a:ext cx="908700" cy="908700"/>
            <a:chOff x="4665644" y="4148177"/>
            <a:chExt cx="908700" cy="908700"/>
          </a:xfrm>
        </p:grpSpPr>
        <p:sp>
          <p:nvSpPr>
            <p:cNvPr id="321" name="Google Shape;321;p22"/>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22" name="Google Shape;322;p22"/>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sz="1400" b="0" i="0" u="none" strike="noStrike" cap="none">
                <a:solidFill>
                  <a:srgbClr val="000000"/>
                </a:solidFill>
                <a:latin typeface="Arial"/>
                <a:ea typeface="Arial"/>
                <a:cs typeface="Arial"/>
                <a:sym typeface="Arial"/>
              </a:endParaRPr>
            </a:p>
          </p:txBody>
        </p:sp>
      </p:grpSp>
      <p:sp>
        <p:nvSpPr>
          <p:cNvPr id="323" name="Google Shape;323;p22"/>
          <p:cNvSpPr/>
          <p:nvPr/>
        </p:nvSpPr>
        <p:spPr>
          <a:xfrm>
            <a:off x="1958101" y="16559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Snelheid</a:t>
            </a:r>
            <a:endParaRPr sz="2800" b="0" i="0" u="none" strike="noStrike" cap="none">
              <a:solidFill>
                <a:srgbClr val="000000"/>
              </a:solidFill>
              <a:latin typeface="Calibri"/>
              <a:ea typeface="Calibri"/>
              <a:cs typeface="Calibri"/>
              <a:sym typeface="Calibri"/>
            </a:endParaRPr>
          </a:p>
        </p:txBody>
      </p:sp>
      <p:sp>
        <p:nvSpPr>
          <p:cNvPr id="324" name="Google Shape;324;p22"/>
          <p:cNvSpPr/>
          <p:nvPr/>
        </p:nvSpPr>
        <p:spPr>
          <a:xfrm>
            <a:off x="1958101" y="271103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Golflengte</a:t>
            </a:r>
            <a:endParaRPr sz="2800" b="0" i="0" u="none" strike="noStrike" cap="none">
              <a:solidFill>
                <a:srgbClr val="000000"/>
              </a:solidFill>
              <a:latin typeface="Calibri"/>
              <a:ea typeface="Calibri"/>
              <a:cs typeface="Calibri"/>
              <a:sym typeface="Calibri"/>
            </a:endParaRPr>
          </a:p>
        </p:txBody>
      </p:sp>
      <p:sp>
        <p:nvSpPr>
          <p:cNvPr id="325" name="Google Shape;325;p22"/>
          <p:cNvSpPr/>
          <p:nvPr/>
        </p:nvSpPr>
        <p:spPr>
          <a:xfrm>
            <a:off x="1958100" y="38565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Snelheid en golflengte</a:t>
            </a:r>
            <a:endParaRPr sz="2800" b="0" i="0" u="none" strike="noStrike" cap="none">
              <a:solidFill>
                <a:srgbClr val="000000"/>
              </a:solidFill>
              <a:latin typeface="Calibri"/>
              <a:ea typeface="Calibri"/>
              <a:cs typeface="Calibri"/>
              <a:sym typeface="Calibri"/>
            </a:endParaRPr>
          </a:p>
        </p:txBody>
      </p:sp>
      <p:sp>
        <p:nvSpPr>
          <p:cNvPr id="326" name="Google Shape;326;p22"/>
          <p:cNvSpPr/>
          <p:nvPr/>
        </p:nvSpPr>
        <p:spPr>
          <a:xfrm>
            <a:off x="1958099" y="498933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Snelheid noch golflengte</a:t>
            </a:r>
            <a:endParaRPr sz="2800" b="0" i="0" u="none" strike="noStrike" cap="none">
              <a:solidFill>
                <a:srgbClr val="000000"/>
              </a:solidFill>
              <a:latin typeface="Calibri"/>
              <a:ea typeface="Calibri"/>
              <a:cs typeface="Calibri"/>
              <a:sym typeface="Calibri"/>
            </a:endParaRPr>
          </a:p>
        </p:txBody>
      </p:sp>
      <p:sp>
        <p:nvSpPr>
          <p:cNvPr id="327" name="Google Shape;327;p22"/>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Autofit/>
          </a:bodyPr>
          <a:lstStyle/>
          <a:p>
            <a:pPr marL="0" lvl="0" indent="0" algn="l" rtl="0">
              <a:lnSpc>
                <a:spcPct val="111111"/>
              </a:lnSpc>
              <a:spcBef>
                <a:spcPts val="0"/>
              </a:spcBef>
              <a:spcAft>
                <a:spcPts val="0"/>
              </a:spcAft>
              <a:buClr>
                <a:schemeClr val="dk1"/>
              </a:buClr>
              <a:buSzPts val="2400"/>
              <a:buFont typeface="Calibri"/>
              <a:buNone/>
            </a:pPr>
            <a:r>
              <a:rPr lang="en-GB" sz="2400"/>
              <a:t>Welke van de volgende eigenschappen veranderen als licht breekt bij de overgang van het ene naar het andere medium.</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5" name="Google Shape;355;p24"/>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356" name="Google Shape;356;p24"/>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en-GB" sz="1050" b="0" i="0" u="none" strike="noStrike" cap="none">
                <a:solidFill>
                  <a:schemeClr val="lt1"/>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sp>
        <p:nvSpPr>
          <p:cNvPr id="357" name="Google Shape;357;p24"/>
          <p:cNvSpPr txBox="1">
            <a:spLocks noGrp="1"/>
          </p:cNvSpPr>
          <p:nvPr>
            <p:ph type="title"/>
          </p:nvPr>
        </p:nvSpPr>
        <p:spPr>
          <a:xfrm>
            <a:off x="729419" y="548640"/>
            <a:ext cx="8109782" cy="1227608"/>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1212"/>
              </a:lnSpc>
              <a:spcBef>
                <a:spcPts val="0"/>
              </a:spcBef>
              <a:spcAft>
                <a:spcPts val="0"/>
              </a:spcAft>
              <a:buClr>
                <a:schemeClr val="dk1"/>
              </a:buClr>
              <a:buSzPct val="111111"/>
              <a:buFont typeface="Calibri"/>
              <a:buNone/>
            </a:pPr>
            <a:r>
              <a:rPr lang="en-GB" sz="3200" dirty="0"/>
              <a:t>Licht </a:t>
            </a:r>
            <a:r>
              <a:rPr lang="en-GB" sz="3200" dirty="0" err="1"/>
              <a:t>dat</a:t>
            </a:r>
            <a:r>
              <a:rPr lang="en-GB" sz="3200" dirty="0"/>
              <a:t> </a:t>
            </a:r>
            <a:r>
              <a:rPr lang="en-GB" sz="3200" dirty="0" err="1"/>
              <a:t>reflecteert</a:t>
            </a:r>
            <a:r>
              <a:rPr lang="en-GB" sz="3200" dirty="0"/>
              <a:t> van </a:t>
            </a:r>
            <a:r>
              <a:rPr lang="en-GB" sz="3200" dirty="0" err="1"/>
              <a:t>een</a:t>
            </a:r>
            <a:r>
              <a:rPr lang="en-GB" sz="3200" dirty="0"/>
              <a:t> glad </a:t>
            </a:r>
            <a:r>
              <a:rPr lang="en-GB" sz="3200" dirty="0" err="1"/>
              <a:t>oppervlak</a:t>
            </a:r>
            <a:r>
              <a:rPr lang="en-GB" sz="3200" dirty="0"/>
              <a:t> </a:t>
            </a:r>
            <a:r>
              <a:rPr lang="en-GB" sz="3200" dirty="0" err="1"/>
              <a:t>ondergaat</a:t>
            </a:r>
            <a:r>
              <a:rPr lang="en-GB" sz="3200" dirty="0"/>
              <a:t> </a:t>
            </a:r>
            <a:r>
              <a:rPr lang="en-GB" sz="3200" dirty="0" err="1"/>
              <a:t>een</a:t>
            </a:r>
            <a:r>
              <a:rPr lang="en-GB" sz="3200" dirty="0"/>
              <a:t> </a:t>
            </a:r>
            <a:r>
              <a:rPr lang="en-GB" sz="3200" dirty="0" err="1"/>
              <a:t>verandering</a:t>
            </a:r>
            <a:r>
              <a:rPr lang="en-GB" sz="3200" dirty="0"/>
              <a:t> van…</a:t>
            </a:r>
            <a:br>
              <a:rPr lang="en-GB" sz="3200" dirty="0"/>
            </a:br>
            <a:endParaRPr sz="3200" dirty="0"/>
          </a:p>
        </p:txBody>
      </p:sp>
      <p:grpSp>
        <p:nvGrpSpPr>
          <p:cNvPr id="358" name="Google Shape;358;p24"/>
          <p:cNvGrpSpPr/>
          <p:nvPr/>
        </p:nvGrpSpPr>
        <p:grpSpPr>
          <a:xfrm>
            <a:off x="838429" y="1719987"/>
            <a:ext cx="766370" cy="715079"/>
            <a:chOff x="947033" y="2362454"/>
            <a:chExt cx="908647" cy="908646"/>
          </a:xfrm>
        </p:grpSpPr>
        <p:sp>
          <p:nvSpPr>
            <p:cNvPr id="359" name="Google Shape;359;p24"/>
            <p:cNvSpPr/>
            <p:nvPr/>
          </p:nvSpPr>
          <p:spPr>
            <a:xfrm>
              <a:off x="947033" y="2362454"/>
              <a:ext cx="908647" cy="908646"/>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60" name="Google Shape;360;p24"/>
            <p:cNvSpPr/>
            <p:nvPr/>
          </p:nvSpPr>
          <p:spPr>
            <a:xfrm>
              <a:off x="1261236"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grpSp>
        <p:nvGrpSpPr>
          <p:cNvPr id="361" name="Google Shape;361;p24"/>
          <p:cNvGrpSpPr/>
          <p:nvPr/>
        </p:nvGrpSpPr>
        <p:grpSpPr>
          <a:xfrm>
            <a:off x="838429" y="2576568"/>
            <a:ext cx="766370" cy="715079"/>
            <a:chOff x="4665644" y="2362454"/>
            <a:chExt cx="908647" cy="908646"/>
          </a:xfrm>
        </p:grpSpPr>
        <p:sp>
          <p:nvSpPr>
            <p:cNvPr id="362" name="Google Shape;362;p24"/>
            <p:cNvSpPr/>
            <p:nvPr/>
          </p:nvSpPr>
          <p:spPr>
            <a:xfrm>
              <a:off x="4665644" y="2362454"/>
              <a:ext cx="908647" cy="908646"/>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63" name="Google Shape;363;p24"/>
            <p:cNvSpPr/>
            <p:nvPr/>
          </p:nvSpPr>
          <p:spPr>
            <a:xfrm>
              <a:off x="4979847"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grpSp>
        <p:nvGrpSpPr>
          <p:cNvPr id="364" name="Google Shape;364;p24"/>
          <p:cNvGrpSpPr/>
          <p:nvPr/>
        </p:nvGrpSpPr>
        <p:grpSpPr>
          <a:xfrm>
            <a:off x="838429" y="3430899"/>
            <a:ext cx="766370" cy="715079"/>
            <a:chOff x="947033" y="4156948"/>
            <a:chExt cx="908647" cy="908646"/>
          </a:xfrm>
        </p:grpSpPr>
        <p:sp>
          <p:nvSpPr>
            <p:cNvPr id="365" name="Google Shape;365;p24"/>
            <p:cNvSpPr/>
            <p:nvPr/>
          </p:nvSpPr>
          <p:spPr>
            <a:xfrm>
              <a:off x="947033" y="4156948"/>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66" name="Google Shape;366;p24"/>
            <p:cNvSpPr/>
            <p:nvPr/>
          </p:nvSpPr>
          <p:spPr>
            <a:xfrm>
              <a:off x="1261237" y="4382969"/>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sz="1400" b="0" i="0" u="none" strike="noStrike" cap="none">
                <a:solidFill>
                  <a:srgbClr val="000000"/>
                </a:solidFill>
                <a:latin typeface="Arial"/>
                <a:ea typeface="Arial"/>
                <a:cs typeface="Arial"/>
                <a:sym typeface="Arial"/>
              </a:endParaRPr>
            </a:p>
          </p:txBody>
        </p:sp>
      </p:grpSp>
      <p:grpSp>
        <p:nvGrpSpPr>
          <p:cNvPr id="367" name="Google Shape;367;p24"/>
          <p:cNvGrpSpPr/>
          <p:nvPr/>
        </p:nvGrpSpPr>
        <p:grpSpPr>
          <a:xfrm>
            <a:off x="838603" y="4289569"/>
            <a:ext cx="766370" cy="715079"/>
            <a:chOff x="4665644" y="4148177"/>
            <a:chExt cx="908647" cy="908646"/>
          </a:xfrm>
        </p:grpSpPr>
        <p:sp>
          <p:nvSpPr>
            <p:cNvPr id="368" name="Google Shape;368;p24"/>
            <p:cNvSpPr/>
            <p:nvPr/>
          </p:nvSpPr>
          <p:spPr>
            <a:xfrm>
              <a:off x="4665644" y="4148177"/>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69" name="Google Shape;369;p24"/>
            <p:cNvSpPr/>
            <p:nvPr/>
          </p:nvSpPr>
          <p:spPr>
            <a:xfrm>
              <a:off x="4979848" y="4374198"/>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sz="1400" b="0" i="0" u="none" strike="noStrike" cap="none">
                <a:solidFill>
                  <a:srgbClr val="000000"/>
                </a:solidFill>
                <a:latin typeface="Arial"/>
                <a:ea typeface="Arial"/>
                <a:cs typeface="Arial"/>
                <a:sym typeface="Arial"/>
              </a:endParaRPr>
            </a:p>
          </p:txBody>
        </p:sp>
      </p:grpSp>
      <p:sp>
        <p:nvSpPr>
          <p:cNvPr id="370" name="Google Shape;370;p24"/>
          <p:cNvSpPr/>
          <p:nvPr/>
        </p:nvSpPr>
        <p:spPr>
          <a:xfrm>
            <a:off x="2032375" y="1894087"/>
            <a:ext cx="3716784" cy="436535"/>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400" b="0" i="0" u="none" strike="noStrike" cap="none">
                <a:solidFill>
                  <a:srgbClr val="000000"/>
                </a:solidFill>
                <a:latin typeface="Calibri"/>
                <a:ea typeface="Calibri"/>
                <a:cs typeface="Calibri"/>
                <a:sym typeface="Calibri"/>
              </a:rPr>
              <a:t>Frequentie</a:t>
            </a:r>
            <a:endParaRPr sz="1200" b="0" i="0" u="none" strike="noStrike" cap="none">
              <a:solidFill>
                <a:srgbClr val="000000"/>
              </a:solidFill>
              <a:latin typeface="Arial"/>
              <a:ea typeface="Arial"/>
              <a:cs typeface="Arial"/>
              <a:sym typeface="Arial"/>
            </a:endParaRPr>
          </a:p>
        </p:txBody>
      </p:sp>
      <p:sp>
        <p:nvSpPr>
          <p:cNvPr id="371" name="Google Shape;371;p24"/>
          <p:cNvSpPr/>
          <p:nvPr/>
        </p:nvSpPr>
        <p:spPr>
          <a:xfrm>
            <a:off x="1978381" y="2755570"/>
            <a:ext cx="2803826" cy="436535"/>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400" b="0" i="0" u="none" strike="noStrike" cap="none">
                <a:solidFill>
                  <a:srgbClr val="000000"/>
                </a:solidFill>
                <a:latin typeface="Calibri"/>
                <a:ea typeface="Calibri"/>
                <a:cs typeface="Calibri"/>
                <a:sym typeface="Calibri"/>
              </a:rPr>
              <a:t>Snelheid</a:t>
            </a:r>
            <a:endParaRPr sz="2400" b="0" i="0" u="none" strike="noStrike" cap="none">
              <a:solidFill>
                <a:srgbClr val="000000"/>
              </a:solidFill>
              <a:latin typeface="Calibri"/>
              <a:ea typeface="Calibri"/>
              <a:cs typeface="Calibri"/>
              <a:sym typeface="Calibri"/>
            </a:endParaRPr>
          </a:p>
        </p:txBody>
      </p:sp>
      <p:sp>
        <p:nvSpPr>
          <p:cNvPr id="372" name="Google Shape;372;p24"/>
          <p:cNvSpPr/>
          <p:nvPr/>
        </p:nvSpPr>
        <p:spPr>
          <a:xfrm>
            <a:off x="2032375" y="3617992"/>
            <a:ext cx="2749832" cy="436535"/>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400" b="0" i="0" u="none" strike="noStrike" cap="none">
                <a:solidFill>
                  <a:srgbClr val="000000"/>
                </a:solidFill>
                <a:latin typeface="Calibri"/>
                <a:ea typeface="Calibri"/>
                <a:cs typeface="Calibri"/>
                <a:sym typeface="Calibri"/>
              </a:rPr>
              <a:t>Golflengte</a:t>
            </a:r>
            <a:endParaRPr sz="2400" b="0" i="0" u="none" strike="noStrike" cap="none">
              <a:solidFill>
                <a:srgbClr val="000000"/>
              </a:solidFill>
              <a:latin typeface="Calibri"/>
              <a:ea typeface="Calibri"/>
              <a:cs typeface="Calibri"/>
              <a:sym typeface="Calibri"/>
            </a:endParaRPr>
          </a:p>
        </p:txBody>
      </p:sp>
      <p:sp>
        <p:nvSpPr>
          <p:cNvPr id="373" name="Google Shape;373;p24"/>
          <p:cNvSpPr/>
          <p:nvPr/>
        </p:nvSpPr>
        <p:spPr>
          <a:xfrm>
            <a:off x="1978381" y="4461090"/>
            <a:ext cx="6860820" cy="436535"/>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400" b="0" i="0" u="none" strike="noStrike" cap="none">
                <a:solidFill>
                  <a:srgbClr val="000000"/>
                </a:solidFill>
                <a:latin typeface="Calibri"/>
                <a:ea typeface="Calibri"/>
                <a:cs typeface="Calibri"/>
                <a:sym typeface="Calibri"/>
              </a:rPr>
              <a:t>Alle bovenstaande antwoorden zijn goed</a:t>
            </a:r>
            <a:endParaRPr sz="2400" b="0" i="0" u="none" strike="noStrike" cap="none">
              <a:solidFill>
                <a:srgbClr val="000000"/>
              </a:solidFill>
              <a:latin typeface="Calibri"/>
              <a:ea typeface="Calibri"/>
              <a:cs typeface="Calibri"/>
              <a:sym typeface="Calibri"/>
            </a:endParaRPr>
          </a:p>
        </p:txBody>
      </p:sp>
      <p:grpSp>
        <p:nvGrpSpPr>
          <p:cNvPr id="374" name="Google Shape;374;p24"/>
          <p:cNvGrpSpPr/>
          <p:nvPr/>
        </p:nvGrpSpPr>
        <p:grpSpPr>
          <a:xfrm>
            <a:off x="838429" y="5143900"/>
            <a:ext cx="766370" cy="715079"/>
            <a:chOff x="4665644" y="2362454"/>
            <a:chExt cx="908647" cy="908646"/>
          </a:xfrm>
        </p:grpSpPr>
        <p:sp>
          <p:nvSpPr>
            <p:cNvPr id="375" name="Google Shape;375;p24"/>
            <p:cNvSpPr/>
            <p:nvPr/>
          </p:nvSpPr>
          <p:spPr>
            <a:xfrm>
              <a:off x="4665644" y="2362454"/>
              <a:ext cx="908647" cy="908646"/>
            </a:xfrm>
            <a:prstGeom prst="ellipse">
              <a:avLst/>
            </a:prstGeom>
            <a:solidFill>
              <a:schemeClr val="accent4"/>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76" name="Google Shape;376;p24"/>
            <p:cNvSpPr/>
            <p:nvPr/>
          </p:nvSpPr>
          <p:spPr>
            <a:xfrm>
              <a:off x="4979847" y="2546412"/>
              <a:ext cx="356441" cy="515332"/>
            </a:xfrm>
            <a:prstGeom prst="rect">
              <a:avLst/>
            </a:prstGeom>
            <a:solidFill>
              <a:schemeClr val="accent4"/>
            </a:solid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E</a:t>
              </a:r>
              <a:endParaRPr sz="2400" b="0" i="0" u="none" strike="noStrike" cap="none">
                <a:solidFill>
                  <a:srgbClr val="FFFFFF"/>
                </a:solidFill>
                <a:latin typeface="Helvetica Neue"/>
                <a:ea typeface="Helvetica Neue"/>
                <a:cs typeface="Helvetica Neue"/>
                <a:sym typeface="Helvetica Neue"/>
              </a:endParaRPr>
            </a:p>
          </p:txBody>
        </p:sp>
      </p:grpSp>
      <p:sp>
        <p:nvSpPr>
          <p:cNvPr id="377" name="Google Shape;377;p24"/>
          <p:cNvSpPr/>
          <p:nvPr/>
        </p:nvSpPr>
        <p:spPr>
          <a:xfrm>
            <a:off x="1976539" y="5286581"/>
            <a:ext cx="6860820" cy="436535"/>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400" b="0" i="0" u="none" strike="noStrike" cap="none">
                <a:solidFill>
                  <a:srgbClr val="000000"/>
                </a:solidFill>
                <a:latin typeface="Calibri"/>
                <a:ea typeface="Calibri"/>
                <a:cs typeface="Calibri"/>
                <a:sym typeface="Calibri"/>
              </a:rPr>
              <a:t>Alle bovenstaande antwoorden zijn fout</a:t>
            </a:r>
            <a:endParaRPr sz="2400" b="0" i="0" u="none" strike="noStrike" cap="none">
              <a:solidFill>
                <a:srgbClr val="00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08"/>
        <p:cNvGrpSpPr/>
        <p:nvPr/>
      </p:nvGrpSpPr>
      <p:grpSpPr>
        <a:xfrm>
          <a:off x="0" y="0"/>
          <a:ext cx="0" cy="0"/>
          <a:chOff x="0" y="0"/>
          <a:chExt cx="0" cy="0"/>
        </a:xfrm>
      </p:grpSpPr>
      <p:sp>
        <p:nvSpPr>
          <p:cNvPr id="409" name="Google Shape;409;p26"/>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410" name="Google Shape;410;p26"/>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en-GB" sz="1050" b="0" i="0" u="none" strike="noStrike" cap="none">
                <a:solidFill>
                  <a:schemeClr val="lt1"/>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grpSp>
        <p:nvGrpSpPr>
          <p:cNvPr id="411" name="Google Shape;411;p26"/>
          <p:cNvGrpSpPr/>
          <p:nvPr/>
        </p:nvGrpSpPr>
        <p:grpSpPr>
          <a:xfrm>
            <a:off x="806913" y="1821195"/>
            <a:ext cx="908700" cy="908700"/>
            <a:chOff x="947033" y="2362454"/>
            <a:chExt cx="908700" cy="908700"/>
          </a:xfrm>
        </p:grpSpPr>
        <p:sp>
          <p:nvSpPr>
            <p:cNvPr id="412" name="Google Shape;412;p26"/>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413" name="Google Shape;413;p26"/>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grpSp>
        <p:nvGrpSpPr>
          <p:cNvPr id="414" name="Google Shape;414;p26"/>
          <p:cNvGrpSpPr/>
          <p:nvPr/>
        </p:nvGrpSpPr>
        <p:grpSpPr>
          <a:xfrm>
            <a:off x="806912" y="2919861"/>
            <a:ext cx="908700" cy="908700"/>
            <a:chOff x="4665644" y="2362454"/>
            <a:chExt cx="908700" cy="908700"/>
          </a:xfrm>
        </p:grpSpPr>
        <p:sp>
          <p:nvSpPr>
            <p:cNvPr id="415" name="Google Shape;415;p26"/>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416" name="Google Shape;416;p26"/>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grpSp>
        <p:nvGrpSpPr>
          <p:cNvPr id="417" name="Google Shape;417;p26"/>
          <p:cNvGrpSpPr/>
          <p:nvPr/>
        </p:nvGrpSpPr>
        <p:grpSpPr>
          <a:xfrm>
            <a:off x="806911" y="4055847"/>
            <a:ext cx="908700" cy="908700"/>
            <a:chOff x="947033" y="4156948"/>
            <a:chExt cx="908700" cy="908700"/>
          </a:xfrm>
        </p:grpSpPr>
        <p:sp>
          <p:nvSpPr>
            <p:cNvPr id="418" name="Google Shape;418;p26"/>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419" name="Google Shape;419;p26"/>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sz="1400" b="0" i="0" u="none" strike="noStrike" cap="none">
                <a:solidFill>
                  <a:srgbClr val="000000"/>
                </a:solidFill>
                <a:latin typeface="Arial"/>
                <a:ea typeface="Arial"/>
                <a:cs typeface="Arial"/>
                <a:sym typeface="Arial"/>
              </a:endParaRPr>
            </a:p>
          </p:txBody>
        </p:sp>
      </p:grpSp>
      <p:grpSp>
        <p:nvGrpSpPr>
          <p:cNvPr id="420" name="Google Shape;420;p26"/>
          <p:cNvGrpSpPr/>
          <p:nvPr/>
        </p:nvGrpSpPr>
        <p:grpSpPr>
          <a:xfrm>
            <a:off x="806911" y="5154513"/>
            <a:ext cx="908700" cy="908700"/>
            <a:chOff x="4665644" y="4148177"/>
            <a:chExt cx="908700" cy="908700"/>
          </a:xfrm>
        </p:grpSpPr>
        <p:sp>
          <p:nvSpPr>
            <p:cNvPr id="421" name="Google Shape;421;p26"/>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422" name="Google Shape;422;p26"/>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sz="1400" b="0" i="0" u="none" strike="noStrike" cap="none">
                <a:solidFill>
                  <a:srgbClr val="000000"/>
                </a:solidFill>
                <a:latin typeface="Arial"/>
                <a:ea typeface="Arial"/>
                <a:cs typeface="Arial"/>
                <a:sym typeface="Arial"/>
              </a:endParaRPr>
            </a:p>
          </p:txBody>
        </p:sp>
      </p:grpSp>
      <p:sp>
        <p:nvSpPr>
          <p:cNvPr id="423" name="Google Shape;423;p26"/>
          <p:cNvSpPr/>
          <p:nvPr/>
        </p:nvSpPr>
        <p:spPr>
          <a:xfrm>
            <a:off x="1958101" y="198091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Een kwart</a:t>
            </a:r>
            <a:endParaRPr sz="2800" b="0" i="0" u="none" strike="noStrike" cap="none">
              <a:solidFill>
                <a:srgbClr val="000000"/>
              </a:solidFill>
              <a:latin typeface="Calibri"/>
              <a:ea typeface="Calibri"/>
              <a:cs typeface="Calibri"/>
              <a:sym typeface="Calibri"/>
            </a:endParaRPr>
          </a:p>
        </p:txBody>
      </p:sp>
      <p:sp>
        <p:nvSpPr>
          <p:cNvPr id="424" name="Google Shape;424;p26"/>
          <p:cNvSpPr/>
          <p:nvPr/>
        </p:nvSpPr>
        <p:spPr>
          <a:xfrm>
            <a:off x="1958101" y="303598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De helft</a:t>
            </a:r>
            <a:endParaRPr sz="2800" b="0" i="0" u="none" strike="noStrike" cap="none">
              <a:solidFill>
                <a:srgbClr val="000000"/>
              </a:solidFill>
              <a:latin typeface="Calibri"/>
              <a:ea typeface="Calibri"/>
              <a:cs typeface="Calibri"/>
              <a:sym typeface="Calibri"/>
            </a:endParaRPr>
          </a:p>
        </p:txBody>
      </p:sp>
      <p:sp>
        <p:nvSpPr>
          <p:cNvPr id="425" name="Google Shape;425;p26"/>
          <p:cNvSpPr/>
          <p:nvPr/>
        </p:nvSpPr>
        <p:spPr>
          <a:xfrm>
            <a:off x="1958100" y="418154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Gelijk</a:t>
            </a:r>
            <a:endParaRPr sz="2800" b="0" i="0" u="none" strike="noStrike" cap="none">
              <a:solidFill>
                <a:srgbClr val="000000"/>
              </a:solidFill>
              <a:latin typeface="Calibri"/>
              <a:ea typeface="Calibri"/>
              <a:cs typeface="Calibri"/>
              <a:sym typeface="Calibri"/>
            </a:endParaRPr>
          </a:p>
        </p:txBody>
      </p:sp>
      <p:sp>
        <p:nvSpPr>
          <p:cNvPr id="426" name="Google Shape;426;p26"/>
          <p:cNvSpPr/>
          <p:nvPr/>
        </p:nvSpPr>
        <p:spPr>
          <a:xfrm>
            <a:off x="1958099" y="531428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a:solidFill>
                  <a:srgbClr val="000000"/>
                </a:solidFill>
                <a:latin typeface="Calibri"/>
                <a:ea typeface="Calibri"/>
                <a:cs typeface="Calibri"/>
                <a:sym typeface="Calibri"/>
              </a:rPr>
              <a:t>Afhankelijk van de afstand tot de spiegel</a:t>
            </a:r>
            <a:endParaRPr sz="2800" b="0" i="0" u="none" strike="noStrike" cap="none">
              <a:solidFill>
                <a:srgbClr val="000000"/>
              </a:solidFill>
              <a:latin typeface="Calibri"/>
              <a:ea typeface="Calibri"/>
              <a:cs typeface="Calibri"/>
              <a:sym typeface="Calibri"/>
            </a:endParaRPr>
          </a:p>
        </p:txBody>
      </p:sp>
      <p:sp>
        <p:nvSpPr>
          <p:cNvPr id="427" name="Google Shape;427;p26"/>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Autofit/>
          </a:bodyPr>
          <a:lstStyle/>
          <a:p>
            <a:pPr marL="0" lvl="0" indent="0" algn="l" rtl="0">
              <a:lnSpc>
                <a:spcPct val="111111"/>
              </a:lnSpc>
              <a:spcBef>
                <a:spcPts val="0"/>
              </a:spcBef>
              <a:spcAft>
                <a:spcPts val="0"/>
              </a:spcAft>
              <a:buClr>
                <a:schemeClr val="dk1"/>
              </a:buClr>
              <a:buSzPts val="2400"/>
              <a:buFont typeface="Calibri"/>
              <a:buNone/>
            </a:pPr>
            <a:r>
              <a:rPr lang="en-GB" sz="2400"/>
              <a:t>Om je gezicht volledig te kunnen zien in een beslagen spiegel is de minimale hoogte van het stuk dat je moet schoonvegen, vergeleken met de hoogte van je gezicht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20"/>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56" name="Google Shape;256;p20"/>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en-GB" sz="1050" b="0" i="0" u="none" strike="noStrike" cap="none">
                <a:solidFill>
                  <a:schemeClr val="lt1"/>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sp>
        <p:nvSpPr>
          <p:cNvPr id="257" name="Google Shape;257;p20"/>
          <p:cNvSpPr txBox="1">
            <a:spLocks noGrp="1"/>
          </p:cNvSpPr>
          <p:nvPr>
            <p:ph type="title"/>
          </p:nvPr>
        </p:nvSpPr>
        <p:spPr>
          <a:xfrm>
            <a:off x="478971" y="147658"/>
            <a:ext cx="8358388" cy="1227608"/>
          </a:xfrm>
          <a:prstGeom prst="rect">
            <a:avLst/>
          </a:prstGeom>
          <a:noFill/>
          <a:ln>
            <a:noFill/>
          </a:ln>
        </p:spPr>
        <p:txBody>
          <a:bodyPr spcFirstLastPara="1" wrap="square" lIns="91425" tIns="45700" rIns="91425" bIns="45700" anchor="t" anchorCtr="0">
            <a:noAutofit/>
          </a:bodyPr>
          <a:lstStyle/>
          <a:p>
            <a:pPr marL="0" lvl="0" indent="0" algn="l" rtl="0">
              <a:lnSpc>
                <a:spcPct val="121212"/>
              </a:lnSpc>
              <a:spcBef>
                <a:spcPts val="0"/>
              </a:spcBef>
              <a:spcAft>
                <a:spcPts val="0"/>
              </a:spcAft>
              <a:buClr>
                <a:schemeClr val="dk1"/>
              </a:buClr>
              <a:buSzPct val="111111"/>
              <a:buFont typeface="Calibri"/>
              <a:buNone/>
            </a:pPr>
            <a:r>
              <a:rPr lang="en-GB" sz="2500" dirty="0"/>
              <a:t>Voor </a:t>
            </a:r>
            <a:r>
              <a:rPr lang="en-GB" sz="2500" dirty="0" err="1"/>
              <a:t>brekend</a:t>
            </a:r>
            <a:r>
              <a:rPr lang="en-GB" sz="2500" dirty="0"/>
              <a:t> </a:t>
            </a:r>
            <a:r>
              <a:rPr lang="en-GB" sz="2500" dirty="0" err="1"/>
              <a:t>licht</a:t>
            </a:r>
            <a:r>
              <a:rPr lang="en-GB" sz="2500" dirty="0"/>
              <a:t> </a:t>
            </a:r>
            <a:r>
              <a:rPr lang="en-GB" sz="2500" dirty="0" err="1"/>
              <a:t>geldt</a:t>
            </a:r>
            <a:r>
              <a:rPr lang="en-GB" sz="2500" dirty="0"/>
              <a:t>: hoe </a:t>
            </a:r>
            <a:r>
              <a:rPr lang="en-GB" sz="2500" dirty="0" err="1"/>
              <a:t>groter</a:t>
            </a:r>
            <a:r>
              <a:rPr lang="en-GB" sz="2500" dirty="0"/>
              <a:t> de </a:t>
            </a:r>
            <a:r>
              <a:rPr lang="en-GB" sz="2500" dirty="0" err="1"/>
              <a:t>golflengte</a:t>
            </a:r>
            <a:r>
              <a:rPr lang="en-GB" sz="2500" dirty="0"/>
              <a:t>, hoe minder het </a:t>
            </a:r>
            <a:r>
              <a:rPr lang="en-GB" sz="2500" dirty="0" err="1"/>
              <a:t>licht</a:t>
            </a:r>
            <a:r>
              <a:rPr lang="en-GB" sz="2500" dirty="0"/>
              <a:t> </a:t>
            </a:r>
            <a:r>
              <a:rPr lang="en-GB" sz="2500" dirty="0" err="1"/>
              <a:t>gebroken</a:t>
            </a:r>
            <a:r>
              <a:rPr lang="en-GB" sz="2500" dirty="0"/>
              <a:t> </a:t>
            </a:r>
            <a:r>
              <a:rPr lang="en-GB" sz="2500" dirty="0" err="1"/>
              <a:t>wordt</a:t>
            </a:r>
            <a:br>
              <a:rPr lang="en-GB" sz="2500" dirty="0"/>
            </a:br>
            <a:r>
              <a:rPr lang="en-GB" sz="2500" dirty="0"/>
              <a:t>Als </a:t>
            </a:r>
            <a:r>
              <a:rPr lang="en-GB" sz="2500" dirty="0" err="1"/>
              <a:t>licht</a:t>
            </a:r>
            <a:r>
              <a:rPr lang="en-GB" sz="2500" dirty="0"/>
              <a:t> door </a:t>
            </a:r>
            <a:r>
              <a:rPr lang="en-GB" sz="2500" dirty="0" err="1"/>
              <a:t>een</a:t>
            </a:r>
            <a:r>
              <a:rPr lang="en-GB" sz="2500" dirty="0"/>
              <a:t> </a:t>
            </a:r>
            <a:r>
              <a:rPr lang="en-GB" sz="2500" dirty="0" err="1"/>
              <a:t>prisma</a:t>
            </a:r>
            <a:r>
              <a:rPr lang="en-GB" sz="2500" dirty="0"/>
              <a:t> </a:t>
            </a:r>
            <a:r>
              <a:rPr lang="en-GB" sz="2500" dirty="0" err="1"/>
              <a:t>gaat</a:t>
            </a:r>
            <a:r>
              <a:rPr lang="en-GB" sz="2500" dirty="0"/>
              <a:t>, </a:t>
            </a:r>
            <a:r>
              <a:rPr lang="en-GB" sz="2500" dirty="0" err="1"/>
              <a:t>breekt</a:t>
            </a:r>
            <a:r>
              <a:rPr lang="en-GB" sz="2500" dirty="0"/>
              <a:t> </a:t>
            </a:r>
            <a:r>
              <a:rPr lang="en-GB" sz="2500" dirty="0" err="1"/>
              <a:t>groen</a:t>
            </a:r>
            <a:r>
              <a:rPr lang="en-GB" sz="2500" dirty="0"/>
              <a:t> </a:t>
            </a:r>
            <a:r>
              <a:rPr lang="en-GB" sz="2500" dirty="0" err="1"/>
              <a:t>licht</a:t>
            </a:r>
            <a:r>
              <a:rPr lang="en-GB" sz="2500" dirty="0"/>
              <a:t> </a:t>
            </a:r>
            <a:r>
              <a:rPr lang="en-GB" sz="2500" dirty="0" err="1"/>
              <a:t>sterker</a:t>
            </a:r>
            <a:r>
              <a:rPr lang="en-GB" sz="2500" dirty="0"/>
              <a:t> dan…</a:t>
            </a:r>
            <a:endParaRPr sz="2500" dirty="0"/>
          </a:p>
        </p:txBody>
      </p:sp>
      <p:grpSp>
        <p:nvGrpSpPr>
          <p:cNvPr id="258" name="Google Shape;258;p20"/>
          <p:cNvGrpSpPr/>
          <p:nvPr/>
        </p:nvGrpSpPr>
        <p:grpSpPr>
          <a:xfrm>
            <a:off x="838429" y="2100987"/>
            <a:ext cx="766370" cy="715079"/>
            <a:chOff x="947033" y="2362454"/>
            <a:chExt cx="908647" cy="908646"/>
          </a:xfrm>
        </p:grpSpPr>
        <p:sp>
          <p:nvSpPr>
            <p:cNvPr id="259" name="Google Shape;259;p20"/>
            <p:cNvSpPr/>
            <p:nvPr/>
          </p:nvSpPr>
          <p:spPr>
            <a:xfrm>
              <a:off x="947033" y="2362454"/>
              <a:ext cx="908647" cy="908646"/>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60" name="Google Shape;260;p20"/>
            <p:cNvSpPr/>
            <p:nvPr/>
          </p:nvSpPr>
          <p:spPr>
            <a:xfrm>
              <a:off x="1261236"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dirty="0">
                  <a:solidFill>
                    <a:srgbClr val="FFFFFF"/>
                  </a:solidFill>
                  <a:latin typeface="Helvetica Neue"/>
                  <a:ea typeface="Helvetica Neue"/>
                  <a:cs typeface="Helvetica Neue"/>
                  <a:sym typeface="Helvetica Neue"/>
                </a:rPr>
                <a:t>A</a:t>
              </a:r>
              <a:endParaRPr sz="1400" b="0" i="0" u="none" strike="noStrike" cap="none" dirty="0">
                <a:solidFill>
                  <a:srgbClr val="000000"/>
                </a:solidFill>
                <a:latin typeface="Arial"/>
                <a:ea typeface="Arial"/>
                <a:cs typeface="Arial"/>
                <a:sym typeface="Arial"/>
              </a:endParaRPr>
            </a:p>
          </p:txBody>
        </p:sp>
      </p:grpSp>
      <p:grpSp>
        <p:nvGrpSpPr>
          <p:cNvPr id="261" name="Google Shape;261;p20"/>
          <p:cNvGrpSpPr/>
          <p:nvPr/>
        </p:nvGrpSpPr>
        <p:grpSpPr>
          <a:xfrm>
            <a:off x="838429" y="2957568"/>
            <a:ext cx="766370" cy="715079"/>
            <a:chOff x="4665644" y="2362454"/>
            <a:chExt cx="908647" cy="908646"/>
          </a:xfrm>
        </p:grpSpPr>
        <p:sp>
          <p:nvSpPr>
            <p:cNvPr id="262" name="Google Shape;262;p20"/>
            <p:cNvSpPr/>
            <p:nvPr/>
          </p:nvSpPr>
          <p:spPr>
            <a:xfrm>
              <a:off x="4665644" y="2362454"/>
              <a:ext cx="908647" cy="908646"/>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63" name="Google Shape;263;p20"/>
            <p:cNvSpPr/>
            <p:nvPr/>
          </p:nvSpPr>
          <p:spPr>
            <a:xfrm>
              <a:off x="4979847"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grpSp>
        <p:nvGrpSpPr>
          <p:cNvPr id="264" name="Google Shape;264;p20"/>
          <p:cNvGrpSpPr/>
          <p:nvPr/>
        </p:nvGrpSpPr>
        <p:grpSpPr>
          <a:xfrm>
            <a:off x="838429" y="3811899"/>
            <a:ext cx="766370" cy="715079"/>
            <a:chOff x="947033" y="4156948"/>
            <a:chExt cx="908647" cy="908646"/>
          </a:xfrm>
        </p:grpSpPr>
        <p:sp>
          <p:nvSpPr>
            <p:cNvPr id="265" name="Google Shape;265;p20"/>
            <p:cNvSpPr/>
            <p:nvPr/>
          </p:nvSpPr>
          <p:spPr>
            <a:xfrm>
              <a:off x="947033" y="4156948"/>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66" name="Google Shape;266;p20"/>
            <p:cNvSpPr/>
            <p:nvPr/>
          </p:nvSpPr>
          <p:spPr>
            <a:xfrm>
              <a:off x="1261237" y="4382969"/>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sz="1400" b="0" i="0" u="none" strike="noStrike" cap="none">
                <a:solidFill>
                  <a:srgbClr val="000000"/>
                </a:solidFill>
                <a:latin typeface="Arial"/>
                <a:ea typeface="Arial"/>
                <a:cs typeface="Arial"/>
                <a:sym typeface="Arial"/>
              </a:endParaRPr>
            </a:p>
          </p:txBody>
        </p:sp>
      </p:grpSp>
      <p:grpSp>
        <p:nvGrpSpPr>
          <p:cNvPr id="267" name="Google Shape;267;p20"/>
          <p:cNvGrpSpPr/>
          <p:nvPr/>
        </p:nvGrpSpPr>
        <p:grpSpPr>
          <a:xfrm>
            <a:off x="838603" y="4670569"/>
            <a:ext cx="766370" cy="715079"/>
            <a:chOff x="4665644" y="4148177"/>
            <a:chExt cx="908647" cy="908646"/>
          </a:xfrm>
        </p:grpSpPr>
        <p:sp>
          <p:nvSpPr>
            <p:cNvPr id="268" name="Google Shape;268;p20"/>
            <p:cNvSpPr/>
            <p:nvPr/>
          </p:nvSpPr>
          <p:spPr>
            <a:xfrm>
              <a:off x="4665644" y="4148177"/>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69" name="Google Shape;269;p20"/>
            <p:cNvSpPr/>
            <p:nvPr/>
          </p:nvSpPr>
          <p:spPr>
            <a:xfrm>
              <a:off x="4979848" y="4374198"/>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sz="1400" b="0" i="0" u="none" strike="noStrike" cap="none">
                <a:solidFill>
                  <a:srgbClr val="000000"/>
                </a:solidFill>
                <a:latin typeface="Arial"/>
                <a:ea typeface="Arial"/>
                <a:cs typeface="Arial"/>
                <a:sym typeface="Arial"/>
              </a:endParaRPr>
            </a:p>
          </p:txBody>
        </p:sp>
      </p:grpSp>
      <p:sp>
        <p:nvSpPr>
          <p:cNvPr id="270" name="Google Shape;270;p20"/>
          <p:cNvSpPr/>
          <p:nvPr/>
        </p:nvSpPr>
        <p:spPr>
          <a:xfrm>
            <a:off x="1976539" y="2275087"/>
            <a:ext cx="3716784" cy="436535"/>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400" b="0" i="0" u="none" strike="noStrike" cap="none" dirty="0">
                <a:solidFill>
                  <a:srgbClr val="000000"/>
                </a:solidFill>
                <a:latin typeface="Calibri"/>
                <a:ea typeface="Calibri"/>
                <a:cs typeface="Calibri"/>
                <a:sym typeface="Calibri"/>
              </a:rPr>
              <a:t>Blauw </a:t>
            </a:r>
            <a:r>
              <a:rPr lang="en-GB" sz="2400" b="0" i="0" u="none" strike="noStrike" cap="none" dirty="0" err="1">
                <a:solidFill>
                  <a:srgbClr val="000000"/>
                </a:solidFill>
                <a:latin typeface="Calibri"/>
                <a:ea typeface="Calibri"/>
                <a:cs typeface="Calibri"/>
                <a:sym typeface="Calibri"/>
              </a:rPr>
              <a:t>licht</a:t>
            </a:r>
            <a:endParaRPr sz="1200" b="0" i="0" u="none" strike="noStrike" cap="none" dirty="0">
              <a:solidFill>
                <a:srgbClr val="000000"/>
              </a:solidFill>
              <a:latin typeface="Arial"/>
              <a:ea typeface="Arial"/>
              <a:cs typeface="Arial"/>
              <a:sym typeface="Arial"/>
            </a:endParaRPr>
          </a:p>
        </p:txBody>
      </p:sp>
      <p:sp>
        <p:nvSpPr>
          <p:cNvPr id="271" name="Google Shape;271;p20"/>
          <p:cNvSpPr/>
          <p:nvPr/>
        </p:nvSpPr>
        <p:spPr>
          <a:xfrm>
            <a:off x="1976539" y="3136570"/>
            <a:ext cx="2803826" cy="436535"/>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400" dirty="0">
                <a:latin typeface="Calibri"/>
                <a:ea typeface="Calibri"/>
                <a:cs typeface="Calibri"/>
                <a:sym typeface="Calibri"/>
              </a:rPr>
              <a:t>Violet</a:t>
            </a:r>
            <a:r>
              <a:rPr lang="en-GB" sz="2400" b="0" i="0" u="none" strike="noStrike" cap="none" dirty="0">
                <a:solidFill>
                  <a:srgbClr val="000000"/>
                </a:solidFill>
                <a:latin typeface="Calibri"/>
                <a:ea typeface="Calibri"/>
                <a:cs typeface="Calibri"/>
                <a:sym typeface="Calibri"/>
              </a:rPr>
              <a:t> </a:t>
            </a:r>
            <a:r>
              <a:rPr lang="en-GB" sz="2400" b="0" i="0" u="none" strike="noStrike" cap="none" dirty="0" err="1">
                <a:solidFill>
                  <a:srgbClr val="000000"/>
                </a:solidFill>
                <a:latin typeface="Calibri"/>
                <a:ea typeface="Calibri"/>
                <a:cs typeface="Calibri"/>
                <a:sym typeface="Calibri"/>
              </a:rPr>
              <a:t>licht</a:t>
            </a:r>
            <a:endParaRPr sz="2400" b="0" i="0" u="none" strike="noStrike" cap="none" dirty="0">
              <a:solidFill>
                <a:srgbClr val="000000"/>
              </a:solidFill>
              <a:latin typeface="Calibri"/>
              <a:ea typeface="Calibri"/>
              <a:cs typeface="Calibri"/>
              <a:sym typeface="Calibri"/>
            </a:endParaRPr>
          </a:p>
        </p:txBody>
      </p:sp>
      <p:sp>
        <p:nvSpPr>
          <p:cNvPr id="272" name="Google Shape;272;p20"/>
          <p:cNvSpPr/>
          <p:nvPr/>
        </p:nvSpPr>
        <p:spPr>
          <a:xfrm>
            <a:off x="1976539" y="3998992"/>
            <a:ext cx="2749832" cy="436535"/>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400" b="0" i="0" u="none" strike="noStrike" cap="none" dirty="0">
                <a:solidFill>
                  <a:srgbClr val="000000"/>
                </a:solidFill>
                <a:latin typeface="Calibri"/>
                <a:ea typeface="Calibri"/>
                <a:cs typeface="Calibri"/>
                <a:sym typeface="Calibri"/>
              </a:rPr>
              <a:t>Rood </a:t>
            </a:r>
            <a:r>
              <a:rPr lang="en-GB" sz="2400" b="0" i="0" u="none" strike="noStrike" cap="none" dirty="0" err="1">
                <a:solidFill>
                  <a:srgbClr val="000000"/>
                </a:solidFill>
                <a:latin typeface="Calibri"/>
                <a:ea typeface="Calibri"/>
                <a:cs typeface="Calibri"/>
                <a:sym typeface="Calibri"/>
              </a:rPr>
              <a:t>licht</a:t>
            </a:r>
            <a:endParaRPr sz="2400" b="0" i="0" u="none" strike="noStrike" cap="none" dirty="0">
              <a:solidFill>
                <a:srgbClr val="000000"/>
              </a:solidFill>
              <a:latin typeface="Calibri"/>
              <a:ea typeface="Calibri"/>
              <a:cs typeface="Calibri"/>
              <a:sym typeface="Calibri"/>
            </a:endParaRPr>
          </a:p>
        </p:txBody>
      </p:sp>
      <p:sp>
        <p:nvSpPr>
          <p:cNvPr id="273" name="Google Shape;273;p20"/>
          <p:cNvSpPr/>
          <p:nvPr/>
        </p:nvSpPr>
        <p:spPr>
          <a:xfrm>
            <a:off x="1976539" y="4842090"/>
            <a:ext cx="6860820" cy="436535"/>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400" b="0" i="0" u="none" strike="noStrike" cap="none">
                <a:solidFill>
                  <a:srgbClr val="000000"/>
                </a:solidFill>
                <a:latin typeface="Calibri"/>
                <a:ea typeface="Calibri"/>
                <a:cs typeface="Calibri"/>
                <a:sym typeface="Calibri"/>
              </a:rPr>
              <a:t>Twee van de bovenstaande antwoorden zijn goed</a:t>
            </a:r>
            <a:endParaRPr sz="2400" b="0" i="0" u="none" strike="noStrike" cap="none">
              <a:solidFill>
                <a:srgbClr val="000000"/>
              </a:solidFill>
              <a:latin typeface="Calibri"/>
              <a:ea typeface="Calibri"/>
              <a:cs typeface="Calibri"/>
              <a:sym typeface="Calibri"/>
            </a:endParaRPr>
          </a:p>
        </p:txBody>
      </p:sp>
      <p:grpSp>
        <p:nvGrpSpPr>
          <p:cNvPr id="274" name="Google Shape;274;p20"/>
          <p:cNvGrpSpPr/>
          <p:nvPr/>
        </p:nvGrpSpPr>
        <p:grpSpPr>
          <a:xfrm>
            <a:off x="838429" y="5524900"/>
            <a:ext cx="766370" cy="715079"/>
            <a:chOff x="4665644" y="2362454"/>
            <a:chExt cx="908647" cy="908646"/>
          </a:xfrm>
        </p:grpSpPr>
        <p:sp>
          <p:nvSpPr>
            <p:cNvPr id="275" name="Google Shape;275;p20"/>
            <p:cNvSpPr/>
            <p:nvPr/>
          </p:nvSpPr>
          <p:spPr>
            <a:xfrm>
              <a:off x="4665644" y="2362454"/>
              <a:ext cx="908647" cy="908646"/>
            </a:xfrm>
            <a:prstGeom prst="ellipse">
              <a:avLst/>
            </a:prstGeom>
            <a:solidFill>
              <a:schemeClr val="accent4"/>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76" name="Google Shape;276;p20"/>
            <p:cNvSpPr/>
            <p:nvPr/>
          </p:nvSpPr>
          <p:spPr>
            <a:xfrm>
              <a:off x="4979847" y="2546412"/>
              <a:ext cx="356441" cy="515332"/>
            </a:xfrm>
            <a:prstGeom prst="rect">
              <a:avLst/>
            </a:prstGeom>
            <a:solidFill>
              <a:schemeClr val="accent4"/>
            </a:solid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E</a:t>
              </a:r>
              <a:endParaRPr sz="2400" b="0" i="0" u="none" strike="noStrike" cap="none">
                <a:solidFill>
                  <a:srgbClr val="FFFFFF"/>
                </a:solidFill>
                <a:latin typeface="Helvetica Neue"/>
                <a:ea typeface="Helvetica Neue"/>
                <a:cs typeface="Helvetica Neue"/>
                <a:sym typeface="Helvetica Neue"/>
              </a:endParaRPr>
            </a:p>
          </p:txBody>
        </p:sp>
      </p:grpSp>
      <p:sp>
        <p:nvSpPr>
          <p:cNvPr id="277" name="Google Shape;277;p20"/>
          <p:cNvSpPr/>
          <p:nvPr/>
        </p:nvSpPr>
        <p:spPr>
          <a:xfrm>
            <a:off x="1976539" y="5667581"/>
            <a:ext cx="6860820" cy="436535"/>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400" b="0" i="0" u="none" strike="noStrike" cap="none">
                <a:solidFill>
                  <a:srgbClr val="000000"/>
                </a:solidFill>
                <a:latin typeface="Calibri"/>
                <a:ea typeface="Calibri"/>
                <a:cs typeface="Calibri"/>
                <a:sym typeface="Calibri"/>
              </a:rPr>
              <a:t>Geen van de bovenstaande antwoorden zijn goed</a:t>
            </a:r>
            <a:endParaRPr sz="2400" b="0" i="0" u="none" strike="noStrike" cap="none">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Kantoorthema">
  <a:themeElements>
    <a:clrScheme name="Aangepast 1">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1396</Words>
  <Application>Microsoft Office PowerPoint</Application>
  <PresentationFormat>Diavoorstelling (4:3)</PresentationFormat>
  <Paragraphs>156</Paragraphs>
  <Slides>10</Slides>
  <Notes>10</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10</vt:i4>
      </vt:variant>
    </vt:vector>
  </HeadingPairs>
  <TitlesOfParts>
    <vt:vector size="18" baseType="lpstr">
      <vt:lpstr>Helvetica Neue</vt:lpstr>
      <vt:lpstr>Corbel</vt:lpstr>
      <vt:lpstr>Tahoma</vt:lpstr>
      <vt:lpstr>Cambria Math</vt:lpstr>
      <vt:lpstr>Arial</vt:lpstr>
      <vt:lpstr>Calibri</vt:lpstr>
      <vt:lpstr>Helvetica Neue Light</vt:lpstr>
      <vt:lpstr>Kantoorthema</vt:lpstr>
      <vt:lpstr>Licht en lenzen</vt:lpstr>
      <vt:lpstr>Leo staat in een kamer zonder ramen. In de kamer staat een tafel. Er is geen licht in de kamer. Welk bewering is juist. </vt:lpstr>
      <vt:lpstr>Een positieve lens vormt een scherp beeld van een lichtgevend voorwerp. Je dekt nu de bovenste helft van de lens af. Wat gebeurt er met het beeld?</vt:lpstr>
      <vt:lpstr>Als je een gele kleur ziet op een scherm, zijn de pixels die geactiveerd zijn…</vt:lpstr>
      <vt:lpstr>Als je naar de rode blaadjes van een roos kijkt, is de kleur die je ziet…</vt:lpstr>
      <vt:lpstr>Welke van de volgende eigenschappen veranderen als licht breekt bij de overgang van het ene naar het andere medium.</vt:lpstr>
      <vt:lpstr>Licht dat reflecteert van een glad oppervlak ondergaat een verandering van… </vt:lpstr>
      <vt:lpstr>Om je gezicht volledig te kunnen zien in een beslagen spiegel is de minimale hoogte van het stuk dat je moet schoonvegen, vergeleken met de hoogte van je gezicht …</vt:lpstr>
      <vt:lpstr>Voor brekend licht geldt: hoe groter de golflengte, hoe minder het licht gebroken wordt Als licht door een prisma gaat, breekt groen licht sterker dan…</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Jelle Brill</dc:creator>
  <cp:lastModifiedBy>J.C.E. Brill</cp:lastModifiedBy>
  <cp:revision>19</cp:revision>
  <dcterms:modified xsi:type="dcterms:W3CDTF">2025-04-08T08:07:00Z</dcterms:modified>
</cp:coreProperties>
</file>