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7" r:id="rId2"/>
    <p:sldId id="258" r:id="rId3"/>
    <p:sldId id="267" r:id="rId4"/>
    <p:sldId id="275" r:id="rId5"/>
    <p:sldId id="284" r:id="rId6"/>
    <p:sldId id="274" r:id="rId7"/>
    <p:sldId id="281" r:id="rId8"/>
    <p:sldId id="282" r:id="rId9"/>
    <p:sldId id="259" r:id="rId10"/>
    <p:sldId id="268" r:id="rId11"/>
    <p:sldId id="270" r:id="rId12"/>
    <p:sldId id="271" r:id="rId13"/>
    <p:sldId id="285" r:id="rId14"/>
    <p:sldId id="286" r:id="rId15"/>
    <p:sldId id="264" r:id="rId16"/>
    <p:sldId id="262" r:id="rId17"/>
    <p:sldId id="265" r:id="rId18"/>
    <p:sldId id="287" r:id="rId19"/>
    <p:sldId id="272" r:id="rId20"/>
    <p:sldId id="273" r:id="rId21"/>
    <p:sldId id="276" r:id="rId22"/>
    <p:sldId id="278" r:id="rId23"/>
    <p:sldId id="283"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53A"/>
    <a:srgbClr val="009B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3599" autoAdjust="0"/>
  </p:normalViewPr>
  <p:slideViewPr>
    <p:cSldViewPr>
      <p:cViewPr varScale="1">
        <p:scale>
          <a:sx n="73" d="100"/>
          <a:sy n="73" d="100"/>
        </p:scale>
        <p:origin x="2694" y="66"/>
      </p:cViewPr>
      <p:guideLst>
        <p:guide orient="horz" pos="2160"/>
        <p:guide pos="2880"/>
      </p:guideLst>
    </p:cSldViewPr>
  </p:slideViewPr>
  <p:notesTextViewPr>
    <p:cViewPr>
      <p:scale>
        <a:sx n="1" d="1"/>
        <a:sy n="1" d="1"/>
      </p:scale>
      <p:origin x="0" y="0"/>
    </p:cViewPr>
  </p:notesTextViewPr>
  <p:sorterViewPr>
    <p:cViewPr>
      <p:scale>
        <a:sx n="158" d="100"/>
        <a:sy n="15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68F38F-A14E-4FD2-9872-3BC521A10EFD}" type="datetimeFigureOut">
              <a:rPr lang="en-US" smtClean="0"/>
              <a:t>2/12/2020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FC9735-FE0D-4870-943B-75D0891B7967}" type="slidenum">
              <a:rPr lang="en-US" smtClean="0"/>
              <a:t>‹#›</a:t>
            </a:fld>
            <a:endParaRPr lang="en-US"/>
          </a:p>
        </p:txBody>
      </p:sp>
    </p:spTree>
    <p:extLst>
      <p:ext uri="{BB962C8B-B14F-4D97-AF65-F5344CB8AC3E}">
        <p14:creationId xmlns:p14="http://schemas.microsoft.com/office/powerpoint/2010/main" val="1025195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dirty="0" smtClean="0"/>
              <a:t>Film: hoe zou je de</a:t>
            </a:r>
            <a:r>
              <a:rPr lang="nl-NL" baseline="0" dirty="0" smtClean="0"/>
              <a:t> argumenten in de film kunnen gebruiken bij </a:t>
            </a:r>
            <a:r>
              <a:rPr lang="nl-NL" baseline="0" dirty="0" err="1" smtClean="0"/>
              <a:t>intervention</a:t>
            </a:r>
            <a:r>
              <a:rPr lang="nl-NL" baseline="0" dirty="0" smtClean="0"/>
              <a:t> </a:t>
            </a:r>
            <a:r>
              <a:rPr lang="nl-NL" baseline="0" dirty="0" err="1" smtClean="0"/>
              <a:t>mapping</a:t>
            </a:r>
            <a:endParaRPr lang="nl-NL"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nl-NL"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nl-NL" baseline="0" dirty="0" smtClean="0"/>
              <a:t>Stap 2 gaat in op vragen als: </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nl-NL" baseline="0" dirty="0" smtClean="0"/>
              <a:t>Wat is het overall-doel van de gezondheidskundige interventie? </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nl-NL" baseline="0" dirty="0" smtClean="0"/>
              <a:t>Wat zijn gedragsdoelen of performance doelen van de interventie? </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nl-NL" baseline="0" dirty="0" smtClean="0"/>
              <a:t>Welke belangrijke gedragsdeterminanten vragen nadrukkelijk aandacht in de interventie? </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nl-NL" baseline="0" dirty="0" smtClean="0"/>
              <a:t>En: wat zijn de veranderdoelen of change doelen? </a:t>
            </a:r>
          </a:p>
          <a:p>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3</a:t>
            </a:fld>
            <a:endParaRPr lang="en-US"/>
          </a:p>
        </p:txBody>
      </p:sp>
    </p:spTree>
    <p:extLst>
      <p:ext uri="{BB962C8B-B14F-4D97-AF65-F5344CB8AC3E}">
        <p14:creationId xmlns:p14="http://schemas.microsoft.com/office/powerpoint/2010/main" val="13770851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dirty="0" smtClean="0"/>
              <a:t>Starten bij gedragsdoelen of</a:t>
            </a:r>
            <a:r>
              <a:rPr lang="nl-NL" baseline="0" dirty="0" smtClean="0"/>
              <a:t> performance doelen en dan de veranderingen formuleert die nodig zijn in de gedragsdeterminanten. Deze gewenste veranderingen in gedragsdeterminanten zijn de veranderdoelen of changedoelen. </a:t>
            </a:r>
          </a:p>
          <a:p>
            <a:pPr marL="0" marR="0" indent="0" algn="l" defTabSz="914400" rtl="0" eaLnBrk="1" fontAlgn="auto" latinLnBrk="0" hangingPunct="1">
              <a:lnSpc>
                <a:spcPct val="100000"/>
              </a:lnSpc>
              <a:spcBef>
                <a:spcPts val="0"/>
              </a:spcBef>
              <a:spcAft>
                <a:spcPts val="0"/>
              </a:spcAft>
              <a:buClrTx/>
              <a:buSzTx/>
              <a:buFontTx/>
              <a:buNone/>
              <a:tabLst/>
              <a:defRPr/>
            </a:pPr>
            <a:endParaRPr lang="nl-NL"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14</a:t>
            </a:fld>
            <a:endParaRPr lang="en-US"/>
          </a:p>
        </p:txBody>
      </p:sp>
    </p:spTree>
    <p:extLst>
      <p:ext uri="{BB962C8B-B14F-4D97-AF65-F5344CB8AC3E}">
        <p14:creationId xmlns:p14="http://schemas.microsoft.com/office/powerpoint/2010/main" val="28100597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dirty="0" smtClean="0"/>
              <a:t>Veranderdoelen: </a:t>
            </a:r>
          </a:p>
          <a:p>
            <a:pPr marL="0" marR="0" indent="0" algn="l" defTabSz="914400" rtl="0" eaLnBrk="1" fontAlgn="auto" latinLnBrk="0" hangingPunct="1">
              <a:lnSpc>
                <a:spcPct val="100000"/>
              </a:lnSpc>
              <a:spcBef>
                <a:spcPts val="0"/>
              </a:spcBef>
              <a:spcAft>
                <a:spcPts val="0"/>
              </a:spcAft>
              <a:buClrTx/>
              <a:buSzTx/>
              <a:buFontTx/>
              <a:buNone/>
              <a:tabLst/>
              <a:defRPr/>
            </a:pPr>
            <a:r>
              <a:rPr lang="nl-NL" dirty="0" smtClean="0"/>
              <a:t>1. </a:t>
            </a:r>
            <a:r>
              <a:rPr lang="nl-NL" dirty="0" err="1" smtClean="0"/>
              <a:t>Patient</a:t>
            </a:r>
            <a:r>
              <a:rPr lang="nl-NL" dirty="0" smtClean="0"/>
              <a:t> weet dat gevarieerd eten belangrijk</a:t>
            </a:r>
            <a:r>
              <a:rPr lang="nl-NL" baseline="0" dirty="0" smtClean="0"/>
              <a:t> is bij het ontwikkelen van een gezond eetpatroon</a:t>
            </a:r>
            <a:br>
              <a:rPr lang="nl-NL" baseline="0" dirty="0" smtClean="0"/>
            </a:br>
            <a:r>
              <a:rPr lang="nl-NL" baseline="0" dirty="0" smtClean="0"/>
              <a:t>2. </a:t>
            </a:r>
            <a:r>
              <a:rPr lang="nl-NL" baseline="0" dirty="0" err="1" smtClean="0"/>
              <a:t>Patient</a:t>
            </a:r>
            <a:r>
              <a:rPr lang="nl-NL" baseline="0" dirty="0" smtClean="0"/>
              <a:t> beschrijft de persoonlijke voordelen van een gezond eetpatroon</a:t>
            </a:r>
          </a:p>
          <a:p>
            <a:pPr marL="0" marR="0" indent="0" algn="l" defTabSz="914400" rtl="0" eaLnBrk="1" fontAlgn="auto" latinLnBrk="0" hangingPunct="1">
              <a:lnSpc>
                <a:spcPct val="100000"/>
              </a:lnSpc>
              <a:spcBef>
                <a:spcPts val="0"/>
              </a:spcBef>
              <a:spcAft>
                <a:spcPts val="0"/>
              </a:spcAft>
              <a:buClrTx/>
              <a:buSzTx/>
              <a:buFontTx/>
              <a:buNone/>
              <a:tabLst/>
              <a:defRPr/>
            </a:pPr>
            <a:r>
              <a:rPr lang="nl-NL" baseline="0" dirty="0" smtClean="0"/>
              <a:t>3. De </a:t>
            </a:r>
            <a:r>
              <a:rPr lang="nl-NL" baseline="0" dirty="0" err="1" smtClean="0"/>
              <a:t>patient</a:t>
            </a:r>
            <a:r>
              <a:rPr lang="nl-NL" baseline="0" dirty="0" smtClean="0"/>
              <a:t> beschrijft het belang van stimulerend en motiverende omgeving</a:t>
            </a:r>
          </a:p>
          <a:p>
            <a:pPr marL="0" marR="0" indent="0" algn="l" defTabSz="914400" rtl="0" eaLnBrk="1" fontAlgn="auto" latinLnBrk="0" hangingPunct="1">
              <a:lnSpc>
                <a:spcPct val="100000"/>
              </a:lnSpc>
              <a:spcBef>
                <a:spcPts val="0"/>
              </a:spcBef>
              <a:spcAft>
                <a:spcPts val="0"/>
              </a:spcAft>
              <a:buClrTx/>
              <a:buSzTx/>
              <a:buFontTx/>
              <a:buNone/>
              <a:tabLst/>
              <a:defRPr/>
            </a:pPr>
            <a:r>
              <a:rPr lang="nl-NL" baseline="0" dirty="0" smtClean="0"/>
              <a:t>4. De </a:t>
            </a:r>
            <a:r>
              <a:rPr lang="nl-NL" baseline="0" dirty="0" err="1" smtClean="0"/>
              <a:t>patient</a:t>
            </a:r>
            <a:r>
              <a:rPr lang="nl-NL" baseline="0" dirty="0" smtClean="0"/>
              <a:t> herinnert zichzelf eraan op vaste tijden te eten of besteed aandacht aan gevarieerde boodschappen</a:t>
            </a:r>
          </a:p>
          <a:p>
            <a:pPr marL="0" marR="0" indent="0" algn="l" defTabSz="914400" rtl="0" eaLnBrk="1" fontAlgn="auto" latinLnBrk="0" hangingPunct="1">
              <a:lnSpc>
                <a:spcPct val="100000"/>
              </a:lnSpc>
              <a:spcBef>
                <a:spcPts val="0"/>
              </a:spcBef>
              <a:spcAft>
                <a:spcPts val="0"/>
              </a:spcAft>
              <a:buClrTx/>
              <a:buSzTx/>
              <a:buFontTx/>
              <a:buNone/>
              <a:tabLst/>
              <a:defRPr/>
            </a:pPr>
            <a:r>
              <a:rPr lang="nl-NL" baseline="0" dirty="0" smtClean="0"/>
              <a:t>5. Bespreekt onzekerheden die een </a:t>
            </a:r>
            <a:r>
              <a:rPr lang="nl-NL" baseline="0" dirty="0" err="1" smtClean="0"/>
              <a:t>barriere</a:t>
            </a:r>
            <a:r>
              <a:rPr lang="nl-NL" baseline="0" dirty="0" smtClean="0"/>
              <a:t> vormen om de gewenste oefeningen goed uit te voeren</a:t>
            </a:r>
          </a:p>
          <a:p>
            <a:pPr marL="0" marR="0" indent="0" algn="l" defTabSz="914400" rtl="0" eaLnBrk="1" fontAlgn="auto" latinLnBrk="0" hangingPunct="1">
              <a:lnSpc>
                <a:spcPct val="100000"/>
              </a:lnSpc>
              <a:spcBef>
                <a:spcPts val="0"/>
              </a:spcBef>
              <a:spcAft>
                <a:spcPts val="0"/>
              </a:spcAft>
              <a:buClrTx/>
              <a:buSzTx/>
              <a:buFontTx/>
              <a:buNone/>
              <a:tabLst/>
              <a:defRPr/>
            </a:pPr>
            <a:endParaRPr lang="nl-NL"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nl-NL"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15</a:t>
            </a:fld>
            <a:endParaRPr lang="en-US"/>
          </a:p>
        </p:txBody>
      </p:sp>
    </p:spTree>
    <p:extLst>
      <p:ext uri="{BB962C8B-B14F-4D97-AF65-F5344CB8AC3E}">
        <p14:creationId xmlns:p14="http://schemas.microsoft.com/office/powerpoint/2010/main" val="28100597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smtClean="0"/>
              <a:t>Bedoeling is om een observatielijst te maken voor oefenen van een voorlichtingsgesprek</a:t>
            </a:r>
            <a:r>
              <a:rPr lang="nl-NL" baseline="0" dirty="0" smtClean="0"/>
              <a:t> in groepjes van 3; </a:t>
            </a:r>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16</a:t>
            </a:fld>
            <a:endParaRPr lang="en-US"/>
          </a:p>
        </p:txBody>
      </p:sp>
    </p:spTree>
    <p:extLst>
      <p:ext uri="{BB962C8B-B14F-4D97-AF65-F5344CB8AC3E}">
        <p14:creationId xmlns:p14="http://schemas.microsoft.com/office/powerpoint/2010/main" val="28100597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smtClean="0"/>
              <a:t>Benoem</a:t>
            </a:r>
            <a:r>
              <a:rPr lang="nl-NL" baseline="0" dirty="0" smtClean="0"/>
              <a:t> waarom er gekozen is voor juist deze 2 gedragsdoelen; en waarom er gekozen is voor de 2 veranderdoelen. </a:t>
            </a:r>
          </a:p>
          <a:p>
            <a:r>
              <a:rPr lang="nl-NL" baseline="0" dirty="0" smtClean="0"/>
              <a:t>Welke gedragsdeterminanten hebben ‘prioriteit’.</a:t>
            </a:r>
            <a:br>
              <a:rPr lang="nl-NL" baseline="0" dirty="0" smtClean="0"/>
            </a:br>
            <a:r>
              <a:rPr lang="nl-NL" baseline="0" dirty="0" smtClean="0"/>
              <a:t>Wat willen jullie dat de </a:t>
            </a:r>
            <a:r>
              <a:rPr lang="nl-NL" baseline="0" dirty="0" err="1" smtClean="0"/>
              <a:t>patient</a:t>
            </a:r>
            <a:r>
              <a:rPr lang="nl-NL" baseline="0" dirty="0" smtClean="0"/>
              <a:t> gaat leren bij het de veranderdoelen? Welk gedrag moet de </a:t>
            </a:r>
            <a:r>
              <a:rPr lang="nl-NL" baseline="0" dirty="0" err="1" smtClean="0"/>
              <a:t>patient</a:t>
            </a:r>
            <a:r>
              <a:rPr lang="nl-NL" baseline="0" dirty="0" smtClean="0"/>
              <a:t> laten zien</a:t>
            </a:r>
          </a:p>
          <a:p>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17</a:t>
            </a:fld>
            <a:endParaRPr lang="en-US"/>
          </a:p>
        </p:txBody>
      </p:sp>
    </p:spTree>
    <p:extLst>
      <p:ext uri="{BB962C8B-B14F-4D97-AF65-F5344CB8AC3E}">
        <p14:creationId xmlns:p14="http://schemas.microsoft.com/office/powerpoint/2010/main" val="28100597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Doelen</a:t>
            </a:r>
            <a:r>
              <a:rPr lang="en-US" dirty="0" smtClean="0"/>
              <a:t> </a:t>
            </a:r>
            <a:r>
              <a:rPr lang="en-US" dirty="0" err="1" smtClean="0"/>
              <a:t>evaluatie</a:t>
            </a:r>
            <a:r>
              <a:rPr lang="en-US" dirty="0" smtClean="0"/>
              <a:t>,</a:t>
            </a:r>
            <a:r>
              <a:rPr lang="en-US" baseline="0" dirty="0" smtClean="0"/>
              <a:t> </a:t>
            </a:r>
            <a:r>
              <a:rPr lang="en-US" baseline="0" dirty="0" err="1" smtClean="0"/>
              <a:t>waarom</a:t>
            </a:r>
            <a:r>
              <a:rPr lang="en-US" baseline="0" dirty="0" smtClean="0"/>
              <a:t> en nut en </a:t>
            </a:r>
            <a:r>
              <a:rPr lang="en-US" baseline="0" dirty="0" err="1" smtClean="0"/>
              <a:t>noodzaak</a:t>
            </a:r>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18</a:t>
            </a:fld>
            <a:endParaRPr lang="en-US"/>
          </a:p>
        </p:txBody>
      </p:sp>
    </p:spTree>
    <p:extLst>
      <p:ext uri="{BB962C8B-B14F-4D97-AF65-F5344CB8AC3E}">
        <p14:creationId xmlns:p14="http://schemas.microsoft.com/office/powerpoint/2010/main" val="28100597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19</a:t>
            </a:fld>
            <a:endParaRPr lang="en-US"/>
          </a:p>
        </p:txBody>
      </p:sp>
    </p:spTree>
    <p:extLst>
      <p:ext uri="{BB962C8B-B14F-4D97-AF65-F5344CB8AC3E}">
        <p14:creationId xmlns:p14="http://schemas.microsoft.com/office/powerpoint/2010/main" val="28100597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In</a:t>
            </a:r>
            <a:r>
              <a:rPr lang="nl-NL" baseline="0" dirty="0" smtClean="0"/>
              <a:t> het verpleegkundig proces is de evaluatie een </a:t>
            </a:r>
            <a:r>
              <a:rPr lang="nl-NL" baseline="0" dirty="0" err="1" smtClean="0"/>
              <a:t>gepalnde</a:t>
            </a:r>
            <a:r>
              <a:rPr lang="nl-NL" baseline="0" dirty="0" smtClean="0"/>
              <a:t>, voortdurende, doelbewuste activiteit waarbij de </a:t>
            </a:r>
            <a:r>
              <a:rPr lang="nl-NL" baseline="0" dirty="0" err="1" smtClean="0"/>
              <a:t>client</a:t>
            </a:r>
            <a:r>
              <a:rPr lang="nl-NL" baseline="0" dirty="0" smtClean="0"/>
              <a:t>, zijn familie, de </a:t>
            </a:r>
            <a:r>
              <a:rPr lang="nl-NL" baseline="0" dirty="0" err="1" smtClean="0"/>
              <a:t>vpk</a:t>
            </a:r>
            <a:r>
              <a:rPr lang="nl-NL" baseline="0" dirty="0" smtClean="0"/>
              <a:t> en andere zorgverleners beoordelen: </a:t>
            </a:r>
          </a:p>
          <a:p>
            <a:pPr marL="228600" indent="-228600">
              <a:buAutoNum type="alphaLcParenR"/>
            </a:pPr>
            <a:r>
              <a:rPr lang="nl-NL" baseline="0" dirty="0" smtClean="0"/>
              <a:t>In hoeverre de gestelde doelen en </a:t>
            </a:r>
            <a:r>
              <a:rPr lang="nl-NL" baseline="0" dirty="0" err="1" smtClean="0"/>
              <a:t>patientenresultaten</a:t>
            </a:r>
            <a:r>
              <a:rPr lang="nl-NL" baseline="0" dirty="0" smtClean="0"/>
              <a:t> zijn bereikt</a:t>
            </a:r>
          </a:p>
          <a:p>
            <a:pPr marL="228600" indent="-228600">
              <a:buAutoNum type="alphaLcParenR"/>
            </a:pPr>
            <a:r>
              <a:rPr lang="nl-NL" baseline="0" dirty="0" smtClean="0"/>
              <a:t>In hoeverre het </a:t>
            </a:r>
            <a:r>
              <a:rPr lang="nl-NL" baseline="0" dirty="0" err="1" smtClean="0"/>
              <a:t>vpk</a:t>
            </a:r>
            <a:r>
              <a:rPr lang="nl-NL" baseline="0" dirty="0" smtClean="0"/>
              <a:t> zorgplan effectief is</a:t>
            </a:r>
          </a:p>
          <a:p>
            <a:pPr marL="228600" indent="-228600">
              <a:buAutoNum type="alphaLcParenR"/>
            </a:pPr>
            <a:endParaRPr lang="nl-NL" baseline="0" dirty="0" smtClean="0"/>
          </a:p>
          <a:p>
            <a:pPr marL="0" indent="0">
              <a:buNone/>
            </a:pPr>
            <a:r>
              <a:rPr lang="nl-NL" baseline="0" dirty="0" smtClean="0"/>
              <a:t>Toepassen van vooraf opgestelde criteria of standaarden: </a:t>
            </a:r>
          </a:p>
          <a:p>
            <a:pPr marL="171450" indent="-171450">
              <a:buFontTx/>
              <a:buChar char="-"/>
            </a:pPr>
            <a:r>
              <a:rPr lang="nl-NL" baseline="0" dirty="0" smtClean="0"/>
              <a:t>Aan de hand van de resultaten die in de planningsfase zijn opgesteld</a:t>
            </a:r>
          </a:p>
          <a:p>
            <a:pPr marL="171450" indent="-171450">
              <a:buFontTx/>
              <a:buChar char="-"/>
            </a:pPr>
            <a:r>
              <a:rPr lang="nl-NL" baseline="0" dirty="0" smtClean="0"/>
              <a:t>Aan de hand van de toepassing van het </a:t>
            </a:r>
            <a:r>
              <a:rPr lang="nl-NL" baseline="0" dirty="0" err="1" smtClean="0"/>
              <a:t>vpk</a:t>
            </a:r>
            <a:r>
              <a:rPr lang="nl-NL" baseline="0" dirty="0" smtClean="0"/>
              <a:t> proces (bijv. volgens richtlijnen)</a:t>
            </a:r>
            <a:endParaRPr lang="nl-NL" dirty="0"/>
          </a:p>
        </p:txBody>
      </p:sp>
      <p:sp>
        <p:nvSpPr>
          <p:cNvPr id="4" name="Tijdelijke aanduiding voor dianummer 3"/>
          <p:cNvSpPr>
            <a:spLocks noGrp="1"/>
          </p:cNvSpPr>
          <p:nvPr>
            <p:ph type="sldNum" sz="quarter" idx="10"/>
          </p:nvPr>
        </p:nvSpPr>
        <p:spPr/>
        <p:txBody>
          <a:bodyPr/>
          <a:lstStyle/>
          <a:p>
            <a:fld id="{55FC9735-FE0D-4870-943B-75D0891B7967}" type="slidenum">
              <a:rPr lang="en-US" smtClean="0"/>
              <a:t>20</a:t>
            </a:fld>
            <a:endParaRPr lang="en-US"/>
          </a:p>
        </p:txBody>
      </p:sp>
    </p:spTree>
    <p:extLst>
      <p:ext uri="{BB962C8B-B14F-4D97-AF65-F5344CB8AC3E}">
        <p14:creationId xmlns:p14="http://schemas.microsoft.com/office/powerpoint/2010/main" val="33234995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Productevaluatie: richt zich op aantoonbare veranderingen in de gezondheidstoestand</a:t>
            </a:r>
            <a:r>
              <a:rPr lang="nl-NL" baseline="0" dirty="0" smtClean="0"/>
              <a:t> van de </a:t>
            </a:r>
            <a:r>
              <a:rPr lang="nl-NL" baseline="0" dirty="0" err="1" smtClean="0"/>
              <a:t>patient</a:t>
            </a:r>
            <a:r>
              <a:rPr lang="nl-NL" baseline="0" dirty="0" smtClean="0"/>
              <a:t> als gevolg van de </a:t>
            </a:r>
            <a:r>
              <a:rPr lang="nl-NL" baseline="0" dirty="0" err="1" smtClean="0"/>
              <a:t>vpk</a:t>
            </a:r>
            <a:r>
              <a:rPr lang="nl-NL" baseline="0" dirty="0" smtClean="0"/>
              <a:t> zorg</a:t>
            </a:r>
            <a:endParaRPr lang="nl-NL" dirty="0" smtClean="0"/>
          </a:p>
          <a:p>
            <a:endParaRPr lang="nl-NL" dirty="0" smtClean="0"/>
          </a:p>
          <a:p>
            <a:r>
              <a:rPr lang="nl-NL" dirty="0" smtClean="0"/>
              <a:t>Procesevaluatie</a:t>
            </a:r>
            <a:r>
              <a:rPr lang="nl-NL" baseline="0" dirty="0" smtClean="0"/>
              <a:t>: richt zich op hoe de zorg is verleend, en richt zich dus op de </a:t>
            </a:r>
            <a:r>
              <a:rPr lang="nl-NL" baseline="0" dirty="0" err="1" smtClean="0"/>
              <a:t>vpk</a:t>
            </a:r>
            <a:r>
              <a:rPr lang="nl-NL" baseline="0" dirty="0" smtClean="0"/>
              <a:t> activiteit</a:t>
            </a:r>
          </a:p>
          <a:p>
            <a:pPr marL="171450" indent="-171450">
              <a:buFontTx/>
              <a:buChar char="-"/>
            </a:pPr>
            <a:r>
              <a:rPr lang="nl-NL" baseline="0" dirty="0" smtClean="0"/>
              <a:t>Controleer het ID bandje van de </a:t>
            </a:r>
            <a:r>
              <a:rPr lang="nl-NL" baseline="0" dirty="0" err="1" smtClean="0"/>
              <a:t>pt</a:t>
            </a:r>
            <a:r>
              <a:rPr lang="nl-NL" baseline="0" dirty="0" smtClean="0"/>
              <a:t> voordat medicatie is </a:t>
            </a:r>
            <a:r>
              <a:rPr lang="nl-NL" baseline="0" dirty="0" err="1" smtClean="0"/>
              <a:t>toegedient</a:t>
            </a:r>
            <a:endParaRPr lang="nl-NL" baseline="0" dirty="0" smtClean="0"/>
          </a:p>
          <a:p>
            <a:pPr marL="171450" indent="-171450">
              <a:buFontTx/>
              <a:buChar char="-"/>
            </a:pPr>
            <a:r>
              <a:rPr lang="nl-NL" baseline="0" dirty="0" smtClean="0"/>
              <a:t>Leg procedure uit voordat je gaat uitvoeren</a:t>
            </a:r>
          </a:p>
          <a:p>
            <a:pPr marL="171450" indent="-171450">
              <a:buFontTx/>
              <a:buChar char="-"/>
            </a:pPr>
            <a:r>
              <a:rPr lang="nl-NL" baseline="0" dirty="0" smtClean="0"/>
              <a:t>Heb op juiste moment contact</a:t>
            </a:r>
          </a:p>
          <a:p>
            <a:pPr marL="171450" indent="-171450">
              <a:buFontTx/>
              <a:buChar char="-"/>
            </a:pPr>
            <a:endParaRPr lang="nl-NL" baseline="0" dirty="0" smtClean="0"/>
          </a:p>
          <a:p>
            <a:pPr marL="0" indent="0">
              <a:buFontTx/>
              <a:buNone/>
            </a:pPr>
            <a:r>
              <a:rPr lang="nl-NL" baseline="0" dirty="0" err="1" smtClean="0"/>
              <a:t>Structuurevalyatie</a:t>
            </a:r>
            <a:r>
              <a:rPr lang="nl-NL" baseline="0" dirty="0" smtClean="0"/>
              <a:t> richt zich op de omgeving waarin de zorg is gegeven</a:t>
            </a:r>
          </a:p>
          <a:p>
            <a:pPr marL="171450" indent="-171450">
              <a:buFontTx/>
              <a:buChar char="-"/>
            </a:pPr>
            <a:r>
              <a:rPr lang="nl-NL" baseline="0" dirty="0" smtClean="0"/>
              <a:t>Bel is binnen bereik van </a:t>
            </a:r>
            <a:r>
              <a:rPr lang="nl-NL" baseline="0" dirty="0" err="1" smtClean="0"/>
              <a:t>pt</a:t>
            </a:r>
            <a:endParaRPr lang="nl-NL" baseline="0" dirty="0" smtClean="0"/>
          </a:p>
          <a:p>
            <a:pPr marL="171450" indent="-171450">
              <a:buFontTx/>
              <a:buChar char="-"/>
            </a:pPr>
            <a:r>
              <a:rPr lang="nl-NL" baseline="0" dirty="0" smtClean="0"/>
              <a:t>Omgeving veranderd</a:t>
            </a:r>
          </a:p>
          <a:p>
            <a:pPr marL="171450" indent="-171450">
              <a:buFontTx/>
              <a:buChar char="-"/>
            </a:pPr>
            <a:r>
              <a:rPr lang="nl-NL" baseline="0" dirty="0" smtClean="0"/>
              <a:t>Gaat meer over voorzieningen en faciliteiten</a:t>
            </a:r>
            <a:endParaRPr lang="nl-NL" dirty="0"/>
          </a:p>
        </p:txBody>
      </p:sp>
      <p:sp>
        <p:nvSpPr>
          <p:cNvPr id="4" name="Tijdelijke aanduiding voor dianummer 3"/>
          <p:cNvSpPr>
            <a:spLocks noGrp="1"/>
          </p:cNvSpPr>
          <p:nvPr>
            <p:ph type="sldNum" sz="quarter" idx="10"/>
          </p:nvPr>
        </p:nvSpPr>
        <p:spPr/>
        <p:txBody>
          <a:bodyPr/>
          <a:lstStyle/>
          <a:p>
            <a:fld id="{55FC9735-FE0D-4870-943B-75D0891B7967}" type="slidenum">
              <a:rPr lang="en-US" smtClean="0"/>
              <a:t>21</a:t>
            </a:fld>
            <a:endParaRPr lang="en-US"/>
          </a:p>
        </p:txBody>
      </p:sp>
    </p:spTree>
    <p:extLst>
      <p:ext uri="{BB962C8B-B14F-4D97-AF65-F5344CB8AC3E}">
        <p14:creationId xmlns:p14="http://schemas.microsoft.com/office/powerpoint/2010/main" val="16440719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22</a:t>
            </a:fld>
            <a:endParaRPr lang="en-US"/>
          </a:p>
        </p:txBody>
      </p:sp>
    </p:spTree>
    <p:extLst>
      <p:ext uri="{BB962C8B-B14F-4D97-AF65-F5344CB8AC3E}">
        <p14:creationId xmlns:p14="http://schemas.microsoft.com/office/powerpoint/2010/main" val="28100597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dirty="0" smtClean="0"/>
              <a:t>Film: hoe zou je de</a:t>
            </a:r>
            <a:r>
              <a:rPr lang="nl-NL" baseline="0" dirty="0" smtClean="0"/>
              <a:t> argumenten in de film kunnen gebruiken bij </a:t>
            </a:r>
            <a:r>
              <a:rPr lang="nl-NL" baseline="0" dirty="0" err="1" smtClean="0"/>
              <a:t>intervention</a:t>
            </a:r>
            <a:r>
              <a:rPr lang="nl-NL" baseline="0" dirty="0" smtClean="0"/>
              <a:t> </a:t>
            </a:r>
            <a:r>
              <a:rPr lang="nl-NL" baseline="0" dirty="0" err="1" smtClean="0"/>
              <a:t>mapping</a:t>
            </a:r>
            <a:endParaRPr lang="nl-NL" baseline="0" dirty="0" smtClean="0"/>
          </a:p>
          <a:p>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4</a:t>
            </a:fld>
            <a:endParaRPr lang="en-US"/>
          </a:p>
        </p:txBody>
      </p:sp>
    </p:spTree>
    <p:extLst>
      <p:ext uri="{BB962C8B-B14F-4D97-AF65-F5344CB8AC3E}">
        <p14:creationId xmlns:p14="http://schemas.microsoft.com/office/powerpoint/2010/main" val="1377085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err="1" smtClean="0">
                <a:solidFill>
                  <a:schemeClr val="tx1"/>
                </a:solidFill>
                <a:latin typeface="+mn-lt"/>
                <a:ea typeface="+mn-ea"/>
                <a:cs typeface="+mn-cs"/>
              </a:rPr>
              <a:t>Stap</a:t>
            </a:r>
            <a:r>
              <a:rPr lang="en-US" sz="1200" b="1" i="0" u="none" strike="noStrike" kern="1200" baseline="0" dirty="0" smtClean="0">
                <a:solidFill>
                  <a:schemeClr val="tx1"/>
                </a:solidFill>
                <a:latin typeface="+mn-lt"/>
                <a:ea typeface="+mn-ea"/>
                <a:cs typeface="+mn-cs"/>
              </a:rPr>
              <a:t> 1.4 </a:t>
            </a:r>
            <a:r>
              <a:rPr lang="en-US" sz="1200" b="0" i="0" u="none" strike="noStrike" kern="1200" baseline="0" dirty="0" err="1" smtClean="0">
                <a:solidFill>
                  <a:schemeClr val="tx1"/>
                </a:solidFill>
                <a:latin typeface="+mn-lt"/>
                <a:ea typeface="+mn-ea"/>
                <a:cs typeface="+mn-cs"/>
              </a:rPr>
              <a:t>gaat</a:t>
            </a:r>
            <a:r>
              <a:rPr lang="en-US" sz="1200" b="0" i="0" u="none" strike="noStrike" kern="1200" baseline="0" dirty="0" smtClean="0">
                <a:solidFill>
                  <a:schemeClr val="tx1"/>
                </a:solidFill>
                <a:latin typeface="+mn-lt"/>
                <a:ea typeface="+mn-ea"/>
                <a:cs typeface="+mn-cs"/>
              </a:rPr>
              <a:t> in op “</a:t>
            </a:r>
            <a:r>
              <a:rPr lang="en-US" sz="1200" b="0" i="0" u="none" strike="noStrike" kern="1200" baseline="0" dirty="0" err="1" smtClean="0">
                <a:solidFill>
                  <a:schemeClr val="tx1"/>
                </a:solidFill>
                <a:latin typeface="+mn-lt"/>
                <a:ea typeface="+mn-ea"/>
                <a:cs typeface="+mn-cs"/>
              </a:rPr>
              <a:t>welke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gedragsdeterminanten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bepalen</a:t>
            </a:r>
            <a:r>
              <a:rPr lang="en-US" sz="1200" b="0" i="0" u="none" strike="noStrike" kern="1200" baseline="0" dirty="0" smtClean="0">
                <a:solidFill>
                  <a:schemeClr val="tx1"/>
                </a:solidFill>
                <a:latin typeface="+mn-lt"/>
                <a:ea typeface="+mn-ea"/>
                <a:cs typeface="+mn-cs"/>
              </a:rPr>
              <a:t> de </a:t>
            </a:r>
            <a:r>
              <a:rPr lang="en-US" sz="1200" b="0" i="0" u="none" strike="noStrike" kern="1200" baseline="0" dirty="0" err="1" smtClean="0">
                <a:solidFill>
                  <a:schemeClr val="tx1"/>
                </a:solidFill>
                <a:latin typeface="+mn-lt"/>
                <a:ea typeface="+mn-ea"/>
                <a:cs typeface="+mn-cs"/>
              </a:rPr>
              <a:t>intentie</a:t>
            </a:r>
            <a:r>
              <a:rPr lang="en-US" sz="1200" b="0" i="0" u="none" strike="noStrike" kern="1200" baseline="0" dirty="0" smtClean="0">
                <a:solidFill>
                  <a:schemeClr val="tx1"/>
                </a:solidFill>
                <a:latin typeface="+mn-lt"/>
                <a:ea typeface="+mn-ea"/>
                <a:cs typeface="+mn-cs"/>
              </a:rPr>
              <a:t> en het </a:t>
            </a:r>
            <a:r>
              <a:rPr lang="en-US" sz="1200" b="0" i="0" u="none" strike="noStrike" kern="1200" baseline="0" dirty="0" err="1" smtClean="0">
                <a:solidFill>
                  <a:schemeClr val="tx1"/>
                </a:solidFill>
                <a:latin typeface="+mn-lt"/>
                <a:ea typeface="+mn-ea"/>
                <a:cs typeface="+mn-cs"/>
              </a:rPr>
              <a:t>gezondheidsgedrag</a:t>
            </a:r>
            <a:r>
              <a:rPr lang="en-US" sz="1200" b="0" i="0" u="none" strike="noStrike" kern="1200" baseline="0" dirty="0" smtClean="0">
                <a:solidFill>
                  <a:schemeClr val="tx1"/>
                </a:solidFill>
                <a:latin typeface="+mn-lt"/>
                <a:ea typeface="+mn-ea"/>
                <a:cs typeface="+mn-cs"/>
              </a:rPr>
              <a:t>”?</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err="1" smtClean="0">
                <a:solidFill>
                  <a:schemeClr val="tx1"/>
                </a:solidFill>
                <a:latin typeface="+mn-lt"/>
                <a:ea typeface="+mn-ea"/>
                <a:cs typeface="+mn-cs"/>
              </a:rPr>
              <a:t>Welke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factoren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bepalen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gezondheidsgedrag</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modellen</a:t>
            </a:r>
            <a:r>
              <a:rPr lang="en-US" sz="1200" b="0" i="0" u="none" strike="noStrike" kern="1200" baseline="0" dirty="0" smtClean="0">
                <a:solidFill>
                  <a:schemeClr val="tx1"/>
                </a:solidFill>
                <a:latin typeface="+mn-lt"/>
                <a:ea typeface="+mn-ea"/>
                <a:cs typeface="+mn-cs"/>
              </a:rPr>
              <a:t> of </a:t>
            </a:r>
            <a:r>
              <a:rPr lang="en-US" sz="1200" b="0" i="0" u="none" strike="noStrike" kern="1200" baseline="0" dirty="0" err="1" smtClean="0">
                <a:solidFill>
                  <a:schemeClr val="tx1"/>
                </a:solidFill>
                <a:latin typeface="+mn-lt"/>
                <a:ea typeface="+mn-ea"/>
                <a:cs typeface="+mn-cs"/>
              </a:rPr>
              <a:t>theorieen</a:t>
            </a:r>
            <a:r>
              <a:rPr lang="en-US" sz="1200" b="0" i="0" u="none" strike="noStrike" kern="1200" baseline="0" dirty="0" smtClean="0">
                <a:solidFill>
                  <a:schemeClr val="tx1"/>
                </a:solidFill>
                <a:latin typeface="+mn-lt"/>
                <a:ea typeface="+mn-ea"/>
                <a:cs typeface="+mn-cs"/>
              </a:rPr>
              <a:t> die </a:t>
            </a:r>
            <a:r>
              <a:rPr lang="en-US" sz="1200" b="0" i="0" u="none" strike="noStrike" kern="1200" baseline="0" dirty="0" err="1" smtClean="0">
                <a:solidFill>
                  <a:schemeClr val="tx1"/>
                </a:solidFill>
                <a:latin typeface="+mn-lt"/>
                <a:ea typeface="+mn-ea"/>
                <a:cs typeface="+mn-cs"/>
              </a:rPr>
              <a:t>gedrag</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verklaren</a:t>
            </a:r>
            <a:r>
              <a:rPr lang="en-US" sz="1200" b="0" i="0" u="none" strike="noStrike" kern="1200" baseline="0" dirty="0" smtClean="0">
                <a:solidFill>
                  <a:schemeClr val="tx1"/>
                </a:solidFill>
                <a:latin typeface="+mn-lt"/>
                <a:ea typeface="+mn-ea"/>
                <a:cs typeface="+mn-cs"/>
              </a:rPr>
              <a:t> van </a:t>
            </a:r>
            <a:r>
              <a:rPr lang="en-US" sz="1200" b="0" i="0" u="none" strike="noStrike" kern="1200" baseline="0" dirty="0" err="1" smtClean="0">
                <a:solidFill>
                  <a:schemeClr val="tx1"/>
                </a:solidFill>
                <a:latin typeface="+mn-lt"/>
                <a:ea typeface="+mn-ea"/>
                <a:cs typeface="+mn-cs"/>
              </a:rPr>
              <a:t>individuen</a:t>
            </a:r>
            <a:r>
              <a:rPr lang="en-US" sz="1200" b="0" i="0" u="none" strike="noStrike" kern="1200" baseline="0" dirty="0" smtClean="0">
                <a:solidFill>
                  <a:schemeClr val="tx1"/>
                </a:solidFill>
                <a:latin typeface="+mn-lt"/>
                <a:ea typeface="+mn-ea"/>
                <a:cs typeface="+mn-cs"/>
              </a:rPr>
              <a:t> (ASE-model, TPB, theory of reasoned action, health belief model)</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err="1" smtClean="0">
                <a:solidFill>
                  <a:schemeClr val="tx1"/>
                </a:solidFill>
                <a:latin typeface="+mn-lt"/>
                <a:ea typeface="+mn-ea"/>
                <a:cs typeface="+mn-cs"/>
              </a:rPr>
              <a:t>Analyse</a:t>
            </a:r>
            <a:r>
              <a:rPr lang="en-US" sz="1200" b="0" i="0" u="none" strike="noStrike" kern="1200" baseline="0" dirty="0" smtClean="0">
                <a:solidFill>
                  <a:schemeClr val="tx1"/>
                </a:solidFill>
                <a:latin typeface="+mn-lt"/>
                <a:ea typeface="+mn-ea"/>
                <a:cs typeface="+mn-cs"/>
              </a:rPr>
              <a:t> van </a:t>
            </a:r>
            <a:r>
              <a:rPr lang="en-US" sz="1200" b="0" i="0" u="none" strike="noStrike" kern="1200" baseline="0" dirty="0" err="1" smtClean="0">
                <a:solidFill>
                  <a:schemeClr val="tx1"/>
                </a:solidFill>
                <a:latin typeface="+mn-lt"/>
                <a:ea typeface="+mn-ea"/>
                <a:cs typeface="+mn-cs"/>
              </a:rPr>
              <a:t>gezondheidsprobleem</a:t>
            </a:r>
            <a:r>
              <a:rPr lang="en-US" sz="1200" b="0" i="0" u="none" strike="noStrike" kern="1200" baseline="0" dirty="0" smtClean="0">
                <a:solidFill>
                  <a:schemeClr val="tx1"/>
                </a:solidFill>
                <a:latin typeface="+mn-lt"/>
                <a:ea typeface="+mn-ea"/>
                <a:cs typeface="+mn-cs"/>
              </a:rPr>
              <a:t> en </a:t>
            </a:r>
            <a:r>
              <a:rPr lang="en-US" sz="1200" b="0" i="0" u="none" strike="noStrike" kern="1200" baseline="0" dirty="0" err="1" smtClean="0">
                <a:solidFill>
                  <a:schemeClr val="tx1"/>
                </a:solidFill>
                <a:latin typeface="+mn-lt"/>
                <a:ea typeface="+mn-ea"/>
                <a:cs typeface="+mn-cs"/>
              </a:rPr>
              <a:t>gezondheidsgedrag</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vormen</a:t>
            </a:r>
            <a:r>
              <a:rPr lang="en-US" sz="1200" b="0" i="0" u="none" strike="noStrike" kern="1200" baseline="0" dirty="0" smtClean="0">
                <a:solidFill>
                  <a:schemeClr val="tx1"/>
                </a:solidFill>
                <a:latin typeface="+mn-lt"/>
                <a:ea typeface="+mn-ea"/>
                <a:cs typeface="+mn-cs"/>
              </a:rPr>
              <a:t> de input op basis </a:t>
            </a:r>
            <a:r>
              <a:rPr lang="en-US" sz="1200" b="0" i="0" u="none" strike="noStrike" kern="1200" baseline="0" dirty="0" err="1" smtClean="0">
                <a:solidFill>
                  <a:schemeClr val="tx1"/>
                </a:solidFill>
                <a:latin typeface="+mn-lt"/>
                <a:ea typeface="+mn-ea"/>
                <a:cs typeface="+mn-cs"/>
              </a:rPr>
              <a:t>waarvan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een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gezondheidskundige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interventie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wordt</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ontwikkeld</a:t>
            </a:r>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err="1" smtClean="0">
                <a:solidFill>
                  <a:schemeClr val="tx1"/>
                </a:solidFill>
                <a:latin typeface="+mn-lt"/>
                <a:ea typeface="+mn-ea"/>
                <a:cs typeface="+mn-cs"/>
              </a:rPr>
              <a:t>Externe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variabelen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zijn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indiviueel</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sociaal</a:t>
            </a:r>
            <a:r>
              <a:rPr lang="en-US" sz="1200" b="0" i="0" u="none" strike="noStrike" kern="1200" baseline="0" dirty="0" smtClean="0">
                <a:solidFill>
                  <a:schemeClr val="tx1"/>
                </a:solidFill>
                <a:latin typeface="+mn-lt"/>
                <a:ea typeface="+mn-ea"/>
                <a:cs typeface="+mn-cs"/>
              </a:rPr>
              <a:t> of </a:t>
            </a:r>
            <a:r>
              <a:rPr lang="en-US" sz="1200" b="0" i="0" u="none" strike="noStrike" kern="1200" baseline="0" dirty="0" err="1" smtClean="0">
                <a:solidFill>
                  <a:schemeClr val="tx1"/>
                </a:solidFill>
                <a:latin typeface="+mn-lt"/>
                <a:ea typeface="+mn-ea"/>
                <a:cs typeface="+mn-cs"/>
              </a:rPr>
              <a:t>informatiegericht</a:t>
            </a:r>
            <a:r>
              <a:rPr lang="en-US" sz="1200" b="0" i="0" u="none" strike="noStrike" kern="1200" baseline="0" dirty="0" smtClean="0">
                <a:solidFill>
                  <a:schemeClr val="tx1"/>
                </a:solidFill>
                <a:latin typeface="+mn-lt"/>
                <a:ea typeface="+mn-ea"/>
                <a:cs typeface="+mn-cs"/>
              </a:rPr>
              <a:t>. </a:t>
            </a:r>
          </a:p>
          <a:p>
            <a:r>
              <a:rPr lang="en-US" sz="1200" b="0" i="0" u="none" strike="noStrike" kern="1200" baseline="0" dirty="0" err="1" smtClean="0">
                <a:solidFill>
                  <a:schemeClr val="tx1"/>
                </a:solidFill>
                <a:latin typeface="+mn-lt"/>
                <a:ea typeface="+mn-ea"/>
                <a:cs typeface="+mn-cs"/>
              </a:rPr>
              <a:t>Individuele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externe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variabelen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persoonlijkheid</a:t>
            </a:r>
            <a:r>
              <a:rPr lang="en-US" sz="1200" b="0" i="0" u="none" strike="noStrike" kern="1200" baseline="0" dirty="0" smtClean="0">
                <a:solidFill>
                  <a:schemeClr val="tx1"/>
                </a:solidFill>
                <a:latin typeface="+mn-lt"/>
                <a:ea typeface="+mn-ea"/>
                <a:cs typeface="+mn-cs"/>
              </a:rPr>
              <a:t>, stemming, </a:t>
            </a:r>
            <a:r>
              <a:rPr lang="en-US" sz="1200" b="0" i="0" u="none" strike="noStrike" kern="1200" baseline="0" dirty="0" err="1" smtClean="0">
                <a:solidFill>
                  <a:schemeClr val="tx1"/>
                </a:solidFill>
                <a:latin typeface="+mn-lt"/>
                <a:ea typeface="+mn-ea"/>
                <a:cs typeface="+mn-cs"/>
              </a:rPr>
              <a:t>emotie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risicoperceptie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eerder</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gedrag</a:t>
            </a:r>
            <a:r>
              <a:rPr lang="en-US" sz="1200" b="0" i="0" u="none" strike="noStrike" kern="1200" baseline="0" dirty="0" smtClean="0">
                <a:solidFill>
                  <a:schemeClr val="tx1"/>
                </a:solidFill>
                <a:latin typeface="+mn-lt"/>
                <a:ea typeface="+mn-ea"/>
                <a:cs typeface="+mn-cs"/>
              </a:rPr>
              <a:t>, maar </a:t>
            </a:r>
            <a:r>
              <a:rPr lang="en-US" sz="1200" b="0" i="0" u="none" strike="noStrike" kern="1200" baseline="0" dirty="0" err="1" smtClean="0">
                <a:solidFill>
                  <a:schemeClr val="tx1"/>
                </a:solidFill>
                <a:latin typeface="+mn-lt"/>
                <a:ea typeface="+mn-ea"/>
                <a:cs typeface="+mn-cs"/>
              </a:rPr>
              <a:t>ook</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endogene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factoren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verbonden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aan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gezondheidsprobleem</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err="1" smtClean="0">
                <a:solidFill>
                  <a:schemeClr val="tx1"/>
                </a:solidFill>
                <a:latin typeface="+mn-lt"/>
                <a:ea typeface="+mn-ea"/>
                <a:cs typeface="+mn-cs"/>
              </a:rPr>
              <a:t>Sociale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externe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variabelen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zijn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opleiding</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leeftijd</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geslacht</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religie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cultuur</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err="1" smtClean="0">
                <a:solidFill>
                  <a:schemeClr val="tx1"/>
                </a:solidFill>
                <a:latin typeface="+mn-lt"/>
                <a:ea typeface="+mn-ea"/>
                <a:cs typeface="+mn-cs"/>
              </a:rPr>
              <a:t>Informatiegerichte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externe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variabelen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zijn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kennis</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beschikbaarheid</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sociale</a:t>
            </a:r>
            <a:r>
              <a:rPr lang="en-US" sz="1200" b="0" i="0" u="none" strike="noStrike" kern="1200" baseline="0" dirty="0" smtClean="0">
                <a:solidFill>
                  <a:schemeClr val="tx1"/>
                </a:solidFill>
                <a:latin typeface="+mn-lt"/>
                <a:ea typeface="+mn-ea"/>
                <a:cs typeface="+mn-cs"/>
              </a:rPr>
              <a:t> media</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err="1" smtClean="0">
                <a:solidFill>
                  <a:schemeClr val="tx1"/>
                </a:solidFill>
                <a:latin typeface="+mn-lt"/>
                <a:ea typeface="+mn-ea"/>
                <a:cs typeface="+mn-cs"/>
              </a:rPr>
              <a:t>Startpunt</a:t>
            </a:r>
            <a:r>
              <a:rPr lang="en-US" sz="1200" b="0" i="0" u="none" strike="noStrike" kern="1200" baseline="0" dirty="0" smtClean="0">
                <a:solidFill>
                  <a:schemeClr val="tx1"/>
                </a:solidFill>
                <a:latin typeface="+mn-lt"/>
                <a:ea typeface="+mn-ea"/>
                <a:cs typeface="+mn-cs"/>
              </a:rPr>
              <a:t> is </a:t>
            </a:r>
            <a:r>
              <a:rPr lang="en-US" sz="1200" b="0" i="0" u="none" strike="noStrike" kern="1200" baseline="0" dirty="0" err="1" smtClean="0">
                <a:solidFill>
                  <a:schemeClr val="tx1"/>
                </a:solidFill>
                <a:latin typeface="+mn-lt"/>
                <a:ea typeface="+mn-ea"/>
                <a:cs typeface="+mn-cs"/>
              </a:rPr>
              <a:t>gewenste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gedrag</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uiterst</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rechts</a:t>
            </a:r>
            <a:r>
              <a:rPr lang="en-US" sz="1200" b="0" i="0" u="none" strike="noStrike" kern="1200" baseline="0" dirty="0" smtClean="0">
                <a:solidFill>
                  <a:schemeClr val="tx1"/>
                </a:solidFill>
                <a:latin typeface="+mn-lt"/>
                <a:ea typeface="+mn-ea"/>
                <a:cs typeface="+mn-cs"/>
              </a:rPr>
              <a:t> en </a:t>
            </a:r>
            <a:r>
              <a:rPr lang="en-US" sz="1200" b="0" i="0" u="none" strike="noStrike" kern="1200" baseline="0" dirty="0" err="1" smtClean="0">
                <a:solidFill>
                  <a:schemeClr val="tx1"/>
                </a:solidFill>
                <a:latin typeface="+mn-lt"/>
                <a:ea typeface="+mn-ea"/>
                <a:cs typeface="+mn-cs"/>
              </a:rPr>
              <a:t>willen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achterhalen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welke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redenen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mensen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hebben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om</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wel</a:t>
            </a:r>
            <a:r>
              <a:rPr lang="en-US" sz="1200" b="0" i="0" u="none" strike="noStrike" kern="1200" baseline="0" dirty="0" smtClean="0">
                <a:solidFill>
                  <a:schemeClr val="tx1"/>
                </a:solidFill>
                <a:latin typeface="+mn-lt"/>
                <a:ea typeface="+mn-ea"/>
                <a:cs typeface="+mn-cs"/>
              </a:rPr>
              <a:t> of </a:t>
            </a:r>
            <a:r>
              <a:rPr lang="en-US" sz="1200" b="0" i="0" u="none" strike="noStrike" kern="1200" baseline="0" dirty="0" err="1" smtClean="0">
                <a:solidFill>
                  <a:schemeClr val="tx1"/>
                </a:solidFill>
                <a:latin typeface="+mn-lt"/>
                <a:ea typeface="+mn-ea"/>
                <a:cs typeface="+mn-cs"/>
              </a:rPr>
              <a:t>niet</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bepaald</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gedrag</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uit</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te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voeren</a:t>
            </a:r>
            <a:r>
              <a:rPr lang="en-US" sz="1200" b="0" i="0" u="none" strike="noStrike" kern="1200" baseline="0" dirty="0" smtClean="0">
                <a:solidFill>
                  <a:schemeClr val="tx1"/>
                </a:solidFill>
                <a:latin typeface="+mn-lt"/>
                <a:ea typeface="+mn-ea"/>
                <a:cs typeface="+mn-cs"/>
              </a:rPr>
              <a:t>.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err="1" smtClean="0">
                <a:solidFill>
                  <a:schemeClr val="tx1"/>
                </a:solidFill>
                <a:latin typeface="+mn-lt"/>
                <a:ea typeface="+mn-ea"/>
                <a:cs typeface="+mn-cs"/>
              </a:rPr>
              <a:t>Gedrag</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kan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weloverwogen</a:t>
            </a:r>
            <a:r>
              <a:rPr lang="en-US" sz="1200" b="0" i="0" u="none" strike="noStrike" kern="1200" baseline="0" dirty="0" smtClean="0">
                <a:solidFill>
                  <a:schemeClr val="tx1"/>
                </a:solidFill>
                <a:latin typeface="+mn-lt"/>
                <a:ea typeface="+mn-ea"/>
                <a:cs typeface="+mn-cs"/>
              </a:rPr>
              <a:t>/</a:t>
            </a:r>
            <a:r>
              <a:rPr lang="en-US" sz="1200" b="0" i="0" u="none" strike="noStrike" kern="1200" baseline="0" dirty="0" err="1" smtClean="0">
                <a:solidFill>
                  <a:schemeClr val="tx1"/>
                </a:solidFill>
                <a:latin typeface="+mn-lt"/>
                <a:ea typeface="+mn-ea"/>
                <a:cs typeface="+mn-cs"/>
              </a:rPr>
              <a:t>beredeneerd</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zijn</a:t>
            </a:r>
            <a:r>
              <a:rPr lang="en-US" sz="1200" b="0" i="0" u="none" strike="noStrike" kern="1200" baseline="0" dirty="0" smtClean="0">
                <a:solidFill>
                  <a:schemeClr val="tx1"/>
                </a:solidFill>
                <a:latin typeface="+mn-lt"/>
                <a:ea typeface="+mn-ea"/>
                <a:cs typeface="+mn-cs"/>
              </a:rPr>
              <a:t> of </a:t>
            </a:r>
            <a:r>
              <a:rPr lang="en-US" sz="1200" b="0" i="0" u="none" strike="noStrike" kern="1200" baseline="0" dirty="0" err="1" smtClean="0">
                <a:solidFill>
                  <a:schemeClr val="tx1"/>
                </a:solidFill>
                <a:latin typeface="+mn-lt"/>
                <a:ea typeface="+mn-ea"/>
                <a:cs typeface="+mn-cs"/>
              </a:rPr>
              <a:t>gewoontegedrag</a:t>
            </a:r>
            <a:r>
              <a:rPr lang="en-US" sz="1200" b="0" i="0" u="none" strike="noStrike" kern="1200" baseline="0" dirty="0" smtClean="0">
                <a:solidFill>
                  <a:schemeClr val="tx1"/>
                </a:solidFill>
                <a:latin typeface="+mn-lt"/>
                <a:ea typeface="+mn-ea"/>
                <a:cs typeface="+mn-cs"/>
              </a:rPr>
              <a:t>.</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err="1" smtClean="0">
                <a:solidFill>
                  <a:schemeClr val="tx1"/>
                </a:solidFill>
                <a:latin typeface="+mn-lt"/>
                <a:ea typeface="+mn-ea"/>
                <a:cs typeface="+mn-cs"/>
              </a:rPr>
              <a:t>Barriere</a:t>
            </a:r>
            <a:r>
              <a:rPr lang="en-US" sz="1200" b="0" i="0" u="none" strike="noStrike" kern="1200" baseline="0" dirty="0" smtClean="0">
                <a:solidFill>
                  <a:schemeClr val="tx1"/>
                </a:solidFill>
                <a:latin typeface="+mn-lt"/>
                <a:ea typeface="+mn-ea"/>
                <a:cs typeface="+mn-cs"/>
              </a:rPr>
              <a:t> = </a:t>
            </a:r>
            <a:r>
              <a:rPr lang="en-US" sz="1200" b="0" i="0" u="none" strike="noStrike" kern="1200" baseline="0" dirty="0" err="1" smtClean="0">
                <a:solidFill>
                  <a:schemeClr val="tx1"/>
                </a:solidFill>
                <a:latin typeface="+mn-lt"/>
                <a:ea typeface="+mn-ea"/>
                <a:cs typeface="+mn-cs"/>
              </a:rPr>
              <a:t>bijv</a:t>
            </a:r>
            <a:r>
              <a:rPr lang="en-US" sz="1200" b="0" i="0" u="none" strike="noStrike" kern="1200" baseline="0" dirty="0" smtClean="0">
                <a:solidFill>
                  <a:schemeClr val="tx1"/>
                </a:solidFill>
                <a:latin typeface="+mn-lt"/>
                <a:ea typeface="+mn-ea"/>
                <a:cs typeface="+mn-cs"/>
              </a:rPr>
              <a:t>. het </a:t>
            </a:r>
            <a:r>
              <a:rPr lang="en-US" sz="1200" b="0" i="0" u="none" strike="noStrike" kern="1200" baseline="0" dirty="0" err="1" smtClean="0">
                <a:solidFill>
                  <a:schemeClr val="tx1"/>
                </a:solidFill>
                <a:latin typeface="+mn-lt"/>
                <a:ea typeface="+mn-ea"/>
                <a:cs typeface="+mn-cs"/>
              </a:rPr>
              <a:t>gebruik</a:t>
            </a:r>
            <a:r>
              <a:rPr lang="en-US" sz="1200" b="0" i="0" u="none" strike="noStrike" kern="1200" baseline="0" dirty="0" smtClean="0">
                <a:solidFill>
                  <a:schemeClr val="tx1"/>
                </a:solidFill>
                <a:latin typeface="+mn-lt"/>
                <a:ea typeface="+mn-ea"/>
                <a:cs typeface="+mn-cs"/>
              </a:rPr>
              <a:t> van </a:t>
            </a:r>
            <a:r>
              <a:rPr lang="en-US" sz="1200" b="0" i="0" u="none" strike="noStrike" kern="1200" baseline="0" dirty="0" err="1" smtClean="0">
                <a:solidFill>
                  <a:schemeClr val="tx1"/>
                </a:solidFill>
                <a:latin typeface="+mn-lt"/>
                <a:ea typeface="+mn-ea"/>
                <a:cs typeface="+mn-cs"/>
              </a:rPr>
              <a:t>diurtica</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bij</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mensen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waardoor</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zij</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veelvuldig</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naar</a:t>
            </a:r>
            <a:r>
              <a:rPr lang="en-US" sz="1200" b="0" i="0" u="none" strike="noStrike" kern="1200" baseline="0" dirty="0" smtClean="0">
                <a:solidFill>
                  <a:schemeClr val="tx1"/>
                </a:solidFill>
                <a:latin typeface="+mn-lt"/>
                <a:ea typeface="+mn-ea"/>
                <a:cs typeface="+mn-cs"/>
              </a:rPr>
              <a:t> toilet </a:t>
            </a:r>
            <a:r>
              <a:rPr lang="en-US" sz="1200" b="0" i="0" u="none" strike="noStrike" kern="1200" baseline="0" dirty="0" err="1" smtClean="0">
                <a:solidFill>
                  <a:schemeClr val="tx1"/>
                </a:solidFill>
                <a:latin typeface="+mn-lt"/>
                <a:ea typeface="+mn-ea"/>
                <a:cs typeface="+mn-cs"/>
              </a:rPr>
              <a:t>moeten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barriere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waardoor</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zij</a:t>
            </a:r>
            <a:r>
              <a:rPr lang="en-US" sz="1200" b="0" i="0" u="none" strike="noStrike" kern="1200" baseline="0" dirty="0" smtClean="0">
                <a:solidFill>
                  <a:schemeClr val="tx1"/>
                </a:solidFill>
                <a:latin typeface="+mn-lt"/>
                <a:ea typeface="+mn-ea"/>
                <a:cs typeface="+mn-cs"/>
              </a:rPr>
              <a:t> minder </a:t>
            </a:r>
            <a:r>
              <a:rPr lang="en-US" sz="1200" b="0" i="0" u="none" strike="noStrike" kern="1200" baseline="0" dirty="0" err="1" smtClean="0">
                <a:solidFill>
                  <a:schemeClr val="tx1"/>
                </a:solidFill>
                <a:latin typeface="+mn-lt"/>
                <a:ea typeface="+mn-ea"/>
                <a:cs typeface="+mn-cs"/>
              </a:rPr>
              <a:t>mobiel</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zijn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Veelvuldige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barrieres</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zijn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tijd</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externe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omstandigheden</a:t>
            </a:r>
            <a:r>
              <a:rPr lang="en-US" sz="1200" b="0" i="0" u="none" strike="noStrike" kern="1200" baseline="0" dirty="0" smtClean="0">
                <a:solidFill>
                  <a:schemeClr val="tx1"/>
                </a:solidFill>
                <a:latin typeface="+mn-lt"/>
                <a:ea typeface="+mn-ea"/>
                <a:cs typeface="+mn-cs"/>
              </a:rPr>
              <a:t> en </a:t>
            </a:r>
            <a:r>
              <a:rPr lang="en-US" sz="1200" b="0" i="0" u="none" strike="noStrike" kern="1200" baseline="0" dirty="0" err="1" smtClean="0">
                <a:solidFill>
                  <a:schemeClr val="tx1"/>
                </a:solidFill>
                <a:latin typeface="+mn-lt"/>
                <a:ea typeface="+mn-ea"/>
                <a:cs typeface="+mn-cs"/>
              </a:rPr>
              <a:t>voorwaarden</a:t>
            </a:r>
            <a:r>
              <a:rPr lang="en-US" sz="1200" b="0" i="0" u="none" strike="noStrike" kern="1200" baseline="0" dirty="0" smtClean="0">
                <a:solidFill>
                  <a:schemeClr val="tx1"/>
                </a:solidFill>
                <a:latin typeface="+mn-lt"/>
                <a:ea typeface="+mn-ea"/>
                <a:cs typeface="+mn-cs"/>
              </a:rPr>
              <a:t> die </a:t>
            </a:r>
            <a:r>
              <a:rPr lang="en-US" sz="1200" b="0" i="0" u="none" strike="noStrike" kern="1200" baseline="0" dirty="0" err="1" smtClean="0">
                <a:solidFill>
                  <a:schemeClr val="tx1"/>
                </a:solidFill>
                <a:latin typeface="+mn-lt"/>
                <a:ea typeface="+mn-ea"/>
                <a:cs typeface="+mn-cs"/>
              </a:rPr>
              <a:t>een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persoon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koppelt</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aan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gezondheidsgedrag</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Bijv</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regen</a:t>
            </a:r>
            <a:r>
              <a:rPr lang="en-US" sz="1200" b="0" i="0" u="none" strike="noStrike" kern="1200" baseline="0" dirty="0" smtClean="0">
                <a:solidFill>
                  <a:schemeClr val="tx1"/>
                </a:solidFill>
                <a:latin typeface="+mn-lt"/>
                <a:ea typeface="+mn-ea"/>
                <a:cs typeface="+mn-cs"/>
              </a:rPr>
              <a:t> en </a:t>
            </a:r>
            <a:r>
              <a:rPr lang="en-US" sz="1200" b="0" i="0" u="none" strike="noStrike" kern="1200" baseline="0" dirty="0" err="1" smtClean="0">
                <a:solidFill>
                  <a:schemeClr val="tx1"/>
                </a:solidFill>
                <a:latin typeface="+mn-lt"/>
                <a:ea typeface="+mn-ea"/>
                <a:cs typeface="+mn-cs"/>
              </a:rPr>
              <a:t>donker</a:t>
            </a:r>
            <a:r>
              <a:rPr lang="en-US" sz="1200" b="0" i="0" u="none" strike="noStrike" kern="1200" baseline="0" dirty="0" smtClean="0">
                <a:solidFill>
                  <a:schemeClr val="tx1"/>
                </a:solidFill>
                <a:latin typeface="+mn-lt"/>
                <a:ea typeface="+mn-ea"/>
                <a:cs typeface="+mn-cs"/>
              </a:rPr>
              <a:t> ‘s </a:t>
            </a:r>
            <a:r>
              <a:rPr lang="en-US" sz="1200" b="0" i="0" u="none" strike="noStrike" kern="1200" baseline="0" dirty="0" err="1" smtClean="0">
                <a:solidFill>
                  <a:schemeClr val="tx1"/>
                </a:solidFill>
                <a:latin typeface="+mn-lt"/>
                <a:ea typeface="+mn-ea"/>
                <a:cs typeface="+mn-cs"/>
              </a:rPr>
              <a:t>avonds</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barriere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om</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te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gaan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sporten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Oppas</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regelen</a:t>
            </a:r>
            <a:r>
              <a:rPr lang="en-US" sz="1200" b="0" i="0" u="none" strike="noStrike" kern="1200" baseline="0" dirty="0" smtClean="0">
                <a:solidFill>
                  <a:schemeClr val="tx1"/>
                </a:solidFill>
                <a:latin typeface="+mn-lt"/>
                <a:ea typeface="+mn-ea"/>
                <a:cs typeface="+mn-cs"/>
              </a:rPr>
              <a:t> is </a:t>
            </a:r>
            <a:r>
              <a:rPr lang="en-US" sz="1200" b="0" i="0" u="none" strike="noStrike" kern="1200" baseline="0" dirty="0" err="1" smtClean="0">
                <a:solidFill>
                  <a:schemeClr val="tx1"/>
                </a:solidFill>
                <a:latin typeface="+mn-lt"/>
                <a:ea typeface="+mn-ea"/>
                <a:cs typeface="+mn-cs"/>
              </a:rPr>
              <a:t>barriere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om</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te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gaan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wandelen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Bewegen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alleen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als</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er</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een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maatje</a:t>
            </a:r>
            <a:r>
              <a:rPr lang="en-US" sz="1200" b="0" i="0" u="none" strike="noStrike" kern="1200" baseline="0" dirty="0" smtClean="0">
                <a:solidFill>
                  <a:schemeClr val="tx1"/>
                </a:solidFill>
                <a:latin typeface="+mn-lt"/>
                <a:ea typeface="+mn-ea"/>
                <a:cs typeface="+mn-cs"/>
              </a:rPr>
              <a:t> is. </a:t>
            </a:r>
            <a:r>
              <a:rPr lang="en-US" sz="1200" b="0" i="0" u="none" strike="noStrike" kern="1200" baseline="0" dirty="0" err="1" smtClean="0">
                <a:solidFill>
                  <a:schemeClr val="tx1"/>
                </a:solidFill>
                <a:latin typeface="+mn-lt"/>
                <a:ea typeface="+mn-ea"/>
                <a:cs typeface="+mn-cs"/>
              </a:rPr>
              <a:t>Iemand</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moet</a:t>
            </a:r>
            <a:r>
              <a:rPr lang="en-US" sz="1200" b="0" i="0" u="none" strike="noStrike" kern="1200" baseline="0" dirty="0" smtClean="0">
                <a:solidFill>
                  <a:schemeClr val="tx1"/>
                </a:solidFill>
                <a:latin typeface="+mn-lt"/>
                <a:ea typeface="+mn-ea"/>
                <a:cs typeface="+mn-cs"/>
              </a:rPr>
              <a:t> op </a:t>
            </a:r>
            <a:r>
              <a:rPr lang="en-US" sz="1200" b="0" i="0" u="none" strike="noStrike" kern="1200" baseline="0" dirty="0" err="1" smtClean="0">
                <a:solidFill>
                  <a:schemeClr val="tx1"/>
                </a:solidFill>
                <a:latin typeface="+mn-lt"/>
                <a:ea typeface="+mn-ea"/>
                <a:cs typeface="+mn-cs"/>
              </a:rPr>
              <a:t>dieet</a:t>
            </a:r>
            <a:r>
              <a:rPr lang="en-US" sz="1200" b="0" i="0" u="none" strike="noStrike" kern="1200" baseline="0" dirty="0" smtClean="0">
                <a:solidFill>
                  <a:schemeClr val="tx1"/>
                </a:solidFill>
                <a:latin typeface="+mn-lt"/>
                <a:ea typeface="+mn-ea"/>
                <a:cs typeface="+mn-cs"/>
              </a:rPr>
              <a:t> maar </a:t>
            </a:r>
            <a:r>
              <a:rPr lang="en-US" sz="1200" b="0" i="0" u="none" strike="noStrike" kern="1200" baseline="0" dirty="0" err="1" smtClean="0">
                <a:solidFill>
                  <a:schemeClr val="tx1"/>
                </a:solidFill>
                <a:latin typeface="+mn-lt"/>
                <a:ea typeface="+mn-ea"/>
                <a:cs typeface="+mn-cs"/>
              </a:rPr>
              <a:t>moet</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wel</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koken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voor</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gezin</a:t>
            </a:r>
            <a:r>
              <a:rPr lang="en-US" sz="1200" b="0" i="0" u="none" strike="noStrike" kern="1200" baseline="0" dirty="0" smtClean="0">
                <a:solidFill>
                  <a:schemeClr val="tx1"/>
                </a:solidFill>
                <a:latin typeface="+mn-lt"/>
                <a:ea typeface="+mn-ea"/>
                <a:cs typeface="+mn-cs"/>
              </a:rPr>
              <a:t> die het </a:t>
            </a:r>
            <a:r>
              <a:rPr lang="en-US" sz="1200" b="0" i="0" u="none" strike="noStrike" kern="1200" baseline="0" dirty="0" err="1" smtClean="0">
                <a:solidFill>
                  <a:schemeClr val="tx1"/>
                </a:solidFill>
                <a:latin typeface="+mn-lt"/>
                <a:ea typeface="+mn-ea"/>
                <a:cs typeface="+mn-cs"/>
              </a:rPr>
              <a:t>ook</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lekker</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moet</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vinden</a:t>
            </a:r>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Attitude -&gt; </a:t>
            </a:r>
            <a:r>
              <a:rPr lang="en-US" sz="1200" b="0" i="0" u="none" strike="noStrike" kern="1200" baseline="0" dirty="0" err="1" smtClean="0">
                <a:solidFill>
                  <a:schemeClr val="tx1"/>
                </a:solidFill>
                <a:latin typeface="+mn-lt"/>
                <a:ea typeface="+mn-ea"/>
                <a:cs typeface="+mn-cs"/>
              </a:rPr>
              <a:t>voor</a:t>
            </a:r>
            <a:r>
              <a:rPr lang="en-US" sz="1200" b="0" i="0" u="none" strike="noStrike" kern="1200" baseline="0" dirty="0" smtClean="0">
                <a:solidFill>
                  <a:schemeClr val="tx1"/>
                </a:solidFill>
                <a:latin typeface="+mn-lt"/>
                <a:ea typeface="+mn-ea"/>
                <a:cs typeface="+mn-cs"/>
              </a:rPr>
              <a:t> en </a:t>
            </a:r>
            <a:r>
              <a:rPr lang="en-US" sz="1200" b="0" i="0" u="none" strike="noStrike" kern="1200" baseline="0" dirty="0" err="1" smtClean="0">
                <a:solidFill>
                  <a:schemeClr val="tx1"/>
                </a:solidFill>
                <a:latin typeface="+mn-lt"/>
                <a:ea typeface="+mn-ea"/>
                <a:cs typeface="+mn-cs"/>
              </a:rPr>
              <a:t>nadelen</a:t>
            </a:r>
            <a:r>
              <a:rPr lang="en-US" sz="1200" b="0" i="0" u="none" strike="noStrike" kern="1200" baseline="0" dirty="0" smtClean="0">
                <a:solidFill>
                  <a:schemeClr val="tx1"/>
                </a:solidFill>
                <a:latin typeface="+mn-lt"/>
                <a:ea typeface="+mn-ea"/>
                <a:cs typeface="+mn-cs"/>
              </a:rPr>
              <a:t> die </a:t>
            </a:r>
            <a:r>
              <a:rPr lang="en-US" sz="1200" b="0" i="0" u="none" strike="noStrike" kern="1200" baseline="0" dirty="0" err="1" smtClean="0">
                <a:solidFill>
                  <a:schemeClr val="tx1"/>
                </a:solidFill>
                <a:latin typeface="+mn-lt"/>
                <a:ea typeface="+mn-ea"/>
                <a:cs typeface="+mn-cs"/>
              </a:rPr>
              <a:t>mensen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verbinden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aan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gedrag</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afweging</a:t>
            </a:r>
            <a:r>
              <a:rPr lang="en-US" sz="1200" b="0" i="0" u="none" strike="noStrike" kern="1200" baseline="0" dirty="0" smtClean="0">
                <a:solidFill>
                  <a:schemeClr val="tx1"/>
                </a:solidFill>
                <a:latin typeface="+mn-lt"/>
                <a:ea typeface="+mn-ea"/>
                <a:cs typeface="+mn-cs"/>
              </a:rPr>
              <a:t>/</a:t>
            </a:r>
            <a:r>
              <a:rPr lang="en-US" sz="1200" b="0" i="0" u="none" strike="noStrike" kern="1200" baseline="0" dirty="0" err="1" smtClean="0">
                <a:solidFill>
                  <a:schemeClr val="tx1"/>
                </a:solidFill>
                <a:latin typeface="+mn-lt"/>
                <a:ea typeface="+mn-ea"/>
                <a:cs typeface="+mn-cs"/>
              </a:rPr>
              <a:t>overweging</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voor</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gewenste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gedrag</a:t>
            </a:r>
            <a:r>
              <a:rPr lang="en-US" sz="1200" b="0" i="0" u="none" strike="noStrike" kern="1200" baseline="0" dirty="0" smtClean="0">
                <a:solidFill>
                  <a:schemeClr val="tx1"/>
                </a:solidFill>
                <a:latin typeface="+mn-lt"/>
                <a:ea typeface="+mn-ea"/>
                <a:cs typeface="+mn-cs"/>
              </a:rPr>
              <a:t> met de </a:t>
            </a:r>
            <a:r>
              <a:rPr lang="en-US" sz="1200" b="0" i="0" u="none" strike="noStrike" kern="1200" baseline="0" dirty="0" err="1" smtClean="0">
                <a:solidFill>
                  <a:schemeClr val="tx1"/>
                </a:solidFill>
                <a:latin typeface="+mn-lt"/>
                <a:ea typeface="+mn-ea"/>
                <a:cs typeface="+mn-cs"/>
              </a:rPr>
              <a:t>waardering</a:t>
            </a:r>
            <a:r>
              <a:rPr lang="en-US" sz="1200" b="0" i="0" u="none" strike="noStrike" kern="1200" baseline="0" dirty="0" smtClean="0">
                <a:solidFill>
                  <a:schemeClr val="tx1"/>
                </a:solidFill>
                <a:latin typeface="+mn-lt"/>
                <a:ea typeface="+mn-ea"/>
                <a:cs typeface="+mn-cs"/>
              </a:rPr>
              <a:t> of </a:t>
            </a:r>
            <a:r>
              <a:rPr lang="en-US" sz="1200" b="0" i="0" u="none" strike="noStrike" kern="1200" baseline="0" dirty="0" err="1" smtClean="0">
                <a:solidFill>
                  <a:schemeClr val="tx1"/>
                </a:solidFill>
                <a:latin typeface="+mn-lt"/>
                <a:ea typeface="+mn-ea"/>
                <a:cs typeface="+mn-cs"/>
              </a:rPr>
              <a:t>dit</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postief</a:t>
            </a:r>
            <a:r>
              <a:rPr lang="en-US" sz="1200" b="0" i="0" u="none" strike="noStrike" kern="1200" baseline="0" dirty="0" smtClean="0">
                <a:solidFill>
                  <a:schemeClr val="tx1"/>
                </a:solidFill>
                <a:latin typeface="+mn-lt"/>
                <a:ea typeface="+mn-ea"/>
                <a:cs typeface="+mn-cs"/>
              </a:rPr>
              <a:t> of </a:t>
            </a:r>
            <a:r>
              <a:rPr lang="en-US" sz="1200" b="0" i="0" u="none" strike="noStrike" kern="1200" baseline="0" dirty="0" err="1" smtClean="0">
                <a:solidFill>
                  <a:schemeClr val="tx1"/>
                </a:solidFill>
                <a:latin typeface="+mn-lt"/>
                <a:ea typeface="+mn-ea"/>
                <a:cs typeface="+mn-cs"/>
              </a:rPr>
              <a:t>negatief</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zal</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zijn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Kennis</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speelt</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een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rol</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Bijv</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dagelijks</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bewegen</a:t>
            </a:r>
            <a:r>
              <a:rPr lang="en-US" sz="1200" b="0" i="0" u="none" strike="noStrike" kern="1200" baseline="0" dirty="0" smtClean="0">
                <a:solidFill>
                  <a:schemeClr val="tx1"/>
                </a:solidFill>
                <a:latin typeface="+mn-lt"/>
                <a:ea typeface="+mn-ea"/>
                <a:cs typeface="+mn-cs"/>
              </a:rPr>
              <a:t> is </a:t>
            </a:r>
            <a:r>
              <a:rPr lang="en-US" sz="1200" b="0" i="0" u="none" strike="noStrike" kern="1200" baseline="0" dirty="0" err="1" smtClean="0">
                <a:solidFill>
                  <a:schemeClr val="tx1"/>
                </a:solidFill>
                <a:latin typeface="+mn-lt"/>
                <a:ea typeface="+mn-ea"/>
                <a:cs typeface="+mn-cs"/>
              </a:rPr>
              <a:t>gezond</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Wat</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levert</a:t>
            </a:r>
            <a:r>
              <a:rPr lang="en-US" sz="1200" b="0" i="0" u="none" strike="noStrike" kern="1200" baseline="0" dirty="0" smtClean="0">
                <a:solidFill>
                  <a:schemeClr val="tx1"/>
                </a:solidFill>
                <a:latin typeface="+mn-lt"/>
                <a:ea typeface="+mn-ea"/>
                <a:cs typeface="+mn-cs"/>
              </a:rPr>
              <a:t> het </a:t>
            </a:r>
            <a:r>
              <a:rPr lang="en-US" sz="1200" b="0" i="0" u="none" strike="noStrike" kern="1200" baseline="0" dirty="0" err="1" smtClean="0">
                <a:solidFill>
                  <a:schemeClr val="tx1"/>
                </a:solidFill>
                <a:latin typeface="+mn-lt"/>
                <a:ea typeface="+mn-ea"/>
                <a:cs typeface="+mn-cs"/>
              </a:rPr>
              <a:t>gezonde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gedrag</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mij</a:t>
            </a:r>
            <a:r>
              <a:rPr lang="en-US" sz="1200" b="0" i="0" u="none" strike="noStrike" kern="1200" baseline="0" dirty="0" smtClean="0">
                <a:solidFill>
                  <a:schemeClr val="tx1"/>
                </a:solidFill>
                <a:latin typeface="+mn-lt"/>
                <a:ea typeface="+mn-ea"/>
                <a:cs typeface="+mn-cs"/>
              </a:rPr>
              <a:t> op? </a:t>
            </a:r>
            <a:r>
              <a:rPr lang="en-US" sz="1200" b="0" i="0" u="none" strike="noStrike" kern="1200" baseline="0" dirty="0" err="1" smtClean="0">
                <a:solidFill>
                  <a:schemeClr val="tx1"/>
                </a:solidFill>
                <a:latin typeface="+mn-lt"/>
                <a:ea typeface="+mn-ea"/>
                <a:cs typeface="+mn-cs"/>
              </a:rPr>
              <a:t>Als</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ik</a:t>
            </a:r>
            <a:r>
              <a:rPr lang="en-US" sz="1200" b="0" i="0" u="none" strike="noStrike" kern="1200" baseline="0" dirty="0" smtClean="0">
                <a:solidFill>
                  <a:schemeClr val="tx1"/>
                </a:solidFill>
                <a:latin typeface="+mn-lt"/>
                <a:ea typeface="+mn-ea"/>
                <a:cs typeface="+mn-cs"/>
              </a:rPr>
              <a:t> het </a:t>
            </a:r>
            <a:r>
              <a:rPr lang="en-US" sz="1200" b="0" i="0" u="none" strike="noStrike" kern="1200" baseline="0" dirty="0" err="1" smtClean="0">
                <a:solidFill>
                  <a:schemeClr val="tx1"/>
                </a:solidFill>
                <a:latin typeface="+mn-lt"/>
                <a:ea typeface="+mn-ea"/>
                <a:cs typeface="+mn-cs"/>
              </a:rPr>
              <a:t>niet</a:t>
            </a:r>
            <a:r>
              <a:rPr lang="en-US" sz="1200" b="0" i="0" u="none" strike="noStrike" kern="1200" baseline="0" dirty="0" smtClean="0">
                <a:solidFill>
                  <a:schemeClr val="tx1"/>
                </a:solidFill>
                <a:latin typeface="+mn-lt"/>
                <a:ea typeface="+mn-ea"/>
                <a:cs typeface="+mn-cs"/>
              </a:rPr>
              <a:t> doe </a:t>
            </a:r>
            <a:r>
              <a:rPr lang="en-US" sz="1200" b="0" i="0" u="none" strike="noStrike" kern="1200" baseline="0" dirty="0" err="1" smtClean="0">
                <a:solidFill>
                  <a:schemeClr val="tx1"/>
                </a:solidFill>
                <a:latin typeface="+mn-lt"/>
                <a:ea typeface="+mn-ea"/>
                <a:cs typeface="+mn-cs"/>
              </a:rPr>
              <a:t>dan</a:t>
            </a:r>
            <a:r>
              <a:rPr lang="en-US" sz="1200" b="0" i="0" u="none" strike="noStrike" kern="1200" baseline="0" dirty="0" smtClean="0">
                <a:solidFill>
                  <a:schemeClr val="tx1"/>
                </a:solidFill>
                <a:latin typeface="+mn-lt"/>
                <a:ea typeface="+mn-ea"/>
                <a:cs typeface="+mn-cs"/>
              </a:rPr>
              <a:t>, .. </a:t>
            </a:r>
            <a:r>
              <a:rPr lang="en-US" sz="1200" b="0" i="0" u="none" strike="noStrike" kern="1200" baseline="0" dirty="0" err="1" smtClean="0">
                <a:solidFill>
                  <a:schemeClr val="tx1"/>
                </a:solidFill>
                <a:latin typeface="+mn-lt"/>
                <a:ea typeface="+mn-ea"/>
                <a:cs typeface="+mn-cs"/>
              </a:rPr>
              <a:t>Ik</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vind</a:t>
            </a:r>
            <a:r>
              <a:rPr lang="en-US" sz="1200" b="0" i="0" u="none" strike="noStrike" kern="1200" baseline="0" dirty="0" smtClean="0">
                <a:solidFill>
                  <a:schemeClr val="tx1"/>
                </a:solidFill>
                <a:latin typeface="+mn-lt"/>
                <a:ea typeface="+mn-ea"/>
                <a:cs typeface="+mn-cs"/>
              </a:rPr>
              <a:t>..</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err="1" smtClean="0">
                <a:solidFill>
                  <a:schemeClr val="tx1"/>
                </a:solidFill>
                <a:latin typeface="+mn-lt"/>
                <a:ea typeface="+mn-ea"/>
                <a:cs typeface="+mn-cs"/>
              </a:rPr>
              <a:t>Behalve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kennis</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speelt</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ook</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affectieve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gewaarwordingen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een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rol</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bij</a:t>
            </a:r>
            <a:r>
              <a:rPr lang="en-US" sz="1200" b="0" i="0" u="none" strike="noStrike" kern="1200" baseline="0" dirty="0" smtClean="0">
                <a:solidFill>
                  <a:schemeClr val="tx1"/>
                </a:solidFill>
                <a:latin typeface="+mn-lt"/>
                <a:ea typeface="+mn-ea"/>
                <a:cs typeface="+mn-cs"/>
              </a:rPr>
              <a:t> de attitudes. </a:t>
            </a:r>
            <a:r>
              <a:rPr lang="en-US" sz="1200" b="0" i="0" u="none" strike="noStrike" kern="1200" baseline="0" dirty="0" err="1" smtClean="0">
                <a:solidFill>
                  <a:schemeClr val="tx1"/>
                </a:solidFill>
                <a:latin typeface="+mn-lt"/>
                <a:ea typeface="+mn-ea"/>
                <a:cs typeface="+mn-cs"/>
              </a:rPr>
              <a:t>Affectieve</a:t>
            </a:r>
            <a:r>
              <a:rPr lang="en-US" sz="1200" b="0" i="0" u="none" strike="noStrike" kern="1200" baseline="0" dirty="0" smtClean="0">
                <a:solidFill>
                  <a:schemeClr val="tx1"/>
                </a:solidFill>
                <a:latin typeface="+mn-lt"/>
                <a:ea typeface="+mn-ea"/>
                <a:cs typeface="+mn-cs"/>
              </a:rPr>
              <a:t> = </a:t>
            </a:r>
            <a:r>
              <a:rPr lang="en-US" sz="1200" b="0" i="0" u="none" strike="noStrike" kern="1200" baseline="0" dirty="0" err="1" smtClean="0">
                <a:solidFill>
                  <a:schemeClr val="tx1"/>
                </a:solidFill>
                <a:latin typeface="+mn-lt"/>
                <a:ea typeface="+mn-ea"/>
                <a:cs typeface="+mn-cs"/>
              </a:rPr>
              <a:t>gevoelens</a:t>
            </a:r>
            <a:r>
              <a:rPr lang="en-US" sz="1200" b="0" i="0" u="none" strike="noStrike" kern="1200" baseline="0" dirty="0" smtClean="0">
                <a:solidFill>
                  <a:schemeClr val="tx1"/>
                </a:solidFill>
                <a:latin typeface="+mn-lt"/>
                <a:ea typeface="+mn-ea"/>
                <a:cs typeface="+mn-cs"/>
              </a:rPr>
              <a:t> die </a:t>
            </a:r>
            <a:r>
              <a:rPr lang="en-US" sz="1200" b="0" i="0" u="none" strike="noStrike" kern="1200" baseline="0" dirty="0" err="1" smtClean="0">
                <a:solidFill>
                  <a:schemeClr val="tx1"/>
                </a:solidFill>
                <a:latin typeface="+mn-lt"/>
                <a:ea typeface="+mn-ea"/>
                <a:cs typeface="+mn-cs"/>
              </a:rPr>
              <a:t>meespelen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bijv</a:t>
            </a:r>
            <a:r>
              <a:rPr lang="en-US" sz="1200" b="0" i="0" u="none" strike="noStrike" kern="1200" baseline="0" dirty="0" smtClean="0">
                <a:solidFill>
                  <a:schemeClr val="tx1"/>
                </a:solidFill>
                <a:latin typeface="+mn-lt"/>
                <a:ea typeface="+mn-ea"/>
                <a:cs typeface="+mn-cs"/>
              </a:rPr>
              <a:t>. 3 </a:t>
            </a:r>
            <a:r>
              <a:rPr lang="en-US" sz="1200" b="0" i="0" u="none" strike="noStrike" kern="1200" baseline="0" dirty="0" err="1" smtClean="0">
                <a:solidFill>
                  <a:schemeClr val="tx1"/>
                </a:solidFill>
                <a:latin typeface="+mn-lt"/>
                <a:ea typeface="+mn-ea"/>
                <a:cs typeface="+mn-cs"/>
              </a:rPr>
              <a:t>keer</a:t>
            </a:r>
            <a:r>
              <a:rPr lang="en-US" sz="1200" b="0" i="0" u="none" strike="noStrike" kern="1200" baseline="0" dirty="0" smtClean="0">
                <a:solidFill>
                  <a:schemeClr val="tx1"/>
                </a:solidFill>
                <a:latin typeface="+mn-lt"/>
                <a:ea typeface="+mn-ea"/>
                <a:cs typeface="+mn-cs"/>
              </a:rPr>
              <a:t> per dag </a:t>
            </a:r>
            <a:r>
              <a:rPr lang="en-US" sz="1200" b="0" i="0" u="none" strike="noStrike" kern="1200" baseline="0" dirty="0" err="1" smtClean="0">
                <a:solidFill>
                  <a:schemeClr val="tx1"/>
                </a:solidFill>
                <a:latin typeface="+mn-lt"/>
                <a:ea typeface="+mn-ea"/>
                <a:cs typeface="+mn-cs"/>
              </a:rPr>
              <a:t>wandelen</a:t>
            </a:r>
            <a:r>
              <a:rPr lang="en-US" sz="1200" b="0" i="0" u="none" strike="noStrike" kern="1200" baseline="0" dirty="0" smtClean="0">
                <a:solidFill>
                  <a:schemeClr val="tx1"/>
                </a:solidFill>
                <a:latin typeface="+mn-lt"/>
                <a:ea typeface="+mn-ea"/>
                <a:cs typeface="+mn-cs"/>
              </a:rPr>
              <a:t> is </a:t>
            </a:r>
            <a:r>
              <a:rPr lang="en-US" sz="1200" b="0" i="0" u="none" strike="noStrike" kern="1200" baseline="0" dirty="0" err="1" smtClean="0">
                <a:solidFill>
                  <a:schemeClr val="tx1"/>
                </a:solidFill>
                <a:latin typeface="+mn-lt"/>
                <a:ea typeface="+mn-ea"/>
                <a:cs typeface="+mn-cs"/>
              </a:rPr>
              <a:t>niet</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alleen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goed</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voor</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gezondheid</a:t>
            </a:r>
            <a:r>
              <a:rPr lang="en-US" sz="1200" b="0" i="0" u="none" strike="noStrike" kern="1200" baseline="0" dirty="0" smtClean="0">
                <a:solidFill>
                  <a:schemeClr val="tx1"/>
                </a:solidFill>
                <a:latin typeface="+mn-lt"/>
                <a:ea typeface="+mn-ea"/>
                <a:cs typeface="+mn-cs"/>
              </a:rPr>
              <a:t> maar </a:t>
            </a:r>
            <a:r>
              <a:rPr lang="en-US" sz="1200" b="0" i="0" u="none" strike="noStrike" kern="1200" baseline="0" dirty="0" err="1" smtClean="0">
                <a:solidFill>
                  <a:schemeClr val="tx1"/>
                </a:solidFill>
                <a:latin typeface="+mn-lt"/>
                <a:ea typeface="+mn-ea"/>
                <a:cs typeface="+mn-cs"/>
              </a:rPr>
              <a:t>geeft</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ook</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positief</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gevoel</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positieve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energie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blij</a:t>
            </a:r>
            <a:r>
              <a:rPr lang="en-US" sz="1200" b="0" i="0" u="none" strike="noStrike" kern="1200" baseline="0" dirty="0" smtClean="0">
                <a:solidFill>
                  <a:schemeClr val="tx1"/>
                </a:solidFill>
                <a:latin typeface="+mn-lt"/>
                <a:ea typeface="+mn-ea"/>
                <a:cs typeface="+mn-cs"/>
              </a:rPr>
              <a:t>)</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err="1" smtClean="0">
                <a:solidFill>
                  <a:schemeClr val="tx1"/>
                </a:solidFill>
                <a:latin typeface="+mn-lt"/>
                <a:ea typeface="+mn-ea"/>
                <a:cs typeface="+mn-cs"/>
              </a:rPr>
              <a:t>Subjectieve</a:t>
            </a:r>
            <a:r>
              <a:rPr lang="en-US" sz="1200" b="0" i="0" u="none" strike="noStrike" kern="1200" baseline="0" dirty="0" smtClean="0">
                <a:solidFill>
                  <a:schemeClr val="tx1"/>
                </a:solidFill>
                <a:latin typeface="+mn-lt"/>
                <a:ea typeface="+mn-ea"/>
                <a:cs typeface="+mn-cs"/>
              </a:rPr>
              <a:t> norm -&gt; </a:t>
            </a:r>
            <a:r>
              <a:rPr lang="en-US" sz="1200" b="0" i="0" u="none" strike="noStrike" kern="1200" baseline="0" dirty="0" err="1" smtClean="0">
                <a:solidFill>
                  <a:schemeClr val="tx1"/>
                </a:solidFill>
                <a:latin typeface="+mn-lt"/>
                <a:ea typeface="+mn-ea"/>
                <a:cs typeface="+mn-cs"/>
              </a:rPr>
              <a:t>subjectieve</a:t>
            </a:r>
            <a:r>
              <a:rPr lang="en-US" sz="1200" b="0" i="0" u="none" strike="noStrike" kern="1200" baseline="0" dirty="0" smtClean="0">
                <a:solidFill>
                  <a:schemeClr val="tx1"/>
                </a:solidFill>
                <a:latin typeface="+mn-lt"/>
                <a:ea typeface="+mn-ea"/>
                <a:cs typeface="+mn-cs"/>
              </a:rPr>
              <a:t> norm(</a:t>
            </a:r>
            <a:r>
              <a:rPr lang="en-US" sz="1200" b="0" i="0" u="none" strike="noStrike" kern="1200" baseline="0" dirty="0" err="1" smtClean="0">
                <a:solidFill>
                  <a:schemeClr val="tx1"/>
                </a:solidFill>
                <a:latin typeface="+mn-lt"/>
                <a:ea typeface="+mn-ea"/>
                <a:cs typeface="+mn-cs"/>
              </a:rPr>
              <a:t>opvattingen</a:t>
            </a:r>
            <a:r>
              <a:rPr lang="en-US" sz="1200" b="0" i="0" u="none" strike="noStrike" kern="1200" baseline="0" dirty="0" smtClean="0">
                <a:solidFill>
                  <a:schemeClr val="tx1"/>
                </a:solidFill>
                <a:latin typeface="+mn-lt"/>
                <a:ea typeface="+mn-ea"/>
                <a:cs typeface="+mn-cs"/>
              </a:rPr>
              <a:t> van </a:t>
            </a:r>
            <a:r>
              <a:rPr lang="en-US" sz="1200" b="0" i="0" u="none" strike="noStrike" kern="1200" baseline="0" dirty="0" err="1" smtClean="0">
                <a:solidFill>
                  <a:schemeClr val="tx1"/>
                </a:solidFill>
                <a:latin typeface="+mn-lt"/>
                <a:ea typeface="+mn-ea"/>
                <a:cs typeface="+mn-cs"/>
              </a:rPr>
              <a:t>mensen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om</a:t>
            </a:r>
            <a:r>
              <a:rPr lang="en-US" sz="1200" b="0" i="0" u="none" strike="noStrike" kern="1200" baseline="0" dirty="0" smtClean="0">
                <a:solidFill>
                  <a:schemeClr val="tx1"/>
                </a:solidFill>
                <a:latin typeface="+mn-lt"/>
                <a:ea typeface="+mn-ea"/>
                <a:cs typeface="+mn-cs"/>
              </a:rPr>
              <a:t> je </a:t>
            </a:r>
            <a:r>
              <a:rPr lang="en-US" sz="1200" b="0" i="0" u="none" strike="noStrike" kern="1200" baseline="0" dirty="0" err="1" smtClean="0">
                <a:solidFill>
                  <a:schemeClr val="tx1"/>
                </a:solidFill>
                <a:latin typeface="+mn-lt"/>
                <a:ea typeface="+mn-ea"/>
                <a:cs typeface="+mn-cs"/>
              </a:rPr>
              <a:t>heen</a:t>
            </a:r>
            <a:r>
              <a:rPr lang="en-US" sz="1200" b="0" i="0" u="none" strike="noStrike" kern="1200" baseline="0" dirty="0" smtClean="0">
                <a:solidFill>
                  <a:schemeClr val="tx1"/>
                </a:solidFill>
                <a:latin typeface="+mn-lt"/>
                <a:ea typeface="+mn-ea"/>
                <a:cs typeface="+mn-cs"/>
              </a:rPr>
              <a:t>) of </a:t>
            </a:r>
            <a:r>
              <a:rPr lang="en-US" sz="1200" b="0" i="0" u="none" strike="noStrike" kern="1200" baseline="0" dirty="0" err="1" smtClean="0">
                <a:solidFill>
                  <a:schemeClr val="tx1"/>
                </a:solidFill>
                <a:latin typeface="+mn-lt"/>
                <a:ea typeface="+mn-ea"/>
                <a:cs typeface="+mn-cs"/>
              </a:rPr>
              <a:t>sociale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invloed</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invloed</a:t>
            </a:r>
            <a:r>
              <a:rPr lang="en-US" sz="1200" b="0" i="0" u="none" strike="noStrike" kern="1200" baseline="0" dirty="0" smtClean="0">
                <a:solidFill>
                  <a:schemeClr val="tx1"/>
                </a:solidFill>
                <a:latin typeface="+mn-lt"/>
                <a:ea typeface="+mn-ea"/>
                <a:cs typeface="+mn-cs"/>
              </a:rPr>
              <a:t> die </a:t>
            </a:r>
            <a:r>
              <a:rPr lang="en-US" sz="1200" b="0" i="0" u="none" strike="noStrike" kern="1200" baseline="0" dirty="0" err="1" smtClean="0">
                <a:solidFill>
                  <a:schemeClr val="tx1"/>
                </a:solidFill>
                <a:latin typeface="+mn-lt"/>
                <a:ea typeface="+mn-ea"/>
                <a:cs typeface="+mn-cs"/>
              </a:rPr>
              <a:t>deze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opvattingen</a:t>
            </a:r>
            <a:r>
              <a:rPr lang="en-US" sz="1200" b="0" i="0" u="none" strike="noStrike" kern="1200" baseline="0" dirty="0" smtClean="0">
                <a:solidFill>
                  <a:schemeClr val="tx1"/>
                </a:solidFill>
                <a:latin typeface="+mn-lt"/>
                <a:ea typeface="+mn-ea"/>
                <a:cs typeface="+mn-cs"/>
              </a:rPr>
              <a:t> op </a:t>
            </a:r>
            <a:r>
              <a:rPr lang="en-US" sz="1200" b="0" i="0" u="none" strike="noStrike" kern="1200" baseline="0" dirty="0" err="1" smtClean="0">
                <a:solidFill>
                  <a:schemeClr val="tx1"/>
                </a:solidFill>
                <a:latin typeface="+mn-lt"/>
                <a:ea typeface="+mn-ea"/>
                <a:cs typeface="+mn-cs"/>
              </a:rPr>
              <a:t>jou</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hebben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staat</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voor</a:t>
            </a:r>
            <a:r>
              <a:rPr lang="en-US" sz="1200" b="0" i="0" u="none" strike="noStrike" kern="1200" baseline="0" dirty="0" smtClean="0">
                <a:solidFill>
                  <a:schemeClr val="tx1"/>
                </a:solidFill>
                <a:latin typeface="+mn-lt"/>
                <a:ea typeface="+mn-ea"/>
                <a:cs typeface="+mn-cs"/>
              </a:rPr>
              <a:t> de mate </a:t>
            </a:r>
            <a:r>
              <a:rPr lang="en-US" sz="1200" b="0" i="0" u="none" strike="noStrike" kern="1200" baseline="0" dirty="0" err="1" smtClean="0">
                <a:solidFill>
                  <a:schemeClr val="tx1"/>
                </a:solidFill>
                <a:latin typeface="+mn-lt"/>
                <a:ea typeface="+mn-ea"/>
                <a:cs typeface="+mn-cs"/>
              </a:rPr>
              <a:t>waarin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iemand</a:t>
            </a:r>
            <a:r>
              <a:rPr lang="en-US" sz="1200" b="0" i="0" u="none" strike="noStrike" kern="1200" baseline="0" dirty="0" smtClean="0">
                <a:solidFill>
                  <a:schemeClr val="tx1"/>
                </a:solidFill>
                <a:latin typeface="+mn-lt"/>
                <a:ea typeface="+mn-ea"/>
                <a:cs typeface="+mn-cs"/>
              </a:rPr>
              <a:t> al </a:t>
            </a:r>
            <a:r>
              <a:rPr lang="en-US" sz="1200" b="0" i="0" u="none" strike="noStrike" kern="1200" baseline="0" dirty="0" err="1" smtClean="0">
                <a:solidFill>
                  <a:schemeClr val="tx1"/>
                </a:solidFill>
                <a:latin typeface="+mn-lt"/>
                <a:ea typeface="+mn-ea"/>
                <a:cs typeface="+mn-cs"/>
              </a:rPr>
              <a:t>dan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niet</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instemt</a:t>
            </a:r>
            <a:r>
              <a:rPr lang="en-US" sz="1200" b="0" i="0" u="none" strike="noStrike" kern="1200" baseline="0" dirty="0" smtClean="0">
                <a:solidFill>
                  <a:schemeClr val="tx1"/>
                </a:solidFill>
                <a:latin typeface="+mn-lt"/>
                <a:ea typeface="+mn-ea"/>
                <a:cs typeface="+mn-cs"/>
              </a:rPr>
              <a:t> met de </a:t>
            </a:r>
            <a:r>
              <a:rPr lang="en-US" sz="1200" b="0" i="0" u="none" strike="noStrike" kern="1200" baseline="0" dirty="0" err="1" smtClean="0">
                <a:solidFill>
                  <a:schemeClr val="tx1"/>
                </a:solidFill>
                <a:latin typeface="+mn-lt"/>
                <a:ea typeface="+mn-ea"/>
                <a:cs typeface="+mn-cs"/>
              </a:rPr>
              <a:t>opvattingen</a:t>
            </a:r>
            <a:r>
              <a:rPr lang="en-US" sz="1200" b="0" i="0" u="none" strike="noStrike" kern="1200" baseline="0" dirty="0" smtClean="0">
                <a:solidFill>
                  <a:schemeClr val="tx1"/>
                </a:solidFill>
                <a:latin typeface="+mn-lt"/>
                <a:ea typeface="+mn-ea"/>
                <a:cs typeface="+mn-cs"/>
              </a:rPr>
              <a:t> van </a:t>
            </a:r>
            <a:r>
              <a:rPr lang="en-US" sz="1200" b="0" i="0" u="none" strike="noStrike" kern="1200" baseline="0" dirty="0" err="1" smtClean="0">
                <a:solidFill>
                  <a:schemeClr val="tx1"/>
                </a:solidFill>
                <a:latin typeface="+mn-lt"/>
                <a:ea typeface="+mn-ea"/>
                <a:cs typeface="+mn-cs"/>
              </a:rPr>
              <a:t>mensen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uit</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zijn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sociale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omgeving</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Invloed</a:t>
            </a:r>
            <a:r>
              <a:rPr lang="en-US" sz="1200" b="0" i="0" u="none" strike="noStrike" kern="1200" baseline="0" dirty="0" smtClean="0">
                <a:solidFill>
                  <a:schemeClr val="tx1"/>
                </a:solidFill>
                <a:latin typeface="+mn-lt"/>
                <a:ea typeface="+mn-ea"/>
                <a:cs typeface="+mn-cs"/>
              </a:rPr>
              <a:t> van </a:t>
            </a:r>
            <a:r>
              <a:rPr lang="en-US" sz="1200" b="0" i="0" u="none" strike="noStrike" kern="1200" baseline="0" dirty="0" err="1" smtClean="0">
                <a:solidFill>
                  <a:schemeClr val="tx1"/>
                </a:solidFill>
                <a:latin typeface="+mn-lt"/>
                <a:ea typeface="+mn-ea"/>
                <a:cs typeface="+mn-cs"/>
              </a:rPr>
              <a:t>belangrijke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mensen</a:t>
            </a:r>
            <a:r>
              <a:rPr lang="en-US" sz="1200" b="0" i="0" u="none" strike="noStrike" kern="1200" baseline="0" dirty="0" smtClean="0">
                <a:solidFill>
                  <a:schemeClr val="tx1"/>
                </a:solidFill>
                <a:latin typeface="+mn-lt"/>
                <a:ea typeface="+mn-ea"/>
                <a:cs typeface="+mn-cs"/>
              </a:rPr>
              <a:t> in </a:t>
            </a:r>
            <a:r>
              <a:rPr lang="en-US" sz="1200" b="0" i="0" u="none" strike="noStrike" kern="1200" baseline="0" dirty="0" err="1" smtClean="0">
                <a:solidFill>
                  <a:schemeClr val="tx1"/>
                </a:solidFill>
                <a:latin typeface="+mn-lt"/>
                <a:ea typeface="+mn-ea"/>
                <a:cs typeface="+mn-cs"/>
              </a:rPr>
              <a:t>omgeving</a:t>
            </a:r>
            <a:r>
              <a:rPr lang="en-US" sz="1200" b="0" i="0" u="none" strike="noStrike" kern="1200" baseline="0" dirty="0" smtClean="0">
                <a:solidFill>
                  <a:schemeClr val="tx1"/>
                </a:solidFill>
                <a:latin typeface="+mn-lt"/>
                <a:ea typeface="+mn-ea"/>
                <a:cs typeface="+mn-cs"/>
              </a:rPr>
              <a:t> (regels) =&gt; </a:t>
            </a:r>
            <a:r>
              <a:rPr lang="en-US" sz="1200" b="0" i="0" u="none" strike="noStrike" kern="1200" baseline="0" dirty="0" err="1" smtClean="0">
                <a:solidFill>
                  <a:schemeClr val="tx1"/>
                </a:solidFill>
                <a:latin typeface="+mn-lt"/>
                <a:ea typeface="+mn-ea"/>
                <a:cs typeface="+mn-cs"/>
              </a:rPr>
              <a:t>sociale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invloed</a:t>
            </a:r>
            <a:r>
              <a:rPr lang="en-US" sz="1200" b="0" i="0" u="none" strike="noStrike" kern="1200" baseline="0" dirty="0" smtClean="0">
                <a:solidFill>
                  <a:schemeClr val="tx1"/>
                </a:solidFill>
                <a:latin typeface="+mn-lt"/>
                <a:ea typeface="+mn-ea"/>
                <a:cs typeface="+mn-cs"/>
              </a:rPr>
              <a:t>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err="1" smtClean="0">
                <a:solidFill>
                  <a:schemeClr val="tx1"/>
                </a:solidFill>
                <a:latin typeface="+mn-lt"/>
                <a:ea typeface="+mn-ea"/>
                <a:cs typeface="+mn-cs"/>
              </a:rPr>
              <a:t>Sociale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invloed</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kan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positief</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zijn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sociale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steun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emotioneel</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materieel</a:t>
            </a:r>
            <a:r>
              <a:rPr lang="en-US" sz="1200" b="0" i="0" u="none" strike="noStrike" kern="1200" baseline="0" dirty="0" smtClean="0">
                <a:solidFill>
                  <a:schemeClr val="tx1"/>
                </a:solidFill>
                <a:latin typeface="+mn-lt"/>
                <a:ea typeface="+mn-ea"/>
                <a:cs typeface="+mn-cs"/>
              </a:rPr>
              <a:t>) of </a:t>
            </a:r>
            <a:r>
              <a:rPr lang="en-US" sz="1200" b="0" i="0" u="none" strike="noStrike" kern="1200" baseline="0" dirty="0" err="1" smtClean="0">
                <a:solidFill>
                  <a:schemeClr val="tx1"/>
                </a:solidFill>
                <a:latin typeface="+mn-lt"/>
                <a:ea typeface="+mn-ea"/>
                <a:cs typeface="+mn-cs"/>
              </a:rPr>
              <a:t>negatief</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sociale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druk</a:t>
            </a:r>
            <a:r>
              <a:rPr lang="en-US" sz="1200" b="0" i="0" u="none" strike="noStrike" kern="1200" baseline="0" dirty="0" smtClean="0">
                <a:solidFill>
                  <a:schemeClr val="tx1"/>
                </a:solidFill>
                <a:latin typeface="+mn-lt"/>
                <a:ea typeface="+mn-ea"/>
                <a:cs typeface="+mn-cs"/>
              </a:rPr>
              <a:t>).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err="1" smtClean="0">
                <a:solidFill>
                  <a:schemeClr val="tx1"/>
                </a:solidFill>
                <a:latin typeface="+mn-lt"/>
                <a:ea typeface="+mn-ea"/>
                <a:cs typeface="+mn-cs"/>
              </a:rPr>
              <a:t>Waargenomen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gedragscontroel</a:t>
            </a:r>
            <a:r>
              <a:rPr lang="en-US" sz="1200" b="0" i="0" u="none" strike="noStrike" kern="1200" baseline="0" dirty="0" smtClean="0">
                <a:solidFill>
                  <a:schemeClr val="tx1"/>
                </a:solidFill>
                <a:latin typeface="+mn-lt"/>
                <a:ea typeface="+mn-ea"/>
                <a:cs typeface="+mn-cs"/>
              </a:rPr>
              <a:t> =&gt; is de </a:t>
            </a:r>
            <a:r>
              <a:rPr lang="en-US" sz="1200" b="0" i="0" u="none" strike="noStrike" kern="1200" baseline="0" dirty="0" err="1" smtClean="0">
                <a:solidFill>
                  <a:schemeClr val="tx1"/>
                </a:solidFill>
                <a:latin typeface="+mn-lt"/>
                <a:ea typeface="+mn-ea"/>
                <a:cs typeface="+mn-cs"/>
              </a:rPr>
              <a:t>inschttaing</a:t>
            </a:r>
            <a:r>
              <a:rPr lang="en-US" sz="1200" b="0" i="0" u="none" strike="noStrike" kern="1200" baseline="0" dirty="0" smtClean="0">
                <a:solidFill>
                  <a:schemeClr val="tx1"/>
                </a:solidFill>
                <a:latin typeface="+mn-lt"/>
                <a:ea typeface="+mn-ea"/>
                <a:cs typeface="+mn-cs"/>
              </a:rPr>
              <a:t> die </a:t>
            </a:r>
            <a:r>
              <a:rPr lang="en-US" sz="1200" b="0" i="0" u="none" strike="noStrike" kern="1200" baseline="0" dirty="0" err="1" smtClean="0">
                <a:solidFill>
                  <a:schemeClr val="tx1"/>
                </a:solidFill>
                <a:latin typeface="+mn-lt"/>
                <a:ea typeface="+mn-ea"/>
                <a:cs typeface="+mn-cs"/>
              </a:rPr>
              <a:t>een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persoon</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maakt</a:t>
            </a:r>
            <a:r>
              <a:rPr lang="en-US" sz="1200" b="0" i="0" u="none" strike="noStrike" kern="1200" baseline="0" dirty="0" smtClean="0">
                <a:solidFill>
                  <a:schemeClr val="tx1"/>
                </a:solidFill>
                <a:latin typeface="+mn-lt"/>
                <a:ea typeface="+mn-ea"/>
                <a:cs typeface="+mn-cs"/>
              </a:rPr>
              <a:t> van de </a:t>
            </a:r>
            <a:r>
              <a:rPr lang="en-US" sz="1200" b="0" i="0" u="none" strike="noStrike" kern="1200" baseline="0" dirty="0" err="1" smtClean="0">
                <a:solidFill>
                  <a:schemeClr val="tx1"/>
                </a:solidFill>
                <a:latin typeface="+mn-lt"/>
                <a:ea typeface="+mn-ea"/>
                <a:cs typeface="+mn-cs"/>
              </a:rPr>
              <a:t>haalbaarheid</a:t>
            </a:r>
            <a:r>
              <a:rPr lang="en-US" sz="1200" b="0" i="0" u="none" strike="noStrike" kern="1200" baseline="0" dirty="0" smtClean="0">
                <a:solidFill>
                  <a:schemeClr val="tx1"/>
                </a:solidFill>
                <a:latin typeface="+mn-lt"/>
                <a:ea typeface="+mn-ea"/>
                <a:cs typeface="+mn-cs"/>
              </a:rPr>
              <a:t> van het </a:t>
            </a:r>
            <a:r>
              <a:rPr lang="en-US" sz="1200" b="0" i="0" u="none" strike="noStrike" kern="1200" baseline="0" dirty="0" err="1" smtClean="0">
                <a:solidFill>
                  <a:schemeClr val="tx1"/>
                </a:solidFill>
                <a:latin typeface="+mn-lt"/>
                <a:ea typeface="+mn-ea"/>
                <a:cs typeface="+mn-cs"/>
              </a:rPr>
              <a:t>gedrag</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Denk</a:t>
            </a:r>
            <a:r>
              <a:rPr lang="en-US" sz="1200" b="0" i="0" u="none" strike="noStrike" kern="1200" baseline="0" dirty="0" smtClean="0">
                <a:solidFill>
                  <a:schemeClr val="tx1"/>
                </a:solidFill>
                <a:latin typeface="+mn-lt"/>
                <a:ea typeface="+mn-ea"/>
                <a:cs typeface="+mn-cs"/>
              </a:rPr>
              <a:t> je </a:t>
            </a:r>
            <a:r>
              <a:rPr lang="en-US" sz="1200" b="0" i="0" u="none" strike="noStrike" kern="1200" baseline="0" dirty="0" err="1" smtClean="0">
                <a:solidFill>
                  <a:schemeClr val="tx1"/>
                </a:solidFill>
                <a:latin typeface="+mn-lt"/>
                <a:ea typeface="+mn-ea"/>
                <a:cs typeface="+mn-cs"/>
              </a:rPr>
              <a:t>dat</a:t>
            </a:r>
            <a:r>
              <a:rPr lang="en-US" sz="1200" b="0" i="0" u="none" strike="noStrike" kern="1200" baseline="0" dirty="0" smtClean="0">
                <a:solidFill>
                  <a:schemeClr val="tx1"/>
                </a:solidFill>
                <a:latin typeface="+mn-lt"/>
                <a:ea typeface="+mn-ea"/>
                <a:cs typeface="+mn-cs"/>
              </a:rPr>
              <a:t> je het </a:t>
            </a:r>
            <a:r>
              <a:rPr lang="en-US" sz="1200" b="0" i="0" u="none" strike="noStrike" kern="1200" baseline="0" dirty="0" err="1" smtClean="0">
                <a:solidFill>
                  <a:schemeClr val="tx1"/>
                </a:solidFill>
                <a:latin typeface="+mn-lt"/>
                <a:ea typeface="+mn-ea"/>
                <a:cs typeface="+mn-cs"/>
              </a:rPr>
              <a:t>kunt</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Bijv</a:t>
            </a:r>
            <a:r>
              <a:rPr lang="en-US" sz="1200" b="0" i="0" u="none" strike="noStrike" kern="1200" baseline="0" dirty="0" smtClean="0">
                <a:solidFill>
                  <a:schemeClr val="tx1"/>
                </a:solidFill>
                <a:latin typeface="+mn-lt"/>
                <a:ea typeface="+mn-ea"/>
                <a:cs typeface="+mn-cs"/>
              </a:rPr>
              <a:t>. door </a:t>
            </a:r>
            <a:r>
              <a:rPr lang="en-US" sz="1200" b="0" i="0" u="none" strike="noStrike" kern="1200" baseline="0" dirty="0" err="1" smtClean="0">
                <a:solidFill>
                  <a:schemeClr val="tx1"/>
                </a:solidFill>
                <a:latin typeface="+mn-lt"/>
                <a:ea typeface="+mn-ea"/>
                <a:cs typeface="+mn-cs"/>
              </a:rPr>
              <a:t>eerdere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ervaringen</a:t>
            </a:r>
            <a:r>
              <a:rPr lang="en-US" sz="1200" b="0" i="0" u="none" strike="noStrike" kern="1200" baseline="0" dirty="0" smtClean="0">
                <a:solidFill>
                  <a:schemeClr val="tx1"/>
                </a:solidFill>
                <a:latin typeface="+mn-lt"/>
                <a:ea typeface="+mn-ea"/>
                <a:cs typeface="+mn-cs"/>
              </a:rPr>
              <a:t> of door </a:t>
            </a:r>
            <a:r>
              <a:rPr lang="en-US" sz="1200" b="0" i="0" u="none" strike="noStrike" kern="1200" baseline="0" dirty="0" err="1" smtClean="0">
                <a:solidFill>
                  <a:schemeClr val="tx1"/>
                </a:solidFill>
                <a:latin typeface="+mn-lt"/>
                <a:ea typeface="+mn-ea"/>
                <a:cs typeface="+mn-cs"/>
              </a:rPr>
              <a:t>observatie</a:t>
            </a:r>
            <a:r>
              <a:rPr lang="en-US" sz="1200" b="0" i="0" u="none" strike="noStrike" kern="1200" baseline="0" dirty="0" smtClean="0">
                <a:solidFill>
                  <a:schemeClr val="tx1"/>
                </a:solidFill>
                <a:latin typeface="+mn-lt"/>
                <a:ea typeface="+mn-ea"/>
                <a:cs typeface="+mn-cs"/>
              </a:rPr>
              <a:t> van </a:t>
            </a:r>
            <a:r>
              <a:rPr lang="en-US" sz="1200" b="0" i="0" u="none" strike="noStrike" kern="1200" baseline="0" dirty="0" err="1" smtClean="0">
                <a:solidFill>
                  <a:schemeClr val="tx1"/>
                </a:solidFill>
                <a:latin typeface="+mn-lt"/>
                <a:ea typeface="+mn-ea"/>
                <a:cs typeface="+mn-cs"/>
              </a:rPr>
              <a:t>gedrag</a:t>
            </a:r>
            <a:r>
              <a:rPr lang="en-US" sz="1200" b="0" i="0" u="none" strike="noStrike" kern="1200" baseline="0" dirty="0" smtClean="0">
                <a:solidFill>
                  <a:schemeClr val="tx1"/>
                </a:solidFill>
                <a:latin typeface="+mn-lt"/>
                <a:ea typeface="+mn-ea"/>
                <a:cs typeface="+mn-cs"/>
              </a:rPr>
              <a:t>. Is het </a:t>
            </a:r>
            <a:r>
              <a:rPr lang="en-US" sz="1200" b="0" i="0" u="none" strike="noStrike" kern="1200" baseline="0" dirty="0" err="1" smtClean="0">
                <a:solidFill>
                  <a:schemeClr val="tx1"/>
                </a:solidFill>
                <a:latin typeface="+mn-lt"/>
                <a:ea typeface="+mn-ea"/>
                <a:cs typeface="+mn-cs"/>
              </a:rPr>
              <a:t>vertonen</a:t>
            </a:r>
            <a:r>
              <a:rPr lang="en-US" sz="1200" b="0" i="0" u="none" strike="noStrike" kern="1200" baseline="0" dirty="0" smtClean="0">
                <a:solidFill>
                  <a:schemeClr val="tx1"/>
                </a:solidFill>
                <a:latin typeface="+mn-lt"/>
                <a:ea typeface="+mn-ea"/>
                <a:cs typeface="+mn-cs"/>
              </a:rPr>
              <a:t> van </a:t>
            </a:r>
            <a:r>
              <a:rPr lang="en-US" sz="1200" b="0" i="0" u="none" strike="noStrike" kern="1200" baseline="0" dirty="0" err="1" smtClean="0">
                <a:solidFill>
                  <a:schemeClr val="tx1"/>
                </a:solidFill>
                <a:latin typeface="+mn-lt"/>
                <a:ea typeface="+mn-ea"/>
                <a:cs typeface="+mn-cs"/>
              </a:rPr>
              <a:t>dit</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gedrag</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makkelijk</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moeilijk</a:t>
            </a:r>
            <a:r>
              <a:rPr lang="en-US" sz="1200" b="0" i="0" u="none" strike="noStrike" kern="1200" baseline="0" dirty="0" smtClean="0">
                <a:solidFill>
                  <a:schemeClr val="tx1"/>
                </a:solidFill>
                <a:latin typeface="+mn-lt"/>
                <a:ea typeface="+mn-ea"/>
                <a:cs typeface="+mn-cs"/>
              </a:rPr>
              <a:t>?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BD5F1BF-9664-4BAB-A573-28223C37BE1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254076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Start</a:t>
            </a:r>
            <a:r>
              <a:rPr lang="nl-NL" baseline="0" dirty="0" smtClean="0"/>
              <a:t> met formuleren van einddoel van de gezondheidskundige interventie. </a:t>
            </a:r>
          </a:p>
          <a:p>
            <a:endParaRPr lang="nl-NL" dirty="0"/>
          </a:p>
        </p:txBody>
      </p:sp>
      <p:sp>
        <p:nvSpPr>
          <p:cNvPr id="4" name="Tijdelijke aanduiding voor dianummer 3"/>
          <p:cNvSpPr>
            <a:spLocks noGrp="1"/>
          </p:cNvSpPr>
          <p:nvPr>
            <p:ph type="sldNum" sz="quarter" idx="10"/>
          </p:nvPr>
        </p:nvSpPr>
        <p:spPr/>
        <p:txBody>
          <a:bodyPr/>
          <a:lstStyle/>
          <a:p>
            <a:fld id="{55FC9735-FE0D-4870-943B-75D0891B7967}" type="slidenum">
              <a:rPr lang="en-US" smtClean="0"/>
              <a:t>7</a:t>
            </a:fld>
            <a:endParaRPr lang="en-US"/>
          </a:p>
        </p:txBody>
      </p:sp>
    </p:spTree>
    <p:extLst>
      <p:ext uri="{BB962C8B-B14F-4D97-AF65-F5344CB8AC3E}">
        <p14:creationId xmlns:p14="http://schemas.microsoft.com/office/powerpoint/2010/main" val="41633136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dirty="0" smtClean="0"/>
              <a:t>Laten benoemen van voorbeelden bij de</a:t>
            </a:r>
            <a:r>
              <a:rPr lang="nl-NL" baseline="0" dirty="0" smtClean="0"/>
              <a:t> verschillende doelen; </a:t>
            </a:r>
          </a:p>
          <a:p>
            <a:pPr marL="0" marR="0" indent="0" algn="l" defTabSz="914400" rtl="0" eaLnBrk="1" fontAlgn="auto" latinLnBrk="0" hangingPunct="1">
              <a:lnSpc>
                <a:spcPct val="100000"/>
              </a:lnSpc>
              <a:spcBef>
                <a:spcPts val="0"/>
              </a:spcBef>
              <a:spcAft>
                <a:spcPts val="0"/>
              </a:spcAft>
              <a:buClrTx/>
              <a:buSzTx/>
              <a:buFontTx/>
              <a:buNone/>
              <a:tabLst/>
              <a:defRPr/>
            </a:pPr>
            <a:r>
              <a:rPr lang="nl-NL" baseline="0" dirty="0" smtClean="0"/>
              <a:t>bv. Stoppen met roken of stoppen met drinken / preventief karakter </a:t>
            </a:r>
          </a:p>
          <a:p>
            <a:pPr marL="0" marR="0" indent="0" algn="l" defTabSz="914400" rtl="0" eaLnBrk="1" fontAlgn="auto" latinLnBrk="0" hangingPunct="1">
              <a:lnSpc>
                <a:spcPct val="100000"/>
              </a:lnSpc>
              <a:spcBef>
                <a:spcPts val="0"/>
              </a:spcBef>
              <a:spcAft>
                <a:spcPts val="0"/>
              </a:spcAft>
              <a:buClrTx/>
              <a:buSzTx/>
              <a:buFontTx/>
              <a:buNone/>
              <a:tabLst/>
              <a:defRPr/>
            </a:pPr>
            <a:r>
              <a:rPr lang="nl-NL" baseline="0" dirty="0" smtClean="0"/>
              <a:t>bv. Veilig vrijen of geen overmatig alcoholgebruik / </a:t>
            </a:r>
          </a:p>
          <a:p>
            <a:pPr marL="0" marR="0" indent="0" algn="l" defTabSz="914400" rtl="0" eaLnBrk="1" fontAlgn="auto" latinLnBrk="0" hangingPunct="1">
              <a:lnSpc>
                <a:spcPct val="100000"/>
              </a:lnSpc>
              <a:spcBef>
                <a:spcPts val="0"/>
              </a:spcBef>
              <a:spcAft>
                <a:spcPts val="0"/>
              </a:spcAft>
              <a:buClrTx/>
              <a:buSzTx/>
              <a:buFontTx/>
              <a:buNone/>
              <a:tabLst/>
              <a:defRPr/>
            </a:pPr>
            <a:r>
              <a:rPr lang="nl-NL" baseline="0" dirty="0" smtClean="0"/>
              <a:t>Bv. van bewegen naar intensiever bewegen of uitbreiden zelfraadzaamheid (bv. Inname medicatie) /</a:t>
            </a:r>
          </a:p>
          <a:p>
            <a:pPr marL="0" marR="0" indent="0" algn="l" defTabSz="914400" rtl="0" eaLnBrk="1" fontAlgn="auto" latinLnBrk="0" hangingPunct="1">
              <a:lnSpc>
                <a:spcPct val="100000"/>
              </a:lnSpc>
              <a:spcBef>
                <a:spcPts val="0"/>
              </a:spcBef>
              <a:spcAft>
                <a:spcPts val="0"/>
              </a:spcAft>
              <a:buClrTx/>
              <a:buSzTx/>
              <a:buFontTx/>
              <a:buNone/>
              <a:tabLst/>
              <a:defRPr/>
            </a:pPr>
            <a:r>
              <a:rPr lang="nl-NL" baseline="0" dirty="0" smtClean="0"/>
              <a:t>bv. volhouden van gedrag omzetten in gedragsbehoud (langdurig = leefstijlverandering) en Gezond en gevarieerd eten.</a:t>
            </a:r>
          </a:p>
          <a:p>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9</a:t>
            </a:fld>
            <a:endParaRPr lang="en-US"/>
          </a:p>
        </p:txBody>
      </p:sp>
    </p:spTree>
    <p:extLst>
      <p:ext uri="{BB962C8B-B14F-4D97-AF65-F5344CB8AC3E}">
        <p14:creationId xmlns:p14="http://schemas.microsoft.com/office/powerpoint/2010/main" val="13770851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smtClean="0"/>
              <a:t>Aansluiten bij de zorgvrager; doel</a:t>
            </a:r>
            <a:r>
              <a:rPr lang="nl-NL" baseline="0" dirty="0" smtClean="0"/>
              <a:t> moet relevant zijn voor de persoon die het betreft. En er moet een resultaat te zien zijn; wie betreft het? Om welke gedragsverandering gaat het? In welke mate en wanneer</a:t>
            </a:r>
            <a:br>
              <a:rPr lang="nl-NL" baseline="0" dirty="0" smtClean="0"/>
            </a:br>
            <a:r>
              <a:rPr lang="nl-NL" baseline="0" dirty="0" smtClean="0"/>
              <a:t/>
            </a:r>
            <a:br>
              <a:rPr lang="nl-NL" baseline="0" dirty="0" smtClean="0"/>
            </a:br>
            <a:r>
              <a:rPr lang="nl-NL" baseline="0" dirty="0" smtClean="0"/>
              <a:t>slagingskans vergroten?? Effect van een doel is groter wanneer het doel specifiek en uitdagend is (korte termijn!) dit leidt tot betere resultaten</a:t>
            </a:r>
          </a:p>
          <a:p>
            <a:r>
              <a:rPr lang="nl-NL" baseline="0" dirty="0" smtClean="0"/>
              <a:t>Belangrijk dat doel eenduidig en realistisch is; als de lat te hoog ligt, zal inspanning om doel te bereiken laag zijn en zal </a:t>
            </a:r>
            <a:r>
              <a:rPr lang="nl-NL" baseline="0" dirty="0" err="1" smtClean="0"/>
              <a:t>patient</a:t>
            </a:r>
            <a:r>
              <a:rPr lang="nl-NL" baseline="0" dirty="0" smtClean="0"/>
              <a:t> snel opgeven</a:t>
            </a:r>
          </a:p>
          <a:p>
            <a:r>
              <a:rPr lang="nl-NL" baseline="0" dirty="0" smtClean="0"/>
              <a:t>Verder moet de </a:t>
            </a:r>
            <a:r>
              <a:rPr lang="nl-NL" baseline="0" dirty="0" err="1" smtClean="0"/>
              <a:t>patient</a:t>
            </a:r>
            <a:r>
              <a:rPr lang="nl-NL" baseline="0" dirty="0" smtClean="0"/>
              <a:t> achter het doel staan; accepteren en zich betrokken voelen en vaardigheden </a:t>
            </a:r>
            <a:r>
              <a:rPr lang="nl-NL" baseline="0" dirty="0" err="1" smtClean="0"/>
              <a:t>beziten</a:t>
            </a:r>
            <a:r>
              <a:rPr lang="nl-NL" baseline="0" dirty="0" smtClean="0"/>
              <a:t> (nogmaals belang bij aansluiten van zorgvrager en dus doen van goede analyse!!)</a:t>
            </a:r>
          </a:p>
          <a:p>
            <a:endParaRPr lang="nl-NL" baseline="0" dirty="0" smtClean="0"/>
          </a:p>
          <a:p>
            <a:r>
              <a:rPr lang="nl-NL" baseline="0" dirty="0" smtClean="0"/>
              <a:t>Belangrijke aandachtspunten bij formuleren van doelen: </a:t>
            </a:r>
          </a:p>
          <a:p>
            <a:pPr marL="171450" indent="-171450">
              <a:buFont typeface="Wingdings" charset="0"/>
              <a:buChar char="Ø"/>
            </a:pPr>
            <a:r>
              <a:rPr lang="nl-NL" baseline="0" dirty="0" smtClean="0"/>
              <a:t>Doel specifiek en uitdagend zijn voor </a:t>
            </a:r>
            <a:r>
              <a:rPr lang="nl-NL" baseline="0" dirty="0" err="1" smtClean="0"/>
              <a:t>patient</a:t>
            </a:r>
            <a:endParaRPr lang="nl-NL" baseline="0" dirty="0" smtClean="0"/>
          </a:p>
          <a:p>
            <a:pPr marL="171450" indent="-171450">
              <a:buFont typeface="Wingdings" charset="0"/>
              <a:buChar char="Ø"/>
            </a:pPr>
            <a:r>
              <a:rPr lang="nl-NL" baseline="0" dirty="0" smtClean="0"/>
              <a:t>Doelen moeten eenduidig en realistisch zijn</a:t>
            </a:r>
          </a:p>
          <a:p>
            <a:pPr marL="171450" indent="-171450">
              <a:buFont typeface="Wingdings" charset="0"/>
              <a:buChar char="Ø"/>
            </a:pPr>
            <a:r>
              <a:rPr lang="nl-NL" baseline="0" dirty="0" smtClean="0"/>
              <a:t>Aandacht dat een </a:t>
            </a:r>
            <a:r>
              <a:rPr lang="nl-NL" baseline="0" dirty="0" err="1" smtClean="0"/>
              <a:t>patient</a:t>
            </a:r>
            <a:r>
              <a:rPr lang="nl-NL" baseline="0" dirty="0" smtClean="0"/>
              <a:t> het doel moet accepteren en zich erbij betrokken moet voelen</a:t>
            </a:r>
          </a:p>
          <a:p>
            <a:pPr marL="171450" indent="-171450">
              <a:buFont typeface="Wingdings" charset="0"/>
              <a:buChar char="Ø"/>
            </a:pPr>
            <a:r>
              <a:rPr lang="nl-NL" baseline="0" dirty="0" err="1" smtClean="0"/>
              <a:t>Patient</a:t>
            </a:r>
            <a:r>
              <a:rPr lang="nl-NL" baseline="0" dirty="0" smtClean="0"/>
              <a:t> moet vaardigheid bezitten doel uit te voeren</a:t>
            </a:r>
          </a:p>
          <a:p>
            <a:pPr marL="171450" indent="-171450">
              <a:buFont typeface="Wingdings" charset="0"/>
              <a:buChar char="Ø"/>
            </a:pPr>
            <a:r>
              <a:rPr lang="nl-NL" baseline="0" dirty="0" smtClean="0"/>
              <a:t>Samen met </a:t>
            </a:r>
            <a:r>
              <a:rPr lang="nl-NL" baseline="0" dirty="0" err="1" smtClean="0"/>
              <a:t>patient</a:t>
            </a:r>
            <a:r>
              <a:rPr lang="nl-NL" baseline="0" dirty="0" smtClean="0"/>
              <a:t> doelen formuleren voor korte, middellange en lange termijn</a:t>
            </a:r>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10</a:t>
            </a:fld>
            <a:endParaRPr lang="en-US"/>
          </a:p>
        </p:txBody>
      </p:sp>
    </p:spTree>
    <p:extLst>
      <p:ext uri="{BB962C8B-B14F-4D97-AF65-F5344CB8AC3E}">
        <p14:creationId xmlns:p14="http://schemas.microsoft.com/office/powerpoint/2010/main" val="13770851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smtClean="0"/>
              <a:t>Kern gedragsdoelen;</a:t>
            </a:r>
            <a:r>
              <a:rPr lang="nl-NL" baseline="0" dirty="0" smtClean="0"/>
              <a:t> wat </a:t>
            </a:r>
            <a:r>
              <a:rPr lang="nl-NL" baseline="0" dirty="0" err="1" smtClean="0"/>
              <a:t>patienten</a:t>
            </a:r>
            <a:r>
              <a:rPr lang="nl-NL" baseline="0" dirty="0" smtClean="0"/>
              <a:t> zouden moeten gaan doen om zich het gewenste gedrag eigen te maken. </a:t>
            </a:r>
          </a:p>
          <a:p>
            <a:r>
              <a:rPr lang="nl-NL" baseline="0" dirty="0" smtClean="0"/>
              <a:t>BV. Einddoel is ‘gevarieerd en gezond eetpatroon’ </a:t>
            </a:r>
            <a:br>
              <a:rPr lang="nl-NL" baseline="0" dirty="0" smtClean="0"/>
            </a:br>
            <a:endParaRPr lang="nl-NL" baseline="0" dirty="0" smtClean="0"/>
          </a:p>
          <a:p>
            <a:r>
              <a:rPr lang="nl-NL" baseline="0" dirty="0" err="1" smtClean="0"/>
              <a:t>Gedragdoelen</a:t>
            </a:r>
            <a:r>
              <a:rPr lang="nl-NL" baseline="0" dirty="0" smtClean="0"/>
              <a:t> kunnen zijn; heeft inzicht in gezond en gevarieerd eetpatroon, maakt een plan om op vaste tijden te eten, maakt een plan om kookvaardigheden op peil te brengen’</a:t>
            </a:r>
            <a:br>
              <a:rPr lang="nl-NL" baseline="0" dirty="0" smtClean="0"/>
            </a:br>
            <a:r>
              <a:rPr lang="nl-NL" baseline="0" dirty="0" smtClean="0"/>
              <a:t>zijn in praktijk makkelijk te formuleren. (gemiddeld vijf tot 7 </a:t>
            </a:r>
            <a:r>
              <a:rPr lang="nl-NL" baseline="0" dirty="0" err="1" smtClean="0"/>
              <a:t>gedragdsdoelen</a:t>
            </a:r>
            <a:r>
              <a:rPr lang="nl-NL" baseline="0" dirty="0" smtClean="0"/>
              <a:t> om tot gewenste gedrag te komen)</a:t>
            </a:r>
            <a:br>
              <a:rPr lang="nl-NL" baseline="0" dirty="0" smtClean="0"/>
            </a:br>
            <a:r>
              <a:rPr lang="nl-NL" baseline="0" dirty="0" smtClean="0"/>
              <a:t>Begin bij </a:t>
            </a:r>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11</a:t>
            </a:fld>
            <a:endParaRPr lang="en-US"/>
          </a:p>
        </p:txBody>
      </p:sp>
    </p:spTree>
    <p:extLst>
      <p:ext uri="{BB962C8B-B14F-4D97-AF65-F5344CB8AC3E}">
        <p14:creationId xmlns:p14="http://schemas.microsoft.com/office/powerpoint/2010/main" val="13770851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smtClean="0"/>
              <a:t>5 a 7 gedragsdoelen</a:t>
            </a:r>
            <a:r>
              <a:rPr lang="nl-NL" baseline="0" dirty="0" smtClean="0"/>
              <a:t> per interventie; </a:t>
            </a:r>
          </a:p>
          <a:p>
            <a:r>
              <a:rPr lang="nl-NL" baseline="0" dirty="0" smtClean="0"/>
              <a:t>waarin verschillende gedragsdeterminanten worden </a:t>
            </a:r>
            <a:r>
              <a:rPr lang="nl-NL" baseline="0" dirty="0" err="1" smtClean="0"/>
              <a:t>geintergreerd</a:t>
            </a:r>
            <a:r>
              <a:rPr lang="nl-NL" baseline="0" dirty="0" smtClean="0"/>
              <a:t> uit ASE-model (</a:t>
            </a:r>
            <a:r>
              <a:rPr lang="nl-NL" baseline="0" dirty="0" err="1" smtClean="0"/>
              <a:t>barrieres</a:t>
            </a:r>
            <a:r>
              <a:rPr lang="nl-NL" baseline="0" dirty="0" smtClean="0"/>
              <a:t>, vaardigheden, attitude etc.)</a:t>
            </a:r>
          </a:p>
          <a:p>
            <a:endParaRPr lang="nl-NL" baseline="0" dirty="0" smtClean="0"/>
          </a:p>
          <a:p>
            <a:r>
              <a:rPr lang="nl-NL" baseline="0" dirty="0" smtClean="0"/>
              <a:t>Gedragsdoelen of performance doelen =&gt; geven richting aan gezondheidskundige interventie, zijn de beoogde effecten. </a:t>
            </a:r>
          </a:p>
          <a:p>
            <a:r>
              <a:rPr lang="nl-NL" baseline="0" dirty="0" smtClean="0"/>
              <a:t>Kern is wat </a:t>
            </a:r>
            <a:r>
              <a:rPr lang="nl-NL" baseline="0" dirty="0" err="1" smtClean="0"/>
              <a:t>patienten</a:t>
            </a:r>
            <a:r>
              <a:rPr lang="nl-NL" baseline="0" dirty="0" smtClean="0"/>
              <a:t> zouden moeten gaan doen om zich het gewenste gedrag eigen te maken</a:t>
            </a:r>
          </a:p>
          <a:p>
            <a:r>
              <a:rPr lang="nl-NL" baseline="0" dirty="0" smtClean="0"/>
              <a:t>Wat er in omgeving zou moeten veranderen en wie dit moet doen</a:t>
            </a:r>
          </a:p>
          <a:p>
            <a:r>
              <a:rPr lang="nl-NL" baseline="0" dirty="0" smtClean="0"/>
              <a:t>Met einddoel in gedachten ga je gedragsdoelen of performance doelen formuleren </a:t>
            </a:r>
          </a:p>
          <a:p>
            <a:endParaRPr lang="nl-NL" baseline="0" dirty="0" smtClean="0"/>
          </a:p>
          <a:p>
            <a:r>
              <a:rPr lang="en-US" dirty="0" err="1" smtClean="0"/>
              <a:t>Voorbeelden</a:t>
            </a:r>
            <a:r>
              <a:rPr lang="en-US" dirty="0" smtClean="0"/>
              <a:t> </a:t>
            </a:r>
            <a:r>
              <a:rPr lang="en-US" dirty="0" err="1" smtClean="0"/>
              <a:t>gedragsdoelen</a:t>
            </a:r>
            <a:r>
              <a:rPr lang="en-US" baseline="0" dirty="0" smtClean="0"/>
              <a:t> </a:t>
            </a:r>
            <a:r>
              <a:rPr lang="en-US" baseline="0" dirty="0" err="1" smtClean="0"/>
              <a:t>voor</a:t>
            </a:r>
            <a:r>
              <a:rPr lang="en-US" baseline="0" dirty="0" smtClean="0"/>
              <a:t> patient met CVA:</a:t>
            </a:r>
          </a:p>
          <a:p>
            <a:pPr marL="171450" indent="-171450">
              <a:buFontTx/>
              <a:buChar char="-"/>
            </a:pPr>
            <a:r>
              <a:rPr lang="en-US" baseline="0" dirty="0" err="1" smtClean="0"/>
              <a:t>Heeft</a:t>
            </a:r>
            <a:r>
              <a:rPr lang="en-US" baseline="0" dirty="0" smtClean="0"/>
              <a:t> </a:t>
            </a:r>
            <a:r>
              <a:rPr lang="en-US" baseline="0" dirty="0" err="1" smtClean="0"/>
              <a:t>inzicht</a:t>
            </a:r>
            <a:r>
              <a:rPr lang="en-US" baseline="0" dirty="0" smtClean="0"/>
              <a:t> in het </a:t>
            </a:r>
            <a:r>
              <a:rPr lang="en-US" baseline="0" dirty="0" err="1" smtClean="0"/>
              <a:t>verband</a:t>
            </a:r>
            <a:r>
              <a:rPr lang="en-US" baseline="0" dirty="0" smtClean="0"/>
              <a:t> </a:t>
            </a:r>
            <a:r>
              <a:rPr lang="en-US" baseline="0" dirty="0" err="1" smtClean="0"/>
              <a:t>tussen</a:t>
            </a:r>
            <a:r>
              <a:rPr lang="en-US" baseline="0" dirty="0" smtClean="0"/>
              <a:t> het CVA </a:t>
            </a:r>
            <a:r>
              <a:rPr lang="en-US" baseline="0" dirty="0" err="1" smtClean="0"/>
              <a:t>risico</a:t>
            </a:r>
            <a:r>
              <a:rPr lang="en-US" baseline="0" dirty="0" smtClean="0"/>
              <a:t> en (de </a:t>
            </a:r>
            <a:r>
              <a:rPr lang="en-US" baseline="0" dirty="0" err="1" smtClean="0"/>
              <a:t>intensiteit</a:t>
            </a:r>
            <a:r>
              <a:rPr lang="en-US" baseline="0" dirty="0" smtClean="0"/>
              <a:t>) van </a:t>
            </a:r>
            <a:r>
              <a:rPr lang="en-US" baseline="0" dirty="0" err="1" smtClean="0"/>
              <a:t>fysieke</a:t>
            </a:r>
            <a:r>
              <a:rPr lang="en-US" baseline="0" dirty="0" smtClean="0"/>
              <a:t> </a:t>
            </a:r>
            <a:r>
              <a:rPr lang="en-US" baseline="0" dirty="0" err="1" smtClean="0"/>
              <a:t>activiteit</a:t>
            </a:r>
            <a:endParaRPr lang="en-US" baseline="0" dirty="0" smtClean="0"/>
          </a:p>
          <a:p>
            <a:pPr marL="171450" indent="-171450">
              <a:buFontTx/>
              <a:buChar char="-"/>
            </a:pPr>
            <a:r>
              <a:rPr lang="en-US" baseline="0" dirty="0" err="1" smtClean="0"/>
              <a:t>Maakt</a:t>
            </a:r>
            <a:r>
              <a:rPr lang="en-US" baseline="0" dirty="0" smtClean="0"/>
              <a:t> </a:t>
            </a:r>
            <a:r>
              <a:rPr lang="en-US" baseline="0" dirty="0" err="1" smtClean="0"/>
              <a:t>een</a:t>
            </a:r>
            <a:r>
              <a:rPr lang="en-US" baseline="0" dirty="0" smtClean="0"/>
              <a:t> </a:t>
            </a:r>
            <a:r>
              <a:rPr lang="en-US" baseline="0" dirty="0" err="1" smtClean="0"/>
              <a:t>expliciet</a:t>
            </a:r>
            <a:r>
              <a:rPr lang="en-US" baseline="0" dirty="0" smtClean="0"/>
              <a:t> plan </a:t>
            </a:r>
            <a:r>
              <a:rPr lang="en-US" baseline="0" dirty="0" err="1" smtClean="0"/>
              <a:t>voor</a:t>
            </a:r>
            <a:r>
              <a:rPr lang="en-US" baseline="0" dirty="0" smtClean="0"/>
              <a:t> </a:t>
            </a:r>
            <a:r>
              <a:rPr lang="en-US" baseline="0" dirty="0" err="1" smtClean="0"/>
              <a:t>fysieke</a:t>
            </a:r>
            <a:r>
              <a:rPr lang="en-US" baseline="0" dirty="0" smtClean="0"/>
              <a:t> </a:t>
            </a:r>
            <a:r>
              <a:rPr lang="en-US" baseline="0" dirty="0" err="1" smtClean="0"/>
              <a:t>activiteit</a:t>
            </a:r>
            <a:endParaRPr lang="en-US" baseline="0" dirty="0" smtClean="0"/>
          </a:p>
          <a:p>
            <a:pPr marL="171450" indent="-171450">
              <a:buFontTx/>
              <a:buChar char="-"/>
            </a:pPr>
            <a:r>
              <a:rPr lang="en-US" baseline="0" dirty="0" err="1" smtClean="0"/>
              <a:t>Zoekt</a:t>
            </a:r>
            <a:r>
              <a:rPr lang="en-US" baseline="0" dirty="0" smtClean="0"/>
              <a:t> </a:t>
            </a:r>
            <a:r>
              <a:rPr lang="en-US" baseline="0" dirty="0" err="1" smtClean="0"/>
              <a:t>naar</a:t>
            </a:r>
            <a:r>
              <a:rPr lang="en-US" baseline="0" dirty="0" smtClean="0"/>
              <a:t> </a:t>
            </a:r>
            <a:r>
              <a:rPr lang="en-US" baseline="0" dirty="0" err="1" smtClean="0"/>
              <a:t>oplossingen</a:t>
            </a:r>
            <a:r>
              <a:rPr lang="en-US" baseline="0" dirty="0" smtClean="0"/>
              <a:t> </a:t>
            </a:r>
            <a:r>
              <a:rPr lang="en-US" baseline="0" dirty="0" err="1" smtClean="0"/>
              <a:t>voor</a:t>
            </a:r>
            <a:r>
              <a:rPr lang="en-US" baseline="0" dirty="0" smtClean="0"/>
              <a:t> </a:t>
            </a:r>
            <a:r>
              <a:rPr lang="en-US" baseline="0" dirty="0" err="1" smtClean="0"/>
              <a:t>voor</a:t>
            </a:r>
            <a:r>
              <a:rPr lang="en-US" baseline="0" dirty="0" smtClean="0"/>
              <a:t> </a:t>
            </a:r>
            <a:r>
              <a:rPr lang="en-US" baseline="0" dirty="0" err="1" smtClean="0"/>
              <a:t>belemmeringen</a:t>
            </a:r>
            <a:r>
              <a:rPr lang="en-US" baseline="0" dirty="0" smtClean="0"/>
              <a:t> van </a:t>
            </a:r>
            <a:r>
              <a:rPr lang="en-US" baseline="0" dirty="0" err="1" smtClean="0"/>
              <a:t>fysieke</a:t>
            </a:r>
            <a:r>
              <a:rPr lang="en-US" baseline="0" dirty="0" smtClean="0"/>
              <a:t> </a:t>
            </a:r>
            <a:r>
              <a:rPr lang="en-US" baseline="0" dirty="0" err="1" smtClean="0"/>
              <a:t>activiteit</a:t>
            </a:r>
            <a:endParaRPr lang="en-US" baseline="0" dirty="0" smtClean="0"/>
          </a:p>
          <a:p>
            <a:pPr marL="171450" indent="-171450">
              <a:buFontTx/>
              <a:buChar char="-"/>
            </a:pPr>
            <a:r>
              <a:rPr lang="en-US" baseline="0" dirty="0" err="1" smtClean="0"/>
              <a:t>Maakt</a:t>
            </a:r>
            <a:r>
              <a:rPr lang="en-US" baseline="0" dirty="0" smtClean="0"/>
              <a:t> </a:t>
            </a:r>
            <a:r>
              <a:rPr lang="en-US" baseline="0" dirty="0" err="1" smtClean="0"/>
              <a:t>explicite</a:t>
            </a:r>
            <a:r>
              <a:rPr lang="en-US" baseline="0" dirty="0" smtClean="0"/>
              <a:t> </a:t>
            </a:r>
            <a:r>
              <a:rPr lang="en-US" baseline="0" dirty="0" err="1" smtClean="0"/>
              <a:t>plannen</a:t>
            </a:r>
            <a:r>
              <a:rPr lang="en-US" baseline="0" dirty="0" smtClean="0"/>
              <a:t> </a:t>
            </a:r>
            <a:r>
              <a:rPr lang="en-US" baseline="0" dirty="0" err="1" smtClean="0"/>
              <a:t>voo</a:t>
            </a:r>
            <a:r>
              <a:rPr lang="en-US" baseline="0" dirty="0" smtClean="0"/>
              <a:t> </a:t>
            </a:r>
            <a:r>
              <a:rPr lang="en-US" baseline="0" dirty="0" err="1" smtClean="0"/>
              <a:t>rhet</a:t>
            </a:r>
            <a:r>
              <a:rPr lang="en-US" baseline="0" dirty="0" smtClean="0"/>
              <a:t> </a:t>
            </a:r>
            <a:r>
              <a:rPr lang="en-US" baseline="0" dirty="0" err="1" smtClean="0"/>
              <a:t>omgaan</a:t>
            </a:r>
            <a:r>
              <a:rPr lang="en-US" baseline="0" dirty="0" smtClean="0"/>
              <a:t> met </a:t>
            </a:r>
            <a:r>
              <a:rPr lang="en-US" baseline="0" dirty="0" err="1" smtClean="0"/>
              <a:t>moeilijke</a:t>
            </a:r>
            <a:r>
              <a:rPr lang="en-US" baseline="0" dirty="0" smtClean="0"/>
              <a:t> </a:t>
            </a:r>
            <a:r>
              <a:rPr lang="en-US" baseline="0" dirty="0" err="1" smtClean="0"/>
              <a:t>situaties</a:t>
            </a:r>
            <a:endParaRPr lang="en-US" baseline="0" dirty="0" smtClean="0"/>
          </a:p>
          <a:p>
            <a:pPr marL="171450" indent="-171450">
              <a:buFontTx/>
              <a:buChar char="-"/>
            </a:pPr>
            <a:r>
              <a:rPr lang="en-US" baseline="0" dirty="0" err="1" smtClean="0"/>
              <a:t>Handhaaft</a:t>
            </a:r>
            <a:r>
              <a:rPr lang="en-US" baseline="0" dirty="0" smtClean="0"/>
              <a:t> de </a:t>
            </a:r>
            <a:r>
              <a:rPr lang="en-US" baseline="0" dirty="0" err="1" smtClean="0"/>
              <a:t>actieve</a:t>
            </a:r>
            <a:r>
              <a:rPr lang="en-US" baseline="0" dirty="0" smtClean="0"/>
              <a:t> </a:t>
            </a:r>
            <a:r>
              <a:rPr lang="en-US" baseline="0" dirty="0" err="1" smtClean="0"/>
              <a:t>leefstijl</a:t>
            </a:r>
            <a:r>
              <a:rPr lang="en-US" baseline="0" dirty="0" smtClean="0"/>
              <a:t> door het </a:t>
            </a:r>
            <a:r>
              <a:rPr lang="en-US" baseline="0" dirty="0" err="1" smtClean="0"/>
              <a:t>voorkomen</a:t>
            </a:r>
            <a:r>
              <a:rPr lang="en-US" baseline="0" dirty="0" smtClean="0"/>
              <a:t> van </a:t>
            </a:r>
            <a:r>
              <a:rPr lang="en-US" baseline="0" dirty="0" err="1" smtClean="0"/>
              <a:t>terugval</a:t>
            </a:r>
            <a:r>
              <a:rPr lang="en-US" baseline="0" dirty="0" smtClean="0"/>
              <a:t> in </a:t>
            </a:r>
            <a:r>
              <a:rPr lang="en-US" baseline="0" dirty="0" err="1" smtClean="0"/>
              <a:t>inactiviteit</a:t>
            </a:r>
            <a:endParaRPr lang="en-US" baseline="0" dirty="0" smtClean="0"/>
          </a:p>
          <a:p>
            <a:pPr marL="171450" indent="-171450">
              <a:buFontTx/>
              <a:buChar char="-"/>
            </a:pPr>
            <a:endParaRPr lang="en-US" baseline="0" dirty="0" smtClean="0"/>
          </a:p>
          <a:p>
            <a:pPr marL="171450" indent="-171450">
              <a:buFontTx/>
              <a:buChar char="-"/>
            </a:pPr>
            <a:endParaRPr lang="en-US" baseline="0" dirty="0" smtClean="0"/>
          </a:p>
          <a:p>
            <a:r>
              <a:rPr lang="nl-NL" dirty="0" smtClean="0"/>
              <a:t>Beschrijf eerst de </a:t>
            </a:r>
            <a:r>
              <a:rPr lang="nl-NL" dirty="0" err="1" smtClean="0"/>
              <a:t>patient</a:t>
            </a:r>
            <a:r>
              <a:rPr lang="nl-NL" dirty="0" smtClean="0"/>
              <a:t> met het gezondheidsprobleem:</a:t>
            </a:r>
          </a:p>
          <a:p>
            <a:r>
              <a:rPr lang="nl-NL" dirty="0" smtClean="0"/>
              <a:t>1) Formuleer gedragsdoel met betrekking</a:t>
            </a:r>
            <a:r>
              <a:rPr lang="nl-NL" baseline="0" dirty="0" smtClean="0"/>
              <a:t> tot inzicht in het verband tussen het gezondheidsprobleem en het gewenste gedrag</a:t>
            </a:r>
          </a:p>
          <a:p>
            <a:r>
              <a:rPr lang="nl-NL" baseline="0" dirty="0" smtClean="0"/>
              <a:t>2) Formulier een gedragsdoel </a:t>
            </a:r>
            <a:r>
              <a:rPr lang="nl-NL" baseline="0" dirty="0" err="1" smtClean="0"/>
              <a:t>mbt</a:t>
            </a:r>
            <a:r>
              <a:rPr lang="nl-NL" baseline="0" dirty="0" smtClean="0"/>
              <a:t> het maken van een expliciet plan voor het gewenst gedrag</a:t>
            </a:r>
          </a:p>
          <a:p>
            <a:r>
              <a:rPr lang="nl-NL" baseline="0" dirty="0" smtClean="0"/>
              <a:t>3) Gedragsdoel ligt voor de hand gericht op het zoeken naar oplossingen voor belemmeringen van het gewenste gedrag</a:t>
            </a:r>
          </a:p>
          <a:p>
            <a:r>
              <a:rPr lang="nl-NL" baseline="0" dirty="0" smtClean="0"/>
              <a:t>4) Gedragsdoel voor maken expliciete plannen voor omgaan met moeilijke situaties die de </a:t>
            </a:r>
            <a:r>
              <a:rPr lang="nl-NL" baseline="0" dirty="0" err="1" smtClean="0"/>
              <a:t>patient</a:t>
            </a:r>
            <a:r>
              <a:rPr lang="nl-NL" baseline="0" dirty="0" smtClean="0"/>
              <a:t> kan tegenkomen bij uitvoering gewenst gedrag</a:t>
            </a:r>
          </a:p>
          <a:p>
            <a:r>
              <a:rPr lang="nl-NL" baseline="0" dirty="0" smtClean="0"/>
              <a:t>5) Formuleer gedragsdoel gericht op volhouden van gewenste gedrag voor het voorkomen van terugval</a:t>
            </a:r>
            <a:endParaRPr lang="nl-NL" dirty="0" smtClean="0"/>
          </a:p>
          <a:p>
            <a:pPr marL="171450" indent="-171450">
              <a:buFontTx/>
              <a:buChar char="-"/>
            </a:pPr>
            <a:endParaRPr lang="en-US" baseline="0" dirty="0" smtClean="0"/>
          </a:p>
          <a:p>
            <a:pPr marL="171450" indent="-171450">
              <a:buFontTx/>
              <a:buChar char="-"/>
            </a:pPr>
            <a:endParaRPr lang="en-US" baseline="0" dirty="0" smtClean="0"/>
          </a:p>
          <a:p>
            <a:pPr marL="171450" indent="-171450">
              <a:buFontTx/>
              <a:buChar char="-"/>
            </a:pPr>
            <a:endParaRPr lang="en-US" dirty="0" smtClean="0"/>
          </a:p>
        </p:txBody>
      </p:sp>
      <p:sp>
        <p:nvSpPr>
          <p:cNvPr id="4" name="Slide Number Placeholder 3"/>
          <p:cNvSpPr>
            <a:spLocks noGrp="1"/>
          </p:cNvSpPr>
          <p:nvPr>
            <p:ph type="sldNum" sz="quarter" idx="10"/>
          </p:nvPr>
        </p:nvSpPr>
        <p:spPr/>
        <p:txBody>
          <a:bodyPr/>
          <a:lstStyle/>
          <a:p>
            <a:fld id="{55FC9735-FE0D-4870-943B-75D0891B7967}" type="slidenum">
              <a:rPr lang="en-US" smtClean="0"/>
              <a:t>12</a:t>
            </a:fld>
            <a:endParaRPr lang="en-US"/>
          </a:p>
        </p:txBody>
      </p:sp>
    </p:spTree>
    <p:extLst>
      <p:ext uri="{BB962C8B-B14F-4D97-AF65-F5344CB8AC3E}">
        <p14:creationId xmlns:p14="http://schemas.microsoft.com/office/powerpoint/2010/main" val="13770851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dirty="0" smtClean="0"/>
              <a:t>Veranderdoelen: </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nl-NL" dirty="0" smtClean="0"/>
              <a:t>Grijp je terug op de gedragsdeterminanten</a:t>
            </a:r>
            <a:r>
              <a:rPr lang="nl-NL" baseline="0" dirty="0" smtClean="0"/>
              <a:t> uit IM stap 1</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nl-NL" baseline="0" dirty="0" smtClean="0"/>
              <a:t>Kijk naar belang en veranderbaarheid gedragsdeterminanten die een rol spelen bij het gezondheidsprobleem</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nl-NL" baseline="0" dirty="0" smtClean="0"/>
              <a:t>In veranderdoelen </a:t>
            </a:r>
            <a:r>
              <a:rPr lang="nl-NL" baseline="0" dirty="0" err="1" smtClean="0"/>
              <a:t>bechrijf</a:t>
            </a:r>
            <a:r>
              <a:rPr lang="nl-NL" baseline="0" dirty="0" smtClean="0"/>
              <a:t> je welke veranderingen in gedragsdeterminanten nodig zijn om je gedragsdoel te behalen</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nl-NL" baseline="0" dirty="0" smtClean="0"/>
              <a:t>Kunt gebruik maken van matrix</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nl-NL" baseline="0" dirty="0" smtClean="0"/>
              <a:t>Voorbeeld bij </a:t>
            </a:r>
            <a:r>
              <a:rPr lang="nl-NL" baseline="0" dirty="0" err="1" smtClean="0"/>
              <a:t>gedragdoel</a:t>
            </a:r>
            <a:r>
              <a:rPr lang="nl-NL" baseline="0" dirty="0" smtClean="0"/>
              <a:t> maakt een expliciet plan voor gezond eetpatroon:</a:t>
            </a:r>
          </a:p>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nl-NL"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nl-NL" dirty="0" smtClean="0"/>
              <a:t>1. </a:t>
            </a:r>
            <a:r>
              <a:rPr lang="nl-NL" dirty="0" err="1" smtClean="0"/>
              <a:t>Patient</a:t>
            </a:r>
            <a:r>
              <a:rPr lang="nl-NL" dirty="0" smtClean="0"/>
              <a:t> weet dat gevarieerd eten belangrijk</a:t>
            </a:r>
            <a:r>
              <a:rPr lang="nl-NL" baseline="0" dirty="0" smtClean="0"/>
              <a:t> is bij het ontwikkelen van een gezond eetpatroon</a:t>
            </a:r>
            <a:br>
              <a:rPr lang="nl-NL" baseline="0" dirty="0" smtClean="0"/>
            </a:br>
            <a:r>
              <a:rPr lang="nl-NL" baseline="0" dirty="0" smtClean="0"/>
              <a:t>2. </a:t>
            </a:r>
            <a:r>
              <a:rPr lang="nl-NL" baseline="0" dirty="0" err="1" smtClean="0"/>
              <a:t>Patient</a:t>
            </a:r>
            <a:r>
              <a:rPr lang="nl-NL" baseline="0" dirty="0" smtClean="0"/>
              <a:t> beschrijft de persoonlijke voordelen van een gezond eetpatroon</a:t>
            </a:r>
          </a:p>
          <a:p>
            <a:pPr marL="0" marR="0" indent="0" algn="l" defTabSz="914400" rtl="0" eaLnBrk="1" fontAlgn="auto" latinLnBrk="0" hangingPunct="1">
              <a:lnSpc>
                <a:spcPct val="100000"/>
              </a:lnSpc>
              <a:spcBef>
                <a:spcPts val="0"/>
              </a:spcBef>
              <a:spcAft>
                <a:spcPts val="0"/>
              </a:spcAft>
              <a:buClrTx/>
              <a:buSzTx/>
              <a:buFontTx/>
              <a:buNone/>
              <a:tabLst/>
              <a:defRPr/>
            </a:pPr>
            <a:r>
              <a:rPr lang="nl-NL" baseline="0" dirty="0" smtClean="0"/>
              <a:t>3. De </a:t>
            </a:r>
            <a:r>
              <a:rPr lang="nl-NL" baseline="0" dirty="0" err="1" smtClean="0"/>
              <a:t>patient</a:t>
            </a:r>
            <a:r>
              <a:rPr lang="nl-NL" baseline="0" dirty="0" smtClean="0"/>
              <a:t> beschrijft het belang van stimulerend en motiverende omgeving</a:t>
            </a:r>
          </a:p>
          <a:p>
            <a:pPr marL="0" marR="0" indent="0" algn="l" defTabSz="914400" rtl="0" eaLnBrk="1" fontAlgn="auto" latinLnBrk="0" hangingPunct="1">
              <a:lnSpc>
                <a:spcPct val="100000"/>
              </a:lnSpc>
              <a:spcBef>
                <a:spcPts val="0"/>
              </a:spcBef>
              <a:spcAft>
                <a:spcPts val="0"/>
              </a:spcAft>
              <a:buClrTx/>
              <a:buSzTx/>
              <a:buFontTx/>
              <a:buNone/>
              <a:tabLst/>
              <a:defRPr/>
            </a:pPr>
            <a:r>
              <a:rPr lang="nl-NL" baseline="0" dirty="0" smtClean="0"/>
              <a:t>4. De </a:t>
            </a:r>
            <a:r>
              <a:rPr lang="nl-NL" baseline="0" dirty="0" err="1" smtClean="0"/>
              <a:t>patient</a:t>
            </a:r>
            <a:r>
              <a:rPr lang="nl-NL" baseline="0" dirty="0" smtClean="0"/>
              <a:t> herinnert zichzelf eraan op vaste tijden te eten of besteed aandacht aan gevarieerde boodschappen</a:t>
            </a:r>
          </a:p>
          <a:p>
            <a:pPr marL="0" marR="0" indent="0" algn="l" defTabSz="914400" rtl="0" eaLnBrk="1" fontAlgn="auto" latinLnBrk="0" hangingPunct="1">
              <a:lnSpc>
                <a:spcPct val="100000"/>
              </a:lnSpc>
              <a:spcBef>
                <a:spcPts val="0"/>
              </a:spcBef>
              <a:spcAft>
                <a:spcPts val="0"/>
              </a:spcAft>
              <a:buClrTx/>
              <a:buSzTx/>
              <a:buFontTx/>
              <a:buNone/>
              <a:tabLst/>
              <a:defRPr/>
            </a:pPr>
            <a:r>
              <a:rPr lang="nl-NL" baseline="0" dirty="0" smtClean="0"/>
              <a:t>5. Bespreekt onzekerheden die een </a:t>
            </a:r>
            <a:r>
              <a:rPr lang="nl-NL" baseline="0" dirty="0" err="1" smtClean="0"/>
              <a:t>barriere</a:t>
            </a:r>
            <a:r>
              <a:rPr lang="nl-NL" baseline="0" dirty="0" smtClean="0"/>
              <a:t> vormen om de gewenste oefeningen goed uit te voeren</a:t>
            </a:r>
          </a:p>
          <a:p>
            <a:pPr marL="0" marR="0" indent="0" algn="l" defTabSz="914400" rtl="0" eaLnBrk="1" fontAlgn="auto" latinLnBrk="0" hangingPunct="1">
              <a:lnSpc>
                <a:spcPct val="100000"/>
              </a:lnSpc>
              <a:spcBef>
                <a:spcPts val="0"/>
              </a:spcBef>
              <a:spcAft>
                <a:spcPts val="0"/>
              </a:spcAft>
              <a:buClrTx/>
              <a:buSzTx/>
              <a:buFontTx/>
              <a:buNone/>
              <a:tabLst/>
              <a:defRPr/>
            </a:pPr>
            <a:endParaRPr lang="nl-NL"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nl-NL"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13</a:t>
            </a:fld>
            <a:endParaRPr lang="en-US"/>
          </a:p>
        </p:txBody>
      </p:sp>
    </p:spTree>
    <p:extLst>
      <p:ext uri="{BB962C8B-B14F-4D97-AF65-F5344CB8AC3E}">
        <p14:creationId xmlns:p14="http://schemas.microsoft.com/office/powerpoint/2010/main" val="2810059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F7BD852-0A7C-46AD-AFF3-5AA618C2A65A}" type="datetimeFigureOut">
              <a:rPr lang="en-US" smtClean="0"/>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AB2E81-3D0A-4899-8BC4-841EB4C2A56D}" type="slidenum">
              <a:rPr lang="en-US" smtClean="0"/>
              <a:t>‹#›</a:t>
            </a:fld>
            <a:endParaRPr lang="en-US"/>
          </a:p>
        </p:txBody>
      </p:sp>
    </p:spTree>
    <p:extLst>
      <p:ext uri="{BB962C8B-B14F-4D97-AF65-F5344CB8AC3E}">
        <p14:creationId xmlns:p14="http://schemas.microsoft.com/office/powerpoint/2010/main" val="71035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7BD852-0A7C-46AD-AFF3-5AA618C2A65A}" type="datetimeFigureOut">
              <a:rPr lang="en-US" smtClean="0"/>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AB2E81-3D0A-4899-8BC4-841EB4C2A56D}" type="slidenum">
              <a:rPr lang="en-US" smtClean="0"/>
              <a:t>‹#›</a:t>
            </a:fld>
            <a:endParaRPr lang="en-US"/>
          </a:p>
        </p:txBody>
      </p:sp>
    </p:spTree>
    <p:extLst>
      <p:ext uri="{BB962C8B-B14F-4D97-AF65-F5344CB8AC3E}">
        <p14:creationId xmlns:p14="http://schemas.microsoft.com/office/powerpoint/2010/main" val="3887804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7BD852-0A7C-46AD-AFF3-5AA618C2A65A}" type="datetimeFigureOut">
              <a:rPr lang="en-US" smtClean="0"/>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AB2E81-3D0A-4899-8BC4-841EB4C2A56D}" type="slidenum">
              <a:rPr lang="en-US" smtClean="0"/>
              <a:t>‹#›</a:t>
            </a:fld>
            <a:endParaRPr lang="en-US"/>
          </a:p>
        </p:txBody>
      </p:sp>
    </p:spTree>
    <p:extLst>
      <p:ext uri="{BB962C8B-B14F-4D97-AF65-F5344CB8AC3E}">
        <p14:creationId xmlns:p14="http://schemas.microsoft.com/office/powerpoint/2010/main" val="23534722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el en object">
    <p:spTree>
      <p:nvGrpSpPr>
        <p:cNvPr id="1" name=""/>
        <p:cNvGrpSpPr/>
        <p:nvPr/>
      </p:nvGrpSpPr>
      <p:grpSpPr>
        <a:xfrm>
          <a:off x="0" y="0"/>
          <a:ext cx="0" cy="0"/>
          <a:chOff x="0" y="0"/>
          <a:chExt cx="0" cy="0"/>
        </a:xfrm>
      </p:grpSpPr>
      <p:pic>
        <p:nvPicPr>
          <p:cNvPr id="4" name="Picture 2" descr="SAX_PPT_UAS_Achtergr6.jpg                                      000B06A7 VIAServer                      7C26889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b="10670"/>
          <a:stretch>
            <a:fillRect/>
          </a:stretch>
        </p:blipFill>
        <p:spPr bwMode="auto">
          <a:xfrm>
            <a:off x="0" y="2"/>
            <a:ext cx="9144000" cy="61261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el 1"/>
          <p:cNvSpPr>
            <a:spLocks noGrp="1"/>
          </p:cNvSpPr>
          <p:nvPr>
            <p:ph type="title"/>
          </p:nvPr>
        </p:nvSpPr>
        <p:spPr>
          <a:xfrm>
            <a:off x="2778826" y="274638"/>
            <a:ext cx="6044541" cy="1143000"/>
          </a:xfrm>
        </p:spPr>
        <p:txBody>
          <a:bodyPr/>
          <a:lstStyle>
            <a:lvl1pPr>
              <a:defRPr sz="3200">
                <a:solidFill>
                  <a:schemeClr val="bg1"/>
                </a:solidFill>
                <a:latin typeface="Lucida Sans Unicode" pitchFamily="34" charset="0"/>
                <a:cs typeface="Lucida Sans Unicode" pitchFamily="34" charset="0"/>
              </a:defRPr>
            </a:lvl1pPr>
          </a:lstStyle>
          <a:p>
            <a:r>
              <a:rPr lang="en-US" dirty="0" err="1" smtClean="0"/>
              <a:t>Titelstijl</a:t>
            </a:r>
            <a:r>
              <a:rPr lang="en-US" dirty="0" smtClean="0"/>
              <a:t> van model </a:t>
            </a:r>
            <a:r>
              <a:rPr lang="en-US" dirty="0" err="1" smtClean="0"/>
              <a:t>bewerken</a:t>
            </a:r>
            <a:endParaRPr lang="nl-NL" dirty="0"/>
          </a:p>
        </p:txBody>
      </p:sp>
      <p:sp>
        <p:nvSpPr>
          <p:cNvPr id="8" name="Tijdelijke aanduiding voor inhoud 2"/>
          <p:cNvSpPr>
            <a:spLocks noGrp="1"/>
          </p:cNvSpPr>
          <p:nvPr>
            <p:ph idx="10"/>
          </p:nvPr>
        </p:nvSpPr>
        <p:spPr>
          <a:xfrm>
            <a:off x="467544" y="1600202"/>
            <a:ext cx="8355822" cy="4525963"/>
          </a:xfrm>
        </p:spPr>
        <p:txBody>
          <a:bodyPr/>
          <a:lstStyle>
            <a:lvl1pPr>
              <a:defRPr sz="2800">
                <a:latin typeface="Lucida Sans Unicode" pitchFamily="34" charset="0"/>
                <a:cs typeface="Lucida Sans Unicode" pitchFamily="34" charset="0"/>
              </a:defRPr>
            </a:lvl1pPr>
            <a:lvl2pPr>
              <a:defRPr sz="2400">
                <a:latin typeface="Lucida Sans Unicode" pitchFamily="34" charset="0"/>
                <a:cs typeface="Lucida Sans Unicode" pitchFamily="34" charset="0"/>
              </a:defRPr>
            </a:lvl2pPr>
            <a:lvl3pPr>
              <a:defRPr sz="2400">
                <a:latin typeface="Lucida Sans Unicode" pitchFamily="34" charset="0"/>
                <a:cs typeface="Lucida Sans Unicode" pitchFamily="34" charset="0"/>
              </a:defRPr>
            </a:lvl3pPr>
            <a:lvl4pPr>
              <a:defRPr sz="2000">
                <a:latin typeface="Lucida Sans Unicode" pitchFamily="34" charset="0"/>
                <a:cs typeface="Lucida Sans Unicode" pitchFamily="34" charset="0"/>
              </a:defRPr>
            </a:lvl4pPr>
            <a:lvl5pPr>
              <a:defRPr sz="2000">
                <a:latin typeface="Lucida Sans Unicode" pitchFamily="34" charset="0"/>
                <a:cs typeface="Lucida Sans Unicode" pitchFamily="34" charset="0"/>
              </a:defRPr>
            </a:lvl5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en-US" dirty="0"/>
          </a:p>
        </p:txBody>
      </p:sp>
    </p:spTree>
    <p:extLst>
      <p:ext uri="{BB962C8B-B14F-4D97-AF65-F5344CB8AC3E}">
        <p14:creationId xmlns:p14="http://schemas.microsoft.com/office/powerpoint/2010/main" val="280416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7BD852-0A7C-46AD-AFF3-5AA618C2A65A}" type="datetimeFigureOut">
              <a:rPr lang="en-US" smtClean="0"/>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AB2E81-3D0A-4899-8BC4-841EB4C2A56D}" type="slidenum">
              <a:rPr lang="en-US" smtClean="0"/>
              <a:t>‹#›</a:t>
            </a:fld>
            <a:endParaRPr lang="en-US"/>
          </a:p>
        </p:txBody>
      </p:sp>
    </p:spTree>
    <p:extLst>
      <p:ext uri="{BB962C8B-B14F-4D97-AF65-F5344CB8AC3E}">
        <p14:creationId xmlns:p14="http://schemas.microsoft.com/office/powerpoint/2010/main" val="3136563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7BD852-0A7C-46AD-AFF3-5AA618C2A65A}" type="datetimeFigureOut">
              <a:rPr lang="en-US" smtClean="0"/>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AB2E81-3D0A-4899-8BC4-841EB4C2A56D}" type="slidenum">
              <a:rPr lang="en-US" smtClean="0"/>
              <a:t>‹#›</a:t>
            </a:fld>
            <a:endParaRPr lang="en-US"/>
          </a:p>
        </p:txBody>
      </p:sp>
    </p:spTree>
    <p:extLst>
      <p:ext uri="{BB962C8B-B14F-4D97-AF65-F5344CB8AC3E}">
        <p14:creationId xmlns:p14="http://schemas.microsoft.com/office/powerpoint/2010/main" val="1755496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7BD852-0A7C-46AD-AFF3-5AA618C2A65A}" type="datetimeFigureOut">
              <a:rPr lang="en-US" smtClean="0"/>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AB2E81-3D0A-4899-8BC4-841EB4C2A56D}" type="slidenum">
              <a:rPr lang="en-US" smtClean="0"/>
              <a:t>‹#›</a:t>
            </a:fld>
            <a:endParaRPr lang="en-US"/>
          </a:p>
        </p:txBody>
      </p:sp>
    </p:spTree>
    <p:extLst>
      <p:ext uri="{BB962C8B-B14F-4D97-AF65-F5344CB8AC3E}">
        <p14:creationId xmlns:p14="http://schemas.microsoft.com/office/powerpoint/2010/main" val="2420686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F7BD852-0A7C-46AD-AFF3-5AA618C2A65A}" type="datetimeFigureOut">
              <a:rPr lang="en-US" smtClean="0"/>
              <a:t>2/12/2020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AB2E81-3D0A-4899-8BC4-841EB4C2A56D}" type="slidenum">
              <a:rPr lang="en-US" smtClean="0"/>
              <a:t>‹#›</a:t>
            </a:fld>
            <a:endParaRPr lang="en-US"/>
          </a:p>
        </p:txBody>
      </p:sp>
    </p:spTree>
    <p:extLst>
      <p:ext uri="{BB962C8B-B14F-4D97-AF65-F5344CB8AC3E}">
        <p14:creationId xmlns:p14="http://schemas.microsoft.com/office/powerpoint/2010/main" val="2919223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F7BD852-0A7C-46AD-AFF3-5AA618C2A65A}" type="datetimeFigureOut">
              <a:rPr lang="en-US" smtClean="0"/>
              <a:t>2/12/2020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AB2E81-3D0A-4899-8BC4-841EB4C2A56D}" type="slidenum">
              <a:rPr lang="en-US" smtClean="0"/>
              <a:t>‹#›</a:t>
            </a:fld>
            <a:endParaRPr lang="en-US"/>
          </a:p>
        </p:txBody>
      </p:sp>
    </p:spTree>
    <p:extLst>
      <p:ext uri="{BB962C8B-B14F-4D97-AF65-F5344CB8AC3E}">
        <p14:creationId xmlns:p14="http://schemas.microsoft.com/office/powerpoint/2010/main" val="1261530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7BD852-0A7C-46AD-AFF3-5AA618C2A65A}" type="datetimeFigureOut">
              <a:rPr lang="en-US" smtClean="0"/>
              <a:t>2/12/2020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AB2E81-3D0A-4899-8BC4-841EB4C2A56D}" type="slidenum">
              <a:rPr lang="en-US" smtClean="0"/>
              <a:t>‹#›</a:t>
            </a:fld>
            <a:endParaRPr lang="en-US"/>
          </a:p>
        </p:txBody>
      </p:sp>
    </p:spTree>
    <p:extLst>
      <p:ext uri="{BB962C8B-B14F-4D97-AF65-F5344CB8AC3E}">
        <p14:creationId xmlns:p14="http://schemas.microsoft.com/office/powerpoint/2010/main" val="4079423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7BD852-0A7C-46AD-AFF3-5AA618C2A65A}" type="datetimeFigureOut">
              <a:rPr lang="en-US" smtClean="0"/>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AB2E81-3D0A-4899-8BC4-841EB4C2A56D}" type="slidenum">
              <a:rPr lang="en-US" smtClean="0"/>
              <a:t>‹#›</a:t>
            </a:fld>
            <a:endParaRPr lang="en-US"/>
          </a:p>
        </p:txBody>
      </p:sp>
    </p:spTree>
    <p:extLst>
      <p:ext uri="{BB962C8B-B14F-4D97-AF65-F5344CB8AC3E}">
        <p14:creationId xmlns:p14="http://schemas.microsoft.com/office/powerpoint/2010/main" val="3873449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7BD852-0A7C-46AD-AFF3-5AA618C2A65A}" type="datetimeFigureOut">
              <a:rPr lang="en-US" smtClean="0"/>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AB2E81-3D0A-4899-8BC4-841EB4C2A56D}" type="slidenum">
              <a:rPr lang="en-US" smtClean="0"/>
              <a:t>‹#›</a:t>
            </a:fld>
            <a:endParaRPr lang="en-US"/>
          </a:p>
        </p:txBody>
      </p:sp>
    </p:spTree>
    <p:extLst>
      <p:ext uri="{BB962C8B-B14F-4D97-AF65-F5344CB8AC3E}">
        <p14:creationId xmlns:p14="http://schemas.microsoft.com/office/powerpoint/2010/main" val="2443536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7BD852-0A7C-46AD-AFF3-5AA618C2A65A}" type="datetimeFigureOut">
              <a:rPr lang="en-US" smtClean="0"/>
              <a:t>2/12/2020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AB2E81-3D0A-4899-8BC4-841EB4C2A56D}" type="slidenum">
              <a:rPr lang="en-US" smtClean="0"/>
              <a:t>‹#›</a:t>
            </a:fld>
            <a:endParaRPr lang="en-US"/>
          </a:p>
        </p:txBody>
      </p:sp>
    </p:spTree>
    <p:extLst>
      <p:ext uri="{BB962C8B-B14F-4D97-AF65-F5344CB8AC3E}">
        <p14:creationId xmlns:p14="http://schemas.microsoft.com/office/powerpoint/2010/main" val="1645231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8.xml"/><Relationship Id="rId1" Type="http://schemas.openxmlformats.org/officeDocument/2006/relationships/slideLayout" Target="../slideLayouts/slideLayout6.xml"/><Relationship Id="rId4" Type="http://schemas.openxmlformats.org/officeDocument/2006/relationships/hyperlink" Target="mailto:m.bults@saxion.nl"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3"/>
          <p:cNvSpPr txBox="1">
            <a:spLocks noChangeArrowheads="1"/>
          </p:cNvSpPr>
          <p:nvPr/>
        </p:nvSpPr>
        <p:spPr bwMode="auto">
          <a:xfrm>
            <a:off x="3227388" y="1185863"/>
            <a:ext cx="3671887" cy="430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Calibri" pitchFamily="34" charset="0"/>
                <a:ea typeface="ＭＳ Ｐゴシック"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2000">
                <a:solidFill>
                  <a:schemeClr val="bg1"/>
                </a:solidFill>
                <a:latin typeface="Auto1 Regular" pitchFamily="-84" charset="0"/>
              </a:rPr>
              <a:t>Met de ondertitel</a:t>
            </a:r>
            <a:endParaRPr lang="en-US" altLang="en-US" sz="1600">
              <a:solidFill>
                <a:schemeClr val="bg1"/>
              </a:solidFill>
              <a:latin typeface="Auto1 Regular" pitchFamily="-84" charset="0"/>
            </a:endParaRPr>
          </a:p>
        </p:txBody>
      </p:sp>
      <p:sp>
        <p:nvSpPr>
          <p:cNvPr id="6147" name="Text Box 4"/>
          <p:cNvSpPr txBox="1">
            <a:spLocks noChangeArrowheads="1"/>
          </p:cNvSpPr>
          <p:nvPr/>
        </p:nvSpPr>
        <p:spPr bwMode="auto">
          <a:xfrm>
            <a:off x="3227388" y="687388"/>
            <a:ext cx="4375150" cy="6000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Calibri" pitchFamily="34" charset="0"/>
                <a:ea typeface="ＭＳ Ｐゴシック"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3000">
                <a:solidFill>
                  <a:schemeClr val="bg1"/>
                </a:solidFill>
                <a:latin typeface="Auto1 Bold" pitchFamily="-84" charset="0"/>
              </a:rPr>
              <a:t>Plaats hier de titelkop</a:t>
            </a:r>
            <a:endParaRPr lang="en-US" altLang="en-US" sz="1800">
              <a:latin typeface="Arial" pitchFamily="34" charset="0"/>
            </a:endParaRPr>
          </a:p>
        </p:txBody>
      </p:sp>
      <p:pic>
        <p:nvPicPr>
          <p:cNvPr id="6148" name="Picture 1" descr="SAX_PPT_NL_RGB_Achtergrond5.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400" y="-22225"/>
            <a:ext cx="9177338" cy="6880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56000" y="2350800"/>
            <a:ext cx="6400800" cy="1753200"/>
          </a:xfrm>
        </p:spPr>
        <p:txBody>
          <a:bodyPr>
            <a:normAutofit/>
          </a:bodyPr>
          <a:lstStyle/>
          <a:p>
            <a:r>
              <a:rPr lang="nl-NL" sz="2800" b="0" i="1" dirty="0" smtClean="0">
                <a:solidFill>
                  <a:schemeClr val="bg1"/>
                </a:solidFill>
                <a:latin typeface="Lucida Sans Unicode" panose="020B0602030504020204" pitchFamily="34" charset="0"/>
                <a:cs typeface="Lucida Sans Unicode" panose="020B0602030504020204" pitchFamily="34" charset="0"/>
              </a:rPr>
              <a:t>Les 7 ‘Doelen en evaluatievragen formuleren’</a:t>
            </a:r>
            <a:endParaRPr lang="en-US" sz="2800" b="0" i="1" dirty="0">
              <a:solidFill>
                <a:schemeClr val="bg1"/>
              </a:solidFill>
              <a:latin typeface="Lucida Sans Unicode" panose="020B0602030504020204" pitchFamily="34" charset="0"/>
              <a:cs typeface="Lucida Sans Unicode" panose="020B0602030504020204" pitchFamily="34" charset="0"/>
            </a:endParaRPr>
          </a:p>
        </p:txBody>
      </p:sp>
      <p:sp>
        <p:nvSpPr>
          <p:cNvPr id="3" name="Text Placeholder 2"/>
          <p:cNvSpPr>
            <a:spLocks noGrp="1"/>
          </p:cNvSpPr>
          <p:nvPr>
            <p:ph type="body" idx="1"/>
          </p:nvPr>
        </p:nvSpPr>
        <p:spPr>
          <a:xfrm>
            <a:off x="2556000" y="1267200"/>
            <a:ext cx="6192000" cy="1080000"/>
          </a:xfrm>
        </p:spPr>
        <p:txBody>
          <a:bodyPr>
            <a:normAutofit fontScale="92500" lnSpcReduction="10000"/>
          </a:bodyPr>
          <a:lstStyle/>
          <a:p>
            <a:r>
              <a:rPr lang="nl-NL" sz="3600" b="1" dirty="0" smtClean="0">
                <a:solidFill>
                  <a:schemeClr val="bg1"/>
                </a:solidFill>
                <a:latin typeface="Lucida Sans Unicode" panose="020B0602030504020204" pitchFamily="34" charset="0"/>
                <a:cs typeface="Lucida Sans Unicode" panose="020B0602030504020204" pitchFamily="34" charset="0"/>
              </a:rPr>
              <a:t>Preventie &amp; Gezondheidsbevordering</a:t>
            </a:r>
            <a:endParaRPr lang="en-US" sz="3600" b="1" dirty="0">
              <a:solidFill>
                <a:schemeClr val="bg1"/>
              </a:solidFill>
              <a:latin typeface="Lucida Sans Unicode" panose="020B0602030504020204" pitchFamily="34" charset="0"/>
              <a:cs typeface="Lucida Sans Unicode" panose="020B0602030504020204" pitchFamily="34" charset="0"/>
            </a:endParaRPr>
          </a:p>
        </p:txBody>
      </p:sp>
    </p:spTree>
    <p:extLst>
      <p:ext uri="{BB962C8B-B14F-4D97-AF65-F5344CB8AC3E}">
        <p14:creationId xmlns:p14="http://schemas.microsoft.com/office/powerpoint/2010/main" val="12505735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400" y="-22225"/>
            <a:ext cx="9177338" cy="6880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smtClean="0">
                <a:solidFill>
                  <a:srgbClr val="00853A"/>
                </a:solidFill>
                <a:latin typeface="Lucida Sans Unicode" panose="020B0602030504020204" pitchFamily="34" charset="0"/>
                <a:cs typeface="Lucida Sans Unicode" panose="020B0602030504020204" pitchFamily="34" charset="0"/>
              </a:rPr>
              <a:t>Waar moet een doel aan voldoen?</a:t>
            </a:r>
            <a:endParaRPr lang="en-US" sz="3200" dirty="0">
              <a:solidFill>
                <a:srgbClr val="00853A"/>
              </a:solidFill>
              <a:latin typeface="Lucida Sans Unicode" panose="020B0602030504020204" pitchFamily="34" charset="0"/>
              <a:cs typeface="Lucida Sans Unicode" panose="020B0602030504020204" pitchFamily="34" charset="0"/>
            </a:endParaRPr>
          </a:p>
        </p:txBody>
      </p:sp>
      <p:sp>
        <p:nvSpPr>
          <p:cNvPr id="3" name="Content Placeholder 2"/>
          <p:cNvSpPr>
            <a:spLocks noGrp="1"/>
          </p:cNvSpPr>
          <p:nvPr>
            <p:ph sz="half" idx="1"/>
          </p:nvPr>
        </p:nvSpPr>
        <p:spPr>
          <a:xfrm>
            <a:off x="457200" y="1600200"/>
            <a:ext cx="4690864" cy="4525963"/>
          </a:xfrm>
        </p:spPr>
        <p:txBody>
          <a:bodyPr>
            <a:normAutofit fontScale="77500" lnSpcReduction="20000"/>
          </a:bodyPr>
          <a:lstStyle/>
          <a:p>
            <a:r>
              <a:rPr lang="nl-NL" dirty="0" smtClean="0"/>
              <a:t>Specifiek</a:t>
            </a:r>
          </a:p>
          <a:p>
            <a:r>
              <a:rPr lang="nl-NL" dirty="0" smtClean="0"/>
              <a:t>Meetbaar</a:t>
            </a:r>
          </a:p>
          <a:p>
            <a:r>
              <a:rPr lang="nl-NL" dirty="0" smtClean="0"/>
              <a:t>Acceptabel</a:t>
            </a:r>
          </a:p>
          <a:p>
            <a:r>
              <a:rPr lang="nl-NL" dirty="0" err="1" smtClean="0"/>
              <a:t>Reeel</a:t>
            </a:r>
            <a:endParaRPr lang="nl-NL" dirty="0" smtClean="0"/>
          </a:p>
          <a:p>
            <a:r>
              <a:rPr lang="nl-NL" dirty="0" smtClean="0"/>
              <a:t>Tijdgebonden</a:t>
            </a:r>
          </a:p>
          <a:p>
            <a:endParaRPr lang="nl-NL" dirty="0"/>
          </a:p>
          <a:p>
            <a:pPr marL="0" indent="0">
              <a:buNone/>
            </a:pPr>
            <a:r>
              <a:rPr lang="nl-NL" b="1" dirty="0" smtClean="0"/>
              <a:t>! </a:t>
            </a:r>
            <a:r>
              <a:rPr lang="nl-NL" b="1" dirty="0"/>
              <a:t> </a:t>
            </a:r>
            <a:r>
              <a:rPr lang="nl-NL" b="1" dirty="0" smtClean="0"/>
              <a:t>Moet aansluiten bij de zorgvrager !</a:t>
            </a:r>
          </a:p>
          <a:p>
            <a:pPr marL="0" indent="0">
              <a:buNone/>
            </a:pPr>
            <a:endParaRPr lang="nl-NL" dirty="0" smtClean="0"/>
          </a:p>
          <a:p>
            <a:pPr marL="0" indent="0">
              <a:buNone/>
            </a:pPr>
            <a:r>
              <a:rPr lang="nl-NL" dirty="0" smtClean="0"/>
              <a:t/>
            </a:r>
            <a:br>
              <a:rPr lang="nl-NL" dirty="0" smtClean="0"/>
            </a:br>
            <a:r>
              <a:rPr lang="nl-NL" dirty="0" smtClean="0"/>
              <a:t/>
            </a:r>
            <a:br>
              <a:rPr lang="nl-NL" dirty="0" smtClean="0"/>
            </a:br>
            <a:r>
              <a:rPr lang="nl-NL" dirty="0" smtClean="0"/>
              <a:t/>
            </a:r>
            <a:br>
              <a:rPr lang="nl-NL" dirty="0" smtClean="0"/>
            </a:br>
            <a:r>
              <a:rPr lang="nl-NL" dirty="0" smtClean="0"/>
              <a:t/>
            </a:r>
            <a:br>
              <a:rPr lang="nl-NL" dirty="0" smtClean="0"/>
            </a:br>
            <a:endParaRPr lang="en-US" dirty="0"/>
          </a:p>
        </p:txBody>
      </p:sp>
    </p:spTree>
    <p:extLst>
      <p:ext uri="{BB962C8B-B14F-4D97-AF65-F5344CB8AC3E}">
        <p14:creationId xmlns:p14="http://schemas.microsoft.com/office/powerpoint/2010/main" val="34041571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400" y="-22225"/>
            <a:ext cx="9177338" cy="6880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smtClean="0">
                <a:solidFill>
                  <a:srgbClr val="00853A"/>
                </a:solidFill>
                <a:latin typeface="Lucida Sans Unicode" panose="020B0602030504020204" pitchFamily="34" charset="0"/>
                <a:cs typeface="Lucida Sans Unicode" panose="020B0602030504020204" pitchFamily="34" charset="0"/>
              </a:rPr>
              <a:t>Definieer einddoel en gedragsdoelen</a:t>
            </a:r>
            <a:endParaRPr lang="en-US" sz="3200" dirty="0">
              <a:solidFill>
                <a:srgbClr val="00853A"/>
              </a:solidFill>
              <a:latin typeface="Lucida Sans Unicode" panose="020B0602030504020204" pitchFamily="34" charset="0"/>
              <a:cs typeface="Lucida Sans Unicode" panose="020B0602030504020204" pitchFamily="34" charset="0"/>
            </a:endParaRPr>
          </a:p>
        </p:txBody>
      </p:sp>
      <p:sp>
        <p:nvSpPr>
          <p:cNvPr id="3" name="Content Placeholder 2"/>
          <p:cNvSpPr>
            <a:spLocks noGrp="1"/>
          </p:cNvSpPr>
          <p:nvPr>
            <p:ph sz="half" idx="1"/>
          </p:nvPr>
        </p:nvSpPr>
        <p:spPr>
          <a:xfrm>
            <a:off x="457200" y="1600200"/>
            <a:ext cx="7139136" cy="4525963"/>
          </a:xfrm>
        </p:spPr>
        <p:txBody>
          <a:bodyPr>
            <a:normAutofit fontScale="92500" lnSpcReduction="20000"/>
          </a:bodyPr>
          <a:lstStyle/>
          <a:p>
            <a:r>
              <a:rPr lang="nl-NL" dirty="0" smtClean="0"/>
              <a:t>Einddoel gericht op ‘gewenste gedrag’ (wat)</a:t>
            </a:r>
            <a:br>
              <a:rPr lang="nl-NL" dirty="0" smtClean="0"/>
            </a:br>
            <a:endParaRPr lang="nl-NL" dirty="0" smtClean="0"/>
          </a:p>
          <a:p>
            <a:r>
              <a:rPr lang="nl-NL" dirty="0" smtClean="0"/>
              <a:t>Gedragsdoelen; geven richting aan de gezondheidskundige interventie (hoe)</a:t>
            </a:r>
          </a:p>
          <a:p>
            <a:endParaRPr lang="nl-NL" dirty="0" smtClean="0"/>
          </a:p>
          <a:p>
            <a:r>
              <a:rPr lang="nl-NL" dirty="0" smtClean="0"/>
              <a:t>Veranderdoelen: welke veranderingen zijn nodig om doel(en) te behalen </a:t>
            </a:r>
            <a:br>
              <a:rPr lang="nl-NL" dirty="0" smtClean="0"/>
            </a:br>
            <a:r>
              <a:rPr lang="nl-NL" dirty="0" smtClean="0"/>
              <a:t/>
            </a:r>
            <a:br>
              <a:rPr lang="nl-NL" dirty="0" smtClean="0"/>
            </a:br>
            <a:r>
              <a:rPr lang="nl-NL" dirty="0" smtClean="0"/>
              <a:t/>
            </a:r>
            <a:br>
              <a:rPr lang="nl-NL" dirty="0" smtClean="0"/>
            </a:br>
            <a:r>
              <a:rPr lang="nl-NL" dirty="0" smtClean="0"/>
              <a:t/>
            </a:r>
            <a:br>
              <a:rPr lang="nl-NL" dirty="0" smtClean="0"/>
            </a:br>
            <a:r>
              <a:rPr lang="nl-NL" dirty="0" smtClean="0"/>
              <a:t/>
            </a:r>
            <a:br>
              <a:rPr lang="nl-NL" dirty="0" smtClean="0"/>
            </a:br>
            <a:endParaRPr lang="en-US" dirty="0"/>
          </a:p>
        </p:txBody>
      </p:sp>
    </p:spTree>
    <p:extLst>
      <p:ext uri="{BB962C8B-B14F-4D97-AF65-F5344CB8AC3E}">
        <p14:creationId xmlns:p14="http://schemas.microsoft.com/office/powerpoint/2010/main" val="2674212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400" y="-22225"/>
            <a:ext cx="9177338" cy="6880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smtClean="0">
                <a:solidFill>
                  <a:srgbClr val="00853A"/>
                </a:solidFill>
                <a:latin typeface="Lucida Sans Unicode" panose="020B0602030504020204" pitchFamily="34" charset="0"/>
                <a:cs typeface="Lucida Sans Unicode" panose="020B0602030504020204" pitchFamily="34" charset="0"/>
              </a:rPr>
              <a:t>Gedragsdoelen</a:t>
            </a:r>
            <a:endParaRPr lang="en-US" sz="3200" dirty="0">
              <a:solidFill>
                <a:srgbClr val="00853A"/>
              </a:solidFill>
              <a:latin typeface="Lucida Sans Unicode" panose="020B0602030504020204" pitchFamily="34" charset="0"/>
              <a:cs typeface="Lucida Sans Unicode" panose="020B0602030504020204" pitchFamily="34" charset="0"/>
            </a:endParaRPr>
          </a:p>
        </p:txBody>
      </p:sp>
      <p:sp>
        <p:nvSpPr>
          <p:cNvPr id="3" name="Content Placeholder 2"/>
          <p:cNvSpPr>
            <a:spLocks noGrp="1"/>
          </p:cNvSpPr>
          <p:nvPr>
            <p:ph sz="half" idx="1"/>
          </p:nvPr>
        </p:nvSpPr>
        <p:spPr>
          <a:xfrm>
            <a:off x="457200" y="1600200"/>
            <a:ext cx="8686800" cy="4525963"/>
          </a:xfrm>
        </p:spPr>
        <p:txBody>
          <a:bodyPr>
            <a:normAutofit fontScale="25000" lnSpcReduction="20000"/>
          </a:bodyPr>
          <a:lstStyle/>
          <a:p>
            <a:r>
              <a:rPr lang="nl-NL" sz="7400" dirty="0" smtClean="0"/>
              <a:t>Doel waarin de relatie gezondheidsprobleem en gewenst gedrag duidelijk word  </a:t>
            </a:r>
            <a:r>
              <a:rPr lang="nl-NL" sz="7400" i="1" dirty="0" smtClean="0"/>
              <a:t>bv.  Heeft kennis van risico’s overgewicht en gezond en gevarieerd eten</a:t>
            </a:r>
            <a:r>
              <a:rPr lang="nl-NL" sz="7400" dirty="0" smtClean="0"/>
              <a:t/>
            </a:r>
            <a:br>
              <a:rPr lang="nl-NL" sz="7400" dirty="0" smtClean="0"/>
            </a:br>
            <a:endParaRPr lang="nl-NL" sz="7400" dirty="0" smtClean="0"/>
          </a:p>
          <a:p>
            <a:r>
              <a:rPr lang="nl-NL" sz="7400" dirty="0" smtClean="0"/>
              <a:t>Doel maken van een expliciet plan </a:t>
            </a:r>
            <a:r>
              <a:rPr lang="nl-NL" sz="7400" i="1" dirty="0" smtClean="0"/>
              <a:t>bv. Maakt een plan voor ontwikkelen gezond eetpatroon</a:t>
            </a:r>
            <a:r>
              <a:rPr lang="nl-NL" sz="7400" dirty="0" smtClean="0"/>
              <a:t/>
            </a:r>
            <a:br>
              <a:rPr lang="nl-NL" sz="7400" dirty="0" smtClean="0"/>
            </a:br>
            <a:endParaRPr lang="nl-NL" sz="7400" dirty="0" smtClean="0"/>
          </a:p>
          <a:p>
            <a:r>
              <a:rPr lang="nl-NL" sz="7400" dirty="0" smtClean="0"/>
              <a:t>Doel om belemmeringen op te kunnen lossen, gericht op gewenst gedrag </a:t>
            </a:r>
            <a:r>
              <a:rPr lang="nl-NL" sz="7400" i="1" dirty="0" smtClean="0"/>
              <a:t>bv.  Zoekt naar belemmeringen voor gezond eetpatroon</a:t>
            </a:r>
            <a:r>
              <a:rPr lang="nl-NL" sz="7400" dirty="0" smtClean="0"/>
              <a:t/>
            </a:r>
            <a:br>
              <a:rPr lang="nl-NL" sz="7400" dirty="0" smtClean="0"/>
            </a:br>
            <a:endParaRPr lang="nl-NL" sz="7400" dirty="0" smtClean="0"/>
          </a:p>
          <a:p>
            <a:r>
              <a:rPr lang="nl-NL" sz="7400" dirty="0" smtClean="0"/>
              <a:t>Doel gericht op omgaan met moeilijke situaties </a:t>
            </a:r>
            <a:r>
              <a:rPr lang="nl-NL" sz="7400" i="1" dirty="0" smtClean="0"/>
              <a:t>bv. Maakt afspraken voor het omgaan met moeilijke situaties om een gezond eetpatroon aan te houden.</a:t>
            </a:r>
            <a:r>
              <a:rPr lang="nl-NL" sz="7400" dirty="0" smtClean="0"/>
              <a:t/>
            </a:r>
            <a:br>
              <a:rPr lang="nl-NL" sz="7400" dirty="0" smtClean="0"/>
            </a:br>
            <a:endParaRPr lang="nl-NL" sz="7400" dirty="0" smtClean="0"/>
          </a:p>
          <a:p>
            <a:r>
              <a:rPr lang="nl-NL" sz="7400" dirty="0" smtClean="0"/>
              <a:t>Doel gericht op in stand houd van gedrag </a:t>
            </a:r>
            <a:r>
              <a:rPr lang="nl-NL" sz="7400" i="1" dirty="0" smtClean="0"/>
              <a:t>bv. Handhaaft gezond eetpatroon</a:t>
            </a:r>
            <a:r>
              <a:rPr lang="nl-NL" i="1" dirty="0" smtClean="0"/>
              <a:t>’</a:t>
            </a:r>
            <a:endParaRPr lang="nl-NL" dirty="0" smtClean="0"/>
          </a:p>
          <a:p>
            <a:pPr marL="0" indent="0">
              <a:buNone/>
            </a:pPr>
            <a:endParaRPr lang="nl-NL" dirty="0"/>
          </a:p>
          <a:p>
            <a:pPr marL="0" indent="0">
              <a:buNone/>
            </a:pPr>
            <a:r>
              <a:rPr lang="nl-NL" dirty="0" smtClean="0"/>
              <a:t/>
            </a:r>
            <a:br>
              <a:rPr lang="nl-NL" dirty="0" smtClean="0"/>
            </a:br>
            <a:r>
              <a:rPr lang="nl-NL" dirty="0" smtClean="0"/>
              <a:t/>
            </a:r>
            <a:br>
              <a:rPr lang="nl-NL" dirty="0" smtClean="0"/>
            </a:br>
            <a:r>
              <a:rPr lang="nl-NL" dirty="0" smtClean="0"/>
              <a:t/>
            </a:r>
            <a:br>
              <a:rPr lang="nl-NL" dirty="0" smtClean="0"/>
            </a:br>
            <a:r>
              <a:rPr lang="nl-NL" dirty="0" smtClean="0"/>
              <a:t/>
            </a:r>
            <a:br>
              <a:rPr lang="nl-NL" dirty="0" smtClean="0"/>
            </a:br>
            <a:endParaRPr lang="en-US" dirty="0"/>
          </a:p>
        </p:txBody>
      </p:sp>
    </p:spTree>
    <p:extLst>
      <p:ext uri="{BB962C8B-B14F-4D97-AF65-F5344CB8AC3E}">
        <p14:creationId xmlns:p14="http://schemas.microsoft.com/office/powerpoint/2010/main" val="26742127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94" y="-49603"/>
            <a:ext cx="9177338" cy="6880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smtClean="0">
                <a:solidFill>
                  <a:srgbClr val="00853A"/>
                </a:solidFill>
                <a:latin typeface="Lucida Sans Unicode" panose="020B0602030504020204" pitchFamily="34" charset="0"/>
                <a:cs typeface="Lucida Sans Unicode" panose="020B0602030504020204" pitchFamily="34" charset="0"/>
              </a:rPr>
              <a:t>Veranderdoelen</a:t>
            </a:r>
            <a:endParaRPr lang="en-US" sz="3200" dirty="0">
              <a:solidFill>
                <a:srgbClr val="00853A"/>
              </a:solidFill>
              <a:latin typeface="Lucida Sans Unicode" panose="020B0602030504020204" pitchFamily="34" charset="0"/>
              <a:cs typeface="Lucida Sans Unicode" panose="020B0602030504020204" pitchFamily="34" charset="0"/>
            </a:endParaRPr>
          </a:p>
        </p:txBody>
      </p:sp>
      <p:sp>
        <p:nvSpPr>
          <p:cNvPr id="5" name="TextBox 4"/>
          <p:cNvSpPr txBox="1"/>
          <p:nvPr/>
        </p:nvSpPr>
        <p:spPr>
          <a:xfrm>
            <a:off x="467544" y="1772816"/>
            <a:ext cx="7962321" cy="2585323"/>
          </a:xfrm>
          <a:prstGeom prst="rect">
            <a:avLst/>
          </a:prstGeom>
          <a:noFill/>
        </p:spPr>
        <p:txBody>
          <a:bodyPr wrap="square" rtlCol="0">
            <a:spAutoFit/>
          </a:bodyPr>
          <a:lstStyle/>
          <a:p>
            <a:pPr marL="285750" indent="-285750">
              <a:buFontTx/>
              <a:buChar char="-"/>
            </a:pPr>
            <a:r>
              <a:rPr lang="nl-NL" sz="2400" dirty="0" smtClean="0"/>
              <a:t>Grijp terug op de gedragsdeterminanten IM stap 1 ASE/TPB</a:t>
            </a:r>
          </a:p>
          <a:p>
            <a:pPr marL="285750" indent="-285750">
              <a:buFontTx/>
              <a:buChar char="-"/>
            </a:pPr>
            <a:endParaRPr lang="nl-NL" sz="2400" dirty="0" smtClean="0"/>
          </a:p>
          <a:p>
            <a:pPr marL="285750" indent="-285750">
              <a:buFontTx/>
              <a:buChar char="-"/>
            </a:pPr>
            <a:r>
              <a:rPr lang="nl-NL" sz="2400" dirty="0" smtClean="0"/>
              <a:t>Kijk naar belang en veranderbaarheid gedragsdeterminant</a:t>
            </a:r>
          </a:p>
          <a:p>
            <a:pPr marL="285750" indent="-285750">
              <a:buFontTx/>
              <a:buChar char="-"/>
            </a:pPr>
            <a:endParaRPr lang="nl-NL" sz="2400" dirty="0" smtClean="0"/>
          </a:p>
          <a:p>
            <a:pPr marL="285750" indent="-285750">
              <a:buFontTx/>
              <a:buChar char="-"/>
            </a:pPr>
            <a:r>
              <a:rPr lang="nl-NL" sz="2400" dirty="0" smtClean="0"/>
              <a:t>Welke veranderingen in gedragsdeterminanten zijn nodig om gedragsdoel te behalen?</a:t>
            </a:r>
          </a:p>
          <a:p>
            <a:endParaRPr lang="en-US" dirty="0"/>
          </a:p>
        </p:txBody>
      </p:sp>
    </p:spTree>
    <p:extLst>
      <p:ext uri="{BB962C8B-B14F-4D97-AF65-F5344CB8AC3E}">
        <p14:creationId xmlns:p14="http://schemas.microsoft.com/office/powerpoint/2010/main" val="32592577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94" y="-49603"/>
            <a:ext cx="9177338" cy="6880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smtClean="0">
                <a:solidFill>
                  <a:srgbClr val="00853A"/>
                </a:solidFill>
                <a:latin typeface="Lucida Sans Unicode" panose="020B0602030504020204" pitchFamily="34" charset="0"/>
                <a:cs typeface="Lucida Sans Unicode" panose="020B0602030504020204" pitchFamily="34" charset="0"/>
              </a:rPr>
              <a:t>Matrix voor doelen</a:t>
            </a:r>
            <a:endParaRPr lang="en-US" sz="3200" dirty="0">
              <a:solidFill>
                <a:srgbClr val="00853A"/>
              </a:solidFill>
              <a:latin typeface="Lucida Sans Unicode" panose="020B0602030504020204" pitchFamily="34" charset="0"/>
              <a:cs typeface="Lucida Sans Unicode" panose="020B0602030504020204" pitchFamily="34" charset="0"/>
            </a:endParaRPr>
          </a:p>
        </p:txBody>
      </p:sp>
    </p:spTree>
    <p:extLst>
      <p:ext uri="{BB962C8B-B14F-4D97-AF65-F5344CB8AC3E}">
        <p14:creationId xmlns:p14="http://schemas.microsoft.com/office/powerpoint/2010/main" val="32592577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94" y="-49603"/>
            <a:ext cx="9177338" cy="6880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smtClean="0">
                <a:solidFill>
                  <a:srgbClr val="00853A"/>
                </a:solidFill>
                <a:latin typeface="Lucida Sans Unicode" panose="020B0602030504020204" pitchFamily="34" charset="0"/>
                <a:cs typeface="Lucida Sans Unicode" panose="020B0602030504020204" pitchFamily="34" charset="0"/>
              </a:rPr>
              <a:t>Veranderdoelen</a:t>
            </a:r>
            <a:endParaRPr lang="en-US" sz="3200" dirty="0">
              <a:solidFill>
                <a:srgbClr val="00853A"/>
              </a:solidFill>
              <a:latin typeface="Lucida Sans Unicode" panose="020B0602030504020204" pitchFamily="34" charset="0"/>
              <a:cs typeface="Lucida Sans Unicode" panose="020B0602030504020204" pitchFamily="34" charset="0"/>
            </a:endParaRPr>
          </a:p>
        </p:txBody>
      </p:sp>
      <p:sp>
        <p:nvSpPr>
          <p:cNvPr id="5" name="TextBox 4"/>
          <p:cNvSpPr txBox="1"/>
          <p:nvPr/>
        </p:nvSpPr>
        <p:spPr>
          <a:xfrm>
            <a:off x="858151" y="1498835"/>
            <a:ext cx="6984776" cy="3970318"/>
          </a:xfrm>
          <a:prstGeom prst="rect">
            <a:avLst/>
          </a:prstGeom>
          <a:noFill/>
        </p:spPr>
        <p:txBody>
          <a:bodyPr wrap="square" rtlCol="0">
            <a:spAutoFit/>
          </a:bodyPr>
          <a:lstStyle/>
          <a:p>
            <a:r>
              <a:rPr lang="nl-NL" dirty="0" smtClean="0"/>
              <a:t>Veranderdoelen zijn niets meer dan subdoelen: die bijdragen aan het behalen van gedragsdoelen</a:t>
            </a:r>
            <a:br>
              <a:rPr lang="nl-NL" dirty="0" smtClean="0"/>
            </a:br>
            <a:r>
              <a:rPr lang="nl-NL" dirty="0" smtClean="0"/>
              <a:t/>
            </a:r>
            <a:br>
              <a:rPr lang="nl-NL" dirty="0" smtClean="0"/>
            </a:br>
            <a:r>
              <a:rPr lang="nl-NL" dirty="0" smtClean="0"/>
              <a:t/>
            </a:r>
            <a:br>
              <a:rPr lang="nl-NL" dirty="0" smtClean="0"/>
            </a:br>
            <a:r>
              <a:rPr lang="nl-NL" dirty="0" smtClean="0"/>
              <a:t>Gedragsdoel: </a:t>
            </a:r>
            <a:r>
              <a:rPr lang="nl-NL" i="1" dirty="0" smtClean="0"/>
              <a:t>Maakt </a:t>
            </a:r>
            <a:r>
              <a:rPr lang="nl-NL" i="1" dirty="0"/>
              <a:t>een plan </a:t>
            </a:r>
            <a:r>
              <a:rPr lang="nl-NL" i="1" dirty="0" smtClean="0"/>
              <a:t>voor het </a:t>
            </a:r>
            <a:r>
              <a:rPr lang="nl-NL" i="1" dirty="0"/>
              <a:t>ontwikkelen gezond </a:t>
            </a:r>
            <a:r>
              <a:rPr lang="nl-NL" i="1" dirty="0" smtClean="0"/>
              <a:t>eetpatroon</a:t>
            </a:r>
            <a:br>
              <a:rPr lang="nl-NL" i="1" dirty="0" smtClean="0"/>
            </a:br>
            <a:r>
              <a:rPr lang="nl-NL" i="1" dirty="0" smtClean="0"/>
              <a:t/>
            </a:r>
            <a:br>
              <a:rPr lang="nl-NL" i="1" dirty="0" smtClean="0"/>
            </a:br>
            <a:r>
              <a:rPr lang="nl-NL" i="1" dirty="0" smtClean="0"/>
              <a:t>formuleren subdoelen:</a:t>
            </a:r>
            <a:r>
              <a:rPr lang="nl-NL" dirty="0" smtClean="0"/>
              <a:t/>
            </a:r>
            <a:br>
              <a:rPr lang="nl-NL" dirty="0" smtClean="0"/>
            </a:br>
            <a:r>
              <a:rPr lang="nl-NL" dirty="0" smtClean="0"/>
              <a:t>Risicoperceptie en kennis (relatie probleem – gedrag) :</a:t>
            </a:r>
            <a:endParaRPr lang="nl-NL" dirty="0"/>
          </a:p>
          <a:p>
            <a:r>
              <a:rPr lang="nl-NL" dirty="0" smtClean="0"/>
              <a:t>Attitude :</a:t>
            </a:r>
          </a:p>
          <a:p>
            <a:r>
              <a:rPr lang="nl-NL" dirty="0" smtClean="0"/>
              <a:t>Sociale invloed :</a:t>
            </a:r>
          </a:p>
          <a:p>
            <a:r>
              <a:rPr lang="nl-NL" dirty="0" smtClean="0"/>
              <a:t>Eigen effectiviteit :</a:t>
            </a:r>
          </a:p>
          <a:p>
            <a:r>
              <a:rPr lang="nl-NL" dirty="0" smtClean="0"/>
              <a:t>Vaardigheden :</a:t>
            </a:r>
          </a:p>
          <a:p>
            <a:r>
              <a:rPr lang="nl-NL" dirty="0" err="1" smtClean="0"/>
              <a:t>Barrieres</a:t>
            </a:r>
            <a:r>
              <a:rPr lang="nl-NL" dirty="0" smtClean="0"/>
              <a:t> :</a:t>
            </a:r>
            <a:br>
              <a:rPr lang="nl-NL" dirty="0" smtClean="0"/>
            </a:br>
            <a:endParaRPr lang="en-US" dirty="0"/>
          </a:p>
        </p:txBody>
      </p:sp>
    </p:spTree>
    <p:extLst>
      <p:ext uri="{BB962C8B-B14F-4D97-AF65-F5344CB8AC3E}">
        <p14:creationId xmlns:p14="http://schemas.microsoft.com/office/powerpoint/2010/main" val="41504024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897" y="17995"/>
            <a:ext cx="9177338" cy="6880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smtClean="0">
                <a:solidFill>
                  <a:srgbClr val="00853A"/>
                </a:solidFill>
                <a:latin typeface="Lucida Sans Unicode" panose="020B0602030504020204" pitchFamily="34" charset="0"/>
                <a:cs typeface="Lucida Sans Unicode" panose="020B0602030504020204" pitchFamily="34" charset="0"/>
              </a:rPr>
              <a:t>Casus</a:t>
            </a:r>
            <a:endParaRPr lang="en-US" sz="3200" dirty="0">
              <a:solidFill>
                <a:srgbClr val="00853A"/>
              </a:solidFill>
              <a:latin typeface="Lucida Sans Unicode" panose="020B0602030504020204" pitchFamily="34" charset="0"/>
              <a:cs typeface="Lucida Sans Unicode" panose="020B0602030504020204" pitchFamily="34" charset="0"/>
            </a:endParaRPr>
          </a:p>
        </p:txBody>
      </p:sp>
      <p:sp>
        <p:nvSpPr>
          <p:cNvPr id="3" name="TextBox 2"/>
          <p:cNvSpPr txBox="1"/>
          <p:nvPr/>
        </p:nvSpPr>
        <p:spPr>
          <a:xfrm>
            <a:off x="755576" y="1556792"/>
            <a:ext cx="5904656" cy="646331"/>
          </a:xfrm>
          <a:prstGeom prst="rect">
            <a:avLst/>
          </a:prstGeom>
          <a:noFill/>
        </p:spPr>
        <p:txBody>
          <a:bodyPr wrap="square" rtlCol="0">
            <a:spAutoFit/>
          </a:bodyPr>
          <a:lstStyle/>
          <a:p>
            <a:endParaRPr lang="nl-NL" dirty="0"/>
          </a:p>
          <a:p>
            <a:endParaRPr lang="en-US" dirty="0"/>
          </a:p>
        </p:txBody>
      </p:sp>
      <p:sp>
        <p:nvSpPr>
          <p:cNvPr id="4" name="TextBox 3"/>
          <p:cNvSpPr txBox="1"/>
          <p:nvPr/>
        </p:nvSpPr>
        <p:spPr>
          <a:xfrm>
            <a:off x="467544" y="1700808"/>
            <a:ext cx="7920880" cy="3693319"/>
          </a:xfrm>
          <a:prstGeom prst="rect">
            <a:avLst/>
          </a:prstGeom>
          <a:noFill/>
        </p:spPr>
        <p:txBody>
          <a:bodyPr wrap="square" rtlCol="0">
            <a:spAutoFit/>
          </a:bodyPr>
          <a:lstStyle/>
          <a:p>
            <a:r>
              <a:rPr lang="nl-NL" dirty="0"/>
              <a:t>Dhr. Haanstra is weduwnaar, 90 jaar oud, en woont nog zelfstandig in een appartement. De kinderen wonen ver weg. De thuiszorg komt een keer per week voor het douchen. Verder heeft hij 2 uur huishoudelijke hulp. Hij is 1,75 m. lang en weegt 65 kg. De afgelopen maand is dhr. 7 kg. afgevallen. Dit is ook te zien aan zijn kleding die losjes om het lichaam is gaan hangen. Hij komt weinig buiten en eet niet zo gezond. Vlees kan hij niet meer kauwen, hij houdt niet van melkproducten, is tegen het innemen van vitamines (nergens voor nodig, vindt hij), terwijl hij volgens de huisarts een ernstig vitamine D tekort heeft. Koken doet hij niet meer zelf, zijn diepvriesmagnetronmaaltijden eet hij voor ongeveer 1/3 deel op (de rest vind je in de vuilnisbak of onder de schimmel in de koelkast). Hij eet vooral brood me zoet beleg, drinkt veel koffie en thee en frisdrank. Zijn etenstijden zijn onregelmatig en hij heeft verlies van het besef van tijd. </a:t>
            </a:r>
          </a:p>
        </p:txBody>
      </p:sp>
    </p:spTree>
    <p:extLst>
      <p:ext uri="{BB962C8B-B14F-4D97-AF65-F5344CB8AC3E}">
        <p14:creationId xmlns:p14="http://schemas.microsoft.com/office/powerpoint/2010/main" val="945265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7228" y="188640"/>
            <a:ext cx="9177338" cy="6880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smtClean="0">
                <a:solidFill>
                  <a:srgbClr val="00853A"/>
                </a:solidFill>
                <a:latin typeface="Lucida Sans Unicode" panose="020B0602030504020204" pitchFamily="34" charset="0"/>
                <a:cs typeface="Lucida Sans Unicode" panose="020B0602030504020204" pitchFamily="34" charset="0"/>
              </a:rPr>
              <a:t>Opdracht</a:t>
            </a:r>
            <a:endParaRPr lang="en-US" sz="3200" dirty="0">
              <a:solidFill>
                <a:srgbClr val="00853A"/>
              </a:solidFill>
              <a:latin typeface="Lucida Sans Unicode" panose="020B0602030504020204" pitchFamily="34" charset="0"/>
              <a:cs typeface="Lucida Sans Unicode" panose="020B0602030504020204" pitchFamily="34" charset="0"/>
            </a:endParaRPr>
          </a:p>
        </p:txBody>
      </p:sp>
      <p:sp>
        <p:nvSpPr>
          <p:cNvPr id="12" name="Rectangle 18"/>
          <p:cNvSpPr>
            <a:spLocks noChangeArrowheads="1"/>
          </p:cNvSpPr>
          <p:nvPr/>
        </p:nvSpPr>
        <p:spPr bwMode="auto">
          <a:xfrm>
            <a:off x="0" y="45720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TextBox 10"/>
          <p:cNvSpPr txBox="1"/>
          <p:nvPr/>
        </p:nvSpPr>
        <p:spPr>
          <a:xfrm>
            <a:off x="899592" y="1700808"/>
            <a:ext cx="7200800" cy="2585323"/>
          </a:xfrm>
          <a:prstGeom prst="rect">
            <a:avLst/>
          </a:prstGeom>
          <a:noFill/>
        </p:spPr>
        <p:txBody>
          <a:bodyPr wrap="square" rtlCol="0">
            <a:spAutoFit/>
          </a:bodyPr>
          <a:lstStyle/>
          <a:p>
            <a:r>
              <a:rPr lang="nl-NL" dirty="0" smtClean="0"/>
              <a:t>In groepjes van 3 a 4 personen:</a:t>
            </a:r>
            <a:br>
              <a:rPr lang="nl-NL" dirty="0" smtClean="0"/>
            </a:br>
            <a:endParaRPr lang="nl-NL" dirty="0" smtClean="0"/>
          </a:p>
          <a:p>
            <a:pPr marL="285750" indent="-285750">
              <a:buFontTx/>
              <a:buChar char="-"/>
            </a:pPr>
            <a:r>
              <a:rPr lang="nl-NL" dirty="0" smtClean="0"/>
              <a:t>Formuleer einddoel</a:t>
            </a:r>
          </a:p>
          <a:p>
            <a:pPr marL="285750" indent="-285750">
              <a:buFontTx/>
              <a:buChar char="-"/>
            </a:pPr>
            <a:r>
              <a:rPr lang="nl-NL" dirty="0" smtClean="0"/>
              <a:t>Formuleer minimaal  2 gedragsdoelen</a:t>
            </a:r>
          </a:p>
          <a:p>
            <a:pPr marL="285750" indent="-285750">
              <a:buFontTx/>
              <a:buChar char="-"/>
            </a:pPr>
            <a:r>
              <a:rPr lang="nl-NL" dirty="0" smtClean="0"/>
              <a:t>Formuleer  minimaal 2 veranderdoelen</a:t>
            </a:r>
          </a:p>
          <a:p>
            <a:endParaRPr lang="nl-NL" dirty="0" smtClean="0"/>
          </a:p>
          <a:p>
            <a:r>
              <a:rPr lang="nl-NL" dirty="0" smtClean="0"/>
              <a:t>De doelen moeten aansluiten bij de eerdere gedragsanalyse in les 1.8,</a:t>
            </a:r>
            <a:br>
              <a:rPr lang="nl-NL" dirty="0" smtClean="0"/>
            </a:br>
            <a:r>
              <a:rPr lang="nl-NL" dirty="0" smtClean="0"/>
              <a:t>houdt rekening met de gedragsdeterminanten en prioritering daarvan.</a:t>
            </a:r>
            <a:br>
              <a:rPr lang="nl-NL" dirty="0" smtClean="0"/>
            </a:br>
            <a:endParaRPr lang="en-US" dirty="0"/>
          </a:p>
        </p:txBody>
      </p:sp>
    </p:spTree>
    <p:extLst>
      <p:ext uri="{BB962C8B-B14F-4D97-AF65-F5344CB8AC3E}">
        <p14:creationId xmlns:p14="http://schemas.microsoft.com/office/powerpoint/2010/main" val="5996823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3476" y="17995"/>
            <a:ext cx="9177338" cy="6880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smtClean="0">
                <a:solidFill>
                  <a:srgbClr val="00853A"/>
                </a:solidFill>
                <a:latin typeface="Lucida Sans Unicode" panose="020B0602030504020204" pitchFamily="34" charset="0"/>
                <a:cs typeface="Lucida Sans Unicode" panose="020B0602030504020204" pitchFamily="34" charset="0"/>
              </a:rPr>
              <a:t>Evaluatie </a:t>
            </a:r>
            <a:endParaRPr lang="en-US" sz="3200" dirty="0">
              <a:solidFill>
                <a:srgbClr val="00853A"/>
              </a:solidFill>
              <a:latin typeface="Lucida Sans Unicode" panose="020B0602030504020204" pitchFamily="34" charset="0"/>
              <a:cs typeface="Lucida Sans Unicode" panose="020B0602030504020204" pitchFamily="34" charset="0"/>
            </a:endParaRPr>
          </a:p>
        </p:txBody>
      </p:sp>
      <p:sp>
        <p:nvSpPr>
          <p:cNvPr id="4" name="TextBox 3"/>
          <p:cNvSpPr txBox="1"/>
          <p:nvPr/>
        </p:nvSpPr>
        <p:spPr>
          <a:xfrm>
            <a:off x="323528" y="1700808"/>
            <a:ext cx="8388424" cy="2954655"/>
          </a:xfrm>
          <a:prstGeom prst="rect">
            <a:avLst/>
          </a:prstGeom>
          <a:noFill/>
        </p:spPr>
        <p:txBody>
          <a:bodyPr wrap="square" rtlCol="0">
            <a:spAutoFit/>
          </a:bodyPr>
          <a:lstStyle/>
          <a:p>
            <a:pPr marL="285750" indent="-285750">
              <a:buFontTx/>
              <a:buChar char="-"/>
            </a:pPr>
            <a:r>
              <a:rPr lang="nl-NL" sz="2400" dirty="0" smtClean="0"/>
              <a:t>De voortgang van de </a:t>
            </a:r>
            <a:r>
              <a:rPr lang="nl-NL" sz="2400" dirty="0" err="1" smtClean="0"/>
              <a:t>client</a:t>
            </a:r>
            <a:r>
              <a:rPr lang="nl-NL" sz="2400" dirty="0" smtClean="0"/>
              <a:t> m.b.t. de gestelde gedrags- en veranderdoelen</a:t>
            </a:r>
          </a:p>
          <a:p>
            <a:endParaRPr lang="nl-NL" sz="2400" dirty="0" smtClean="0"/>
          </a:p>
          <a:p>
            <a:pPr marL="285750" indent="-285750">
              <a:buFontTx/>
              <a:buChar char="-"/>
            </a:pPr>
            <a:r>
              <a:rPr lang="nl-NL" sz="2400" dirty="0" smtClean="0"/>
              <a:t>Waarden van het verpleegkundig zorgplan bij helpen van </a:t>
            </a:r>
            <a:r>
              <a:rPr lang="nl-NL" sz="2400" dirty="0" err="1" smtClean="0"/>
              <a:t>client</a:t>
            </a:r>
            <a:r>
              <a:rPr lang="nl-NL" sz="2400" dirty="0" smtClean="0"/>
              <a:t> om gewenste resultaten te bereiken</a:t>
            </a:r>
          </a:p>
          <a:p>
            <a:endParaRPr lang="nl-NL" sz="2400" dirty="0" smtClean="0"/>
          </a:p>
          <a:p>
            <a:pPr marL="285750" indent="-285750">
              <a:buFontTx/>
              <a:buChar char="-"/>
            </a:pPr>
            <a:r>
              <a:rPr lang="nl-NL" sz="2400" dirty="0" smtClean="0"/>
              <a:t>Algemene kwaliteit van zorg voor vastgesteld groep </a:t>
            </a:r>
            <a:r>
              <a:rPr lang="nl-NL" sz="2400" dirty="0" err="1" smtClean="0"/>
              <a:t>clienten</a:t>
            </a:r>
            <a:endParaRPr lang="nl-NL" sz="2400" dirty="0" smtClean="0"/>
          </a:p>
          <a:p>
            <a:endParaRPr lang="en-US" dirty="0"/>
          </a:p>
        </p:txBody>
      </p:sp>
    </p:spTree>
    <p:extLst>
      <p:ext uri="{BB962C8B-B14F-4D97-AF65-F5344CB8AC3E}">
        <p14:creationId xmlns:p14="http://schemas.microsoft.com/office/powerpoint/2010/main" val="31800862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3476" y="17995"/>
            <a:ext cx="9177338" cy="6880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smtClean="0">
                <a:solidFill>
                  <a:srgbClr val="00853A"/>
                </a:solidFill>
                <a:latin typeface="Lucida Sans Unicode" panose="020B0602030504020204" pitchFamily="34" charset="0"/>
                <a:cs typeface="Lucida Sans Unicode" panose="020B0602030504020204" pitchFamily="34" charset="0"/>
              </a:rPr>
              <a:t>Evaluatie vragen</a:t>
            </a:r>
            <a:endParaRPr lang="en-US" sz="3200" dirty="0">
              <a:solidFill>
                <a:srgbClr val="00853A"/>
              </a:solidFill>
              <a:latin typeface="Lucida Sans Unicode" panose="020B0602030504020204" pitchFamily="34" charset="0"/>
              <a:cs typeface="Lucida Sans Unicode" panose="020B0602030504020204" pitchFamily="34" charset="0"/>
            </a:endParaRPr>
          </a:p>
        </p:txBody>
      </p:sp>
      <p:sp>
        <p:nvSpPr>
          <p:cNvPr id="4" name="TextBox 3"/>
          <p:cNvSpPr txBox="1"/>
          <p:nvPr/>
        </p:nvSpPr>
        <p:spPr>
          <a:xfrm>
            <a:off x="755576" y="1700808"/>
            <a:ext cx="7128792" cy="3139321"/>
          </a:xfrm>
          <a:prstGeom prst="rect">
            <a:avLst/>
          </a:prstGeom>
          <a:noFill/>
        </p:spPr>
        <p:txBody>
          <a:bodyPr wrap="square" rtlCol="0">
            <a:spAutoFit/>
          </a:bodyPr>
          <a:lstStyle/>
          <a:p>
            <a:r>
              <a:rPr lang="nl-NL" dirty="0" smtClean="0"/>
              <a:t>Meneer Haanstra is met jullie doelen aan de slag gegaan. Welke evaluatievragen kun je stellen en wanneer doe je dat?</a:t>
            </a:r>
            <a:br>
              <a:rPr lang="nl-NL" dirty="0" smtClean="0"/>
            </a:br>
            <a:endParaRPr lang="nl-NL" dirty="0" smtClean="0"/>
          </a:p>
          <a:p>
            <a:endParaRPr lang="nl-NL" dirty="0"/>
          </a:p>
          <a:p>
            <a:r>
              <a:rPr lang="nl-NL" dirty="0" smtClean="0"/>
              <a:t>1.</a:t>
            </a:r>
          </a:p>
          <a:p>
            <a:r>
              <a:rPr lang="nl-NL" dirty="0" smtClean="0"/>
              <a:t>2.</a:t>
            </a:r>
          </a:p>
          <a:p>
            <a:r>
              <a:rPr lang="nl-NL" dirty="0" smtClean="0"/>
              <a:t>3.</a:t>
            </a:r>
          </a:p>
          <a:p>
            <a:r>
              <a:rPr lang="nl-NL" dirty="0" smtClean="0"/>
              <a:t>4.</a:t>
            </a:r>
          </a:p>
          <a:p>
            <a:r>
              <a:rPr lang="nl-NL" dirty="0" smtClean="0"/>
              <a:t>5.</a:t>
            </a:r>
          </a:p>
          <a:p>
            <a:r>
              <a:rPr lang="nl-NL" dirty="0" smtClean="0"/>
              <a:t>6.</a:t>
            </a:r>
          </a:p>
          <a:p>
            <a:endParaRPr lang="en-US" dirty="0"/>
          </a:p>
        </p:txBody>
      </p:sp>
    </p:spTree>
    <p:extLst>
      <p:ext uri="{BB962C8B-B14F-4D97-AF65-F5344CB8AC3E}">
        <p14:creationId xmlns:p14="http://schemas.microsoft.com/office/powerpoint/2010/main" val="341215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3227388" y="687388"/>
            <a:ext cx="4375150" cy="6000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Calibri" pitchFamily="34" charset="0"/>
                <a:ea typeface="ＭＳ Ｐゴシック"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3000">
                <a:solidFill>
                  <a:schemeClr val="bg1"/>
                </a:solidFill>
                <a:latin typeface="Auto1 Bold" pitchFamily="-84" charset="0"/>
              </a:rPr>
              <a:t>Plaats hier de titelkop</a:t>
            </a:r>
            <a:endParaRPr lang="en-US" altLang="en-US" sz="1800">
              <a:latin typeface="Arial" pitchFamily="34" charset="0"/>
            </a:endParaRPr>
          </a:p>
        </p:txBody>
      </p:sp>
      <p:pic>
        <p:nvPicPr>
          <p:cNvPr id="7171" name="Picture 1" descr="SAX_PPT_NL_RGB_Achtergrond6.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400" y="-22225"/>
            <a:ext cx="9177338" cy="6880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smtClean="0">
                <a:solidFill>
                  <a:schemeClr val="bg1"/>
                </a:solidFill>
                <a:latin typeface="Lucida Sans Unicode" panose="020B0602030504020204" pitchFamily="34" charset="0"/>
                <a:cs typeface="Lucida Sans Unicode" panose="020B0602030504020204" pitchFamily="34" charset="0"/>
              </a:rPr>
              <a:t>Agenda en Leerdoelen</a:t>
            </a:r>
            <a:endParaRPr lang="en-US" sz="3200" dirty="0">
              <a:solidFill>
                <a:schemeClr val="bg1"/>
              </a:solidFill>
              <a:latin typeface="Lucida Sans Unicode" panose="020B0602030504020204" pitchFamily="34" charset="0"/>
              <a:cs typeface="Lucida Sans Unicode" panose="020B0602030504020204" pitchFamily="34" charset="0"/>
            </a:endParaRPr>
          </a:p>
        </p:txBody>
      </p:sp>
      <p:sp>
        <p:nvSpPr>
          <p:cNvPr id="3" name="Content Placeholder 2"/>
          <p:cNvSpPr>
            <a:spLocks noGrp="1"/>
          </p:cNvSpPr>
          <p:nvPr>
            <p:ph idx="1"/>
          </p:nvPr>
        </p:nvSpPr>
        <p:spPr>
          <a:xfrm>
            <a:off x="468000" y="1699200"/>
            <a:ext cx="8218800" cy="4394096"/>
          </a:xfrm>
        </p:spPr>
        <p:txBody>
          <a:bodyPr>
            <a:normAutofit/>
          </a:bodyPr>
          <a:lstStyle/>
          <a:p>
            <a:r>
              <a:rPr lang="nl-NL" sz="2800" dirty="0"/>
              <a:t>het TPB/ASE-model zelfstandig invullen voor een </a:t>
            </a:r>
            <a:r>
              <a:rPr lang="nl-NL" sz="2800" dirty="0" smtClean="0"/>
              <a:t>zorgvrager</a:t>
            </a:r>
          </a:p>
          <a:p>
            <a:r>
              <a:rPr lang="nl-NL" sz="2800" dirty="0" smtClean="0"/>
              <a:t>minimaal</a:t>
            </a:r>
            <a:r>
              <a:rPr lang="nl-NL" sz="2800" dirty="0"/>
              <a:t> twee veranderdoelen en twee gedragsdoelen formuleren, passend bij de gedragsanalyse van een zorgvrager</a:t>
            </a:r>
          </a:p>
          <a:p>
            <a:r>
              <a:rPr lang="nl-NL" sz="2800" dirty="0"/>
              <a:t>minimaal twee evaluatievragen verwoorden voor product-, proces- en structuurevaluatie</a:t>
            </a:r>
          </a:p>
          <a:p>
            <a:endParaRPr lang="nl-NL" sz="2800" dirty="0" smtClean="0">
              <a:latin typeface="Lucida Sans Unicode" panose="020B0602030504020204" pitchFamily="34" charset="0"/>
              <a:cs typeface="Lucida Sans Unicode" panose="020B0602030504020204" pitchFamily="34" charset="0"/>
            </a:endParaRPr>
          </a:p>
        </p:txBody>
      </p:sp>
    </p:spTree>
    <p:extLst>
      <p:ext uri="{BB962C8B-B14F-4D97-AF65-F5344CB8AC3E}">
        <p14:creationId xmlns:p14="http://schemas.microsoft.com/office/powerpoint/2010/main" val="1686931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2701" y="17995"/>
            <a:ext cx="9177338" cy="6880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TextBox 4"/>
          <p:cNvSpPr txBox="1"/>
          <p:nvPr/>
        </p:nvSpPr>
        <p:spPr>
          <a:xfrm>
            <a:off x="2793358" y="508146"/>
            <a:ext cx="5328592" cy="523220"/>
          </a:xfrm>
          <a:prstGeom prst="rect">
            <a:avLst/>
          </a:prstGeom>
          <a:noFill/>
        </p:spPr>
        <p:txBody>
          <a:bodyPr wrap="square" rtlCol="0">
            <a:spAutoFit/>
          </a:bodyPr>
          <a:lstStyle/>
          <a:p>
            <a:r>
              <a:rPr lang="nl-NL" sz="2800" dirty="0" smtClean="0"/>
              <a:t>Evaluatie</a:t>
            </a:r>
            <a:endParaRPr lang="en-US" sz="2800" dirty="0"/>
          </a:p>
        </p:txBody>
      </p:sp>
      <p:sp>
        <p:nvSpPr>
          <p:cNvPr id="4" name="TextBox 3"/>
          <p:cNvSpPr txBox="1"/>
          <p:nvPr/>
        </p:nvSpPr>
        <p:spPr>
          <a:xfrm>
            <a:off x="611560" y="1556792"/>
            <a:ext cx="8136904" cy="4431983"/>
          </a:xfrm>
          <a:prstGeom prst="rect">
            <a:avLst/>
          </a:prstGeom>
          <a:noFill/>
        </p:spPr>
        <p:txBody>
          <a:bodyPr wrap="square" rtlCol="0">
            <a:spAutoFit/>
          </a:bodyPr>
          <a:lstStyle/>
          <a:p>
            <a:r>
              <a:rPr lang="nl-NL" sz="2400" dirty="0" smtClean="0"/>
              <a:t>Wilkinson (2008) beschrijft dat evaluatie een doelbewust , systematisch proces is waarin de kwaliteit of waarde van iets wordt vastgesteld aan de hand van </a:t>
            </a:r>
            <a:r>
              <a:rPr lang="nl-NL" sz="2400" dirty="0" err="1" smtClean="0"/>
              <a:t>voorafgestelde</a:t>
            </a:r>
            <a:r>
              <a:rPr lang="nl-NL" sz="2400" dirty="0" smtClean="0"/>
              <a:t> criteria of standaarden.</a:t>
            </a:r>
          </a:p>
          <a:p>
            <a:endParaRPr lang="nl-NL" sz="2400" dirty="0"/>
          </a:p>
          <a:p>
            <a:r>
              <a:rPr lang="nl-NL" sz="2400" b="1" dirty="0" smtClean="0"/>
              <a:t>Belangrijk: </a:t>
            </a:r>
            <a:r>
              <a:rPr lang="nl-NL" sz="2400" dirty="0" smtClean="0"/>
              <a:t>vroegtijdig na te denken hoe en/of waar op je wilt gaan evalueren, welke methode etc.  Altijd gekoppeld aan geformuleerde doelen</a:t>
            </a:r>
            <a:br>
              <a:rPr lang="nl-NL" sz="2400" dirty="0" smtClean="0"/>
            </a:br>
            <a:endParaRPr lang="nl-NL" sz="2400" dirty="0" smtClean="0"/>
          </a:p>
          <a:p>
            <a:r>
              <a:rPr lang="nl-NL" sz="2400" u="sng" dirty="0" smtClean="0"/>
              <a:t>Dus in stap 2</a:t>
            </a:r>
            <a:r>
              <a:rPr lang="nl-NL" sz="2400" dirty="0" smtClean="0"/>
              <a:t>; bij het formuleren van doelen denk je ook al na over evaluatievragen</a:t>
            </a:r>
            <a:endParaRPr lang="nl-NL" sz="2400" dirty="0"/>
          </a:p>
          <a:p>
            <a:endParaRPr lang="en-US" dirty="0"/>
          </a:p>
        </p:txBody>
      </p:sp>
    </p:spTree>
    <p:extLst>
      <p:ext uri="{BB962C8B-B14F-4D97-AF65-F5344CB8AC3E}">
        <p14:creationId xmlns:p14="http://schemas.microsoft.com/office/powerpoint/2010/main" val="11673009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2701" y="-20461"/>
            <a:ext cx="9177338" cy="6880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TextBox 4"/>
          <p:cNvSpPr txBox="1"/>
          <p:nvPr/>
        </p:nvSpPr>
        <p:spPr>
          <a:xfrm>
            <a:off x="2793358" y="508146"/>
            <a:ext cx="5328592" cy="523220"/>
          </a:xfrm>
          <a:prstGeom prst="rect">
            <a:avLst/>
          </a:prstGeom>
          <a:noFill/>
        </p:spPr>
        <p:txBody>
          <a:bodyPr wrap="square" rtlCol="0">
            <a:spAutoFit/>
          </a:bodyPr>
          <a:lstStyle/>
          <a:p>
            <a:r>
              <a:rPr lang="nl-NL" sz="2800" dirty="0" smtClean="0"/>
              <a:t>Product, Proces en Structuur</a:t>
            </a:r>
            <a:endParaRPr lang="en-US" sz="2800" dirty="0"/>
          </a:p>
        </p:txBody>
      </p:sp>
      <p:sp>
        <p:nvSpPr>
          <p:cNvPr id="4" name="TextBox 3"/>
          <p:cNvSpPr txBox="1"/>
          <p:nvPr/>
        </p:nvSpPr>
        <p:spPr>
          <a:xfrm>
            <a:off x="561532" y="1556792"/>
            <a:ext cx="7848872" cy="2862322"/>
          </a:xfrm>
          <a:prstGeom prst="rect">
            <a:avLst/>
          </a:prstGeom>
          <a:noFill/>
        </p:spPr>
        <p:txBody>
          <a:bodyPr wrap="square" rtlCol="0">
            <a:spAutoFit/>
          </a:bodyPr>
          <a:lstStyle/>
          <a:p>
            <a:r>
              <a:rPr lang="nl-NL" dirty="0" smtClean="0"/>
              <a:t>Productevaluatie:  zijn de doelen/resultaten behaald?</a:t>
            </a:r>
          </a:p>
          <a:p>
            <a:endParaRPr lang="nl-NL" dirty="0"/>
          </a:p>
          <a:p>
            <a:r>
              <a:rPr lang="nl-NL" dirty="0" smtClean="0"/>
              <a:t>Procesevaluatie:  hoe is het werken aan de doelen/resultaten verlopen?</a:t>
            </a:r>
          </a:p>
          <a:p>
            <a:endParaRPr lang="nl-NL" dirty="0"/>
          </a:p>
          <a:p>
            <a:r>
              <a:rPr lang="nl-NL" dirty="0" smtClean="0"/>
              <a:t>Structuurevaluatie:  hoe is de omgeving van invloed geweest in wel/niet behalen van de doelen/resultaten? </a:t>
            </a:r>
          </a:p>
          <a:p>
            <a:endParaRPr lang="nl-NL" dirty="0" smtClean="0"/>
          </a:p>
          <a:p>
            <a:endParaRPr lang="nl-NL" dirty="0"/>
          </a:p>
          <a:p>
            <a:endParaRPr lang="nl-NL" dirty="0" smtClean="0"/>
          </a:p>
          <a:p>
            <a:endParaRPr lang="en-US" dirty="0"/>
          </a:p>
        </p:txBody>
      </p:sp>
    </p:spTree>
    <p:extLst>
      <p:ext uri="{BB962C8B-B14F-4D97-AF65-F5344CB8AC3E}">
        <p14:creationId xmlns:p14="http://schemas.microsoft.com/office/powerpoint/2010/main" val="20993030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3476" y="17995"/>
            <a:ext cx="9177338" cy="6880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smtClean="0">
                <a:solidFill>
                  <a:srgbClr val="00853A"/>
                </a:solidFill>
                <a:latin typeface="Lucida Sans Unicode" panose="020B0602030504020204" pitchFamily="34" charset="0"/>
                <a:cs typeface="Lucida Sans Unicode" panose="020B0602030504020204" pitchFamily="34" charset="0"/>
              </a:rPr>
              <a:t>Voor de volgende keer</a:t>
            </a:r>
            <a:endParaRPr lang="en-US" sz="3200" dirty="0">
              <a:solidFill>
                <a:srgbClr val="00853A"/>
              </a:solidFill>
              <a:latin typeface="Lucida Sans Unicode" panose="020B0602030504020204" pitchFamily="34" charset="0"/>
              <a:cs typeface="Lucida Sans Unicode" panose="020B0602030504020204" pitchFamily="34" charset="0"/>
            </a:endParaRPr>
          </a:p>
        </p:txBody>
      </p:sp>
      <p:sp>
        <p:nvSpPr>
          <p:cNvPr id="4" name="TextBox 3"/>
          <p:cNvSpPr txBox="1"/>
          <p:nvPr/>
        </p:nvSpPr>
        <p:spPr>
          <a:xfrm>
            <a:off x="755576" y="1772816"/>
            <a:ext cx="7704856" cy="2031325"/>
          </a:xfrm>
          <a:prstGeom prst="rect">
            <a:avLst/>
          </a:prstGeom>
          <a:noFill/>
        </p:spPr>
        <p:txBody>
          <a:bodyPr wrap="square" rtlCol="0">
            <a:spAutoFit/>
          </a:bodyPr>
          <a:lstStyle/>
          <a:p>
            <a:pPr marL="285750" indent="-285750">
              <a:buFontTx/>
              <a:buChar char="-"/>
            </a:pPr>
            <a:endParaRPr lang="nl-NL" dirty="0" smtClean="0"/>
          </a:p>
          <a:p>
            <a:r>
              <a:rPr lang="nl-NL" b="1" dirty="0" smtClean="0"/>
              <a:t>Onderwerp</a:t>
            </a:r>
            <a:r>
              <a:rPr lang="nl-NL" dirty="0" smtClean="0"/>
              <a:t> voorlichtings- en/of adviesgesprek in relatie tot zelfmanagement</a:t>
            </a:r>
            <a:br>
              <a:rPr lang="nl-NL" dirty="0" smtClean="0"/>
            </a:br>
            <a:endParaRPr lang="nl-NL" dirty="0"/>
          </a:p>
          <a:p>
            <a:pPr marL="285750" indent="-285750">
              <a:buFontTx/>
              <a:buChar char="-"/>
            </a:pPr>
            <a:r>
              <a:rPr lang="nl-NL" dirty="0" smtClean="0"/>
              <a:t>Voorbereiding via </a:t>
            </a:r>
            <a:r>
              <a:rPr lang="nl-NL" dirty="0" err="1" smtClean="0"/>
              <a:t>blackboard</a:t>
            </a:r>
            <a:endParaRPr lang="nl-NL" dirty="0" smtClean="0"/>
          </a:p>
          <a:p>
            <a:pPr marL="285750" indent="-285750">
              <a:buFontTx/>
              <a:buChar char="-"/>
            </a:pPr>
            <a:r>
              <a:rPr lang="nl-NL" dirty="0" smtClean="0"/>
              <a:t>Vragen voor en/of na de les? Mail naar </a:t>
            </a:r>
            <a:r>
              <a:rPr lang="nl-NL" dirty="0" smtClean="0">
                <a:hlinkClick r:id="rId4"/>
              </a:rPr>
              <a:t>m.bults@saxion.nl</a:t>
            </a:r>
            <a:endParaRPr lang="nl-NL" dirty="0" smtClean="0"/>
          </a:p>
          <a:p>
            <a:pPr marL="285750" indent="-285750">
              <a:buFontTx/>
              <a:buChar char="-"/>
            </a:pPr>
            <a:endParaRPr lang="nl-NL" dirty="0" smtClean="0"/>
          </a:p>
          <a:p>
            <a:pPr marL="285750" indent="-285750">
              <a:buFontTx/>
              <a:buChar char="-"/>
            </a:pPr>
            <a:endParaRPr lang="en-US" dirty="0"/>
          </a:p>
        </p:txBody>
      </p:sp>
    </p:spTree>
    <p:extLst>
      <p:ext uri="{BB962C8B-B14F-4D97-AF65-F5344CB8AC3E}">
        <p14:creationId xmlns:p14="http://schemas.microsoft.com/office/powerpoint/2010/main" val="25406597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literatuur</a:t>
            </a:r>
            <a:endParaRPr lang="en-US" dirty="0"/>
          </a:p>
        </p:txBody>
      </p:sp>
      <p:sp>
        <p:nvSpPr>
          <p:cNvPr id="3" name="Content Placeholder 2"/>
          <p:cNvSpPr>
            <a:spLocks noGrp="1"/>
          </p:cNvSpPr>
          <p:nvPr>
            <p:ph idx="1"/>
          </p:nvPr>
        </p:nvSpPr>
        <p:spPr/>
        <p:txBody>
          <a:bodyPr/>
          <a:lstStyle/>
          <a:p>
            <a:r>
              <a:rPr lang="nl-NL" dirty="0" smtClean="0"/>
              <a:t>Sassen, B. (2014). </a:t>
            </a:r>
            <a:r>
              <a:rPr lang="nl-NL" i="1" dirty="0" smtClean="0"/>
              <a:t>Gezondheidsbevordering en zelfmanagement, door verpleegkundigen en verpleegkundig specialisten. </a:t>
            </a:r>
            <a:r>
              <a:rPr lang="nl-NL" dirty="0" smtClean="0"/>
              <a:t>Amsterdam: Reed Business </a:t>
            </a:r>
            <a:r>
              <a:rPr lang="nl-NL" dirty="0" err="1" smtClean="0"/>
              <a:t>Education</a:t>
            </a:r>
            <a:r>
              <a:rPr lang="nl-NL" dirty="0" smtClean="0"/>
              <a:t> (BSL)</a:t>
            </a:r>
          </a:p>
          <a:p>
            <a:r>
              <a:rPr lang="nl-NL" smtClean="0"/>
              <a:t>hoofdstuk 5.6 en 5.7</a:t>
            </a:r>
            <a:endParaRPr lang="en-US" dirty="0"/>
          </a:p>
        </p:txBody>
      </p:sp>
    </p:spTree>
    <p:extLst>
      <p:ext uri="{BB962C8B-B14F-4D97-AF65-F5344CB8AC3E}">
        <p14:creationId xmlns:p14="http://schemas.microsoft.com/office/powerpoint/2010/main" val="220298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944" y="-22225"/>
            <a:ext cx="9177338" cy="6880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err="1" smtClean="0">
                <a:solidFill>
                  <a:srgbClr val="00853A"/>
                </a:solidFill>
                <a:latin typeface="Lucida Sans Unicode" panose="020B0602030504020204" pitchFamily="34" charset="0"/>
                <a:cs typeface="Lucida Sans Unicode" panose="020B0602030504020204" pitchFamily="34" charset="0"/>
              </a:rPr>
              <a:t>Intervention</a:t>
            </a:r>
            <a:r>
              <a:rPr lang="nl-NL" sz="3200" dirty="0" smtClean="0">
                <a:solidFill>
                  <a:srgbClr val="00853A"/>
                </a:solidFill>
                <a:latin typeface="Lucida Sans Unicode" panose="020B0602030504020204" pitchFamily="34" charset="0"/>
                <a:cs typeface="Lucida Sans Unicode" panose="020B0602030504020204" pitchFamily="34" charset="0"/>
              </a:rPr>
              <a:t> </a:t>
            </a:r>
            <a:r>
              <a:rPr lang="nl-NL" sz="3200" dirty="0" err="1" smtClean="0">
                <a:solidFill>
                  <a:srgbClr val="00853A"/>
                </a:solidFill>
                <a:latin typeface="Lucida Sans Unicode" panose="020B0602030504020204" pitchFamily="34" charset="0"/>
                <a:cs typeface="Lucida Sans Unicode" panose="020B0602030504020204" pitchFamily="34" charset="0"/>
              </a:rPr>
              <a:t>mapping</a:t>
            </a:r>
            <a:r>
              <a:rPr lang="nl-NL" sz="3200" dirty="0" smtClean="0">
                <a:solidFill>
                  <a:srgbClr val="00853A"/>
                </a:solidFill>
                <a:latin typeface="Lucida Sans Unicode" panose="020B0602030504020204" pitchFamily="34" charset="0"/>
                <a:cs typeface="Lucida Sans Unicode" panose="020B0602030504020204" pitchFamily="34" charset="0"/>
              </a:rPr>
              <a:t> model</a:t>
            </a:r>
            <a:endParaRPr lang="en-US" sz="3200" dirty="0">
              <a:solidFill>
                <a:srgbClr val="00853A"/>
              </a:solidFill>
              <a:latin typeface="Lucida Sans Unicode" panose="020B0602030504020204" pitchFamily="34" charset="0"/>
              <a:cs typeface="Lucida Sans Unicode" panose="020B0602030504020204" pitchFamily="34" charset="0"/>
            </a:endParaRPr>
          </a:p>
        </p:txBody>
      </p:sp>
      <p:sp>
        <p:nvSpPr>
          <p:cNvPr id="3" name="Content Placeholder 2"/>
          <p:cNvSpPr>
            <a:spLocks noGrp="1"/>
          </p:cNvSpPr>
          <p:nvPr>
            <p:ph sz="half" idx="1"/>
          </p:nvPr>
        </p:nvSpPr>
        <p:spPr>
          <a:xfrm>
            <a:off x="457200" y="1600200"/>
            <a:ext cx="7427168" cy="4525963"/>
          </a:xfrm>
        </p:spPr>
        <p:txBody>
          <a:bodyPr>
            <a:normAutofit fontScale="55000" lnSpcReduction="20000"/>
          </a:bodyPr>
          <a:lstStyle/>
          <a:p>
            <a:r>
              <a:rPr lang="nl-NL" sz="5000" dirty="0" smtClean="0"/>
              <a:t>Helpt ons om doelmatig, planmatig en systematisch een gezondheidskundige interventie te ontwikkelen</a:t>
            </a:r>
          </a:p>
          <a:p>
            <a:endParaRPr lang="nl-NL" sz="5000" dirty="0"/>
          </a:p>
          <a:p>
            <a:r>
              <a:rPr lang="nl-NL" sz="5000" dirty="0" smtClean="0"/>
              <a:t>Bestaat uit 6 stappen</a:t>
            </a:r>
          </a:p>
          <a:p>
            <a:endParaRPr lang="nl-NL" sz="5000" dirty="0"/>
          </a:p>
          <a:p>
            <a:r>
              <a:rPr lang="nl-NL" sz="5000" dirty="0" smtClean="0"/>
              <a:t>Deze les stap 2; formuleren van doelen</a:t>
            </a:r>
          </a:p>
          <a:p>
            <a:pPr marL="0" indent="0">
              <a:buNone/>
            </a:pPr>
            <a:endParaRPr lang="nl-NL" dirty="0"/>
          </a:p>
          <a:p>
            <a:pPr marL="0" indent="0">
              <a:buNone/>
            </a:pPr>
            <a:endParaRPr lang="nl-NL" dirty="0"/>
          </a:p>
          <a:p>
            <a:endParaRPr lang="nl-NL" dirty="0" smtClean="0"/>
          </a:p>
          <a:p>
            <a:pPr marL="0" indent="0">
              <a:buNone/>
            </a:pPr>
            <a:endParaRPr lang="nl-NL" dirty="0" smtClean="0"/>
          </a:p>
          <a:p>
            <a:pPr marL="0" indent="0">
              <a:buNone/>
            </a:pPr>
            <a:r>
              <a:rPr lang="nl-NL" dirty="0" smtClean="0"/>
              <a:t/>
            </a:r>
            <a:br>
              <a:rPr lang="nl-NL" dirty="0" smtClean="0"/>
            </a:br>
            <a:r>
              <a:rPr lang="nl-NL" dirty="0" smtClean="0"/>
              <a:t/>
            </a:r>
            <a:br>
              <a:rPr lang="nl-NL" dirty="0" smtClean="0"/>
            </a:br>
            <a:r>
              <a:rPr lang="nl-NL" dirty="0" smtClean="0"/>
              <a:t/>
            </a:r>
            <a:br>
              <a:rPr lang="nl-NL" dirty="0" smtClean="0"/>
            </a:br>
            <a:endParaRPr lang="en-US" dirty="0"/>
          </a:p>
        </p:txBody>
      </p:sp>
    </p:spTree>
    <p:extLst>
      <p:ext uri="{BB962C8B-B14F-4D97-AF65-F5344CB8AC3E}">
        <p14:creationId xmlns:p14="http://schemas.microsoft.com/office/powerpoint/2010/main" val="3864728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400" y="-22225"/>
            <a:ext cx="9177338" cy="6880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smtClean="0">
                <a:solidFill>
                  <a:srgbClr val="00853A"/>
                </a:solidFill>
                <a:latin typeface="Lucida Sans Unicode" panose="020B0602030504020204" pitchFamily="34" charset="0"/>
                <a:cs typeface="Lucida Sans Unicode" panose="020B0602030504020204" pitchFamily="34" charset="0"/>
              </a:rPr>
              <a:t>Terug naar stap 1:</a:t>
            </a:r>
            <a:br>
              <a:rPr lang="nl-NL" sz="3200" dirty="0" smtClean="0">
                <a:solidFill>
                  <a:srgbClr val="00853A"/>
                </a:solidFill>
                <a:latin typeface="Lucida Sans Unicode" panose="020B0602030504020204" pitchFamily="34" charset="0"/>
                <a:cs typeface="Lucida Sans Unicode" panose="020B0602030504020204" pitchFamily="34" charset="0"/>
              </a:rPr>
            </a:br>
            <a:r>
              <a:rPr lang="nl-NL" sz="3200" dirty="0" smtClean="0">
                <a:solidFill>
                  <a:srgbClr val="00853A"/>
                </a:solidFill>
                <a:latin typeface="Lucida Sans Unicode" panose="020B0602030504020204" pitchFamily="34" charset="0"/>
                <a:cs typeface="Lucida Sans Unicode" panose="020B0602030504020204" pitchFamily="34" charset="0"/>
              </a:rPr>
              <a:t>Begrippen t.b.v. analyse</a:t>
            </a:r>
            <a:endParaRPr lang="en-US" sz="3200" dirty="0">
              <a:solidFill>
                <a:srgbClr val="00853A"/>
              </a:solidFill>
              <a:latin typeface="Lucida Sans Unicode" panose="020B0602030504020204" pitchFamily="34" charset="0"/>
              <a:cs typeface="Lucida Sans Unicode" panose="020B0602030504020204" pitchFamily="34" charset="0"/>
            </a:endParaRPr>
          </a:p>
        </p:txBody>
      </p:sp>
      <p:sp>
        <p:nvSpPr>
          <p:cNvPr id="3" name="Content Placeholder 2"/>
          <p:cNvSpPr>
            <a:spLocks noGrp="1"/>
          </p:cNvSpPr>
          <p:nvPr>
            <p:ph sz="half" idx="1"/>
          </p:nvPr>
        </p:nvSpPr>
        <p:spPr/>
        <p:txBody>
          <a:bodyPr>
            <a:normAutofit fontScale="70000" lnSpcReduction="20000"/>
          </a:bodyPr>
          <a:lstStyle/>
          <a:p>
            <a:r>
              <a:rPr lang="nl-NL" dirty="0" smtClean="0"/>
              <a:t>ASE-Model</a:t>
            </a:r>
            <a:br>
              <a:rPr lang="nl-NL" dirty="0" smtClean="0"/>
            </a:br>
            <a:r>
              <a:rPr lang="nl-NL" dirty="0" smtClean="0"/>
              <a:t>Attitude, sociale invloed, eigen effectiviteit</a:t>
            </a:r>
          </a:p>
          <a:p>
            <a:pPr marL="0" indent="0">
              <a:buNone/>
            </a:pPr>
            <a:endParaRPr lang="nl-NL" dirty="0"/>
          </a:p>
          <a:p>
            <a:r>
              <a:rPr lang="nl-NL" dirty="0" smtClean="0"/>
              <a:t>Intentie voorspeller van gedrag</a:t>
            </a:r>
            <a:br>
              <a:rPr lang="nl-NL" dirty="0" smtClean="0"/>
            </a:br>
            <a:endParaRPr lang="nl-NL" dirty="0" smtClean="0"/>
          </a:p>
          <a:p>
            <a:r>
              <a:rPr lang="nl-NL" dirty="0" err="1" smtClean="0"/>
              <a:t>Barrieres</a:t>
            </a:r>
            <a:r>
              <a:rPr lang="nl-NL" dirty="0" smtClean="0"/>
              <a:t> en vaardigheden</a:t>
            </a:r>
          </a:p>
          <a:p>
            <a:pPr marL="0" indent="0">
              <a:buNone/>
            </a:pPr>
            <a:endParaRPr lang="nl-NL" dirty="0"/>
          </a:p>
          <a:p>
            <a:r>
              <a:rPr lang="nl-NL" dirty="0" smtClean="0"/>
              <a:t>Gedragsdeterminanten A.S.E.</a:t>
            </a:r>
          </a:p>
          <a:p>
            <a:pPr marL="0" indent="0">
              <a:buNone/>
            </a:pPr>
            <a:endParaRPr lang="nl-NL" dirty="0" smtClean="0"/>
          </a:p>
          <a:p>
            <a:pPr marL="0" indent="0">
              <a:buNone/>
            </a:pPr>
            <a:r>
              <a:rPr lang="nl-NL" dirty="0" smtClean="0"/>
              <a:t/>
            </a:r>
            <a:br>
              <a:rPr lang="nl-NL" dirty="0" smtClean="0"/>
            </a:br>
            <a:r>
              <a:rPr lang="nl-NL" dirty="0" smtClean="0"/>
              <a:t/>
            </a:r>
            <a:br>
              <a:rPr lang="nl-NL" dirty="0" smtClean="0"/>
            </a:br>
            <a:r>
              <a:rPr lang="nl-NL" dirty="0" smtClean="0"/>
              <a:t/>
            </a:r>
            <a:br>
              <a:rPr lang="nl-NL" dirty="0" smtClean="0"/>
            </a:br>
            <a:endParaRPr lang="en-US" dirty="0"/>
          </a:p>
        </p:txBody>
      </p:sp>
      <p:sp>
        <p:nvSpPr>
          <p:cNvPr id="4" name="TextBox 3"/>
          <p:cNvSpPr txBox="1"/>
          <p:nvPr/>
        </p:nvSpPr>
        <p:spPr>
          <a:xfrm>
            <a:off x="5004048" y="4365104"/>
            <a:ext cx="3672408" cy="923330"/>
          </a:xfrm>
          <a:prstGeom prst="rect">
            <a:avLst/>
          </a:prstGeom>
          <a:noFill/>
        </p:spPr>
        <p:txBody>
          <a:bodyPr wrap="square" rtlCol="0">
            <a:spAutoFit/>
          </a:bodyPr>
          <a:lstStyle/>
          <a:p>
            <a:r>
              <a:rPr lang="nl-NL" dirty="0" smtClean="0"/>
              <a:t>Resultaat; gezondheidsprobleem is helder en analyse gedrag &amp; leefstijl is gemaakt.</a:t>
            </a:r>
            <a:endParaRPr lang="en-US" dirty="0"/>
          </a:p>
        </p:txBody>
      </p:sp>
    </p:spTree>
    <p:extLst>
      <p:ext uri="{BB962C8B-B14F-4D97-AF65-F5344CB8AC3E}">
        <p14:creationId xmlns:p14="http://schemas.microsoft.com/office/powerpoint/2010/main" val="3404129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27120" y="274639"/>
            <a:ext cx="4533406" cy="1030054"/>
          </a:xfrm>
        </p:spPr>
        <p:txBody>
          <a:bodyPr>
            <a:normAutofit fontScale="90000"/>
          </a:bodyPr>
          <a:lstStyle/>
          <a:p>
            <a:pPr algn="l"/>
            <a:r>
              <a:rPr lang="en-US" dirty="0" err="1" smtClean="0"/>
              <a:t>Stap</a:t>
            </a:r>
            <a:r>
              <a:rPr lang="en-US" dirty="0" smtClean="0"/>
              <a:t> 1.4: </a:t>
            </a:r>
            <a:r>
              <a:rPr lang="en-US" dirty="0" err="1" smtClean="0"/>
              <a:t>gedragsdeterminanten</a:t>
            </a:r>
            <a:endParaRPr lang="en-US" dirty="0"/>
          </a:p>
        </p:txBody>
      </p:sp>
      <p:sp>
        <p:nvSpPr>
          <p:cNvPr id="3" name="Tekstvak 2"/>
          <p:cNvSpPr txBox="1"/>
          <p:nvPr/>
        </p:nvSpPr>
        <p:spPr>
          <a:xfrm>
            <a:off x="4175928" y="2662591"/>
            <a:ext cx="1375998" cy="769441"/>
          </a:xfrm>
          <a:prstGeom prst="rect">
            <a:avLst/>
          </a:prstGeom>
          <a:noFill/>
        </p:spPr>
        <p:txBody>
          <a:bodyPr wrap="none" rtlCol="0">
            <a:spAutoFit/>
          </a:bodyPr>
          <a:lstStyle/>
          <a:p>
            <a:r>
              <a:rPr lang="nl-NL" sz="4400" dirty="0" smtClean="0"/>
              <a:t>Hoe? </a:t>
            </a:r>
            <a:endParaRPr lang="nl-NL" sz="4400" dirty="0"/>
          </a:p>
        </p:txBody>
      </p:sp>
    </p:spTree>
    <p:extLst>
      <p:ext uri="{BB962C8B-B14F-4D97-AF65-F5344CB8AC3E}">
        <p14:creationId xmlns:p14="http://schemas.microsoft.com/office/powerpoint/2010/main" val="23110093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smtClean="0">
                <a:solidFill>
                  <a:srgbClr val="00853A"/>
                </a:solidFill>
                <a:latin typeface="Lucida Sans Unicode" panose="020B0602030504020204" pitchFamily="34" charset="0"/>
                <a:cs typeface="Lucida Sans Unicode" panose="020B0602030504020204" pitchFamily="34" charset="0"/>
              </a:rPr>
              <a:t>Stap 2 van het </a:t>
            </a:r>
            <a:r>
              <a:rPr lang="nl-NL" dirty="0" err="1" smtClean="0">
                <a:solidFill>
                  <a:srgbClr val="00853A"/>
                </a:solidFill>
                <a:latin typeface="Lucida Sans Unicode" panose="020B0602030504020204" pitchFamily="34" charset="0"/>
                <a:cs typeface="Lucida Sans Unicode" panose="020B0602030504020204" pitchFamily="34" charset="0"/>
              </a:rPr>
              <a:t>Intervention</a:t>
            </a:r>
            <a:r>
              <a:rPr lang="nl-NL" dirty="0" smtClean="0">
                <a:solidFill>
                  <a:srgbClr val="00853A"/>
                </a:solidFill>
                <a:latin typeface="Lucida Sans Unicode" panose="020B0602030504020204" pitchFamily="34" charset="0"/>
                <a:cs typeface="Lucida Sans Unicode" panose="020B0602030504020204" pitchFamily="34" charset="0"/>
              </a:rPr>
              <a:t> </a:t>
            </a:r>
            <a:r>
              <a:rPr lang="nl-NL" dirty="0" err="1" smtClean="0">
                <a:solidFill>
                  <a:srgbClr val="00853A"/>
                </a:solidFill>
                <a:latin typeface="Lucida Sans Unicode" panose="020B0602030504020204" pitchFamily="34" charset="0"/>
                <a:cs typeface="Lucida Sans Unicode" panose="020B0602030504020204" pitchFamily="34" charset="0"/>
              </a:rPr>
              <a:t>Mapping</a:t>
            </a:r>
            <a:r>
              <a:rPr lang="nl-NL" dirty="0" smtClean="0">
                <a:solidFill>
                  <a:srgbClr val="00853A"/>
                </a:solidFill>
                <a:latin typeface="Lucida Sans Unicode" panose="020B0602030504020204" pitchFamily="34" charset="0"/>
                <a:cs typeface="Lucida Sans Unicode" panose="020B0602030504020204" pitchFamily="34" charset="0"/>
              </a:rPr>
              <a:t> model</a:t>
            </a:r>
            <a:endParaRPr lang="en-US" dirty="0"/>
          </a:p>
        </p:txBody>
      </p:sp>
      <p:sp>
        <p:nvSpPr>
          <p:cNvPr id="5" name="TextBox 4"/>
          <p:cNvSpPr txBox="1"/>
          <p:nvPr/>
        </p:nvSpPr>
        <p:spPr>
          <a:xfrm>
            <a:off x="683568" y="1988840"/>
            <a:ext cx="2376264" cy="461665"/>
          </a:xfrm>
          <a:prstGeom prst="rect">
            <a:avLst/>
          </a:prstGeom>
          <a:noFill/>
        </p:spPr>
        <p:txBody>
          <a:bodyPr wrap="square" rtlCol="0">
            <a:spAutoFit/>
          </a:bodyPr>
          <a:lstStyle/>
          <a:p>
            <a:r>
              <a:rPr lang="nl-NL" sz="1200" dirty="0" smtClean="0"/>
              <a:t>Stap 1: Gezondheidskundige analyse of </a:t>
            </a:r>
            <a:r>
              <a:rPr lang="nl-NL" sz="1200" dirty="0" err="1" smtClean="0"/>
              <a:t>needs</a:t>
            </a:r>
            <a:r>
              <a:rPr lang="nl-NL" sz="1200" dirty="0" smtClean="0"/>
              <a:t> assessment</a:t>
            </a:r>
            <a:endParaRPr lang="en-US" sz="1200" dirty="0"/>
          </a:p>
        </p:txBody>
      </p:sp>
      <p:sp>
        <p:nvSpPr>
          <p:cNvPr id="6" name="TextBox 5"/>
          <p:cNvSpPr txBox="1"/>
          <p:nvPr/>
        </p:nvSpPr>
        <p:spPr>
          <a:xfrm>
            <a:off x="703286" y="2535287"/>
            <a:ext cx="2376264" cy="461665"/>
          </a:xfrm>
          <a:prstGeom prst="rect">
            <a:avLst/>
          </a:prstGeom>
          <a:noFill/>
        </p:spPr>
        <p:txBody>
          <a:bodyPr wrap="square" rtlCol="0">
            <a:spAutoFit/>
          </a:bodyPr>
          <a:lstStyle/>
          <a:p>
            <a:r>
              <a:rPr lang="nl-NL" sz="1200" b="1" dirty="0" smtClean="0"/>
              <a:t>Stap 2: Definiëren van gedragsdoelen</a:t>
            </a:r>
            <a:endParaRPr lang="en-US" sz="1200" b="1" dirty="0"/>
          </a:p>
        </p:txBody>
      </p:sp>
      <p:sp>
        <p:nvSpPr>
          <p:cNvPr id="7" name="TextBox 6"/>
          <p:cNvSpPr txBox="1"/>
          <p:nvPr/>
        </p:nvSpPr>
        <p:spPr>
          <a:xfrm>
            <a:off x="740772" y="3140968"/>
            <a:ext cx="2376264" cy="461665"/>
          </a:xfrm>
          <a:prstGeom prst="rect">
            <a:avLst/>
          </a:prstGeom>
          <a:noFill/>
        </p:spPr>
        <p:txBody>
          <a:bodyPr wrap="square" rtlCol="0">
            <a:spAutoFit/>
          </a:bodyPr>
          <a:lstStyle/>
          <a:p>
            <a:r>
              <a:rPr lang="nl-NL" sz="1200" dirty="0" smtClean="0"/>
              <a:t>Stap 3: </a:t>
            </a:r>
            <a:r>
              <a:rPr lang="nl-NL" sz="1200" dirty="0" err="1" smtClean="0"/>
              <a:t>Theory-based</a:t>
            </a:r>
            <a:r>
              <a:rPr lang="nl-NL" sz="1200" dirty="0" smtClean="0"/>
              <a:t> methoden en </a:t>
            </a:r>
            <a:r>
              <a:rPr lang="nl-NL" sz="1200" dirty="0" err="1" smtClean="0"/>
              <a:t>theorieen</a:t>
            </a:r>
            <a:endParaRPr lang="en-US" sz="1200" dirty="0"/>
          </a:p>
        </p:txBody>
      </p:sp>
      <p:sp>
        <p:nvSpPr>
          <p:cNvPr id="8" name="TextBox 7"/>
          <p:cNvSpPr txBox="1"/>
          <p:nvPr/>
        </p:nvSpPr>
        <p:spPr>
          <a:xfrm>
            <a:off x="740772" y="3720213"/>
            <a:ext cx="2376264" cy="461665"/>
          </a:xfrm>
          <a:prstGeom prst="rect">
            <a:avLst/>
          </a:prstGeom>
          <a:noFill/>
        </p:spPr>
        <p:txBody>
          <a:bodyPr wrap="square" rtlCol="0">
            <a:spAutoFit/>
          </a:bodyPr>
          <a:lstStyle/>
          <a:p>
            <a:r>
              <a:rPr lang="nl-NL" sz="1200" dirty="0" smtClean="0"/>
              <a:t>Stap 4: Ontwerp van gezondheidskundige interventie</a:t>
            </a:r>
            <a:endParaRPr lang="en-US" sz="1200" dirty="0"/>
          </a:p>
        </p:txBody>
      </p:sp>
      <p:sp>
        <p:nvSpPr>
          <p:cNvPr id="9" name="TextBox 8"/>
          <p:cNvSpPr txBox="1"/>
          <p:nvPr/>
        </p:nvSpPr>
        <p:spPr>
          <a:xfrm>
            <a:off x="744197" y="4293096"/>
            <a:ext cx="2376264" cy="276999"/>
          </a:xfrm>
          <a:prstGeom prst="rect">
            <a:avLst/>
          </a:prstGeom>
          <a:noFill/>
        </p:spPr>
        <p:txBody>
          <a:bodyPr wrap="square" rtlCol="0">
            <a:spAutoFit/>
          </a:bodyPr>
          <a:lstStyle/>
          <a:p>
            <a:r>
              <a:rPr lang="nl-NL" sz="1200" dirty="0" smtClean="0"/>
              <a:t>Stap 5: Implementatieplan</a:t>
            </a:r>
            <a:endParaRPr lang="en-US" sz="1200" dirty="0"/>
          </a:p>
        </p:txBody>
      </p:sp>
      <p:sp>
        <p:nvSpPr>
          <p:cNvPr id="10" name="TextBox 9"/>
          <p:cNvSpPr txBox="1"/>
          <p:nvPr/>
        </p:nvSpPr>
        <p:spPr>
          <a:xfrm>
            <a:off x="762949" y="4869160"/>
            <a:ext cx="2376264" cy="276999"/>
          </a:xfrm>
          <a:prstGeom prst="rect">
            <a:avLst/>
          </a:prstGeom>
          <a:noFill/>
        </p:spPr>
        <p:txBody>
          <a:bodyPr wrap="square" rtlCol="0">
            <a:spAutoFit/>
          </a:bodyPr>
          <a:lstStyle/>
          <a:p>
            <a:r>
              <a:rPr lang="nl-NL" sz="1200" dirty="0" smtClean="0"/>
              <a:t>Stap 6: Evaluatieplan</a:t>
            </a:r>
            <a:endParaRPr lang="en-US" sz="1200" dirty="0"/>
          </a:p>
        </p:txBody>
      </p:sp>
      <p:cxnSp>
        <p:nvCxnSpPr>
          <p:cNvPr id="12" name="Straight Arrow Connector 11"/>
          <p:cNvCxnSpPr/>
          <p:nvPr/>
        </p:nvCxnSpPr>
        <p:spPr>
          <a:xfrm flipH="1">
            <a:off x="2771800" y="2766119"/>
            <a:ext cx="1440160" cy="0"/>
          </a:xfrm>
          <a:prstGeom prst="straightConnector1">
            <a:avLst/>
          </a:prstGeom>
          <a:ln w="412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683568" y="2535287"/>
            <a:ext cx="18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683568" y="3068960"/>
            <a:ext cx="18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483768" y="2535287"/>
            <a:ext cx="0" cy="533673"/>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683568" y="2535287"/>
            <a:ext cx="0" cy="533673"/>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3160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smtClean="0"/>
              <a:t>gedrags- en veranderdoelen; fase 2 </a:t>
            </a:r>
            <a:r>
              <a:rPr lang="nl-NL" dirty="0" err="1" smtClean="0"/>
              <a:t>Intervention</a:t>
            </a:r>
            <a:r>
              <a:rPr lang="nl-NL" dirty="0" smtClean="0"/>
              <a:t> </a:t>
            </a:r>
            <a:r>
              <a:rPr lang="nl-NL" dirty="0" err="1" smtClean="0"/>
              <a:t>Mapping</a:t>
            </a:r>
            <a:endParaRPr lang="en-US" dirty="0"/>
          </a:p>
        </p:txBody>
      </p:sp>
      <p:sp>
        <p:nvSpPr>
          <p:cNvPr id="3" name="Content Placeholder 2"/>
          <p:cNvSpPr>
            <a:spLocks noGrp="1"/>
          </p:cNvSpPr>
          <p:nvPr>
            <p:ph idx="1"/>
          </p:nvPr>
        </p:nvSpPr>
        <p:spPr/>
        <p:txBody>
          <a:bodyPr/>
          <a:lstStyle/>
          <a:p>
            <a:r>
              <a:rPr lang="nl-NL" sz="2400" dirty="0" smtClean="0"/>
              <a:t>gedragsdoelen = performancedoelen. zijn effecten van de verpleegkundige interventies</a:t>
            </a:r>
          </a:p>
          <a:p>
            <a:r>
              <a:rPr lang="nl-NL" sz="2400" dirty="0" smtClean="0"/>
              <a:t>veranderdoelen = changedoelen geven zicht op veranderingen die nodig zijn om je gedragsdoelen te bereiken</a:t>
            </a:r>
          </a:p>
          <a:p>
            <a:r>
              <a:rPr lang="nl-NL" sz="2400" dirty="0" smtClean="0"/>
              <a:t>doelen moeten specifiek en meetbaar zijn, te realiseren in een bepaalde periode en relevant/acceptabel voor zorgvrager zelf (SMART geformuleerd)</a:t>
            </a:r>
          </a:p>
          <a:p>
            <a:r>
              <a:rPr lang="nl-NL" sz="2400" dirty="0" smtClean="0"/>
              <a:t>hulpmiddel: Matrix van gedragsdeterminanten, gedrags- en veranderdoelen</a:t>
            </a:r>
            <a:endParaRPr lang="en-US" sz="2400" dirty="0"/>
          </a:p>
        </p:txBody>
      </p:sp>
    </p:spTree>
    <p:extLst>
      <p:ext uri="{BB962C8B-B14F-4D97-AF65-F5344CB8AC3E}">
        <p14:creationId xmlns:p14="http://schemas.microsoft.com/office/powerpoint/2010/main" val="2948953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smtClean="0"/>
              <a:t>Matrix van gedragsdeterminanten, gedrags- en veranderdoelen</a:t>
            </a:r>
            <a:endParaRPr lang="en-US" dirty="0"/>
          </a:p>
        </p:txBody>
      </p:sp>
      <p:sp>
        <p:nvSpPr>
          <p:cNvPr id="3" name="Content Placeholder 2"/>
          <p:cNvSpPr>
            <a:spLocks noGrp="1"/>
          </p:cNvSpPr>
          <p:nvPr>
            <p:ph idx="1"/>
          </p:nvPr>
        </p:nvSpPr>
        <p:spPr/>
        <p:txBody>
          <a:bodyPr/>
          <a:lstStyle/>
          <a:p>
            <a:r>
              <a:rPr lang="nl-NL" dirty="0" smtClean="0"/>
              <a:t>Gedragsdoelen	Gedragsdeterminanten</a:t>
            </a:r>
          </a:p>
          <a:p>
            <a:pPr marL="2743200" lvl="6" indent="0">
              <a:buNone/>
            </a:pPr>
            <a:r>
              <a:rPr lang="nl-NL" dirty="0" smtClean="0"/>
              <a:t>	risico-perceptie en kennis	attitudes	sociale invloed		eigen effectiviteit	barrières</a:t>
            </a:r>
          </a:p>
          <a:p>
            <a:endParaRPr lang="nl-NL" dirty="0"/>
          </a:p>
          <a:p>
            <a:r>
              <a:rPr lang="nl-NL" dirty="0" smtClean="0"/>
              <a:t>gedragsdoel 1	veranderdoel per 					gedragsdeterminant</a:t>
            </a:r>
            <a:endParaRPr lang="en-US" dirty="0"/>
          </a:p>
        </p:txBody>
      </p:sp>
    </p:spTree>
    <p:extLst>
      <p:ext uri="{BB962C8B-B14F-4D97-AF65-F5344CB8AC3E}">
        <p14:creationId xmlns:p14="http://schemas.microsoft.com/office/powerpoint/2010/main" val="2608170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400" y="-22225"/>
            <a:ext cx="9177338" cy="6880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err="1" smtClean="0">
                <a:solidFill>
                  <a:srgbClr val="00853A"/>
                </a:solidFill>
                <a:latin typeface="Lucida Sans Unicode" panose="020B0602030504020204" pitchFamily="34" charset="0"/>
                <a:cs typeface="Lucida Sans Unicode" panose="020B0602030504020204" pitchFamily="34" charset="0"/>
              </a:rPr>
              <a:t>Definieren</a:t>
            </a:r>
            <a:r>
              <a:rPr lang="nl-NL" sz="3200" dirty="0" smtClean="0">
                <a:solidFill>
                  <a:srgbClr val="00853A"/>
                </a:solidFill>
                <a:latin typeface="Lucida Sans Unicode" panose="020B0602030504020204" pitchFamily="34" charset="0"/>
                <a:cs typeface="Lucida Sans Unicode" panose="020B0602030504020204" pitchFamily="34" charset="0"/>
              </a:rPr>
              <a:t> van gedragsdoelen</a:t>
            </a:r>
            <a:endParaRPr lang="en-US" sz="3200" dirty="0">
              <a:solidFill>
                <a:srgbClr val="00853A"/>
              </a:solidFill>
              <a:latin typeface="Lucida Sans Unicode" panose="020B0602030504020204" pitchFamily="34" charset="0"/>
              <a:cs typeface="Lucida Sans Unicode" panose="020B0602030504020204" pitchFamily="34" charset="0"/>
            </a:endParaRPr>
          </a:p>
        </p:txBody>
      </p:sp>
      <p:sp>
        <p:nvSpPr>
          <p:cNvPr id="3" name="Content Placeholder 2"/>
          <p:cNvSpPr>
            <a:spLocks noGrp="1"/>
          </p:cNvSpPr>
          <p:nvPr>
            <p:ph sz="half" idx="1"/>
          </p:nvPr>
        </p:nvSpPr>
        <p:spPr>
          <a:xfrm>
            <a:off x="457200" y="1600200"/>
            <a:ext cx="7643192" cy="4525963"/>
          </a:xfrm>
        </p:spPr>
        <p:txBody>
          <a:bodyPr/>
          <a:lstStyle/>
          <a:p>
            <a:r>
              <a:rPr lang="nl-NL" dirty="0" smtClean="0"/>
              <a:t>Begin bij het eind</a:t>
            </a:r>
          </a:p>
          <a:p>
            <a:r>
              <a:rPr lang="nl-NL" dirty="0" smtClean="0"/>
              <a:t>Verschillende doelen;</a:t>
            </a:r>
            <a:br>
              <a:rPr lang="nl-NL" dirty="0" smtClean="0"/>
            </a:br>
            <a:r>
              <a:rPr lang="nl-NL" dirty="0" smtClean="0"/>
              <a:t>- aanmoedigen om gedrag te stoppen</a:t>
            </a:r>
            <a:br>
              <a:rPr lang="nl-NL" dirty="0" smtClean="0"/>
            </a:br>
            <a:r>
              <a:rPr lang="nl-NL" dirty="0" smtClean="0"/>
              <a:t>- zorgen dat ongezond gedrag nooit wordt </a:t>
            </a:r>
            <a:br>
              <a:rPr lang="nl-NL" dirty="0" smtClean="0"/>
            </a:br>
            <a:r>
              <a:rPr lang="nl-NL" dirty="0" smtClean="0"/>
              <a:t>   uitgevoerd</a:t>
            </a:r>
            <a:br>
              <a:rPr lang="nl-NL" dirty="0" smtClean="0"/>
            </a:br>
            <a:r>
              <a:rPr lang="nl-NL" dirty="0" smtClean="0"/>
              <a:t>- uitbreiden van gezond gedrag</a:t>
            </a:r>
            <a:br>
              <a:rPr lang="nl-NL" dirty="0" smtClean="0"/>
            </a:br>
            <a:r>
              <a:rPr lang="nl-NL" dirty="0" smtClean="0"/>
              <a:t>- voorkomen dat er een afname van gezond </a:t>
            </a:r>
            <a:br>
              <a:rPr lang="nl-NL" dirty="0" smtClean="0"/>
            </a:br>
            <a:r>
              <a:rPr lang="nl-NL" dirty="0" smtClean="0"/>
              <a:t>   gedrag ontstaat</a:t>
            </a:r>
          </a:p>
          <a:p>
            <a:endParaRPr lang="en-US" dirty="0"/>
          </a:p>
        </p:txBody>
      </p:sp>
    </p:spTree>
    <p:extLst>
      <p:ext uri="{BB962C8B-B14F-4D97-AF65-F5344CB8AC3E}">
        <p14:creationId xmlns:p14="http://schemas.microsoft.com/office/powerpoint/2010/main" val="32718702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1771</Words>
  <Application>Microsoft Office PowerPoint</Application>
  <PresentationFormat>On-screen Show (4:3)</PresentationFormat>
  <Paragraphs>269</Paragraphs>
  <Slides>23</Slides>
  <Notes>18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ＭＳ Ｐゴシック</vt:lpstr>
      <vt:lpstr>Arial</vt:lpstr>
      <vt:lpstr>Auto1 Bold</vt:lpstr>
      <vt:lpstr>Auto1 Regular</vt:lpstr>
      <vt:lpstr>Calibri</vt:lpstr>
      <vt:lpstr>Lucida Sans Unicode</vt:lpstr>
      <vt:lpstr>Wingdings</vt:lpstr>
      <vt:lpstr>Office Theme</vt:lpstr>
      <vt:lpstr>Les 7 ‘Doelen en evaluatievragen formuleren’</vt:lpstr>
      <vt:lpstr>Agenda en Leerdoelen</vt:lpstr>
      <vt:lpstr>Intervention mapping model</vt:lpstr>
      <vt:lpstr>Terug naar stap 1: Begrippen t.b.v. analyse</vt:lpstr>
      <vt:lpstr>Stap 1.4: gedragsdeterminanten</vt:lpstr>
      <vt:lpstr>Stap 2 van het Intervention Mapping model</vt:lpstr>
      <vt:lpstr>gedrags- en veranderdoelen; fase 2 Intervention Mapping</vt:lpstr>
      <vt:lpstr>Matrix van gedragsdeterminanten, gedrags- en veranderdoelen</vt:lpstr>
      <vt:lpstr>Definieren van gedragsdoelen</vt:lpstr>
      <vt:lpstr>Waar moet een doel aan voldoen?</vt:lpstr>
      <vt:lpstr>Definieer einddoel en gedragsdoelen</vt:lpstr>
      <vt:lpstr>Gedragsdoelen</vt:lpstr>
      <vt:lpstr>Veranderdoelen</vt:lpstr>
      <vt:lpstr>Matrix voor doelen</vt:lpstr>
      <vt:lpstr>Veranderdoelen</vt:lpstr>
      <vt:lpstr>Casus</vt:lpstr>
      <vt:lpstr>Opdracht</vt:lpstr>
      <vt:lpstr>Evaluatie </vt:lpstr>
      <vt:lpstr>Evaluatie vragen</vt:lpstr>
      <vt:lpstr>PowerPoint Presentation</vt:lpstr>
      <vt:lpstr>PowerPoint Presentation</vt:lpstr>
      <vt:lpstr>Voor de volgende keer</vt:lpstr>
      <vt:lpstr>literatuur</vt:lpstr>
    </vt:vector>
  </TitlesOfParts>
  <Company>Saxion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Inge Cordewener</dc:creator>
  <cp:lastModifiedBy>Inge Schreurs</cp:lastModifiedBy>
  <cp:revision>51</cp:revision>
  <dcterms:created xsi:type="dcterms:W3CDTF">2016-02-25T11:02:06Z</dcterms:created>
  <dcterms:modified xsi:type="dcterms:W3CDTF">2020-02-12T10:16:46Z</dcterms:modified>
</cp:coreProperties>
</file>