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5"/>
    <p:sldMasterId id="2147483681" r:id="rId6"/>
    <p:sldMasterId id="2147483675" r:id="rId7"/>
    <p:sldMasterId id="2147483871" r:id="rId8"/>
    <p:sldMasterId id="2147483857" r:id="rId9"/>
    <p:sldMasterId id="2147483978" r:id="rId10"/>
  </p:sldMasterIdLst>
  <p:notesMasterIdLst>
    <p:notesMasterId r:id="rId24"/>
  </p:notesMasterIdLst>
  <p:handoutMasterIdLst>
    <p:handoutMasterId r:id="rId25"/>
  </p:handoutMasterIdLst>
  <p:sldIdLst>
    <p:sldId id="263" r:id="rId11"/>
    <p:sldId id="288" r:id="rId12"/>
    <p:sldId id="322" r:id="rId13"/>
    <p:sldId id="312" r:id="rId14"/>
    <p:sldId id="313" r:id="rId15"/>
    <p:sldId id="318" r:id="rId16"/>
    <p:sldId id="314" r:id="rId17"/>
    <p:sldId id="320" r:id="rId18"/>
    <p:sldId id="324" r:id="rId19"/>
    <p:sldId id="321" r:id="rId20"/>
    <p:sldId id="292" r:id="rId21"/>
    <p:sldId id="315" r:id="rId22"/>
    <p:sldId id="259" r:id="rId23"/>
  </p:sldIdLst>
  <p:sldSz cx="9144000" cy="5143500" type="screen16x9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9">
          <p15:clr>
            <a:srgbClr val="A4A3A4"/>
          </p15:clr>
        </p15:guide>
        <p15:guide id="2" pos="7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434"/>
    <a:srgbClr val="444444"/>
    <a:srgbClr val="3E3E3D"/>
    <a:srgbClr val="E86A16"/>
    <a:srgbClr val="E05413"/>
    <a:srgbClr val="E76A17"/>
    <a:srgbClr val="EE7F00"/>
    <a:srgbClr val="DF64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274" y="91"/>
      </p:cViewPr>
      <p:guideLst>
        <p:guide orient="horz" pos="3049"/>
        <p:guide pos="72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A8CAF9E-CD92-4A60-9D0F-A2F4353F710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5400" y="744538"/>
            <a:ext cx="6618288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 baseline="0"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B04150-2473-4892-B4AC-C40AABBF51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01786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21918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91992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54903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71367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MS PGothic"/>
                <a:cs typeface="Calibri"/>
              </a:rPr>
              <a:t>Bron: is </a:t>
            </a:r>
            <a:r>
              <a:rPr lang="en-US" err="1">
                <a:latin typeface="Calibri"/>
                <a:ea typeface="MS PGothic"/>
                <a:cs typeface="Calibri"/>
              </a:rPr>
              <a:t>degene</a:t>
            </a:r>
            <a:r>
              <a:rPr lang="en-US">
                <a:latin typeface="Calibri"/>
                <a:ea typeface="MS PGothic"/>
                <a:cs typeface="Calibri"/>
              </a:rPr>
              <a:t> die de </a:t>
            </a:r>
            <a:r>
              <a:rPr lang="en-US" err="1">
                <a:latin typeface="Calibri"/>
                <a:ea typeface="MS PGothic"/>
                <a:cs typeface="Calibri"/>
              </a:rPr>
              <a:t>boodschap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overbrengt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naar</a:t>
            </a:r>
            <a:r>
              <a:rPr lang="en-US">
                <a:latin typeface="Calibri"/>
                <a:ea typeface="MS PGothic"/>
                <a:cs typeface="Calibri"/>
              </a:rPr>
              <a:t> de pt.</a:t>
            </a:r>
          </a:p>
          <a:p>
            <a:r>
              <a:rPr lang="en-US" err="1">
                <a:latin typeface="Calibri"/>
                <a:ea typeface="MS PGothic"/>
                <a:cs typeface="Calibri"/>
              </a:rPr>
              <a:t>Voorlichtingsbericht</a:t>
            </a:r>
            <a:r>
              <a:rPr lang="en-US">
                <a:latin typeface="Calibri"/>
                <a:ea typeface="MS PGothic"/>
                <a:cs typeface="Calibri"/>
              </a:rPr>
              <a:t>: wat is de </a:t>
            </a:r>
            <a:r>
              <a:rPr lang="en-US" err="1">
                <a:latin typeface="Calibri"/>
                <a:ea typeface="MS PGothic"/>
                <a:cs typeface="Calibri"/>
              </a:rPr>
              <a:t>boodschap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voor</a:t>
            </a:r>
            <a:r>
              <a:rPr lang="en-US">
                <a:latin typeface="Calibri"/>
                <a:ea typeface="MS PGothic"/>
                <a:cs typeface="Calibri"/>
              </a:rPr>
              <a:t> de </a:t>
            </a:r>
            <a:r>
              <a:rPr lang="en-US" err="1">
                <a:latin typeface="Calibri"/>
                <a:ea typeface="MS PGothic"/>
                <a:cs typeface="Calibri"/>
              </a:rPr>
              <a:t>ontvanger</a:t>
            </a:r>
          </a:p>
          <a:p>
            <a:r>
              <a:rPr lang="en-US" err="1">
                <a:latin typeface="Calibri"/>
                <a:ea typeface="MS PGothic"/>
                <a:cs typeface="Calibri"/>
              </a:rPr>
              <a:t>Educatieve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strategie</a:t>
            </a:r>
            <a:r>
              <a:rPr lang="en-US">
                <a:latin typeface="Calibri"/>
                <a:ea typeface="MS PGothic"/>
                <a:cs typeface="Calibri"/>
              </a:rPr>
              <a:t>: </a:t>
            </a:r>
            <a:r>
              <a:rPr lang="en-US" err="1">
                <a:latin typeface="Calibri"/>
                <a:ea typeface="MS PGothic"/>
                <a:cs typeface="Calibri"/>
              </a:rPr>
              <a:t>manier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waarop</a:t>
            </a:r>
            <a:r>
              <a:rPr lang="en-US">
                <a:latin typeface="Calibri"/>
                <a:ea typeface="MS PGothic"/>
                <a:cs typeface="Calibri"/>
              </a:rPr>
              <a:t> de </a:t>
            </a:r>
            <a:r>
              <a:rPr lang="en-US" err="1">
                <a:latin typeface="Calibri"/>
                <a:ea typeface="MS PGothic"/>
                <a:cs typeface="Calibri"/>
              </a:rPr>
              <a:t>boodschap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wordt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overgedragen</a:t>
            </a:r>
            <a:r>
              <a:rPr lang="en-US">
                <a:latin typeface="Calibri"/>
                <a:ea typeface="MS PGothic"/>
                <a:cs typeface="Calibri"/>
              </a:rPr>
              <a:t> (</a:t>
            </a:r>
            <a:r>
              <a:rPr lang="en-US" err="1">
                <a:latin typeface="Calibri"/>
                <a:ea typeface="MS PGothic"/>
                <a:cs typeface="Calibri"/>
              </a:rPr>
              <a:t>individueel</a:t>
            </a:r>
            <a:r>
              <a:rPr lang="en-US">
                <a:latin typeface="Calibri"/>
                <a:ea typeface="MS PGothic"/>
                <a:cs typeface="Calibri"/>
              </a:rPr>
              <a:t> of in </a:t>
            </a:r>
            <a:r>
              <a:rPr lang="en-US" err="1">
                <a:latin typeface="Calibri"/>
                <a:ea typeface="MS PGothic"/>
                <a:cs typeface="Calibri"/>
              </a:rPr>
              <a:t>groep</a:t>
            </a:r>
            <a:r>
              <a:rPr lang="en-US">
                <a:latin typeface="Calibri"/>
                <a:ea typeface="MS PGothic"/>
                <a:cs typeface="Calibri"/>
              </a:rPr>
              <a:t>)</a:t>
            </a:r>
          </a:p>
          <a:p>
            <a:r>
              <a:rPr lang="en-US">
                <a:latin typeface="Calibri"/>
                <a:ea typeface="MS PGothic"/>
                <a:cs typeface="Calibri"/>
              </a:rPr>
              <a:t>Hoe: het </a:t>
            </a:r>
            <a:r>
              <a:rPr lang="en-US" err="1">
                <a:latin typeface="Calibri"/>
                <a:ea typeface="MS PGothic"/>
                <a:cs typeface="Calibri"/>
              </a:rPr>
              <a:t>kanaal</a:t>
            </a:r>
            <a:r>
              <a:rPr lang="en-US">
                <a:latin typeface="Calibri"/>
                <a:ea typeface="MS PGothic"/>
                <a:cs typeface="Calibri"/>
              </a:rPr>
              <a:t> of de </a:t>
            </a:r>
            <a:r>
              <a:rPr lang="en-US" err="1">
                <a:latin typeface="Calibri"/>
                <a:ea typeface="MS PGothic"/>
                <a:cs typeface="Calibri"/>
              </a:rPr>
              <a:t>methode</a:t>
            </a:r>
            <a:r>
              <a:rPr lang="en-US">
                <a:latin typeface="Calibri"/>
                <a:ea typeface="MS PGothic"/>
                <a:cs typeface="Calibri"/>
              </a:rPr>
              <a:t> </a:t>
            </a:r>
          </a:p>
          <a:p>
            <a:r>
              <a:rPr lang="en-US" err="1">
                <a:latin typeface="Calibri"/>
                <a:ea typeface="MS PGothic"/>
                <a:cs typeface="Calibri"/>
              </a:rPr>
              <a:t>Tegen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wie</a:t>
            </a:r>
            <a:r>
              <a:rPr lang="en-US">
                <a:latin typeface="Calibri"/>
                <a:ea typeface="MS PGothic"/>
                <a:cs typeface="Calibri"/>
              </a:rPr>
              <a:t>: de </a:t>
            </a:r>
            <a:r>
              <a:rPr lang="en-US" err="1">
                <a:latin typeface="Calibri"/>
                <a:ea typeface="MS PGothic"/>
                <a:cs typeface="Calibri"/>
              </a:rPr>
              <a:t>ontvanger</a:t>
            </a:r>
            <a:r>
              <a:rPr lang="en-US">
                <a:latin typeface="Calibri"/>
                <a:ea typeface="MS PGothic"/>
                <a:cs typeface="Calibri"/>
              </a:rPr>
              <a:t> </a:t>
            </a:r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ea typeface="MS PGothic"/>
                <a:cs typeface="Calibri"/>
              </a:rPr>
              <a:t>Doel: met </a:t>
            </a:r>
            <a:r>
              <a:rPr lang="en-US" err="1">
                <a:latin typeface="Calibri"/>
                <a:ea typeface="MS PGothic"/>
                <a:cs typeface="Calibri"/>
              </a:rPr>
              <a:t>welke</a:t>
            </a:r>
            <a:r>
              <a:rPr lang="en-US">
                <a:latin typeface="Calibri"/>
                <a:ea typeface="MS PGothic"/>
                <a:cs typeface="Calibri"/>
              </a:rPr>
              <a:t> </a:t>
            </a:r>
            <a:r>
              <a:rPr lang="en-US" err="1">
                <a:latin typeface="Calibri"/>
                <a:ea typeface="MS PGothic"/>
                <a:cs typeface="Calibri"/>
              </a:rPr>
              <a:t>doel</a:t>
            </a:r>
            <a:endParaRPr lang="en-US" err="1">
              <a:latin typeface="Calibri"/>
              <a:cs typeface="Calibri"/>
            </a:endParaRPr>
          </a:p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/>
              <a:pPr>
                <a:defRPr/>
              </a:pPr>
              <a:t>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69431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Waarom is</a:t>
            </a:r>
            <a:r>
              <a:rPr lang="nl-NL" baseline="0"/>
              <a:t> dat belangrijk?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336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Arial"/>
                <a:ea typeface="MS PGothic"/>
                <a:cs typeface="Arial"/>
              </a:rPr>
              <a:t>Opvallend</a:t>
            </a:r>
            <a:r>
              <a:rPr lang="en-US">
                <a:latin typeface="Arial"/>
                <a:ea typeface="MS PGothic"/>
                <a:cs typeface="Arial"/>
              </a:rPr>
              <a:t> is </a:t>
            </a:r>
            <a:r>
              <a:rPr lang="en-US" err="1">
                <a:latin typeface="Arial"/>
                <a:ea typeface="MS PGothic"/>
                <a:cs typeface="Arial"/>
              </a:rPr>
              <a:t>dat</a:t>
            </a:r>
            <a:r>
              <a:rPr lang="en-US">
                <a:latin typeface="Arial"/>
                <a:ea typeface="MS PGothic"/>
                <a:cs typeface="Arial"/>
              </a:rPr>
              <a:t> in het </a:t>
            </a:r>
            <a:r>
              <a:rPr lang="en-US" err="1">
                <a:latin typeface="Arial"/>
                <a:ea typeface="MS PGothic"/>
                <a:cs typeface="Arial"/>
              </a:rPr>
              <a:t>boek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geen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weeknummers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beschreven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staan</a:t>
            </a:r>
            <a:r>
              <a:rPr lang="en-US">
                <a:latin typeface="Arial"/>
                <a:ea typeface="MS PGothic"/>
                <a:cs typeface="Arial"/>
              </a:rPr>
              <a:t>, maar </a:t>
            </a:r>
            <a:r>
              <a:rPr lang="en-US" err="1">
                <a:latin typeface="Arial"/>
                <a:ea typeface="MS PGothic"/>
                <a:cs typeface="Arial"/>
              </a:rPr>
              <a:t>dit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willen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wij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wel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graag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zien</a:t>
            </a:r>
            <a:r>
              <a:rPr lang="en-US">
                <a:latin typeface="Arial"/>
                <a:ea typeface="MS PGothic"/>
                <a:cs typeface="Arial"/>
              </a:rPr>
              <a:t>. Ook is in </a:t>
            </a:r>
            <a:r>
              <a:rPr lang="en-US" err="1">
                <a:latin typeface="Arial"/>
                <a:ea typeface="MS PGothic"/>
                <a:cs typeface="Arial"/>
              </a:rPr>
              <a:t>deze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tabel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geen</a:t>
            </a:r>
            <a:r>
              <a:rPr lang="en-US">
                <a:latin typeface="Arial"/>
                <a:ea typeface="MS PGothic"/>
                <a:cs typeface="Arial"/>
              </a:rPr>
              <a:t> '</a:t>
            </a:r>
            <a:r>
              <a:rPr lang="en-US" err="1">
                <a:latin typeface="Arial"/>
                <a:ea typeface="MS PGothic"/>
                <a:cs typeface="Arial"/>
              </a:rPr>
              <a:t>tegen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wie</a:t>
            </a:r>
            <a:r>
              <a:rPr lang="en-US">
                <a:latin typeface="Arial"/>
                <a:ea typeface="MS PGothic"/>
                <a:cs typeface="Arial"/>
              </a:rPr>
              <a:t>' </a:t>
            </a:r>
            <a:r>
              <a:rPr lang="en-US" err="1">
                <a:latin typeface="Arial"/>
                <a:ea typeface="MS PGothic"/>
                <a:cs typeface="Arial"/>
              </a:rPr>
              <a:t>beschreven</a:t>
            </a:r>
            <a:r>
              <a:rPr lang="en-US">
                <a:latin typeface="Arial"/>
                <a:ea typeface="MS PGothic"/>
                <a:cs typeface="Arial"/>
              </a:rPr>
              <a:t>, </a:t>
            </a:r>
            <a:r>
              <a:rPr lang="en-US" err="1">
                <a:latin typeface="Arial"/>
                <a:ea typeface="MS PGothic"/>
                <a:cs typeface="Arial"/>
              </a:rPr>
              <a:t>omdat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dat</a:t>
            </a:r>
            <a:r>
              <a:rPr lang="en-US">
                <a:latin typeface="Arial"/>
                <a:ea typeface="MS PGothic"/>
                <a:cs typeface="Arial"/>
              </a:rPr>
              <a:t> in </a:t>
            </a:r>
            <a:r>
              <a:rPr lang="en-US" err="1">
                <a:latin typeface="Arial"/>
                <a:ea typeface="MS PGothic"/>
                <a:cs typeface="Arial"/>
              </a:rPr>
              <a:t>dit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geval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altijd</a:t>
            </a:r>
            <a:r>
              <a:rPr lang="en-US">
                <a:latin typeface="Arial"/>
                <a:ea typeface="MS PGothic"/>
                <a:cs typeface="Arial"/>
              </a:rPr>
              <a:t> de </a:t>
            </a:r>
            <a:r>
              <a:rPr lang="en-US" err="1">
                <a:latin typeface="Arial"/>
                <a:ea typeface="MS PGothic"/>
                <a:cs typeface="Arial"/>
              </a:rPr>
              <a:t>pt</a:t>
            </a:r>
            <a:r>
              <a:rPr lang="en-US">
                <a:latin typeface="Arial"/>
                <a:ea typeface="MS PGothic"/>
                <a:cs typeface="Arial"/>
              </a:rPr>
              <a:t> is. </a:t>
            </a:r>
            <a:r>
              <a:rPr lang="en-US" err="1">
                <a:latin typeface="Arial"/>
                <a:ea typeface="MS PGothic"/>
                <a:cs typeface="Arial"/>
              </a:rPr>
              <a:t>Dit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wordt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natuurlijk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anders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als</a:t>
            </a:r>
            <a:r>
              <a:rPr lang="en-US">
                <a:latin typeface="Arial"/>
                <a:ea typeface="MS PGothic"/>
                <a:cs typeface="Arial"/>
              </a:rPr>
              <a:t> de </a:t>
            </a:r>
            <a:r>
              <a:rPr lang="en-US" err="1">
                <a:latin typeface="Arial"/>
                <a:ea typeface="MS PGothic"/>
                <a:cs typeface="Arial"/>
              </a:rPr>
              <a:t>interventie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voor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meerdere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personen</a:t>
            </a:r>
            <a:r>
              <a:rPr lang="en-US">
                <a:latin typeface="Arial"/>
                <a:ea typeface="MS PGothic"/>
                <a:cs typeface="Arial"/>
              </a:rPr>
              <a:t> is </a:t>
            </a:r>
            <a:r>
              <a:rPr lang="en-US" err="1">
                <a:latin typeface="Arial"/>
                <a:ea typeface="MS PGothic"/>
                <a:cs typeface="Arial"/>
              </a:rPr>
              <a:t>zoals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bij</a:t>
            </a:r>
            <a:r>
              <a:rPr lang="en-US">
                <a:latin typeface="Arial"/>
                <a:ea typeface="MS PGothic"/>
                <a:cs typeface="Arial"/>
              </a:rPr>
              <a:t> </a:t>
            </a:r>
            <a:r>
              <a:rPr lang="en-US" err="1">
                <a:latin typeface="Arial"/>
                <a:ea typeface="MS PGothic"/>
                <a:cs typeface="Arial"/>
              </a:rPr>
              <a:t>familietherapie</a:t>
            </a:r>
            <a:r>
              <a:rPr lang="en-US">
                <a:latin typeface="Arial"/>
                <a:ea typeface="MS PGothic"/>
                <a:cs typeface="Arial"/>
              </a:rPr>
              <a:t>.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Bron: is </a:t>
            </a:r>
            <a:r>
              <a:rPr lang="en-US" err="1">
                <a:latin typeface="Arial"/>
                <a:ea typeface="MS PGothic"/>
                <a:cs typeface="Arial"/>
              </a:rPr>
              <a:t>degene</a:t>
            </a:r>
            <a:r>
              <a:rPr lang="en-US">
                <a:latin typeface="Arial"/>
                <a:ea typeface="MS PGothic"/>
                <a:cs typeface="Arial"/>
              </a:rPr>
              <a:t> die de </a:t>
            </a:r>
            <a:r>
              <a:rPr lang="en-US" err="1">
                <a:latin typeface="Arial"/>
                <a:ea typeface="MS PGothic"/>
                <a:cs typeface="Arial"/>
              </a:rPr>
              <a:t>boodschap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overbrengt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naar</a:t>
            </a:r>
            <a:r>
              <a:rPr lang="en-US">
                <a:latin typeface="Arial"/>
                <a:ea typeface="MS PGothic"/>
                <a:cs typeface="Arial"/>
              </a:rPr>
              <a:t> de pt.</a:t>
            </a:r>
            <a:endParaRPr lang="en-US"/>
          </a:p>
          <a:p>
            <a:r>
              <a:rPr lang="en-US" err="1">
                <a:latin typeface="Arial"/>
                <a:ea typeface="MS PGothic"/>
                <a:cs typeface="Arial"/>
              </a:rPr>
              <a:t>Voorlichtingsbericht</a:t>
            </a:r>
            <a:r>
              <a:rPr lang="en-US">
                <a:latin typeface="Arial"/>
                <a:ea typeface="MS PGothic"/>
                <a:cs typeface="Arial"/>
              </a:rPr>
              <a:t>: wat is de </a:t>
            </a:r>
            <a:r>
              <a:rPr lang="en-US" err="1">
                <a:latin typeface="Arial"/>
                <a:ea typeface="MS PGothic"/>
                <a:cs typeface="Arial"/>
              </a:rPr>
              <a:t>boodschap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voor</a:t>
            </a:r>
            <a:r>
              <a:rPr lang="en-US">
                <a:latin typeface="Arial"/>
                <a:ea typeface="MS PGothic"/>
                <a:cs typeface="Arial"/>
              </a:rPr>
              <a:t> de </a:t>
            </a:r>
            <a:r>
              <a:rPr lang="en-US" err="1">
                <a:latin typeface="Arial"/>
                <a:ea typeface="MS PGothic"/>
                <a:cs typeface="Arial"/>
              </a:rPr>
              <a:t>ontvanger</a:t>
            </a:r>
          </a:p>
          <a:p>
            <a:r>
              <a:rPr lang="en-US" err="1">
                <a:latin typeface="Arial"/>
                <a:ea typeface="MS PGothic"/>
                <a:cs typeface="Arial"/>
              </a:rPr>
              <a:t>Educatieve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strategie</a:t>
            </a:r>
            <a:r>
              <a:rPr lang="en-US">
                <a:latin typeface="Arial"/>
                <a:ea typeface="MS PGothic"/>
                <a:cs typeface="Arial"/>
              </a:rPr>
              <a:t>: </a:t>
            </a:r>
            <a:r>
              <a:rPr lang="en-US" err="1">
                <a:latin typeface="Arial"/>
                <a:ea typeface="MS PGothic"/>
                <a:cs typeface="Arial"/>
              </a:rPr>
              <a:t>manier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waarop</a:t>
            </a:r>
            <a:r>
              <a:rPr lang="en-US">
                <a:latin typeface="Arial"/>
                <a:ea typeface="MS PGothic"/>
                <a:cs typeface="Arial"/>
              </a:rPr>
              <a:t> de </a:t>
            </a:r>
            <a:r>
              <a:rPr lang="en-US" err="1">
                <a:latin typeface="Arial"/>
                <a:ea typeface="MS PGothic"/>
                <a:cs typeface="Arial"/>
              </a:rPr>
              <a:t>boodschap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wordt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overgedragen</a:t>
            </a:r>
            <a:r>
              <a:rPr lang="en-US">
                <a:latin typeface="Arial"/>
                <a:ea typeface="MS PGothic"/>
                <a:cs typeface="Arial"/>
              </a:rPr>
              <a:t> (</a:t>
            </a:r>
            <a:r>
              <a:rPr lang="en-US" err="1">
                <a:latin typeface="Arial"/>
                <a:ea typeface="MS PGothic"/>
                <a:cs typeface="Arial"/>
              </a:rPr>
              <a:t>individueel</a:t>
            </a:r>
            <a:r>
              <a:rPr lang="en-US">
                <a:latin typeface="Arial"/>
                <a:ea typeface="MS PGothic"/>
                <a:cs typeface="Arial"/>
              </a:rPr>
              <a:t> of in </a:t>
            </a:r>
            <a:r>
              <a:rPr lang="en-US" err="1">
                <a:latin typeface="Arial"/>
                <a:ea typeface="MS PGothic"/>
                <a:cs typeface="Arial"/>
              </a:rPr>
              <a:t>groep</a:t>
            </a:r>
            <a:r>
              <a:rPr lang="en-US">
                <a:latin typeface="Arial"/>
                <a:ea typeface="MS PGothic"/>
                <a:cs typeface="Arial"/>
              </a:rPr>
              <a:t>)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Hoe: het </a:t>
            </a:r>
            <a:r>
              <a:rPr lang="en-US" err="1">
                <a:latin typeface="Arial"/>
                <a:ea typeface="MS PGothic"/>
                <a:cs typeface="Arial"/>
              </a:rPr>
              <a:t>kanaal</a:t>
            </a:r>
            <a:r>
              <a:rPr lang="en-US">
                <a:latin typeface="Arial"/>
                <a:ea typeface="MS PGothic"/>
                <a:cs typeface="Arial"/>
              </a:rPr>
              <a:t> of de </a:t>
            </a:r>
            <a:r>
              <a:rPr lang="en-US" err="1">
                <a:latin typeface="Arial"/>
                <a:ea typeface="MS PGothic"/>
                <a:cs typeface="Arial"/>
              </a:rPr>
              <a:t>methode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</a:p>
          <a:p>
            <a:r>
              <a:rPr lang="en-US" err="1">
                <a:latin typeface="Arial"/>
                <a:ea typeface="MS PGothic"/>
                <a:cs typeface="Arial"/>
              </a:rPr>
              <a:t>Tegen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wie</a:t>
            </a:r>
            <a:r>
              <a:rPr lang="en-US">
                <a:latin typeface="Arial"/>
                <a:ea typeface="MS PGothic"/>
                <a:cs typeface="Arial"/>
              </a:rPr>
              <a:t>: de </a:t>
            </a:r>
            <a:r>
              <a:rPr lang="en-US" err="1">
                <a:latin typeface="Arial"/>
                <a:ea typeface="MS PGothic"/>
                <a:cs typeface="Arial"/>
              </a:rPr>
              <a:t>ontvanger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Doel: met </a:t>
            </a:r>
            <a:r>
              <a:rPr lang="en-US" err="1">
                <a:latin typeface="Arial"/>
                <a:ea typeface="MS PGothic"/>
                <a:cs typeface="Arial"/>
              </a:rPr>
              <a:t>welke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doel</a:t>
            </a:r>
          </a:p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/>
              <a:pPr>
                <a:defRPr/>
              </a:pPr>
              <a:t>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29550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  <a:cs typeface="Arial"/>
              </a:rPr>
              <a:t>Bron: is </a:t>
            </a:r>
            <a:r>
              <a:rPr lang="en-US" err="1">
                <a:latin typeface="Arial"/>
                <a:ea typeface="MS PGothic"/>
                <a:cs typeface="Arial"/>
              </a:rPr>
              <a:t>degene</a:t>
            </a:r>
            <a:r>
              <a:rPr lang="en-US">
                <a:latin typeface="Arial"/>
                <a:ea typeface="MS PGothic"/>
                <a:cs typeface="Arial"/>
              </a:rPr>
              <a:t> die de </a:t>
            </a:r>
            <a:r>
              <a:rPr lang="en-US" err="1">
                <a:latin typeface="Arial"/>
                <a:ea typeface="MS PGothic"/>
                <a:cs typeface="Arial"/>
              </a:rPr>
              <a:t>boodschap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overbrengt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naar</a:t>
            </a:r>
            <a:r>
              <a:rPr lang="en-US">
                <a:latin typeface="Arial"/>
                <a:ea typeface="MS PGothic"/>
                <a:cs typeface="Arial"/>
              </a:rPr>
              <a:t> de pt.</a:t>
            </a:r>
          </a:p>
          <a:p>
            <a:r>
              <a:rPr lang="en-US" err="1">
                <a:latin typeface="Arial"/>
                <a:ea typeface="MS PGothic"/>
                <a:cs typeface="Arial"/>
              </a:rPr>
              <a:t>Voorlichtingsbericht</a:t>
            </a:r>
            <a:r>
              <a:rPr lang="en-US">
                <a:latin typeface="Arial"/>
                <a:ea typeface="MS PGothic"/>
                <a:cs typeface="Arial"/>
              </a:rPr>
              <a:t>: wat is de </a:t>
            </a:r>
            <a:r>
              <a:rPr lang="en-US" err="1">
                <a:latin typeface="Arial"/>
                <a:ea typeface="MS PGothic"/>
                <a:cs typeface="Arial"/>
              </a:rPr>
              <a:t>boodschap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voor</a:t>
            </a:r>
            <a:r>
              <a:rPr lang="en-US">
                <a:latin typeface="Arial"/>
                <a:ea typeface="MS PGothic"/>
                <a:cs typeface="Arial"/>
              </a:rPr>
              <a:t> de </a:t>
            </a:r>
            <a:r>
              <a:rPr lang="en-US" err="1">
                <a:latin typeface="Arial"/>
                <a:ea typeface="MS PGothic"/>
                <a:cs typeface="Arial"/>
              </a:rPr>
              <a:t>ontvanger</a:t>
            </a:r>
          </a:p>
          <a:p>
            <a:r>
              <a:rPr lang="en-US" err="1">
                <a:latin typeface="Arial"/>
                <a:ea typeface="MS PGothic"/>
                <a:cs typeface="Arial"/>
              </a:rPr>
              <a:t>Educatieve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strategie</a:t>
            </a:r>
            <a:r>
              <a:rPr lang="en-US">
                <a:latin typeface="Arial"/>
                <a:ea typeface="MS PGothic"/>
                <a:cs typeface="Arial"/>
              </a:rPr>
              <a:t>: </a:t>
            </a:r>
            <a:r>
              <a:rPr lang="en-US" err="1">
                <a:latin typeface="Arial"/>
                <a:ea typeface="MS PGothic"/>
                <a:cs typeface="Arial"/>
              </a:rPr>
              <a:t>manier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waarop</a:t>
            </a:r>
            <a:r>
              <a:rPr lang="en-US">
                <a:latin typeface="Arial"/>
                <a:ea typeface="MS PGothic"/>
                <a:cs typeface="Arial"/>
              </a:rPr>
              <a:t> de </a:t>
            </a:r>
            <a:r>
              <a:rPr lang="en-US" err="1">
                <a:latin typeface="Arial"/>
                <a:ea typeface="MS PGothic"/>
                <a:cs typeface="Arial"/>
              </a:rPr>
              <a:t>boodschap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wordt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overgedragen</a:t>
            </a:r>
            <a:r>
              <a:rPr lang="en-US">
                <a:latin typeface="Arial"/>
                <a:ea typeface="MS PGothic"/>
                <a:cs typeface="Arial"/>
              </a:rPr>
              <a:t> (</a:t>
            </a:r>
            <a:r>
              <a:rPr lang="en-US" err="1">
                <a:latin typeface="Arial"/>
                <a:ea typeface="MS PGothic"/>
                <a:cs typeface="Arial"/>
              </a:rPr>
              <a:t>individueel</a:t>
            </a:r>
            <a:r>
              <a:rPr lang="en-US">
                <a:latin typeface="Arial"/>
                <a:ea typeface="MS PGothic"/>
                <a:cs typeface="Arial"/>
              </a:rPr>
              <a:t> of in </a:t>
            </a:r>
            <a:r>
              <a:rPr lang="en-US" err="1">
                <a:latin typeface="Arial"/>
                <a:ea typeface="MS PGothic"/>
                <a:cs typeface="Arial"/>
              </a:rPr>
              <a:t>groep</a:t>
            </a:r>
            <a:r>
              <a:rPr lang="en-US">
                <a:latin typeface="Arial"/>
                <a:ea typeface="MS PGothic"/>
                <a:cs typeface="Arial"/>
              </a:rPr>
              <a:t>)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Hoe: het </a:t>
            </a:r>
            <a:r>
              <a:rPr lang="en-US" err="1">
                <a:latin typeface="Arial"/>
                <a:ea typeface="MS PGothic"/>
                <a:cs typeface="Arial"/>
              </a:rPr>
              <a:t>kanaal</a:t>
            </a:r>
            <a:r>
              <a:rPr lang="en-US">
                <a:latin typeface="Arial"/>
                <a:ea typeface="MS PGothic"/>
                <a:cs typeface="Arial"/>
              </a:rPr>
              <a:t> of de </a:t>
            </a:r>
            <a:r>
              <a:rPr lang="en-US" err="1">
                <a:latin typeface="Arial"/>
                <a:ea typeface="MS PGothic"/>
                <a:cs typeface="Arial"/>
              </a:rPr>
              <a:t>methode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</a:p>
          <a:p>
            <a:r>
              <a:rPr lang="en-US" err="1">
                <a:latin typeface="Arial"/>
                <a:ea typeface="MS PGothic"/>
                <a:cs typeface="Arial"/>
              </a:rPr>
              <a:t>Tegen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wie</a:t>
            </a:r>
            <a:r>
              <a:rPr lang="en-US">
                <a:latin typeface="Arial"/>
                <a:ea typeface="MS PGothic"/>
                <a:cs typeface="Arial"/>
              </a:rPr>
              <a:t>: de </a:t>
            </a:r>
            <a:r>
              <a:rPr lang="en-US" err="1">
                <a:latin typeface="Arial"/>
                <a:ea typeface="MS PGothic"/>
                <a:cs typeface="Arial"/>
              </a:rPr>
              <a:t>ontvanger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Doel: met </a:t>
            </a:r>
            <a:r>
              <a:rPr lang="en-US" err="1">
                <a:latin typeface="Arial"/>
                <a:ea typeface="MS PGothic"/>
                <a:cs typeface="Arial"/>
              </a:rPr>
              <a:t>welke</a:t>
            </a:r>
            <a:r>
              <a:rPr lang="en-US">
                <a:latin typeface="Arial"/>
                <a:ea typeface="MS PGothic"/>
                <a:cs typeface="Arial"/>
              </a:rPr>
              <a:t> </a:t>
            </a:r>
            <a:r>
              <a:rPr lang="en-US" err="1">
                <a:latin typeface="Arial"/>
                <a:ea typeface="MS PGothic"/>
                <a:cs typeface="Arial"/>
              </a:rPr>
              <a:t>doel</a:t>
            </a:r>
          </a:p>
          <a:p>
            <a:endParaRPr lang="en-US"/>
          </a:p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/>
              <a:pPr>
                <a:defRPr/>
              </a:pPr>
              <a:t>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37938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l-NL"/>
              <a:t>Welke verandering wil je wanneer zien? </a:t>
            </a:r>
          </a:p>
          <a:p>
            <a:pPr marL="457200" lvl="1" indent="0">
              <a:buNone/>
            </a:pPr>
            <a:r>
              <a:rPr lang="nl-NL"/>
              <a:t>	Voorbeeld: na voorlichting als het gaat om risicoperceptie wil je dat 	iemand toont dat hij inzicht heeft…</a:t>
            </a:r>
          </a:p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10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2147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Eerst met studenten</a:t>
            </a:r>
            <a:r>
              <a:rPr lang="nl-NL" baseline="0"/>
              <a:t> bespreken waarom een evaluatieplan wordt opgesteld. Dat weten ze waarschijnlijk wel, dit is in semester 1 ook behandeld.</a:t>
            </a:r>
          </a:p>
          <a:p>
            <a:r>
              <a:rPr lang="nl-NL" baseline="0"/>
              <a:t>Dan nagaan dat er bij IM twee vormen van evaluatie zijn. Dit bespreken. 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54903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Effect: is attitude veranderd? Heeft iemand inzicht gekregen? Heeft iemand het vertrouwen gekregen dat hij kan veranderen? Weet</a:t>
            </a:r>
            <a:r>
              <a:rPr lang="nl-NL" baseline="0"/>
              <a:t> iemand hoe hij met </a:t>
            </a:r>
            <a:r>
              <a:rPr lang="nl-NL" baseline="0" err="1"/>
              <a:t>hoogrisico</a:t>
            </a:r>
            <a:r>
              <a:rPr lang="nl-NL" baseline="0"/>
              <a:t> situaties om moet gaan? Etc.</a:t>
            </a:r>
          </a:p>
          <a:p>
            <a:endParaRPr lang="nl-NL" baseline="0"/>
          </a:p>
          <a:p>
            <a:r>
              <a:rPr lang="nl-NL" baseline="0"/>
              <a:t>Proces: hoe is het contact geweest met de verpleegkundige? Zijn alle afspraken nagekomen? Was de ruimte in orde?</a:t>
            </a:r>
          </a:p>
          <a:p>
            <a:endParaRPr lang="nl-NL" baseline="0"/>
          </a:p>
          <a:p>
            <a:r>
              <a:rPr lang="nl-NL" baseline="0"/>
              <a:t>NB: formuleer zo veel vragen als nodig zijn! Is je einddoel behaald? Zijn je gedragsdoelen behaald?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61693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6424" y="3245223"/>
            <a:ext cx="7560448" cy="649512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2400"/>
              </a:lnSpc>
              <a:defRPr sz="24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1146424" y="3919311"/>
            <a:ext cx="7560840" cy="1914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5829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5648" y="645590"/>
            <a:ext cx="7786800" cy="48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Tx/>
              <a:buFont typeface="Arial"/>
              <a:buChar char="•"/>
              <a:defRPr sz="1800">
                <a:solidFill>
                  <a:srgbClr val="444444"/>
                </a:solidFill>
                <a:latin typeface="Arial"/>
                <a:cs typeface="Arial"/>
              </a:defRPr>
            </a:lvl1pPr>
            <a:lvl2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2pPr>
            <a:lvl3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3pPr>
            <a:lvl4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4pPr>
            <a:lvl5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136883"/>
            <a:ext cx="7786800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A3A25-DEDC-4167-A7E6-0D87DFB8A1C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ED452-CB7C-43AF-A16B-E0AF0660D532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20137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E2375-5D67-49E8-BDB0-C67CF875A1B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FF6B-2F9C-4E20-935D-B288720B2F69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8747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83517"/>
            <a:ext cx="7776864" cy="579711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4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1pPr>
            <a:lvl2pPr>
              <a:buClrTx/>
              <a:defRPr sz="1800">
                <a:solidFill>
                  <a:srgbClr val="444444"/>
                </a:solidFill>
              </a:defRPr>
            </a:lvl2pPr>
            <a:lvl3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3pPr>
            <a:lvl4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4pPr>
            <a:lvl5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6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3370F-9985-492A-9D7E-1F63A11072B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B6098-176A-4362-9B3D-F4ACDF2B3CB7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4908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7" y="627534"/>
            <a:ext cx="2709937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627534"/>
            <a:ext cx="4957390" cy="396708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491630"/>
            <a:ext cx="2709937" cy="3102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44444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758F0-E47B-44D3-9487-E87948FBCFE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95B3E-1754-49CD-B667-0B81FC658B6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680646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B7CE0-54B0-4A27-B82A-03394D6BA1E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148F1-9DE5-4500-92B4-5679CD35B94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964583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/>
              <a:buChar char="•"/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45648" y="645590"/>
            <a:ext cx="7786800" cy="48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136883"/>
            <a:ext cx="7786800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E6492-6149-4276-9F9D-23BE41CADFD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F721E-CBD3-43EA-9989-99947F9C085A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6315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9C8A3-659B-4327-B8CA-7A2B46B3910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58745-8B5C-46D9-BC4B-9D7FF5179D5B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024805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05979"/>
            <a:ext cx="7776864" cy="8572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4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6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706F2-0A54-473E-BC20-21E58F5F21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8CA71-41C7-4F98-BC8A-B0F5E61C27B4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19609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55577" y="627534"/>
            <a:ext cx="2709937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9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627534"/>
            <a:ext cx="4957390" cy="396708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491630"/>
            <a:ext cx="2709937" cy="3102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8EC60-1969-4DB7-958E-DBE4E313E15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8E672-D466-48FE-AD49-BC8AA3A96A40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582003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7F8FE-B533-484E-8CB8-70EFFDB6ADF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96E1A-3882-4B2F-ACD8-C72D0D3ED542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273172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745648" y="575100"/>
            <a:ext cx="3538320" cy="23206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sz="36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3057804"/>
            <a:ext cx="3538320" cy="15661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42900" indent="-342900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53085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35696" y="575100"/>
            <a:ext cx="5616624" cy="486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835696" y="1329612"/>
            <a:ext cx="5616624" cy="16741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3pPr>
            <a:lvl4pPr marL="13716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4pPr>
            <a:lvl5pPr marL="18288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1835696" y="1005606"/>
            <a:ext cx="5616624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28631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5648" y="575100"/>
            <a:ext cx="7786800" cy="486000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</p:spPr>
        <p:txBody>
          <a:bodyPr>
            <a:normAutofit/>
          </a:bodyPr>
          <a:lstStyle>
            <a:lvl1pPr marL="257175" indent="-257175">
              <a:buFont typeface="Arial"/>
              <a:buChar char="•"/>
              <a:defRPr sz="1500">
                <a:latin typeface="Arial"/>
                <a:cs typeface="Arial"/>
              </a:defRPr>
            </a:lvl1pPr>
            <a:lvl2pPr>
              <a:defRPr sz="1500">
                <a:latin typeface="Arial"/>
                <a:cs typeface="Arial"/>
              </a:defRPr>
            </a:lvl2pPr>
            <a:lvl3pPr>
              <a:defRPr sz="1500">
                <a:latin typeface="Arial"/>
                <a:cs typeface="Arial"/>
              </a:defRPr>
            </a:lvl3pPr>
            <a:lvl4pPr>
              <a:defRPr sz="1500">
                <a:latin typeface="Arial"/>
                <a:cs typeface="Arial"/>
              </a:defRPr>
            </a:lvl4pPr>
            <a:lvl5pPr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005606"/>
            <a:ext cx="7786800" cy="270000"/>
          </a:xfrm>
        </p:spPr>
        <p:txBody>
          <a:bodyPr>
            <a:noAutofit/>
          </a:bodyPr>
          <a:lstStyle>
            <a:lvl1pPr marL="0" indent="0">
              <a:buNone/>
              <a:defRPr sz="15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7C90E-F6B5-4EA3-8B71-A6DC4F83376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F136-3E30-4614-85CA-74F113408443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836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B2508-AD64-4957-ACC4-9C21BB92B95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D3723-167C-4C63-A6AC-02B5C393B08A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9093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05979"/>
            <a:ext cx="7776864" cy="857250"/>
          </a:xfrm>
        </p:spPr>
        <p:txBody>
          <a:bodyPr/>
          <a:lstStyle>
            <a:lvl1pPr>
              <a:defRPr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5" y="1221600"/>
            <a:ext cx="3744416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7" y="1221600"/>
            <a:ext cx="3744416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B17BF-4B8E-4F43-85E6-D43F0703519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B992-0520-4FBB-A646-FE51E55075A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25598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7" y="204787"/>
            <a:ext cx="2709937" cy="871538"/>
          </a:xfrm>
        </p:spPr>
        <p:txBody>
          <a:bodyPr anchor="b"/>
          <a:lstStyle>
            <a:lvl1pPr algn="l">
              <a:defRPr sz="15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1" y="249493"/>
            <a:ext cx="4957390" cy="434513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076326"/>
            <a:ext cx="2709937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A0D24-536A-43B4-B6B2-4C2CB45D92A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664F4-35B6-447F-B6EB-958B34BCB2FE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3883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2971-BBA7-4678-8899-355BBAC7F4A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4329E-5779-45EF-8BD5-5B28D6C9D7B8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5908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1" descr="payoff_neg2.pd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503738"/>
            <a:ext cx="14001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7"/>
          <p:cNvSpPr/>
          <p:nvPr userDrawn="1"/>
        </p:nvSpPr>
        <p:spPr bwMode="auto">
          <a:xfrm>
            <a:off x="873125" y="3148013"/>
            <a:ext cx="7916863" cy="1731962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9" name="Rechthoek 8"/>
          <p:cNvSpPr/>
          <p:nvPr userDrawn="1"/>
        </p:nvSpPr>
        <p:spPr bwMode="auto">
          <a:xfrm>
            <a:off x="8748713" y="3435350"/>
            <a:ext cx="431800" cy="1158875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1029" name="Afbeelding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4443413"/>
            <a:ext cx="1435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Afbeelding 4" descr="HAN_Logo2014NL_rgb_pos01.pd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379413"/>
            <a:ext cx="23542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8604250" y="4767263"/>
            <a:ext cx="32861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21C935E-2C78-49AD-8F09-6A37D78909F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0" y="4767263"/>
            <a:ext cx="57626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AFB3C88-5250-4E6B-8413-58726ADC0A46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3"/>
            <a:ext cx="2736850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pic>
        <p:nvPicPr>
          <p:cNvPr id="2053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4840288"/>
            <a:ext cx="31273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hoek 8"/>
          <p:cNvSpPr/>
          <p:nvPr userDrawn="1"/>
        </p:nvSpPr>
        <p:spPr>
          <a:xfrm>
            <a:off x="755650" y="0"/>
            <a:ext cx="7777163" cy="304800"/>
          </a:xfrm>
          <a:prstGeom prst="rect">
            <a:avLst/>
          </a:prstGeom>
          <a:solidFill>
            <a:srgbClr val="E7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444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8604250" y="4767263"/>
            <a:ext cx="32861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176D512-3995-444D-9DBA-FB348EBD796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0" y="4767263"/>
            <a:ext cx="57626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EEC80F0-6744-44B3-B4D7-340E222BEB05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3"/>
            <a:ext cx="2736850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755650" y="0"/>
            <a:ext cx="777716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3078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4840288"/>
            <a:ext cx="311785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EE7F00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>
            <a:spLocks noChangeArrowheads="1"/>
          </p:cNvSpPr>
          <p:nvPr userDrawn="1"/>
        </p:nvSpPr>
        <p:spPr bwMode="auto">
          <a:xfrm rot="-5400000">
            <a:off x="-1312862" y="2263774"/>
            <a:ext cx="3225800" cy="615951"/>
          </a:xfrm>
          <a:prstGeom prst="rect">
            <a:avLst/>
          </a:prstGeom>
          <a:solidFill>
            <a:srgbClr val="34343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nl-N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hthoek 8"/>
          <p:cNvSpPr/>
          <p:nvPr userDrawn="1"/>
        </p:nvSpPr>
        <p:spPr bwMode="auto">
          <a:xfrm rot="16200000">
            <a:off x="225426" y="433387"/>
            <a:ext cx="4552950" cy="4276725"/>
          </a:xfrm>
          <a:prstGeom prst="rect">
            <a:avLst/>
          </a:prstGeom>
          <a:solidFill>
            <a:srgbClr val="343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4100" name="Afbeelding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4840288"/>
            <a:ext cx="31273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66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eperen 2"/>
          <p:cNvGrpSpPr>
            <a:grpSpLocks/>
          </p:cNvGrpSpPr>
          <p:nvPr userDrawn="1"/>
        </p:nvGrpSpPr>
        <p:grpSpPr bwMode="auto">
          <a:xfrm>
            <a:off x="1692275" y="0"/>
            <a:ext cx="5903913" cy="3122613"/>
            <a:chOff x="1692275" y="0"/>
            <a:chExt cx="5903913" cy="4162425"/>
          </a:xfrm>
        </p:grpSpPr>
        <p:sp>
          <p:nvSpPr>
            <p:cNvPr id="2" name="Rechthoek 1"/>
            <p:cNvSpPr>
              <a:spLocks noChangeArrowheads="1"/>
            </p:cNvSpPr>
            <p:nvPr userDrawn="1"/>
          </p:nvSpPr>
          <p:spPr bwMode="auto">
            <a:xfrm>
              <a:off x="2555875" y="0"/>
              <a:ext cx="4132263" cy="562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nl-NL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>
              <a:off x="1692275" y="416878"/>
              <a:ext cx="5903913" cy="37455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</p:grpSp>
      <p:pic>
        <p:nvPicPr>
          <p:cNvPr id="5123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0" y="4840288"/>
            <a:ext cx="31623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755651" y="205979"/>
            <a:ext cx="777716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755650" y="1200151"/>
            <a:ext cx="793115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7524750" y="4767264"/>
            <a:ext cx="1162050" cy="27384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750" baseline="0">
                <a:solidFill>
                  <a:srgbClr val="898989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2D596D5-EE93-44C1-BB3E-49B37F851945}" type="slidenum">
              <a:rPr lang="nl-NL" altLang="nl-NL" smtClean="0"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nl-NL" altLang="nl-NL">
              <a:latin typeface="Calibri"/>
              <a:ea typeface="+mn-ea"/>
            </a:endParaRPr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1" y="4767264"/>
            <a:ext cx="576263" cy="27384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750" baseline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6F129AB-C143-43C5-93BE-47EA78E64244}" type="datetime1">
              <a:rPr lang="nl-NL" altLang="nl-NL" smtClean="0"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26-10-2020</a:t>
            </a:fld>
            <a:endParaRPr lang="nl-NL" altLang="nl-NL">
              <a:ea typeface="+mn-ea"/>
            </a:endParaRPr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4"/>
            <a:ext cx="27368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5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839891"/>
            <a:ext cx="3213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hoek 14"/>
          <p:cNvSpPr/>
          <p:nvPr userDrawn="1"/>
        </p:nvSpPr>
        <p:spPr>
          <a:xfrm>
            <a:off x="755651" y="-82154"/>
            <a:ext cx="7777163" cy="325041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350" baseline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2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</p:sldLayoutIdLst>
  <p:transition/>
  <p:hf hdr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 bwMode="auto">
          <a:xfrm>
            <a:off x="1090192" y="3571421"/>
            <a:ext cx="7561263" cy="649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Workshop 5: 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Implementatie en evaluatie (stap 5 en 6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Doelen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altLang="nl-NL" sz="2000">
                <a:latin typeface="Arial" panose="020B0604020202020204" pitchFamily="34" charset="0"/>
                <a:cs typeface="Arial" panose="020B0604020202020204" pitchFamily="34" charset="0"/>
              </a:rPr>
              <a:t>Student weet uit welke onderdelen een implementatieplan bestaat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sz="2000">
                <a:latin typeface="Arial" panose="020B0604020202020204" pitchFamily="34" charset="0"/>
                <a:cs typeface="Arial" panose="020B0604020202020204" pitchFamily="34" charset="0"/>
              </a:rPr>
              <a:t>Student weet uit welke (twee) onderdelen een evaluatieplan bestaat</a:t>
            </a: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2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22686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 err="1">
                <a:ea typeface="ＭＳ Ｐゴシック"/>
              </a:rPr>
              <a:t>Intervention</a:t>
            </a:r>
            <a:r>
              <a:rPr lang="nl-NL">
                <a:ea typeface="ＭＳ Ｐゴシック"/>
              </a:rPr>
              <a:t> </a:t>
            </a:r>
            <a:r>
              <a:rPr lang="nl-NL" err="1">
                <a:ea typeface="ＭＳ Ｐゴシック"/>
              </a:rPr>
              <a:t>Mapping</a:t>
            </a:r>
            <a:endParaRPr lang="nl-NL" err="1">
              <a:latin typeface="Arial" charset="0"/>
              <a:ea typeface="ＭＳ Ｐゴシック" charset="0"/>
            </a:endParaRP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altLang="nl-NL" sz="2000">
                <a:ea typeface="MS PGothic"/>
              </a:rPr>
              <a:t>Stap 1. Gezondheidskundige analyse</a:t>
            </a:r>
            <a:endParaRPr lang="nl-NL"/>
          </a:p>
          <a:p>
            <a:pPr lvl="1"/>
            <a:r>
              <a:rPr lang="nl-NL" altLang="nl-NL" sz="2000">
                <a:ea typeface="MS PGothic"/>
              </a:rPr>
              <a:t>1.1 t/m 1.4</a:t>
            </a:r>
            <a:endParaRPr lang="nl-NL" altLang="nl-NL" sz="2000"/>
          </a:p>
          <a:p>
            <a:pPr>
              <a:buFont typeface="Arial" panose="020B0604020202020204" pitchFamily="34" charset="0"/>
            </a:pPr>
            <a:r>
              <a:rPr lang="nl-NL" altLang="nl-NL" sz="2000">
                <a:ea typeface="MS PGothic"/>
              </a:rPr>
              <a:t>Stap 2. Doelen opstellen</a:t>
            </a:r>
          </a:p>
          <a:p>
            <a:r>
              <a:rPr lang="nl-NL" altLang="nl-NL" sz="2000">
                <a:ea typeface="MS PGothic"/>
              </a:rPr>
              <a:t>Stap 3. </a:t>
            </a:r>
            <a:r>
              <a:rPr lang="nl-NL" altLang="nl-NL" sz="2000" err="1">
                <a:ea typeface="MS PGothic"/>
              </a:rPr>
              <a:t>Theory-based</a:t>
            </a:r>
            <a:r>
              <a:rPr lang="nl-NL" altLang="nl-NL" sz="2000">
                <a:ea typeface="MS PGothic"/>
              </a:rPr>
              <a:t> modellen en theorieën</a:t>
            </a:r>
            <a:endParaRPr lang="nl-NL" altLang="nl-NL" sz="2000"/>
          </a:p>
          <a:p>
            <a:r>
              <a:rPr lang="nl-NL" altLang="nl-NL" sz="2000">
                <a:ea typeface="MS PGothic"/>
              </a:rPr>
              <a:t>Stap 4. Ontwerp van je gezondheidskundige interventie</a:t>
            </a:r>
          </a:p>
          <a:p>
            <a:r>
              <a:rPr lang="nl-NL" altLang="nl-NL" sz="2000">
                <a:ea typeface="MS PGothic"/>
              </a:rPr>
              <a:t>Stap 5. Implementatieplan</a:t>
            </a:r>
          </a:p>
          <a:p>
            <a:r>
              <a:rPr lang="nl-NL" altLang="nl-NL" sz="2000">
                <a:ea typeface="MS PGothic"/>
              </a:rPr>
              <a:t>Stap 6. Evaluatieplan</a:t>
            </a:r>
            <a:endParaRPr lang="nl-NL" altLang="nl-NL" sz="2000"/>
          </a:p>
          <a:p>
            <a:endParaRPr lang="nl-NL" altLang="nl-NL" sz="2000"/>
          </a:p>
          <a:p>
            <a:pPr lvl="1"/>
            <a:endParaRPr lang="nl-NL" altLang="nl-NL" sz="2000"/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>
                <a:ea typeface="MS PGothic"/>
              </a:rPr>
              <a:t>Terugblik en vooruitblik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3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988945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0575" y="603828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 err="1">
                <a:ea typeface="ＭＳ Ｐゴシック"/>
              </a:rPr>
              <a:t>Intervention</a:t>
            </a:r>
            <a:r>
              <a:rPr lang="nl-NL" sz="2400">
                <a:ea typeface="ＭＳ Ｐゴシック"/>
              </a:rPr>
              <a:t> </a:t>
            </a:r>
            <a:r>
              <a:rPr lang="nl-NL" sz="2400" err="1">
                <a:ea typeface="ＭＳ Ｐゴシック"/>
              </a:rPr>
              <a:t>Mapping</a:t>
            </a:r>
            <a:r>
              <a:rPr lang="nl-NL" sz="2400">
                <a:ea typeface="ＭＳ Ｐゴシック"/>
              </a:rPr>
              <a:t> stap 5: implementatieplan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Wat is implementatie?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Waarom is het belangrijk om hier aandacht aan te besteden?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395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4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97902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Implementatie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In het implementatieplan staat beschreven het </a:t>
            </a:r>
            <a:r>
              <a:rPr lang="nl-NL" b="1"/>
              <a:t>hoe, wat en wanneer </a:t>
            </a:r>
            <a:r>
              <a:rPr lang="nl-NL"/>
              <a:t>moet gebeuren om de kans van slagen van de interventie(s) zo groot mogelijk te maken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Voor de uitwerking van de opdracht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5BEE2375-5D67-49E8-BDB0-C67CF875A1BD}" type="slidenum">
              <a:rPr lang="nl-NL" altLang="nl-NL" smtClean="0"/>
              <a:pPr>
                <a:defRPr/>
              </a:pPr>
              <a:t>5</a:t>
            </a:fld>
            <a:endParaRPr lang="nl-NL" alt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8027FF6B-2F9C-4E20-935D-B288720B2F69}" type="datetime1">
              <a:rPr lang="nl-NL" altLang="nl-NL" smtClean="0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387078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Implementatie op doelgroep niveau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nl-NL">
                <a:ea typeface="MS PGothic"/>
              </a:rPr>
              <a:t>Bron </a:t>
            </a:r>
            <a:endParaRPr lang="nl-NL"/>
          </a:p>
          <a:p>
            <a:r>
              <a:rPr lang="nl-NL">
                <a:ea typeface="MS PGothic"/>
              </a:rPr>
              <a:t>Voorlichtingsbericht (zegt wat) </a:t>
            </a:r>
            <a:endParaRPr lang="nl-NL"/>
          </a:p>
          <a:p>
            <a:r>
              <a:rPr lang="nl-NL">
                <a:ea typeface="MS PGothic"/>
              </a:rPr>
              <a:t>Educatieve strategie</a:t>
            </a:r>
            <a:endParaRPr lang="nl-NL"/>
          </a:p>
          <a:p>
            <a:r>
              <a:rPr lang="nl-NL">
                <a:ea typeface="MS PGothic"/>
              </a:rPr>
              <a:t>Hoe</a:t>
            </a:r>
            <a:endParaRPr lang="nl-NL"/>
          </a:p>
          <a:p>
            <a:r>
              <a:rPr lang="nl-NL">
                <a:ea typeface="MS PGothic"/>
              </a:rPr>
              <a:t>Tegen wie</a:t>
            </a:r>
            <a:endParaRPr lang="nl-NL"/>
          </a:p>
          <a:p>
            <a:r>
              <a:rPr lang="nl-NL"/>
              <a:t>Doel</a:t>
            </a:r>
          </a:p>
          <a:p>
            <a:endParaRPr lang="nl-NL"/>
          </a:p>
          <a:p>
            <a:pPr marL="0" indent="0">
              <a:buNone/>
            </a:pPr>
            <a:endParaRPr lang="nl-NL">
              <a:ea typeface="MS PGothic"/>
            </a:endParaRPr>
          </a:p>
          <a:p>
            <a:pPr marL="0" indent="0">
              <a:buNone/>
            </a:pP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Boek van Sassen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2CA3A25-DEDC-4167-A7E6-0D87DFB8A1C8}" type="slidenum">
              <a:rPr lang="nl-NL" altLang="nl-NL" smtClean="0"/>
              <a:pPr>
                <a:defRPr/>
              </a:pPr>
              <a:t>6</a:t>
            </a:fld>
            <a:endParaRPr lang="nl-NL" altLang="nl-NL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D06ED452-CB7C-43AF-A16B-E0AF0660D532}" type="datetime1">
              <a:rPr lang="nl-NL" altLang="nl-NL" smtClean="0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679165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Opdracht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>
                <a:ea typeface="MS PGothic"/>
              </a:rPr>
              <a:t>Wat moet er voor jouw patiënt in je implementatieplan komen </a:t>
            </a:r>
            <a:r>
              <a:rPr lang="nl-NL" err="1">
                <a:ea typeface="MS PGothic"/>
              </a:rPr>
              <a:t>te</a:t>
            </a:r>
            <a:r>
              <a:rPr lang="nl-NL">
                <a:ea typeface="MS PGothic"/>
              </a:rPr>
              <a:t> staan?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>
              <a:ea typeface="MS PGothic"/>
            </a:endParaRP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Bedenk in groepen van drie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5BEE2375-5D67-49E8-BDB0-C67CF875A1BD}" type="slidenum">
              <a:rPr lang="nl-NL" altLang="nl-NL" smtClean="0"/>
              <a:pPr>
                <a:defRPr/>
              </a:pPr>
              <a:t>7</a:t>
            </a:fld>
            <a:endParaRPr lang="nl-NL" alt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8027FF6B-2F9C-4E20-935D-B288720B2F69}" type="datetime1">
              <a:rPr lang="nl-NL" altLang="nl-NL" smtClean="0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40425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Implementatieplan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390982"/>
              </p:ext>
            </p:extLst>
          </p:nvPr>
        </p:nvGraphicFramePr>
        <p:xfrm>
          <a:off x="345056" y="1207698"/>
          <a:ext cx="8229362" cy="3567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570">
                  <a:extLst>
                    <a:ext uri="{9D8B030D-6E8A-4147-A177-3AD203B41FA5}">
                      <a16:colId xmlns:a16="http://schemas.microsoft.com/office/drawing/2014/main" val="631299327"/>
                    </a:ext>
                  </a:extLst>
                </a:gridCol>
                <a:gridCol w="1320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570">
                  <a:extLst>
                    <a:ext uri="{9D8B030D-6E8A-4147-A177-3AD203B41FA5}">
                      <a16:colId xmlns:a16="http://schemas.microsoft.com/office/drawing/2014/main" val="2857933793"/>
                    </a:ext>
                  </a:extLst>
                </a:gridCol>
                <a:gridCol w="974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70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6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175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600"/>
                        <a:t>Doel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Activiteit (hoe)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600"/>
                        <a:t>Inhoud</a:t>
                      </a:r>
                      <a:endParaRPr lang="nl-NL"/>
                    </a:p>
                    <a:p>
                      <a:pPr lvl="0">
                        <a:buNone/>
                      </a:pPr>
                      <a:r>
                        <a:rPr lang="nl-NL" sz="1600"/>
                        <a:t>(voorlichtingsbericht)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Wanneer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Wie doet wat</a:t>
                      </a:r>
                    </a:p>
                    <a:p>
                      <a:pPr lvl="0">
                        <a:buNone/>
                      </a:pPr>
                      <a:r>
                        <a:rPr lang="nl-NL" sz="1600"/>
                        <a:t>(bron)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Wat is er nodig</a:t>
                      </a:r>
                    </a:p>
                    <a:p>
                      <a:pPr lvl="0">
                        <a:buNone/>
                      </a:pPr>
                      <a:r>
                        <a:rPr lang="nl-NL" sz="1600"/>
                        <a:t>(educatieve strategie)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3521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759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2CA3A25-DEDC-4167-A7E6-0D87DFB8A1C8}" type="slidenum">
              <a:rPr lang="nl-NL" altLang="nl-NL" smtClean="0"/>
              <a:pPr>
                <a:defRPr/>
              </a:pPr>
              <a:t>8</a:t>
            </a:fld>
            <a:endParaRPr lang="nl-NL" altLang="nl-NL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D06ED452-CB7C-43AF-A16B-E0AF0660D532}" type="datetime1">
              <a:rPr lang="nl-NL" altLang="nl-NL" smtClean="0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951100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ea typeface="MS PGothic"/>
              </a:rPr>
              <a:t>Implementatieplan voorbeeld</a:t>
            </a:r>
            <a:endParaRPr lang="nl-NL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577949"/>
              </p:ext>
            </p:extLst>
          </p:nvPr>
        </p:nvGraphicFramePr>
        <p:xfrm>
          <a:off x="582283" y="1337094"/>
          <a:ext cx="7907339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895">
                  <a:extLst>
                    <a:ext uri="{9D8B030D-6E8A-4147-A177-3AD203B41FA5}">
                      <a16:colId xmlns:a16="http://schemas.microsoft.com/office/drawing/2014/main" val="631299327"/>
                    </a:ext>
                  </a:extLst>
                </a:gridCol>
                <a:gridCol w="1268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895">
                  <a:extLst>
                    <a:ext uri="{9D8B030D-6E8A-4147-A177-3AD203B41FA5}">
                      <a16:colId xmlns:a16="http://schemas.microsoft.com/office/drawing/2014/main" val="2857933793"/>
                    </a:ext>
                  </a:extLst>
                </a:gridCol>
                <a:gridCol w="935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1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1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600"/>
                        <a:t>Doel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Activiteit (hoe)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600"/>
                        <a:t>Inhoud</a:t>
                      </a:r>
                      <a:endParaRPr lang="nl-NL"/>
                    </a:p>
                    <a:p>
                      <a:pPr lvl="0">
                        <a:buNone/>
                      </a:pPr>
                      <a:r>
                        <a:rPr lang="nl-NL" sz="1600"/>
                        <a:t>(voorlichtingsbericht)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Wanneer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Wie doet wat</a:t>
                      </a:r>
                    </a:p>
                    <a:p>
                      <a:pPr lvl="0">
                        <a:buNone/>
                      </a:pPr>
                      <a:r>
                        <a:rPr lang="nl-NL" sz="1600"/>
                        <a:t>(bron)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Wat is er nodig</a:t>
                      </a:r>
                    </a:p>
                    <a:p>
                      <a:pPr lvl="0">
                        <a:buNone/>
                      </a:pPr>
                      <a:r>
                        <a:rPr lang="nl-NL" sz="1600"/>
                        <a:t>(educatieve strategie)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863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600"/>
                        <a:t>Kennis vergroten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Voorlichting geven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JGZ verpleegkundige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Denk aan:</a:t>
                      </a:r>
                    </a:p>
                    <a:p>
                      <a:pPr lvl="0">
                        <a:buNone/>
                      </a:pPr>
                      <a:r>
                        <a:rPr lang="nl-NL" sz="1600"/>
                        <a:t>Individueel</a:t>
                      </a:r>
                    </a:p>
                    <a:p>
                      <a:r>
                        <a:rPr lang="nl-NL" sz="1600"/>
                        <a:t>-    Rustige ruimte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/>
                        <a:t>Foldermateriaal</a:t>
                      </a:r>
                      <a:r>
                        <a:rPr lang="nl-NL" sz="1600" baseline="0"/>
                        <a:t> Trimbos instituut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baseline="0"/>
                        <a:t>Etc.</a:t>
                      </a:r>
                      <a:endParaRPr lang="nl-NL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071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600"/>
                        <a:t>Inzicht krijgen kosten en baten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De balans opmaken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JGZ</a:t>
                      </a:r>
                      <a:r>
                        <a:rPr lang="nl-NL" sz="1600" baseline="0"/>
                        <a:t> verpleegkundige</a:t>
                      </a: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Idem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600"/>
                        <a:t>Handvatten voor veranderen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Leefstijltraining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Week 4-8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Verslavingszorg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600"/>
                        <a:t>Handvatten geven voor barrières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Signaleringsplan opstellen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Week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JGZ verpleegkunde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2CA3A25-DEDC-4167-A7E6-0D87DFB8A1C8}" type="slidenum">
              <a:rPr lang="nl-NL" altLang="nl-NL" smtClean="0"/>
              <a:pPr>
                <a:defRPr/>
              </a:pPr>
              <a:t>9</a:t>
            </a:fld>
            <a:endParaRPr lang="nl-NL" altLang="nl-NL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D06ED452-CB7C-43AF-A16B-E0AF0660D532}" type="datetime1">
              <a:rPr lang="nl-NL" altLang="nl-NL" smtClean="0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728766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Evaluatie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b="1"/>
          </a:p>
          <a:p>
            <a:pPr marL="0" indent="0">
              <a:buNone/>
            </a:pPr>
            <a:r>
              <a:rPr lang="nl-NL"/>
              <a:t>	Cluster 1: planning; vindt er gedragsverandering plaats?</a:t>
            </a:r>
          </a:p>
          <a:p>
            <a:pPr marL="457200" lvl="1" indent="0">
              <a:buNone/>
            </a:pPr>
            <a:r>
              <a:rPr lang="nl-NL"/>
              <a:t>Cluster 2: methoden effectief?</a:t>
            </a:r>
          </a:p>
          <a:p>
            <a:pPr marL="457200" lvl="1" indent="0">
              <a:buNone/>
            </a:pPr>
            <a:r>
              <a:rPr lang="nl-NL"/>
              <a:t>Cluster 3: administratieve aspecten/ welke kosten zijn er gemaakt?</a:t>
            </a:r>
          </a:p>
          <a:p>
            <a:pPr marL="457200" lvl="1" indent="0">
              <a:buNone/>
            </a:pPr>
            <a:endParaRPr lang="nl-NL"/>
          </a:p>
          <a:p>
            <a:pPr marL="457200" lvl="1" indent="0">
              <a:buNone/>
            </a:pP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Op </a:t>
            </a:r>
            <a:r>
              <a:rPr lang="nl-NL" err="1"/>
              <a:t>doelgroepniveau</a:t>
            </a: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D2CA3A25-DEDC-4167-A7E6-0D87DFB8A1C8}" type="slidenum">
              <a:rPr lang="nl-NL" altLang="nl-NL" smtClean="0"/>
              <a:pPr>
                <a:defRPr/>
              </a:pPr>
              <a:t>10</a:t>
            </a:fld>
            <a:endParaRPr lang="nl-NL" altLang="nl-NL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D06ED452-CB7C-43AF-A16B-E0AF0660D532}" type="datetime1">
              <a:rPr lang="nl-NL" altLang="nl-NL" smtClean="0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449034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0575" y="603828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 err="1">
                <a:latin typeface="Arial" charset="0"/>
                <a:ea typeface="ＭＳ Ｐゴシック" charset="0"/>
              </a:rPr>
              <a:t>Intervention</a:t>
            </a:r>
            <a:r>
              <a:rPr lang="nl-NL" sz="2400">
                <a:latin typeface="Arial" charset="0"/>
                <a:ea typeface="ＭＳ Ｐゴシック" charset="0"/>
              </a:rPr>
              <a:t> </a:t>
            </a:r>
            <a:r>
              <a:rPr lang="nl-NL" sz="2400" err="1">
                <a:latin typeface="Arial" charset="0"/>
                <a:ea typeface="ＭＳ Ｐゴシック" charset="0"/>
              </a:rPr>
              <a:t>Mapping</a:t>
            </a:r>
            <a:r>
              <a:rPr lang="nl-NL" sz="2400">
                <a:latin typeface="Arial" charset="0"/>
                <a:ea typeface="ＭＳ Ｐゴシック" charset="0"/>
              </a:rPr>
              <a:t> stap 6: </a:t>
            </a:r>
            <a:br>
              <a:rPr lang="nl-NL" sz="2400">
                <a:latin typeface="Arial" charset="0"/>
                <a:ea typeface="ＭＳ Ｐゴシック" charset="0"/>
              </a:rPr>
            </a:br>
            <a:r>
              <a:rPr lang="nl-NL" sz="2400">
                <a:latin typeface="Arial" charset="0"/>
                <a:ea typeface="ＭＳ Ｐゴシック" charset="0"/>
              </a:rPr>
              <a:t>evaluatie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1">
              <a:buNone/>
            </a:pP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228436"/>
            <a:ext cx="7786688" cy="32511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Waarom is dit belangrijk?</a:t>
            </a:r>
          </a:p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Effectevaluatie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altLang="nl-NL" b="0">
                <a:latin typeface="Arial" panose="020B0604020202020204" pitchFamily="34" charset="0"/>
                <a:cs typeface="Arial" panose="020B0604020202020204" pitchFamily="34" charset="0"/>
              </a:rPr>
              <a:t>Nagaan op welk niveau er effecten zijn bereikt (Alleen in determinanten? Of ook in daadwerkelijk gedrag? En in gedragsbehoud?)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NL" altLang="nl-NL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Procesevaluatie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NL" altLang="nl-NL" b="0">
                <a:latin typeface="Arial" panose="020B0604020202020204" pitchFamily="34" charset="0"/>
                <a:cs typeface="Arial" panose="020B0604020202020204" pitchFamily="34" charset="0"/>
              </a:rPr>
              <a:t>	Nagaan </a:t>
            </a:r>
            <a:r>
              <a:rPr lang="nl-NL" altLang="nl-NL" b="0" u="sng">
                <a:latin typeface="Arial" panose="020B0604020202020204" pitchFamily="34" charset="0"/>
                <a:cs typeface="Arial" panose="020B0604020202020204" pitchFamily="34" charset="0"/>
              </a:rPr>
              <a:t>waarom</a:t>
            </a:r>
            <a:r>
              <a:rPr lang="nl-NL" altLang="nl-NL" b="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b="0">
                <a:latin typeface="Arial" panose="020B0604020202020204" pitchFamily="34" charset="0"/>
                <a:cs typeface="Arial" panose="020B0604020202020204" pitchFamily="34" charset="0"/>
              </a:rPr>
              <a:t>een gezondheidskundige interventie wel of niet effectief is geweest.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NL" altLang="nl-NL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11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97902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Opdracht evaluatie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Verdeel in IO-groepen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Beschrijf voor jouw casus</a:t>
            </a:r>
          </a:p>
          <a:p>
            <a:pPr marL="0" indent="0">
              <a:buNone/>
            </a:pPr>
            <a:r>
              <a:rPr lang="nl-NL"/>
              <a:t>	1. Drie effectevaluatie vragen</a:t>
            </a:r>
            <a:endParaRPr lang="nl-NL" b="1"/>
          </a:p>
          <a:p>
            <a:pPr marL="0" indent="0">
              <a:buNone/>
            </a:pPr>
            <a:r>
              <a:rPr lang="nl-NL"/>
              <a:t>	2. Drie procesevaluatie vragen</a:t>
            </a:r>
            <a:endParaRPr lang="nl-NL" b="1"/>
          </a:p>
          <a:p>
            <a:pPr marL="0" indent="0">
              <a:buNone/>
            </a:pPr>
            <a:r>
              <a:rPr lang="nl-NL"/>
              <a:t>	3. Wanneer ga je (de verschillende onderdelen) evalueren?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5BEE2375-5D67-49E8-BDB0-C67CF875A1BD}" type="slidenum">
              <a:rPr lang="nl-NL" altLang="nl-NL" smtClean="0"/>
              <a:pPr>
                <a:defRPr/>
              </a:pPr>
              <a:t>12</a:t>
            </a:fld>
            <a:endParaRPr lang="nl-NL" alt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8027FF6B-2F9C-4E20-935D-B288720B2F69}" type="datetime1">
              <a:rPr lang="nl-NL" altLang="nl-NL" smtClean="0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788623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1835150" y="1330325"/>
            <a:ext cx="5616575" cy="1673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Wat heb je geleerd?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E020C922-8767-427C-AB33-3803FF37B107}"/>
    </a:ext>
  </a:extLst>
</a:theme>
</file>

<file path=ppt/theme/theme2.xml><?xml version="1.0" encoding="utf-8"?>
<a:theme xmlns:a="http://schemas.openxmlformats.org/drawingml/2006/main" name="2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1C10ADA4-ECC6-45DF-B6AF-38E0C03DCC15}"/>
    </a:ext>
  </a:extLst>
</a:theme>
</file>

<file path=ppt/theme/theme3.xml><?xml version="1.0" encoding="utf-8"?>
<a:theme xmlns:a="http://schemas.openxmlformats.org/drawingml/2006/main" name="1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529EC9D7-6766-4774-9EE9-3D0D0D290FC5}"/>
    </a:ext>
  </a:extLst>
</a:theme>
</file>

<file path=ppt/theme/theme4.xml><?xml version="1.0" encoding="utf-8"?>
<a:theme xmlns:a="http://schemas.openxmlformats.org/drawingml/2006/main" name="4_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6C7EA815-D317-441E-A138-F3D195C2E3E3}"/>
    </a:ext>
  </a:extLst>
</a:theme>
</file>

<file path=ppt/theme/theme5.xml><?xml version="1.0" encoding="utf-8"?>
<a:theme xmlns:a="http://schemas.openxmlformats.org/drawingml/2006/main" name="3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408A6C7C-73D7-4F56-A828-2CE7B91D31EA}"/>
    </a:ext>
  </a:extLst>
</a:theme>
</file>

<file path=ppt/theme/theme6.xml><?xml version="1.0" encoding="utf-8"?>
<a:theme xmlns:a="http://schemas.openxmlformats.org/drawingml/2006/main" name="5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4DF52CD1518440A9410417543192CF" ma:contentTypeVersion="15" ma:contentTypeDescription="Een nieuw document maken." ma:contentTypeScope="" ma:versionID="814e4a468c7dcbe379b0ee2a8865f447">
  <xsd:schema xmlns:xsd="http://www.w3.org/2001/XMLSchema" xmlns:xs="http://www.w3.org/2001/XMLSchema" xmlns:p="http://schemas.microsoft.com/office/2006/metadata/properties" xmlns:ns3="41d31240-3f9b-4160-aa9d-7e114304e6cc" xmlns:ns4="d665bda0-32f6-4388-bc96-c7f43a2006b3" targetNamespace="http://schemas.microsoft.com/office/2006/metadata/properties" ma:root="true" ma:fieldsID="1c149c52eb1eb9fae4b377f529c6bf47" ns3:_="" ns4:_="">
    <xsd:import namespace="41d31240-3f9b-4160-aa9d-7e114304e6cc"/>
    <xsd:import namespace="d665bda0-32f6-4388-bc96-c7f43a2006b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d31240-3f9b-4160-aa9d-7e114304e6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5bda0-32f6-4388-bc96-c7f43a2006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A7FD3B-8FBA-4467-BFAD-79858524E6D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1d31240-3f9b-4160-aa9d-7e114304e6cc"/>
    <ds:schemaRef ds:uri="http://purl.org/dc/elements/1.1/"/>
    <ds:schemaRef ds:uri="http://schemas.microsoft.com/office/2006/metadata/properties"/>
    <ds:schemaRef ds:uri="d665bda0-32f6-4388-bc96-c7f43a2006b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7E63CFF-9522-4510-B12A-D4644464A9DF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3F6629DD-02FD-449A-9841-E2615951F3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d31240-3f9b-4160-aa9d-7e114304e6cc"/>
    <ds:schemaRef ds:uri="d665bda0-32f6-4388-bc96-c7f43a2006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963E317-4324-45F9-AC02-09F9835991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943</Words>
  <Application>Microsoft Office PowerPoint</Application>
  <PresentationFormat>Diavoorstelling (16:9)</PresentationFormat>
  <Paragraphs>177</Paragraphs>
  <Slides>13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6</vt:i4>
      </vt:variant>
      <vt:variant>
        <vt:lpstr>Diatitels</vt:lpstr>
      </vt:variant>
      <vt:variant>
        <vt:i4>13</vt:i4>
      </vt:variant>
    </vt:vector>
  </HeadingPairs>
  <TitlesOfParts>
    <vt:vector size="24" baseType="lpstr">
      <vt:lpstr>ＭＳ Ｐゴシック</vt:lpstr>
      <vt:lpstr>ＭＳ Ｐゴシック</vt:lpstr>
      <vt:lpstr>Arial</vt:lpstr>
      <vt:lpstr>Calibri</vt:lpstr>
      <vt:lpstr>Wingdings</vt:lpstr>
      <vt:lpstr>Aangepast ontwerp</vt:lpstr>
      <vt:lpstr>2_Aangepast ontwerp</vt:lpstr>
      <vt:lpstr>1_Aangepast ontwerp</vt:lpstr>
      <vt:lpstr>4_Aangepast ontwerp</vt:lpstr>
      <vt:lpstr>3_Aangepast ontwerp</vt:lpstr>
      <vt:lpstr>5_Aangepast ontwerp</vt:lpstr>
      <vt:lpstr>Workshop 5: Implementatie en evaluatie (stap 5 en 6)</vt:lpstr>
      <vt:lpstr>Doelen</vt:lpstr>
      <vt:lpstr>Intervention Mapping</vt:lpstr>
      <vt:lpstr>Intervention Mapping stap 5: implementatieplan</vt:lpstr>
      <vt:lpstr>Implementatie </vt:lpstr>
      <vt:lpstr>Implementatie op doelgroep niveau</vt:lpstr>
      <vt:lpstr>Opdracht</vt:lpstr>
      <vt:lpstr>Implementatieplan</vt:lpstr>
      <vt:lpstr>Implementatieplan voorbeeld</vt:lpstr>
      <vt:lpstr>Evaluatie clusters</vt:lpstr>
      <vt:lpstr>Intervention Mapping stap 6:  evaluatie</vt:lpstr>
      <vt:lpstr>Opdracht evaluatie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Werkcollege IO: Implementatie en evaluatie (stap 5 en 6) Week 5 KBS 5</dc:title>
  <dc:creator>Remmelink JT, Jantien</dc:creator>
  <cp:lastModifiedBy>Wieren JD van, Johan</cp:lastModifiedBy>
  <cp:revision>6</cp:revision>
  <dcterms:modified xsi:type="dcterms:W3CDTF">2020-10-26T20:28:30Z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0x010100FD4DF52CD1518440A9410417543192CF</vt:lpwstr>
  </property>
</Properties>
</file>