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Helvetica Neue Light" panose="020B0604020202020204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4" autoAdjust="0"/>
  </p:normalViewPr>
  <p:slideViewPr>
    <p:cSldViewPr snapToGrid="0">
      <p:cViewPr varScale="1">
        <p:scale>
          <a:sx n="85" d="100"/>
          <a:sy n="85" d="100"/>
        </p:scale>
        <p:origin x="23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ructure_of_Neuron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9e3c9552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c9e3c95528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Dit is een PowerPoint met diagnostische vragen bij het thema ademhaling.</a:t>
            </a:r>
            <a:endParaRPr/>
          </a:p>
        </p:txBody>
      </p:sp>
      <p:sp>
        <p:nvSpPr>
          <p:cNvPr id="87" name="Google Shape;87;g2c9e3c95528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cb1b3c36a_2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verwarren de functies van het ruggenmerg en de wervelkolom.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 </a:t>
            </a:r>
            <a:r>
              <a:rPr lang="en-GB"/>
              <a:t>Leerlingen denken dat het ruggenmerg hetzelfde is als de wervelkolom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Leerlingen denken dat het ruggenmerg hetzelfde is als de wervelkolom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4" name="Google Shape;284;g2acb1b3c36a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b760db1be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g2db760db1be_0_8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latin typeface="Source Sans Pro"/>
                <a:ea typeface="Source Sans Pro"/>
                <a:cs typeface="Source Sans Pro"/>
                <a:sym typeface="Source Sans Pro"/>
              </a:rPr>
              <a:t>CC BY-SA 4.0 licentie:</a:t>
            </a:r>
            <a:r>
              <a:rPr lang="en-GB" b="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b="0" u="sng">
                <a:solidFill>
                  <a:schemeClr val="hlink"/>
                </a:solidFill>
                <a:hlinkClick r:id="rId3"/>
              </a:rPr>
              <a:t>https://creativecommons.org/licenses/by-sa/4.0</a:t>
            </a:r>
            <a:r>
              <a:rPr lang="en-GB" b="0" u="none"/>
              <a:t> </a:t>
            </a:r>
            <a:endParaRPr/>
          </a:p>
        </p:txBody>
      </p:sp>
      <p:sp>
        <p:nvSpPr>
          <p:cNvPr id="690" name="Google Shape;690;g2db760db1be_0_8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9e3c95528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verwarren</a:t>
            </a:r>
            <a:r>
              <a:rPr lang="en-GB" dirty="0"/>
              <a:t> de </a:t>
            </a:r>
            <a:r>
              <a:rPr lang="en-GB" dirty="0" err="1"/>
              <a:t>begrippen</a:t>
            </a:r>
            <a:r>
              <a:rPr lang="en-GB" dirty="0"/>
              <a:t> </a:t>
            </a:r>
            <a:r>
              <a:rPr lang="en-GB" dirty="0" err="1"/>
              <a:t>impuls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prikkel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prikkels</a:t>
            </a:r>
            <a:r>
              <a:rPr lang="en-GB" dirty="0"/>
              <a:t> </a:t>
            </a:r>
            <a:r>
              <a:rPr lang="en-GB" dirty="0" err="1"/>
              <a:t>inwendig</a:t>
            </a:r>
            <a:r>
              <a:rPr lang="en-GB" dirty="0"/>
              <a:t> </a:t>
            </a:r>
            <a:r>
              <a:rPr lang="en-GB" dirty="0" err="1"/>
              <a:t>voorkomen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het </a:t>
            </a:r>
            <a:r>
              <a:rPr lang="en-GB" dirty="0" err="1"/>
              <a:t>algemene</a:t>
            </a:r>
            <a:r>
              <a:rPr lang="en-GB" dirty="0"/>
              <a:t> </a:t>
            </a:r>
            <a:r>
              <a:rPr lang="en-GB" dirty="0" err="1"/>
              <a:t>woord</a:t>
            </a:r>
            <a:r>
              <a:rPr lang="en-GB" dirty="0"/>
              <a:t> ‘</a:t>
            </a:r>
            <a:r>
              <a:rPr lang="en-GB" dirty="0" err="1"/>
              <a:t>signaal</a:t>
            </a:r>
            <a:r>
              <a:rPr lang="en-GB" dirty="0"/>
              <a:t>’ </a:t>
            </a:r>
            <a:r>
              <a:rPr lang="en-GB" dirty="0" err="1"/>
              <a:t>specifiek</a:t>
            </a:r>
            <a:r>
              <a:rPr lang="en-GB" dirty="0"/>
              <a:t> </a:t>
            </a:r>
            <a:r>
              <a:rPr lang="en-GB" dirty="0" err="1"/>
              <a:t>genoeg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2c9e3c955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10f253b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verwarren de begrippen prikkel, impuls en neurotransmitters.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</a:t>
            </a:r>
            <a:r>
              <a:rPr lang="en-GB"/>
              <a:t> Leerlingen verwarren prikkel en impuls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r>
              <a:rPr lang="en-GB"/>
              <a:t> Leerlingen verwarren prikkels met neurotransmitters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Tip: voor de bovenbouw kun je ook intern milieu toevoegen in de antwoordopties en/of de bespreking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710f253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9e3c9552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Misvatting: Leerlingen vinden het moeilijk de eerste stap van een reactieproces (van prikkel tot gedrag) te onderscheiden.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</a:t>
            </a:r>
            <a:r>
              <a:rPr lang="en-GB"/>
              <a:t> GOED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</a:t>
            </a:r>
            <a:r>
              <a:rPr lang="en-GB"/>
              <a:t> Leerlingen denken dat prikkels in de hersenen binnenkomen of beginnen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r>
              <a:rPr lang="en-GB"/>
              <a:t> Tsja, waarom zou een leerling dit in hemelsnaam kiezen? We horen het graag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</a:t>
            </a:r>
            <a:r>
              <a:rPr lang="en-GB"/>
              <a:t> Leerlingen denken dat de gevoelszenuwcel de prikkel omzet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Tip: in de bovenbouw vwo kun je bespreken dat bij pijnpunten de uitlopers zowel zintuigcel als gevoelszenuwcel zijn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c9e3c9552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cb1b3c36a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herkennen de richting van de impulsoverdracht niet / snappen niet hoe een synaps werkt.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denken dat het cellichaam stoffen vormt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Leerlingen halen de plek waar de stoffen vrijkomen door de war met waar die effect hebben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GOED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er pas verderop in de cel effect kan hebben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2acb1b3c36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cb1b3c36a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in een synaps door beide zijdes neurotransmitters worden afgegeven.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 </a:t>
            </a:r>
            <a:r>
              <a:rPr lang="en-GB"/>
              <a:t>Leerlingen weten niet dat de impulsoverdracht altijd richting het motorisch eindplaatje gaat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GOED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Leerlingen weten dat de impuls twee kanten op gaat, maar weet niet dat de impuls maar aan een kant doorgegeven wordt in de synaps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0" name="Google Shape;190;g2acb1b3c36a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cb1b3c36a_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in een synaps door beide cellen/zijden neurotransmitters worden afgegeven.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 </a:t>
            </a:r>
            <a:r>
              <a:rPr lang="en-GB"/>
              <a:t>GOED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Leerlingen weten niet goed hoe de richting van een synaps werkt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Leerlingen denken dat beide zijden van de synaps neurotransmitters afgeven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2" name="Google Shape;212;g2acb1b3c36a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cb1b3c36a_2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de impuls maar in één richting door een zenuwcel kan gaan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 </a:t>
            </a:r>
            <a:r>
              <a:rPr lang="en-GB"/>
              <a:t>Leerlingen denken dat de impuls enkel naar het cellichaam gaat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</a:t>
            </a:r>
            <a:r>
              <a:rPr lang="en-GB"/>
              <a:t> Leerlingen denken dat de impuls enkel van het cellichaam af gaat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GOED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de impuls alleen kan beginnen aan het begin of eind van een zenuwcel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Bron</a:t>
            </a:r>
            <a:r>
              <a:rPr lang="en-GB"/>
              <a:t> afbeelding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4" name="Google Shape;234;g2acb1b3c36a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c9e3c9552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de impuls maar in één richting door een zenuwcel kan gaan. Leerlingen herkennen de richting van de impulsoverdracht niet / snappen niet hoe een synaps werkt.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A</a:t>
            </a:r>
            <a:r>
              <a:rPr lang="en-GB"/>
              <a:t> Leerlingen denken dat de impuls alleen richting synaps gaat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B </a:t>
            </a:r>
            <a:r>
              <a:rPr lang="en-GB"/>
              <a:t>Leerlingen denken dat de impuls alleen richting receptor gaat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C </a:t>
            </a:r>
            <a:r>
              <a:rPr lang="en-GB"/>
              <a:t>GOED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D</a:t>
            </a:r>
            <a:r>
              <a:rPr lang="en-GB"/>
              <a:t> Leerlingen denken dat de impuls altijd over een synaps kan worden doorgegeven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9" name="Google Shape;259;g2c9e3c955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127760" y="2155501"/>
            <a:ext cx="68580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Zenuwstelsel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</a:t>
            </a:r>
            <a:r>
              <a:rPr lang="en-GB" sz="10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288" name="Google Shape;288;p22"/>
          <p:cNvGrpSpPr/>
          <p:nvPr/>
        </p:nvGrpSpPr>
        <p:grpSpPr>
          <a:xfrm>
            <a:off x="806913" y="1877245"/>
            <a:ext cx="908700" cy="908700"/>
            <a:chOff x="947033" y="2362454"/>
            <a:chExt cx="908700" cy="908700"/>
          </a:xfrm>
        </p:grpSpPr>
        <p:sp>
          <p:nvSpPr>
            <p:cNvPr id="289" name="Google Shape;289;p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91" name="Google Shape;291;p22"/>
          <p:cNvGrpSpPr/>
          <p:nvPr/>
        </p:nvGrpSpPr>
        <p:grpSpPr>
          <a:xfrm>
            <a:off x="806912" y="2975911"/>
            <a:ext cx="908700" cy="908700"/>
            <a:chOff x="4665644" y="2362454"/>
            <a:chExt cx="908700" cy="908700"/>
          </a:xfrm>
        </p:grpSpPr>
        <p:sp>
          <p:nvSpPr>
            <p:cNvPr id="292" name="Google Shape;292;p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94" name="Google Shape;294;p22"/>
          <p:cNvGrpSpPr/>
          <p:nvPr/>
        </p:nvGrpSpPr>
        <p:grpSpPr>
          <a:xfrm>
            <a:off x="806911" y="4111897"/>
            <a:ext cx="908700" cy="908700"/>
            <a:chOff x="947033" y="4156948"/>
            <a:chExt cx="908700" cy="908700"/>
          </a:xfrm>
        </p:grpSpPr>
        <p:sp>
          <p:nvSpPr>
            <p:cNvPr id="295" name="Google Shape;295;p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97" name="Google Shape;297;p22"/>
          <p:cNvSpPr/>
          <p:nvPr/>
        </p:nvSpPr>
        <p:spPr>
          <a:xfrm>
            <a:off x="1958101" y="2036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Beweging mogelijk maken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2"/>
          <p:cNvSpPr/>
          <p:nvPr/>
        </p:nvSpPr>
        <p:spPr>
          <a:xfrm>
            <a:off x="1958101" y="3092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Stevigheid geven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1958100" y="4237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Impulsen geleiden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Wat is de taak van het ruggenmerg?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db760db1be_0_870"/>
          <p:cNvSpPr txBox="1"/>
          <p:nvPr/>
        </p:nvSpPr>
        <p:spPr>
          <a:xfrm>
            <a:off x="5685183" y="6407433"/>
            <a:ext cx="3458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/>
          </a:p>
        </p:txBody>
      </p:sp>
      <p:sp>
        <p:nvSpPr>
          <p:cNvPr id="693" name="Google Shape;693;g2db760db1be_0_8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694" name="Google Shape;694;g2db760db1be_0_870"/>
          <p:cNvSpPr txBox="1"/>
          <p:nvPr/>
        </p:nvSpPr>
        <p:spPr>
          <a:xfrm>
            <a:off x="628650" y="572530"/>
            <a:ext cx="78867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toelichting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zijn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ontwikkeld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de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diagnostische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werkgroep</a:t>
            </a:r>
            <a:r>
              <a:rPr lang="en-GB" sz="3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de NVON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Meer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vragen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 </a:t>
            </a:r>
            <a:r>
              <a:rPr lang="en-GB" sz="3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vind</a:t>
            </a: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op: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GB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lang="en-GB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lang="en-GB"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g2db760db1be_0_8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3557741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g2db760db1be_0_87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7" name="Google Shape;697;g2db760db1be_0_87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8" name="Google Shape;698;g2db760db1be_0_870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729438" y="2196833"/>
            <a:ext cx="7309588" cy="908700"/>
            <a:chOff x="806913" y="1496245"/>
            <a:chExt cx="7309588" cy="908700"/>
          </a:xfrm>
        </p:grpSpPr>
        <p:grpSp>
          <p:nvGrpSpPr>
            <p:cNvPr id="99" name="Google Shape;99;p14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00" name="Google Shape;100;p14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02" name="Google Shape;102;p14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Prikkel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729437" y="3295499"/>
            <a:ext cx="7309589" cy="908700"/>
            <a:chOff x="806912" y="2594911"/>
            <a:chExt cx="7309589" cy="908700"/>
          </a:xfrm>
        </p:grpSpPr>
        <p:grpSp>
          <p:nvGrpSpPr>
            <p:cNvPr id="104" name="Google Shape;104;p14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05" name="Google Shape;105;p14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07" name="Google Shape;107;p14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Signaal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4"/>
          <p:cNvGrpSpPr/>
          <p:nvPr/>
        </p:nvGrpSpPr>
        <p:grpSpPr>
          <a:xfrm>
            <a:off x="729436" y="4431485"/>
            <a:ext cx="7309589" cy="908700"/>
            <a:chOff x="806911" y="3730897"/>
            <a:chExt cx="7309589" cy="908700"/>
          </a:xfrm>
        </p:grpSpPr>
        <p:grpSp>
          <p:nvGrpSpPr>
            <p:cNvPr id="109" name="Google Shape;109;p14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12" name="Google Shape;112;p14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Impuls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heet het signaal dat door een zenuwcel heen verplaatst?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20" name="Google Shape;120;p15"/>
          <p:cNvGrpSpPr/>
          <p:nvPr/>
        </p:nvGrpSpPr>
        <p:grpSpPr>
          <a:xfrm>
            <a:off x="729438" y="2196833"/>
            <a:ext cx="7309588" cy="908700"/>
            <a:chOff x="806913" y="1496245"/>
            <a:chExt cx="7309588" cy="908700"/>
          </a:xfrm>
        </p:grpSpPr>
        <p:grpSp>
          <p:nvGrpSpPr>
            <p:cNvPr id="121" name="Google Shape;121;p15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24" name="Google Shape;124;p15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Een invloed uit de omgeving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>
            <a:off x="729437" y="3295499"/>
            <a:ext cx="7309589" cy="908700"/>
            <a:chOff x="806912" y="2594911"/>
            <a:chExt cx="7309589" cy="908700"/>
          </a:xfrm>
        </p:grpSpPr>
        <p:grpSp>
          <p:nvGrpSpPr>
            <p:cNvPr id="126" name="Google Shape;126;p15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27" name="Google Shape;127;p15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29" name="Google Shape;129;p15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Een elektrisch signaal over een zenuwcel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729436" y="4431485"/>
            <a:ext cx="8109989" cy="908700"/>
            <a:chOff x="806911" y="3730897"/>
            <a:chExt cx="8109989" cy="908700"/>
          </a:xfrm>
        </p:grpSpPr>
        <p:grpSp>
          <p:nvGrpSpPr>
            <p:cNvPr id="131" name="Google Shape;131;p15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34" name="Google Shape;134;p15"/>
            <p:cNvSpPr/>
            <p:nvPr/>
          </p:nvSpPr>
          <p:spPr>
            <a:xfrm>
              <a:off x="1958100" y="3856588"/>
              <a:ext cx="69588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De signaaloverdracht tussen twee zenuwcellen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Wat is een prikkel?</a:t>
            </a:r>
            <a:br>
              <a:rPr lang="en-GB"/>
            </a:b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>
            <a:off x="806913" y="1496245"/>
            <a:ext cx="7309588" cy="908700"/>
            <a:chOff x="806913" y="1496245"/>
            <a:chExt cx="7309588" cy="908700"/>
          </a:xfrm>
        </p:grpSpPr>
        <p:grpSp>
          <p:nvGrpSpPr>
            <p:cNvPr id="143" name="Google Shape;143;p16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44" name="Google Shape;144;p16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/>
              </a:p>
            </p:txBody>
          </p:sp>
        </p:grpSp>
        <p:sp>
          <p:nvSpPr>
            <p:cNvPr id="146" name="Google Shape;146;p16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Zintuigcel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806912" y="2594911"/>
            <a:ext cx="7309589" cy="908700"/>
            <a:chOff x="806912" y="2594911"/>
            <a:chExt cx="7309589" cy="908700"/>
          </a:xfrm>
        </p:grpSpPr>
        <p:grpSp>
          <p:nvGrpSpPr>
            <p:cNvPr id="148" name="Google Shape;148;p16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/>
              </a:p>
            </p:txBody>
          </p:sp>
        </p:grpSp>
        <p:sp>
          <p:nvSpPr>
            <p:cNvPr id="151" name="Google Shape;151;p16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Schakelcel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806911" y="3730897"/>
            <a:ext cx="7309589" cy="908700"/>
            <a:chOff x="806911" y="3730897"/>
            <a:chExt cx="7309589" cy="908700"/>
          </a:xfrm>
        </p:grpSpPr>
        <p:grpSp>
          <p:nvGrpSpPr>
            <p:cNvPr id="153" name="Google Shape;153;p16"/>
            <p:cNvGrpSpPr/>
            <p:nvPr/>
          </p:nvGrpSpPr>
          <p:grpSpPr>
            <a:xfrm>
              <a:off x="806911" y="3730897"/>
              <a:ext cx="908700" cy="908700"/>
              <a:chOff x="947033" y="4156948"/>
              <a:chExt cx="908700" cy="908700"/>
            </a:xfrm>
          </p:grpSpPr>
          <p:sp>
            <p:nvSpPr>
              <p:cNvPr id="154" name="Google Shape;154;p16"/>
              <p:cNvSpPr/>
              <p:nvPr/>
            </p:nvSpPr>
            <p:spPr>
              <a:xfrm>
                <a:off x="947033" y="4156948"/>
                <a:ext cx="9087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/>
              </a:p>
            </p:txBody>
          </p:sp>
        </p:grpSp>
        <p:sp>
          <p:nvSpPr>
            <p:cNvPr id="156" name="Google Shape;156;p16"/>
            <p:cNvSpPr/>
            <p:nvPr/>
          </p:nvSpPr>
          <p:spPr>
            <a:xfrm>
              <a:off x="1958100" y="38565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Bewegingszenuwcel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806911" y="4829563"/>
            <a:ext cx="7309588" cy="908700"/>
            <a:chOff x="806911" y="4829563"/>
            <a:chExt cx="7309588" cy="908700"/>
          </a:xfrm>
        </p:grpSpPr>
        <p:grpSp>
          <p:nvGrpSpPr>
            <p:cNvPr id="158" name="Google Shape;158;p16"/>
            <p:cNvGrpSpPr/>
            <p:nvPr/>
          </p:nvGrpSpPr>
          <p:grpSpPr>
            <a:xfrm>
              <a:off x="806911" y="4829563"/>
              <a:ext cx="908700" cy="908700"/>
              <a:chOff x="4665644" y="4148177"/>
              <a:chExt cx="908700" cy="908700"/>
            </a:xfrm>
          </p:grpSpPr>
          <p:sp>
            <p:nvSpPr>
              <p:cNvPr id="159" name="Google Shape;159;p16"/>
              <p:cNvSpPr/>
              <p:nvPr/>
            </p:nvSpPr>
            <p:spPr>
              <a:xfrm>
                <a:off x="4665644" y="4148177"/>
                <a:ext cx="908700" cy="908700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endParaRPr sz="20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979848" y="4374198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5700" tIns="35700" rIns="35700" bIns="3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/>
              </a:p>
            </p:txBody>
          </p:sp>
        </p:grpSp>
        <p:sp>
          <p:nvSpPr>
            <p:cNvPr id="161" name="Google Shape;161;p16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Gevoelszenuwcel</a:t>
              </a: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Welke cel zet de prikkel om in een impuls?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424" y="2572275"/>
            <a:ext cx="7163160" cy="17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171" name="Google Shape;171;p17"/>
          <p:cNvGrpSpPr/>
          <p:nvPr/>
        </p:nvGrpSpPr>
        <p:grpSpPr>
          <a:xfrm>
            <a:off x="973791" y="4609770"/>
            <a:ext cx="908700" cy="908700"/>
            <a:chOff x="1339856" y="4930964"/>
            <a:chExt cx="908700" cy="908700"/>
          </a:xfrm>
        </p:grpSpPr>
        <p:sp>
          <p:nvSpPr>
            <p:cNvPr id="172" name="Google Shape;172;p17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3040415" y="4609770"/>
            <a:ext cx="908700" cy="908700"/>
            <a:chOff x="4181543" y="4930964"/>
            <a:chExt cx="908700" cy="908700"/>
          </a:xfrm>
        </p:grpSpPr>
        <p:sp>
          <p:nvSpPr>
            <p:cNvPr id="175" name="Google Shape;175;p17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5107039" y="4609770"/>
            <a:ext cx="908700" cy="908700"/>
            <a:chOff x="7016818" y="4930964"/>
            <a:chExt cx="908700" cy="908700"/>
          </a:xfrm>
        </p:grpSpPr>
        <p:sp>
          <p:nvSpPr>
            <p:cNvPr id="178" name="Google Shape;178;p17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180" name="Google Shape;180;p17"/>
          <p:cNvGrpSpPr/>
          <p:nvPr/>
        </p:nvGrpSpPr>
        <p:grpSpPr>
          <a:xfrm>
            <a:off x="7173663" y="4609770"/>
            <a:ext cx="908700" cy="908700"/>
            <a:chOff x="9854506" y="4930964"/>
            <a:chExt cx="908700" cy="908700"/>
          </a:xfrm>
        </p:grpSpPr>
        <p:sp>
          <p:nvSpPr>
            <p:cNvPr id="181" name="Google Shape;181;p17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183" name="Google Shape;183;p17"/>
          <p:cNvSpPr/>
          <p:nvPr/>
        </p:nvSpPr>
        <p:spPr>
          <a:xfrm>
            <a:off x="838334" y="53374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2984835" y="53520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677979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708175" y="329722"/>
            <a:ext cx="81099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/>
              <a:t>Een neurotransmitter komt vrij in hersenen.</a:t>
            </a:r>
            <a:endParaRPr sz="320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/>
              <a:t>In de afbeelding zijn twee hersencellen afgebeeld.</a:t>
            </a:r>
            <a:endParaRPr sz="320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GB" sz="3200"/>
              <a:t>Op welke plaats heeft de neurotransmitter effect?</a:t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471314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1964391" y="4609770"/>
            <a:ext cx="908700" cy="908700"/>
            <a:chOff x="1339856" y="4930964"/>
            <a:chExt cx="908700" cy="908700"/>
          </a:xfrm>
        </p:grpSpPr>
        <p:sp>
          <p:nvSpPr>
            <p:cNvPr id="196" name="Google Shape;196;p18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98" name="Google Shape;198;p18"/>
          <p:cNvGrpSpPr/>
          <p:nvPr/>
        </p:nvGrpSpPr>
        <p:grpSpPr>
          <a:xfrm>
            <a:off x="4031015" y="4609770"/>
            <a:ext cx="908700" cy="908700"/>
            <a:chOff x="4181543" y="4930964"/>
            <a:chExt cx="908700" cy="908700"/>
          </a:xfrm>
        </p:grpSpPr>
        <p:sp>
          <p:nvSpPr>
            <p:cNvPr id="199" name="Google Shape;199;p18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01" name="Google Shape;201;p18"/>
          <p:cNvGrpSpPr/>
          <p:nvPr/>
        </p:nvGrpSpPr>
        <p:grpSpPr>
          <a:xfrm>
            <a:off x="6097639" y="4609770"/>
            <a:ext cx="908700" cy="908700"/>
            <a:chOff x="7016818" y="4930964"/>
            <a:chExt cx="908700" cy="908700"/>
          </a:xfrm>
        </p:grpSpPr>
        <p:sp>
          <p:nvSpPr>
            <p:cNvPr id="202" name="Google Shape;202;p18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04" name="Google Shape;204;p18"/>
          <p:cNvSpPr/>
          <p:nvPr/>
        </p:nvSpPr>
        <p:spPr>
          <a:xfrm>
            <a:off x="1828934" y="53374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677979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708175" y="329724"/>
            <a:ext cx="8109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/>
              <a:t> In welke richting wordt de impuls voortgezet?</a:t>
            </a:r>
            <a:endParaRPr sz="3200"/>
          </a:p>
        </p:txBody>
      </p:sp>
      <p:sp>
        <p:nvSpPr>
          <p:cNvPr id="207" name="Google Shape;207;p18"/>
          <p:cNvSpPr/>
          <p:nvPr/>
        </p:nvSpPr>
        <p:spPr>
          <a:xfrm>
            <a:off x="570374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beide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3899034" y="53620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209" name="Google Shape;2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5" y="1513024"/>
            <a:ext cx="8933101" cy="23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217" name="Google Shape;217;p19"/>
          <p:cNvGrpSpPr/>
          <p:nvPr/>
        </p:nvGrpSpPr>
        <p:grpSpPr>
          <a:xfrm>
            <a:off x="1964391" y="4609770"/>
            <a:ext cx="908700" cy="908700"/>
            <a:chOff x="1339856" y="4930964"/>
            <a:chExt cx="908700" cy="908700"/>
          </a:xfrm>
        </p:grpSpPr>
        <p:sp>
          <p:nvSpPr>
            <p:cNvPr id="218" name="Google Shape;218;p19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20" name="Google Shape;220;p19"/>
          <p:cNvGrpSpPr/>
          <p:nvPr/>
        </p:nvGrpSpPr>
        <p:grpSpPr>
          <a:xfrm>
            <a:off x="4031015" y="4609770"/>
            <a:ext cx="908700" cy="908700"/>
            <a:chOff x="4181543" y="4930964"/>
            <a:chExt cx="908700" cy="908700"/>
          </a:xfrm>
        </p:grpSpPr>
        <p:sp>
          <p:nvSpPr>
            <p:cNvPr id="221" name="Google Shape;221;p19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6097639" y="4609770"/>
            <a:ext cx="908700" cy="908700"/>
            <a:chOff x="7016818" y="4930964"/>
            <a:chExt cx="908700" cy="908700"/>
          </a:xfrm>
        </p:grpSpPr>
        <p:sp>
          <p:nvSpPr>
            <p:cNvPr id="224" name="Google Shape;224;p19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1828934" y="53374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677979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708175" y="329724"/>
            <a:ext cx="8109900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/>
              <a:t>In welk deel van de synaps wordt de neurotransmitter afgegeven?</a:t>
            </a:r>
            <a:endParaRPr sz="3200"/>
          </a:p>
        </p:txBody>
      </p:sp>
      <p:sp>
        <p:nvSpPr>
          <p:cNvPr id="229" name="Google Shape;229;p19"/>
          <p:cNvSpPr/>
          <p:nvPr/>
        </p:nvSpPr>
        <p:spPr>
          <a:xfrm>
            <a:off x="570374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 en Q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3899034" y="53620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pic>
        <p:nvPicPr>
          <p:cNvPr id="231" name="Google Shape;2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25" y="1513024"/>
            <a:ext cx="8933101" cy="2329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625" y="1730575"/>
            <a:ext cx="7448746" cy="2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p2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973791" y="4304970"/>
            <a:ext cx="908700" cy="908700"/>
            <a:chOff x="1339856" y="4930964"/>
            <a:chExt cx="908700" cy="908700"/>
          </a:xfrm>
        </p:grpSpPr>
        <p:sp>
          <p:nvSpPr>
            <p:cNvPr id="241" name="Google Shape;241;p20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3040415" y="4304970"/>
            <a:ext cx="908700" cy="908700"/>
            <a:chOff x="4181543" y="4930964"/>
            <a:chExt cx="908700" cy="908700"/>
          </a:xfrm>
        </p:grpSpPr>
        <p:sp>
          <p:nvSpPr>
            <p:cNvPr id="244" name="Google Shape;244;p20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46" name="Google Shape;246;p20"/>
          <p:cNvGrpSpPr/>
          <p:nvPr/>
        </p:nvGrpSpPr>
        <p:grpSpPr>
          <a:xfrm>
            <a:off x="5107039" y="4304970"/>
            <a:ext cx="908700" cy="908700"/>
            <a:chOff x="7016818" y="4930964"/>
            <a:chExt cx="908700" cy="908700"/>
          </a:xfrm>
        </p:grpSpPr>
        <p:sp>
          <p:nvSpPr>
            <p:cNvPr id="247" name="Google Shape;247;p20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7173663" y="4304970"/>
            <a:ext cx="908700" cy="908700"/>
            <a:chOff x="9854506" y="4930964"/>
            <a:chExt cx="908700" cy="908700"/>
          </a:xfrm>
        </p:grpSpPr>
        <p:sp>
          <p:nvSpPr>
            <p:cNvPr id="250" name="Google Shape;250;p20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52" name="Google Shape;252;p20"/>
          <p:cNvSpPr/>
          <p:nvPr/>
        </p:nvSpPr>
        <p:spPr>
          <a:xfrm>
            <a:off x="838334" y="51088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Naar links</a:t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2984835" y="51234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Naar rechts</a:t>
            </a:r>
            <a:endParaRPr/>
          </a:p>
        </p:txBody>
      </p:sp>
      <p:sp>
        <p:nvSpPr>
          <p:cNvPr id="254" name="Google Shape;254;p20"/>
          <p:cNvSpPr/>
          <p:nvPr/>
        </p:nvSpPr>
        <p:spPr>
          <a:xfrm>
            <a:off x="6779794" y="51334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Geen van beiden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708175" y="329722"/>
            <a:ext cx="81099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/>
              <a:t>Deze cel wordt geprikkeld op het punt bij de pijl, in welke richting gaat de impuls?</a:t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4713144" y="51334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Allebei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3871295" y="2628633"/>
            <a:ext cx="35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/>
          </a:p>
        </p:txBody>
      </p:sp>
      <p:grpSp>
        <p:nvGrpSpPr>
          <p:cNvPr id="264" name="Google Shape;264;p21"/>
          <p:cNvGrpSpPr/>
          <p:nvPr/>
        </p:nvGrpSpPr>
        <p:grpSpPr>
          <a:xfrm>
            <a:off x="973791" y="4609770"/>
            <a:ext cx="908700" cy="908700"/>
            <a:chOff x="1339856" y="4930964"/>
            <a:chExt cx="908700" cy="908700"/>
          </a:xfrm>
        </p:grpSpPr>
        <p:sp>
          <p:nvSpPr>
            <p:cNvPr id="265" name="Google Shape;265;p21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267" name="Google Shape;267;p21"/>
          <p:cNvGrpSpPr/>
          <p:nvPr/>
        </p:nvGrpSpPr>
        <p:grpSpPr>
          <a:xfrm>
            <a:off x="3040415" y="4609770"/>
            <a:ext cx="908700" cy="908700"/>
            <a:chOff x="4181543" y="4930964"/>
            <a:chExt cx="908700" cy="908700"/>
          </a:xfrm>
        </p:grpSpPr>
        <p:sp>
          <p:nvSpPr>
            <p:cNvPr id="268" name="Google Shape;268;p21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270" name="Google Shape;270;p21"/>
          <p:cNvGrpSpPr/>
          <p:nvPr/>
        </p:nvGrpSpPr>
        <p:grpSpPr>
          <a:xfrm>
            <a:off x="5107039" y="4609770"/>
            <a:ext cx="908700" cy="908700"/>
            <a:chOff x="7016818" y="4930964"/>
            <a:chExt cx="908700" cy="908700"/>
          </a:xfrm>
        </p:grpSpPr>
        <p:sp>
          <p:nvSpPr>
            <p:cNvPr id="271" name="Google Shape;271;p21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73" name="Google Shape;273;p21"/>
          <p:cNvGrpSpPr/>
          <p:nvPr/>
        </p:nvGrpSpPr>
        <p:grpSpPr>
          <a:xfrm>
            <a:off x="7173663" y="4609770"/>
            <a:ext cx="908700" cy="908700"/>
            <a:chOff x="9854506" y="4930964"/>
            <a:chExt cx="908700" cy="908700"/>
          </a:xfrm>
        </p:grpSpPr>
        <p:sp>
          <p:nvSpPr>
            <p:cNvPr id="274" name="Google Shape;274;p21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76" name="Google Shape;276;p21"/>
          <p:cNvSpPr/>
          <p:nvPr/>
        </p:nvSpPr>
        <p:spPr>
          <a:xfrm>
            <a:off x="838334" y="53374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2984835" y="5352044"/>
            <a:ext cx="1019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1, 2</a:t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677979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1, 2, 3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838325" y="244697"/>
            <a:ext cx="81099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/>
              <a:t>Cel T wordt geprikkeld op het punt bij de pijl. Op welke plekken veroorzaakt dit een impuls?</a:t>
            </a: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4713144" y="53620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2, 3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100" y="2002997"/>
            <a:ext cx="7376450" cy="15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Diavoorstelling (4:3)</PresentationFormat>
  <Paragraphs>162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Tahoma</vt:lpstr>
      <vt:lpstr>Arial</vt:lpstr>
      <vt:lpstr>Source Sans Pro</vt:lpstr>
      <vt:lpstr>Helvetica Neue</vt:lpstr>
      <vt:lpstr>Calibri</vt:lpstr>
      <vt:lpstr>Helvetica Neue Light</vt:lpstr>
      <vt:lpstr>Corbel</vt:lpstr>
      <vt:lpstr>Kantoorthema</vt:lpstr>
      <vt:lpstr>Zenuwstelsel </vt:lpstr>
      <vt:lpstr>Hoe heet het signaal dat door een zenuwcel heen verplaatst? </vt:lpstr>
      <vt:lpstr>Wat is een prikkel?  </vt:lpstr>
      <vt:lpstr>Welke cel zet de prikkel om in een impuls? </vt:lpstr>
      <vt:lpstr>Een neurotransmitter komt vrij in hersenen. In de afbeelding zijn twee hersencellen afgebeeld. Op welke plaats heeft de neurotransmitter effect?</vt:lpstr>
      <vt:lpstr> In welke richting wordt de impuls voortgezet?</vt:lpstr>
      <vt:lpstr>In welk deel van de synaps wordt de neurotransmitter afgegeven?</vt:lpstr>
      <vt:lpstr>Deze cel wordt geprikkeld op het punt bij de pijl, in welke richting gaat de impuls?</vt:lpstr>
      <vt:lpstr>Cel T wordt geprikkeld op het punt bij de pijl. Op welke plekken veroorzaakt dit een impuls?</vt:lpstr>
      <vt:lpstr>Wat is de taak van het ruggenmerg?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Sofie Faes</cp:lastModifiedBy>
  <cp:revision>1</cp:revision>
  <dcterms:modified xsi:type="dcterms:W3CDTF">2024-10-30T08:20:41Z</dcterms:modified>
</cp:coreProperties>
</file>