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2"/>
  </p:notesMasterIdLst>
  <p:sldIdLst>
    <p:sldId id="257" r:id="rId3"/>
    <p:sldId id="258" r:id="rId4"/>
    <p:sldId id="263" r:id="rId5"/>
    <p:sldId id="259" r:id="rId6"/>
    <p:sldId id="261" r:id="rId7"/>
    <p:sldId id="260" r:id="rId8"/>
    <p:sldId id="266" r:id="rId9"/>
    <p:sldId id="262" r:id="rId10"/>
    <p:sldId id="265" r:id="rId11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72907" autoAdjust="0"/>
  </p:normalViewPr>
  <p:slideViewPr>
    <p:cSldViewPr snapToGrid="0">
      <p:cViewPr varScale="1">
        <p:scale>
          <a:sx n="53" d="100"/>
          <a:sy n="53" d="100"/>
        </p:scale>
        <p:origin x="1878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432F4F-7DC3-46A6-930E-4002180E75A5}" type="datetimeFigureOut">
              <a:rPr lang="nl-NL" smtClean="0"/>
              <a:t>24-3-2020</a:t>
            </a:fld>
            <a:endParaRPr lang="nl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84A3CF-6A32-4DDA-98CD-8F475E9A1708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607803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A7D4DA-B98E-4998-8FE8-460F8B7C32F0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833109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A7D4DA-B98E-4998-8FE8-460F8B7C32F0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104092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https://create.kahoot.it/share/anamnese-en-11-fgp-s/71b84da0-8613-4ec3-b10d-39d5a300e9ba</a:t>
            </a:r>
          </a:p>
          <a:p>
            <a:endParaRPr lang="nl-NL" dirty="0" smtClean="0"/>
          </a:p>
          <a:p>
            <a:endParaRPr lang="nl-NL" dirty="0" smtClean="0"/>
          </a:p>
          <a:p>
            <a:r>
              <a:rPr lang="nl-NL" dirty="0" smtClean="0"/>
              <a:t>11 vragen om even</a:t>
            </a:r>
            <a:r>
              <a:rPr lang="nl-NL" baseline="0" dirty="0" smtClean="0"/>
              <a:t> snel te kijken welke informatie is blijven hangen uit de vorige les. 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84A3CF-6A32-4DDA-98CD-8F475E9A1708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67229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 uitwerking van de voorbereidingsopdracht wordt uitvoerig nabesproken d.m.v. een onderwijsleergesprek.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84A3CF-6A32-4DDA-98CD-8F475E9A1708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350659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baseline="0" dirty="0" smtClean="0">
                <a:sym typeface="Wingdings" panose="05000000000000000000" pitchFamily="2" charset="2"/>
              </a:rPr>
              <a:t>Indien hier geen tijd meer voor was in vorige les; deze les verder ingaan op toepassing Gordon specifiek bij dhr. Jansen. </a:t>
            </a:r>
            <a:endParaRPr lang="nl-NL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Nabespreken</a:t>
            </a:r>
            <a:r>
              <a:rPr lang="en-US" dirty="0" smtClean="0"/>
              <a:t> met de </a:t>
            </a:r>
            <a:r>
              <a:rPr lang="en-US" dirty="0" err="1" smtClean="0"/>
              <a:t>klas</a:t>
            </a:r>
            <a:r>
              <a:rPr lang="en-US" dirty="0" smtClean="0"/>
              <a:t> </a:t>
            </a:r>
            <a:r>
              <a:rPr lang="en-US" dirty="0" err="1" smtClean="0"/>
              <a:t>waarom</a:t>
            </a:r>
            <a:r>
              <a:rPr lang="en-US" dirty="0" smtClean="0"/>
              <a:t> </a:t>
            </a:r>
            <a:r>
              <a:rPr lang="en-US" dirty="0" err="1" smtClean="0"/>
              <a:t>bepaalde</a:t>
            </a:r>
            <a:r>
              <a:rPr lang="en-US" dirty="0" smtClean="0"/>
              <a:t> </a:t>
            </a:r>
            <a:r>
              <a:rPr lang="en-US" dirty="0" err="1" smtClean="0"/>
              <a:t>vragen</a:t>
            </a:r>
            <a:r>
              <a:rPr lang="en-US" dirty="0" smtClean="0"/>
              <a:t> </a:t>
            </a:r>
            <a:r>
              <a:rPr lang="en-US" dirty="0" err="1" smtClean="0"/>
              <a:t>wel</a:t>
            </a:r>
            <a:r>
              <a:rPr lang="en-US" dirty="0" smtClean="0"/>
              <a:t> of </a:t>
            </a:r>
            <a:r>
              <a:rPr lang="en-US" dirty="0" err="1" smtClean="0"/>
              <a:t>niet</a:t>
            </a:r>
            <a:r>
              <a:rPr lang="en-US" dirty="0" smtClean="0"/>
              <a:t> </a:t>
            </a:r>
            <a:r>
              <a:rPr lang="en-US" dirty="0" err="1" smtClean="0"/>
              <a:t>geschikt</a:t>
            </a:r>
            <a:r>
              <a:rPr lang="en-US" dirty="0" smtClean="0"/>
              <a:t> </a:t>
            </a:r>
            <a:r>
              <a:rPr lang="en-US" dirty="0" err="1" smtClean="0"/>
              <a:t>zijn</a:t>
            </a:r>
            <a:r>
              <a:rPr lang="en-US" baseline="0" dirty="0" smtClean="0"/>
              <a:t> om te </a:t>
            </a:r>
            <a:r>
              <a:rPr lang="en-US" baseline="0" dirty="0" err="1" smtClean="0"/>
              <a:t>stellen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meneer</a:t>
            </a:r>
            <a:r>
              <a:rPr lang="en-US" baseline="0" dirty="0" smtClean="0"/>
              <a:t> Jansen. </a:t>
            </a:r>
          </a:p>
          <a:p>
            <a:endParaRPr lang="en-US" baseline="0" dirty="0" smtClean="0"/>
          </a:p>
          <a:p>
            <a:r>
              <a:rPr lang="en-US" baseline="0" dirty="0" err="1" smtClean="0"/>
              <a:t>Studenten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er</a:t>
            </a:r>
            <a:r>
              <a:rPr lang="en-US" baseline="0" dirty="0" smtClean="0"/>
              <a:t> op </a:t>
            </a:r>
            <a:r>
              <a:rPr lang="en-US" baseline="0" dirty="0" err="1" smtClean="0"/>
              <a:t>wijzen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dat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ze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padlet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naar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zichzelf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kunnen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mailen</a:t>
            </a:r>
            <a:r>
              <a:rPr lang="en-US" baseline="0" dirty="0" smtClean="0"/>
              <a:t> </a:t>
            </a:r>
            <a:r>
              <a:rPr lang="en-US" baseline="0" dirty="0" smtClean="0">
                <a:sym typeface="Wingdings" panose="05000000000000000000" pitchFamily="2" charset="2"/>
              </a:rPr>
              <a:t> </a:t>
            </a:r>
            <a:r>
              <a:rPr lang="en-US" baseline="0" dirty="0" err="1" smtClean="0">
                <a:sym typeface="Wingdings" panose="05000000000000000000" pitchFamily="2" charset="2"/>
              </a:rPr>
              <a:t>handig</a:t>
            </a:r>
            <a:r>
              <a:rPr lang="en-US" baseline="0" dirty="0" smtClean="0">
                <a:sym typeface="Wingdings" panose="05000000000000000000" pitchFamily="2" charset="2"/>
              </a:rPr>
              <a:t> </a:t>
            </a:r>
            <a:r>
              <a:rPr lang="en-US" baseline="0" dirty="0" err="1" smtClean="0">
                <a:sym typeface="Wingdings" panose="05000000000000000000" pitchFamily="2" charset="2"/>
              </a:rPr>
              <a:t>opzetje</a:t>
            </a:r>
            <a:r>
              <a:rPr lang="en-US" baseline="0" dirty="0" smtClean="0">
                <a:sym typeface="Wingdings" panose="05000000000000000000" pitchFamily="2" charset="2"/>
              </a:rPr>
              <a:t> </a:t>
            </a:r>
            <a:r>
              <a:rPr lang="en-US" baseline="0" dirty="0" err="1" smtClean="0">
                <a:sym typeface="Wingdings" panose="05000000000000000000" pitchFamily="2" charset="2"/>
              </a:rPr>
              <a:t>voor</a:t>
            </a:r>
            <a:r>
              <a:rPr lang="en-US" baseline="0" dirty="0" smtClean="0">
                <a:sym typeface="Wingdings" panose="05000000000000000000" pitchFamily="2" charset="2"/>
              </a:rPr>
              <a:t> de </a:t>
            </a:r>
            <a:r>
              <a:rPr lang="en-US" baseline="0" dirty="0" err="1" smtClean="0">
                <a:sym typeface="Wingdings" panose="05000000000000000000" pitchFamily="2" charset="2"/>
              </a:rPr>
              <a:t>producttoets</a:t>
            </a:r>
            <a:r>
              <a:rPr lang="en-US" baseline="0" dirty="0" smtClean="0">
                <a:sym typeface="Wingdings" panose="05000000000000000000" pitchFamily="2" charset="2"/>
              </a:rPr>
              <a:t>! </a:t>
            </a:r>
            <a:r>
              <a:rPr lang="en-US" baseline="0" dirty="0" err="1" smtClean="0">
                <a:sym typeface="Wingdings" panose="05000000000000000000" pitchFamily="2" charset="2"/>
              </a:rPr>
              <a:t>Uitleggen</a:t>
            </a:r>
            <a:r>
              <a:rPr lang="en-US" baseline="0" dirty="0" smtClean="0">
                <a:sym typeface="Wingdings" panose="05000000000000000000" pitchFamily="2" charset="2"/>
              </a:rPr>
              <a:t> </a:t>
            </a:r>
            <a:r>
              <a:rPr lang="en-US" baseline="0" dirty="0" err="1" smtClean="0">
                <a:sym typeface="Wingdings" panose="05000000000000000000" pitchFamily="2" charset="2"/>
              </a:rPr>
              <a:t>dat</a:t>
            </a:r>
            <a:r>
              <a:rPr lang="en-US" baseline="0" dirty="0" smtClean="0">
                <a:sym typeface="Wingdings" panose="05000000000000000000" pitchFamily="2" charset="2"/>
              </a:rPr>
              <a:t> </a:t>
            </a:r>
            <a:r>
              <a:rPr lang="en-US" baseline="0" dirty="0" err="1" smtClean="0">
                <a:sym typeface="Wingdings" panose="05000000000000000000" pitchFamily="2" charset="2"/>
              </a:rPr>
              <a:t>ze</a:t>
            </a:r>
            <a:r>
              <a:rPr lang="en-US" baseline="0" dirty="0" smtClean="0">
                <a:sym typeface="Wingdings" panose="05000000000000000000" pitchFamily="2" charset="2"/>
              </a:rPr>
              <a:t> nog </a:t>
            </a:r>
            <a:r>
              <a:rPr lang="en-US" baseline="0" dirty="0" err="1" smtClean="0">
                <a:sym typeface="Wingdings" panose="05000000000000000000" pitchFamily="2" charset="2"/>
              </a:rPr>
              <a:t>wel</a:t>
            </a:r>
            <a:r>
              <a:rPr lang="en-US" baseline="0" dirty="0" smtClean="0">
                <a:sym typeface="Wingdings" panose="05000000000000000000" pitchFamily="2" charset="2"/>
              </a:rPr>
              <a:t> </a:t>
            </a:r>
            <a:r>
              <a:rPr lang="en-US" baseline="0" dirty="0" err="1" smtClean="0">
                <a:sym typeface="Wingdings" panose="05000000000000000000" pitchFamily="2" charset="2"/>
              </a:rPr>
              <a:t>zelf</a:t>
            </a:r>
            <a:r>
              <a:rPr lang="en-US" baseline="0" dirty="0" smtClean="0">
                <a:sym typeface="Wingdings" panose="05000000000000000000" pitchFamily="2" charset="2"/>
              </a:rPr>
              <a:t> </a:t>
            </a:r>
            <a:r>
              <a:rPr lang="en-US" baseline="0" dirty="0" err="1" smtClean="0">
                <a:sym typeface="Wingdings" panose="05000000000000000000" pitchFamily="2" charset="2"/>
              </a:rPr>
              <a:t>ook</a:t>
            </a:r>
            <a:r>
              <a:rPr lang="en-US" baseline="0" dirty="0" smtClean="0">
                <a:sym typeface="Wingdings" panose="05000000000000000000" pitchFamily="2" charset="2"/>
              </a:rPr>
              <a:t> </a:t>
            </a:r>
            <a:r>
              <a:rPr lang="en-US" baseline="0" dirty="0" err="1" smtClean="0">
                <a:sym typeface="Wingdings" panose="05000000000000000000" pitchFamily="2" charset="2"/>
              </a:rPr>
              <a:t>kritisch</a:t>
            </a:r>
            <a:r>
              <a:rPr lang="en-US" baseline="0" dirty="0" smtClean="0">
                <a:sym typeface="Wingdings" panose="05000000000000000000" pitchFamily="2" charset="2"/>
              </a:rPr>
              <a:t> </a:t>
            </a:r>
            <a:r>
              <a:rPr lang="en-US" baseline="0" dirty="0" err="1" smtClean="0">
                <a:sym typeface="Wingdings" panose="05000000000000000000" pitchFamily="2" charset="2"/>
              </a:rPr>
              <a:t>naar</a:t>
            </a:r>
            <a:r>
              <a:rPr lang="en-US" baseline="0" dirty="0" smtClean="0">
                <a:sym typeface="Wingdings" panose="05000000000000000000" pitchFamily="2" charset="2"/>
              </a:rPr>
              <a:t> de </a:t>
            </a:r>
            <a:r>
              <a:rPr lang="en-US" baseline="0" dirty="0" err="1" smtClean="0">
                <a:sym typeface="Wingdings" panose="05000000000000000000" pitchFamily="2" charset="2"/>
              </a:rPr>
              <a:t>vragen</a:t>
            </a:r>
            <a:r>
              <a:rPr lang="en-US" baseline="0" dirty="0" smtClean="0">
                <a:sym typeface="Wingdings" panose="05000000000000000000" pitchFamily="2" charset="2"/>
              </a:rPr>
              <a:t> </a:t>
            </a:r>
            <a:r>
              <a:rPr lang="en-US" baseline="0" dirty="0" err="1" smtClean="0">
                <a:sym typeface="Wingdings" panose="05000000000000000000" pitchFamily="2" charset="2"/>
              </a:rPr>
              <a:t>moeten</a:t>
            </a:r>
            <a:r>
              <a:rPr lang="en-US" baseline="0" dirty="0" smtClean="0">
                <a:sym typeface="Wingdings" panose="05000000000000000000" pitchFamily="2" charset="2"/>
              </a:rPr>
              <a:t> </a:t>
            </a:r>
            <a:r>
              <a:rPr lang="en-US" baseline="0" dirty="0" err="1" smtClean="0">
                <a:sym typeface="Wingdings" panose="05000000000000000000" pitchFamily="2" charset="2"/>
              </a:rPr>
              <a:t>kijken</a:t>
            </a:r>
            <a:r>
              <a:rPr lang="en-US" baseline="0" dirty="0" smtClean="0">
                <a:sym typeface="Wingdings" panose="05000000000000000000" pitchFamily="2" charset="2"/>
              </a:rPr>
              <a:t> en </a:t>
            </a:r>
            <a:r>
              <a:rPr lang="en-US" baseline="0" dirty="0" err="1" smtClean="0">
                <a:sym typeface="Wingdings" panose="05000000000000000000" pitchFamily="2" charset="2"/>
              </a:rPr>
              <a:t>dit</a:t>
            </a:r>
            <a:r>
              <a:rPr lang="en-US" baseline="0" dirty="0" smtClean="0">
                <a:sym typeface="Wingdings" panose="05000000000000000000" pitchFamily="2" charset="2"/>
              </a:rPr>
              <a:t> </a:t>
            </a:r>
            <a:r>
              <a:rPr lang="en-US" baseline="0" dirty="0" err="1" smtClean="0">
                <a:sym typeface="Wingdings" panose="05000000000000000000" pitchFamily="2" charset="2"/>
              </a:rPr>
              <a:t>niet</a:t>
            </a:r>
            <a:r>
              <a:rPr lang="en-US" baseline="0" dirty="0" smtClean="0">
                <a:sym typeface="Wingdings" panose="05000000000000000000" pitchFamily="2" charset="2"/>
              </a:rPr>
              <a:t> 1-op-1 </a:t>
            </a:r>
            <a:r>
              <a:rPr lang="en-US" baseline="0" dirty="0" err="1" smtClean="0">
                <a:sym typeface="Wingdings" panose="05000000000000000000" pitchFamily="2" charset="2"/>
              </a:rPr>
              <a:t>kunnen</a:t>
            </a:r>
            <a:r>
              <a:rPr lang="en-US" baseline="0" dirty="0" smtClean="0">
                <a:sym typeface="Wingdings" panose="05000000000000000000" pitchFamily="2" charset="2"/>
              </a:rPr>
              <a:t> </a:t>
            </a:r>
            <a:r>
              <a:rPr lang="en-US" baseline="0" dirty="0" err="1" smtClean="0">
                <a:sym typeface="Wingdings" panose="05000000000000000000" pitchFamily="2" charset="2"/>
              </a:rPr>
              <a:t>overnemen</a:t>
            </a:r>
            <a:r>
              <a:rPr lang="en-US" baseline="0" dirty="0" smtClean="0">
                <a:sym typeface="Wingdings" panose="05000000000000000000" pitchFamily="2" charset="2"/>
              </a:rPr>
              <a:t>. In de </a:t>
            </a:r>
            <a:r>
              <a:rPr lang="en-US" baseline="0" dirty="0" err="1" smtClean="0">
                <a:sym typeface="Wingdings" panose="05000000000000000000" pitchFamily="2" charset="2"/>
              </a:rPr>
              <a:t>producttoets</a:t>
            </a:r>
            <a:r>
              <a:rPr lang="en-US" baseline="0" dirty="0" smtClean="0">
                <a:sym typeface="Wingdings" panose="05000000000000000000" pitchFamily="2" charset="2"/>
              </a:rPr>
              <a:t> </a:t>
            </a:r>
            <a:r>
              <a:rPr lang="en-US" baseline="0" dirty="0" err="1" smtClean="0">
                <a:sym typeface="Wingdings" panose="05000000000000000000" pitchFamily="2" charset="2"/>
              </a:rPr>
              <a:t>moet</a:t>
            </a:r>
            <a:r>
              <a:rPr lang="en-US" baseline="0" dirty="0" smtClean="0">
                <a:sym typeface="Wingdings" panose="05000000000000000000" pitchFamily="2" charset="2"/>
              </a:rPr>
              <a:t> het </a:t>
            </a:r>
            <a:r>
              <a:rPr lang="en-US" baseline="0" dirty="0" err="1" smtClean="0">
                <a:sym typeface="Wingdings" panose="05000000000000000000" pitchFamily="2" charset="2"/>
              </a:rPr>
              <a:t>een</a:t>
            </a:r>
            <a:r>
              <a:rPr lang="en-US" baseline="0" dirty="0" smtClean="0">
                <a:sym typeface="Wingdings" panose="05000000000000000000" pitchFamily="2" charset="2"/>
              </a:rPr>
              <a:t> </a:t>
            </a:r>
            <a:r>
              <a:rPr lang="en-US" baseline="0" dirty="0" err="1" smtClean="0">
                <a:sym typeface="Wingdings" panose="05000000000000000000" pitchFamily="2" charset="2"/>
              </a:rPr>
              <a:t>echt</a:t>
            </a:r>
            <a:r>
              <a:rPr lang="en-US" baseline="0" dirty="0" smtClean="0">
                <a:sym typeface="Wingdings" panose="05000000000000000000" pitchFamily="2" charset="2"/>
              </a:rPr>
              <a:t> </a:t>
            </a:r>
            <a:r>
              <a:rPr lang="en-US" baseline="0" dirty="0" err="1" smtClean="0">
                <a:sym typeface="Wingdings" panose="05000000000000000000" pitchFamily="2" charset="2"/>
              </a:rPr>
              <a:t>gesprek</a:t>
            </a:r>
            <a:r>
              <a:rPr lang="en-US" baseline="0" dirty="0" smtClean="0">
                <a:sym typeface="Wingdings" panose="05000000000000000000" pitchFamily="2" charset="2"/>
              </a:rPr>
              <a:t> </a:t>
            </a:r>
            <a:r>
              <a:rPr lang="en-US" baseline="0" dirty="0" err="1" smtClean="0">
                <a:sym typeface="Wingdings" panose="05000000000000000000" pitchFamily="2" charset="2"/>
              </a:rPr>
              <a:t>worden</a:t>
            </a:r>
            <a:r>
              <a:rPr lang="en-US" baseline="0" dirty="0" smtClean="0">
                <a:sym typeface="Wingdings" panose="05000000000000000000" pitchFamily="2" charset="2"/>
              </a:rPr>
              <a:t>  </a:t>
            </a:r>
            <a:r>
              <a:rPr lang="en-US" baseline="0" dirty="0" err="1" smtClean="0">
                <a:sym typeface="Wingdings" panose="05000000000000000000" pitchFamily="2" charset="2"/>
              </a:rPr>
              <a:t>komt</a:t>
            </a:r>
            <a:r>
              <a:rPr lang="en-US" baseline="0" dirty="0" smtClean="0">
                <a:sym typeface="Wingdings" panose="05000000000000000000" pitchFamily="2" charset="2"/>
              </a:rPr>
              <a:t> </a:t>
            </a:r>
            <a:r>
              <a:rPr lang="en-US" baseline="0" dirty="0" err="1" smtClean="0">
                <a:sym typeface="Wingdings" panose="05000000000000000000" pitchFamily="2" charset="2"/>
              </a:rPr>
              <a:t>ook</a:t>
            </a:r>
            <a:r>
              <a:rPr lang="en-US" baseline="0" dirty="0" smtClean="0">
                <a:sym typeface="Wingdings" panose="05000000000000000000" pitchFamily="2" charset="2"/>
              </a:rPr>
              <a:t> </a:t>
            </a:r>
            <a:r>
              <a:rPr lang="en-US" baseline="0" dirty="0" err="1" smtClean="0">
                <a:sym typeface="Wingdings" panose="05000000000000000000" pitchFamily="2" charset="2"/>
              </a:rPr>
              <a:t>aan</a:t>
            </a:r>
            <a:r>
              <a:rPr lang="en-US" baseline="0" dirty="0" smtClean="0">
                <a:sym typeface="Wingdings" panose="05000000000000000000" pitchFamily="2" charset="2"/>
              </a:rPr>
              <a:t> bod in </a:t>
            </a:r>
            <a:r>
              <a:rPr lang="en-US" baseline="0" dirty="0" err="1" smtClean="0">
                <a:sym typeface="Wingdings" panose="05000000000000000000" pitchFamily="2" charset="2"/>
              </a:rPr>
              <a:t>communicatie</a:t>
            </a:r>
            <a:r>
              <a:rPr lang="en-US" baseline="0" dirty="0" smtClean="0">
                <a:sym typeface="Wingdings" panose="05000000000000000000" pitchFamily="2" charset="2"/>
              </a:rPr>
              <a:t>-lessen. </a:t>
            </a:r>
          </a:p>
          <a:p>
            <a:endParaRPr lang="en-US" baseline="0" dirty="0" smtClean="0">
              <a:sym typeface="Wingdings" panose="05000000000000000000" pitchFamily="2" charset="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1A7D4DA-B98E-4998-8FE8-460F8B7C32F0}" type="slidenum">
              <a:rPr kumimoji="0" lang="nl-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nl-N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477519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Ong. 10 minute</a:t>
            </a:r>
            <a:r>
              <a:rPr lang="en-US" baseline="0" dirty="0" smtClean="0"/>
              <a:t> per ronde, </a:t>
            </a:r>
            <a:r>
              <a:rPr lang="en-US" baseline="0" dirty="0" err="1" smtClean="0"/>
              <a:t>dus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na</a:t>
            </a:r>
            <a:r>
              <a:rPr lang="en-US" baseline="0" dirty="0" smtClean="0"/>
              <a:t> 30 min. </a:t>
            </a:r>
            <a:r>
              <a:rPr lang="en-US" baseline="0" dirty="0" err="1" smtClean="0"/>
              <a:t>zou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iedere</a:t>
            </a:r>
            <a:r>
              <a:rPr lang="en-US" baseline="0" dirty="0" smtClean="0"/>
              <a:t> student </a:t>
            </a:r>
            <a:r>
              <a:rPr lang="en-US" baseline="0" dirty="0" err="1" smtClean="0"/>
              <a:t>ong</a:t>
            </a:r>
            <a:r>
              <a:rPr lang="en-US" baseline="0" dirty="0" smtClean="0"/>
              <a:t>. </a:t>
            </a:r>
            <a:r>
              <a:rPr lang="en-US" baseline="0" dirty="0" err="1" smtClean="0"/>
              <a:t>geweest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moeten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zijn</a:t>
            </a:r>
            <a:r>
              <a:rPr lang="en-US" baseline="0" dirty="0" smtClean="0"/>
              <a:t>.</a:t>
            </a:r>
          </a:p>
          <a:p>
            <a:r>
              <a:rPr lang="en-US" baseline="0" dirty="0" err="1" smtClean="0"/>
              <a:t>Daarna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nabespreken</a:t>
            </a:r>
            <a:r>
              <a:rPr lang="en-US" baseline="0" dirty="0" smtClean="0"/>
              <a:t>: Hoe was het </a:t>
            </a:r>
            <a:r>
              <a:rPr lang="en-US" baseline="0" dirty="0" err="1" smtClean="0"/>
              <a:t>voor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vpk</a:t>
            </a:r>
            <a:r>
              <a:rPr lang="en-US" baseline="0" dirty="0" smtClean="0"/>
              <a:t>? </a:t>
            </a:r>
            <a:r>
              <a:rPr lang="en-US" baseline="0" dirty="0" err="1" smtClean="0"/>
              <a:t>Voor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patiënt</a:t>
            </a:r>
            <a:r>
              <a:rPr lang="en-US" baseline="0" dirty="0" smtClean="0"/>
              <a:t>? Wat </a:t>
            </a:r>
            <a:r>
              <a:rPr lang="en-US" baseline="0" dirty="0" err="1" smtClean="0"/>
              <a:t>viel</a:t>
            </a:r>
            <a:r>
              <a:rPr lang="en-US" baseline="0" dirty="0" smtClean="0"/>
              <a:t> de observant op? 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84A3CF-6A32-4DDA-98CD-8F475E9A1708}" type="slidenum">
              <a:rPr lang="nl-NL" smtClean="0"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394977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Welke rollen uit de opleidingsprofielkaart</a:t>
            </a:r>
            <a:r>
              <a:rPr lang="nl-NL" baseline="0" dirty="0" smtClean="0"/>
              <a:t> zijn belangrijk tijdens het afnemen van een anamnese en waarom?</a:t>
            </a:r>
          </a:p>
          <a:p>
            <a:endParaRPr lang="nl-NL" baseline="0" dirty="0" smtClean="0"/>
          </a:p>
          <a:p>
            <a:r>
              <a:rPr lang="nl-NL" baseline="0" dirty="0" smtClean="0"/>
              <a:t>Hoe ga je nu het anamnesegesprek met dhr. Jansen aanpakken? Welke info of ervaringen neem je mee uit deze les? 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84A3CF-6A32-4DDA-98CD-8F475E9A1708}" type="slidenum">
              <a:rPr lang="nl-NL" smtClean="0"/>
              <a:t>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323319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hoek 10">
            <a:extLst>
              <a:ext uri="{FF2B5EF4-FFF2-40B4-BE49-F238E27FC236}">
                <a16:creationId xmlns:a16="http://schemas.microsoft.com/office/drawing/2014/main" id="{7B1E01E7-48D6-40A1-B2AC-0BE7B982918E}"/>
              </a:ext>
            </a:extLst>
          </p:cNvPr>
          <p:cNvSpPr/>
          <p:nvPr/>
        </p:nvSpPr>
        <p:spPr>
          <a:xfrm>
            <a:off x="5" y="0"/>
            <a:ext cx="6103084" cy="6858000"/>
          </a:xfrm>
          <a:prstGeom prst="rect">
            <a:avLst/>
          </a:prstGeom>
          <a:solidFill>
            <a:srgbClr val="009C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013" dirty="0"/>
          </a:p>
        </p:txBody>
      </p:sp>
      <p:sp>
        <p:nvSpPr>
          <p:cNvPr id="9" name="Tijdelijke aanduiding voor inhoud 8">
            <a:extLst>
              <a:ext uri="{FF2B5EF4-FFF2-40B4-BE49-F238E27FC236}">
                <a16:creationId xmlns:a16="http://schemas.microsoft.com/office/drawing/2014/main" id="{3C9A01A2-4DCB-4FDC-8D81-7D09D89C545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103089" y="0"/>
            <a:ext cx="3040912" cy="6858000"/>
          </a:xfrm>
          <a:solidFill>
            <a:schemeClr val="bg1"/>
          </a:solidFill>
        </p:spPr>
        <p:txBody>
          <a:bodyPr lIns="360000" tIns="792000">
            <a:normAutofit/>
          </a:bodyPr>
          <a:lstStyle>
            <a:lvl1pPr>
              <a:defRPr sz="1200"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C7E7368-D515-4D42-B8E1-977B351AB0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8345" y="1796145"/>
            <a:ext cx="5433237" cy="3456341"/>
          </a:xfrm>
        </p:spPr>
        <p:txBody>
          <a:bodyPr anchor="t" anchorCtr="0"/>
          <a:lstStyle>
            <a:lvl1pPr algn="l">
              <a:defRPr sz="45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nl-NL" dirty="0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5C86E2FA-4FEA-40D1-B8DA-4B1D5A0D93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8344" y="792002"/>
            <a:ext cx="5433237" cy="733647"/>
          </a:xfrm>
        </p:spPr>
        <p:txBody>
          <a:bodyPr>
            <a:normAutofit/>
          </a:bodyPr>
          <a:lstStyle>
            <a:lvl1pPr marL="0" indent="0" algn="l">
              <a:buNone/>
              <a:defRPr sz="165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nl-NL" dirty="0"/>
          </a:p>
        </p:txBody>
      </p:sp>
      <p:pic>
        <p:nvPicPr>
          <p:cNvPr id="13" name="Afbeelding 12">
            <a:extLst>
              <a:ext uri="{FF2B5EF4-FFF2-40B4-BE49-F238E27FC236}">
                <a16:creationId xmlns:a16="http://schemas.microsoft.com/office/drawing/2014/main" id="{43513369-5699-4CCE-93DA-0A9354F633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000" y="5443052"/>
            <a:ext cx="1812470" cy="881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8715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>
            <a:extLst>
              <a:ext uri="{FF2B5EF4-FFF2-40B4-BE49-F238E27FC236}">
                <a16:creationId xmlns:a16="http://schemas.microsoft.com/office/drawing/2014/main" id="{9EE0B92A-A73A-4C1F-A960-EBEE0651E7E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9C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350"/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EC08955C-C1E9-4B08-A66E-790BD8E5EB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000" y="324001"/>
            <a:ext cx="1038289" cy="504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1443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33A29-4A75-4F78-825B-CEBB320FA24E}" type="datetimeFigureOut">
              <a:rPr lang="nl-NL" smtClean="0"/>
              <a:t>24-3-2020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A2BFC-3C22-4F59-B2E9-A673BB4B1BD1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448980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hoek 10">
            <a:extLst>
              <a:ext uri="{FF2B5EF4-FFF2-40B4-BE49-F238E27FC236}">
                <a16:creationId xmlns:a16="http://schemas.microsoft.com/office/drawing/2014/main" id="{7B1E01E7-48D6-40A1-B2AC-0BE7B982918E}"/>
              </a:ext>
            </a:extLst>
          </p:cNvPr>
          <p:cNvSpPr/>
          <p:nvPr/>
        </p:nvSpPr>
        <p:spPr>
          <a:xfrm>
            <a:off x="5" y="0"/>
            <a:ext cx="6103084" cy="6858000"/>
          </a:xfrm>
          <a:prstGeom prst="rect">
            <a:avLst/>
          </a:prstGeom>
          <a:solidFill>
            <a:srgbClr val="009C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013" dirty="0"/>
          </a:p>
        </p:txBody>
      </p:sp>
      <p:sp>
        <p:nvSpPr>
          <p:cNvPr id="9" name="Tijdelijke aanduiding voor inhoud 8">
            <a:extLst>
              <a:ext uri="{FF2B5EF4-FFF2-40B4-BE49-F238E27FC236}">
                <a16:creationId xmlns:a16="http://schemas.microsoft.com/office/drawing/2014/main" id="{3C9A01A2-4DCB-4FDC-8D81-7D09D89C545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103089" y="0"/>
            <a:ext cx="3040912" cy="6858000"/>
          </a:xfrm>
          <a:solidFill>
            <a:schemeClr val="bg1"/>
          </a:solidFill>
        </p:spPr>
        <p:txBody>
          <a:bodyPr lIns="360000" tIns="792000">
            <a:normAutofit/>
          </a:bodyPr>
          <a:lstStyle>
            <a:lvl1pPr>
              <a:defRPr sz="1200"/>
            </a:lvl1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C7E7368-D515-4D42-B8E1-977B351AB0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8345" y="1796145"/>
            <a:ext cx="5433237" cy="3456341"/>
          </a:xfrm>
        </p:spPr>
        <p:txBody>
          <a:bodyPr anchor="t" anchorCtr="0"/>
          <a:lstStyle>
            <a:lvl1pPr algn="l">
              <a:defRPr sz="4500">
                <a:solidFill>
                  <a:schemeClr val="bg1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nl-NL" dirty="0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5C86E2FA-4FEA-40D1-B8DA-4B1D5A0D93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8344" y="792002"/>
            <a:ext cx="5433237" cy="733647"/>
          </a:xfrm>
        </p:spPr>
        <p:txBody>
          <a:bodyPr>
            <a:normAutofit/>
          </a:bodyPr>
          <a:lstStyle>
            <a:lvl1pPr marL="0" indent="0" algn="l">
              <a:buNone/>
              <a:defRPr sz="165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 smtClean="0"/>
              <a:t>Klik om de ondertitelstijl van het model te bewerken</a:t>
            </a:r>
            <a:endParaRPr lang="nl-NL" dirty="0"/>
          </a:p>
        </p:txBody>
      </p:sp>
      <p:pic>
        <p:nvPicPr>
          <p:cNvPr id="13" name="Afbeelding 12">
            <a:extLst>
              <a:ext uri="{FF2B5EF4-FFF2-40B4-BE49-F238E27FC236}">
                <a16:creationId xmlns:a16="http://schemas.microsoft.com/office/drawing/2014/main" id="{43513369-5699-4CCE-93DA-0A9354F633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000" y="5443052"/>
            <a:ext cx="1812470" cy="881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42859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9800953-537F-479C-A9FE-2E8F626BACCD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030280" y="0"/>
            <a:ext cx="6113721" cy="6858000"/>
          </a:xfrm>
          <a:solidFill>
            <a:schemeClr val="bg1"/>
          </a:solidFill>
        </p:spPr>
        <p:txBody>
          <a:bodyPr lIns="432000" tIns="792000"/>
          <a:lstStyle>
            <a:lvl1pPr>
              <a:defRPr sz="1200"/>
            </a:lvl1pPr>
          </a:lstStyle>
          <a:p>
            <a:pPr lvl="0"/>
            <a:r>
              <a:rPr lang="nl-NL" dirty="0"/>
              <a:t>Klik om stijl te bewerken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EF2DBF4-41D5-44FE-80A0-4858618714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000" y="792000"/>
            <a:ext cx="2452575" cy="1301860"/>
          </a:xfrm>
        </p:spPr>
        <p:txBody>
          <a:bodyPr anchor="t" anchorCtr="0"/>
          <a:lstStyle>
            <a:lvl1pPr>
              <a:defRPr sz="1800">
                <a:solidFill>
                  <a:schemeClr val="bg1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nl-NL" dirty="0"/>
          </a:p>
        </p:txBody>
      </p:sp>
      <p:sp>
        <p:nvSpPr>
          <p:cNvPr id="7" name="Tijdelijke aanduiding voor tekst 6">
            <a:extLst>
              <a:ext uri="{FF2B5EF4-FFF2-40B4-BE49-F238E27FC236}">
                <a16:creationId xmlns:a16="http://schemas.microsoft.com/office/drawing/2014/main" id="{98EC8A20-6983-4311-9ACB-A2CEE97541E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43000" y="2073275"/>
            <a:ext cx="2452575" cy="3594100"/>
          </a:xfrm>
        </p:spPr>
        <p:txBody>
          <a:bodyPr>
            <a:normAutofit/>
          </a:bodyPr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nl-NL" smtClean="0"/>
              <a:t>Tekststijl van het model bewerken</a:t>
            </a:r>
          </a:p>
        </p:txBody>
      </p:sp>
    </p:spTree>
    <p:extLst>
      <p:ext uri="{BB962C8B-B14F-4D97-AF65-F5344CB8AC3E}">
        <p14:creationId xmlns:p14="http://schemas.microsoft.com/office/powerpoint/2010/main" val="10193607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>
            <a:extLst>
              <a:ext uri="{FF2B5EF4-FFF2-40B4-BE49-F238E27FC236}">
                <a16:creationId xmlns:a16="http://schemas.microsoft.com/office/drawing/2014/main" id="{5A2F99AB-32A0-423C-977A-DB29AAAED147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350"/>
          </a:p>
        </p:txBody>
      </p:sp>
      <p:pic>
        <p:nvPicPr>
          <p:cNvPr id="12" name="Afbeelding 11">
            <a:extLst>
              <a:ext uri="{FF2B5EF4-FFF2-40B4-BE49-F238E27FC236}">
                <a16:creationId xmlns:a16="http://schemas.microsoft.com/office/drawing/2014/main" id="{82D7232F-6567-4478-A980-A756C72F99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000" y="5968800"/>
            <a:ext cx="1038289" cy="504742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9B1726F7-A1D1-4F7D-A6A9-F4BE37A84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000" y="500285"/>
            <a:ext cx="8322358" cy="1435507"/>
          </a:xfrm>
        </p:spPr>
        <p:txBody>
          <a:bodyPr/>
          <a:lstStyle>
            <a:lvl1pPr>
              <a:defRPr>
                <a:solidFill>
                  <a:srgbClr val="009C82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nl-NL" dirty="0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901B3125-4D60-4C8B-8468-32E19AAC168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5000" y="2520001"/>
            <a:ext cx="8310563" cy="3064342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513844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hoek 9">
            <a:extLst>
              <a:ext uri="{FF2B5EF4-FFF2-40B4-BE49-F238E27FC236}">
                <a16:creationId xmlns:a16="http://schemas.microsoft.com/office/drawing/2014/main" id="{3DB79D8F-AE8E-4A30-96E9-94F7431F2CD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9C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350"/>
          </a:p>
        </p:txBody>
      </p:sp>
      <p:pic>
        <p:nvPicPr>
          <p:cNvPr id="12" name="Afbeelding 11">
            <a:extLst>
              <a:ext uri="{FF2B5EF4-FFF2-40B4-BE49-F238E27FC236}">
                <a16:creationId xmlns:a16="http://schemas.microsoft.com/office/drawing/2014/main" id="{F59E5169-77CD-422C-B61A-44FA12564C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000" y="5970196"/>
            <a:ext cx="1038289" cy="504743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C814A899-67D6-40BC-8EE2-7F21AD2D62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000" y="540001"/>
            <a:ext cx="8356743" cy="143550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nl-NL" dirty="0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D237381A-A174-44E9-B0E4-503D67E36DC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5000" y="2520001"/>
            <a:ext cx="8356743" cy="315106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024427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gelijking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hthoek 13">
            <a:extLst>
              <a:ext uri="{FF2B5EF4-FFF2-40B4-BE49-F238E27FC236}">
                <a16:creationId xmlns:a16="http://schemas.microsoft.com/office/drawing/2014/main" id="{F23B92BB-44D8-46B6-BDA8-521E79490E07}"/>
              </a:ext>
            </a:extLst>
          </p:cNvPr>
          <p:cNvSpPr/>
          <p:nvPr/>
        </p:nvSpPr>
        <p:spPr>
          <a:xfrm>
            <a:off x="-15249" y="0"/>
            <a:ext cx="3045984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350"/>
          </a:p>
        </p:txBody>
      </p:sp>
      <p:sp>
        <p:nvSpPr>
          <p:cNvPr id="13" name="Rechthoek 12">
            <a:extLst>
              <a:ext uri="{FF2B5EF4-FFF2-40B4-BE49-F238E27FC236}">
                <a16:creationId xmlns:a16="http://schemas.microsoft.com/office/drawing/2014/main" id="{2D6DC362-A895-44B7-80D2-E78CBF1263FC}"/>
              </a:ext>
            </a:extLst>
          </p:cNvPr>
          <p:cNvSpPr/>
          <p:nvPr/>
        </p:nvSpPr>
        <p:spPr>
          <a:xfrm>
            <a:off x="3045984" y="0"/>
            <a:ext cx="6098016" cy="6858000"/>
          </a:xfrm>
          <a:prstGeom prst="rect">
            <a:avLst/>
          </a:prstGeom>
          <a:solidFill>
            <a:srgbClr val="009C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013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1A6F622-BCE1-4329-92E3-2A18615AAC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30498" y="0"/>
            <a:ext cx="3076483" cy="6858000"/>
          </a:xfrm>
          <a:noFill/>
        </p:spPr>
        <p:txBody>
          <a:bodyPr lIns="360000" tIns="792000" rIns="324000" bIns="720000" anchor="t" anchorCtr="0"/>
          <a:lstStyle>
            <a:lvl1pPr>
              <a:defRPr sz="2250"/>
            </a:lvl1pPr>
          </a:lstStyle>
          <a:p>
            <a:r>
              <a:rPr lang="nl-NL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A8B08D5F-DC48-4007-B3E4-76BA25C216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780001" y="792000"/>
            <a:ext cx="4671211" cy="823912"/>
          </a:xfrm>
        </p:spPr>
        <p:txBody>
          <a:bodyPr anchor="b">
            <a:noAutofit/>
          </a:bodyPr>
          <a:lstStyle>
            <a:lvl1pPr marL="0" indent="0">
              <a:buNone/>
              <a:defRPr sz="2250" b="1">
                <a:solidFill>
                  <a:schemeClr val="bg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B272948D-E268-4603-88B2-2B415D950B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823215" y="1992086"/>
            <a:ext cx="4671211" cy="3767914"/>
          </a:xfrm>
        </p:spPr>
        <p:txBody>
          <a:bodyPr/>
          <a:lstStyle>
            <a:lvl1pPr marL="0" indent="0" algn="l"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1pPr>
            <a:lvl2pPr marL="342900" indent="0" algn="l"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2pPr>
            <a:lvl3pPr marL="685800" indent="0" algn="l"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3pPr>
            <a:lvl4pPr marL="1028700" indent="0" algn="l"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4pPr>
            <a:lvl5pPr marL="1371600" indent="0" algn="l"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 dirty="0"/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D6DC7D93-812A-44EF-8162-A5D520F00F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000" y="5968800"/>
            <a:ext cx="1038289" cy="50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93735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hthoek 13">
            <a:extLst>
              <a:ext uri="{FF2B5EF4-FFF2-40B4-BE49-F238E27FC236}">
                <a16:creationId xmlns:a16="http://schemas.microsoft.com/office/drawing/2014/main" id="{05889135-4F9D-431D-93FA-F18A2E0B61A4}"/>
              </a:ext>
            </a:extLst>
          </p:cNvPr>
          <p:cNvSpPr/>
          <p:nvPr/>
        </p:nvSpPr>
        <p:spPr>
          <a:xfrm>
            <a:off x="0" y="0"/>
            <a:ext cx="3060700" cy="6858000"/>
          </a:xfrm>
          <a:prstGeom prst="rect">
            <a:avLst/>
          </a:prstGeom>
          <a:solidFill>
            <a:srgbClr val="009C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350"/>
          </a:p>
        </p:txBody>
      </p:sp>
      <p:sp>
        <p:nvSpPr>
          <p:cNvPr id="13" name="Rechthoek 12">
            <a:extLst>
              <a:ext uri="{FF2B5EF4-FFF2-40B4-BE49-F238E27FC236}">
                <a16:creationId xmlns:a16="http://schemas.microsoft.com/office/drawing/2014/main" id="{208A81FD-CC7F-44B7-A3C2-1BA8D56EC811}"/>
              </a:ext>
            </a:extLst>
          </p:cNvPr>
          <p:cNvSpPr/>
          <p:nvPr/>
        </p:nvSpPr>
        <p:spPr>
          <a:xfrm>
            <a:off x="3060700" y="0"/>
            <a:ext cx="60833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350"/>
          </a:p>
        </p:txBody>
      </p:sp>
      <p:sp>
        <p:nvSpPr>
          <p:cNvPr id="9" name="Titel 8">
            <a:extLst>
              <a:ext uri="{FF2B5EF4-FFF2-40B4-BE49-F238E27FC236}">
                <a16:creationId xmlns:a16="http://schemas.microsoft.com/office/drawing/2014/main" id="{C5FD37BF-9F19-45B6-A05D-C37E48EA6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-146"/>
            <a:ext cx="3061083" cy="6858000"/>
          </a:xfrm>
          <a:noFill/>
        </p:spPr>
        <p:txBody>
          <a:bodyPr lIns="360000" tIns="792000" rIns="324000" bIns="720000" anchor="t" anchorCtr="0"/>
          <a:lstStyle>
            <a:lvl1pPr>
              <a:defRPr sz="2250"/>
            </a:lvl1pPr>
          </a:lstStyle>
          <a:p>
            <a:r>
              <a:rPr lang="nl-NL" smtClean="0"/>
              <a:t>Klik om de stijl te bewerken</a:t>
            </a:r>
            <a:endParaRPr lang="nl-NL" dirty="0"/>
          </a:p>
        </p:txBody>
      </p:sp>
      <p:sp>
        <p:nvSpPr>
          <p:cNvPr id="12" name="Tijdelijke aanduiding voor inhoud 11">
            <a:extLst>
              <a:ext uri="{FF2B5EF4-FFF2-40B4-BE49-F238E27FC236}">
                <a16:creationId xmlns:a16="http://schemas.microsoft.com/office/drawing/2014/main" id="{294A9EF1-75FD-43E4-AE75-300DEE25DA65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060700" y="0"/>
            <a:ext cx="6083300" cy="6878638"/>
          </a:xfrm>
        </p:spPr>
        <p:txBody>
          <a:bodyPr lIns="360000" tIns="792000" rIns="324000" bIns="720000"/>
          <a:lstStyle>
            <a:lvl1pPr>
              <a:defRPr>
                <a:solidFill>
                  <a:srgbClr val="009C82"/>
                </a:solidFill>
              </a:defRPr>
            </a:lvl1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 dirty="0"/>
          </a:p>
        </p:txBody>
      </p:sp>
      <p:pic>
        <p:nvPicPr>
          <p:cNvPr id="15" name="Afbeelding 14">
            <a:extLst>
              <a:ext uri="{FF2B5EF4-FFF2-40B4-BE49-F238E27FC236}">
                <a16:creationId xmlns:a16="http://schemas.microsoft.com/office/drawing/2014/main" id="{6659DCAD-DB1A-4352-8836-E929632DDE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000" y="5970196"/>
            <a:ext cx="1038289" cy="504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53597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hoek 9">
            <a:extLst>
              <a:ext uri="{FF2B5EF4-FFF2-40B4-BE49-F238E27FC236}">
                <a16:creationId xmlns:a16="http://schemas.microsoft.com/office/drawing/2014/main" id="{902D0237-9C24-46F9-989F-B21C10B9B3D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35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D959F1A-F72D-4CF6-A029-14E0DB166A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0"/>
            <a:ext cx="6083299" cy="6858000"/>
          </a:xfrm>
          <a:noFill/>
        </p:spPr>
        <p:txBody>
          <a:bodyPr lIns="612000" tIns="1404000" rIns="828000" bIns="720000"/>
          <a:lstStyle>
            <a:lvl1pPr>
              <a:defRPr sz="2400">
                <a:solidFill>
                  <a:srgbClr val="009C82"/>
                </a:solidFill>
              </a:defRPr>
            </a:lvl1pPr>
            <a:lvl2pPr>
              <a:defRPr sz="21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500">
                <a:solidFill>
                  <a:schemeClr val="tx1"/>
                </a:solidFill>
              </a:defRPr>
            </a:lvl4pPr>
            <a:lvl5pPr>
              <a:defRPr sz="1500">
                <a:solidFill>
                  <a:schemeClr val="tx1"/>
                </a:solidFill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 dirty="0"/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669C65DB-15A3-40B1-BBEC-ED2A1BA173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000" y="324000"/>
            <a:ext cx="1038289" cy="504742"/>
          </a:xfrm>
          <a:prstGeom prst="rect">
            <a:avLst/>
          </a:prstGeom>
        </p:spPr>
      </p:pic>
      <p:sp>
        <p:nvSpPr>
          <p:cNvPr id="8" name="Rechthoek 7">
            <a:extLst>
              <a:ext uri="{FF2B5EF4-FFF2-40B4-BE49-F238E27FC236}">
                <a16:creationId xmlns:a16="http://schemas.microsoft.com/office/drawing/2014/main" id="{6878B443-A221-472B-9B31-D2923602B620}"/>
              </a:ext>
            </a:extLst>
          </p:cNvPr>
          <p:cNvSpPr/>
          <p:nvPr/>
        </p:nvSpPr>
        <p:spPr>
          <a:xfrm>
            <a:off x="6083300" y="0"/>
            <a:ext cx="3060700" cy="6858000"/>
          </a:xfrm>
          <a:prstGeom prst="rect">
            <a:avLst/>
          </a:prstGeom>
          <a:solidFill>
            <a:srgbClr val="009C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350"/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3BC222D1-C306-4567-A343-C722A1158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26299" y="828743"/>
            <a:ext cx="2574701" cy="4318445"/>
          </a:xfrm>
        </p:spPr>
        <p:txBody>
          <a:bodyPr anchor="t" anchorCtr="0"/>
          <a:lstStyle>
            <a:lvl1pPr>
              <a:defRPr sz="2250">
                <a:solidFill>
                  <a:schemeClr val="bg1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1628419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hoek 12">
            <a:extLst>
              <a:ext uri="{FF2B5EF4-FFF2-40B4-BE49-F238E27FC236}">
                <a16:creationId xmlns:a16="http://schemas.microsoft.com/office/drawing/2014/main" id="{D56FCA5F-563C-4963-A6C6-ACB86FD6731A}"/>
              </a:ext>
            </a:extLst>
          </p:cNvPr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rgbClr val="009C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35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892A113-690F-4A70-A450-6B634995D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6096000" cy="6857999"/>
          </a:xfrm>
          <a:noFill/>
        </p:spPr>
        <p:txBody>
          <a:bodyPr lIns="612000" tIns="1440000" rIns="828000" bIns="720000" anchor="t" anchorCtr="0"/>
          <a:lstStyle>
            <a:lvl1pPr>
              <a:defRPr sz="2250">
                <a:solidFill>
                  <a:schemeClr val="bg1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nl-NL" dirty="0"/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93351474-BA6D-40FF-AD94-E36000AB44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96000" y="-3"/>
            <a:ext cx="3048000" cy="68580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 smtClean="0"/>
              <a:t>Klik op het pictogram als u een afbeelding wilt toevoegen</a:t>
            </a:r>
            <a:endParaRPr lang="nl-NL" dirty="0"/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9BAC8430-1514-4873-ABE5-EA31EA5A06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000" y="324001"/>
            <a:ext cx="1038289" cy="504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551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9800953-537F-479C-A9FE-2E8F626BACCD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030280" y="0"/>
            <a:ext cx="6113721" cy="6858000"/>
          </a:xfrm>
          <a:solidFill>
            <a:schemeClr val="bg1"/>
          </a:solidFill>
        </p:spPr>
        <p:txBody>
          <a:bodyPr lIns="432000" tIns="792000"/>
          <a:lstStyle>
            <a:lvl1pPr>
              <a:defRPr sz="1200"/>
            </a:lvl1pPr>
          </a:lstStyle>
          <a:p>
            <a:pPr lvl="0"/>
            <a:r>
              <a:rPr lang="nl-NL" dirty="0"/>
              <a:t>Klik om stijl te bewerken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EF2DBF4-41D5-44FE-80A0-4858618714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000" y="792000"/>
            <a:ext cx="2452575" cy="1301860"/>
          </a:xfrm>
        </p:spPr>
        <p:txBody>
          <a:bodyPr anchor="t" anchorCtr="0"/>
          <a:lstStyle>
            <a:lvl1pPr>
              <a:defRPr sz="18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nl-NL" dirty="0"/>
          </a:p>
        </p:txBody>
      </p:sp>
      <p:sp>
        <p:nvSpPr>
          <p:cNvPr id="7" name="Tijdelijke aanduiding voor tekst 6">
            <a:extLst>
              <a:ext uri="{FF2B5EF4-FFF2-40B4-BE49-F238E27FC236}">
                <a16:creationId xmlns:a16="http://schemas.microsoft.com/office/drawing/2014/main" id="{98EC8A20-6983-4311-9ACB-A2CEE97541E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43000" y="2073275"/>
            <a:ext cx="2452575" cy="3594100"/>
          </a:xfrm>
        </p:spPr>
        <p:txBody>
          <a:bodyPr>
            <a:normAutofit/>
          </a:bodyPr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4816764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hthoek 11">
            <a:extLst>
              <a:ext uri="{FF2B5EF4-FFF2-40B4-BE49-F238E27FC236}">
                <a16:creationId xmlns:a16="http://schemas.microsoft.com/office/drawing/2014/main" id="{2D64C1C9-6779-4C2B-8929-B830AA9CB137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350"/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AEB84E45-4AEA-4831-9B87-14B3517136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000" y="324000"/>
            <a:ext cx="1038289" cy="50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33691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>
            <a:extLst>
              <a:ext uri="{FF2B5EF4-FFF2-40B4-BE49-F238E27FC236}">
                <a16:creationId xmlns:a16="http://schemas.microsoft.com/office/drawing/2014/main" id="{9EE0B92A-A73A-4C1F-A960-EBEE0651E7E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9C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350"/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EC08955C-C1E9-4B08-A66E-790BD8E5EB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000" y="324001"/>
            <a:ext cx="1038289" cy="504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734137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6B33A29-4A75-4F78-825B-CEBB320FA24E}" type="datetimeFigureOut">
              <a:rPr lang="nl-NL" smtClean="0"/>
              <a:t>24-3-2020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882A2BFC-3C22-4F59-B2E9-A673BB4B1BD1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21829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>
            <a:extLst>
              <a:ext uri="{FF2B5EF4-FFF2-40B4-BE49-F238E27FC236}">
                <a16:creationId xmlns:a16="http://schemas.microsoft.com/office/drawing/2014/main" id="{5A2F99AB-32A0-423C-977A-DB29AAAED147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350"/>
          </a:p>
        </p:txBody>
      </p:sp>
      <p:pic>
        <p:nvPicPr>
          <p:cNvPr id="12" name="Afbeelding 11">
            <a:extLst>
              <a:ext uri="{FF2B5EF4-FFF2-40B4-BE49-F238E27FC236}">
                <a16:creationId xmlns:a16="http://schemas.microsoft.com/office/drawing/2014/main" id="{82D7232F-6567-4478-A980-A756C72F99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000" y="5968800"/>
            <a:ext cx="1038289" cy="504742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9B1726F7-A1D1-4F7D-A6A9-F4BE37A84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000" y="500285"/>
            <a:ext cx="8322358" cy="1435507"/>
          </a:xfrm>
        </p:spPr>
        <p:txBody>
          <a:bodyPr/>
          <a:lstStyle>
            <a:lvl1pPr>
              <a:defRPr>
                <a:solidFill>
                  <a:srgbClr val="009C8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nl-NL" dirty="0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901B3125-4D60-4C8B-8468-32E19AAC168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5000" y="2520001"/>
            <a:ext cx="8310563" cy="306434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51866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hoek 9">
            <a:extLst>
              <a:ext uri="{FF2B5EF4-FFF2-40B4-BE49-F238E27FC236}">
                <a16:creationId xmlns:a16="http://schemas.microsoft.com/office/drawing/2014/main" id="{3DB79D8F-AE8E-4A30-96E9-94F7431F2CD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9C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350"/>
          </a:p>
        </p:txBody>
      </p:sp>
      <p:pic>
        <p:nvPicPr>
          <p:cNvPr id="12" name="Afbeelding 11">
            <a:extLst>
              <a:ext uri="{FF2B5EF4-FFF2-40B4-BE49-F238E27FC236}">
                <a16:creationId xmlns:a16="http://schemas.microsoft.com/office/drawing/2014/main" id="{F59E5169-77CD-422C-B61A-44FA12564C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000" y="5970196"/>
            <a:ext cx="1038289" cy="504743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C814A899-67D6-40BC-8EE2-7F21AD2D62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000" y="540001"/>
            <a:ext cx="8356743" cy="143550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nl-NL" dirty="0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D237381A-A174-44E9-B0E4-503D67E36DC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5000" y="2520001"/>
            <a:ext cx="8356743" cy="315106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91535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gelijking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hthoek 13">
            <a:extLst>
              <a:ext uri="{FF2B5EF4-FFF2-40B4-BE49-F238E27FC236}">
                <a16:creationId xmlns:a16="http://schemas.microsoft.com/office/drawing/2014/main" id="{F23B92BB-44D8-46B6-BDA8-521E79490E07}"/>
              </a:ext>
            </a:extLst>
          </p:cNvPr>
          <p:cNvSpPr/>
          <p:nvPr/>
        </p:nvSpPr>
        <p:spPr>
          <a:xfrm>
            <a:off x="-15249" y="0"/>
            <a:ext cx="3045984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350"/>
          </a:p>
        </p:txBody>
      </p:sp>
      <p:sp>
        <p:nvSpPr>
          <p:cNvPr id="13" name="Rechthoek 12">
            <a:extLst>
              <a:ext uri="{FF2B5EF4-FFF2-40B4-BE49-F238E27FC236}">
                <a16:creationId xmlns:a16="http://schemas.microsoft.com/office/drawing/2014/main" id="{2D6DC362-A895-44B7-80D2-E78CBF1263FC}"/>
              </a:ext>
            </a:extLst>
          </p:cNvPr>
          <p:cNvSpPr/>
          <p:nvPr/>
        </p:nvSpPr>
        <p:spPr>
          <a:xfrm>
            <a:off x="3045984" y="0"/>
            <a:ext cx="6098016" cy="6858000"/>
          </a:xfrm>
          <a:prstGeom prst="rect">
            <a:avLst/>
          </a:prstGeom>
          <a:solidFill>
            <a:srgbClr val="009C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013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1A6F622-BCE1-4329-92E3-2A18615AAC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30498" y="0"/>
            <a:ext cx="3076483" cy="6858000"/>
          </a:xfrm>
          <a:noFill/>
        </p:spPr>
        <p:txBody>
          <a:bodyPr lIns="360000" tIns="792000" rIns="324000" bIns="720000" anchor="t" anchorCtr="0"/>
          <a:lstStyle>
            <a:lvl1pPr>
              <a:defRPr sz="2250"/>
            </a:lvl1pPr>
          </a:lstStyle>
          <a:p>
            <a:r>
              <a:rPr lang="en-US" smtClean="0"/>
              <a:t>Click to edit Master title style</a:t>
            </a:r>
            <a:endParaRPr lang="nl-NL" dirty="0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A8B08D5F-DC48-4007-B3E4-76BA25C216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780001" y="792000"/>
            <a:ext cx="4671211" cy="823912"/>
          </a:xfrm>
        </p:spPr>
        <p:txBody>
          <a:bodyPr anchor="b">
            <a:noAutofit/>
          </a:bodyPr>
          <a:lstStyle>
            <a:lvl1pPr marL="0" indent="0">
              <a:buNone/>
              <a:defRPr sz="2250" b="1">
                <a:solidFill>
                  <a:schemeClr val="bg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B272948D-E268-4603-88B2-2B415D950B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823215" y="1992086"/>
            <a:ext cx="4671211" cy="3767914"/>
          </a:xfrm>
        </p:spPr>
        <p:txBody>
          <a:bodyPr/>
          <a:lstStyle>
            <a:lvl1pPr marL="0" indent="0" algn="l"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1pPr>
            <a:lvl2pPr marL="342900" indent="0" algn="l"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2pPr>
            <a:lvl3pPr marL="685800" indent="0" algn="l"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3pPr>
            <a:lvl4pPr marL="1028700" indent="0" algn="l"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4pPr>
            <a:lvl5pPr marL="1371600" indent="0" algn="l"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 dirty="0"/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D6DC7D93-812A-44EF-8162-A5D520F00F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000" y="5968800"/>
            <a:ext cx="1038289" cy="50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6761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hthoek 13">
            <a:extLst>
              <a:ext uri="{FF2B5EF4-FFF2-40B4-BE49-F238E27FC236}">
                <a16:creationId xmlns:a16="http://schemas.microsoft.com/office/drawing/2014/main" id="{05889135-4F9D-431D-93FA-F18A2E0B61A4}"/>
              </a:ext>
            </a:extLst>
          </p:cNvPr>
          <p:cNvSpPr/>
          <p:nvPr/>
        </p:nvSpPr>
        <p:spPr>
          <a:xfrm>
            <a:off x="0" y="0"/>
            <a:ext cx="3060700" cy="6858000"/>
          </a:xfrm>
          <a:prstGeom prst="rect">
            <a:avLst/>
          </a:prstGeom>
          <a:solidFill>
            <a:srgbClr val="009C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350"/>
          </a:p>
        </p:txBody>
      </p:sp>
      <p:sp>
        <p:nvSpPr>
          <p:cNvPr id="13" name="Rechthoek 12">
            <a:extLst>
              <a:ext uri="{FF2B5EF4-FFF2-40B4-BE49-F238E27FC236}">
                <a16:creationId xmlns:a16="http://schemas.microsoft.com/office/drawing/2014/main" id="{208A81FD-CC7F-44B7-A3C2-1BA8D56EC811}"/>
              </a:ext>
            </a:extLst>
          </p:cNvPr>
          <p:cNvSpPr/>
          <p:nvPr/>
        </p:nvSpPr>
        <p:spPr>
          <a:xfrm>
            <a:off x="3060700" y="0"/>
            <a:ext cx="60833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350"/>
          </a:p>
        </p:txBody>
      </p:sp>
      <p:sp>
        <p:nvSpPr>
          <p:cNvPr id="9" name="Titel 8">
            <a:extLst>
              <a:ext uri="{FF2B5EF4-FFF2-40B4-BE49-F238E27FC236}">
                <a16:creationId xmlns:a16="http://schemas.microsoft.com/office/drawing/2014/main" id="{C5FD37BF-9F19-45B6-A05D-C37E48EA6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" y="-146"/>
            <a:ext cx="3061083" cy="6858000"/>
          </a:xfrm>
          <a:noFill/>
        </p:spPr>
        <p:txBody>
          <a:bodyPr lIns="360000" tIns="792000" rIns="324000" bIns="720000" anchor="t" anchorCtr="0"/>
          <a:lstStyle>
            <a:lvl1pPr>
              <a:defRPr sz="2250"/>
            </a:lvl1pPr>
          </a:lstStyle>
          <a:p>
            <a:r>
              <a:rPr lang="en-US" smtClean="0"/>
              <a:t>Click to edit Master title style</a:t>
            </a:r>
            <a:endParaRPr lang="nl-NL" dirty="0"/>
          </a:p>
        </p:txBody>
      </p:sp>
      <p:sp>
        <p:nvSpPr>
          <p:cNvPr id="12" name="Tijdelijke aanduiding voor inhoud 11">
            <a:extLst>
              <a:ext uri="{FF2B5EF4-FFF2-40B4-BE49-F238E27FC236}">
                <a16:creationId xmlns:a16="http://schemas.microsoft.com/office/drawing/2014/main" id="{294A9EF1-75FD-43E4-AE75-300DEE25DA65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060700" y="0"/>
            <a:ext cx="6083300" cy="6878638"/>
          </a:xfrm>
        </p:spPr>
        <p:txBody>
          <a:bodyPr lIns="360000" tIns="792000" rIns="324000" bIns="720000"/>
          <a:lstStyle>
            <a:lvl1pPr>
              <a:defRPr>
                <a:solidFill>
                  <a:srgbClr val="009C82"/>
                </a:solidFill>
              </a:defRPr>
            </a:lvl1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 dirty="0"/>
          </a:p>
        </p:txBody>
      </p:sp>
      <p:pic>
        <p:nvPicPr>
          <p:cNvPr id="15" name="Afbeelding 14">
            <a:extLst>
              <a:ext uri="{FF2B5EF4-FFF2-40B4-BE49-F238E27FC236}">
                <a16:creationId xmlns:a16="http://schemas.microsoft.com/office/drawing/2014/main" id="{6659DCAD-DB1A-4352-8836-E929632DDE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000" y="5970196"/>
            <a:ext cx="1038289" cy="504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85122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hoek 9">
            <a:extLst>
              <a:ext uri="{FF2B5EF4-FFF2-40B4-BE49-F238E27FC236}">
                <a16:creationId xmlns:a16="http://schemas.microsoft.com/office/drawing/2014/main" id="{902D0237-9C24-46F9-989F-B21C10B9B3D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35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D959F1A-F72D-4CF6-A029-14E0DB166A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0"/>
            <a:ext cx="6083299" cy="6858000"/>
          </a:xfrm>
          <a:noFill/>
        </p:spPr>
        <p:txBody>
          <a:bodyPr lIns="612000" tIns="1404000" rIns="828000" bIns="720000"/>
          <a:lstStyle>
            <a:lvl1pPr>
              <a:defRPr sz="2400">
                <a:solidFill>
                  <a:srgbClr val="009C82"/>
                </a:solidFill>
              </a:defRPr>
            </a:lvl1pPr>
            <a:lvl2pPr>
              <a:defRPr sz="21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500">
                <a:solidFill>
                  <a:schemeClr val="tx1"/>
                </a:solidFill>
              </a:defRPr>
            </a:lvl4pPr>
            <a:lvl5pPr>
              <a:defRPr sz="1500">
                <a:solidFill>
                  <a:schemeClr val="tx1"/>
                </a:solidFill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 dirty="0"/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669C65DB-15A3-40B1-BBEC-ED2A1BA173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000" y="324000"/>
            <a:ext cx="1038289" cy="504742"/>
          </a:xfrm>
          <a:prstGeom prst="rect">
            <a:avLst/>
          </a:prstGeom>
        </p:spPr>
      </p:pic>
      <p:sp>
        <p:nvSpPr>
          <p:cNvPr id="8" name="Rechthoek 7">
            <a:extLst>
              <a:ext uri="{FF2B5EF4-FFF2-40B4-BE49-F238E27FC236}">
                <a16:creationId xmlns:a16="http://schemas.microsoft.com/office/drawing/2014/main" id="{6878B443-A221-472B-9B31-D2923602B620}"/>
              </a:ext>
            </a:extLst>
          </p:cNvPr>
          <p:cNvSpPr/>
          <p:nvPr/>
        </p:nvSpPr>
        <p:spPr>
          <a:xfrm>
            <a:off x="6083300" y="0"/>
            <a:ext cx="3060700" cy="6858000"/>
          </a:xfrm>
          <a:prstGeom prst="rect">
            <a:avLst/>
          </a:prstGeom>
          <a:solidFill>
            <a:srgbClr val="009C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350"/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3BC222D1-C306-4567-A343-C722A1158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26299" y="828743"/>
            <a:ext cx="2574701" cy="4318445"/>
          </a:xfrm>
        </p:spPr>
        <p:txBody>
          <a:bodyPr anchor="t" anchorCtr="0"/>
          <a:lstStyle>
            <a:lvl1pPr>
              <a:defRPr sz="225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07574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hoek 12">
            <a:extLst>
              <a:ext uri="{FF2B5EF4-FFF2-40B4-BE49-F238E27FC236}">
                <a16:creationId xmlns:a16="http://schemas.microsoft.com/office/drawing/2014/main" id="{D56FCA5F-563C-4963-A6C6-ACB86FD6731A}"/>
              </a:ext>
            </a:extLst>
          </p:cNvPr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rgbClr val="009C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35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892A113-690F-4A70-A450-6B634995D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6096000" cy="6857999"/>
          </a:xfrm>
          <a:noFill/>
        </p:spPr>
        <p:txBody>
          <a:bodyPr lIns="612000" tIns="1440000" rIns="828000" bIns="720000" anchor="t" anchorCtr="0"/>
          <a:lstStyle>
            <a:lvl1pPr>
              <a:defRPr sz="225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nl-NL" dirty="0"/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93351474-BA6D-40FF-AD94-E36000AB44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96000" y="-3"/>
            <a:ext cx="3048000" cy="68580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nl-NL" dirty="0"/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9BAC8430-1514-4873-ABE5-EA31EA5A06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000" y="324001"/>
            <a:ext cx="1038289" cy="504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5397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hthoek 11">
            <a:extLst>
              <a:ext uri="{FF2B5EF4-FFF2-40B4-BE49-F238E27FC236}">
                <a16:creationId xmlns:a16="http://schemas.microsoft.com/office/drawing/2014/main" id="{2D64C1C9-6779-4C2B-8929-B830AA9CB137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350"/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AEB84E45-4AEA-4831-9B87-14B3517136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000" y="324000"/>
            <a:ext cx="1038289" cy="50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7753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 8">
            <a:extLst>
              <a:ext uri="{FF2B5EF4-FFF2-40B4-BE49-F238E27FC236}">
                <a16:creationId xmlns:a16="http://schemas.microsoft.com/office/drawing/2014/main" id="{335AE316-A033-42C3-91B9-BB69790144E1}"/>
              </a:ext>
            </a:extLst>
          </p:cNvPr>
          <p:cNvSpPr/>
          <p:nvPr/>
        </p:nvSpPr>
        <p:spPr>
          <a:xfrm>
            <a:off x="4" y="0"/>
            <a:ext cx="3045600" cy="6858000"/>
          </a:xfrm>
          <a:prstGeom prst="rect">
            <a:avLst/>
          </a:prstGeom>
          <a:solidFill>
            <a:srgbClr val="009C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013" dirty="0"/>
          </a:p>
        </p:txBody>
      </p:sp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F5331E97-3ECC-4AF2-98AB-D57122C85F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19376" y="500285"/>
            <a:ext cx="4995973" cy="143550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nl-NL" dirty="0"/>
              <a:t>Formaat </a:t>
            </a:r>
            <a:br>
              <a:rPr lang="nl-NL" dirty="0"/>
            </a:br>
            <a:r>
              <a:rPr lang="nl-NL" dirty="0"/>
              <a:t>16:9 NL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2391E4F-156B-48E6-81C2-3447F39369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519376" y="2006379"/>
            <a:ext cx="4995974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/>
              <a:t>Tekststijl van het model bewerken</a:t>
            </a:r>
          </a:p>
        </p:txBody>
      </p:sp>
      <p:pic>
        <p:nvPicPr>
          <p:cNvPr id="14" name="Afbeelding 13">
            <a:extLst>
              <a:ext uri="{FF2B5EF4-FFF2-40B4-BE49-F238E27FC236}">
                <a16:creationId xmlns:a16="http://schemas.microsoft.com/office/drawing/2014/main" id="{00CFFBB0-A4A8-48C7-A271-8455A154136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43000" y="5473805"/>
            <a:ext cx="1812470" cy="881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977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5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750"/>
        </a:spcBef>
        <a:buFontTx/>
        <a:buNone/>
        <a:defRPr sz="21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342900" indent="0" algn="l" defTabSz="685800" rtl="0" eaLnBrk="1" latinLnBrk="0" hangingPunct="1">
        <a:lnSpc>
          <a:spcPct val="90000"/>
        </a:lnSpc>
        <a:spcBef>
          <a:spcPts val="375"/>
        </a:spcBef>
        <a:buFontTx/>
        <a:buNone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685800" indent="0" algn="l" defTabSz="685800" rtl="0" eaLnBrk="1" latinLnBrk="0" hangingPunct="1">
        <a:lnSpc>
          <a:spcPct val="90000"/>
        </a:lnSpc>
        <a:spcBef>
          <a:spcPts val="375"/>
        </a:spcBef>
        <a:buFontTx/>
        <a:buNone/>
        <a:defRPr sz="15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028700" indent="0" algn="l" defTabSz="685800" rtl="0" eaLnBrk="1" latinLnBrk="0" hangingPunct="1">
        <a:lnSpc>
          <a:spcPct val="90000"/>
        </a:lnSpc>
        <a:spcBef>
          <a:spcPts val="375"/>
        </a:spcBef>
        <a:buFontTx/>
        <a:buNone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371600" indent="0" algn="l" defTabSz="685800" rtl="0" eaLnBrk="1" latinLnBrk="0" hangingPunct="1">
        <a:lnSpc>
          <a:spcPct val="90000"/>
        </a:lnSpc>
        <a:spcBef>
          <a:spcPts val="375"/>
        </a:spcBef>
        <a:buFontTx/>
        <a:buNone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 8">
            <a:extLst>
              <a:ext uri="{FF2B5EF4-FFF2-40B4-BE49-F238E27FC236}">
                <a16:creationId xmlns:a16="http://schemas.microsoft.com/office/drawing/2014/main" id="{335AE316-A033-42C3-91B9-BB69790144E1}"/>
              </a:ext>
            </a:extLst>
          </p:cNvPr>
          <p:cNvSpPr/>
          <p:nvPr/>
        </p:nvSpPr>
        <p:spPr>
          <a:xfrm>
            <a:off x="4" y="0"/>
            <a:ext cx="3045600" cy="6858000"/>
          </a:xfrm>
          <a:prstGeom prst="rect">
            <a:avLst/>
          </a:prstGeom>
          <a:solidFill>
            <a:srgbClr val="009C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013" dirty="0"/>
          </a:p>
        </p:txBody>
      </p:sp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F5331E97-3ECC-4AF2-98AB-D57122C85F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19376" y="500285"/>
            <a:ext cx="4995973" cy="143550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nl-NL" dirty="0"/>
              <a:t>Formaat </a:t>
            </a:r>
            <a:br>
              <a:rPr lang="nl-NL" dirty="0"/>
            </a:br>
            <a:r>
              <a:rPr lang="nl-NL" dirty="0"/>
              <a:t>16:9 NL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2391E4F-156B-48E6-81C2-3447F39369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519376" y="2006379"/>
            <a:ext cx="4995974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/>
              <a:t>Tekststijl van het model bewerken</a:t>
            </a:r>
          </a:p>
        </p:txBody>
      </p:sp>
      <p:pic>
        <p:nvPicPr>
          <p:cNvPr id="14" name="Afbeelding 13">
            <a:extLst>
              <a:ext uri="{FF2B5EF4-FFF2-40B4-BE49-F238E27FC236}">
                <a16:creationId xmlns:a16="http://schemas.microsoft.com/office/drawing/2014/main" id="{00CFFBB0-A4A8-48C7-A271-8455A154136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43000" y="5473805"/>
            <a:ext cx="1812470" cy="881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9871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5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750"/>
        </a:spcBef>
        <a:buFontTx/>
        <a:buNone/>
        <a:defRPr sz="21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342900" indent="0" algn="l" defTabSz="685800" rtl="0" eaLnBrk="1" latinLnBrk="0" hangingPunct="1">
        <a:lnSpc>
          <a:spcPct val="90000"/>
        </a:lnSpc>
        <a:spcBef>
          <a:spcPts val="375"/>
        </a:spcBef>
        <a:buFontTx/>
        <a:buNone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685800" indent="0" algn="l" defTabSz="685800" rtl="0" eaLnBrk="1" latinLnBrk="0" hangingPunct="1">
        <a:lnSpc>
          <a:spcPct val="90000"/>
        </a:lnSpc>
        <a:spcBef>
          <a:spcPts val="375"/>
        </a:spcBef>
        <a:buFontTx/>
        <a:buNone/>
        <a:defRPr sz="15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028700" indent="0" algn="l" defTabSz="685800" rtl="0" eaLnBrk="1" latinLnBrk="0" hangingPunct="1">
        <a:lnSpc>
          <a:spcPct val="90000"/>
        </a:lnSpc>
        <a:spcBef>
          <a:spcPts val="375"/>
        </a:spcBef>
        <a:buFontTx/>
        <a:buNone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371600" indent="0" algn="l" defTabSz="685800" rtl="0" eaLnBrk="1" latinLnBrk="0" hangingPunct="1">
        <a:lnSpc>
          <a:spcPct val="90000"/>
        </a:lnSpc>
        <a:spcBef>
          <a:spcPts val="375"/>
        </a:spcBef>
        <a:buFontTx/>
        <a:buNone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ahoot.it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35466"/>
            <a:ext cx="3042458" cy="1954591"/>
          </a:xfrm>
        </p:spPr>
        <p:txBody>
          <a:bodyPr/>
          <a:lstStyle/>
          <a:p>
            <a:pPr algn="l"/>
            <a:r>
              <a:rPr lang="en-US" sz="32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Klinisch</a:t>
            </a:r>
            <a:r>
              <a:rPr lang="en-US" sz="3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redeneren</a:t>
            </a:r>
            <a:r>
              <a:rPr lang="en-US" sz="3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sz="3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 1.4 </a:t>
            </a:r>
            <a:br>
              <a:rPr lang="en-US" sz="3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nl-NL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58143" y="948645"/>
            <a:ext cx="6101542" cy="651555"/>
          </a:xfrm>
        </p:spPr>
        <p:txBody>
          <a:bodyPr>
            <a:noAutofit/>
          </a:bodyPr>
          <a:lstStyle/>
          <a:p>
            <a:r>
              <a:rPr lang="en-US" sz="4400" dirty="0" err="1" smtClean="0"/>
              <a:t>Anamnese</a:t>
            </a:r>
            <a:r>
              <a:rPr lang="en-US" sz="4400" dirty="0" smtClean="0"/>
              <a:t> in </a:t>
            </a:r>
            <a:r>
              <a:rPr lang="en-US" sz="4400" dirty="0" err="1" smtClean="0"/>
              <a:t>praktijk</a:t>
            </a:r>
            <a:endParaRPr lang="nl-NL" sz="4400" dirty="0"/>
          </a:p>
        </p:txBody>
      </p:sp>
      <p:sp>
        <p:nvSpPr>
          <p:cNvPr id="4" name="Tekstvak 3"/>
          <p:cNvSpPr txBox="1"/>
          <p:nvPr/>
        </p:nvSpPr>
        <p:spPr>
          <a:xfrm>
            <a:off x="3265714" y="5888149"/>
            <a:ext cx="596141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err="1" smtClean="0">
                <a:solidFill>
                  <a:schemeClr val="bg2">
                    <a:lumMod val="90000"/>
                  </a:schemeClr>
                </a:solidFill>
              </a:rPr>
              <a:t>Bron</a:t>
            </a:r>
            <a:r>
              <a:rPr lang="en-US" sz="1100" dirty="0" smtClean="0">
                <a:solidFill>
                  <a:schemeClr val="bg2">
                    <a:lumMod val="90000"/>
                  </a:schemeClr>
                </a:solidFill>
              </a:rPr>
              <a:t>: </a:t>
            </a:r>
            <a:r>
              <a:rPr lang="nl-NL" sz="1100" dirty="0">
                <a:solidFill>
                  <a:schemeClr val="bg2">
                    <a:lumMod val="90000"/>
                  </a:schemeClr>
                </a:solidFill>
              </a:rPr>
              <a:t>https://www.soaaids.nl/nl/item/seksoa-article/de-seksuele-anamnese-de-medische-praktijk</a:t>
            </a:r>
          </a:p>
        </p:txBody>
      </p:sp>
    </p:spTree>
    <p:extLst>
      <p:ext uri="{BB962C8B-B14F-4D97-AF65-F5344CB8AC3E}">
        <p14:creationId xmlns:p14="http://schemas.microsoft.com/office/powerpoint/2010/main" val="4056969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0"/>
            <a:ext cx="3075709" cy="831273"/>
          </a:xfrm>
        </p:spPr>
        <p:txBody>
          <a:bodyPr/>
          <a:lstStyle/>
          <a:p>
            <a:r>
              <a:rPr lang="en-US" sz="4000" dirty="0" err="1" smtClean="0">
                <a:solidFill>
                  <a:schemeClr val="bg1"/>
                </a:solidFill>
              </a:rPr>
              <a:t>Leerdoelen</a:t>
            </a:r>
            <a:endParaRPr lang="nl-NL" sz="5400" dirty="0">
              <a:solidFill>
                <a:schemeClr val="bg1"/>
              </a:solidFill>
            </a:endParaRP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3075709" y="1736918"/>
            <a:ext cx="6068291" cy="2286441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nl-NL" sz="8000" dirty="0" smtClean="0"/>
              <a:t>Na</a:t>
            </a:r>
            <a:r>
              <a:rPr lang="nl-NL" sz="8000" dirty="0"/>
              <a:t> deze les kun je: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l-NL" sz="8000" dirty="0"/>
              <a:t>gegevens vanuit de anamnese ordenen volgens de 11 Functionele Gezondheidspatronen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l-NL" sz="8000" dirty="0"/>
              <a:t>vanuit een casus relevante aanvullende anamnesevragen beschrijven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l-NL" sz="8000" dirty="0"/>
              <a:t>verklaren op welke manier de Functionele Gezondheidspatronen elkaar beïnvloeden</a:t>
            </a:r>
            <a:r>
              <a:rPr lang="nl-NL" sz="4400" dirty="0" smtClean="0"/>
              <a:t/>
            </a:r>
            <a:br>
              <a:rPr lang="nl-NL" sz="4400" dirty="0" smtClean="0"/>
            </a:br>
            <a:endParaRPr lang="nl-NL" sz="4400" dirty="0" smtClean="0"/>
          </a:p>
          <a:p>
            <a:r>
              <a:rPr lang="nl-NL" dirty="0"/>
              <a:t/>
            </a:r>
            <a:br>
              <a:rPr lang="nl-NL" dirty="0"/>
            </a:br>
            <a:endParaRPr lang="nl-NL" dirty="0"/>
          </a:p>
        </p:txBody>
      </p:sp>
      <p:sp>
        <p:nvSpPr>
          <p:cNvPr id="5" name="Tekstvak 4"/>
          <p:cNvSpPr txBox="1"/>
          <p:nvPr/>
        </p:nvSpPr>
        <p:spPr>
          <a:xfrm>
            <a:off x="3075709" y="4643796"/>
            <a:ext cx="606829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Zijn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er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nog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vragen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n.a.v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 de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vorige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les?</a:t>
            </a:r>
          </a:p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3221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0"/>
            <a:ext cx="3028950" cy="2068830"/>
          </a:xfrm>
        </p:spPr>
        <p:txBody>
          <a:bodyPr/>
          <a:lstStyle/>
          <a:p>
            <a:r>
              <a:rPr lang="nl-NL" dirty="0" smtClean="0">
                <a:solidFill>
                  <a:schemeClr val="bg1"/>
                </a:solidFill>
              </a:rPr>
              <a:t>Wat is er blijven hangen?</a:t>
            </a: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3028950" y="0"/>
            <a:ext cx="6115050" cy="6263640"/>
          </a:xfrm>
        </p:spPr>
        <p:txBody>
          <a:bodyPr>
            <a:normAutofit/>
          </a:bodyPr>
          <a:lstStyle/>
          <a:p>
            <a:pPr algn="l"/>
            <a:r>
              <a:rPr lang="nl-NL" sz="3200" dirty="0" smtClean="0"/>
              <a:t>Ga naar </a:t>
            </a:r>
            <a:r>
              <a:rPr lang="nl-NL" sz="3200" dirty="0" smtClean="0">
                <a:hlinkClick r:id="rId3"/>
              </a:rPr>
              <a:t>www.kahoot.it</a:t>
            </a:r>
            <a:r>
              <a:rPr lang="nl-NL" sz="3200" dirty="0" smtClean="0"/>
              <a:t> en vul de code in die je zo op het scherm ziet.</a:t>
            </a:r>
            <a:endParaRPr lang="nl-NL" sz="3200" dirty="0"/>
          </a:p>
        </p:txBody>
      </p:sp>
      <p:pic>
        <p:nvPicPr>
          <p:cNvPr id="4098" name="Picture 2" descr="Afbeeldingsresultaat voor kahoot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2837" y="2537460"/>
            <a:ext cx="5107276" cy="2087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3737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3006090" cy="914400"/>
          </a:xfrm>
        </p:spPr>
        <p:txBody>
          <a:bodyPr/>
          <a:lstStyle/>
          <a:p>
            <a:r>
              <a:rPr lang="en-US" sz="2800" dirty="0" err="1" smtClean="0">
                <a:solidFill>
                  <a:schemeClr val="bg1"/>
                </a:solidFill>
              </a:rPr>
              <a:t>Voorbereidings-opdracht</a:t>
            </a:r>
            <a:endParaRPr lang="nl-NL" sz="2800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06090" y="58738"/>
            <a:ext cx="6137910" cy="6799262"/>
          </a:xfrm>
        </p:spPr>
        <p:txBody>
          <a:bodyPr>
            <a:normAutofit/>
          </a:bodyPr>
          <a:lstStyle/>
          <a:p>
            <a:pPr algn="l"/>
            <a:r>
              <a:rPr lang="nl-NL" dirty="0" smtClean="0"/>
              <a:t>Anamnese afgenomen bij iemand uit eigen omgeving.</a:t>
            </a:r>
          </a:p>
          <a:p>
            <a:pPr marL="285750" indent="-285750" algn="l">
              <a:buFontTx/>
              <a:buChar char="-"/>
            </a:pPr>
            <a:r>
              <a:rPr lang="nl-NL" dirty="0" smtClean="0"/>
              <a:t>Ordenen volgens 11 functionele gezondheidspatronen van Gordon</a:t>
            </a:r>
          </a:p>
          <a:p>
            <a:pPr marL="285750" indent="-285750" algn="l">
              <a:buFontTx/>
              <a:buChar char="-"/>
            </a:pPr>
            <a:r>
              <a:rPr lang="nl-NL" dirty="0" smtClean="0"/>
              <a:t>Bij ieder patroon relevante (aanvullende) anamnesevragen en leervragen bedenken</a:t>
            </a:r>
            <a:endParaRPr lang="nl-NL" dirty="0"/>
          </a:p>
          <a:p>
            <a:pPr algn="l"/>
            <a:endParaRPr lang="nl-NL" dirty="0"/>
          </a:p>
          <a:p>
            <a:pPr algn="l"/>
            <a:r>
              <a:rPr lang="nl-NL" dirty="0" smtClean="0"/>
              <a:t>Neem </a:t>
            </a:r>
            <a:r>
              <a:rPr lang="nl-NL" dirty="0"/>
              <a:t>het ingevulde anamneseformulier, je leervragen en vooral je ervaringen mee naar de </a:t>
            </a:r>
            <a:r>
              <a:rPr lang="nl-NL" dirty="0" smtClean="0"/>
              <a:t>bijeenkomst.</a:t>
            </a:r>
          </a:p>
          <a:p>
            <a:pPr algn="l"/>
            <a:endParaRPr lang="nl-NL" dirty="0"/>
          </a:p>
          <a:p>
            <a:pPr algn="l"/>
            <a:r>
              <a:rPr lang="nl-NL" u="sng" dirty="0" smtClean="0"/>
              <a:t>OPDRACHT:						30 min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nl-NL" dirty="0" smtClean="0"/>
              <a:t>Ga in groepjes van 4-6 personen bij elkaar zitten.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nl-NL" dirty="0" smtClean="0"/>
              <a:t>Iedereen komt aan het woord en vertelt over zijn/haar ervaringen. Bespreek in ieder geval het volgende:</a:t>
            </a:r>
          </a:p>
          <a:p>
            <a:pPr marL="628650" lvl="1" indent="-285750" algn="l">
              <a:buFont typeface="Arial" panose="020B0604020202020204" pitchFamily="34" charset="0"/>
              <a:buChar char="•"/>
            </a:pPr>
            <a:r>
              <a:rPr lang="nl-NL" dirty="0" smtClean="0"/>
              <a:t>Bij wie heb je een anamnese afgenomen en (heel kort) wat was er aan de hand?</a:t>
            </a:r>
          </a:p>
          <a:p>
            <a:pPr marL="628650" lvl="1" indent="-285750" algn="l">
              <a:buFont typeface="Arial" panose="020B0604020202020204" pitchFamily="34" charset="0"/>
              <a:buChar char="•"/>
            </a:pPr>
            <a:r>
              <a:rPr lang="nl-NL" dirty="0" smtClean="0"/>
              <a:t>Hoe heb je je voorbereid op het anamnesegesprek? </a:t>
            </a:r>
          </a:p>
          <a:p>
            <a:pPr marL="628650" lvl="1" indent="-285750" algn="l">
              <a:buFont typeface="Arial" panose="020B0604020202020204" pitchFamily="34" charset="0"/>
              <a:buChar char="•"/>
            </a:pPr>
            <a:r>
              <a:rPr lang="nl-NL" dirty="0" smtClean="0"/>
              <a:t>Hoe vond je het om de anamnese af te nemen? Want vond je moeilijk, wat ging makkelijk?</a:t>
            </a:r>
          </a:p>
          <a:p>
            <a:pPr marL="628650" lvl="1" indent="-285750" algn="l">
              <a:buFont typeface="Arial" panose="020B0604020202020204" pitchFamily="34" charset="0"/>
              <a:buChar char="•"/>
            </a:pPr>
            <a:r>
              <a:rPr lang="nl-NL" dirty="0" smtClean="0"/>
              <a:t>Zijn er bepaalde patronen die je lastiger vindt om uit te vragen tijdens een anamnesegesprek?</a:t>
            </a:r>
          </a:p>
          <a:p>
            <a:pPr marL="628650" lvl="1" indent="-285750" algn="l">
              <a:buFont typeface="Arial" panose="020B0604020202020204" pitchFamily="34" charset="0"/>
              <a:buChar char="•"/>
            </a:pPr>
            <a:r>
              <a:rPr lang="nl-NL" dirty="0" smtClean="0"/>
              <a:t>Welke aanvullende vragen heb je gesteld? Heb je ook spontaan doorgevraagd op antwoorden, of had je alles helemaal voorbereid? </a:t>
            </a:r>
          </a:p>
          <a:p>
            <a:pPr marL="628650" lvl="1" indent="-285750" algn="l">
              <a:buFont typeface="Arial" panose="020B0604020202020204" pitchFamily="34" charset="0"/>
              <a:buChar char="•"/>
            </a:pPr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val="1642351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0"/>
            <a:ext cx="3028950" cy="994410"/>
          </a:xfrm>
        </p:spPr>
        <p:txBody>
          <a:bodyPr/>
          <a:lstStyle/>
          <a:p>
            <a:r>
              <a:rPr lang="nl-NL" sz="2800" dirty="0" smtClean="0">
                <a:solidFill>
                  <a:schemeClr val="bg1"/>
                </a:solidFill>
              </a:rPr>
              <a:t>Voorbereidings-opdracht</a:t>
            </a:r>
            <a:endParaRPr lang="nl-NL" sz="2800" dirty="0">
              <a:solidFill>
                <a:schemeClr val="bg1"/>
              </a:solidFill>
            </a:endParaRP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3028950" y="0"/>
            <a:ext cx="6115050" cy="6858000"/>
          </a:xfrm>
        </p:spPr>
        <p:txBody>
          <a:bodyPr/>
          <a:lstStyle/>
          <a:p>
            <a:pPr algn="l"/>
            <a:r>
              <a:rPr lang="nl-NL" u="sng" dirty="0" smtClean="0"/>
              <a:t>VERVOLG OPDRACHT				10 min</a:t>
            </a:r>
          </a:p>
          <a:p>
            <a:pPr algn="l"/>
            <a:r>
              <a:rPr lang="nl-NL" dirty="0" smtClean="0"/>
              <a:t>Maak samen met je groepje een samenvatting van jullie ervaringen en belangrijkste bevindingen. </a:t>
            </a:r>
          </a:p>
          <a:p>
            <a:pPr algn="l"/>
            <a:r>
              <a:rPr lang="nl-NL" dirty="0" smtClean="0"/>
              <a:t>Deze gaan we straks plenair bespreken. </a:t>
            </a:r>
            <a:endParaRPr lang="nl-NL" dirty="0"/>
          </a:p>
        </p:txBody>
      </p:sp>
      <p:sp>
        <p:nvSpPr>
          <p:cNvPr id="4" name="Tekstvak 3"/>
          <p:cNvSpPr txBox="1"/>
          <p:nvPr/>
        </p:nvSpPr>
        <p:spPr>
          <a:xfrm>
            <a:off x="3107209" y="5802643"/>
            <a:ext cx="584073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 smtClean="0">
                <a:solidFill>
                  <a:schemeClr val="bg1">
                    <a:lumMod val="85000"/>
                  </a:schemeClr>
                </a:solidFill>
              </a:rPr>
              <a:t>Bron: </a:t>
            </a:r>
            <a:r>
              <a:rPr lang="nl-NL" sz="1050" dirty="0">
                <a:solidFill>
                  <a:schemeClr val="bg1">
                    <a:lumMod val="85000"/>
                  </a:schemeClr>
                </a:solidFill>
              </a:rPr>
              <a:t>https://www.bpopleidingen.nl/werkvormen-trainers-en-coaches/onderwijsleergesprek/</a:t>
            </a:r>
          </a:p>
        </p:txBody>
      </p:sp>
    </p:spTree>
    <p:extLst>
      <p:ext uri="{BB962C8B-B14F-4D97-AF65-F5344CB8AC3E}">
        <p14:creationId xmlns:p14="http://schemas.microsoft.com/office/powerpoint/2010/main" val="875181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90733"/>
            <a:ext cx="3059723" cy="1573944"/>
          </a:xfrm>
        </p:spPr>
        <p:txBody>
          <a:bodyPr/>
          <a:lstStyle/>
          <a:p>
            <a:r>
              <a:rPr lang="en-US" sz="4800" dirty="0" err="1" smtClean="0">
                <a:solidFill>
                  <a:schemeClr val="bg1"/>
                </a:solidFill>
              </a:rPr>
              <a:t>Opdracht</a:t>
            </a:r>
            <a:r>
              <a:rPr lang="en-US" sz="4800" dirty="0" smtClean="0">
                <a:solidFill>
                  <a:schemeClr val="bg1"/>
                </a:solidFill>
              </a:rPr>
              <a:t> FGP - 2</a:t>
            </a:r>
            <a:endParaRPr lang="nl-NL" sz="4800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59723" y="296131"/>
            <a:ext cx="6084277" cy="1368546"/>
          </a:xfrm>
        </p:spPr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 err="1" smtClean="0"/>
              <a:t>Blijf</a:t>
            </a:r>
            <a:r>
              <a:rPr lang="en-US" dirty="0" smtClean="0"/>
              <a:t> in </a:t>
            </a:r>
            <a:r>
              <a:rPr lang="en-US" dirty="0" err="1" smtClean="0"/>
              <a:t>jouw</a:t>
            </a:r>
            <a:r>
              <a:rPr lang="en-US" dirty="0" smtClean="0"/>
              <a:t> </a:t>
            </a:r>
            <a:r>
              <a:rPr lang="en-US" dirty="0" err="1" smtClean="0"/>
              <a:t>groepje</a:t>
            </a:r>
            <a:r>
              <a:rPr lang="en-US" dirty="0" smtClean="0"/>
              <a:t> </a:t>
            </a:r>
            <a:r>
              <a:rPr lang="en-US" dirty="0" err="1" smtClean="0"/>
              <a:t>bij</a:t>
            </a:r>
            <a:r>
              <a:rPr lang="en-US" dirty="0" smtClean="0"/>
              <a:t> </a:t>
            </a:r>
            <a:r>
              <a:rPr lang="en-US" dirty="0" err="1" smtClean="0"/>
              <a:t>elkaar</a:t>
            </a:r>
            <a:r>
              <a:rPr lang="en-US" dirty="0" smtClean="0"/>
              <a:t> </a:t>
            </a:r>
            <a:r>
              <a:rPr lang="en-US" dirty="0" err="1" smtClean="0"/>
              <a:t>zitten</a:t>
            </a:r>
            <a:endParaRPr lang="en-US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 smtClean="0"/>
              <a:t>Pak de casus van </a:t>
            </a:r>
            <a:r>
              <a:rPr lang="en-US" dirty="0" err="1" smtClean="0"/>
              <a:t>dhr</a:t>
            </a:r>
            <a:r>
              <a:rPr lang="en-US" dirty="0" smtClean="0"/>
              <a:t>. Jansen </a:t>
            </a:r>
            <a:r>
              <a:rPr lang="en-US" dirty="0" err="1" smtClean="0"/>
              <a:t>er</a:t>
            </a:r>
            <a:r>
              <a:rPr lang="en-US" dirty="0" smtClean="0"/>
              <a:t> nog </a:t>
            </a:r>
            <a:r>
              <a:rPr lang="en-US" dirty="0" err="1" smtClean="0"/>
              <a:t>eens</a:t>
            </a:r>
            <a:r>
              <a:rPr lang="en-US" dirty="0" smtClean="0"/>
              <a:t> </a:t>
            </a:r>
            <a:r>
              <a:rPr lang="en-US" dirty="0" err="1" smtClean="0"/>
              <a:t>bij</a:t>
            </a:r>
            <a:r>
              <a:rPr lang="en-US" dirty="0"/>
              <a:t> </a:t>
            </a:r>
            <a:r>
              <a:rPr lang="en-US" dirty="0" smtClean="0"/>
              <a:t>&amp; </a:t>
            </a:r>
            <a:r>
              <a:rPr lang="en-US" dirty="0" err="1" smtClean="0"/>
              <a:t>ga</a:t>
            </a:r>
            <a:r>
              <a:rPr lang="en-US" dirty="0" smtClean="0"/>
              <a:t> </a:t>
            </a:r>
            <a:r>
              <a:rPr lang="en-US" dirty="0" err="1" smtClean="0"/>
              <a:t>weer</a:t>
            </a:r>
            <a:r>
              <a:rPr lang="en-US" dirty="0" smtClean="0"/>
              <a:t> </a:t>
            </a:r>
            <a:r>
              <a:rPr lang="en-US" dirty="0" err="1" smtClean="0"/>
              <a:t>naar</a:t>
            </a:r>
            <a:r>
              <a:rPr lang="en-US" dirty="0" smtClean="0"/>
              <a:t> </a:t>
            </a:r>
            <a:r>
              <a:rPr lang="en-US" dirty="0" err="1" smtClean="0"/>
              <a:t>padlet</a:t>
            </a:r>
            <a:r>
              <a:rPr lang="en-US" dirty="0" smtClean="0"/>
              <a:t>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nl-NL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40037" y="1488068"/>
            <a:ext cx="2228850" cy="47720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059723" y="1488068"/>
            <a:ext cx="355136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Voeg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nog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een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comment toe met de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nummers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van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vragen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die je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dhr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Jansen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zou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kunnen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stellen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/>
            </a:r>
            <a:b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Als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je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naar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aanleiding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van de casus nog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nieuwe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vragen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bedenkt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kun je die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er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onder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toevoegen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36541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0"/>
            <a:ext cx="3017520" cy="948690"/>
          </a:xfrm>
        </p:spPr>
        <p:txBody>
          <a:bodyPr/>
          <a:lstStyle/>
          <a:p>
            <a:r>
              <a:rPr lang="en-US" sz="4800" dirty="0" err="1" smtClean="0">
                <a:solidFill>
                  <a:schemeClr val="bg1"/>
                </a:solidFill>
              </a:rPr>
              <a:t>Opdracht</a:t>
            </a:r>
            <a:endParaRPr lang="nl-NL" sz="4800" dirty="0">
              <a:solidFill>
                <a:schemeClr val="bg1"/>
              </a:solidFill>
            </a:endParaRP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3017520" y="285750"/>
            <a:ext cx="6126480" cy="6572250"/>
          </a:xfrm>
        </p:spPr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 err="1" smtClean="0"/>
              <a:t>Maak</a:t>
            </a:r>
            <a:r>
              <a:rPr lang="en-US" dirty="0" smtClean="0"/>
              <a:t> </a:t>
            </a:r>
            <a:r>
              <a:rPr lang="en-US" dirty="0" err="1" smtClean="0"/>
              <a:t>drietallen</a:t>
            </a:r>
            <a:endParaRPr lang="en-US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 err="1" smtClean="0"/>
              <a:t>Kies</a:t>
            </a:r>
            <a:r>
              <a:rPr lang="en-US" dirty="0" smtClean="0"/>
              <a:t> </a:t>
            </a:r>
            <a:r>
              <a:rPr lang="en-US" dirty="0" err="1" smtClean="0"/>
              <a:t>samen</a:t>
            </a:r>
            <a:r>
              <a:rPr lang="en-US" dirty="0" smtClean="0"/>
              <a:t> 3 </a:t>
            </a:r>
            <a:r>
              <a:rPr lang="en-US" dirty="0" err="1" smtClean="0"/>
              <a:t>gezondheidspatronen</a:t>
            </a:r>
            <a:r>
              <a:rPr lang="en-US" dirty="0" smtClean="0"/>
              <a:t> die </a:t>
            </a:r>
            <a:r>
              <a:rPr lang="en-US" dirty="0" err="1" smtClean="0"/>
              <a:t>jullie</a:t>
            </a:r>
            <a:r>
              <a:rPr lang="en-US" dirty="0" smtClean="0"/>
              <a:t> het </a:t>
            </a:r>
            <a:r>
              <a:rPr lang="en-US" dirty="0" err="1" smtClean="0"/>
              <a:t>meest</a:t>
            </a:r>
            <a:r>
              <a:rPr lang="en-US" dirty="0" smtClean="0"/>
              <a:t> lasting </a:t>
            </a:r>
            <a:r>
              <a:rPr lang="en-US" dirty="0" err="1" smtClean="0"/>
              <a:t>vonden</a:t>
            </a:r>
            <a:r>
              <a:rPr lang="en-US" dirty="0" smtClean="0"/>
              <a:t> om </a:t>
            </a:r>
            <a:r>
              <a:rPr lang="en-US" dirty="0" err="1" smtClean="0"/>
              <a:t>uit</a:t>
            </a:r>
            <a:r>
              <a:rPr lang="en-US" dirty="0" smtClean="0"/>
              <a:t> te </a:t>
            </a:r>
            <a:r>
              <a:rPr lang="en-US" dirty="0" err="1" smtClean="0"/>
              <a:t>vragen</a:t>
            </a: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dirty="0" err="1" smtClean="0"/>
              <a:t>Speel</a:t>
            </a:r>
            <a:r>
              <a:rPr lang="en-US" dirty="0" smtClean="0"/>
              <a:t>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rollenspel</a:t>
            </a:r>
            <a:r>
              <a:rPr lang="en-US" dirty="0" smtClean="0"/>
              <a:t>: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 err="1" smtClean="0"/>
              <a:t>Iemand</a:t>
            </a:r>
            <a:r>
              <a:rPr lang="en-US" dirty="0" smtClean="0"/>
              <a:t> is </a:t>
            </a:r>
            <a:r>
              <a:rPr lang="en-US" dirty="0" err="1" smtClean="0"/>
              <a:t>verpleegkundige</a:t>
            </a:r>
            <a:endParaRPr lang="en-US" dirty="0" smtClean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 err="1" smtClean="0"/>
              <a:t>Iemand</a:t>
            </a:r>
            <a:r>
              <a:rPr lang="en-US" dirty="0" smtClean="0"/>
              <a:t> is </a:t>
            </a:r>
            <a:r>
              <a:rPr lang="en-US" dirty="0" err="1" smtClean="0"/>
              <a:t>cliënt</a:t>
            </a:r>
            <a:r>
              <a:rPr lang="en-US" dirty="0" smtClean="0"/>
              <a:t>/</a:t>
            </a:r>
            <a:r>
              <a:rPr lang="en-US" dirty="0" err="1" smtClean="0"/>
              <a:t>patiënt</a:t>
            </a:r>
            <a:endParaRPr lang="en-US" dirty="0" smtClean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dirty="0" err="1" smtClean="0"/>
              <a:t>Iemand</a:t>
            </a:r>
            <a:r>
              <a:rPr lang="en-US" dirty="0" smtClean="0"/>
              <a:t> </a:t>
            </a:r>
            <a:r>
              <a:rPr lang="en-US" dirty="0" err="1" smtClean="0"/>
              <a:t>observeert</a:t>
            </a:r>
            <a:endParaRPr lang="en-US" dirty="0" smtClean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 smtClean="0"/>
              <a:t>De </a:t>
            </a:r>
            <a:r>
              <a:rPr lang="en-US" sz="2000" dirty="0" err="1" smtClean="0"/>
              <a:t>verpleegkundige</a:t>
            </a:r>
            <a:r>
              <a:rPr lang="en-US" sz="2000" dirty="0" smtClean="0"/>
              <a:t> </a:t>
            </a:r>
            <a:r>
              <a:rPr lang="en-US" sz="2000" dirty="0" err="1" smtClean="0"/>
              <a:t>leidt</a:t>
            </a:r>
            <a:r>
              <a:rPr lang="en-US" sz="2000" dirty="0" smtClean="0"/>
              <a:t> het </a:t>
            </a:r>
            <a:r>
              <a:rPr lang="en-US" sz="2000" dirty="0" err="1" smtClean="0"/>
              <a:t>gesprek</a:t>
            </a:r>
            <a:r>
              <a:rPr lang="en-US" sz="2000" dirty="0" smtClean="0"/>
              <a:t> over </a:t>
            </a:r>
            <a:r>
              <a:rPr lang="en-US" sz="2000" dirty="0" err="1" smtClean="0"/>
              <a:t>deze</a:t>
            </a:r>
            <a:r>
              <a:rPr lang="en-US" sz="2000" dirty="0" smtClean="0"/>
              <a:t> </a:t>
            </a:r>
            <a:r>
              <a:rPr lang="en-US" sz="2000" dirty="0" err="1" smtClean="0"/>
              <a:t>drie</a:t>
            </a:r>
            <a:r>
              <a:rPr lang="en-US" sz="2000" dirty="0" smtClean="0"/>
              <a:t> </a:t>
            </a:r>
            <a:r>
              <a:rPr lang="en-US" sz="2000" dirty="0" err="1" smtClean="0"/>
              <a:t>patronen</a:t>
            </a:r>
            <a:r>
              <a:rPr lang="en-US" sz="2000" dirty="0" smtClean="0"/>
              <a:t>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 smtClean="0"/>
              <a:t>De client/</a:t>
            </a:r>
            <a:r>
              <a:rPr lang="en-US" sz="2000" dirty="0" err="1" smtClean="0"/>
              <a:t>patiënt</a:t>
            </a:r>
            <a:r>
              <a:rPr lang="en-US" sz="2000" dirty="0" smtClean="0"/>
              <a:t> mag </a:t>
            </a:r>
            <a:r>
              <a:rPr lang="en-US" sz="2000" dirty="0" err="1" smtClean="0"/>
              <a:t>zelf</a:t>
            </a:r>
            <a:r>
              <a:rPr lang="en-US" sz="2000" dirty="0" smtClean="0"/>
              <a:t> de </a:t>
            </a:r>
            <a:r>
              <a:rPr lang="en-US" sz="2000" dirty="0" err="1" smtClean="0"/>
              <a:t>antwoorden</a:t>
            </a:r>
            <a:r>
              <a:rPr lang="en-US" sz="2000" dirty="0" smtClean="0"/>
              <a:t> </a:t>
            </a:r>
            <a:r>
              <a:rPr lang="en-US" sz="2000" dirty="0" err="1" smtClean="0"/>
              <a:t>bedenken</a:t>
            </a:r>
            <a:endParaRPr lang="en-US" sz="2000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 smtClean="0"/>
              <a:t>De observant let op </a:t>
            </a:r>
            <a:r>
              <a:rPr lang="en-US" sz="2000" dirty="0" err="1" smtClean="0"/>
              <a:t>structuur</a:t>
            </a:r>
            <a:r>
              <a:rPr lang="en-US" sz="2000" dirty="0" smtClean="0"/>
              <a:t>, </a:t>
            </a:r>
            <a:r>
              <a:rPr lang="en-US" sz="2000" dirty="0" err="1" smtClean="0"/>
              <a:t>welke</a:t>
            </a:r>
            <a:r>
              <a:rPr lang="en-US" sz="2000" dirty="0" smtClean="0"/>
              <a:t> </a:t>
            </a:r>
            <a:r>
              <a:rPr lang="en-US" sz="2000" dirty="0" err="1" smtClean="0"/>
              <a:t>vragen</a:t>
            </a:r>
            <a:r>
              <a:rPr lang="en-US" sz="2000" dirty="0" smtClean="0"/>
              <a:t> </a:t>
            </a:r>
            <a:r>
              <a:rPr lang="en-US" sz="2000" dirty="0" err="1" smtClean="0"/>
              <a:t>gesteld</a:t>
            </a:r>
            <a:r>
              <a:rPr lang="en-US" sz="2000" dirty="0" smtClean="0"/>
              <a:t> </a:t>
            </a:r>
            <a:r>
              <a:rPr lang="en-US" sz="2000" dirty="0" err="1" smtClean="0"/>
              <a:t>worden</a:t>
            </a:r>
            <a:r>
              <a:rPr lang="en-US" sz="2000" dirty="0" smtClean="0"/>
              <a:t> (</a:t>
            </a:r>
            <a:r>
              <a:rPr lang="en-US" sz="2000" dirty="0" err="1" smtClean="0"/>
              <a:t>compleet</a:t>
            </a:r>
            <a:r>
              <a:rPr lang="en-US" sz="2000" dirty="0" smtClean="0"/>
              <a:t>?), </a:t>
            </a:r>
            <a:r>
              <a:rPr lang="en-US" sz="2000" dirty="0" err="1" smtClean="0"/>
              <a:t>manier</a:t>
            </a:r>
            <a:r>
              <a:rPr lang="en-US" sz="2000" dirty="0" smtClean="0"/>
              <a:t> van </a:t>
            </a:r>
            <a:r>
              <a:rPr lang="en-US" sz="2000" dirty="0" err="1" smtClean="0"/>
              <a:t>vragen</a:t>
            </a:r>
            <a:r>
              <a:rPr lang="en-US" sz="2000" dirty="0" smtClean="0"/>
              <a:t> </a:t>
            </a:r>
            <a:r>
              <a:rPr lang="en-US" sz="2000" dirty="0" err="1" smtClean="0"/>
              <a:t>stellen</a:t>
            </a:r>
            <a:r>
              <a:rPr lang="en-US" sz="2000" dirty="0" smtClean="0"/>
              <a:t> (</a:t>
            </a:r>
            <a:r>
              <a:rPr lang="en-US" sz="2000" dirty="0" err="1" smtClean="0"/>
              <a:t>communicatieve</a:t>
            </a:r>
            <a:r>
              <a:rPr lang="en-US" sz="2000" dirty="0" smtClean="0"/>
              <a:t> </a:t>
            </a:r>
            <a:r>
              <a:rPr lang="en-US" sz="2000" dirty="0" err="1" smtClean="0"/>
              <a:t>vaardigheden</a:t>
            </a:r>
            <a:r>
              <a:rPr lang="en-US" sz="2000" dirty="0" smtClean="0"/>
              <a:t>), </a:t>
            </a:r>
            <a:r>
              <a:rPr lang="en-US" sz="2000" dirty="0" err="1" smtClean="0"/>
              <a:t>houding</a:t>
            </a:r>
            <a:r>
              <a:rPr lang="en-US" sz="2000" dirty="0" smtClean="0"/>
              <a:t>, etc.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000" dirty="0"/>
          </a:p>
          <a:p>
            <a:pPr algn="l"/>
            <a:r>
              <a:rPr lang="en-US" sz="2000" dirty="0" err="1" smtClean="0"/>
              <a:t>Wissel</a:t>
            </a:r>
            <a:r>
              <a:rPr lang="en-US" sz="2000" dirty="0" smtClean="0"/>
              <a:t> </a:t>
            </a:r>
            <a:r>
              <a:rPr lang="en-US" sz="2000" dirty="0" err="1" smtClean="0"/>
              <a:t>daarna</a:t>
            </a:r>
            <a:r>
              <a:rPr lang="en-US" sz="2000" dirty="0" smtClean="0"/>
              <a:t> de </a:t>
            </a:r>
            <a:r>
              <a:rPr lang="en-US" sz="2000" dirty="0" err="1" smtClean="0"/>
              <a:t>rollen</a:t>
            </a:r>
            <a:r>
              <a:rPr lang="en-US" sz="2000" dirty="0" smtClean="0"/>
              <a:t> door. </a:t>
            </a:r>
          </a:p>
        </p:txBody>
      </p:sp>
      <p:sp>
        <p:nvSpPr>
          <p:cNvPr id="4" name="Tekstvak 3"/>
          <p:cNvSpPr txBox="1"/>
          <p:nvPr/>
        </p:nvSpPr>
        <p:spPr>
          <a:xfrm>
            <a:off x="-56086" y="4476750"/>
            <a:ext cx="31479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err="1" smtClean="0">
                <a:solidFill>
                  <a:schemeClr val="bg2">
                    <a:lumMod val="75000"/>
                  </a:schemeClr>
                </a:solidFill>
              </a:rPr>
              <a:t>Bron</a:t>
            </a:r>
            <a:r>
              <a:rPr lang="en-US" sz="1050" dirty="0" smtClean="0">
                <a:solidFill>
                  <a:schemeClr val="bg2">
                    <a:lumMod val="75000"/>
                  </a:schemeClr>
                </a:solidFill>
              </a:rPr>
              <a:t>: </a:t>
            </a:r>
            <a:r>
              <a:rPr lang="nl-NL" sz="1050" dirty="0">
                <a:solidFill>
                  <a:schemeClr val="bg2">
                    <a:lumMod val="75000"/>
                  </a:schemeClr>
                </a:solidFill>
              </a:rPr>
              <a:t>https://</a:t>
            </a:r>
            <a:r>
              <a:rPr lang="nl-NL" sz="1050" dirty="0" smtClean="0">
                <a:solidFill>
                  <a:schemeClr val="bg2">
                    <a:lumMod val="75000"/>
                  </a:schemeClr>
                </a:solidFill>
              </a:rPr>
              <a:t>www.train-de trainer.com/rollenspel</a:t>
            </a:r>
            <a:r>
              <a:rPr lang="nl-NL" sz="1050" dirty="0">
                <a:solidFill>
                  <a:schemeClr val="bg2">
                    <a:lumMod val="75000"/>
                  </a:schemeClr>
                </a:solidFill>
              </a:rPr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val="38304570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0"/>
            <a:ext cx="3051810" cy="868680"/>
          </a:xfrm>
        </p:spPr>
        <p:txBody>
          <a:bodyPr/>
          <a:lstStyle/>
          <a:p>
            <a:r>
              <a:rPr lang="nl-NL" sz="4000" dirty="0" smtClean="0">
                <a:solidFill>
                  <a:schemeClr val="bg1"/>
                </a:solidFill>
              </a:rPr>
              <a:t>Toepassing</a:t>
            </a:r>
            <a:endParaRPr lang="nl-NL" sz="4000" dirty="0">
              <a:solidFill>
                <a:schemeClr val="bg1"/>
              </a:solidFill>
            </a:endParaRP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3051810" y="32860"/>
            <a:ext cx="6092190" cy="6817201"/>
          </a:xfrm>
        </p:spPr>
        <p:txBody>
          <a:bodyPr/>
          <a:lstStyle/>
          <a:p>
            <a:pPr algn="l"/>
            <a:r>
              <a:rPr lang="nl-NL" dirty="0" smtClean="0"/>
              <a:t>Wat is de relatie met…</a:t>
            </a:r>
          </a:p>
          <a:p>
            <a:pPr algn="l"/>
            <a:endParaRPr lang="nl-NL" dirty="0"/>
          </a:p>
          <a:p>
            <a:pPr marL="285750" indent="-285750" algn="l">
              <a:buFontTx/>
              <a:buChar char="-"/>
            </a:pPr>
            <a:r>
              <a:rPr lang="nl-NL" dirty="0" smtClean="0"/>
              <a:t>De opleidingsprofielkaart?</a:t>
            </a:r>
          </a:p>
          <a:p>
            <a:pPr marL="285750" indent="-285750" algn="l">
              <a:buFontTx/>
              <a:buChar char="-"/>
            </a:pPr>
            <a:endParaRPr lang="nl-NL" dirty="0"/>
          </a:p>
          <a:p>
            <a:pPr marL="285750" indent="-285750" algn="l">
              <a:buFontTx/>
              <a:buChar char="-"/>
            </a:pPr>
            <a:endParaRPr lang="nl-NL" dirty="0" smtClean="0"/>
          </a:p>
          <a:p>
            <a:pPr marL="285750" indent="-285750" algn="l">
              <a:buFontTx/>
              <a:buChar char="-"/>
            </a:pPr>
            <a:endParaRPr lang="nl-NL" dirty="0"/>
          </a:p>
          <a:p>
            <a:pPr marL="285750" indent="-285750" algn="l">
              <a:buFontTx/>
              <a:buChar char="-"/>
            </a:pPr>
            <a:endParaRPr lang="nl-NL" dirty="0" smtClean="0"/>
          </a:p>
          <a:p>
            <a:pPr marL="285750" indent="-285750" algn="l">
              <a:buFontTx/>
              <a:buChar char="-"/>
            </a:pPr>
            <a:endParaRPr lang="nl-NL" dirty="0"/>
          </a:p>
          <a:p>
            <a:pPr marL="285750" indent="-285750" algn="l">
              <a:buFontTx/>
              <a:buChar char="-"/>
            </a:pPr>
            <a:endParaRPr lang="nl-NL" dirty="0" smtClean="0"/>
          </a:p>
          <a:p>
            <a:pPr marL="285750" indent="-285750" algn="l">
              <a:buFontTx/>
              <a:buChar char="-"/>
            </a:pPr>
            <a:endParaRPr lang="nl-NL" dirty="0"/>
          </a:p>
          <a:p>
            <a:pPr marL="285750" indent="-285750" algn="l">
              <a:buFontTx/>
              <a:buChar char="-"/>
            </a:pPr>
            <a:endParaRPr lang="nl-NL" dirty="0" smtClean="0"/>
          </a:p>
          <a:p>
            <a:pPr marL="285750" indent="-285750" algn="l">
              <a:buFontTx/>
              <a:buChar char="-"/>
            </a:pPr>
            <a:endParaRPr lang="nl-NL" dirty="0"/>
          </a:p>
          <a:p>
            <a:pPr marL="285750" indent="-285750" algn="l">
              <a:buFontTx/>
              <a:buChar char="-"/>
            </a:pPr>
            <a:r>
              <a:rPr lang="nl-NL" dirty="0" smtClean="0"/>
              <a:t>Dhr. Jansen?</a:t>
            </a:r>
          </a:p>
          <a:p>
            <a:pPr algn="l"/>
            <a:endParaRPr lang="nl-NL" dirty="0"/>
          </a:p>
          <a:p>
            <a:pPr algn="l"/>
            <a:endParaRPr lang="nl-NL" dirty="0" smtClean="0"/>
          </a:p>
          <a:p>
            <a:pPr algn="l"/>
            <a:endParaRPr lang="nl-NL" dirty="0" smtClean="0"/>
          </a:p>
          <a:p>
            <a:pPr algn="l"/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61177" y="1108710"/>
            <a:ext cx="3695076" cy="2708910"/>
          </a:xfrm>
          <a:prstGeom prst="rect">
            <a:avLst/>
          </a:prstGeom>
        </p:spPr>
      </p:pic>
      <p:sp>
        <p:nvSpPr>
          <p:cNvPr id="5" name="AutoShape 2" descr="https://leren.saxion.nl/bbcswebdav/pid-2299873-dt-content-rid-7913546_4/xid-7913546_4"/>
          <p:cNvSpPr>
            <a:spLocks noChangeAspect="1" noChangeArrowheads="1"/>
          </p:cNvSpPr>
          <p:nvPr/>
        </p:nvSpPr>
        <p:spPr bwMode="auto">
          <a:xfrm>
            <a:off x="155575" y="-152401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75922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-1"/>
            <a:ext cx="3034145" cy="914401"/>
          </a:xfrm>
        </p:spPr>
        <p:txBody>
          <a:bodyPr/>
          <a:lstStyle/>
          <a:p>
            <a:r>
              <a:rPr lang="en-US" sz="4800" dirty="0" err="1" smtClean="0">
                <a:solidFill>
                  <a:schemeClr val="bg1"/>
                </a:solidFill>
              </a:rPr>
              <a:t>Afsluiting</a:t>
            </a:r>
            <a:endParaRPr lang="nl-NL" sz="4800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34145" y="4599709"/>
            <a:ext cx="6109855" cy="858982"/>
          </a:xfrm>
        </p:spPr>
        <p:txBody>
          <a:bodyPr/>
          <a:lstStyle/>
          <a:p>
            <a:r>
              <a:rPr lang="en-US" dirty="0" err="1" smtClean="0"/>
              <a:t>Zijn</a:t>
            </a:r>
            <a:r>
              <a:rPr lang="en-US" dirty="0" smtClean="0"/>
              <a:t> </a:t>
            </a:r>
            <a:r>
              <a:rPr lang="en-US" dirty="0" err="1" smtClean="0"/>
              <a:t>er</a:t>
            </a:r>
            <a:r>
              <a:rPr lang="en-US" dirty="0" smtClean="0"/>
              <a:t> nog </a:t>
            </a:r>
            <a:r>
              <a:rPr lang="en-US" dirty="0" err="1" smtClean="0"/>
              <a:t>vragen</a:t>
            </a:r>
            <a:r>
              <a:rPr lang="en-US" dirty="0" smtClean="0"/>
              <a:t>?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81660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_16_9 NL">
  <a:themeElements>
    <a:clrScheme name="Aangepast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9C82"/>
      </a:accent1>
      <a:accent2>
        <a:srgbClr val="CE154F"/>
      </a:accent2>
      <a:accent3>
        <a:srgbClr val="BABABA"/>
      </a:accent3>
      <a:accent4>
        <a:srgbClr val="0090B3"/>
      </a:accent4>
      <a:accent5>
        <a:srgbClr val="66C4B4"/>
      </a:accent5>
      <a:accent6>
        <a:srgbClr val="33B09B"/>
      </a:accent6>
      <a:hlink>
        <a:srgbClr val="009C82"/>
      </a:hlink>
      <a:folHlink>
        <a:srgbClr val="009C8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_16_9 NL" id="{382A9702-0D07-454F-9B79-A808D99FC387}" vid="{CA9F744B-A9EB-4CD7-8D75-F10091E2E1DA}"/>
    </a:ext>
  </a:extLst>
</a:theme>
</file>

<file path=ppt/theme/theme2.xml><?xml version="1.0" encoding="utf-8"?>
<a:theme xmlns:a="http://schemas.openxmlformats.org/drawingml/2006/main" name="2__16_9 NL">
  <a:themeElements>
    <a:clrScheme name="Aangepast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9C82"/>
      </a:accent1>
      <a:accent2>
        <a:srgbClr val="CE154F"/>
      </a:accent2>
      <a:accent3>
        <a:srgbClr val="BABABA"/>
      </a:accent3>
      <a:accent4>
        <a:srgbClr val="0090B3"/>
      </a:accent4>
      <a:accent5>
        <a:srgbClr val="66C4B4"/>
      </a:accent5>
      <a:accent6>
        <a:srgbClr val="33B09B"/>
      </a:accent6>
      <a:hlink>
        <a:srgbClr val="009C82"/>
      </a:hlink>
      <a:folHlink>
        <a:srgbClr val="009C8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_16_9 NL" id="{382A9702-0D07-454F-9B79-A808D99FC387}" vid="{CA9F744B-A9EB-4CD7-8D75-F10091E2E1D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_16_9 NL</Template>
  <TotalTime>0</TotalTime>
  <Words>679</Words>
  <Application>Microsoft Office PowerPoint</Application>
  <PresentationFormat>On-screen Show (4:3)</PresentationFormat>
  <Paragraphs>92</Paragraphs>
  <Slides>9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Wingdings</vt:lpstr>
      <vt:lpstr>_16_9 NL</vt:lpstr>
      <vt:lpstr>2__16_9 NL</vt:lpstr>
      <vt:lpstr>Klinisch redeneren  les 1.4  </vt:lpstr>
      <vt:lpstr>Leerdoelen</vt:lpstr>
      <vt:lpstr>Wat is er blijven hangen?</vt:lpstr>
      <vt:lpstr>Voorbereidings-opdracht</vt:lpstr>
      <vt:lpstr>Voorbereidings-opdracht</vt:lpstr>
      <vt:lpstr>Opdracht FGP - 2</vt:lpstr>
      <vt:lpstr>Opdracht</vt:lpstr>
      <vt:lpstr>Toepassing</vt:lpstr>
      <vt:lpstr>Afsluiting</vt:lpstr>
    </vt:vector>
  </TitlesOfParts>
  <Company>Saxion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Klinisch redeneren  les 1.4</dc:title>
  <dc:creator>Tessa Lucas - Nordkamp</dc:creator>
  <cp:lastModifiedBy>Saxion</cp:lastModifiedBy>
  <cp:revision>15</cp:revision>
  <dcterms:created xsi:type="dcterms:W3CDTF">2019-09-04T11:45:14Z</dcterms:created>
  <dcterms:modified xsi:type="dcterms:W3CDTF">2020-03-24T10:24:56Z</dcterms:modified>
</cp:coreProperties>
</file>