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20"/>
  </p:notesMasterIdLst>
  <p:sldIdLst>
    <p:sldId id="272" r:id="rId5"/>
    <p:sldId id="256" r:id="rId6"/>
    <p:sldId id="258" r:id="rId7"/>
    <p:sldId id="259" r:id="rId8"/>
    <p:sldId id="260" r:id="rId9"/>
    <p:sldId id="262" r:id="rId10"/>
    <p:sldId id="261" r:id="rId11"/>
    <p:sldId id="273" r:id="rId12"/>
    <p:sldId id="264" r:id="rId13"/>
    <p:sldId id="265" r:id="rId14"/>
    <p:sldId id="271" r:id="rId15"/>
    <p:sldId id="269" r:id="rId16"/>
    <p:sldId id="266" r:id="rId17"/>
    <p:sldId id="268" r:id="rId18"/>
    <p:sldId id="263"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23D815-E211-4157-A689-5F302ABA5F0B}" v="1" dt="2019-09-25T09:03:20.530"/>
    <p1510:client id="{D24533B3-BCDF-410A-82C2-41094A9B0F6F}" v="16" dt="2019-10-03T13:47:47.01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Stijl, thema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denhuis, D.D." userId="1fb1f2d2-8eed-48f4-8005-dc8f9295e10e" providerId="ADAL" clId="{F236C906-EA00-4CC5-BCCD-99902A1E3C1E}"/>
    <pc:docChg chg="modSld">
      <pc:chgData name="Oldenhuis, D.D." userId="1fb1f2d2-8eed-48f4-8005-dc8f9295e10e" providerId="ADAL" clId="{F236C906-EA00-4CC5-BCCD-99902A1E3C1E}" dt="2019-09-24T19:53:11.302" v="0" actId="1076"/>
      <pc:docMkLst>
        <pc:docMk/>
      </pc:docMkLst>
      <pc:sldChg chg="modSp">
        <pc:chgData name="Oldenhuis, D.D." userId="1fb1f2d2-8eed-48f4-8005-dc8f9295e10e" providerId="ADAL" clId="{F236C906-EA00-4CC5-BCCD-99902A1E3C1E}" dt="2019-09-24T19:53:11.302" v="0" actId="1076"/>
        <pc:sldMkLst>
          <pc:docMk/>
          <pc:sldMk cId="3789271390" sldId="260"/>
        </pc:sldMkLst>
        <pc:picChg chg="mod">
          <ac:chgData name="Oldenhuis, D.D." userId="1fb1f2d2-8eed-48f4-8005-dc8f9295e10e" providerId="ADAL" clId="{F236C906-EA00-4CC5-BCCD-99902A1E3C1E}" dt="2019-09-24T19:53:11.302" v="0" actId="1076"/>
          <ac:picMkLst>
            <pc:docMk/>
            <pc:sldMk cId="3789271390" sldId="260"/>
            <ac:picMk id="4" creationId="{66CF8307-7006-7F46-B80D-2AB5D22F773C}"/>
          </ac:picMkLst>
        </pc:picChg>
      </pc:sldChg>
    </pc:docChg>
  </pc:docChgLst>
  <pc:docChgLst>
    <pc:chgData name="Engeringh, N.M.T." userId="S::nmengeri@hhs.nl::469fd209-6fd4-4ab0-9000-cb56b41c114b" providerId="AD" clId="Web-{D103870C-8450-40B6-AA54-AF4065015F50}"/>
    <pc:docChg chg="addSld modSld">
      <pc:chgData name="Engeringh, N.M.T." userId="S::nmengeri@hhs.nl::469fd209-6fd4-4ab0-9000-cb56b41c114b" providerId="AD" clId="Web-{D103870C-8450-40B6-AA54-AF4065015F50}" dt="2019-08-13T10:13:02.361" v="64" actId="20577"/>
      <pc:docMkLst>
        <pc:docMk/>
      </pc:docMkLst>
      <pc:sldChg chg="addSp delSp modSp new">
        <pc:chgData name="Engeringh, N.M.T." userId="S::nmengeri@hhs.nl::469fd209-6fd4-4ab0-9000-cb56b41c114b" providerId="AD" clId="Web-{D103870C-8450-40B6-AA54-AF4065015F50}" dt="2019-08-13T10:13:02.361" v="63" actId="20577"/>
        <pc:sldMkLst>
          <pc:docMk/>
          <pc:sldMk cId="2521513216" sldId="273"/>
        </pc:sldMkLst>
        <pc:spChg chg="mod">
          <ac:chgData name="Engeringh, N.M.T." userId="S::nmengeri@hhs.nl::469fd209-6fd4-4ab0-9000-cb56b41c114b" providerId="AD" clId="Web-{D103870C-8450-40B6-AA54-AF4065015F50}" dt="2019-08-13T10:12:01.172" v="12" actId="20577"/>
          <ac:spMkLst>
            <pc:docMk/>
            <pc:sldMk cId="2521513216" sldId="273"/>
            <ac:spMk id="2" creationId="{627D92B3-072D-4A6F-8D79-EAE7C1D29F75}"/>
          </ac:spMkLst>
        </pc:spChg>
        <pc:spChg chg="del">
          <ac:chgData name="Engeringh, N.M.T." userId="S::nmengeri@hhs.nl::469fd209-6fd4-4ab0-9000-cb56b41c114b" providerId="AD" clId="Web-{D103870C-8450-40B6-AA54-AF4065015F50}" dt="2019-08-13T10:11:49.781" v="1"/>
          <ac:spMkLst>
            <pc:docMk/>
            <pc:sldMk cId="2521513216" sldId="273"/>
            <ac:spMk id="3" creationId="{7BB6555D-FE22-4AA1-ABD1-FCE3BD254FB5}"/>
          </ac:spMkLst>
        </pc:spChg>
        <pc:spChg chg="add mod">
          <ac:chgData name="Engeringh, N.M.T." userId="S::nmengeri@hhs.nl::469fd209-6fd4-4ab0-9000-cb56b41c114b" providerId="AD" clId="Web-{D103870C-8450-40B6-AA54-AF4065015F50}" dt="2019-08-13T10:13:02.361" v="63" actId="20577"/>
          <ac:spMkLst>
            <pc:docMk/>
            <pc:sldMk cId="2521513216" sldId="273"/>
            <ac:spMk id="7" creationId="{FB404B3C-18A3-4A44-A9DA-8A0C9E90C44E}"/>
          </ac:spMkLst>
        </pc:spChg>
        <pc:picChg chg="add del mod ord">
          <ac:chgData name="Engeringh, N.M.T." userId="S::nmengeri@hhs.nl::469fd209-6fd4-4ab0-9000-cb56b41c114b" providerId="AD" clId="Web-{D103870C-8450-40B6-AA54-AF4065015F50}" dt="2019-08-13T10:12:20.375" v="16"/>
          <ac:picMkLst>
            <pc:docMk/>
            <pc:sldMk cId="2521513216" sldId="273"/>
            <ac:picMk id="4" creationId="{6129BEE3-4E24-471C-AF7F-43DBE2324790}"/>
          </ac:picMkLst>
        </pc:picChg>
      </pc:sldChg>
    </pc:docChg>
  </pc:docChgLst>
  <pc:docChgLst>
    <pc:chgData name="Engeringh, N.M.T." userId="S::nmengeri@hhs.nl::469fd209-6fd4-4ab0-9000-cb56b41c114b" providerId="AD" clId="Web-{3423D815-E211-4157-A689-5F302ABA5F0B}"/>
    <pc:docChg chg="modSld">
      <pc:chgData name="Engeringh, N.M.T." userId="S::nmengeri@hhs.nl::469fd209-6fd4-4ab0-9000-cb56b41c114b" providerId="AD" clId="Web-{3423D815-E211-4157-A689-5F302ABA5F0B}" dt="2019-09-25T09:03:20.530" v="0"/>
      <pc:docMkLst>
        <pc:docMk/>
      </pc:docMkLst>
      <pc:sldChg chg="mod modShow">
        <pc:chgData name="Engeringh, N.M.T." userId="S::nmengeri@hhs.nl::469fd209-6fd4-4ab0-9000-cb56b41c114b" providerId="AD" clId="Web-{3423D815-E211-4157-A689-5F302ABA5F0B}" dt="2019-09-25T09:03:20.530" v="0"/>
        <pc:sldMkLst>
          <pc:docMk/>
          <pc:sldMk cId="148373426" sldId="271"/>
        </pc:sldMkLst>
      </pc:sldChg>
    </pc:docChg>
  </pc:docChgLst>
  <pc:docChgLst>
    <pc:chgData name="Engeringh, N.M.T." userId="S::nmengeri@hhs.nl::469fd209-6fd4-4ab0-9000-cb56b41c114b" providerId="AD" clId="Web-{D24533B3-BCDF-410A-82C2-41094A9B0F6F}"/>
    <pc:docChg chg="modSld">
      <pc:chgData name="Engeringh, N.M.T." userId="S::nmengeri@hhs.nl::469fd209-6fd4-4ab0-9000-cb56b41c114b" providerId="AD" clId="Web-{D24533B3-BCDF-410A-82C2-41094A9B0F6F}" dt="2019-10-03T13:47:47.011" v="14" actId="14100"/>
      <pc:docMkLst>
        <pc:docMk/>
      </pc:docMkLst>
      <pc:sldChg chg="addSp modSp">
        <pc:chgData name="Engeringh, N.M.T." userId="S::nmengeri@hhs.nl::469fd209-6fd4-4ab0-9000-cb56b41c114b" providerId="AD" clId="Web-{D24533B3-BCDF-410A-82C2-41094A9B0F6F}" dt="2019-10-03T13:47:13.901" v="4" actId="1076"/>
        <pc:sldMkLst>
          <pc:docMk/>
          <pc:sldMk cId="3789271390" sldId="260"/>
        </pc:sldMkLst>
        <pc:spChg chg="add mod">
          <ac:chgData name="Engeringh, N.M.T." userId="S::nmengeri@hhs.nl::469fd209-6fd4-4ab0-9000-cb56b41c114b" providerId="AD" clId="Web-{D24533B3-BCDF-410A-82C2-41094A9B0F6F}" dt="2019-10-03T13:47:13.901" v="4" actId="1076"/>
          <ac:spMkLst>
            <pc:docMk/>
            <pc:sldMk cId="3789271390" sldId="260"/>
            <ac:spMk id="3" creationId="{7F46064B-4E0A-47B2-A214-42C7AF67E920}"/>
          </ac:spMkLst>
        </pc:spChg>
      </pc:sldChg>
      <pc:sldChg chg="addSp delSp modSp">
        <pc:chgData name="Engeringh, N.M.T." userId="S::nmengeri@hhs.nl::469fd209-6fd4-4ab0-9000-cb56b41c114b" providerId="AD" clId="Web-{D24533B3-BCDF-410A-82C2-41094A9B0F6F}" dt="2019-10-03T13:47:47.011" v="14" actId="14100"/>
        <pc:sldMkLst>
          <pc:docMk/>
          <pc:sldMk cId="1850128051" sldId="265"/>
        </pc:sldMkLst>
        <pc:spChg chg="add del mod">
          <ac:chgData name="Engeringh, N.M.T." userId="S::nmengeri@hhs.nl::469fd209-6fd4-4ab0-9000-cb56b41c114b" providerId="AD" clId="Web-{D24533B3-BCDF-410A-82C2-41094A9B0F6F}" dt="2019-10-03T13:47:34.120" v="10"/>
          <ac:spMkLst>
            <pc:docMk/>
            <pc:sldMk cId="1850128051" sldId="265"/>
            <ac:spMk id="2" creationId="{BE8CD5CE-F59C-468D-851C-3DE9722850C1}"/>
          </ac:spMkLst>
        </pc:spChg>
        <pc:spChg chg="add mod">
          <ac:chgData name="Engeringh, N.M.T." userId="S::nmengeri@hhs.nl::469fd209-6fd4-4ab0-9000-cb56b41c114b" providerId="AD" clId="Web-{D24533B3-BCDF-410A-82C2-41094A9B0F6F}" dt="2019-10-03T13:47:47.011" v="14" actId="14100"/>
          <ac:spMkLst>
            <pc:docMk/>
            <pc:sldMk cId="1850128051" sldId="265"/>
            <ac:spMk id="3" creationId="{FDED794A-4BCB-40C2-A7F4-6595BDDC194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451112-DC66-A546-87C5-69621A46AEB7}"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71382-413D-624C-99C7-E5FB5D6B0BAF}" type="slidenum">
              <a:rPr lang="nl-NL" smtClean="0"/>
              <a:t>‹nr.›</a:t>
            </a:fld>
            <a:endParaRPr lang="nl-NL"/>
          </a:p>
        </p:txBody>
      </p:sp>
    </p:spTree>
    <p:extLst>
      <p:ext uri="{BB962C8B-B14F-4D97-AF65-F5344CB8AC3E}">
        <p14:creationId xmlns:p14="http://schemas.microsoft.com/office/powerpoint/2010/main" val="1643572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Erbij vertellen:</a:t>
            </a:r>
          </a:p>
          <a:p>
            <a:endParaRPr lang="nl-NL"/>
          </a:p>
          <a:p>
            <a:r>
              <a:rPr lang="nl-NL"/>
              <a:t>Wanneer iemand een toestand van flow ervaart, maakt hij gebruik van al zijn vaardigheden om zo een uitdaging te overwinnen die net beheersbaar is. Flow werkt dus als een magneet voor het leren van nieuwe vaardigheden en het vergroten van persoonlijke uitdagingen. </a:t>
            </a:r>
          </a:p>
          <a:p>
            <a:endParaRPr lang="nl-NL"/>
          </a:p>
          <a:p>
            <a:r>
              <a:rPr lang="nl-NL"/>
              <a:t>2 belangrijkste parameters:</a:t>
            </a:r>
          </a:p>
          <a:p>
            <a:pPr marL="171450" indent="-171450">
              <a:buFontTx/>
              <a:buChar char="-"/>
            </a:pPr>
            <a:r>
              <a:rPr lang="nl-NL"/>
              <a:t>Uitdagingen die de persoon ervaart</a:t>
            </a:r>
          </a:p>
          <a:p>
            <a:pPr marL="171450" indent="-171450">
              <a:buFontTx/>
              <a:buChar char="-"/>
            </a:pPr>
            <a:r>
              <a:rPr lang="nl-NL"/>
              <a:t>Vaardigheden waarover de persoon beschikt</a:t>
            </a:r>
          </a:p>
          <a:p>
            <a:pPr marL="0" indent="0">
              <a:buFontTx/>
              <a:buNone/>
            </a:pPr>
            <a:r>
              <a:rPr lang="nl-NL"/>
              <a:t>Wanneer iemand flow ervaart, gebruikt hij altijd zijn kwaliteiten, meestal onbewust. Wanneer iemand zich meer bewust is van de momenten waarin hij in flow is en de kwaliteiten die hij op die momenten inzet, kan hij leren om zijn kwaliteiten bewust in te zetten om meer flow te ervaren. </a:t>
            </a:r>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4</a:t>
            </a:fld>
            <a:endParaRPr lang="nl-NL"/>
          </a:p>
        </p:txBody>
      </p:sp>
    </p:spTree>
    <p:extLst>
      <p:ext uri="{BB962C8B-B14F-4D97-AF65-F5344CB8AC3E}">
        <p14:creationId xmlns:p14="http://schemas.microsoft.com/office/powerpoint/2010/main" val="1277877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De horizontale as </a:t>
            </a:r>
            <a:r>
              <a:rPr lang="nl-NL"/>
              <a:t>geeft weer hoe iemand de eigen vaardigheid ervaart. Hoe meer de persoon naar rechts gaat, hoe meer hij het gevoel heeft dat de uitvoering van zijn activiteit goed gaat.</a:t>
            </a:r>
          </a:p>
          <a:p>
            <a:r>
              <a:rPr lang="nl-NL" b="1"/>
              <a:t>De verticale as </a:t>
            </a:r>
            <a:r>
              <a:rPr lang="nl-NL"/>
              <a:t>geeft weer in welke mate iemand uitdaging ervaart. Hoe meer iemand omhoog gaat hoe meer uitdaging hij ervaart.</a:t>
            </a:r>
          </a:p>
          <a:p>
            <a:endParaRPr lang="nl-NL"/>
          </a:p>
          <a:p>
            <a:r>
              <a:rPr lang="nl-NL"/>
              <a:t>De meest positieve flow ervaringen verschijnen wanneer iemand ervaart dat zowel zijn vaardigheden als zijn uitdagingen boven zijn gemiddelde niveau liggen.</a:t>
            </a:r>
          </a:p>
          <a:p>
            <a:endParaRPr lang="nl-NL"/>
          </a:p>
          <a:p>
            <a:pPr marL="228600" indent="-228600">
              <a:buAutoNum type="arabicPeriod"/>
            </a:pPr>
            <a:r>
              <a:rPr lang="nl-NL"/>
              <a:t>Bezorgdheid en 2. angst</a:t>
            </a:r>
          </a:p>
          <a:p>
            <a:pPr marL="0" indent="0">
              <a:buNone/>
            </a:pPr>
            <a:r>
              <a:rPr lang="nl-NL"/>
              <a:t>Wanneer iemand denkt dat de uitdaging waar hij voor staat groter is dan de vaardigheden die hij in huis heeft, kan het ertoe leiden dat hij zich zorgen maakt en uiteindelijk zelfs faalangst  krijgt (belangrijk dat men zich realiseert dat dit dus niet werkelijk zo hoeft te zijn; het kan vooral de gedachte zijn die de persoon belemmert: ik kan dat niet, dat lukt mij nooit, anderen zijn veel beter dan ik).</a:t>
            </a:r>
          </a:p>
          <a:p>
            <a:pPr marL="0" indent="0">
              <a:buNone/>
            </a:pPr>
            <a:endParaRPr lang="nl-NL"/>
          </a:p>
          <a:p>
            <a:pPr marL="0" indent="0">
              <a:buNone/>
            </a:pPr>
            <a:r>
              <a:rPr lang="nl-NL"/>
              <a:t>3. Ontspanning</a:t>
            </a:r>
          </a:p>
          <a:p>
            <a:pPr marL="0" indent="0">
              <a:buNone/>
            </a:pPr>
            <a:r>
              <a:rPr lang="nl-NL"/>
              <a:t>Wanneer iemand specifieke vaardigheden uitvoert die hij niet op hoog niveau als uitdagend ervaart, zit hij in een toestand van ontspanning. Ontspanning is prima, maar kan ook uiteindelijk verslapping worden. Hier is het interessant om iemand die zichzelf in deze toestand herkent, aan de hand van het model te laten zien wat er kan gebeuren als hij meer uitdaging zoekt en waar hij naartoe beweegt als hij juist weg blijft van enige uitdaging (verveling, lusteloosheid).</a:t>
            </a:r>
          </a:p>
          <a:p>
            <a:pPr marL="0" indent="0">
              <a:buNone/>
            </a:pPr>
            <a:endParaRPr lang="nl-NL"/>
          </a:p>
          <a:p>
            <a:pPr marL="0" indent="0">
              <a:buNone/>
            </a:pPr>
            <a:r>
              <a:rPr lang="nl-NL"/>
              <a:t>4. Verveling</a:t>
            </a:r>
          </a:p>
          <a:p>
            <a:pPr marL="0" indent="0">
              <a:buNone/>
            </a:pPr>
            <a:r>
              <a:rPr lang="nl-NL"/>
              <a:t>Ontspanning kan overgaan in verveling wanneer de activiteit geen serieus beroep meer doet op iemands vaardigheden (en de vaardigheden dus lang niet volledig hoeven worden ingezet). De persoon in kwestie zal dan verveeld raken of zelfs apathisch (lusteloos of onverschillig).</a:t>
            </a:r>
          </a:p>
          <a:p>
            <a:pPr marL="0" indent="0">
              <a:buNone/>
            </a:pPr>
            <a:endParaRPr lang="nl-NL"/>
          </a:p>
          <a:p>
            <a:pPr marL="0" indent="0">
              <a:buNone/>
            </a:pPr>
            <a:r>
              <a:rPr lang="nl-NL"/>
              <a:t>5. Apathie</a:t>
            </a:r>
          </a:p>
          <a:p>
            <a:pPr marL="0" indent="0">
              <a:buNone/>
            </a:pPr>
            <a:r>
              <a:rPr lang="nl-NL"/>
              <a:t>Wanneer iemand zich uiteindelijk in deze toestand bevindt, zullen lusteloosheid en motivatiegebrek centraal staan. De persoon heeft nauwelijks nog interesse voor dingen die hij doet en ervaart weinig emoties.</a:t>
            </a:r>
          </a:p>
          <a:p>
            <a:pPr marL="0" indent="0">
              <a:buNone/>
            </a:pPr>
            <a:endParaRPr lang="nl-NL"/>
          </a:p>
          <a:p>
            <a:pPr marL="0" indent="0">
              <a:buNone/>
            </a:pPr>
            <a:r>
              <a:rPr lang="nl-NL"/>
              <a:t>6. Stress</a:t>
            </a:r>
          </a:p>
          <a:p>
            <a:pPr marL="0" indent="0">
              <a:buNone/>
            </a:pPr>
            <a:r>
              <a:rPr lang="nl-NL"/>
              <a:t>De toestand van stress doet zich voor wanneer de persoon een bovengemiddelde uitdaging aangaat waarbij hij onzeker is over de uitvoering van de vaardigheid. In deze toestand voelt hij de druk en is hij geconcentreerd, maar niet specifiek blij of gelukkig. </a:t>
            </a:r>
          </a:p>
          <a:p>
            <a:pPr marL="0" indent="0">
              <a:buNone/>
            </a:pPr>
            <a:endParaRPr lang="nl-NL"/>
          </a:p>
          <a:p>
            <a:pPr marL="0" indent="0">
              <a:buNone/>
            </a:pPr>
            <a:r>
              <a:rPr lang="nl-NL"/>
              <a:t>7. Controle</a:t>
            </a:r>
          </a:p>
          <a:p>
            <a:pPr marL="0" indent="0">
              <a:buNone/>
            </a:pPr>
            <a:r>
              <a:rPr lang="nl-NL"/>
              <a:t>Wanneer de persoon alles onder controle heeft, voelt hij zich blij of gelukkig, maar is hij niet sterk geconcentreerd.</a:t>
            </a:r>
          </a:p>
          <a:p>
            <a:pPr marL="0" indent="0">
              <a:buNone/>
            </a:pPr>
            <a:endParaRPr lang="nl-NL"/>
          </a:p>
          <a:p>
            <a:pPr marL="0" indent="0">
              <a:buNone/>
            </a:pPr>
            <a:r>
              <a:rPr lang="nl-NL"/>
              <a:t>8. Flow</a:t>
            </a:r>
          </a:p>
          <a:p>
            <a:pPr marL="0" indent="0">
              <a:buNone/>
            </a:pPr>
            <a:r>
              <a:rPr lang="nl-NL"/>
              <a:t>Wanneer de persoon de toestand van flow ervaart, komt alles samen. Echter, stress en controle zijn twee goede posities wanneer men aan het leren is. Immers vanuit deze twee posities is het voor de gecoachte makkelijk om te bewegen naar de flowpositie. </a:t>
            </a:r>
          </a:p>
          <a:p>
            <a:pPr marL="0" indent="0">
              <a:buNone/>
            </a:pPr>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5</a:t>
            </a:fld>
            <a:endParaRPr lang="nl-NL"/>
          </a:p>
        </p:txBody>
      </p:sp>
    </p:spTree>
    <p:extLst>
      <p:ext uri="{BB962C8B-B14F-4D97-AF65-F5344CB8AC3E}">
        <p14:creationId xmlns:p14="http://schemas.microsoft.com/office/powerpoint/2010/main" val="3578246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Als de student niet op flowmomenten komt, laat hem dan momenten opschrijven waarbij hij echt veel plezier heeft ervaren in taken, activiteiten en andere dingen.</a:t>
            </a:r>
          </a:p>
          <a:p>
            <a:endParaRPr lang="nl-NL"/>
          </a:p>
          <a:p>
            <a:r>
              <a:rPr lang="nl-NL"/>
              <a:t>Moedig studenten aan breed te denken en ook kleine ‘onbelangrijke’ dingen te noemen. </a:t>
            </a:r>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6</a:t>
            </a:fld>
            <a:endParaRPr lang="nl-NL"/>
          </a:p>
        </p:txBody>
      </p:sp>
    </p:spTree>
    <p:extLst>
      <p:ext uri="{BB962C8B-B14F-4D97-AF65-F5344CB8AC3E}">
        <p14:creationId xmlns:p14="http://schemas.microsoft.com/office/powerpoint/2010/main" val="1720781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7</a:t>
            </a:fld>
            <a:endParaRPr lang="nl-NL"/>
          </a:p>
        </p:txBody>
      </p:sp>
    </p:spTree>
    <p:extLst>
      <p:ext uri="{BB962C8B-B14F-4D97-AF65-F5344CB8AC3E}">
        <p14:creationId xmlns:p14="http://schemas.microsoft.com/office/powerpoint/2010/main" val="3495182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Drijfveren</a:t>
            </a:r>
          </a:p>
          <a:p>
            <a:r>
              <a:rPr lang="nl-NL" dirty="0"/>
              <a:t>Ter voorbereiding op deze bijeenkomst heb je een opdracht gemaakt over drijfveren. </a:t>
            </a:r>
            <a:r>
              <a:rPr lang="nl-NL" sz="1200" b="0" i="0" u="none" strike="noStrike" kern="1200" dirty="0">
                <a:solidFill>
                  <a:schemeClr val="tx1"/>
                </a:solidFill>
                <a:effectLst/>
                <a:latin typeface="+mn-lt"/>
                <a:ea typeface="+mn-ea"/>
                <a:cs typeface="+mn-cs"/>
              </a:rPr>
              <a:t> Aan drijfveren is de vraag gekoppeld: wat drijft je? Waarom kom je in beweging? </a:t>
            </a:r>
          </a:p>
          <a:p>
            <a:r>
              <a:rPr lang="nl-NL" sz="1200" b="0" i="0" u="none" strike="noStrike" kern="1200" dirty="0">
                <a:solidFill>
                  <a:schemeClr val="tx1"/>
                </a:solidFill>
                <a:effectLst/>
                <a:latin typeface="+mn-lt"/>
                <a:ea typeface="+mn-ea"/>
                <a:cs typeface="+mn-cs"/>
              </a:rPr>
              <a:t>Het is dus van belang dat je je drijfveren kent. Die zijn namelijk van groot belang bij het vinden van de juiste baan en bij het verkrijgen van succes in je carrière.</a:t>
            </a:r>
          </a:p>
          <a:p>
            <a:endParaRPr lang="nl-NL" sz="1200" b="0" i="0" u="none" strike="noStrike" kern="1200" dirty="0">
              <a:solidFill>
                <a:schemeClr val="tx1"/>
              </a:solidFill>
              <a:effectLst/>
              <a:latin typeface="+mn-lt"/>
              <a:ea typeface="+mn-ea"/>
              <a:cs typeface="+mn-cs"/>
            </a:endParaRPr>
          </a:p>
          <a:p>
            <a:r>
              <a:rPr lang="nl-NL" b="1" dirty="0"/>
              <a:t>Persoonlijke waarden</a:t>
            </a:r>
          </a:p>
          <a:p>
            <a:r>
              <a:rPr lang="nl-NL" b="0" dirty="0"/>
              <a:t>Inzicht in je persoonlijk waarden is belangrijk om vast te stellen wat het belangrijkst is in je leven. Waarden hebben te maken met zaken waarvoor je staat en waarvoor je gaat. Het zijn dus diepgaandere motivatoren. </a:t>
            </a:r>
          </a:p>
          <a:p>
            <a:endParaRPr lang="nl-NL" b="0" dirty="0"/>
          </a:p>
          <a:p>
            <a:r>
              <a:rPr lang="nl-NL" b="0" dirty="0"/>
              <a:t>Er ligt een verbinding tussen je kernkwaliteiten en je kernwaarden. Kernkwaliteiten zijn kwaliteiten die jou het meest typeren. Kernwaarden zijn die kernkwaliteiten die zo verankerd zijn in je persoon dat het je ten voeten uit weergeeft. </a:t>
            </a:r>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9</a:t>
            </a:fld>
            <a:endParaRPr lang="nl-NL"/>
          </a:p>
        </p:txBody>
      </p:sp>
    </p:spTree>
    <p:extLst>
      <p:ext uri="{BB962C8B-B14F-4D97-AF65-F5344CB8AC3E}">
        <p14:creationId xmlns:p14="http://schemas.microsoft.com/office/powerpoint/2010/main" val="3090085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Waarden zijn zaken die je essentieel vindt, die je nastreeft, die je sturen in je keuzen. Je bent je daar niet altijd van bewust, meestal niet, zelfs. Maar je kunt er wel achter komen, door je af te vragen: ’waarom heb ik dat gekozen?’ </a:t>
            </a:r>
            <a:r>
              <a:rPr lang="nl-NL" i="1"/>
              <a:t>kennelijk </a:t>
            </a:r>
            <a:r>
              <a:rPr lang="nl-NL" i="0"/>
              <a:t>heb je in je keuze iets belangrijk gevonden. Als je er dieper over nadenkt, wordt je je ervan bewust dat je meerdere belangrijke zaken tegen elkaar hebt afgewogen en je keuze hebt gemaakt. </a:t>
            </a:r>
          </a:p>
          <a:p>
            <a:endParaRPr lang="nl-NL" i="0"/>
          </a:p>
          <a:p>
            <a:r>
              <a:rPr lang="nl-NL" i="0"/>
              <a:t>Voorbeeld:</a:t>
            </a:r>
          </a:p>
          <a:p>
            <a:r>
              <a:rPr lang="nl-NL" i="0"/>
              <a:t>Pas achteraf ben ik me bewust dat ik het belangrijk vind dat deze patiënt zelf kiest. Ik heb namelijk erg mijn best gedaan om hem zo goed mogelijk te informeren, zodat hij goed wist wat de gevolgen van de verschillende alternatieven zouden zijn en deze goed kon afwegen. Het was me, blijkbaar, om de eigen keuze van de patiënt te doen. Autonomie vind ik belangrijk.</a:t>
            </a:r>
          </a:p>
          <a:p>
            <a:endParaRPr lang="nl-NL" i="0"/>
          </a:p>
          <a:p>
            <a:r>
              <a:rPr lang="nl-NL" i="0"/>
              <a:t>Voorbeeld:</a:t>
            </a:r>
          </a:p>
          <a:p>
            <a:r>
              <a:rPr lang="nl-NL" i="0"/>
              <a:t>Ik ben er onbewust van overtuigd, dat het niet goed is dat artsen alsmaar doorgaan met behandelen van mensen die zeer ernstig ziek zijn. Meer dan eens heb ik geprotesteerd tegen operaties die in mijn ogen meer kwaad dan goed doen. Ik vind het dus belangrijk dat in de laatste levensfase ruimte is voor acceptatie van de dood en verwerking van het naderende levenseind; dit is voor mij belangrijker dan een voortgaande behandeling om het leven te rekken. </a:t>
            </a:r>
          </a:p>
          <a:p>
            <a:endParaRPr lang="nl-NL" i="0"/>
          </a:p>
          <a:p>
            <a:r>
              <a:rPr lang="nl-NL" i="0"/>
              <a:t>Uitleg plaatje:</a:t>
            </a:r>
          </a:p>
          <a:p>
            <a:r>
              <a:rPr lang="nl-NL" i="0"/>
              <a:t>In de keuzes die je maakt in je handelen, wordt je gestuurd door normen en opvattingen die je hebt en die samen voortkomen uit jouw eigenschappen en waarden. Andersom werkt het ook: jouw drijfveren en waarden worden rijker met ervaringen die jij in de praktijk opdoet. Deze ervaringen vullen je normen en opvattingen aan en zullen in de toekomst weer leiden tot andere beslissingen en keuzes dan je in het verleden hebt gemaakt. Er is dus een wisselwerking tussen het zichtbare en en het onzichtbare. </a:t>
            </a:r>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10</a:t>
            </a:fld>
            <a:endParaRPr lang="nl-NL"/>
          </a:p>
        </p:txBody>
      </p:sp>
    </p:spTree>
    <p:extLst>
      <p:ext uri="{BB962C8B-B14F-4D97-AF65-F5344CB8AC3E}">
        <p14:creationId xmlns:p14="http://schemas.microsoft.com/office/powerpoint/2010/main" val="377267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11</a:t>
            </a:fld>
            <a:endParaRPr lang="nl-NL"/>
          </a:p>
        </p:txBody>
      </p:sp>
    </p:spTree>
    <p:extLst>
      <p:ext uri="{BB962C8B-B14F-4D97-AF65-F5344CB8AC3E}">
        <p14:creationId xmlns:p14="http://schemas.microsoft.com/office/powerpoint/2010/main" val="3435330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12</a:t>
            </a:fld>
            <a:endParaRPr lang="nl-NL"/>
          </a:p>
        </p:txBody>
      </p:sp>
    </p:spTree>
    <p:extLst>
      <p:ext uri="{BB962C8B-B14F-4D97-AF65-F5344CB8AC3E}">
        <p14:creationId xmlns:p14="http://schemas.microsoft.com/office/powerpoint/2010/main" val="2214189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13</a:t>
            </a:fld>
            <a:endParaRPr lang="nl-NL"/>
          </a:p>
        </p:txBody>
      </p:sp>
    </p:spTree>
    <p:extLst>
      <p:ext uri="{BB962C8B-B14F-4D97-AF65-F5344CB8AC3E}">
        <p14:creationId xmlns:p14="http://schemas.microsoft.com/office/powerpoint/2010/main" val="617486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6C71382-413D-624C-99C7-E5FB5D6B0BAF}" type="slidenum">
              <a:rPr lang="nl-NL" smtClean="0"/>
              <a:t>15</a:t>
            </a:fld>
            <a:endParaRPr lang="nl-NL"/>
          </a:p>
        </p:txBody>
      </p:sp>
    </p:spTree>
    <p:extLst>
      <p:ext uri="{BB962C8B-B14F-4D97-AF65-F5344CB8AC3E}">
        <p14:creationId xmlns:p14="http://schemas.microsoft.com/office/powerpoint/2010/main" val="570016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a:t>Versie/Datum</a:t>
            </a:r>
          </a:p>
        </p:txBody>
      </p:sp>
    </p:spTree>
    <p:extLst>
      <p:ext uri="{BB962C8B-B14F-4D97-AF65-F5344CB8AC3E}">
        <p14:creationId xmlns:p14="http://schemas.microsoft.com/office/powerpoint/2010/main" val="367910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spTree>
    <p:extLst>
      <p:ext uri="{BB962C8B-B14F-4D97-AF65-F5344CB8AC3E}">
        <p14:creationId xmlns:p14="http://schemas.microsoft.com/office/powerpoint/2010/main" val="135926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spTree>
    <p:extLst>
      <p:ext uri="{BB962C8B-B14F-4D97-AF65-F5344CB8AC3E}">
        <p14:creationId xmlns:p14="http://schemas.microsoft.com/office/powerpoint/2010/main" val="156020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0062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43263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16530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55125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80268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736366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HOOFDSTUK</a:t>
            </a:r>
          </a:p>
        </p:txBody>
      </p:sp>
    </p:spTree>
    <p:extLst>
      <p:ext uri="{BB962C8B-B14F-4D97-AF65-F5344CB8AC3E}">
        <p14:creationId xmlns:p14="http://schemas.microsoft.com/office/powerpoint/2010/main" val="320983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163734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16325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a:solidFill>
                  <a:schemeClr val="tx2"/>
                </a:solidFill>
                <a:latin typeface="Arial Black"/>
                <a:cs typeface="Arial Black"/>
              </a:rPr>
              <a:t>HOOF</a:t>
            </a:r>
            <a:r>
              <a:rPr sz="1200" b="1" spc="-45">
                <a:solidFill>
                  <a:schemeClr val="tx2"/>
                </a:solidFill>
                <a:latin typeface="Arial Black"/>
                <a:cs typeface="Arial Black"/>
              </a:rPr>
              <a:t>D</a:t>
            </a:r>
            <a:r>
              <a:rPr sz="1200" b="1">
                <a:solidFill>
                  <a:schemeClr val="tx2"/>
                </a:solidFill>
                <a:latin typeface="Arial Black"/>
                <a:cs typeface="Arial Black"/>
              </a:rPr>
              <a:t>VESTIGING</a:t>
            </a:r>
            <a:endParaRPr sz="1200">
              <a:solidFill>
                <a:schemeClr val="tx2"/>
              </a:solidFill>
              <a:latin typeface="Arial Black"/>
              <a:cs typeface="Arial Black"/>
            </a:endParaRPr>
          </a:p>
          <a:p>
            <a:pPr marL="560070" marR="5080" indent="-548005" algn="r">
              <a:lnSpc>
                <a:spcPct val="111100"/>
              </a:lnSpc>
            </a:pPr>
            <a:r>
              <a:rPr sz="1200">
                <a:solidFill>
                  <a:schemeClr val="tx2"/>
                </a:solidFill>
                <a:latin typeface="Arial"/>
                <a:cs typeface="Arial"/>
              </a:rPr>
              <a:t>Johanna </a:t>
            </a:r>
            <a:r>
              <a:rPr sz="1200" spc="-10">
                <a:solidFill>
                  <a:schemeClr val="tx2"/>
                </a:solidFill>
                <a:latin typeface="Arial"/>
                <a:cs typeface="Arial"/>
              </a:rPr>
              <a:t>Westerdijkplein </a:t>
            </a:r>
            <a:r>
              <a:rPr sz="1200" spc="-5">
                <a:solidFill>
                  <a:schemeClr val="tx2"/>
                </a:solidFill>
                <a:latin typeface="Arial"/>
                <a:cs typeface="Arial"/>
              </a:rPr>
              <a:t>75</a:t>
            </a:r>
            <a:endParaRPr lang="en-US" sz="1200" spc="-5">
              <a:solidFill>
                <a:schemeClr val="tx2"/>
              </a:solidFill>
              <a:latin typeface="Arial"/>
              <a:cs typeface="Arial"/>
            </a:endParaRPr>
          </a:p>
          <a:p>
            <a:pPr marL="560070" marR="5080" indent="-548005" algn="r">
              <a:lnSpc>
                <a:spcPct val="111100"/>
              </a:lnSpc>
            </a:pPr>
            <a:r>
              <a:rPr sz="1200" spc="-5">
                <a:solidFill>
                  <a:schemeClr val="tx2"/>
                </a:solidFill>
                <a:latin typeface="Arial"/>
                <a:cs typeface="Arial"/>
              </a:rPr>
              <a:t>2521 </a:t>
            </a:r>
            <a:r>
              <a:rPr sz="1200">
                <a:solidFill>
                  <a:schemeClr val="tx2"/>
                </a:solidFill>
                <a:latin typeface="Arial"/>
                <a:cs typeface="Arial"/>
              </a:rPr>
              <a:t>EN </a:t>
            </a:r>
            <a:r>
              <a:rPr sz="1200" spc="-5">
                <a:solidFill>
                  <a:schemeClr val="tx2"/>
                </a:solidFill>
                <a:latin typeface="Arial"/>
                <a:cs typeface="Arial"/>
              </a:rPr>
              <a:t>Den</a:t>
            </a:r>
            <a:r>
              <a:rPr sz="1200" spc="-95">
                <a:solidFill>
                  <a:schemeClr val="tx2"/>
                </a:solidFill>
                <a:latin typeface="Arial"/>
                <a:cs typeface="Arial"/>
              </a:rPr>
              <a:t> </a:t>
            </a:r>
            <a:r>
              <a:rPr sz="1200" spc="-5">
                <a:solidFill>
                  <a:schemeClr val="tx2"/>
                </a:solidFill>
                <a:latin typeface="Arial"/>
                <a:cs typeface="Arial"/>
              </a:rPr>
              <a:t>Haag</a:t>
            </a:r>
            <a:endParaRPr sz="120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a:solidFill>
                  <a:schemeClr val="tx2"/>
                </a:solidFill>
                <a:latin typeface="Arial Black"/>
                <a:cs typeface="Arial Black"/>
              </a:rPr>
              <a:t>VESTIGING</a:t>
            </a:r>
            <a:r>
              <a:rPr sz="1200" b="1" spc="-105">
                <a:solidFill>
                  <a:schemeClr val="tx2"/>
                </a:solidFill>
                <a:latin typeface="Arial Black"/>
                <a:cs typeface="Arial Black"/>
              </a:rPr>
              <a:t> </a:t>
            </a:r>
            <a:r>
              <a:rPr sz="1200" b="1">
                <a:solidFill>
                  <a:schemeClr val="tx2"/>
                </a:solidFill>
                <a:latin typeface="Arial Black"/>
                <a:cs typeface="Arial Black"/>
              </a:rPr>
              <a:t>DELFT</a:t>
            </a:r>
            <a:endParaRPr sz="1200">
              <a:solidFill>
                <a:schemeClr val="tx2"/>
              </a:solidFill>
              <a:latin typeface="Arial Black"/>
              <a:cs typeface="Arial Black"/>
            </a:endParaRPr>
          </a:p>
          <a:p>
            <a:pPr marL="90805" algn="r">
              <a:lnSpc>
                <a:spcPct val="100000"/>
              </a:lnSpc>
              <a:spcBef>
                <a:spcPts val="160"/>
              </a:spcBef>
            </a:pPr>
            <a:r>
              <a:rPr sz="1200" spc="-5">
                <a:solidFill>
                  <a:schemeClr val="tx2"/>
                </a:solidFill>
                <a:latin typeface="Arial"/>
                <a:cs typeface="Arial"/>
              </a:rPr>
              <a:t>Rotterdamseweg</a:t>
            </a:r>
            <a:r>
              <a:rPr sz="1200" spc="-100">
                <a:solidFill>
                  <a:schemeClr val="tx2"/>
                </a:solidFill>
                <a:latin typeface="Arial"/>
                <a:cs typeface="Arial"/>
              </a:rPr>
              <a:t> </a:t>
            </a:r>
            <a:r>
              <a:rPr sz="1200" spc="-5">
                <a:solidFill>
                  <a:schemeClr val="tx2"/>
                </a:solidFill>
                <a:latin typeface="Arial"/>
                <a:cs typeface="Arial"/>
              </a:rPr>
              <a:t>137</a:t>
            </a:r>
            <a:endParaRPr sz="1200">
              <a:solidFill>
                <a:schemeClr val="tx2"/>
              </a:solidFill>
              <a:latin typeface="Arial"/>
              <a:cs typeface="Arial"/>
            </a:endParaRPr>
          </a:p>
          <a:p>
            <a:pPr marL="643890" algn="r">
              <a:lnSpc>
                <a:spcPct val="100000"/>
              </a:lnSpc>
              <a:spcBef>
                <a:spcPts val="160"/>
              </a:spcBef>
            </a:pPr>
            <a:r>
              <a:rPr sz="1200" spc="-5">
                <a:solidFill>
                  <a:schemeClr val="tx2"/>
                </a:solidFill>
                <a:latin typeface="Arial"/>
                <a:cs typeface="Arial"/>
              </a:rPr>
              <a:t>2628 </a:t>
            </a:r>
            <a:r>
              <a:rPr sz="1200">
                <a:solidFill>
                  <a:schemeClr val="tx2"/>
                </a:solidFill>
                <a:latin typeface="Arial"/>
                <a:cs typeface="Arial"/>
              </a:rPr>
              <a:t>AL</a:t>
            </a:r>
            <a:r>
              <a:rPr sz="1200" spc="-204">
                <a:solidFill>
                  <a:schemeClr val="tx2"/>
                </a:solidFill>
                <a:latin typeface="Arial"/>
                <a:cs typeface="Arial"/>
              </a:rPr>
              <a:t> </a:t>
            </a:r>
            <a:r>
              <a:rPr sz="1200" spc="-5">
                <a:solidFill>
                  <a:schemeClr val="tx2"/>
                </a:solidFill>
                <a:latin typeface="Arial"/>
                <a:cs typeface="Arial"/>
              </a:rPr>
              <a:t>Delft</a:t>
            </a:r>
            <a:endParaRPr sz="120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a:solidFill>
                  <a:schemeClr val="tx2"/>
                </a:solidFill>
                <a:latin typeface="Arial Black"/>
                <a:cs typeface="Arial Black"/>
              </a:rPr>
              <a:t>SPORTCAMPUS</a:t>
            </a:r>
            <a:r>
              <a:rPr sz="1200" b="1" spc="-55">
                <a:solidFill>
                  <a:schemeClr val="tx2"/>
                </a:solidFill>
                <a:latin typeface="Arial Black"/>
                <a:cs typeface="Arial Black"/>
              </a:rPr>
              <a:t> </a:t>
            </a:r>
            <a:r>
              <a:rPr sz="1200" b="1" spc="-15">
                <a:solidFill>
                  <a:schemeClr val="tx2"/>
                </a:solidFill>
                <a:latin typeface="Arial Black"/>
                <a:cs typeface="Arial Black"/>
              </a:rPr>
              <a:t>ZUIDERPARK</a:t>
            </a:r>
            <a:endParaRPr sz="1200">
              <a:solidFill>
                <a:schemeClr val="tx2"/>
              </a:solidFill>
              <a:latin typeface="Arial Black"/>
              <a:cs typeface="Arial Black"/>
            </a:endParaRPr>
          </a:p>
          <a:p>
            <a:pPr marR="5080" algn="r">
              <a:lnSpc>
                <a:spcPct val="100000"/>
              </a:lnSpc>
              <a:spcBef>
                <a:spcPts val="260"/>
              </a:spcBef>
            </a:pPr>
            <a:r>
              <a:rPr lang="nl-NL" sz="1200">
                <a:solidFill>
                  <a:schemeClr val="tx2"/>
                </a:solidFill>
                <a:latin typeface="+mn-lt"/>
                <a:cs typeface="Arial"/>
              </a:rPr>
              <a:t>Meester P. </a:t>
            </a:r>
            <a:r>
              <a:rPr lang="nl-NL" sz="1200" err="1">
                <a:solidFill>
                  <a:schemeClr val="tx2"/>
                </a:solidFill>
                <a:latin typeface="+mn-lt"/>
                <a:cs typeface="Arial"/>
              </a:rPr>
              <a:t>Droogleever</a:t>
            </a:r>
            <a:r>
              <a:rPr lang="nl-NL" sz="1200" baseline="0">
                <a:solidFill>
                  <a:schemeClr val="tx2"/>
                </a:solidFill>
                <a:latin typeface="+mn-lt"/>
                <a:cs typeface="Arial"/>
              </a:rPr>
              <a:t> </a:t>
            </a:r>
            <a:r>
              <a:rPr lang="nl-NL" sz="1200">
                <a:solidFill>
                  <a:schemeClr val="tx2"/>
                </a:solidFill>
                <a:latin typeface="+mn-lt"/>
                <a:cs typeface="Arial"/>
              </a:rPr>
              <a:t>Fortuynweg 22</a:t>
            </a:r>
          </a:p>
          <a:p>
            <a:pPr marR="5080" algn="r">
              <a:lnSpc>
                <a:spcPct val="100000"/>
              </a:lnSpc>
              <a:spcBef>
                <a:spcPts val="260"/>
              </a:spcBef>
            </a:pPr>
            <a:r>
              <a:rPr lang="nl-NL" sz="1200" spc="-5">
                <a:solidFill>
                  <a:schemeClr val="tx2"/>
                </a:solidFill>
                <a:latin typeface="+mn-lt"/>
                <a:cs typeface="Arial"/>
              </a:rPr>
              <a:t>2533 SR Den</a:t>
            </a:r>
            <a:r>
              <a:rPr lang="nl-NL" sz="1200" spc="-100">
                <a:solidFill>
                  <a:schemeClr val="tx2"/>
                </a:solidFill>
                <a:latin typeface="+mn-lt"/>
                <a:cs typeface="Arial"/>
              </a:rPr>
              <a:t> </a:t>
            </a:r>
            <a:r>
              <a:rPr lang="nl-NL" sz="1200" spc="-5">
                <a:solidFill>
                  <a:schemeClr val="tx2"/>
                </a:solidFill>
                <a:latin typeface="+mn-lt"/>
                <a:cs typeface="Arial"/>
              </a:rPr>
              <a:t>Haag</a:t>
            </a:r>
            <a:endParaRPr lang="nl-NL" sz="120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a:solidFill>
                  <a:schemeClr val="tx2"/>
                </a:solidFill>
                <a:latin typeface="Arial Black"/>
                <a:cs typeface="Arial Black"/>
              </a:rPr>
              <a:t>VESTIGING</a:t>
            </a:r>
            <a:r>
              <a:rPr sz="1200" b="1" spc="-105">
                <a:solidFill>
                  <a:schemeClr val="tx2"/>
                </a:solidFill>
                <a:latin typeface="Arial Black"/>
                <a:cs typeface="Arial Black"/>
              </a:rPr>
              <a:t> </a:t>
            </a:r>
            <a:r>
              <a:rPr sz="1200" b="1" spc="-5">
                <a:solidFill>
                  <a:schemeClr val="tx2"/>
                </a:solidFill>
                <a:latin typeface="Arial Black"/>
                <a:cs typeface="Arial Black"/>
              </a:rPr>
              <a:t>ZOETERMEER</a:t>
            </a:r>
            <a:endParaRPr sz="1200">
              <a:solidFill>
                <a:schemeClr val="tx2"/>
              </a:solidFill>
              <a:latin typeface="Arial Black"/>
              <a:cs typeface="Arial Black"/>
            </a:endParaRPr>
          </a:p>
          <a:p>
            <a:pPr marL="12700" algn="r">
              <a:lnSpc>
                <a:spcPct val="100000"/>
              </a:lnSpc>
              <a:spcBef>
                <a:spcPts val="260"/>
              </a:spcBef>
            </a:pPr>
            <a:r>
              <a:rPr lang="nl-NL" sz="1200" err="1">
                <a:solidFill>
                  <a:schemeClr val="tx2"/>
                </a:solidFill>
                <a:latin typeface="+mn-lt"/>
                <a:cs typeface="Arial"/>
              </a:rPr>
              <a:t>Bleiswijkseweg</a:t>
            </a:r>
            <a:r>
              <a:rPr lang="nl-NL" sz="1200">
                <a:solidFill>
                  <a:schemeClr val="tx2"/>
                </a:solidFill>
                <a:latin typeface="+mn-lt"/>
                <a:cs typeface="Arial"/>
              </a:rPr>
              <a:t> 37</a:t>
            </a:r>
            <a:endParaRPr lang="nl-NL" sz="1200" spc="-5">
              <a:solidFill>
                <a:schemeClr val="tx2"/>
              </a:solidFill>
              <a:latin typeface="+mn-lt"/>
              <a:cs typeface="Arial"/>
            </a:endParaRPr>
          </a:p>
          <a:p>
            <a:pPr marL="12700" algn="r">
              <a:lnSpc>
                <a:spcPct val="100000"/>
              </a:lnSpc>
              <a:spcBef>
                <a:spcPts val="260"/>
              </a:spcBef>
            </a:pPr>
            <a:r>
              <a:rPr lang="nl-NL" sz="1200" spc="-5">
                <a:solidFill>
                  <a:schemeClr val="tx2"/>
                </a:solidFill>
                <a:latin typeface="+mn-lt"/>
                <a:cs typeface="Arial"/>
              </a:rPr>
              <a:t>2712 BP</a:t>
            </a:r>
            <a:r>
              <a:rPr lang="nl-NL" sz="1200">
                <a:solidFill>
                  <a:schemeClr val="tx2"/>
                </a:solidFill>
                <a:latin typeface="+mn-lt"/>
                <a:cs typeface="Arial"/>
              </a:rPr>
              <a:t> </a:t>
            </a:r>
            <a:r>
              <a:rPr lang="nl-NL" sz="1200" spc="-5">
                <a:solidFill>
                  <a:schemeClr val="tx2"/>
                </a:solidFill>
                <a:latin typeface="+mn-lt"/>
                <a:cs typeface="Arial"/>
              </a:rPr>
              <a:t>Zoetermeer</a:t>
            </a:r>
            <a:endParaRPr lang="nl-NL" sz="120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2548888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341594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70F54E-D243-D145-8A57-8185531BBF7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CC36D51-13AE-C246-9621-049F27B772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982F6B8-4343-6F4A-A751-91069133CC8C}"/>
              </a:ext>
            </a:extLst>
          </p:cNvPr>
          <p:cNvSpPr>
            <a:spLocks noGrp="1"/>
          </p:cNvSpPr>
          <p:nvPr>
            <p:ph type="dt" sz="half" idx="10"/>
          </p:nvPr>
        </p:nvSpPr>
        <p:spPr/>
        <p:txBody>
          <a:bodyPr/>
          <a:lstStyle/>
          <a:p>
            <a:fld id="{BABD8C42-6C97-FC4B-BD58-F24B05F2EEC1}"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95DBD6D6-E5B5-BD43-A890-9A2CF8FD4D0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52271D7-72AA-0A47-B5A0-1A19F06E5FAE}"/>
              </a:ext>
            </a:extLst>
          </p:cNvPr>
          <p:cNvSpPr>
            <a:spLocks noGrp="1"/>
          </p:cNvSpPr>
          <p:nvPr>
            <p:ph type="sldNum" sz="quarter" idx="12"/>
          </p:nvPr>
        </p:nvSpPr>
        <p:spPr/>
        <p:txBody>
          <a:bodyPr/>
          <a:lstStyle/>
          <a:p>
            <a:fld id="{8D77B4C7-E764-2446-AB4F-8705587610A8}" type="slidenum">
              <a:rPr lang="nl-NL" smtClean="0"/>
              <a:t>‹nr.›</a:t>
            </a:fld>
            <a:endParaRPr lang="nl-NL"/>
          </a:p>
        </p:txBody>
      </p:sp>
    </p:spTree>
    <p:extLst>
      <p:ext uri="{BB962C8B-B14F-4D97-AF65-F5344CB8AC3E}">
        <p14:creationId xmlns:p14="http://schemas.microsoft.com/office/powerpoint/2010/main" val="2823500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BABD8C42-6C97-FC4B-BD58-F24B05F2EEC1}"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8D77B4C7-E764-2446-AB4F-8705587610A8}"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549621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8h6IMYRoCZw&amp;feature=youtu.b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a:t>Thema: Ontdekken van talenten</a:t>
            </a:r>
          </a:p>
          <a:p>
            <a:endParaRPr lang="nl-NL"/>
          </a:p>
          <a:p>
            <a:r>
              <a:rPr lang="nl-NL"/>
              <a:t>Bijeenkomst 3: Flow</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252956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0B4FDA0-88FE-2141-8E82-2B837537A1D4}"/>
              </a:ext>
            </a:extLst>
          </p:cNvPr>
          <p:cNvSpPr>
            <a:spLocks noGrp="1"/>
          </p:cNvSpPr>
          <p:nvPr>
            <p:ph type="title"/>
          </p:nvPr>
        </p:nvSpPr>
        <p:spPr>
          <a:xfrm>
            <a:off x="2425940" y="1217403"/>
            <a:ext cx="7114540" cy="428835"/>
          </a:xfrm>
        </p:spPr>
        <p:txBody>
          <a:bodyPr/>
          <a:lstStyle/>
          <a:p>
            <a:r>
              <a:rPr lang="nl-NL"/>
              <a:t>Programma</a:t>
            </a:r>
          </a:p>
        </p:txBody>
      </p:sp>
      <p:sp>
        <p:nvSpPr>
          <p:cNvPr id="5" name="Tijdelijke aanduiding voor inhoud 4">
            <a:extLst>
              <a:ext uri="{FF2B5EF4-FFF2-40B4-BE49-F238E27FC236}">
                <a16:creationId xmlns:a16="http://schemas.microsoft.com/office/drawing/2014/main" id="{4042F6C2-4A8F-8545-A323-A226FCEB7396}"/>
              </a:ext>
            </a:extLst>
          </p:cNvPr>
          <p:cNvSpPr>
            <a:spLocks noGrp="1"/>
          </p:cNvSpPr>
          <p:nvPr>
            <p:ph idx="1"/>
          </p:nvPr>
        </p:nvSpPr>
        <p:spPr/>
        <p:txBody>
          <a:bodyPr/>
          <a:lstStyle/>
          <a:p>
            <a:r>
              <a:rPr lang="nl-NL"/>
              <a:t>Ervaren van Flow</a:t>
            </a:r>
          </a:p>
          <a:p>
            <a:r>
              <a:rPr lang="nl-NL"/>
              <a:t>Waarden en drijfveren</a:t>
            </a:r>
          </a:p>
          <a:p>
            <a:endParaRPr lang="nl-NL"/>
          </a:p>
        </p:txBody>
      </p:sp>
    </p:spTree>
    <p:extLst>
      <p:ext uri="{BB962C8B-B14F-4D97-AF65-F5344CB8AC3E}">
        <p14:creationId xmlns:p14="http://schemas.microsoft.com/office/powerpoint/2010/main" val="104872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819788-B2D5-2640-BD6E-F25497C7C17D}"/>
              </a:ext>
            </a:extLst>
          </p:cNvPr>
          <p:cNvSpPr>
            <a:spLocks noGrp="1"/>
          </p:cNvSpPr>
          <p:nvPr>
            <p:ph type="title"/>
          </p:nvPr>
        </p:nvSpPr>
        <p:spPr>
          <a:xfrm>
            <a:off x="2425940" y="1217403"/>
            <a:ext cx="7114540" cy="428835"/>
          </a:xfrm>
        </p:spPr>
        <p:txBody>
          <a:bodyPr/>
          <a:lstStyle/>
          <a:p>
            <a:r>
              <a:rPr lang="nl-NL"/>
              <a:t>Flowmodel</a:t>
            </a:r>
          </a:p>
        </p:txBody>
      </p:sp>
      <p:sp>
        <p:nvSpPr>
          <p:cNvPr id="3" name="Tijdelijke aanduiding voor inhoud 2">
            <a:extLst>
              <a:ext uri="{FF2B5EF4-FFF2-40B4-BE49-F238E27FC236}">
                <a16:creationId xmlns:a16="http://schemas.microsoft.com/office/drawing/2014/main" id="{29DBE929-B567-6140-B0E6-CD2EF9D8FBBF}"/>
              </a:ext>
            </a:extLst>
          </p:cNvPr>
          <p:cNvSpPr>
            <a:spLocks noGrp="1"/>
          </p:cNvSpPr>
          <p:nvPr>
            <p:ph idx="1"/>
          </p:nvPr>
        </p:nvSpPr>
        <p:spPr/>
        <p:txBody>
          <a:bodyPr/>
          <a:lstStyle/>
          <a:p>
            <a:r>
              <a:rPr lang="nl-NL">
                <a:hlinkClick r:id="rId2"/>
              </a:rPr>
              <a:t>https://www.youtube.com/watch?v=8h6IMYRoCZw&amp;feature=youtu.be</a:t>
            </a:r>
            <a:endParaRPr lang="nl-NL"/>
          </a:p>
          <a:p>
            <a:endParaRPr lang="nl-NL"/>
          </a:p>
        </p:txBody>
      </p:sp>
    </p:spTree>
    <p:extLst>
      <p:ext uri="{BB962C8B-B14F-4D97-AF65-F5344CB8AC3E}">
        <p14:creationId xmlns:p14="http://schemas.microsoft.com/office/powerpoint/2010/main" val="136518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BCBED-7798-064F-9AFA-247653ADF068}"/>
              </a:ext>
            </a:extLst>
          </p:cNvPr>
          <p:cNvSpPr>
            <a:spLocks noGrp="1"/>
          </p:cNvSpPr>
          <p:nvPr>
            <p:ph type="title"/>
          </p:nvPr>
        </p:nvSpPr>
        <p:spPr>
          <a:xfrm>
            <a:off x="2425940" y="1217403"/>
            <a:ext cx="7114540" cy="428835"/>
          </a:xfrm>
        </p:spPr>
        <p:txBody>
          <a:bodyPr/>
          <a:lstStyle/>
          <a:p>
            <a:r>
              <a:rPr lang="nl-NL"/>
              <a:t>Flow</a:t>
            </a:r>
          </a:p>
        </p:txBody>
      </p:sp>
      <p:sp>
        <p:nvSpPr>
          <p:cNvPr id="3" name="Tijdelijke aanduiding voor inhoud 2">
            <a:extLst>
              <a:ext uri="{FF2B5EF4-FFF2-40B4-BE49-F238E27FC236}">
                <a16:creationId xmlns:a16="http://schemas.microsoft.com/office/drawing/2014/main" id="{C14AC413-A14B-454F-87A5-6CE8225CC5C6}"/>
              </a:ext>
            </a:extLst>
          </p:cNvPr>
          <p:cNvSpPr>
            <a:spLocks noGrp="1"/>
          </p:cNvSpPr>
          <p:nvPr>
            <p:ph idx="1"/>
          </p:nvPr>
        </p:nvSpPr>
        <p:spPr>
          <a:xfrm>
            <a:off x="2425940" y="2070298"/>
            <a:ext cx="7114540" cy="4219665"/>
          </a:xfrm>
        </p:spPr>
        <p:txBody>
          <a:bodyPr>
            <a:normAutofit fontScale="92500" lnSpcReduction="20000"/>
          </a:bodyPr>
          <a:lstStyle/>
          <a:p>
            <a:pPr marL="0" indent="0">
              <a:buNone/>
            </a:pPr>
            <a:r>
              <a:rPr lang="nl-NL"/>
              <a:t>Toestand van concentratie waarin je zodanig gefocust bezig bent, dat je volledig geabsorbeerd wordt door die activiteit (</a:t>
            </a:r>
            <a:r>
              <a:rPr lang="nl-NL" err="1"/>
              <a:t>Chikszentmihalyi</a:t>
            </a:r>
            <a:r>
              <a:rPr lang="nl-NL"/>
              <a:t>, 1997).</a:t>
            </a:r>
          </a:p>
          <a:p>
            <a:pPr marL="0" indent="0">
              <a:buNone/>
            </a:pPr>
            <a:endParaRPr lang="nl-NL"/>
          </a:p>
          <a:p>
            <a:r>
              <a:rPr lang="nl-NL"/>
              <a:t>Je voelt je optimaal uitgedaagd.</a:t>
            </a:r>
          </a:p>
          <a:p>
            <a:r>
              <a:rPr lang="nl-NL"/>
              <a:t>De tijd vliegt voorbij.</a:t>
            </a:r>
          </a:p>
          <a:p>
            <a:r>
              <a:rPr lang="nl-NL"/>
              <a:t>Je vergeet problemen.</a:t>
            </a:r>
          </a:p>
          <a:p>
            <a:r>
              <a:rPr lang="nl-NL"/>
              <a:t>Doelen zijn duidelijk.</a:t>
            </a:r>
          </a:p>
          <a:p>
            <a:r>
              <a:rPr lang="nl-NL"/>
              <a:t>Activiteiten, bewegingen en gedachtes volgen elkaar vanzelf op.</a:t>
            </a:r>
          </a:p>
          <a:p>
            <a:pPr marL="0" indent="0">
              <a:buNone/>
            </a:pPr>
            <a:endParaRPr lang="nl-NL"/>
          </a:p>
          <a:p>
            <a:pPr marL="0" indent="0">
              <a:buNone/>
            </a:pPr>
            <a:r>
              <a:rPr lang="nl-NL"/>
              <a:t>Wanneer heb jij een toestand van flow ervaren?</a:t>
            </a:r>
          </a:p>
        </p:txBody>
      </p:sp>
    </p:spTree>
    <p:extLst>
      <p:ext uri="{BB962C8B-B14F-4D97-AF65-F5344CB8AC3E}">
        <p14:creationId xmlns:p14="http://schemas.microsoft.com/office/powerpoint/2010/main" val="1497886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570148-249F-8441-AD4B-18E030F795E9}"/>
              </a:ext>
            </a:extLst>
          </p:cNvPr>
          <p:cNvSpPr>
            <a:spLocks noGrp="1"/>
          </p:cNvSpPr>
          <p:nvPr>
            <p:ph type="title"/>
          </p:nvPr>
        </p:nvSpPr>
        <p:spPr>
          <a:xfrm>
            <a:off x="2425940" y="1217403"/>
            <a:ext cx="7114540" cy="428835"/>
          </a:xfrm>
        </p:spPr>
        <p:txBody>
          <a:bodyPr/>
          <a:lstStyle/>
          <a:p>
            <a:r>
              <a:rPr lang="nl-NL"/>
              <a:t>Flow</a:t>
            </a:r>
          </a:p>
        </p:txBody>
      </p:sp>
      <p:sp>
        <p:nvSpPr>
          <p:cNvPr id="5" name="Tekstvak 4">
            <a:extLst>
              <a:ext uri="{FF2B5EF4-FFF2-40B4-BE49-F238E27FC236}">
                <a16:creationId xmlns:a16="http://schemas.microsoft.com/office/drawing/2014/main" id="{75454662-8A7C-0F4C-A7B6-28339912A48E}"/>
              </a:ext>
            </a:extLst>
          </p:cNvPr>
          <p:cNvSpPr txBox="1"/>
          <p:nvPr/>
        </p:nvSpPr>
        <p:spPr>
          <a:xfrm>
            <a:off x="2425940" y="2424546"/>
            <a:ext cx="3886995" cy="1631216"/>
          </a:xfrm>
          <a:prstGeom prst="rect">
            <a:avLst/>
          </a:prstGeom>
          <a:noFill/>
        </p:spPr>
        <p:txBody>
          <a:bodyPr wrap="square" rtlCol="0">
            <a:spAutoFit/>
          </a:bodyPr>
          <a:lstStyle/>
          <a:p>
            <a:pPr algn="ctr"/>
            <a:r>
              <a:rPr lang="nl-NL" sz="2000" dirty="0">
                <a:solidFill>
                  <a:srgbClr val="213343"/>
                </a:solidFill>
                <a:latin typeface="+mj-lt"/>
              </a:rPr>
              <a:t>Waar in het flowmodel </a:t>
            </a:r>
            <a:r>
              <a:rPr lang="nl-NL" sz="2000" dirty="0" smtClean="0">
                <a:solidFill>
                  <a:srgbClr val="213343"/>
                </a:solidFill>
                <a:latin typeface="+mj-lt"/>
              </a:rPr>
              <a:t> </a:t>
            </a:r>
            <a:br>
              <a:rPr lang="nl-NL" sz="2000" dirty="0" smtClean="0">
                <a:solidFill>
                  <a:srgbClr val="213343"/>
                </a:solidFill>
                <a:latin typeface="+mj-lt"/>
              </a:rPr>
            </a:br>
            <a:r>
              <a:rPr lang="nl-NL" sz="2000" dirty="0" smtClean="0">
                <a:solidFill>
                  <a:srgbClr val="213343"/>
                </a:solidFill>
                <a:latin typeface="+mj-lt"/>
              </a:rPr>
              <a:t>(kies een model) zit </a:t>
            </a:r>
            <a:r>
              <a:rPr lang="nl-NL" sz="2000" dirty="0">
                <a:solidFill>
                  <a:srgbClr val="213343"/>
                </a:solidFill>
                <a:latin typeface="+mj-lt"/>
              </a:rPr>
              <a:t>jij voornamelijk op je werk? En is dit hetzelfde voor je studie?</a:t>
            </a:r>
          </a:p>
        </p:txBody>
      </p:sp>
    </p:spTree>
    <p:extLst>
      <p:ext uri="{BB962C8B-B14F-4D97-AF65-F5344CB8AC3E}">
        <p14:creationId xmlns:p14="http://schemas.microsoft.com/office/powerpoint/2010/main" val="378927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E41A3E-E542-7A45-81F1-AA301CBB8DBD}"/>
              </a:ext>
            </a:extLst>
          </p:cNvPr>
          <p:cNvSpPr>
            <a:spLocks noGrp="1"/>
          </p:cNvSpPr>
          <p:nvPr>
            <p:ph type="title"/>
          </p:nvPr>
        </p:nvSpPr>
        <p:spPr>
          <a:xfrm>
            <a:off x="2425940" y="1217403"/>
            <a:ext cx="7114540" cy="428835"/>
          </a:xfrm>
        </p:spPr>
        <p:txBody>
          <a:bodyPr/>
          <a:lstStyle/>
          <a:p>
            <a:r>
              <a:rPr lang="nl-NL"/>
              <a:t>flow</a:t>
            </a:r>
          </a:p>
        </p:txBody>
      </p:sp>
      <p:sp>
        <p:nvSpPr>
          <p:cNvPr id="3" name="Tijdelijke aanduiding voor inhoud 2">
            <a:extLst>
              <a:ext uri="{FF2B5EF4-FFF2-40B4-BE49-F238E27FC236}">
                <a16:creationId xmlns:a16="http://schemas.microsoft.com/office/drawing/2014/main" id="{AEC83AC8-B3B4-E24A-8831-7F95A707DD08}"/>
              </a:ext>
            </a:extLst>
          </p:cNvPr>
          <p:cNvSpPr>
            <a:spLocks noGrp="1"/>
          </p:cNvSpPr>
          <p:nvPr>
            <p:ph idx="1"/>
          </p:nvPr>
        </p:nvSpPr>
        <p:spPr/>
        <p:txBody>
          <a:bodyPr>
            <a:normAutofit fontScale="92500"/>
          </a:bodyPr>
          <a:lstStyle/>
          <a:p>
            <a:r>
              <a:rPr lang="nl-NL"/>
              <a:t>Flow </a:t>
            </a:r>
            <a:r>
              <a:rPr lang="nl-NL" err="1"/>
              <a:t>mindmap</a:t>
            </a:r>
            <a:endParaRPr lang="nl-NL"/>
          </a:p>
          <a:p>
            <a:endParaRPr lang="nl-NL"/>
          </a:p>
          <a:p>
            <a:r>
              <a:rPr lang="nl-NL"/>
              <a:t>Maak een </a:t>
            </a:r>
            <a:r>
              <a:rPr lang="nl-NL" err="1"/>
              <a:t>mindmap</a:t>
            </a:r>
            <a:r>
              <a:rPr lang="nl-NL"/>
              <a:t> van alle momenten waarop jij laatst flow hebt ervaren in je leven (dit kan op je werk, studie en vrije tijd). </a:t>
            </a:r>
          </a:p>
          <a:p>
            <a:r>
              <a:rPr lang="nl-NL"/>
              <a:t>Welke kenmerken zorgden ervoor dat je in die situatie flow ervaarde? (wat was er zo leuk aan?)</a:t>
            </a:r>
          </a:p>
          <a:p>
            <a:endParaRPr lang="nl-NL"/>
          </a:p>
          <a:p>
            <a:r>
              <a:rPr lang="nl-NL"/>
              <a:t>Bespreek de </a:t>
            </a:r>
            <a:r>
              <a:rPr lang="nl-NL" err="1"/>
              <a:t>mindmap</a:t>
            </a:r>
            <a:r>
              <a:rPr lang="nl-NL"/>
              <a:t> met je groepje</a:t>
            </a:r>
          </a:p>
          <a:p>
            <a:r>
              <a:rPr lang="nl-NL"/>
              <a:t>Zijn er kenmerken die vaker terugkomen bij verschillende activiteiten?</a:t>
            </a:r>
          </a:p>
          <a:p>
            <a:endParaRPr lang="nl-NL"/>
          </a:p>
        </p:txBody>
      </p:sp>
    </p:spTree>
    <p:extLst>
      <p:ext uri="{BB962C8B-B14F-4D97-AF65-F5344CB8AC3E}">
        <p14:creationId xmlns:p14="http://schemas.microsoft.com/office/powerpoint/2010/main" val="395589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096629-001C-D049-8F24-310AC2AFC303}"/>
              </a:ext>
            </a:extLst>
          </p:cNvPr>
          <p:cNvSpPr>
            <a:spLocks noGrp="1"/>
          </p:cNvSpPr>
          <p:nvPr>
            <p:ph type="title"/>
          </p:nvPr>
        </p:nvSpPr>
        <p:spPr>
          <a:xfrm>
            <a:off x="2425940" y="1217403"/>
            <a:ext cx="7114540" cy="428835"/>
          </a:xfrm>
        </p:spPr>
        <p:txBody>
          <a:bodyPr/>
          <a:lstStyle/>
          <a:p>
            <a:r>
              <a:rPr lang="nl-NL"/>
              <a:t>Flow</a:t>
            </a:r>
          </a:p>
        </p:txBody>
      </p:sp>
      <p:sp>
        <p:nvSpPr>
          <p:cNvPr id="3" name="Tijdelijke aanduiding voor inhoud 2">
            <a:extLst>
              <a:ext uri="{FF2B5EF4-FFF2-40B4-BE49-F238E27FC236}">
                <a16:creationId xmlns:a16="http://schemas.microsoft.com/office/drawing/2014/main" id="{88EDA8A9-3BBB-234B-A2EB-CDA82B8C3C16}"/>
              </a:ext>
            </a:extLst>
          </p:cNvPr>
          <p:cNvSpPr>
            <a:spLocks noGrp="1"/>
          </p:cNvSpPr>
          <p:nvPr>
            <p:ph idx="1"/>
          </p:nvPr>
        </p:nvSpPr>
        <p:spPr/>
        <p:txBody>
          <a:bodyPr/>
          <a:lstStyle/>
          <a:p>
            <a:r>
              <a:rPr lang="nl-NL"/>
              <a:t>Kijk naar je gemaakte opdracht: Energie versus tijdsbesteding. </a:t>
            </a:r>
          </a:p>
          <a:p>
            <a:endParaRPr lang="nl-NL"/>
          </a:p>
          <a:p>
            <a:r>
              <a:rPr lang="nl-NL"/>
              <a:t>Zie je flowmomenten terug in het invulformulier? Zo ja, waar staan ze en leg uit. </a:t>
            </a:r>
          </a:p>
          <a:p>
            <a:r>
              <a:rPr lang="nl-NL"/>
              <a:t>Hoe kun je ervoor zorgen dat je meer flow ervaart? </a:t>
            </a:r>
          </a:p>
          <a:p>
            <a:endParaRPr lang="nl-NL"/>
          </a:p>
          <a:p>
            <a:r>
              <a:rPr lang="nl-NL"/>
              <a:t>Bespreek dit met je groepje.</a:t>
            </a:r>
          </a:p>
        </p:txBody>
      </p:sp>
    </p:spTree>
    <p:extLst>
      <p:ext uri="{BB962C8B-B14F-4D97-AF65-F5344CB8AC3E}">
        <p14:creationId xmlns:p14="http://schemas.microsoft.com/office/powerpoint/2010/main" val="417106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7D92B3-072D-4A6F-8D79-EAE7C1D29F75}"/>
              </a:ext>
            </a:extLst>
          </p:cNvPr>
          <p:cNvSpPr>
            <a:spLocks noGrp="1"/>
          </p:cNvSpPr>
          <p:nvPr>
            <p:ph type="title"/>
          </p:nvPr>
        </p:nvSpPr>
        <p:spPr>
          <a:xfrm>
            <a:off x="2425940" y="1217403"/>
            <a:ext cx="7114540" cy="428835"/>
          </a:xfrm>
        </p:spPr>
        <p:txBody>
          <a:bodyPr/>
          <a:lstStyle/>
          <a:p>
            <a:r>
              <a:rPr lang="nl-NL"/>
              <a:t>Flow + al je taken</a:t>
            </a:r>
          </a:p>
        </p:txBody>
      </p:sp>
      <p:sp>
        <p:nvSpPr>
          <p:cNvPr id="7" name="Tijdelijke aanduiding voor inhoud 6">
            <a:extLst>
              <a:ext uri="{FF2B5EF4-FFF2-40B4-BE49-F238E27FC236}">
                <a16:creationId xmlns:a16="http://schemas.microsoft.com/office/drawing/2014/main" id="{FB404B3C-18A3-4A44-A9DA-8A0C9E90C44E}"/>
              </a:ext>
            </a:extLst>
          </p:cNvPr>
          <p:cNvSpPr>
            <a:spLocks noGrp="1"/>
          </p:cNvSpPr>
          <p:nvPr>
            <p:ph idx="1"/>
          </p:nvPr>
        </p:nvSpPr>
        <p:spPr/>
        <p:txBody>
          <a:bodyPr vert="horz" lIns="91440" tIns="45720" rIns="91440" bIns="45720" rtlCol="0" anchor="t">
            <a:normAutofit/>
          </a:bodyPr>
          <a:lstStyle/>
          <a:p>
            <a:r>
              <a:rPr lang="nl-NL">
                <a:ea typeface="+mn-lt"/>
                <a:cs typeface="+mn-lt"/>
              </a:rPr>
              <a:t>D.E.R.K. methode: doe eerst de rotklussen. </a:t>
            </a:r>
            <a:endParaRPr lang="nl-NL">
              <a:ea typeface="+mn-lt"/>
            </a:endParaRPr>
          </a:p>
          <a:p>
            <a:pPr lvl="1"/>
            <a:r>
              <a:rPr lang="nl-NL">
                <a:ea typeface="+mn-lt"/>
                <a:cs typeface="+mn-lt"/>
              </a:rPr>
              <a:t>Maak een overzicht van je taken voor je volgende werkdag. </a:t>
            </a:r>
            <a:endParaRPr lang="nl-NL">
              <a:ea typeface="+mn-lt"/>
            </a:endParaRPr>
          </a:p>
          <a:p>
            <a:pPr lvl="1"/>
            <a:r>
              <a:rPr lang="nl-NL">
                <a:ea typeface="+mn-lt"/>
                <a:cs typeface="+mn-lt"/>
              </a:rPr>
              <a:t>Geef ze een cijfer van minst leuk (1) tot meest leuk (10)</a:t>
            </a:r>
            <a:endParaRPr lang="nl-NL">
              <a:ea typeface="+mn-lt"/>
            </a:endParaRPr>
          </a:p>
          <a:p>
            <a:pPr lvl="1"/>
            <a:r>
              <a:rPr lang="nl-NL">
                <a:ea typeface="+mn-lt"/>
                <a:cs typeface="+mn-lt"/>
              </a:rPr>
              <a:t>Begin vervolgens, voor zover dat kan, met de rotklussen.</a:t>
            </a:r>
            <a:endParaRPr lang="nl-NL"/>
          </a:p>
          <a:p>
            <a:pPr lvl="1"/>
            <a:r>
              <a:rPr lang="nl-NL">
                <a:ea typeface="+mn-lt"/>
                <a:cs typeface="+mn-lt"/>
              </a:rPr>
              <a:t>Iedere volgende klus is op deze manier een beloning voor de vorige.</a:t>
            </a:r>
            <a:endParaRPr lang="nl-NL">
              <a:ea typeface="+mn-lt"/>
            </a:endParaRPr>
          </a:p>
          <a:p>
            <a:pPr lvl="1"/>
            <a:endParaRPr lang="nl-NL">
              <a:ea typeface="+mn-lt"/>
              <a:cs typeface="+mn-lt"/>
            </a:endParaRPr>
          </a:p>
          <a:p>
            <a:pPr marL="273050" lvl="1" indent="0">
              <a:buNone/>
            </a:pPr>
            <a:r>
              <a:rPr lang="nl-NL">
                <a:ea typeface="+mn-lt"/>
                <a:cs typeface="+mn-lt"/>
              </a:rPr>
              <a:t>De dag begint met overzicht en eindigt bij de leukste klus.</a:t>
            </a:r>
            <a:endParaRPr lang="nl-NL"/>
          </a:p>
          <a:p>
            <a:endParaRPr lang="nl-NL"/>
          </a:p>
        </p:txBody>
      </p:sp>
    </p:spTree>
    <p:extLst>
      <p:ext uri="{BB962C8B-B14F-4D97-AF65-F5344CB8AC3E}">
        <p14:creationId xmlns:p14="http://schemas.microsoft.com/office/powerpoint/2010/main" val="252151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9AD3D4-FF41-B845-964E-F07A7AAF50DD}"/>
              </a:ext>
            </a:extLst>
          </p:cNvPr>
          <p:cNvSpPr>
            <a:spLocks noGrp="1"/>
          </p:cNvSpPr>
          <p:nvPr>
            <p:ph type="title"/>
          </p:nvPr>
        </p:nvSpPr>
        <p:spPr>
          <a:xfrm>
            <a:off x="2425940" y="1217403"/>
            <a:ext cx="7114540" cy="428835"/>
          </a:xfrm>
        </p:spPr>
        <p:txBody>
          <a:bodyPr/>
          <a:lstStyle/>
          <a:p>
            <a:r>
              <a:rPr lang="nl-NL"/>
              <a:t>Waarden en drijfveren</a:t>
            </a:r>
          </a:p>
        </p:txBody>
      </p:sp>
      <p:sp>
        <p:nvSpPr>
          <p:cNvPr id="3" name="Tijdelijke aanduiding voor inhoud 2">
            <a:extLst>
              <a:ext uri="{FF2B5EF4-FFF2-40B4-BE49-F238E27FC236}">
                <a16:creationId xmlns:a16="http://schemas.microsoft.com/office/drawing/2014/main" id="{93D3B92A-53CC-024C-A47B-812A26B7F0E8}"/>
              </a:ext>
            </a:extLst>
          </p:cNvPr>
          <p:cNvSpPr>
            <a:spLocks noGrp="1"/>
          </p:cNvSpPr>
          <p:nvPr>
            <p:ph idx="1"/>
          </p:nvPr>
        </p:nvSpPr>
        <p:spPr/>
        <p:txBody>
          <a:bodyPr/>
          <a:lstStyle/>
          <a:p>
            <a:r>
              <a:rPr lang="nl-NL"/>
              <a:t>Drijfveren </a:t>
            </a:r>
            <a:r>
              <a:rPr lang="nl-NL">
                <a:sym typeface="Wingdings" pitchFamily="2" charset="2"/>
              </a:rPr>
              <a:t>= Werkwaarden</a:t>
            </a:r>
          </a:p>
          <a:p>
            <a:endParaRPr lang="nl-NL">
              <a:sym typeface="Wingdings" pitchFamily="2" charset="2"/>
            </a:endParaRPr>
          </a:p>
          <a:p>
            <a:r>
              <a:rPr lang="nl-NL">
                <a:sym typeface="Wingdings" pitchFamily="2" charset="2"/>
              </a:rPr>
              <a:t>Persoonlijke waarden = Kernwaarden   kernkwaliteiten</a:t>
            </a:r>
          </a:p>
          <a:p>
            <a:endParaRPr lang="nl-NL"/>
          </a:p>
        </p:txBody>
      </p:sp>
      <p:pic>
        <p:nvPicPr>
          <p:cNvPr id="5" name="Afbeelding 4">
            <a:extLst>
              <a:ext uri="{FF2B5EF4-FFF2-40B4-BE49-F238E27FC236}">
                <a16:creationId xmlns:a16="http://schemas.microsoft.com/office/drawing/2014/main" id="{49640F98-5464-724D-AE65-5311BEC67C9C}"/>
              </a:ext>
            </a:extLst>
          </p:cNvPr>
          <p:cNvPicPr>
            <a:picLocks noChangeAspect="1"/>
          </p:cNvPicPr>
          <p:nvPr/>
        </p:nvPicPr>
        <p:blipFill>
          <a:blip r:embed="rId3">
            <a:alphaModFix amt="35000"/>
            <a:extLst>
              <a:ext uri="{BEBA8EAE-BF5A-486C-A8C5-ECC9F3942E4B}">
                <a14:imgProps xmlns:a14="http://schemas.microsoft.com/office/drawing/2010/main">
                  <a14:imgLayer>
                    <a14:imgEffect>
                      <a14:artisticMarker/>
                    </a14:imgEffect>
                  </a14:imgLayer>
                </a14:imgProps>
              </a:ext>
            </a:extLst>
          </a:blip>
          <a:stretch>
            <a:fillRect/>
          </a:stretch>
        </p:blipFill>
        <p:spPr>
          <a:xfrm>
            <a:off x="7736672" y="0"/>
            <a:ext cx="4455328" cy="2518229"/>
          </a:xfrm>
          <a:prstGeom prst="rect">
            <a:avLst/>
          </a:prstGeom>
          <a:ln>
            <a:noFill/>
          </a:ln>
          <a:effectLst>
            <a:softEdge rad="317500"/>
          </a:effectLst>
        </p:spPr>
      </p:pic>
    </p:spTree>
    <p:extLst>
      <p:ext uri="{BB962C8B-B14F-4D97-AF65-F5344CB8AC3E}">
        <p14:creationId xmlns:p14="http://schemas.microsoft.com/office/powerpoint/2010/main" val="351940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4D52E5E-BCBB-8C4C-A2D2-5D071D00D499}"/>
              </a:ext>
            </a:extLst>
          </p:cNvPr>
          <p:cNvPicPr>
            <a:picLocks noChangeAspect="1"/>
          </p:cNvPicPr>
          <p:nvPr/>
        </p:nvPicPr>
        <p:blipFill>
          <a:blip r:embed="rId3"/>
          <a:stretch>
            <a:fillRect/>
          </a:stretch>
        </p:blipFill>
        <p:spPr>
          <a:xfrm>
            <a:off x="0" y="983226"/>
            <a:ext cx="11831782" cy="5874774"/>
          </a:xfrm>
          <a:prstGeom prst="rect">
            <a:avLst/>
          </a:prstGeom>
        </p:spPr>
      </p:pic>
      <p:sp>
        <p:nvSpPr>
          <p:cNvPr id="5" name="Tekstvak 4">
            <a:extLst>
              <a:ext uri="{FF2B5EF4-FFF2-40B4-BE49-F238E27FC236}">
                <a16:creationId xmlns:a16="http://schemas.microsoft.com/office/drawing/2014/main" id="{450826A4-BCEB-574A-9C24-DDFC25A1CE39}"/>
              </a:ext>
            </a:extLst>
          </p:cNvPr>
          <p:cNvSpPr txBox="1"/>
          <p:nvPr/>
        </p:nvSpPr>
        <p:spPr>
          <a:xfrm>
            <a:off x="8882742" y="6155872"/>
            <a:ext cx="1943100" cy="430887"/>
          </a:xfrm>
          <a:prstGeom prst="rect">
            <a:avLst/>
          </a:prstGeom>
          <a:noFill/>
        </p:spPr>
        <p:txBody>
          <a:bodyPr wrap="square" rtlCol="0">
            <a:spAutoFit/>
          </a:bodyPr>
          <a:lstStyle/>
          <a:p>
            <a:r>
              <a:rPr lang="nl-NL" sz="2200">
                <a:solidFill>
                  <a:schemeClr val="tx1">
                    <a:lumMod val="95000"/>
                    <a:lumOff val="5000"/>
                  </a:schemeClr>
                </a:solidFill>
              </a:rPr>
              <a:t>en waarden</a:t>
            </a:r>
          </a:p>
        </p:txBody>
      </p:sp>
      <p:sp>
        <p:nvSpPr>
          <p:cNvPr id="7" name="Tekstvak 6">
            <a:extLst>
              <a:ext uri="{FF2B5EF4-FFF2-40B4-BE49-F238E27FC236}">
                <a16:creationId xmlns:a16="http://schemas.microsoft.com/office/drawing/2014/main" id="{CAE9E1BF-62DD-FF41-B0C2-598D58E0774E}"/>
              </a:ext>
            </a:extLst>
          </p:cNvPr>
          <p:cNvSpPr txBox="1"/>
          <p:nvPr/>
        </p:nvSpPr>
        <p:spPr>
          <a:xfrm>
            <a:off x="2846614" y="5344885"/>
            <a:ext cx="1943100" cy="430887"/>
          </a:xfrm>
          <a:prstGeom prst="rect">
            <a:avLst/>
          </a:prstGeom>
          <a:noFill/>
        </p:spPr>
        <p:txBody>
          <a:bodyPr wrap="square" rtlCol="0">
            <a:spAutoFit/>
          </a:bodyPr>
          <a:lstStyle/>
          <a:p>
            <a:r>
              <a:rPr lang="nl-NL" sz="2200">
                <a:solidFill>
                  <a:schemeClr val="tx1">
                    <a:lumMod val="95000"/>
                    <a:lumOff val="5000"/>
                  </a:schemeClr>
                </a:solidFill>
              </a:rPr>
              <a:t>en waarden</a:t>
            </a:r>
          </a:p>
        </p:txBody>
      </p:sp>
      <p:sp>
        <p:nvSpPr>
          <p:cNvPr id="3" name="Tekstvak 2">
            <a:extLst>
              <a:ext uri="{FF2B5EF4-FFF2-40B4-BE49-F238E27FC236}">
                <a16:creationId xmlns:a16="http://schemas.microsoft.com/office/drawing/2014/main" id="{FDED794A-4BCB-40C2-A7F4-6595BDDC1943}"/>
              </a:ext>
            </a:extLst>
          </p:cNvPr>
          <p:cNvSpPr txBox="1"/>
          <p:nvPr/>
        </p:nvSpPr>
        <p:spPr>
          <a:xfrm>
            <a:off x="-5751" y="6026727"/>
            <a:ext cx="788255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b="1" dirty="0" err="1">
                <a:solidFill>
                  <a:srgbClr val="213343"/>
                </a:solidFill>
                <a:latin typeface="+mj-lt"/>
              </a:rPr>
              <a:t>Ijsbergmodel</a:t>
            </a:r>
            <a:r>
              <a:rPr lang="nl-NL" sz="1400" b="1" dirty="0">
                <a:solidFill>
                  <a:srgbClr val="213343"/>
                </a:solidFill>
                <a:latin typeface="+mj-lt"/>
              </a:rPr>
              <a:t> (</a:t>
            </a:r>
            <a:r>
              <a:rPr lang="nl-NL" sz="1400" b="1" dirty="0" err="1">
                <a:solidFill>
                  <a:srgbClr val="213343"/>
                </a:solidFill>
                <a:latin typeface="+mj-lt"/>
              </a:rPr>
              <a:t>McCLelland</a:t>
            </a:r>
            <a:r>
              <a:rPr lang="nl-NL" sz="1400" b="1" dirty="0">
                <a:solidFill>
                  <a:srgbClr val="213343"/>
                </a:solidFill>
                <a:latin typeface="+mj-lt"/>
              </a:rPr>
              <a:t>) https://dondershrm.nl/blog/inzicht-in-drijfveren-zelfinzicht/ </a:t>
            </a:r>
          </a:p>
        </p:txBody>
      </p:sp>
    </p:spTree>
    <p:extLst>
      <p:ext uri="{BB962C8B-B14F-4D97-AF65-F5344CB8AC3E}">
        <p14:creationId xmlns:p14="http://schemas.microsoft.com/office/powerpoint/2010/main" val="185012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27391-DF42-6D43-B065-EC7578D13A68}"/>
              </a:ext>
            </a:extLst>
          </p:cNvPr>
          <p:cNvSpPr>
            <a:spLocks noGrp="1"/>
          </p:cNvSpPr>
          <p:nvPr>
            <p:ph type="title"/>
          </p:nvPr>
        </p:nvSpPr>
        <p:spPr>
          <a:xfrm>
            <a:off x="2425940" y="829604"/>
            <a:ext cx="7114540" cy="816634"/>
          </a:xfrm>
        </p:spPr>
        <p:txBody>
          <a:bodyPr/>
          <a:lstStyle/>
          <a:p>
            <a:r>
              <a:rPr lang="nl-NL" dirty="0"/>
              <a:t>Verschil normen en </a:t>
            </a:r>
            <a:r>
              <a:rPr lang="nl-NL" dirty="0" smtClean="0"/>
              <a:t>waarden </a:t>
            </a:r>
            <a:br>
              <a:rPr lang="nl-NL" dirty="0" smtClean="0"/>
            </a:br>
            <a:r>
              <a:rPr lang="nl-NL" dirty="0" smtClean="0"/>
              <a:t>(post –</a:t>
            </a:r>
            <a:r>
              <a:rPr lang="nl-NL" dirty="0" err="1" smtClean="0"/>
              <a:t>it’s</a:t>
            </a:r>
            <a:r>
              <a:rPr lang="nl-NL" dirty="0" smtClean="0"/>
              <a:t>)</a:t>
            </a:r>
            <a:endParaRPr lang="nl-NL" dirty="0"/>
          </a:p>
        </p:txBody>
      </p:sp>
      <p:sp>
        <p:nvSpPr>
          <p:cNvPr id="3" name="Tijdelijke aanduiding voor inhoud 2">
            <a:extLst>
              <a:ext uri="{FF2B5EF4-FFF2-40B4-BE49-F238E27FC236}">
                <a16:creationId xmlns:a16="http://schemas.microsoft.com/office/drawing/2014/main" id="{A34E7E23-0C32-7A4F-992F-2CE62DBB3853}"/>
              </a:ext>
            </a:extLst>
          </p:cNvPr>
          <p:cNvSpPr>
            <a:spLocks noGrp="1"/>
          </p:cNvSpPr>
          <p:nvPr>
            <p:ph idx="1"/>
          </p:nvPr>
        </p:nvSpPr>
        <p:spPr>
          <a:xfrm>
            <a:off x="1030277" y="2071166"/>
            <a:ext cx="4584460" cy="4490922"/>
          </a:xfrm>
        </p:spPr>
        <p:txBody>
          <a:bodyPr>
            <a:normAutofit/>
          </a:bodyPr>
          <a:lstStyle/>
          <a:p>
            <a:pPr marL="0" indent="0">
              <a:buNone/>
            </a:pPr>
            <a:r>
              <a:rPr lang="nl-NL" b="1" dirty="0" smtClean="0"/>
              <a:t>Normen</a:t>
            </a:r>
            <a:endParaRPr lang="nl-NL" b="1" dirty="0"/>
          </a:p>
        </p:txBody>
      </p:sp>
      <p:sp>
        <p:nvSpPr>
          <p:cNvPr id="4" name="Tijdelijke aanduiding voor inhoud 2">
            <a:extLst>
              <a:ext uri="{FF2B5EF4-FFF2-40B4-BE49-F238E27FC236}">
                <a16:creationId xmlns:a16="http://schemas.microsoft.com/office/drawing/2014/main" id="{6EDC80D7-4804-7941-B658-D1F684D9F7FA}"/>
              </a:ext>
            </a:extLst>
          </p:cNvPr>
          <p:cNvSpPr txBox="1">
            <a:spLocks/>
          </p:cNvSpPr>
          <p:nvPr/>
        </p:nvSpPr>
        <p:spPr>
          <a:xfrm>
            <a:off x="5759116" y="2086340"/>
            <a:ext cx="5727031" cy="4771659"/>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t>Waarden</a:t>
            </a:r>
          </a:p>
          <a:p>
            <a:pPr marL="0" indent="0">
              <a:buNone/>
            </a:pPr>
            <a:endParaRPr lang="nl-NL" b="1" dirty="0"/>
          </a:p>
        </p:txBody>
      </p:sp>
    </p:spTree>
    <p:extLst>
      <p:ext uri="{BB962C8B-B14F-4D97-AF65-F5344CB8AC3E}">
        <p14:creationId xmlns:p14="http://schemas.microsoft.com/office/powerpoint/2010/main" val="14837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C9DA74-2153-CA4B-9BEA-0196F20E9837}"/>
              </a:ext>
            </a:extLst>
          </p:cNvPr>
          <p:cNvSpPr>
            <a:spLocks noGrp="1"/>
          </p:cNvSpPr>
          <p:nvPr>
            <p:ph type="title"/>
          </p:nvPr>
        </p:nvSpPr>
        <p:spPr>
          <a:xfrm>
            <a:off x="2425939" y="829604"/>
            <a:ext cx="7744755" cy="816634"/>
          </a:xfrm>
        </p:spPr>
        <p:txBody>
          <a:bodyPr/>
          <a:lstStyle/>
          <a:p>
            <a:r>
              <a:rPr lang="nl-NL"/>
              <a:t>Werkwaarden – Persoonlijke waarden</a:t>
            </a:r>
          </a:p>
        </p:txBody>
      </p:sp>
      <p:sp>
        <p:nvSpPr>
          <p:cNvPr id="3" name="Tijdelijke aanduiding voor inhoud 2">
            <a:extLst>
              <a:ext uri="{FF2B5EF4-FFF2-40B4-BE49-F238E27FC236}">
                <a16:creationId xmlns:a16="http://schemas.microsoft.com/office/drawing/2014/main" id="{D81ABAF7-9BF3-CB48-98C6-7FBA1E102B1C}"/>
              </a:ext>
            </a:extLst>
          </p:cNvPr>
          <p:cNvSpPr>
            <a:spLocks noGrp="1"/>
          </p:cNvSpPr>
          <p:nvPr>
            <p:ph idx="1"/>
          </p:nvPr>
        </p:nvSpPr>
        <p:spPr/>
        <p:txBody>
          <a:bodyPr>
            <a:normAutofit fontScale="92500" lnSpcReduction="20000"/>
          </a:bodyPr>
          <a:lstStyle/>
          <a:p>
            <a:r>
              <a:rPr lang="nl-NL"/>
              <a:t>Ga in tweetallen zitten.</a:t>
            </a:r>
          </a:p>
          <a:p>
            <a:endParaRPr lang="nl-NL"/>
          </a:p>
          <a:p>
            <a:r>
              <a:rPr lang="nl-NL"/>
              <a:t>Vraag aan de ander: Waarom werk jij in de zorg?</a:t>
            </a:r>
          </a:p>
          <a:p>
            <a:r>
              <a:rPr lang="nl-NL"/>
              <a:t>Vraag daarna door: waarom is dit belangrijk voor je?</a:t>
            </a:r>
          </a:p>
          <a:p>
            <a:r>
              <a:rPr lang="nl-NL"/>
              <a:t>Vraag door totdat de essentie naar boven komt. </a:t>
            </a:r>
          </a:p>
          <a:p>
            <a:pPr marL="0" indent="0">
              <a:buNone/>
            </a:pPr>
            <a:r>
              <a:rPr lang="nl-NL"/>
              <a:t>En wissel om</a:t>
            </a:r>
          </a:p>
          <a:p>
            <a:pPr marL="0" indent="0">
              <a:buNone/>
            </a:pPr>
            <a:endParaRPr lang="nl-NL"/>
          </a:p>
          <a:p>
            <a:r>
              <a:rPr lang="nl-NL"/>
              <a:t>In deze essentie zullen waarschijnlijk waarden genoemd worden. Schrijf deze van elkaar op.</a:t>
            </a:r>
          </a:p>
          <a:p>
            <a:r>
              <a:rPr lang="nl-NL"/>
              <a:t>Bespreek met elkaar: zijn dit drijfveren (werkwaarden) of kernwaarden (persoonlijke waarden)?</a:t>
            </a:r>
          </a:p>
        </p:txBody>
      </p:sp>
    </p:spTree>
    <p:extLst>
      <p:ext uri="{BB962C8B-B14F-4D97-AF65-F5344CB8AC3E}">
        <p14:creationId xmlns:p14="http://schemas.microsoft.com/office/powerpoint/2010/main" val="122388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61C832-1F13-3A47-9433-A58454C128F5}"/>
              </a:ext>
            </a:extLst>
          </p:cNvPr>
          <p:cNvSpPr>
            <a:spLocks noGrp="1"/>
          </p:cNvSpPr>
          <p:nvPr>
            <p:ph type="title"/>
          </p:nvPr>
        </p:nvSpPr>
        <p:spPr>
          <a:xfrm>
            <a:off x="2425940" y="1217403"/>
            <a:ext cx="7114540" cy="428835"/>
          </a:xfrm>
        </p:spPr>
        <p:txBody>
          <a:bodyPr/>
          <a:lstStyle/>
          <a:p>
            <a:r>
              <a:rPr lang="nl-NL"/>
              <a:t>Persoonlijke waarden</a:t>
            </a:r>
          </a:p>
        </p:txBody>
      </p:sp>
      <p:sp>
        <p:nvSpPr>
          <p:cNvPr id="3" name="Tijdelijke aanduiding voor inhoud 2">
            <a:extLst>
              <a:ext uri="{FF2B5EF4-FFF2-40B4-BE49-F238E27FC236}">
                <a16:creationId xmlns:a16="http://schemas.microsoft.com/office/drawing/2014/main" id="{872432FD-F894-E347-A28B-15A87707E5A4}"/>
              </a:ext>
            </a:extLst>
          </p:cNvPr>
          <p:cNvSpPr>
            <a:spLocks noGrp="1"/>
          </p:cNvSpPr>
          <p:nvPr>
            <p:ph idx="1"/>
          </p:nvPr>
        </p:nvSpPr>
        <p:spPr>
          <a:xfrm>
            <a:off x="2155371" y="2070299"/>
            <a:ext cx="7385109" cy="4412144"/>
          </a:xfrm>
        </p:spPr>
        <p:txBody>
          <a:bodyPr>
            <a:normAutofit fontScale="77500" lnSpcReduction="20000"/>
          </a:bodyPr>
          <a:lstStyle/>
          <a:p>
            <a:r>
              <a:rPr lang="nl-NL"/>
              <a:t>Kies uit de lijst met kernwaarden de 10 voor jou belangrijkste waarden. </a:t>
            </a:r>
          </a:p>
          <a:p>
            <a:r>
              <a:rPr lang="nl-NL"/>
              <a:t>Pak 10 ‘geeltjes’ of stukjes papier en schrijf op elk stukje 1 waarde.</a:t>
            </a:r>
          </a:p>
          <a:p>
            <a:r>
              <a:rPr lang="nl-NL"/>
              <a:t>Leg nu de eerste kernwaarde neer en vergelijk met de tweede. Als je moest kiezen tussen deze twee, welke is het meest belangrijk voor jou? Leg deze vervolgens bovenaan.</a:t>
            </a:r>
          </a:p>
          <a:p>
            <a:r>
              <a:rPr lang="nl-NL"/>
              <a:t>Pak de volgende kernwaarde en vergelijk met de kernwaarden die je al hebt liggen totdat je een top 10 hebt.</a:t>
            </a:r>
          </a:p>
          <a:p>
            <a:r>
              <a:rPr lang="nl-NL"/>
              <a:t>Deze top 10 is jouw waardenperspectief, met de belangrijkste waarde bovenaan.</a:t>
            </a:r>
          </a:p>
          <a:p>
            <a:endParaRPr lang="nl-NL"/>
          </a:p>
          <a:p>
            <a:r>
              <a:rPr lang="nl-NL"/>
              <a:t>Bedenk van jouw top 3 van kernwaarden praktijkvoorbeelden waaruit blijkt dat deze waarden ten grondslag liggen aan jouw handelingen en keuzes.</a:t>
            </a:r>
          </a:p>
          <a:p>
            <a:endParaRPr lang="nl-NL"/>
          </a:p>
          <a:p>
            <a:r>
              <a:rPr lang="nl-NL"/>
              <a:t>Hoe verhouden deze persoonlijke waarden zich tot jouw drijfveren (voorbereidende opdracht)?</a:t>
            </a:r>
          </a:p>
        </p:txBody>
      </p:sp>
    </p:spTree>
    <p:extLst>
      <p:ext uri="{BB962C8B-B14F-4D97-AF65-F5344CB8AC3E}">
        <p14:creationId xmlns:p14="http://schemas.microsoft.com/office/powerpoint/2010/main" val="247383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90C5A6-2DE4-904F-BC7C-D11E94F632CA}"/>
              </a:ext>
            </a:extLst>
          </p:cNvPr>
          <p:cNvSpPr>
            <a:spLocks noGrp="1"/>
          </p:cNvSpPr>
          <p:nvPr>
            <p:ph type="title"/>
          </p:nvPr>
        </p:nvSpPr>
        <p:spPr>
          <a:xfrm>
            <a:off x="2425940" y="1217403"/>
            <a:ext cx="7114540" cy="428835"/>
          </a:xfrm>
        </p:spPr>
        <p:txBody>
          <a:bodyPr/>
          <a:lstStyle/>
          <a:p>
            <a:r>
              <a:rPr lang="nl-NL"/>
              <a:t>Kernwaarden - kernkwaliteiten</a:t>
            </a:r>
          </a:p>
        </p:txBody>
      </p:sp>
      <p:sp>
        <p:nvSpPr>
          <p:cNvPr id="3" name="Tijdelijke aanduiding voor inhoud 2">
            <a:extLst>
              <a:ext uri="{FF2B5EF4-FFF2-40B4-BE49-F238E27FC236}">
                <a16:creationId xmlns:a16="http://schemas.microsoft.com/office/drawing/2014/main" id="{B554D998-B1B1-2A43-AEA4-7C6177A90C13}"/>
              </a:ext>
            </a:extLst>
          </p:cNvPr>
          <p:cNvSpPr>
            <a:spLocks noGrp="1"/>
          </p:cNvSpPr>
          <p:nvPr>
            <p:ph idx="1"/>
          </p:nvPr>
        </p:nvSpPr>
        <p:spPr/>
        <p:txBody>
          <a:bodyPr/>
          <a:lstStyle/>
          <a:p>
            <a:r>
              <a:rPr lang="nl-NL"/>
              <a:t>Pak je kernkwaliteiten erbij van de vorige bijeenkomst. </a:t>
            </a:r>
          </a:p>
          <a:p>
            <a:r>
              <a:rPr lang="nl-NL"/>
              <a:t>Zie je overeenkomsten en/of verschillen tussen je waarden en kwaliteiten?</a:t>
            </a:r>
          </a:p>
          <a:p>
            <a:r>
              <a:rPr lang="nl-NL"/>
              <a:t>Kun je </a:t>
            </a:r>
            <a:r>
              <a:rPr lang="nl-NL" err="1"/>
              <a:t>adhv</a:t>
            </a:r>
            <a:r>
              <a:rPr lang="nl-NL"/>
              <a:t> je kernwaarden nieuwe kernkwaliteiten formuleren die bij jou passen? </a:t>
            </a:r>
          </a:p>
          <a:p>
            <a:r>
              <a:rPr lang="nl-NL"/>
              <a:t>In welke situaties komen deze kernkwaliteiten naar voren?</a:t>
            </a:r>
          </a:p>
        </p:txBody>
      </p:sp>
    </p:spTree>
    <p:extLst>
      <p:ext uri="{BB962C8B-B14F-4D97-AF65-F5344CB8AC3E}">
        <p14:creationId xmlns:p14="http://schemas.microsoft.com/office/powerpoint/2010/main" val="140690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5684ED-1D03-A142-889D-1B69BAE28361}"/>
              </a:ext>
            </a:extLst>
          </p:cNvPr>
          <p:cNvSpPr>
            <a:spLocks noGrp="1"/>
          </p:cNvSpPr>
          <p:nvPr>
            <p:ph type="title"/>
          </p:nvPr>
        </p:nvSpPr>
        <p:spPr>
          <a:xfrm>
            <a:off x="2425940" y="1217403"/>
            <a:ext cx="7114540" cy="428835"/>
          </a:xfrm>
        </p:spPr>
        <p:txBody>
          <a:bodyPr/>
          <a:lstStyle/>
          <a:p>
            <a:r>
              <a:rPr lang="nl-NL"/>
              <a:t>Huiswerk voor de volgende keer</a:t>
            </a:r>
          </a:p>
        </p:txBody>
      </p:sp>
      <p:sp>
        <p:nvSpPr>
          <p:cNvPr id="3" name="Tijdelijke aanduiding voor inhoud 2">
            <a:extLst>
              <a:ext uri="{FF2B5EF4-FFF2-40B4-BE49-F238E27FC236}">
                <a16:creationId xmlns:a16="http://schemas.microsoft.com/office/drawing/2014/main" id="{146AB6F0-CD66-E047-A963-DE67F6D11077}"/>
              </a:ext>
            </a:extLst>
          </p:cNvPr>
          <p:cNvSpPr>
            <a:spLocks noGrp="1"/>
          </p:cNvSpPr>
          <p:nvPr>
            <p:ph idx="1"/>
          </p:nvPr>
        </p:nvSpPr>
        <p:spPr/>
        <p:txBody>
          <a:bodyPr/>
          <a:lstStyle/>
          <a:p>
            <a:r>
              <a:rPr lang="nl-NL"/>
              <a:t>Maak opdracht positief persona</a:t>
            </a:r>
          </a:p>
          <a:p>
            <a:r>
              <a:rPr lang="nl-NL"/>
              <a:t>Maak opdracht over opgedane inzichten</a:t>
            </a:r>
          </a:p>
          <a:p>
            <a:r>
              <a:rPr lang="nl-NL"/>
              <a:t>En bereid een presentatie voor over jouw positief persona</a:t>
            </a:r>
          </a:p>
        </p:txBody>
      </p:sp>
    </p:spTree>
    <p:extLst>
      <p:ext uri="{BB962C8B-B14F-4D97-AF65-F5344CB8AC3E}">
        <p14:creationId xmlns:p14="http://schemas.microsoft.com/office/powerpoint/2010/main" val="323600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602268-3FD4-41CD-BE83-FC2FA5907965}">
  <ds:schemaRef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microsoft.com/office/infopath/2007/PartnerControls"/>
    <ds:schemaRef ds:uri="47b7b0fe-90dc-45b7-a3bf-9278b8074125"/>
    <ds:schemaRef ds:uri="http://schemas.openxmlformats.org/package/2006/metadata/core-properties"/>
    <ds:schemaRef ds:uri="ca2ae830-acf0-4f30-92ea-0ca47b68f2f4"/>
    <ds:schemaRef ds:uri="http://www.w3.org/XML/1998/namespace"/>
  </ds:schemaRefs>
</ds:datastoreItem>
</file>

<file path=customXml/itemProps2.xml><?xml version="1.0" encoding="utf-8"?>
<ds:datastoreItem xmlns:ds="http://schemas.openxmlformats.org/officeDocument/2006/customXml" ds:itemID="{F4BDDD64-1DE5-4441-98DE-ABBE3B5BB694}">
  <ds:schemaRefs>
    <ds:schemaRef ds:uri="http://schemas.microsoft.com/sharepoint/v3/contenttype/forms"/>
  </ds:schemaRefs>
</ds:datastoreItem>
</file>

<file path=customXml/itemProps3.xml><?xml version="1.0" encoding="utf-8"?>
<ds:datastoreItem xmlns:ds="http://schemas.openxmlformats.org/officeDocument/2006/customXml" ds:itemID="{3FA60D4D-E8BE-44E2-871C-4A880318E8B3}">
  <ds:schemaRefs>
    <ds:schemaRef ds:uri="47b7b0fe-90dc-45b7-a3bf-9278b8074125"/>
    <ds:schemaRef ds:uri="ca2ae830-acf0-4f30-92ea-0ca47b68f2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hhs</Template>
  <TotalTime>3</TotalTime>
  <Words>1502</Words>
  <Application>Microsoft Office PowerPoint</Application>
  <PresentationFormat>Breedbeeld</PresentationFormat>
  <Paragraphs>147</Paragraphs>
  <Slides>15</Slides>
  <Notes>10</Notes>
  <HiddenSlides>1</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Arial</vt:lpstr>
      <vt:lpstr>Arial Black</vt:lpstr>
      <vt:lpstr>Calibri</vt:lpstr>
      <vt:lpstr>Wingdings</vt:lpstr>
      <vt:lpstr>hhs</vt:lpstr>
      <vt:lpstr>Studiecoaching</vt:lpstr>
      <vt:lpstr>Programma</vt:lpstr>
      <vt:lpstr>Flowmodel</vt:lpstr>
      <vt:lpstr>Flow</vt:lpstr>
      <vt:lpstr>Flow</vt:lpstr>
      <vt:lpstr>flow</vt:lpstr>
      <vt:lpstr>Flow</vt:lpstr>
      <vt:lpstr>Flow + al je taken</vt:lpstr>
      <vt:lpstr>Waarden en drijfveren</vt:lpstr>
      <vt:lpstr>PowerPoint-presentatie</vt:lpstr>
      <vt:lpstr>Verschil normen en waarden  (post –it’s)</vt:lpstr>
      <vt:lpstr>Werkwaarden – Persoonlijke waarden</vt:lpstr>
      <vt:lpstr>Persoonlijke waarden</vt:lpstr>
      <vt:lpstr>Kernwaarden - kernkwaliteiten</vt:lpstr>
      <vt:lpstr>Huiswerk voor de volgende keer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coachgroep</dc:title>
  <dc:creator>Engeringh, N.M.T.</dc:creator>
  <cp:lastModifiedBy>Loos, P.</cp:lastModifiedBy>
  <cp:revision>3</cp:revision>
  <dcterms:created xsi:type="dcterms:W3CDTF">2019-04-04T12:56:31Z</dcterms:created>
  <dcterms:modified xsi:type="dcterms:W3CDTF">2020-02-12T16:09:47Z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