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2" r:id="rId6"/>
    <p:sldId id="257" r:id="rId7"/>
    <p:sldId id="258" r:id="rId8"/>
    <p:sldId id="294" r:id="rId9"/>
    <p:sldId id="295" r:id="rId10"/>
    <p:sldId id="293" r:id="rId11"/>
    <p:sldId id="296" r:id="rId12"/>
    <p:sldId id="297" r:id="rId13"/>
    <p:sldId id="299" r:id="rId14"/>
    <p:sldId id="298" r:id="rId15"/>
    <p:sldId id="300" r:id="rId16"/>
    <p:sldId id="301" r:id="rId17"/>
    <p:sldId id="302" r:id="rId18"/>
    <p:sldId id="304" r:id="rId19"/>
    <p:sldId id="303" r:id="rId20"/>
    <p:sldId id="305" r:id="rId2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02C49-1EA7-4EEC-9751-BA47F63BBE56}" v="12" dt="2019-04-10T12:26:02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6226" autoAdjust="0"/>
  </p:normalViewPr>
  <p:slideViewPr>
    <p:cSldViewPr>
      <p:cViewPr varScale="1">
        <p:scale>
          <a:sx n="88" d="100"/>
          <a:sy n="88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s, Wiebe de" userId="59d3b1d3-789c-482b-9ebf-9b7fe1e48698" providerId="ADAL" clId="{7F102C49-1EA7-4EEC-9751-BA47F63BBE56}"/>
    <pc:docChg chg="custSel modSld">
      <pc:chgData name="Vries, Wiebe de" userId="59d3b1d3-789c-482b-9ebf-9b7fe1e48698" providerId="ADAL" clId="{7F102C49-1EA7-4EEC-9751-BA47F63BBE56}" dt="2019-04-10T12:26:02.712" v="48" actId="478"/>
      <pc:docMkLst>
        <pc:docMk/>
      </pc:docMkLst>
      <pc:sldChg chg="addSp delSp modSp">
        <pc:chgData name="Vries, Wiebe de" userId="59d3b1d3-789c-482b-9ebf-9b7fe1e48698" providerId="ADAL" clId="{7F102C49-1EA7-4EEC-9751-BA47F63BBE56}" dt="2019-04-10T12:13:28.927" v="2"/>
        <pc:sldMkLst>
          <pc:docMk/>
          <pc:sldMk cId="0" sldId="292"/>
        </pc:sldMkLst>
        <pc:picChg chg="add mod">
          <ac:chgData name="Vries, Wiebe de" userId="59d3b1d3-789c-482b-9ebf-9b7fe1e48698" providerId="ADAL" clId="{7F102C49-1EA7-4EEC-9751-BA47F63BBE56}" dt="2019-04-10T12:13:28.927" v="2"/>
          <ac:picMkLst>
            <pc:docMk/>
            <pc:sldMk cId="0" sldId="292"/>
            <ac:picMk id="4" creationId="{F35F0B9A-DD81-4EBF-9DBC-8DAE3B20AF22}"/>
          </ac:picMkLst>
        </pc:picChg>
        <pc:picChg chg="del">
          <ac:chgData name="Vries, Wiebe de" userId="59d3b1d3-789c-482b-9ebf-9b7fe1e48698" providerId="ADAL" clId="{7F102C49-1EA7-4EEC-9751-BA47F63BBE56}" dt="2019-04-10T12:11:51.673" v="0" actId="478"/>
          <ac:picMkLst>
            <pc:docMk/>
            <pc:sldMk cId="0" sldId="292"/>
            <ac:picMk id="9221" creationId="{597E2C97-518D-4F86-A183-848247925248}"/>
          </ac:picMkLst>
        </pc:picChg>
      </pc:sldChg>
      <pc:sldChg chg="modSp">
        <pc:chgData name="Vries, Wiebe de" userId="59d3b1d3-789c-482b-9ebf-9b7fe1e48698" providerId="ADAL" clId="{7F102C49-1EA7-4EEC-9751-BA47F63BBE56}" dt="2019-04-10T12:25:28.982" v="45" actId="20577"/>
        <pc:sldMkLst>
          <pc:docMk/>
          <pc:sldMk cId="0" sldId="293"/>
        </pc:sldMkLst>
        <pc:spChg chg="mod">
          <ac:chgData name="Vries, Wiebe de" userId="59d3b1d3-789c-482b-9ebf-9b7fe1e48698" providerId="ADAL" clId="{7F102C49-1EA7-4EEC-9751-BA47F63BBE56}" dt="2019-04-10T12:25:28.982" v="45" actId="20577"/>
          <ac:spMkLst>
            <pc:docMk/>
            <pc:sldMk cId="0" sldId="293"/>
            <ac:spMk id="18434" creationId="{550FB4EC-C7F8-41E8-AA4A-B528499D2EA0}"/>
          </ac:spMkLst>
        </pc:spChg>
      </pc:sldChg>
      <pc:sldChg chg="delSp modNotesTx">
        <pc:chgData name="Vries, Wiebe de" userId="59d3b1d3-789c-482b-9ebf-9b7fe1e48698" providerId="ADAL" clId="{7F102C49-1EA7-4EEC-9751-BA47F63BBE56}" dt="2019-04-10T12:20:32.486" v="4" actId="20577"/>
        <pc:sldMkLst>
          <pc:docMk/>
          <pc:sldMk cId="0" sldId="295"/>
        </pc:sldMkLst>
        <pc:picChg chg="del">
          <ac:chgData name="Vries, Wiebe de" userId="59d3b1d3-789c-482b-9ebf-9b7fe1e48698" providerId="ADAL" clId="{7F102C49-1EA7-4EEC-9751-BA47F63BBE56}" dt="2019-04-10T12:20:29.003" v="3" actId="478"/>
          <ac:picMkLst>
            <pc:docMk/>
            <pc:sldMk cId="0" sldId="295"/>
            <ac:picMk id="16388" creationId="{EAEA15F3-3378-4304-B1F8-B118E096BB97}"/>
          </ac:picMkLst>
        </pc:picChg>
      </pc:sldChg>
      <pc:sldChg chg="delSp modSp">
        <pc:chgData name="Vries, Wiebe de" userId="59d3b1d3-789c-482b-9ebf-9b7fe1e48698" providerId="ADAL" clId="{7F102C49-1EA7-4EEC-9751-BA47F63BBE56}" dt="2019-04-10T12:21:08.991" v="6" actId="478"/>
        <pc:sldMkLst>
          <pc:docMk/>
          <pc:sldMk cId="0" sldId="296"/>
        </pc:sldMkLst>
        <pc:picChg chg="del mod">
          <ac:chgData name="Vries, Wiebe de" userId="59d3b1d3-789c-482b-9ebf-9b7fe1e48698" providerId="ADAL" clId="{7F102C49-1EA7-4EEC-9751-BA47F63BBE56}" dt="2019-04-10T12:21:08.991" v="6" actId="478"/>
          <ac:picMkLst>
            <pc:docMk/>
            <pc:sldMk cId="0" sldId="296"/>
            <ac:picMk id="20481" creationId="{D50642FC-C6EA-4765-AB3F-5CE45BD91579}"/>
          </ac:picMkLst>
        </pc:picChg>
      </pc:sldChg>
      <pc:sldChg chg="delSp">
        <pc:chgData name="Vries, Wiebe de" userId="59d3b1d3-789c-482b-9ebf-9b7fe1e48698" providerId="ADAL" clId="{7F102C49-1EA7-4EEC-9751-BA47F63BBE56}" dt="2019-04-10T12:25:54.985" v="46" actId="478"/>
        <pc:sldMkLst>
          <pc:docMk/>
          <pc:sldMk cId="0" sldId="302"/>
        </pc:sldMkLst>
        <pc:picChg chg="del">
          <ac:chgData name="Vries, Wiebe de" userId="59d3b1d3-789c-482b-9ebf-9b7fe1e48698" providerId="ADAL" clId="{7F102C49-1EA7-4EEC-9751-BA47F63BBE56}" dt="2019-04-10T12:25:54.985" v="46" actId="478"/>
          <ac:picMkLst>
            <pc:docMk/>
            <pc:sldMk cId="0" sldId="302"/>
            <ac:picMk id="32773" creationId="{C38F4426-993D-4C6C-88A3-B8EACFB45610}"/>
          </ac:picMkLst>
        </pc:picChg>
      </pc:sldChg>
      <pc:sldChg chg="delSp modSp">
        <pc:chgData name="Vries, Wiebe de" userId="59d3b1d3-789c-482b-9ebf-9b7fe1e48698" providerId="ADAL" clId="{7F102C49-1EA7-4EEC-9751-BA47F63BBE56}" dt="2019-04-10T12:26:02.712" v="48" actId="478"/>
        <pc:sldMkLst>
          <pc:docMk/>
          <pc:sldMk cId="0" sldId="304"/>
        </pc:sldMkLst>
        <pc:picChg chg="del mod">
          <ac:chgData name="Vries, Wiebe de" userId="59d3b1d3-789c-482b-9ebf-9b7fe1e48698" providerId="ADAL" clId="{7F102C49-1EA7-4EEC-9751-BA47F63BBE56}" dt="2019-04-10T12:26:02.712" v="48" actId="478"/>
          <ac:picMkLst>
            <pc:docMk/>
            <pc:sldMk cId="0" sldId="304"/>
            <ac:picMk id="34817" creationId="{3FDDEF2D-4CAA-4AAA-8F32-67CB5219BF6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27F40-7663-4748-9422-74A78F8E4D3D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0E37D735-59D2-1949-815C-8916FCB1DD34}">
      <dgm:prSet phldrT="[Tekst]"/>
      <dgm:spPr/>
      <dgm:t>
        <a:bodyPr/>
        <a:lstStyle/>
        <a:p>
          <a:r>
            <a:rPr lang="nl-NL" dirty="0"/>
            <a:t>werk</a:t>
          </a:r>
        </a:p>
      </dgm:t>
    </dgm:pt>
    <dgm:pt modelId="{56C6FA89-CBD6-9942-AF34-57340C207906}" type="parTrans" cxnId="{EF213AB4-581A-2C4F-A39A-662ADA5BBF6E}">
      <dgm:prSet/>
      <dgm:spPr/>
      <dgm:t>
        <a:bodyPr/>
        <a:lstStyle/>
        <a:p>
          <a:endParaRPr lang="nl-NL"/>
        </a:p>
      </dgm:t>
    </dgm:pt>
    <dgm:pt modelId="{A419F124-3AC3-1043-8ACB-9CFFCC0929A1}" type="sibTrans" cxnId="{EF213AB4-581A-2C4F-A39A-662ADA5BBF6E}">
      <dgm:prSet/>
      <dgm:spPr/>
      <dgm:t>
        <a:bodyPr/>
        <a:lstStyle/>
        <a:p>
          <a:endParaRPr lang="nl-NL"/>
        </a:p>
      </dgm:t>
    </dgm:pt>
    <dgm:pt modelId="{24689F7D-00D0-F344-B6A8-32B18F5563E2}">
      <dgm:prSet phldrT="[Tekst]"/>
      <dgm:spPr/>
      <dgm:t>
        <a:bodyPr/>
        <a:lstStyle/>
        <a:p>
          <a:r>
            <a:rPr lang="nl-NL" dirty="0"/>
            <a:t>Maat</a:t>
          </a:r>
        </a:p>
      </dgm:t>
    </dgm:pt>
    <dgm:pt modelId="{3AC60AB0-1CB1-C443-B160-AC01D753C07F}" type="parTrans" cxnId="{2B6C7835-2247-424B-B771-9B84C489A89D}">
      <dgm:prSet/>
      <dgm:spPr/>
      <dgm:t>
        <a:bodyPr/>
        <a:lstStyle/>
        <a:p>
          <a:endParaRPr lang="nl-NL"/>
        </a:p>
      </dgm:t>
    </dgm:pt>
    <dgm:pt modelId="{7D399C02-DC2C-DE4F-B8F9-C7074AA339DE}" type="sibTrans" cxnId="{2B6C7835-2247-424B-B771-9B84C489A89D}">
      <dgm:prSet/>
      <dgm:spPr/>
      <dgm:t>
        <a:bodyPr/>
        <a:lstStyle/>
        <a:p>
          <a:endParaRPr lang="nl-NL"/>
        </a:p>
      </dgm:t>
    </dgm:pt>
    <dgm:pt modelId="{5659DA52-22F0-A941-98D6-637EC49DF148}" type="pres">
      <dgm:prSet presAssocID="{A9A27F40-7663-4748-9422-74A78F8E4D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A8F5D42-180E-3F48-AC9A-9F833F5E50AF}" type="pres">
      <dgm:prSet presAssocID="{0E37D735-59D2-1949-815C-8916FCB1DD34}" presName="gear1" presStyleLbl="node1" presStyleIdx="0" presStyleCnt="2">
        <dgm:presLayoutVars>
          <dgm:chMax val="1"/>
          <dgm:bulletEnabled val="1"/>
        </dgm:presLayoutVars>
      </dgm:prSet>
      <dgm:spPr/>
    </dgm:pt>
    <dgm:pt modelId="{042FAD06-4EAF-7A42-A8E2-6CA9FC967731}" type="pres">
      <dgm:prSet presAssocID="{0E37D735-59D2-1949-815C-8916FCB1DD34}" presName="gear1srcNode" presStyleLbl="node1" presStyleIdx="0" presStyleCnt="2"/>
      <dgm:spPr/>
    </dgm:pt>
    <dgm:pt modelId="{F4473896-938C-134A-AF14-1E6A47D4E69A}" type="pres">
      <dgm:prSet presAssocID="{0E37D735-59D2-1949-815C-8916FCB1DD34}" presName="gear1dstNode" presStyleLbl="node1" presStyleIdx="0" presStyleCnt="2"/>
      <dgm:spPr/>
    </dgm:pt>
    <dgm:pt modelId="{B2E34929-1625-9641-9517-B5852E86607D}" type="pres">
      <dgm:prSet presAssocID="{24689F7D-00D0-F344-B6A8-32B18F5563E2}" presName="gear2" presStyleLbl="node1" presStyleIdx="1" presStyleCnt="2">
        <dgm:presLayoutVars>
          <dgm:chMax val="1"/>
          <dgm:bulletEnabled val="1"/>
        </dgm:presLayoutVars>
      </dgm:prSet>
      <dgm:spPr/>
    </dgm:pt>
    <dgm:pt modelId="{FFADF263-6B3E-C349-BEE5-8EA989FAE7A3}" type="pres">
      <dgm:prSet presAssocID="{24689F7D-00D0-F344-B6A8-32B18F5563E2}" presName="gear2srcNode" presStyleLbl="node1" presStyleIdx="1" presStyleCnt="2"/>
      <dgm:spPr/>
    </dgm:pt>
    <dgm:pt modelId="{3C88830F-DAC1-9847-AD8C-EEDDBDC0C81A}" type="pres">
      <dgm:prSet presAssocID="{24689F7D-00D0-F344-B6A8-32B18F5563E2}" presName="gear2dstNode" presStyleLbl="node1" presStyleIdx="1" presStyleCnt="2"/>
      <dgm:spPr/>
    </dgm:pt>
    <dgm:pt modelId="{47343D43-FB1E-3F4B-8F7D-E3759C6DF380}" type="pres">
      <dgm:prSet presAssocID="{A419F124-3AC3-1043-8ACB-9CFFCC0929A1}" presName="connector1" presStyleLbl="sibTrans2D1" presStyleIdx="0" presStyleCnt="2"/>
      <dgm:spPr/>
    </dgm:pt>
    <dgm:pt modelId="{85F14E2F-00D5-984C-A609-70514A04BBF8}" type="pres">
      <dgm:prSet presAssocID="{7D399C02-DC2C-DE4F-B8F9-C7074AA339DE}" presName="connector2" presStyleLbl="sibTrans2D1" presStyleIdx="1" presStyleCnt="2"/>
      <dgm:spPr/>
    </dgm:pt>
  </dgm:ptLst>
  <dgm:cxnLst>
    <dgm:cxn modelId="{4F219D2F-CE58-3549-AC68-A435FA49B2AB}" type="presOf" srcId="{0E37D735-59D2-1949-815C-8916FCB1DD34}" destId="{8A8F5D42-180E-3F48-AC9A-9F833F5E50AF}" srcOrd="0" destOrd="0" presId="urn:microsoft.com/office/officeart/2005/8/layout/gear1"/>
    <dgm:cxn modelId="{944F7B32-2686-B744-9AAB-5E15939E10F2}" type="presOf" srcId="{A9A27F40-7663-4748-9422-74A78F8E4D3D}" destId="{5659DA52-22F0-A941-98D6-637EC49DF148}" srcOrd="0" destOrd="0" presId="urn:microsoft.com/office/officeart/2005/8/layout/gear1"/>
    <dgm:cxn modelId="{2B6C7835-2247-424B-B771-9B84C489A89D}" srcId="{A9A27F40-7663-4748-9422-74A78F8E4D3D}" destId="{24689F7D-00D0-F344-B6A8-32B18F5563E2}" srcOrd="1" destOrd="0" parTransId="{3AC60AB0-1CB1-C443-B160-AC01D753C07F}" sibTransId="{7D399C02-DC2C-DE4F-B8F9-C7074AA339DE}"/>
    <dgm:cxn modelId="{1E8C2145-5129-D049-A206-8AE0D71BB8BD}" type="presOf" srcId="{0E37D735-59D2-1949-815C-8916FCB1DD34}" destId="{F4473896-938C-134A-AF14-1E6A47D4E69A}" srcOrd="2" destOrd="0" presId="urn:microsoft.com/office/officeart/2005/8/layout/gear1"/>
    <dgm:cxn modelId="{23F4BC79-ED1A-074C-A4C2-864C525286C1}" type="presOf" srcId="{7D399C02-DC2C-DE4F-B8F9-C7074AA339DE}" destId="{85F14E2F-00D5-984C-A609-70514A04BBF8}" srcOrd="0" destOrd="0" presId="urn:microsoft.com/office/officeart/2005/8/layout/gear1"/>
    <dgm:cxn modelId="{75922F7E-3C0F-6047-962E-5C37C2D16C07}" type="presOf" srcId="{24689F7D-00D0-F344-B6A8-32B18F5563E2}" destId="{FFADF263-6B3E-C349-BEE5-8EA989FAE7A3}" srcOrd="1" destOrd="0" presId="urn:microsoft.com/office/officeart/2005/8/layout/gear1"/>
    <dgm:cxn modelId="{064CE386-BB36-7E4F-95B5-DD7743928236}" type="presOf" srcId="{A419F124-3AC3-1043-8ACB-9CFFCC0929A1}" destId="{47343D43-FB1E-3F4B-8F7D-E3759C6DF380}" srcOrd="0" destOrd="0" presId="urn:microsoft.com/office/officeart/2005/8/layout/gear1"/>
    <dgm:cxn modelId="{FC94B397-72E6-2B42-9CC7-797811E09D9B}" type="presOf" srcId="{24689F7D-00D0-F344-B6A8-32B18F5563E2}" destId="{B2E34929-1625-9641-9517-B5852E86607D}" srcOrd="0" destOrd="0" presId="urn:microsoft.com/office/officeart/2005/8/layout/gear1"/>
    <dgm:cxn modelId="{49AF8AAA-5D8E-A14B-938C-CD67D7756FFB}" type="presOf" srcId="{24689F7D-00D0-F344-B6A8-32B18F5563E2}" destId="{3C88830F-DAC1-9847-AD8C-EEDDBDC0C81A}" srcOrd="2" destOrd="0" presId="urn:microsoft.com/office/officeart/2005/8/layout/gear1"/>
    <dgm:cxn modelId="{EF213AB4-581A-2C4F-A39A-662ADA5BBF6E}" srcId="{A9A27F40-7663-4748-9422-74A78F8E4D3D}" destId="{0E37D735-59D2-1949-815C-8916FCB1DD34}" srcOrd="0" destOrd="0" parTransId="{56C6FA89-CBD6-9942-AF34-57340C207906}" sibTransId="{A419F124-3AC3-1043-8ACB-9CFFCC0929A1}"/>
    <dgm:cxn modelId="{7DBF5AE1-75E0-E046-ADF1-F5CD96CFE0C7}" type="presOf" srcId="{0E37D735-59D2-1949-815C-8916FCB1DD34}" destId="{042FAD06-4EAF-7A42-A8E2-6CA9FC967731}" srcOrd="1" destOrd="0" presId="urn:microsoft.com/office/officeart/2005/8/layout/gear1"/>
    <dgm:cxn modelId="{B5E16854-7E85-AF45-ADD0-63795D89BEA2}" type="presParOf" srcId="{5659DA52-22F0-A941-98D6-637EC49DF148}" destId="{8A8F5D42-180E-3F48-AC9A-9F833F5E50AF}" srcOrd="0" destOrd="0" presId="urn:microsoft.com/office/officeart/2005/8/layout/gear1"/>
    <dgm:cxn modelId="{BD2EDC24-7179-3E4F-9633-9A2B4BE6A4AD}" type="presParOf" srcId="{5659DA52-22F0-A941-98D6-637EC49DF148}" destId="{042FAD06-4EAF-7A42-A8E2-6CA9FC967731}" srcOrd="1" destOrd="0" presId="urn:microsoft.com/office/officeart/2005/8/layout/gear1"/>
    <dgm:cxn modelId="{FB4B2675-6602-394E-B28D-D7A328789367}" type="presParOf" srcId="{5659DA52-22F0-A941-98D6-637EC49DF148}" destId="{F4473896-938C-134A-AF14-1E6A47D4E69A}" srcOrd="2" destOrd="0" presId="urn:microsoft.com/office/officeart/2005/8/layout/gear1"/>
    <dgm:cxn modelId="{61F26063-2B4E-1548-AD87-0BC4B32BB7A7}" type="presParOf" srcId="{5659DA52-22F0-A941-98D6-637EC49DF148}" destId="{B2E34929-1625-9641-9517-B5852E86607D}" srcOrd="3" destOrd="0" presId="urn:microsoft.com/office/officeart/2005/8/layout/gear1"/>
    <dgm:cxn modelId="{72AC3116-DD2C-314D-8913-19E0A415D219}" type="presParOf" srcId="{5659DA52-22F0-A941-98D6-637EC49DF148}" destId="{FFADF263-6B3E-C349-BEE5-8EA989FAE7A3}" srcOrd="4" destOrd="0" presId="urn:microsoft.com/office/officeart/2005/8/layout/gear1"/>
    <dgm:cxn modelId="{DEBDC17F-A516-3B47-B4EE-3B68D013CDE6}" type="presParOf" srcId="{5659DA52-22F0-A941-98D6-637EC49DF148}" destId="{3C88830F-DAC1-9847-AD8C-EEDDBDC0C81A}" srcOrd="5" destOrd="0" presId="urn:microsoft.com/office/officeart/2005/8/layout/gear1"/>
    <dgm:cxn modelId="{2ADDA592-0D21-2749-A93B-649907A93EE8}" type="presParOf" srcId="{5659DA52-22F0-A941-98D6-637EC49DF148}" destId="{47343D43-FB1E-3F4B-8F7D-E3759C6DF380}" srcOrd="6" destOrd="0" presId="urn:microsoft.com/office/officeart/2005/8/layout/gear1"/>
    <dgm:cxn modelId="{02754538-FFBF-3940-9160-C2E1474294D9}" type="presParOf" srcId="{5659DA52-22F0-A941-98D6-637EC49DF148}" destId="{85F14E2F-00D5-984C-A609-70514A04BBF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F5D42-180E-3F48-AC9A-9F833F5E50AF}">
      <dsp:nvSpPr>
        <dsp:cNvPr id="0" name=""/>
        <dsp:cNvSpPr/>
      </dsp:nvSpPr>
      <dsp:spPr>
        <a:xfrm>
          <a:off x="2844800" y="1422399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werk</a:t>
          </a:r>
        </a:p>
      </dsp:txBody>
      <dsp:txXfrm>
        <a:off x="3294175" y="1945984"/>
        <a:ext cx="1336450" cy="1148939"/>
      </dsp:txXfrm>
    </dsp:sp>
    <dsp:sp modelId="{B2E34929-1625-9641-9517-B5852E86607D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Maat</a:t>
          </a:r>
        </a:p>
      </dsp:txBody>
      <dsp:txXfrm>
        <a:off x="1953570" y="1305802"/>
        <a:ext cx="807100" cy="802154"/>
      </dsp:txXfrm>
    </dsp:sp>
    <dsp:sp modelId="{47343D43-FB1E-3F4B-8F7D-E3759C6DF380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14E2F-00D5-984C-A609-70514A04BBF8}">
      <dsp:nvSpPr>
        <dsp:cNvPr id="0" name=""/>
        <dsp:cNvSpPr/>
      </dsp:nvSpPr>
      <dsp:spPr>
        <a:xfrm>
          <a:off x="1256429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020A8DA-4827-4EF3-9CD6-F70CA6551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C0DF66-C933-4479-A64E-80FDA4B04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321FD3-94AF-4A3B-91A4-3B9729E257B5}" type="datetimeFigureOut">
              <a:rPr lang="nl-NL"/>
              <a:pPr>
                <a:defRPr/>
              </a:pPr>
              <a:t>29-05-2020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F25912-F95D-4BD1-8133-E56337776C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FEC940-9E60-4F6C-95C5-B493A0E42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6C4359-D146-4D3E-A57B-E550F996276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0E0DF7D-8E55-41FF-8336-41FCA758C2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FB67C1-B387-435E-9407-1A74472EB9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CCF4E6-2062-48F5-816E-7C224F3310CA}" type="datetimeFigureOut">
              <a:rPr lang="nl-NL"/>
              <a:pPr>
                <a:defRPr/>
              </a:pPr>
              <a:t>29-05-2020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F66F51C7-7432-42C5-8E1F-2B9A48E0B0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AC3638D8-C981-4AB0-BB74-48B8CF580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2E46CB-FA6B-4495-A5D0-2D3A4A3317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976FAE-E347-404D-99AB-8D1568BC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496ADF-3487-42EC-A604-C9F7C22E93C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>
            <a:extLst>
              <a:ext uri="{FF2B5EF4-FFF2-40B4-BE49-F238E27FC236}">
                <a16:creationId xmlns:a16="http://schemas.microsoft.com/office/drawing/2014/main" id="{FED8366A-5854-41E5-9122-42C01A1E12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Tijdelijke aanduiding voor notities 2">
            <a:extLst>
              <a:ext uri="{FF2B5EF4-FFF2-40B4-BE49-F238E27FC236}">
                <a16:creationId xmlns:a16="http://schemas.microsoft.com/office/drawing/2014/main" id="{C6FB745E-04D4-41B4-AF68-60FCB92475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Vanaf 1:42.</a:t>
            </a:r>
          </a:p>
          <a:p>
            <a:r>
              <a:rPr lang="nl-NL" altLang="nl-NL"/>
              <a:t>Laat de studenten kennis maken met Ellis Grey zodat de casusopdracht meer gaat leven.</a:t>
            </a:r>
          </a:p>
        </p:txBody>
      </p:sp>
      <p:sp>
        <p:nvSpPr>
          <p:cNvPr id="10243" name="Tijdelijke aanduiding voor dianummer 3">
            <a:extLst>
              <a:ext uri="{FF2B5EF4-FFF2-40B4-BE49-F238E27FC236}">
                <a16:creationId xmlns:a16="http://schemas.microsoft.com/office/drawing/2014/main" id="{A109C73D-33C0-4A95-89C3-319E74E1C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E9DAB4-A1D0-47D6-AA38-9DCD1E459F7E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dia-afbeelding 1">
            <a:extLst>
              <a:ext uri="{FF2B5EF4-FFF2-40B4-BE49-F238E27FC236}">
                <a16:creationId xmlns:a16="http://schemas.microsoft.com/office/drawing/2014/main" id="{6FA3F239-D946-49FC-AF13-8F7526BD8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Tijdelijke aanduiding voor notities 2">
            <a:extLst>
              <a:ext uri="{FF2B5EF4-FFF2-40B4-BE49-F238E27FC236}">
                <a16:creationId xmlns:a16="http://schemas.microsoft.com/office/drawing/2014/main" id="{41C85155-FFE0-4A1A-9813-F32E6520B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Bron: - Haaren van E, Mast J, Graaf-Waar de H, Martijn R. Klinisch redeneren en verpleegkundige classificaties. Bohn Stafleu van Loghum, Houten, 2017</a:t>
            </a:r>
          </a:p>
          <a:p>
            <a:r>
              <a:rPr lang="nl-NL" altLang="nl-NL"/>
              <a:t>         - Herdman TH, Kamitsuru S. (red). NANDA International Verpleegkundige diagnoses en classificaties 2015-2017. Bohn Stafleu van Loghum, Houten, 2017</a:t>
            </a:r>
          </a:p>
          <a:p>
            <a:endParaRPr lang="nl-NL" altLang="nl-NL"/>
          </a:p>
        </p:txBody>
      </p:sp>
      <p:sp>
        <p:nvSpPr>
          <p:cNvPr id="29699" name="Tijdelijke aanduiding voor dianummer 3">
            <a:extLst>
              <a:ext uri="{FF2B5EF4-FFF2-40B4-BE49-F238E27FC236}">
                <a16:creationId xmlns:a16="http://schemas.microsoft.com/office/drawing/2014/main" id="{47678DFC-87F6-4D5A-9B1B-3F17745BE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BBA016-734F-4F77-AE6A-11B1010EF67A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>
            <a:extLst>
              <a:ext uri="{FF2B5EF4-FFF2-40B4-BE49-F238E27FC236}">
                <a16:creationId xmlns:a16="http://schemas.microsoft.com/office/drawing/2014/main" id="{40560444-F8D4-4F7C-9C9D-FC9ADCF27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Tijdelijke aanduiding voor notities 2">
            <a:extLst>
              <a:ext uri="{FF2B5EF4-FFF2-40B4-BE49-F238E27FC236}">
                <a16:creationId xmlns:a16="http://schemas.microsoft.com/office/drawing/2014/main" id="{AE9CCCEB-0B41-499F-8646-F634BC015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Bron: - Haaren van E, Mast J, Graaf-Waar de H, Martijn R. Klinisch redeneren en verpleegkundige classificaties. Bohn Stafleu van Loghum, Houten, 2017</a:t>
            </a:r>
          </a:p>
          <a:p>
            <a:endParaRPr lang="nl-NL" altLang="nl-NL"/>
          </a:p>
        </p:txBody>
      </p:sp>
      <p:sp>
        <p:nvSpPr>
          <p:cNvPr id="31747" name="Tijdelijke aanduiding voor dianummer 3">
            <a:extLst>
              <a:ext uri="{FF2B5EF4-FFF2-40B4-BE49-F238E27FC236}">
                <a16:creationId xmlns:a16="http://schemas.microsoft.com/office/drawing/2014/main" id="{D4D939F9-9313-4FC3-A721-D547F80A4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94C14F-C774-4B88-9D1A-ECC9EB7416FB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jdelijke aanduiding voor dia-afbeelding 1">
            <a:extLst>
              <a:ext uri="{FF2B5EF4-FFF2-40B4-BE49-F238E27FC236}">
                <a16:creationId xmlns:a16="http://schemas.microsoft.com/office/drawing/2014/main" id="{632759D8-F029-42D2-B9BD-37C94177B5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Tijdelijke aanduiding voor notities 2">
            <a:extLst>
              <a:ext uri="{FF2B5EF4-FFF2-40B4-BE49-F238E27FC236}">
                <a16:creationId xmlns:a16="http://schemas.microsoft.com/office/drawing/2014/main" id="{CA206E39-F3FD-42C3-A6EF-030C683778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Deel de casusopdracht uit aan de studenten. Ze hebben 25 minuten om de opdracht te maken.</a:t>
            </a:r>
          </a:p>
        </p:txBody>
      </p:sp>
      <p:sp>
        <p:nvSpPr>
          <p:cNvPr id="33795" name="Tijdelijke aanduiding voor dianummer 3">
            <a:extLst>
              <a:ext uri="{FF2B5EF4-FFF2-40B4-BE49-F238E27FC236}">
                <a16:creationId xmlns:a16="http://schemas.microsoft.com/office/drawing/2014/main" id="{CDF718CB-113B-45C8-B6DD-076F53EB1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BF563F-4932-403E-8730-E304D3C99CC3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dia-afbeelding 1">
            <a:extLst>
              <a:ext uri="{FF2B5EF4-FFF2-40B4-BE49-F238E27FC236}">
                <a16:creationId xmlns:a16="http://schemas.microsoft.com/office/drawing/2014/main" id="{65835644-8A48-4B5A-9035-A16C30FA60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Tijdelijke aanduiding voor notities 2">
            <a:extLst>
              <a:ext uri="{FF2B5EF4-FFF2-40B4-BE49-F238E27FC236}">
                <a16:creationId xmlns:a16="http://schemas.microsoft.com/office/drawing/2014/main" id="{4A97501E-F952-4ECE-90B3-FE695F97C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Docent loopt langs voor het beantwoorden van vragen en om te kijken of de studenten de opdracht goed hebben uitgevoerd.</a:t>
            </a:r>
          </a:p>
        </p:txBody>
      </p:sp>
      <p:sp>
        <p:nvSpPr>
          <p:cNvPr id="35843" name="Tijdelijke aanduiding voor dianummer 3">
            <a:extLst>
              <a:ext uri="{FF2B5EF4-FFF2-40B4-BE49-F238E27FC236}">
                <a16:creationId xmlns:a16="http://schemas.microsoft.com/office/drawing/2014/main" id="{7878AEA2-F2DD-42FF-BEA7-7F6621C0A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21B1E4-D3C4-44B9-AC76-94B5B5739EF5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jdelijke aanduiding voor dia-afbeelding 1">
            <a:extLst>
              <a:ext uri="{FF2B5EF4-FFF2-40B4-BE49-F238E27FC236}">
                <a16:creationId xmlns:a16="http://schemas.microsoft.com/office/drawing/2014/main" id="{E594A933-6BF9-4790-AF02-AE37F41592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Tijdelijke aanduiding voor notities 2">
            <a:extLst>
              <a:ext uri="{FF2B5EF4-FFF2-40B4-BE49-F238E27FC236}">
                <a16:creationId xmlns:a16="http://schemas.microsoft.com/office/drawing/2014/main" id="{6A9F7C36-4E07-4A77-A681-B6E27478E5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3315" name="Tijdelijke aanduiding voor dianummer 3">
            <a:extLst>
              <a:ext uri="{FF2B5EF4-FFF2-40B4-BE49-F238E27FC236}">
                <a16:creationId xmlns:a16="http://schemas.microsoft.com/office/drawing/2014/main" id="{37CB763F-2FE6-4ED1-AB61-2B5A6C209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CB71D8-4AF4-4B66-A629-3AFF1D3BA918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>
            <a:extLst>
              <a:ext uri="{FF2B5EF4-FFF2-40B4-BE49-F238E27FC236}">
                <a16:creationId xmlns:a16="http://schemas.microsoft.com/office/drawing/2014/main" id="{AFC25799-9E06-403D-8596-CF54F9FE1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Tijdelijke aanduiding voor notities 2">
            <a:extLst>
              <a:ext uri="{FF2B5EF4-FFF2-40B4-BE49-F238E27FC236}">
                <a16:creationId xmlns:a16="http://schemas.microsoft.com/office/drawing/2014/main" id="{5189B00B-D856-4A69-8080-8B911CB2FB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Diagnose </a:t>
            </a:r>
            <a:r>
              <a:rPr lang="nl-NL" altLang="nl-NL" dirty="0"/>
              <a:t>op maat; afstemmen op de zorgvrager</a:t>
            </a:r>
          </a:p>
          <a:p>
            <a:r>
              <a:rPr lang="nl-NL" altLang="nl-NL" dirty="0"/>
              <a:t>Wat kan jij als </a:t>
            </a:r>
            <a:r>
              <a:rPr lang="nl-NL" altLang="nl-NL" dirty="0" err="1"/>
              <a:t>verpl</a:t>
            </a:r>
            <a:r>
              <a:rPr lang="nl-NL" altLang="nl-NL" dirty="0"/>
              <a:t>?</a:t>
            </a:r>
          </a:p>
          <a:p>
            <a:r>
              <a:rPr lang="nl-NL" altLang="nl-NL" dirty="0"/>
              <a:t>Bevorderd communicatie met andere disciplines/collega’s</a:t>
            </a:r>
          </a:p>
          <a:p>
            <a:r>
              <a:rPr lang="nl-NL" altLang="nl-NL" dirty="0"/>
              <a:t>Parameters voor de </a:t>
            </a:r>
            <a:r>
              <a:rPr lang="nl-NL" altLang="nl-NL" dirty="0" err="1"/>
              <a:t>anamanese</a:t>
            </a:r>
            <a:r>
              <a:rPr lang="nl-NL" altLang="nl-NL" dirty="0"/>
              <a:t> </a:t>
            </a:r>
          </a:p>
          <a:p>
            <a:r>
              <a:rPr lang="nl-NL" altLang="nl-NL" dirty="0"/>
              <a:t>Uitleg gegeven eerst differentiaal diagnose (waarschijnlijk… &gt; belangrijk om niets te missen)</a:t>
            </a:r>
          </a:p>
        </p:txBody>
      </p:sp>
      <p:sp>
        <p:nvSpPr>
          <p:cNvPr id="15363" name="Tijdelijke aanduiding voor dianummer 3">
            <a:extLst>
              <a:ext uri="{FF2B5EF4-FFF2-40B4-BE49-F238E27FC236}">
                <a16:creationId xmlns:a16="http://schemas.microsoft.com/office/drawing/2014/main" id="{EBF999E0-9E5A-4B1D-8AD3-2240DF419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22AA40-0B70-49FD-A43B-3056326CA51E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>
            <a:extLst>
              <a:ext uri="{FF2B5EF4-FFF2-40B4-BE49-F238E27FC236}">
                <a16:creationId xmlns:a16="http://schemas.microsoft.com/office/drawing/2014/main" id="{B8A4614A-9A9A-4916-BE16-CAC0E2CD23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2FE98EC-DEA4-4D62-A7EC-CFA155807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Uitleggen waarom het zo ingewikkeld is om te clusteren. Wat hoort waar bij?</a:t>
            </a:r>
          </a:p>
          <a:p>
            <a:pPr>
              <a:defRPr/>
            </a:pPr>
            <a:r>
              <a:rPr lang="nl-NL" dirty="0"/>
              <a:t>Belangrijk is nu dat je de stap kent, medische/verpleegkundige kennis gebruiken, diagnoses (NANDA) kennen , dan wordt het steeds eenvoudiger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nl-NL" dirty="0"/>
              <a:t>Verpleegkundige bril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dirty="0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1C78CA9C-8903-4488-A4FD-620D7CA25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DAF983-6C8F-48C5-BEE9-9EDAE1293A86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>
            <a:extLst>
              <a:ext uri="{FF2B5EF4-FFF2-40B4-BE49-F238E27FC236}">
                <a16:creationId xmlns:a16="http://schemas.microsoft.com/office/drawing/2014/main" id="{34D3F775-D14E-4F23-B2CB-7B074FC049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>
            <a:extLst>
              <a:ext uri="{FF2B5EF4-FFF2-40B4-BE49-F238E27FC236}">
                <a16:creationId xmlns:a16="http://schemas.microsoft.com/office/drawing/2014/main" id="{4CAD2D3E-9FFF-45C4-86AC-96279CBC1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/>
              <a:t>Afbeeldingsbron: https://www.google.nl/search?rlz=1C1GCEA_enNL774NL774&amp;biw=1422&amp;bih=678&amp;tbm=isch&amp;sa=1&amp;ei=gqnAW4f5MYTeapzCtKAI&amp;q=clusteren&amp;oq=clusteren&amp;gs_l=img.3..0l2j0i24k1l8.221591.222482.0.222751.9.9.0.0.0.0.110.548.7j1.8.0....0...1c.1.64.img..1.8.547...0i10i67k1j0i10k1j0i30k1.0.bHv1mziMisg#imgdii=2tZP3bH4ROphGM:&amp;imgrc=XR1nnqz2kowF-M: </a:t>
            </a:r>
            <a:r>
              <a:rPr lang="nl-NL" altLang="nl-NL" dirty="0">
                <a:sym typeface="Wingdings" panose="05000000000000000000" pitchFamily="2" charset="2"/>
              </a:rPr>
              <a:t> geraadpleegd op 07-10-2017</a:t>
            </a:r>
          </a:p>
          <a:p>
            <a:endParaRPr lang="nl-NL" altLang="nl-NL" dirty="0"/>
          </a:p>
          <a:p>
            <a:r>
              <a:rPr lang="nl-NL" altLang="nl-NL" dirty="0"/>
              <a:t>Dit is wat we voorgaande lessen hebben gedaan. Steeds de gegevens uit de casus geclusterd onder de NANDA domeinen. Wat hoort onder welk domein thuis.</a:t>
            </a:r>
          </a:p>
          <a:p>
            <a:r>
              <a:rPr lang="nl-NL" altLang="nl-NL" dirty="0"/>
              <a:t>Maar wat doe je dan?</a:t>
            </a:r>
          </a:p>
        </p:txBody>
      </p:sp>
      <p:sp>
        <p:nvSpPr>
          <p:cNvPr id="19459" name="Tijdelijke aanduiding voor dianummer 3">
            <a:extLst>
              <a:ext uri="{FF2B5EF4-FFF2-40B4-BE49-F238E27FC236}">
                <a16:creationId xmlns:a16="http://schemas.microsoft.com/office/drawing/2014/main" id="{2B2E833E-D602-4897-AD8D-28DC43759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5CA061-CB9F-4832-A7F3-714EA7F96ECE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>
            <a:extLst>
              <a:ext uri="{FF2B5EF4-FFF2-40B4-BE49-F238E27FC236}">
                <a16:creationId xmlns:a16="http://schemas.microsoft.com/office/drawing/2014/main" id="{F9ACEC48-8031-4AB4-BD72-0F57DA7AE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Tijdelijke aanduiding voor notities 2">
            <a:extLst>
              <a:ext uri="{FF2B5EF4-FFF2-40B4-BE49-F238E27FC236}">
                <a16:creationId xmlns:a16="http://schemas.microsoft.com/office/drawing/2014/main" id="{65832B3C-9D24-4E0D-891F-CA5960B54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/>
              <a:t>Afbeeldingsbron: https://www.google.nl/search?rlz=1C1GCEA_enNL774NL774&amp;biw=1422&amp;bih=678&amp;tbm=isch&amp;sa=1&amp;ei=YqrAW6_THJCKlwSfs4WQDw&amp;q=can+you+verify+it&amp;oq=can+you+verify+it&amp;gs_l=img.3...183877.189422.0.189641.21.15.2.4.4.0.130.779.14j1.15.0....0...1c.1.64.img..0.19.732...0j0i67k1j0i19k1j0i8i30i19k1j0i8i30k1j0i24k1.0.mMyutZMajm8#imgrc=O4lM4zdxjn7PZM: </a:t>
            </a:r>
            <a:r>
              <a:rPr lang="nl-NL" altLang="nl-NL" dirty="0">
                <a:sym typeface="Wingdings" panose="05000000000000000000" pitchFamily="2" charset="2"/>
              </a:rPr>
              <a:t> geraadpleegd op 07-10-2017</a:t>
            </a:r>
          </a:p>
          <a:p>
            <a:endParaRPr lang="nl-NL" altLang="nl-NL" dirty="0"/>
          </a:p>
        </p:txBody>
      </p:sp>
      <p:sp>
        <p:nvSpPr>
          <p:cNvPr id="21507" name="Tijdelijke aanduiding voor dianummer 3">
            <a:extLst>
              <a:ext uri="{FF2B5EF4-FFF2-40B4-BE49-F238E27FC236}">
                <a16:creationId xmlns:a16="http://schemas.microsoft.com/office/drawing/2014/main" id="{8049B647-0E6D-4E46-9FBB-7E142D670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844AC1-CD08-48AA-80BE-017EF40DCDB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dia-afbeelding 1">
            <a:extLst>
              <a:ext uri="{FF2B5EF4-FFF2-40B4-BE49-F238E27FC236}">
                <a16:creationId xmlns:a16="http://schemas.microsoft.com/office/drawing/2014/main" id="{80C1112D-3F33-4AC7-84D6-0BFE11C85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Tijdelijke aanduiding voor notities 2">
            <a:extLst>
              <a:ext uri="{FF2B5EF4-FFF2-40B4-BE49-F238E27FC236}">
                <a16:creationId xmlns:a16="http://schemas.microsoft.com/office/drawing/2014/main" id="{9AF64DAB-74EA-4E34-990F-60E4D3F88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Bron: Haaren van E, Mast J, Graaf-Waar de H, Martijn R, Klinisch redeneren en verpleegkundige classificaties. Bohn Stafleu van Loghum, Houten, 2017</a:t>
            </a:r>
          </a:p>
        </p:txBody>
      </p:sp>
      <p:sp>
        <p:nvSpPr>
          <p:cNvPr id="23555" name="Tijdelijke aanduiding voor dianummer 3">
            <a:extLst>
              <a:ext uri="{FF2B5EF4-FFF2-40B4-BE49-F238E27FC236}">
                <a16:creationId xmlns:a16="http://schemas.microsoft.com/office/drawing/2014/main" id="{5D3E90F9-62FD-4CC3-A59D-FFDDDE6B5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34166E-E77B-4FF1-9F1B-BE364D08ABA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dia-afbeelding 1">
            <a:extLst>
              <a:ext uri="{FF2B5EF4-FFF2-40B4-BE49-F238E27FC236}">
                <a16:creationId xmlns:a16="http://schemas.microsoft.com/office/drawing/2014/main" id="{444E18D7-6B7B-4B75-B992-A004E9CE9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Tijdelijke aanduiding voor notities 2">
            <a:extLst>
              <a:ext uri="{FF2B5EF4-FFF2-40B4-BE49-F238E27FC236}">
                <a16:creationId xmlns:a16="http://schemas.microsoft.com/office/drawing/2014/main" id="{821754AE-630C-43F8-9E0A-2AC4C94EA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Bron: Haaren van E, Mast J, Graaf-Waar de H, Martijn R, Klinisch redeneren en verpleegkundige classificaties. Bohn Stafleu van Loghum, Houten, 2017</a:t>
            </a:r>
          </a:p>
          <a:p>
            <a:endParaRPr lang="nl-NL" altLang="nl-NL"/>
          </a:p>
        </p:txBody>
      </p:sp>
      <p:sp>
        <p:nvSpPr>
          <p:cNvPr id="25603" name="Tijdelijke aanduiding voor dianummer 3">
            <a:extLst>
              <a:ext uri="{FF2B5EF4-FFF2-40B4-BE49-F238E27FC236}">
                <a16:creationId xmlns:a16="http://schemas.microsoft.com/office/drawing/2014/main" id="{9E026EF0-F4DF-486A-978B-A2EC3DAAB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FF3992-2468-4AB2-A525-246BE5B132B2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>
            <a:extLst>
              <a:ext uri="{FF2B5EF4-FFF2-40B4-BE49-F238E27FC236}">
                <a16:creationId xmlns:a16="http://schemas.microsoft.com/office/drawing/2014/main" id="{ED61B1DE-2236-46F8-B795-D0BD757E3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Tijdelijke aanduiding voor notities 2">
            <a:extLst>
              <a:ext uri="{FF2B5EF4-FFF2-40B4-BE49-F238E27FC236}">
                <a16:creationId xmlns:a16="http://schemas.microsoft.com/office/drawing/2014/main" id="{9D1B1C29-7177-4E18-8B02-50BF38BD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Bron: Haaren van E, Mast J, Graaf-Waar de H, Martijn R, Klinisch redeneren en verpleegkundige classificaties. Bohn Stafleu van Loghum, Houten, 2017</a:t>
            </a:r>
          </a:p>
          <a:p>
            <a:endParaRPr lang="nl-NL" altLang="nl-NL"/>
          </a:p>
        </p:txBody>
      </p:sp>
      <p:sp>
        <p:nvSpPr>
          <p:cNvPr id="27651" name="Tijdelijke aanduiding voor dianummer 3">
            <a:extLst>
              <a:ext uri="{FF2B5EF4-FFF2-40B4-BE49-F238E27FC236}">
                <a16:creationId xmlns:a16="http://schemas.microsoft.com/office/drawing/2014/main" id="{AE6C9FAE-02CC-4648-8D03-E224D3B8B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DC39D5-CF2A-4C56-A230-B00CF67F4344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984" y="-171400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1440" y="34290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8B9E2565-042C-451C-9E03-308F78FE4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5805488"/>
            <a:ext cx="6119813" cy="576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1827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6">
            <a:extLst>
              <a:ext uri="{FF2B5EF4-FFF2-40B4-BE49-F238E27FC236}">
                <a16:creationId xmlns:a16="http://schemas.microsoft.com/office/drawing/2014/main" id="{6534D59B-D310-4100-B9B6-B6EAF391940E}"/>
              </a:ext>
            </a:extLst>
          </p:cNvPr>
          <p:cNvSpPr/>
          <p:nvPr userDrawn="1"/>
        </p:nvSpPr>
        <p:spPr>
          <a:xfrm>
            <a:off x="4140200" y="6524625"/>
            <a:ext cx="215900" cy="217488"/>
          </a:xfrm>
          <a:prstGeom prst="ellipse">
            <a:avLst/>
          </a:prstGeom>
          <a:solidFill>
            <a:srgbClr val="20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279301"/>
            <a:ext cx="8229600" cy="430993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09EDFDB-DB99-4ACF-A3D8-FFBCFC48C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03575" y="6453188"/>
            <a:ext cx="208915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E15238-E92D-4D4A-89E3-5A160770A7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FB9FD3C-0462-4E96-9F01-DD783617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1129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6">
            <a:extLst>
              <a:ext uri="{FF2B5EF4-FFF2-40B4-BE49-F238E27FC236}">
                <a16:creationId xmlns:a16="http://schemas.microsoft.com/office/drawing/2014/main" id="{DBF18C11-A1B1-46E3-88D7-DC0DAB476405}"/>
              </a:ext>
            </a:extLst>
          </p:cNvPr>
          <p:cNvSpPr/>
          <p:nvPr userDrawn="1"/>
        </p:nvSpPr>
        <p:spPr>
          <a:xfrm>
            <a:off x="4140200" y="6524625"/>
            <a:ext cx="215900" cy="217488"/>
          </a:xfrm>
          <a:prstGeom prst="ellipse">
            <a:avLst/>
          </a:prstGeom>
          <a:solidFill>
            <a:srgbClr val="20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279301"/>
            <a:ext cx="8229600" cy="430993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528" y="-90264"/>
            <a:ext cx="8229600" cy="1143000"/>
          </a:xfrm>
          <a:prstGeom prst="rect">
            <a:avLst/>
          </a:prstGeom>
        </p:spPr>
        <p:txBody>
          <a:bodyPr anchor="b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C400CB-1B15-4E39-9B52-3F9A2DEDA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45F714-99D9-475D-841A-A0884C6DB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3575" y="6453188"/>
            <a:ext cx="208915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6A2663-C91F-4102-8DD5-875021EFDAB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50815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6">
            <a:extLst>
              <a:ext uri="{FF2B5EF4-FFF2-40B4-BE49-F238E27FC236}">
                <a16:creationId xmlns:a16="http://schemas.microsoft.com/office/drawing/2014/main" id="{EFA620CE-E4E1-4A2C-B32B-3BE1D4BE340A}"/>
              </a:ext>
            </a:extLst>
          </p:cNvPr>
          <p:cNvSpPr/>
          <p:nvPr userDrawn="1"/>
        </p:nvSpPr>
        <p:spPr>
          <a:xfrm>
            <a:off x="4140200" y="6524625"/>
            <a:ext cx="215900" cy="217488"/>
          </a:xfrm>
          <a:prstGeom prst="ellipse">
            <a:avLst/>
          </a:prstGeom>
          <a:solidFill>
            <a:srgbClr val="231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23114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  <a:prstGeom prst="rect">
            <a:avLst/>
          </a:prstGeom>
        </p:spPr>
        <p:txBody>
          <a:bodyPr anchor="b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279301"/>
            <a:ext cx="8229600" cy="423793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9B829914-B58E-463E-B8E7-3E05D03D28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24075" y="5805488"/>
            <a:ext cx="6119813" cy="576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73D5C3-5B64-4F49-9035-E84BD4298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3575" y="6453188"/>
            <a:ext cx="208915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4BD876-D796-4607-ACBC-F6D6700B06E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681003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ekst 2">
            <a:extLst>
              <a:ext uri="{FF2B5EF4-FFF2-40B4-BE49-F238E27FC236}">
                <a16:creationId xmlns:a16="http://schemas.microsoft.com/office/drawing/2014/main" id="{AF5CA71E-8F76-45D9-B38A-1C4AF5852A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0550" y="1279525"/>
            <a:ext cx="82296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8F5E34-F8B5-4C6D-A020-4E7B156E4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30563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23114C"/>
                </a:solidFill>
              </a:defRPr>
            </a:lvl1pPr>
          </a:lstStyle>
          <a:p>
            <a:pPr>
              <a:defRPr/>
            </a:pPr>
            <a:fld id="{290B8D35-33F2-42F3-940A-062E240DB5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226FD0FC-113E-478C-959E-3DE31B3D0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313" y="5805488"/>
            <a:ext cx="6121400" cy="5762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31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Tijdelijke aanduiding voor titel 9">
            <a:extLst>
              <a:ext uri="{FF2B5EF4-FFF2-40B4-BE49-F238E27FC236}">
                <a16:creationId xmlns:a16="http://schemas.microsoft.com/office/drawing/2014/main" id="{AAEC1F59-A16F-4AFA-BC87-8633A908C6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pic>
        <p:nvPicPr>
          <p:cNvPr id="1030" name="Afbeelding 2">
            <a:extLst>
              <a:ext uri="{FF2B5EF4-FFF2-40B4-BE49-F238E27FC236}">
                <a16:creationId xmlns:a16="http://schemas.microsoft.com/office/drawing/2014/main" id="{EF245D2E-1C54-446E-AB6B-D8C6D6838B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21823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HTBfqDT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oda.de/2012/05/08/die-clusteranalyse-in-der-kundensegmentieru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>
            <a:extLst>
              <a:ext uri="{FF2B5EF4-FFF2-40B4-BE49-F238E27FC236}">
                <a16:creationId xmlns:a16="http://schemas.microsoft.com/office/drawing/2014/main" id="{44934256-E961-4F1E-B5E5-50EBCE7A7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88" y="-171450"/>
            <a:ext cx="7772400" cy="1470025"/>
          </a:xfrm>
        </p:spPr>
        <p:txBody>
          <a:bodyPr/>
          <a:lstStyle/>
          <a:p>
            <a:pPr eaLnBrk="1" hangingPunct="1"/>
            <a:r>
              <a:rPr lang="nl-NL" altLang="nl-NL"/>
              <a:t>Klinisch redeneren</a:t>
            </a:r>
          </a:p>
        </p:txBody>
      </p:sp>
      <p:sp>
        <p:nvSpPr>
          <p:cNvPr id="8194" name="Ondertitel 2">
            <a:extLst>
              <a:ext uri="{FF2B5EF4-FFF2-40B4-BE49-F238E27FC236}">
                <a16:creationId xmlns:a16="http://schemas.microsoft.com/office/drawing/2014/main" id="{9192A51F-D796-4DED-92A7-AF3CFA7AC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88" y="3429000"/>
            <a:ext cx="8416925" cy="1752600"/>
          </a:xfrm>
        </p:spPr>
        <p:txBody>
          <a:bodyPr/>
          <a:lstStyle/>
          <a:p>
            <a:pPr eaLnBrk="1" hangingPunct="1"/>
            <a:r>
              <a:rPr lang="nl-NL" altLang="nl-NL" u="sng"/>
              <a:t>Beroepssituatie 2</a:t>
            </a:r>
          </a:p>
          <a:p>
            <a:pPr eaLnBrk="1" hangingPunct="1"/>
            <a:r>
              <a:rPr lang="nl-NL" altLang="nl-NL"/>
              <a:t>Kennislab 9: Diagnostisch redeneren - de PES-structuur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 sz="1400"/>
              <a:t>Dinsdag 10-10-2017</a:t>
            </a:r>
          </a:p>
        </p:txBody>
      </p:sp>
      <p:sp>
        <p:nvSpPr>
          <p:cNvPr id="8195" name="Tijdelijke aanduiding voor voettekst 5">
            <a:extLst>
              <a:ext uri="{FF2B5EF4-FFF2-40B4-BE49-F238E27FC236}">
                <a16:creationId xmlns:a16="http://schemas.microsoft.com/office/drawing/2014/main" id="{C6E365DF-B1DA-44EE-8D18-6A5152EB7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23850" y="5805488"/>
            <a:ext cx="72009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200">
                <a:solidFill>
                  <a:schemeClr val="bg1"/>
                </a:solidFill>
              </a:rPr>
              <a:t>Pegah Esmaili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200">
                <a:solidFill>
                  <a:schemeClr val="bg1"/>
                </a:solidFill>
              </a:rPr>
              <a:t>Esmaili.p@hsleiden.nl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>
            <a:extLst>
              <a:ext uri="{FF2B5EF4-FFF2-40B4-BE49-F238E27FC236}">
                <a16:creationId xmlns:a16="http://schemas.microsoft.com/office/drawing/2014/main" id="{E4AA234F-6A41-4F52-986B-7BE0DA47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Waarom PES-structuur?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C1434-C671-4814-A071-EEA8EC02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237038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Methode die inzichtelijk maakt hoe je tot een diagnose bent gekomen;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Het weergeeft een onderbouwing van je diagnose.</a:t>
            </a:r>
          </a:p>
        </p:txBody>
      </p:sp>
      <p:sp>
        <p:nvSpPr>
          <p:cNvPr id="24579" name="Tijdelijke aanduiding voor voettekst 3">
            <a:extLst>
              <a:ext uri="{FF2B5EF4-FFF2-40B4-BE49-F238E27FC236}">
                <a16:creationId xmlns:a16="http://schemas.microsoft.com/office/drawing/2014/main" id="{0AC1ABD3-F17C-4DF8-A313-87FA13D65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24580" name="Tijdelijke aanduiding voor dianummer 4">
            <a:extLst>
              <a:ext uri="{FF2B5EF4-FFF2-40B4-BE49-F238E27FC236}">
                <a16:creationId xmlns:a16="http://schemas.microsoft.com/office/drawing/2014/main" id="{040C906D-C0C7-4264-8900-E79453122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4C0E9E-0DA0-4E69-9E9F-2C1FD908BCA2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>
            <a:extLst>
              <a:ext uri="{FF2B5EF4-FFF2-40B4-BE49-F238E27FC236}">
                <a16:creationId xmlns:a16="http://schemas.microsoft.com/office/drawing/2014/main" id="{DB31B2B9-CE30-467C-91F7-5C79FC7A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PES-structuur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172DD-9376-4B62-B79E-151B6AEE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14425"/>
            <a:ext cx="8229600" cy="42386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nl-NL" dirty="0"/>
              <a:t>P= probleem of diagnose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E= etiologie of oorzaak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S= symptomen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nl-NL" u="sng" dirty="0"/>
              <a:t>In NANDA: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P= diagnose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E= samenhangende factoren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S= bepalende kenmerken</a:t>
            </a:r>
          </a:p>
        </p:txBody>
      </p:sp>
      <p:sp>
        <p:nvSpPr>
          <p:cNvPr id="26627" name="Tijdelijke aanduiding voor voettekst 3">
            <a:extLst>
              <a:ext uri="{FF2B5EF4-FFF2-40B4-BE49-F238E27FC236}">
                <a16:creationId xmlns:a16="http://schemas.microsoft.com/office/drawing/2014/main" id="{AB7BFA23-089D-43F0-959E-8FB07ECD6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26628" name="Tijdelijke aanduiding voor dianummer 4">
            <a:extLst>
              <a:ext uri="{FF2B5EF4-FFF2-40B4-BE49-F238E27FC236}">
                <a16:creationId xmlns:a16="http://schemas.microsoft.com/office/drawing/2014/main" id="{14252C78-56C1-41C7-814D-5D58123E8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F115E9-8182-4274-A3A9-25FED7DF38BD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>
            <a:extLst>
              <a:ext uri="{FF2B5EF4-FFF2-40B4-BE49-F238E27FC236}">
                <a16:creationId xmlns:a16="http://schemas.microsoft.com/office/drawing/2014/main" id="{AC560435-39F9-45BF-8921-E42BA826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Voorbeeld dhr. De Graaff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E1CDDD5B-735E-4D0A-B721-8C4658FC90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114425"/>
          <a:ext cx="8280400" cy="433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874">
                <a:tc gridSpan="2">
                  <a:txBody>
                    <a:bodyPr/>
                    <a:lstStyle/>
                    <a:p>
                      <a:r>
                        <a:rPr lang="nl-NL" sz="1800" dirty="0"/>
                        <a:t>Nanda</a:t>
                      </a:r>
                      <a:r>
                        <a:rPr lang="nl-NL" sz="1800" baseline="0" dirty="0"/>
                        <a:t> domein 5: Waarneming/cognitie</a:t>
                      </a:r>
                      <a:endParaRPr lang="nl-NL" sz="1800" dirty="0"/>
                    </a:p>
                  </a:txBody>
                  <a:tcPr marL="91438" marR="91438" marT="45726" marB="45726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74">
                <a:tc>
                  <a:txBody>
                    <a:bodyPr/>
                    <a:lstStyle/>
                    <a:p>
                      <a:r>
                        <a:rPr lang="nl-NL" sz="1800" b="1" dirty="0"/>
                        <a:t>P</a:t>
                      </a: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Chronische verwardheid (blz. </a:t>
                      </a:r>
                      <a:r>
                        <a:rPr lang="nl-NL" sz="1800"/>
                        <a:t>255, </a:t>
                      </a:r>
                      <a:r>
                        <a:rPr lang="nl-NL" sz="1800" dirty="0"/>
                        <a:t>NANDA)</a:t>
                      </a:r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74">
                <a:tc>
                  <a:txBody>
                    <a:bodyPr/>
                    <a:lstStyle/>
                    <a:p>
                      <a:r>
                        <a:rPr lang="nl-NL" sz="1800" b="1" dirty="0"/>
                        <a:t>E</a:t>
                      </a: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Ziekte</a:t>
                      </a:r>
                      <a:r>
                        <a:rPr lang="nl-NL" sz="1800" baseline="0" dirty="0"/>
                        <a:t> van Alzheimer</a:t>
                      </a:r>
                      <a:endParaRPr lang="nl-NL" sz="1800" dirty="0"/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078">
                <a:tc>
                  <a:txBody>
                    <a:bodyPr/>
                    <a:lstStyle/>
                    <a:p>
                      <a:r>
                        <a:rPr lang="nl-NL" sz="1800" b="1" dirty="0"/>
                        <a:t>S</a:t>
                      </a: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Gewijzigde reactie op stimuli (ziet er niet altijd meer op en top uit, weet niet meer goed hoe ADL uit te voeren door de apraxie)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Langdurige cognitiestoornis (door de </a:t>
                      </a:r>
                      <a:r>
                        <a:rPr lang="nl-NL" sz="1800" dirty="0" err="1"/>
                        <a:t>ZvA</a:t>
                      </a:r>
                      <a:r>
                        <a:rPr lang="nl-NL" sz="1800" dirty="0"/>
                        <a:t>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Verstoord korte termijn geheugen (gebruikt spullen uit de verpleegpost, die dan 'kwijt' zijn)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Ongewijzigd bewustzijnsniveau (dhr. Is actief en ondernemend als voorheen)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Klinisch bewijs van organische stoornissen (is gediagnosticeerd met ziekte van Alzheimer)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Gewijzigde interpretatie (meneer beschouwt de afdeling als zijn kantoor) </a:t>
                      </a:r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0" name="Tijdelijke aanduiding voor voettekst 3">
            <a:extLst>
              <a:ext uri="{FF2B5EF4-FFF2-40B4-BE49-F238E27FC236}">
                <a16:creationId xmlns:a16="http://schemas.microsoft.com/office/drawing/2014/main" id="{247F99E9-F01E-4217-9070-274A24F10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28691" name="Tijdelijke aanduiding voor dianummer 4">
            <a:extLst>
              <a:ext uri="{FF2B5EF4-FFF2-40B4-BE49-F238E27FC236}">
                <a16:creationId xmlns:a16="http://schemas.microsoft.com/office/drawing/2014/main" id="{724CA25E-6FC2-44B9-B4FD-702993352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76A25B-5390-47D1-BA26-D733D12A870C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>
            <a:extLst>
              <a:ext uri="{FF2B5EF4-FFF2-40B4-BE49-F238E27FC236}">
                <a16:creationId xmlns:a16="http://schemas.microsoft.com/office/drawing/2014/main" id="{15601ED9-1AF1-4EC1-ABBA-3A489944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Voorbeeld dhr. De Graaff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AFF77-8AF6-450C-A3CC-27CBBA85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2370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b="1" dirty="0"/>
              <a:t>PES structuur in een zin: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dirty="0"/>
              <a:t>Meneer de Graaff heeft chronische verwardheid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(P)</a:t>
            </a:r>
            <a:r>
              <a:rPr lang="nl-NL" dirty="0"/>
              <a:t> </a:t>
            </a:r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gerelateerd</a:t>
            </a:r>
            <a:r>
              <a:rPr lang="nl-NL" dirty="0"/>
              <a:t> aan de ziekte van Alzheimer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(E)</a:t>
            </a:r>
            <a:r>
              <a:rPr lang="nl-NL" dirty="0"/>
              <a:t> </a:t>
            </a:r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zich uitend</a:t>
            </a:r>
            <a:r>
              <a:rPr lang="nl-NL" dirty="0"/>
              <a:t> in gewijzigde interpretatie en reactie op stimuli, langdurige cognitiestoornis, verstoord korte termijn geheugen met ongewijzigd bewustzijnsniveau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(S)</a:t>
            </a:r>
            <a:r>
              <a:rPr lang="nl-NL" dirty="0"/>
              <a:t>.</a:t>
            </a:r>
          </a:p>
        </p:txBody>
      </p:sp>
      <p:sp>
        <p:nvSpPr>
          <p:cNvPr id="30723" name="Tijdelijke aanduiding voor voettekst 3">
            <a:extLst>
              <a:ext uri="{FF2B5EF4-FFF2-40B4-BE49-F238E27FC236}">
                <a16:creationId xmlns:a16="http://schemas.microsoft.com/office/drawing/2014/main" id="{8F3D9FCD-28F8-4A08-AA87-D733409748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30724" name="Tijdelijke aanduiding voor dianummer 4">
            <a:extLst>
              <a:ext uri="{FF2B5EF4-FFF2-40B4-BE49-F238E27FC236}">
                <a16:creationId xmlns:a16="http://schemas.microsoft.com/office/drawing/2014/main" id="{48B65456-0403-452A-B55F-9966603CB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32E6F7-6EE2-48DC-969B-695732ACCD76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>
            <a:extLst>
              <a:ext uri="{FF2B5EF4-FFF2-40B4-BE49-F238E27FC236}">
                <a16:creationId xmlns:a16="http://schemas.microsoft.com/office/drawing/2014/main" id="{A209BC0A-42BC-4A3C-94CB-D5ABD9EE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Opdracht Ellis Grey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07256E-548C-47C2-A20D-E1C8594B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23703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nl-NL" dirty="0"/>
              <a:t>In groepjes van 4 personen: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Formuleer een verpleegkundige diagnose voor Ellis </a:t>
            </a:r>
            <a:r>
              <a:rPr lang="nl-NL" dirty="0" err="1"/>
              <a:t>Grey</a:t>
            </a:r>
            <a:r>
              <a:rPr lang="nl-NL" dirty="0"/>
              <a:t> aan de hand van een PES-structuur.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25 minuten.</a:t>
            </a:r>
          </a:p>
        </p:txBody>
      </p:sp>
      <p:sp>
        <p:nvSpPr>
          <p:cNvPr id="32771" name="Tijdelijke aanduiding voor voettekst 3">
            <a:extLst>
              <a:ext uri="{FF2B5EF4-FFF2-40B4-BE49-F238E27FC236}">
                <a16:creationId xmlns:a16="http://schemas.microsoft.com/office/drawing/2014/main" id="{E87DD26B-9871-4131-9D28-A1B7E5832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32772" name="Tijdelijke aanduiding voor dianummer 4">
            <a:extLst>
              <a:ext uri="{FF2B5EF4-FFF2-40B4-BE49-F238E27FC236}">
                <a16:creationId xmlns:a16="http://schemas.microsoft.com/office/drawing/2014/main" id="{34271D88-5CD1-4F4E-9FE7-C0F80BE0F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A6478C-4A8D-42D9-B2FE-AD9943F0F9F9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A84F56C8-C8EC-42E6-9720-E5310226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Nabespreking</a:t>
            </a:r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D2A661DD-10C3-44AE-B268-BE2515B8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2370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altLang="nl-NL"/>
              <a:t>Leg je diagnose en PES-structuur voor aan een ander groepje.</a:t>
            </a:r>
          </a:p>
          <a:p>
            <a:pPr>
              <a:lnSpc>
                <a:spcPct val="150000"/>
              </a:lnSpc>
            </a:pPr>
            <a:r>
              <a:rPr lang="nl-NL" altLang="nl-NL"/>
              <a:t>Bespreek met elkaar de verschillen en overeenkomsten.</a:t>
            </a:r>
          </a:p>
          <a:p>
            <a:pPr>
              <a:lnSpc>
                <a:spcPct val="150000"/>
              </a:lnSpc>
            </a:pPr>
            <a:r>
              <a:rPr lang="nl-NL" altLang="nl-NL"/>
              <a:t>20 minuten</a:t>
            </a:r>
          </a:p>
        </p:txBody>
      </p:sp>
      <p:sp>
        <p:nvSpPr>
          <p:cNvPr id="34820" name="Tijdelijke aanduiding voor voettekst 3">
            <a:extLst>
              <a:ext uri="{FF2B5EF4-FFF2-40B4-BE49-F238E27FC236}">
                <a16:creationId xmlns:a16="http://schemas.microsoft.com/office/drawing/2014/main" id="{C8671418-8C67-4085-8AB7-898A9CC0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34821" name="Tijdelijke aanduiding voor dianummer 4">
            <a:extLst>
              <a:ext uri="{FF2B5EF4-FFF2-40B4-BE49-F238E27FC236}">
                <a16:creationId xmlns:a16="http://schemas.microsoft.com/office/drawing/2014/main" id="{0694C5C5-0B28-4342-8B1C-1EA80F7D5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2F68B2-DAD0-4B39-A976-0654C4741F78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>
            <a:extLst>
              <a:ext uri="{FF2B5EF4-FFF2-40B4-BE49-F238E27FC236}">
                <a16:creationId xmlns:a16="http://schemas.microsoft.com/office/drawing/2014/main" id="{5FB873C1-E20E-49B6-B863-13966991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Evaluatie</a:t>
            </a:r>
          </a:p>
        </p:txBody>
      </p:sp>
      <p:sp>
        <p:nvSpPr>
          <p:cNvPr id="36866" name="Tijdelijke aanduiding voor inhoud 2">
            <a:extLst>
              <a:ext uri="{FF2B5EF4-FFF2-40B4-BE49-F238E27FC236}">
                <a16:creationId xmlns:a16="http://schemas.microsoft.com/office/drawing/2014/main" id="{BA221330-D702-46A7-AC90-8DE6F55F3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237038"/>
          </a:xfrm>
        </p:spPr>
        <p:txBody>
          <a:bodyPr/>
          <a:lstStyle/>
          <a:p>
            <a:r>
              <a:rPr lang="nl-NL" altLang="nl-NL"/>
              <a:t>Hoe vonden jullie het gaan?</a:t>
            </a:r>
          </a:p>
          <a:p>
            <a:r>
              <a:rPr lang="nl-NL" altLang="nl-NL"/>
              <a:t>Tips en tops?</a:t>
            </a:r>
          </a:p>
        </p:txBody>
      </p:sp>
      <p:sp>
        <p:nvSpPr>
          <p:cNvPr id="36867" name="Tijdelijke aanduiding voor voettekst 3">
            <a:extLst>
              <a:ext uri="{FF2B5EF4-FFF2-40B4-BE49-F238E27FC236}">
                <a16:creationId xmlns:a16="http://schemas.microsoft.com/office/drawing/2014/main" id="{FA507017-3866-48E0-90A0-47F96DEE4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36868" name="Tijdelijke aanduiding voor dianummer 4">
            <a:extLst>
              <a:ext uri="{FF2B5EF4-FFF2-40B4-BE49-F238E27FC236}">
                <a16:creationId xmlns:a16="http://schemas.microsoft.com/office/drawing/2014/main" id="{41885E9A-D635-473C-8C4F-C4C9B7E8E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01731-45D0-4924-9F64-6DD381737CBF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>
            <a:extLst>
              <a:ext uri="{FF2B5EF4-FFF2-40B4-BE49-F238E27FC236}">
                <a16:creationId xmlns:a16="http://schemas.microsoft.com/office/drawing/2014/main" id="{5ECCDB23-CDE6-4F83-8526-7C723EAB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Volgende week..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70AF64-3044-4706-ABA8-A59B1712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628775"/>
            <a:ext cx="8229600" cy="3887788"/>
          </a:xfrm>
        </p:spPr>
        <p:txBody>
          <a:bodyPr/>
          <a:lstStyle/>
          <a:p>
            <a:pPr>
              <a:defRPr/>
            </a:pPr>
            <a:r>
              <a:rPr lang="nl-NL" dirty="0"/>
              <a:t>Verschillende soorten diagnoses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lvl="1">
              <a:defRPr/>
            </a:pPr>
            <a:r>
              <a:rPr lang="nl-NL" dirty="0"/>
              <a:t>Feitelijke of actuele diagnose</a:t>
            </a:r>
          </a:p>
          <a:p>
            <a:pPr lvl="1">
              <a:defRPr/>
            </a:pPr>
            <a:r>
              <a:rPr lang="nl-NL" dirty="0"/>
              <a:t>Potentiële diagnose  </a:t>
            </a:r>
          </a:p>
          <a:p>
            <a:pPr lvl="1">
              <a:defRPr/>
            </a:pPr>
            <a:r>
              <a:rPr lang="nl-NL" dirty="0"/>
              <a:t>Dreigende of risicodiagnose </a:t>
            </a:r>
          </a:p>
        </p:txBody>
      </p:sp>
      <p:sp>
        <p:nvSpPr>
          <p:cNvPr id="37891" name="Tijdelijke aanduiding voor voettekst 3">
            <a:extLst>
              <a:ext uri="{FF2B5EF4-FFF2-40B4-BE49-F238E27FC236}">
                <a16:creationId xmlns:a16="http://schemas.microsoft.com/office/drawing/2014/main" id="{DCD35A4F-FC89-43EF-A18E-4E3EAA67FC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37892" name="Tijdelijke aanduiding voor dianummer 4">
            <a:extLst>
              <a:ext uri="{FF2B5EF4-FFF2-40B4-BE49-F238E27FC236}">
                <a16:creationId xmlns:a16="http://schemas.microsoft.com/office/drawing/2014/main" id="{7152C469-AED7-4C85-8E37-EB3DA4484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7E4CB6-635D-4E48-9DA4-72D291BEDA8F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AF9F87-BBCD-4CA2-A508-6192781A8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5974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nl-NL" sz="1400" dirty="0">
              <a:hlinkClick r:id="rId3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nl-NL" sz="1400" dirty="0">
              <a:hlinkClick r:id="rId3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nl-NL" sz="1400" dirty="0">
              <a:hlinkClick r:id="rId3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nl-NL" sz="1400" dirty="0">
                <a:hlinkClick r:id="rId3"/>
              </a:rPr>
              <a:t>https://www.youtube.com/watch?v=luHTBfqDTbM</a:t>
            </a:r>
            <a:r>
              <a:rPr lang="nl-NL" sz="1400" dirty="0"/>
              <a:t> </a:t>
            </a:r>
          </a:p>
        </p:txBody>
      </p:sp>
      <p:sp>
        <p:nvSpPr>
          <p:cNvPr id="9218" name="Titel 2">
            <a:extLst>
              <a:ext uri="{FF2B5EF4-FFF2-40B4-BE49-F238E27FC236}">
                <a16:creationId xmlns:a16="http://schemas.microsoft.com/office/drawing/2014/main" id="{AA2AFE26-41BF-4F9E-B64B-50C0ACE0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gaan we doen?</a:t>
            </a:r>
          </a:p>
        </p:txBody>
      </p:sp>
      <p:sp>
        <p:nvSpPr>
          <p:cNvPr id="9219" name="Tijdelijke aanduiding voor dianummer 3">
            <a:extLst>
              <a:ext uri="{FF2B5EF4-FFF2-40B4-BE49-F238E27FC236}">
                <a16:creationId xmlns:a16="http://schemas.microsoft.com/office/drawing/2014/main" id="{421CE360-C391-43C5-B903-BFDE90DBC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56DB73-77FA-4571-8DE9-AF0E3CB5E6C5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Tijdelijke aanduiding voor voettekst 4">
            <a:extLst>
              <a:ext uri="{FF2B5EF4-FFF2-40B4-BE49-F238E27FC236}">
                <a16:creationId xmlns:a16="http://schemas.microsoft.com/office/drawing/2014/main" id="{C4BA436E-FA8F-4ADF-B669-FAC86DC9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/>
          </a:p>
        </p:txBody>
      </p:sp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F35F0B9A-DD81-4EBF-9DBC-8DAE3B20A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286000"/>
            <a:ext cx="3181350" cy="228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jdelijke aanduiding voor dianummer 1">
            <a:extLst>
              <a:ext uri="{FF2B5EF4-FFF2-40B4-BE49-F238E27FC236}">
                <a16:creationId xmlns:a16="http://schemas.microsoft.com/office/drawing/2014/main" id="{2F4441E8-FA76-4DCB-A952-044D2B7D4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C1EBE7-23B6-4422-A77F-6910E9B8D210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66" name="Tijdelijke aanduiding voor inhoud 2">
            <a:extLst>
              <a:ext uri="{FF2B5EF4-FFF2-40B4-BE49-F238E27FC236}">
                <a16:creationId xmlns:a16="http://schemas.microsoft.com/office/drawing/2014/main" id="{C4F93E7E-A07B-49F2-8B7A-22980B0D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310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NL" altLang="nl-NL"/>
              <a:t>Leerdoelen bespreken			  1 min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nl-NL"/>
              <a:t>Recap						  5 min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nl-NL"/>
              <a:t>PES-structuur					10 min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nl-NL"/>
              <a:t>Opdracht Ellis Grey				25 min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nl-NL"/>
              <a:t>Nabespreken					20 min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nl-NL"/>
              <a:t>Evalueren					  5 min</a:t>
            </a:r>
          </a:p>
        </p:txBody>
      </p:sp>
      <p:sp>
        <p:nvSpPr>
          <p:cNvPr id="11267" name="Tijdelijke aanduiding voor voettekst 3">
            <a:extLst>
              <a:ext uri="{FF2B5EF4-FFF2-40B4-BE49-F238E27FC236}">
                <a16:creationId xmlns:a16="http://schemas.microsoft.com/office/drawing/2014/main" id="{DBCBCD00-1AE8-4784-8DE9-8136C209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/>
          </a:p>
        </p:txBody>
      </p:sp>
      <p:sp>
        <p:nvSpPr>
          <p:cNvPr id="11268" name="Titel 4">
            <a:extLst>
              <a:ext uri="{FF2B5EF4-FFF2-40B4-BE49-F238E27FC236}">
                <a16:creationId xmlns:a16="http://schemas.microsoft.com/office/drawing/2014/main" id="{3A586489-720D-4811-B8D0-CB7C459B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Programma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>
            <a:extLst>
              <a:ext uri="{FF2B5EF4-FFF2-40B4-BE49-F238E27FC236}">
                <a16:creationId xmlns:a16="http://schemas.microsoft.com/office/drawing/2014/main" id="{96EBAA74-66A0-4289-9C6D-7E8D55D9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eaLnBrk="1" hangingPunct="1"/>
            <a:r>
              <a:rPr lang="nl-NL" altLang="nl-NL"/>
              <a:t>Leerdoelen</a:t>
            </a:r>
          </a:p>
        </p:txBody>
      </p:sp>
      <p:sp>
        <p:nvSpPr>
          <p:cNvPr id="12290" name="Tijdelijke aanduiding voor voettekst 2">
            <a:extLst>
              <a:ext uri="{FF2B5EF4-FFF2-40B4-BE49-F238E27FC236}">
                <a16:creationId xmlns:a16="http://schemas.microsoft.com/office/drawing/2014/main" id="{5DC2C90A-949A-4F24-AE13-FBA7C77380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10244" name="Tijdelijke aanduiding voor inhoud 3">
            <a:extLst>
              <a:ext uri="{FF2B5EF4-FFF2-40B4-BE49-F238E27FC236}">
                <a16:creationId xmlns:a16="http://schemas.microsoft.com/office/drawing/2014/main" id="{CB4A635E-8A85-482A-9312-D39D87DA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2370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nl-NL" altLang="nl-NL" sz="2000" dirty="0"/>
              <a:t>De student kan: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nl-NL" altLang="nl-NL" sz="2000" dirty="0"/>
          </a:p>
          <a:p>
            <a:pPr eaLnBrk="1" hangingPunct="1">
              <a:defRPr/>
            </a:pPr>
            <a:r>
              <a:rPr lang="nl-NL" altLang="nl-NL" sz="2000" dirty="0"/>
              <a:t>uitleggen op basis van welke methode een verpleegkundige diagnose wordt gesteld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l-NL" altLang="nl-NL" sz="2000" dirty="0"/>
          </a:p>
          <a:p>
            <a:pPr eaLnBrk="1" hangingPunct="1">
              <a:defRPr/>
            </a:pPr>
            <a:r>
              <a:rPr lang="nl-NL" altLang="nl-NL" sz="2000" dirty="0"/>
              <a:t>een diagnose formuleren aan de hand van een PES-structuur</a:t>
            </a:r>
          </a:p>
        </p:txBody>
      </p:sp>
      <p:sp>
        <p:nvSpPr>
          <p:cNvPr id="12292" name="Tijdelijke aanduiding voor dianummer 4">
            <a:extLst>
              <a:ext uri="{FF2B5EF4-FFF2-40B4-BE49-F238E27FC236}">
                <a16:creationId xmlns:a16="http://schemas.microsoft.com/office/drawing/2014/main" id="{ED9AE3CD-D42C-4D96-AA61-422B4B01DB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A2883-1351-4EBD-B137-9550BDB6FFE8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jdelijke aanduiding voor dianummer 1">
            <a:extLst>
              <a:ext uri="{FF2B5EF4-FFF2-40B4-BE49-F238E27FC236}">
                <a16:creationId xmlns:a16="http://schemas.microsoft.com/office/drawing/2014/main" id="{3B887C82-0B2A-4626-ADF4-CE585B053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3708400" y="5697538"/>
            <a:ext cx="208756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B6D484-24DD-41B9-B4BD-3C9920744F35}" type="slidenum">
              <a:rPr lang="nl-NL" altLang="nl-NL" sz="10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nl-NL" altLang="nl-NL" sz="1000">
              <a:latin typeface="Calibri" panose="020F0502020204030204" pitchFamily="34" charset="0"/>
            </a:endParaRPr>
          </a:p>
        </p:txBody>
      </p:sp>
      <p:sp>
        <p:nvSpPr>
          <p:cNvPr id="14338" name="Tijdelijke aanduiding voor inhoud 2">
            <a:extLst>
              <a:ext uri="{FF2B5EF4-FFF2-40B4-BE49-F238E27FC236}">
                <a16:creationId xmlns:a16="http://schemas.microsoft.com/office/drawing/2014/main" id="{5494E411-AB0B-4A6B-BAEE-B80D573C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3100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/>
              <a:t>Waarom doen we het?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000"/>
          </a:p>
        </p:txBody>
      </p:sp>
      <p:sp>
        <p:nvSpPr>
          <p:cNvPr id="14339" name="Tijdelijke aanduiding voor voettekst 3">
            <a:extLst>
              <a:ext uri="{FF2B5EF4-FFF2-40B4-BE49-F238E27FC236}">
                <a16:creationId xmlns:a16="http://schemas.microsoft.com/office/drawing/2014/main" id="{7B0E2681-576F-43F4-A271-F1AF6CFB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800" i="1"/>
          </a:p>
        </p:txBody>
      </p:sp>
      <p:sp>
        <p:nvSpPr>
          <p:cNvPr id="14340" name="Titel 4">
            <a:extLst>
              <a:ext uri="{FF2B5EF4-FFF2-40B4-BE49-F238E27FC236}">
                <a16:creationId xmlns:a16="http://schemas.microsoft.com/office/drawing/2014/main" id="{7DC9E36F-D168-46CD-A6E9-E9586B35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Recap: Diagnostisch redeneren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8364820-1151-4C4A-9124-19E3928D6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76600"/>
            <a:ext cx="14779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tx1"/>
                </a:solidFill>
                <a:latin typeface="Calibri" panose="020F0502020204030204" pitchFamily="34" charset="0"/>
              </a:rPr>
              <a:t>Differentiaal diagnoses (DD)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80CF77-EAC3-5447-852A-C691695A3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1299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nummer 1">
            <a:extLst>
              <a:ext uri="{FF2B5EF4-FFF2-40B4-BE49-F238E27FC236}">
                <a16:creationId xmlns:a16="http://schemas.microsoft.com/office/drawing/2014/main" id="{9332F398-A910-4B46-8B48-9C7A84326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3708400" y="5697538"/>
            <a:ext cx="208756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449E04-F80E-4A3E-AE30-15E9CDB41D3D}" type="slidenum">
              <a:rPr lang="nl-NL" altLang="nl-NL" sz="10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nl-NL" altLang="nl-NL" sz="100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4FFC0-EAB2-4294-B4A0-40F99C3C9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3100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dirty="0"/>
              <a:t>Wat doen we met de brij aan gegevens?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dirty="0"/>
              <a:t>Clusteren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dirty="0"/>
              <a:t>Verbanden zien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dirty="0"/>
              <a:t>NANDA!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  <p:sp>
        <p:nvSpPr>
          <p:cNvPr id="16387" name="Titel 4">
            <a:extLst>
              <a:ext uri="{FF2B5EF4-FFF2-40B4-BE49-F238E27FC236}">
                <a16:creationId xmlns:a16="http://schemas.microsoft.com/office/drawing/2014/main" id="{B9F387C7-34DE-41BA-BEE0-5F7A538B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Recap: Diagnostisch redeneren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>
            <a:extLst>
              <a:ext uri="{FF2B5EF4-FFF2-40B4-BE49-F238E27FC236}">
                <a16:creationId xmlns:a16="http://schemas.microsoft.com/office/drawing/2014/main" id="{6ED7C9DB-5DD0-4D27-8682-B2897CE4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Clusteren en dan???</a:t>
            </a:r>
          </a:p>
        </p:txBody>
      </p:sp>
      <p:sp>
        <p:nvSpPr>
          <p:cNvPr id="18434" name="Tijdelijke aanduiding voor voettekst 3">
            <a:extLst>
              <a:ext uri="{FF2B5EF4-FFF2-40B4-BE49-F238E27FC236}">
                <a16:creationId xmlns:a16="http://schemas.microsoft.com/office/drawing/2014/main" id="{550FB4EC-C7F8-41E8-AA4A-B528499D2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200" dirty="0">
                <a:solidFill>
                  <a:schemeClr val="tx1"/>
                </a:solidFill>
              </a:rPr>
              <a:t>Bron: </a:t>
            </a:r>
            <a:r>
              <a:rPr lang="nl-NL" altLang="nl-NL" sz="1200" dirty="0">
                <a:solidFill>
                  <a:schemeClr val="tx1"/>
                </a:solidFill>
                <a:hlinkClick r:id="rId3"/>
              </a:rPr>
              <a:t>https://blog.eoda.de/2012/05/08/die-clusteranalyse-in-der-kundensegmentierung/</a:t>
            </a:r>
            <a:r>
              <a:rPr lang="nl-NL" altLang="nl-NL" sz="1200" dirty="0">
                <a:solidFill>
                  <a:schemeClr val="tx1"/>
                </a:solidFill>
              </a:rPr>
              <a:t>. Geraadpleegd op 10 april 2019</a:t>
            </a:r>
          </a:p>
        </p:txBody>
      </p:sp>
      <p:sp>
        <p:nvSpPr>
          <p:cNvPr id="18435" name="Tijdelijke aanduiding voor dianummer 4">
            <a:extLst>
              <a:ext uri="{FF2B5EF4-FFF2-40B4-BE49-F238E27FC236}">
                <a16:creationId xmlns:a16="http://schemas.microsoft.com/office/drawing/2014/main" id="{2DB45D06-A801-4D63-B11D-E5874772C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B68652-57B4-4D9A-B8A9-6654D6C53BBA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Picture 7" descr="Gerelateerde afbeelding">
            <a:extLst>
              <a:ext uri="{FF2B5EF4-FFF2-40B4-BE49-F238E27FC236}">
                <a16:creationId xmlns:a16="http://schemas.microsoft.com/office/drawing/2014/main" id="{6CA2DFB4-F026-41E9-B95C-79560178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0475"/>
            <a:ext cx="6853237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1B4AE236-E809-48EB-9F0D-FFCD4678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Verifiëren met NANDA</a:t>
            </a:r>
          </a:p>
        </p:txBody>
      </p:sp>
      <p:sp>
        <p:nvSpPr>
          <p:cNvPr id="20483" name="Tijdelijke aanduiding voor voettekst 3">
            <a:extLst>
              <a:ext uri="{FF2B5EF4-FFF2-40B4-BE49-F238E27FC236}">
                <a16:creationId xmlns:a16="http://schemas.microsoft.com/office/drawing/2014/main" id="{3AC6CE87-2794-49B2-B548-67374AF4C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20484" name="Tijdelijke aanduiding voor dianummer 4">
            <a:extLst>
              <a:ext uri="{FF2B5EF4-FFF2-40B4-BE49-F238E27FC236}">
                <a16:creationId xmlns:a16="http://schemas.microsoft.com/office/drawing/2014/main" id="{EE2151C7-5F70-410C-A400-AE483D5E6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9432CD-2981-402A-90FF-6A694A96C7B0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>
            <a:extLst>
              <a:ext uri="{FF2B5EF4-FFF2-40B4-BE49-F238E27FC236}">
                <a16:creationId xmlns:a16="http://schemas.microsoft.com/office/drawing/2014/main" id="{A3C3F547-2F48-4024-9CF1-5000066C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nl-NL" altLang="nl-NL"/>
              <a:t>Op zoek naar de passende diagnose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BAF74A-572E-4057-B01D-EE788C7B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79525"/>
            <a:ext cx="8229600" cy="423703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nl-NL" dirty="0"/>
              <a:t>De gegevens zijn geclusterd onder de domeinen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Je gaat binnen het domein op zoek naar een passende diagnose;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Dit doe je door: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>
                <a:sym typeface="Wingdings" panose="05000000000000000000" pitchFamily="2" charset="2"/>
              </a:rPr>
              <a:t>PES-structuur!</a:t>
            </a:r>
            <a:endParaRPr lang="nl-NL" b="1" dirty="0"/>
          </a:p>
        </p:txBody>
      </p:sp>
      <p:sp>
        <p:nvSpPr>
          <p:cNvPr id="22531" name="Tijdelijke aanduiding voor voettekst 3">
            <a:extLst>
              <a:ext uri="{FF2B5EF4-FFF2-40B4-BE49-F238E27FC236}">
                <a16:creationId xmlns:a16="http://schemas.microsoft.com/office/drawing/2014/main" id="{67AAA353-7DEF-44B5-AF37-DB13E7D23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22532" name="Tijdelijke aanduiding voor dianummer 4">
            <a:extLst>
              <a:ext uri="{FF2B5EF4-FFF2-40B4-BE49-F238E27FC236}">
                <a16:creationId xmlns:a16="http://schemas.microsoft.com/office/drawing/2014/main" id="{F80F3E2C-C1C9-43D2-8CC7-F4CED03CD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311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CF3182-4019-466C-95C8-BE298F7996B9}" type="slidenum">
              <a:rPr lang="nl-NL" altLang="nl-NL" sz="8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nl-NL" altLang="nl-NL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HSLeiden PP Huisstijl presentatie nie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A8555E4F98142942176A1D843443A" ma:contentTypeVersion="5" ma:contentTypeDescription="Een nieuw document maken." ma:contentTypeScope="" ma:versionID="8fb0fbd20840929e125fc2ef25f4c94c">
  <xsd:schema xmlns:xsd="http://www.w3.org/2001/XMLSchema" xmlns:xs="http://www.w3.org/2001/XMLSchema" xmlns:p="http://schemas.microsoft.com/office/2006/metadata/properties" xmlns:ns2="e6778410-f3be-4063-a6d5-4b1f020b2c49" xmlns:ns3="35e14aff-d00f-40f2-907a-1b50bb902b4b" targetNamespace="http://schemas.microsoft.com/office/2006/metadata/properties" ma:root="true" ma:fieldsID="3b2742ba51ac48a199e23141bdc813ce" ns2:_="" ns3:_="">
    <xsd:import namespace="e6778410-f3be-4063-a6d5-4b1f020b2c49"/>
    <xsd:import namespace="35e14aff-d00f-40f2-907a-1b50bb902b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78410-f3be-4063-a6d5-4b1f020b2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14aff-d00f-40f2-907a-1b50bb902b4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2759C6-9FD0-4E3F-82C3-7D91289C8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78410-f3be-4063-a6d5-4b1f020b2c49"/>
    <ds:schemaRef ds:uri="35e14aff-d00f-40f2-907a-1b50bb902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848C7C-AA02-46C4-A4AD-499418DD0E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422598-F22E-49EE-BCEE-B50C9363636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131108-hsleiden-pp-huisstijl-presentatie</Template>
  <TotalTime>1019</TotalTime>
  <Words>1061</Words>
  <Application>Microsoft Macintosh PowerPoint</Application>
  <PresentationFormat>Diavoorstelling (4:3)</PresentationFormat>
  <Paragraphs>156</Paragraphs>
  <Slides>17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HSLeiden PP Huisstijl presentatie nieuw</vt:lpstr>
      <vt:lpstr>Klinisch redeneren</vt:lpstr>
      <vt:lpstr>Wat gaan we doen?</vt:lpstr>
      <vt:lpstr>Programma</vt:lpstr>
      <vt:lpstr>Leerdoelen</vt:lpstr>
      <vt:lpstr>Recap: Diagnostisch redeneren </vt:lpstr>
      <vt:lpstr>Recap: Diagnostisch redeneren</vt:lpstr>
      <vt:lpstr>Clusteren en dan???</vt:lpstr>
      <vt:lpstr>Verifiëren met NANDA</vt:lpstr>
      <vt:lpstr>Op zoek naar de passende diagnose</vt:lpstr>
      <vt:lpstr>Waarom PES-structuur?</vt:lpstr>
      <vt:lpstr>PES-structuur</vt:lpstr>
      <vt:lpstr>Voorbeeld dhr. De Graaff</vt:lpstr>
      <vt:lpstr>Voorbeeld dhr. De Graaff</vt:lpstr>
      <vt:lpstr>Opdracht Ellis Grey</vt:lpstr>
      <vt:lpstr>Nabespreking</vt:lpstr>
      <vt:lpstr>Evaluatie</vt:lpstr>
      <vt:lpstr>Volgende week..</vt:lpstr>
    </vt:vector>
  </TitlesOfParts>
  <Company>Hogeschool Leiden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Pennenburg, Bjorn</dc:creator>
  <cp:lastModifiedBy>Vries, Wiebe de</cp:lastModifiedBy>
  <cp:revision>60</cp:revision>
  <dcterms:created xsi:type="dcterms:W3CDTF">2014-08-28T06:35:15Z</dcterms:created>
  <dcterms:modified xsi:type="dcterms:W3CDTF">2020-05-29T10:31:13Z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536">
    <vt:lpwstr>6</vt:lpwstr>
  </property>
  <property fmtid="{D5CDD505-2E9C-101B-9397-08002B2CF9AE}" pid="3" name="ContentTypeId">
    <vt:lpwstr>0x01010034AA8555E4F98142942176A1D843443A</vt:lpwstr>
  </property>
</Properties>
</file>