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8" r:id="rId2"/>
  </p:sldMasterIdLst>
  <p:notesMasterIdLst>
    <p:notesMasterId r:id="rId45"/>
  </p:notesMasterIdLst>
  <p:sldIdLst>
    <p:sldId id="256" r:id="rId3"/>
    <p:sldId id="306" r:id="rId4"/>
    <p:sldId id="393" r:id="rId5"/>
    <p:sldId id="394" r:id="rId6"/>
    <p:sldId id="356" r:id="rId7"/>
    <p:sldId id="359" r:id="rId8"/>
    <p:sldId id="395" r:id="rId9"/>
    <p:sldId id="396" r:id="rId10"/>
    <p:sldId id="397" r:id="rId11"/>
    <p:sldId id="363" r:id="rId12"/>
    <p:sldId id="333" r:id="rId13"/>
    <p:sldId id="362" r:id="rId14"/>
    <p:sldId id="360" r:id="rId15"/>
    <p:sldId id="371" r:id="rId16"/>
    <p:sldId id="364" r:id="rId17"/>
    <p:sldId id="367" r:id="rId18"/>
    <p:sldId id="361" r:id="rId19"/>
    <p:sldId id="366" r:id="rId20"/>
    <p:sldId id="368" r:id="rId21"/>
    <p:sldId id="365" r:id="rId22"/>
    <p:sldId id="373" r:id="rId23"/>
    <p:sldId id="370" r:id="rId24"/>
    <p:sldId id="372" r:id="rId25"/>
    <p:sldId id="374" r:id="rId26"/>
    <p:sldId id="399" r:id="rId27"/>
    <p:sldId id="376" r:id="rId28"/>
    <p:sldId id="377" r:id="rId29"/>
    <p:sldId id="378" r:id="rId30"/>
    <p:sldId id="401" r:id="rId31"/>
    <p:sldId id="381" r:id="rId32"/>
    <p:sldId id="382" r:id="rId33"/>
    <p:sldId id="375" r:id="rId34"/>
    <p:sldId id="384" r:id="rId35"/>
    <p:sldId id="385" r:id="rId36"/>
    <p:sldId id="386" r:id="rId37"/>
    <p:sldId id="388" r:id="rId38"/>
    <p:sldId id="390" r:id="rId39"/>
    <p:sldId id="391" r:id="rId40"/>
    <p:sldId id="392" r:id="rId41"/>
    <p:sldId id="296" r:id="rId42"/>
    <p:sldId id="398" r:id="rId43"/>
    <p:sldId id="263"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89925BE-0856-43CF-B8CD-819795E45D08}">
          <p14:sldIdLst>
            <p14:sldId id="256"/>
            <p14:sldId id="306"/>
            <p14:sldId id="393"/>
            <p14:sldId id="394"/>
            <p14:sldId id="356"/>
            <p14:sldId id="359"/>
            <p14:sldId id="395"/>
            <p14:sldId id="396"/>
            <p14:sldId id="397"/>
            <p14:sldId id="363"/>
            <p14:sldId id="333"/>
            <p14:sldId id="362"/>
            <p14:sldId id="360"/>
            <p14:sldId id="371"/>
            <p14:sldId id="364"/>
            <p14:sldId id="367"/>
            <p14:sldId id="361"/>
            <p14:sldId id="366"/>
            <p14:sldId id="368"/>
            <p14:sldId id="365"/>
            <p14:sldId id="373"/>
            <p14:sldId id="370"/>
            <p14:sldId id="372"/>
            <p14:sldId id="374"/>
            <p14:sldId id="399"/>
            <p14:sldId id="376"/>
            <p14:sldId id="377"/>
            <p14:sldId id="378"/>
            <p14:sldId id="401"/>
            <p14:sldId id="381"/>
            <p14:sldId id="382"/>
            <p14:sldId id="375"/>
            <p14:sldId id="384"/>
            <p14:sldId id="385"/>
            <p14:sldId id="386"/>
            <p14:sldId id="388"/>
            <p14:sldId id="390"/>
            <p14:sldId id="391"/>
            <p14:sldId id="392"/>
            <p14:sldId id="296"/>
            <p14:sldId id="398"/>
            <p14:sldId id="263"/>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ene Witteveen" initials="IW" lastIdx="1" clrIdx="0">
    <p:extLst>
      <p:ext uri="{19B8F6BF-5375-455C-9EA6-DF929625EA0E}">
        <p15:presenceInfo xmlns:p15="http://schemas.microsoft.com/office/powerpoint/2012/main" userId="Irene Witteveen" providerId="None"/>
      </p:ext>
    </p:extLst>
  </p:cmAuthor>
  <p:cmAuthor id="2" name="Witteveen, I.M." initials="WI" lastIdx="0" clrIdx="1">
    <p:extLst>
      <p:ext uri="{19B8F6BF-5375-455C-9EA6-DF929625EA0E}">
        <p15:presenceInfo xmlns:p15="http://schemas.microsoft.com/office/powerpoint/2012/main" userId="S-1-5-21-165923521-187472561-2724257558-561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2D6"/>
    <a:srgbClr val="185BA7"/>
    <a:srgbClr val="33032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1" autoAdjust="0"/>
    <p:restoredTop sz="86380" autoAdjust="0"/>
  </p:normalViewPr>
  <p:slideViewPr>
    <p:cSldViewPr snapToGrid="0" showGuides="1">
      <p:cViewPr varScale="1">
        <p:scale>
          <a:sx n="76" d="100"/>
          <a:sy n="76" d="100"/>
        </p:scale>
        <p:origin x="1816" y="20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2" d="100"/>
          <a:sy n="52" d="100"/>
        </p:scale>
        <p:origin x="2680"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B7D358-0E21-4A1E-8C11-AF475B2178FB}" type="datetimeFigureOut">
              <a:rPr lang="en-US" smtClean="0"/>
              <a:t>3/11/20</a:t>
            </a:fld>
            <a:endParaRPr lang="en-US"/>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BA3606-182A-437D-BEED-BDDCC0C21FB5}" type="slidenum">
              <a:rPr lang="en-US" smtClean="0"/>
              <a:t>‹nr.›</a:t>
            </a:fld>
            <a:endParaRPr lang="en-US"/>
          </a:p>
        </p:txBody>
      </p:sp>
    </p:spTree>
    <p:extLst>
      <p:ext uri="{BB962C8B-B14F-4D97-AF65-F5344CB8AC3E}">
        <p14:creationId xmlns:p14="http://schemas.microsoft.com/office/powerpoint/2010/main" val="379955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a:t>
            </a:fld>
            <a:endParaRPr lang="en-US"/>
          </a:p>
        </p:txBody>
      </p:sp>
    </p:spTree>
    <p:extLst>
      <p:ext uri="{BB962C8B-B14F-4D97-AF65-F5344CB8AC3E}">
        <p14:creationId xmlns:p14="http://schemas.microsoft.com/office/powerpoint/2010/main" val="4045806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2</a:t>
            </a:fld>
            <a:endParaRPr lang="en-US"/>
          </a:p>
        </p:txBody>
      </p:sp>
    </p:spTree>
    <p:extLst>
      <p:ext uri="{BB962C8B-B14F-4D97-AF65-F5344CB8AC3E}">
        <p14:creationId xmlns:p14="http://schemas.microsoft.com/office/powerpoint/2010/main" val="940109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4</a:t>
            </a:fld>
            <a:endParaRPr lang="en-US"/>
          </a:p>
        </p:txBody>
      </p:sp>
    </p:spTree>
    <p:extLst>
      <p:ext uri="{BB962C8B-B14F-4D97-AF65-F5344CB8AC3E}">
        <p14:creationId xmlns:p14="http://schemas.microsoft.com/office/powerpoint/2010/main" val="2401471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9</a:t>
            </a:fld>
            <a:endParaRPr lang="en-US"/>
          </a:p>
        </p:txBody>
      </p:sp>
    </p:spTree>
    <p:extLst>
      <p:ext uri="{BB962C8B-B14F-4D97-AF65-F5344CB8AC3E}">
        <p14:creationId xmlns:p14="http://schemas.microsoft.com/office/powerpoint/2010/main" val="88278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11</a:t>
            </a:fld>
            <a:endParaRPr lang="en-US"/>
          </a:p>
        </p:txBody>
      </p:sp>
    </p:spTree>
    <p:extLst>
      <p:ext uri="{BB962C8B-B14F-4D97-AF65-F5344CB8AC3E}">
        <p14:creationId xmlns:p14="http://schemas.microsoft.com/office/powerpoint/2010/main" val="710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13</a:t>
            </a:fld>
            <a:endParaRPr lang="en-US"/>
          </a:p>
        </p:txBody>
      </p:sp>
    </p:spTree>
    <p:extLst>
      <p:ext uri="{BB962C8B-B14F-4D97-AF65-F5344CB8AC3E}">
        <p14:creationId xmlns:p14="http://schemas.microsoft.com/office/powerpoint/2010/main" val="3499538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16</a:t>
            </a:fld>
            <a:endParaRPr lang="en-US"/>
          </a:p>
        </p:txBody>
      </p:sp>
    </p:spTree>
    <p:extLst>
      <p:ext uri="{BB962C8B-B14F-4D97-AF65-F5344CB8AC3E}">
        <p14:creationId xmlns:p14="http://schemas.microsoft.com/office/powerpoint/2010/main" val="3585370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17</a:t>
            </a:fld>
            <a:endParaRPr lang="en-US"/>
          </a:p>
        </p:txBody>
      </p:sp>
    </p:spTree>
    <p:extLst>
      <p:ext uri="{BB962C8B-B14F-4D97-AF65-F5344CB8AC3E}">
        <p14:creationId xmlns:p14="http://schemas.microsoft.com/office/powerpoint/2010/main" val="1415295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18</a:t>
            </a:fld>
            <a:endParaRPr lang="en-US"/>
          </a:p>
        </p:txBody>
      </p:sp>
    </p:spTree>
    <p:extLst>
      <p:ext uri="{BB962C8B-B14F-4D97-AF65-F5344CB8AC3E}">
        <p14:creationId xmlns:p14="http://schemas.microsoft.com/office/powerpoint/2010/main" val="2993815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19</a:t>
            </a:fld>
            <a:endParaRPr lang="en-US"/>
          </a:p>
        </p:txBody>
      </p:sp>
    </p:spTree>
    <p:extLst>
      <p:ext uri="{BB962C8B-B14F-4D97-AF65-F5344CB8AC3E}">
        <p14:creationId xmlns:p14="http://schemas.microsoft.com/office/powerpoint/2010/main" val="4085988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20</a:t>
            </a:fld>
            <a:endParaRPr lang="en-US"/>
          </a:p>
        </p:txBody>
      </p:sp>
    </p:spTree>
    <p:extLst>
      <p:ext uri="{BB962C8B-B14F-4D97-AF65-F5344CB8AC3E}">
        <p14:creationId xmlns:p14="http://schemas.microsoft.com/office/powerpoint/2010/main" val="183410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23</a:t>
            </a:fld>
            <a:endParaRPr lang="en-US"/>
          </a:p>
        </p:txBody>
      </p:sp>
    </p:spTree>
    <p:extLst>
      <p:ext uri="{BB962C8B-B14F-4D97-AF65-F5344CB8AC3E}">
        <p14:creationId xmlns:p14="http://schemas.microsoft.com/office/powerpoint/2010/main" val="2608443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25</a:t>
            </a:fld>
            <a:endParaRPr lang="en-US"/>
          </a:p>
        </p:txBody>
      </p:sp>
    </p:spTree>
    <p:extLst>
      <p:ext uri="{BB962C8B-B14F-4D97-AF65-F5344CB8AC3E}">
        <p14:creationId xmlns:p14="http://schemas.microsoft.com/office/powerpoint/2010/main" val="452736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32</a:t>
            </a:fld>
            <a:endParaRPr lang="en-US"/>
          </a:p>
        </p:txBody>
      </p:sp>
    </p:spTree>
    <p:extLst>
      <p:ext uri="{BB962C8B-B14F-4D97-AF65-F5344CB8AC3E}">
        <p14:creationId xmlns:p14="http://schemas.microsoft.com/office/powerpoint/2010/main" val="3254080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35</a:t>
            </a:fld>
            <a:endParaRPr lang="en-US"/>
          </a:p>
        </p:txBody>
      </p:sp>
    </p:spTree>
    <p:extLst>
      <p:ext uri="{BB962C8B-B14F-4D97-AF65-F5344CB8AC3E}">
        <p14:creationId xmlns:p14="http://schemas.microsoft.com/office/powerpoint/2010/main" val="1077718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BFBA3606-182A-437D-BEED-BDDCC0C21FB5}" type="slidenum">
              <a:rPr lang="en-US" smtClean="0"/>
              <a:t>38</a:t>
            </a:fld>
            <a:endParaRPr lang="en-US"/>
          </a:p>
        </p:txBody>
      </p:sp>
    </p:spTree>
    <p:extLst>
      <p:ext uri="{BB962C8B-B14F-4D97-AF65-F5344CB8AC3E}">
        <p14:creationId xmlns:p14="http://schemas.microsoft.com/office/powerpoint/2010/main" val="27963430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1">
    <p:bg>
      <p:bgRef idx="1001">
        <a:schemeClr val="bg1"/>
      </p:bgRef>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BDC23C2A-7172-4A22-981A-19F4B1253D6F}"/>
              </a:ext>
            </a:extLst>
          </p:cNvPr>
          <p:cNvSpPr>
            <a:spLocks noGrp="1"/>
          </p:cNvSpPr>
          <p:nvPr>
            <p:ph type="pic" sz="quarter" idx="10"/>
          </p:nvPr>
        </p:nvSpPr>
        <p:spPr>
          <a:xfrm>
            <a:off x="2663825" y="4914900"/>
            <a:ext cx="6480175" cy="1943100"/>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sp>
        <p:nvSpPr>
          <p:cNvPr id="3" name="Subtitle 2"/>
          <p:cNvSpPr>
            <a:spLocks noGrp="1"/>
          </p:cNvSpPr>
          <p:nvPr>
            <p:ph type="subTitle" idx="1"/>
          </p:nvPr>
        </p:nvSpPr>
        <p:spPr>
          <a:xfrm>
            <a:off x="0" y="6858000"/>
            <a:ext cx="108000" cy="108000"/>
          </a:xfrm>
        </p:spPr>
        <p:txBody>
          <a:bodyPr>
            <a:normAutofit/>
          </a:bodyPr>
          <a:lstStyle>
            <a:lvl1pPr marL="0" indent="0" algn="ctr">
              <a:buNone/>
              <a:defRPr sz="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7" name="Rechthoek 6">
            <a:extLst>
              <a:ext uri="{FF2B5EF4-FFF2-40B4-BE49-F238E27FC236}">
                <a16:creationId xmlns:a16="http://schemas.microsoft.com/office/drawing/2014/main" id="{4DD468CE-DF7F-4644-B5D4-7D038EC09BF1}"/>
              </a:ext>
            </a:extLst>
          </p:cNvPr>
          <p:cNvSpPr/>
          <p:nvPr userDrawn="1"/>
        </p:nvSpPr>
        <p:spPr>
          <a:xfrm>
            <a:off x="0" y="0"/>
            <a:ext cx="266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Afbeelding 8">
            <a:extLst>
              <a:ext uri="{FF2B5EF4-FFF2-40B4-BE49-F238E27FC236}">
                <a16:creationId xmlns:a16="http://schemas.microsoft.com/office/drawing/2014/main" id="{3FD6DE6E-9087-47A3-B8C3-27AD55008E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1583" y="5295112"/>
            <a:ext cx="1315215" cy="1031750"/>
          </a:xfrm>
          <a:prstGeom prst="rect">
            <a:avLst/>
          </a:prstGeom>
        </p:spPr>
      </p:pic>
      <p:sp>
        <p:nvSpPr>
          <p:cNvPr id="2" name="Title 1"/>
          <p:cNvSpPr>
            <a:spLocks noGrp="1"/>
          </p:cNvSpPr>
          <p:nvPr>
            <p:ph type="ctrTitle"/>
          </p:nvPr>
        </p:nvSpPr>
        <p:spPr>
          <a:xfrm>
            <a:off x="4715440" y="502024"/>
            <a:ext cx="3733800" cy="3104030"/>
          </a:xfrm>
        </p:spPr>
        <p:txBody>
          <a:bodyPr anchor="b" anchorCtr="0">
            <a:normAutofit/>
          </a:bodyPr>
          <a:lstStyle>
            <a:lvl1pPr algn="l">
              <a:lnSpc>
                <a:spcPct val="100000"/>
              </a:lnSpc>
              <a:defRPr sz="3600">
                <a:solidFill>
                  <a:schemeClr val="accent2"/>
                </a:solidFill>
              </a:defRPr>
            </a:lvl1pPr>
          </a:lstStyle>
          <a:p>
            <a:r>
              <a:rPr lang="nl-NL"/>
              <a:t>Klik om de stijl te bewerken</a:t>
            </a:r>
            <a:endParaRPr lang="en-US" dirty="0"/>
          </a:p>
        </p:txBody>
      </p:sp>
      <p:cxnSp>
        <p:nvCxnSpPr>
          <p:cNvPr id="12" name="Rechte verbindingslijn 11">
            <a:extLst>
              <a:ext uri="{FF2B5EF4-FFF2-40B4-BE49-F238E27FC236}">
                <a16:creationId xmlns:a16="http://schemas.microsoft.com/office/drawing/2014/main" id="{D567A8D1-339B-456D-A3FD-F617564DB681}"/>
              </a:ext>
            </a:extLst>
          </p:cNvPr>
          <p:cNvCxnSpPr/>
          <p:nvPr userDrawn="1"/>
        </p:nvCxnSpPr>
        <p:spPr>
          <a:xfrm>
            <a:off x="4294274" y="0"/>
            <a:ext cx="0" cy="4191009"/>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A1A6DCC4-2EF0-49D2-92FF-FB105290DEBD}"/>
              </a:ext>
            </a:extLst>
          </p:cNvPr>
          <p:cNvCxnSpPr>
            <a:cxnSpLocks/>
          </p:cNvCxnSpPr>
          <p:nvPr userDrawn="1"/>
        </p:nvCxnSpPr>
        <p:spPr>
          <a:xfrm flipH="1">
            <a:off x="4331676" y="4152920"/>
            <a:ext cx="4812324"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27836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2">
    <p:bg>
      <p:bgRef idx="1001">
        <a:schemeClr val="bg1"/>
      </p:bgRef>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BDC23C2A-7172-4A22-981A-19F4B1253D6F}"/>
              </a:ext>
            </a:extLst>
          </p:cNvPr>
          <p:cNvSpPr>
            <a:spLocks noGrp="1"/>
          </p:cNvSpPr>
          <p:nvPr>
            <p:ph type="pic" sz="quarter" idx="10"/>
          </p:nvPr>
        </p:nvSpPr>
        <p:spPr>
          <a:xfrm>
            <a:off x="-1" y="0"/>
            <a:ext cx="3801035" cy="6858000"/>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sp>
        <p:nvSpPr>
          <p:cNvPr id="2" name="Title 1"/>
          <p:cNvSpPr>
            <a:spLocks noGrp="1"/>
          </p:cNvSpPr>
          <p:nvPr>
            <p:ph type="ctrTitle"/>
          </p:nvPr>
        </p:nvSpPr>
        <p:spPr>
          <a:xfrm>
            <a:off x="4716000" y="504000"/>
            <a:ext cx="3733800" cy="3103200"/>
          </a:xfrm>
        </p:spPr>
        <p:txBody>
          <a:bodyPr anchor="b" anchorCtr="0">
            <a:normAutofit/>
          </a:bodyPr>
          <a:lstStyle>
            <a:lvl1pPr algn="l">
              <a:lnSpc>
                <a:spcPct val="100000"/>
              </a:lnSpc>
              <a:defRPr sz="3600">
                <a:solidFill>
                  <a:schemeClr val="accent2"/>
                </a:solidFill>
              </a:defRPr>
            </a:lvl1pPr>
          </a:lstStyle>
          <a:p>
            <a:r>
              <a:rPr lang="nl-NL"/>
              <a:t>Klik om de stijl te bewerken</a:t>
            </a:r>
            <a:endParaRPr lang="en-US" dirty="0"/>
          </a:p>
        </p:txBody>
      </p:sp>
      <p:sp>
        <p:nvSpPr>
          <p:cNvPr id="3" name="Subtitle 2"/>
          <p:cNvSpPr>
            <a:spLocks noGrp="1"/>
          </p:cNvSpPr>
          <p:nvPr>
            <p:ph type="subTitle" idx="1"/>
          </p:nvPr>
        </p:nvSpPr>
        <p:spPr>
          <a:xfrm>
            <a:off x="0" y="6858000"/>
            <a:ext cx="108000" cy="108000"/>
          </a:xfrm>
        </p:spPr>
        <p:txBody>
          <a:bodyPr>
            <a:normAutofit/>
          </a:bodyPr>
          <a:lstStyle>
            <a:lvl1pPr marL="0" indent="0" algn="ctr">
              <a:buNone/>
              <a:defRPr sz="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22" name="Tijdelijke aanduiding voor tekst 14">
            <a:extLst>
              <a:ext uri="{FF2B5EF4-FFF2-40B4-BE49-F238E27FC236}">
                <a16:creationId xmlns:a16="http://schemas.microsoft.com/office/drawing/2014/main" id="{D47B9F3E-CC86-4E8D-BFB2-3A319A3FCF60}"/>
              </a:ext>
            </a:extLst>
          </p:cNvPr>
          <p:cNvSpPr>
            <a:spLocks noGrp="1"/>
          </p:cNvSpPr>
          <p:nvPr>
            <p:ph type="body" sz="quarter" idx="13"/>
          </p:nvPr>
        </p:nvSpPr>
        <p:spPr>
          <a:xfrm>
            <a:off x="511200" y="5295600"/>
            <a:ext cx="1314000" cy="1033200"/>
          </a:xfrm>
          <a:blipFill>
            <a:blip r:embed="rId2"/>
            <a:stretch>
              <a:fillRect/>
            </a:stretch>
          </a:blipFill>
        </p:spPr>
        <p:txBody>
          <a:bodyPr>
            <a:normAutofit/>
          </a:bodyPr>
          <a:lstStyle>
            <a:lvl1pPr marL="0" indent="0">
              <a:buNone/>
              <a:defRPr sz="100">
                <a:solidFill>
                  <a:schemeClr val="bg1"/>
                </a:solidFill>
              </a:defRPr>
            </a:lvl1pPr>
          </a:lstStyle>
          <a:p>
            <a:pPr lvl="0"/>
            <a:r>
              <a:rPr lang="nl-NL"/>
              <a:t>Tekststijl van het model bewerken</a:t>
            </a:r>
          </a:p>
        </p:txBody>
      </p:sp>
      <p:cxnSp>
        <p:nvCxnSpPr>
          <p:cNvPr id="12" name="Rechte verbindingslijn 11">
            <a:extLst>
              <a:ext uri="{FF2B5EF4-FFF2-40B4-BE49-F238E27FC236}">
                <a16:creationId xmlns:a16="http://schemas.microsoft.com/office/drawing/2014/main" id="{606A9DA1-CDB8-4A6F-9C3D-49E31CAFD330}"/>
              </a:ext>
            </a:extLst>
          </p:cNvPr>
          <p:cNvCxnSpPr/>
          <p:nvPr userDrawn="1"/>
        </p:nvCxnSpPr>
        <p:spPr>
          <a:xfrm>
            <a:off x="4294274" y="0"/>
            <a:ext cx="0" cy="4191009"/>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Rechte verbindingslijn 12">
            <a:extLst>
              <a:ext uri="{FF2B5EF4-FFF2-40B4-BE49-F238E27FC236}">
                <a16:creationId xmlns:a16="http://schemas.microsoft.com/office/drawing/2014/main" id="{86894007-5DD9-4E89-A7B5-5D8AC4270EF1}"/>
              </a:ext>
            </a:extLst>
          </p:cNvPr>
          <p:cNvCxnSpPr>
            <a:cxnSpLocks/>
          </p:cNvCxnSpPr>
          <p:nvPr userDrawn="1"/>
        </p:nvCxnSpPr>
        <p:spPr>
          <a:xfrm flipH="1">
            <a:off x="4331676" y="4152920"/>
            <a:ext cx="4812324"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22461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 3">
    <p:bg>
      <p:bgRef idx="1001">
        <a:schemeClr val="bg1"/>
      </p:bgRef>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4DD468CE-DF7F-4644-B5D4-7D038EC09BF1}"/>
              </a:ext>
            </a:extLst>
          </p:cNvPr>
          <p:cNvSpPr/>
          <p:nvPr userDrawn="1"/>
        </p:nvSpPr>
        <p:spPr>
          <a:xfrm>
            <a:off x="3694176" y="0"/>
            <a:ext cx="544982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4724400" y="1835725"/>
            <a:ext cx="3733800" cy="3200400"/>
          </a:xfrm>
        </p:spPr>
        <p:txBody>
          <a:bodyPr anchor="ctr" anchorCtr="0">
            <a:normAutofit/>
          </a:bodyPr>
          <a:lstStyle>
            <a:lvl1pPr algn="l">
              <a:lnSpc>
                <a:spcPct val="100000"/>
              </a:lnSpc>
              <a:defRPr sz="3600">
                <a:solidFill>
                  <a:schemeClr val="bg1"/>
                </a:solidFill>
              </a:defRPr>
            </a:lvl1pPr>
          </a:lstStyle>
          <a:p>
            <a:r>
              <a:rPr lang="nl-NL"/>
              <a:t>Klik om de stijl te bewerken</a:t>
            </a:r>
            <a:endParaRPr lang="en-US" dirty="0"/>
          </a:p>
        </p:txBody>
      </p:sp>
      <p:sp>
        <p:nvSpPr>
          <p:cNvPr id="3" name="Subtitle 2"/>
          <p:cNvSpPr>
            <a:spLocks noGrp="1"/>
          </p:cNvSpPr>
          <p:nvPr>
            <p:ph type="subTitle" idx="1"/>
          </p:nvPr>
        </p:nvSpPr>
        <p:spPr>
          <a:xfrm>
            <a:off x="0" y="6858000"/>
            <a:ext cx="108000" cy="108000"/>
          </a:xfrm>
        </p:spPr>
        <p:txBody>
          <a:bodyPr>
            <a:normAutofit/>
          </a:bodyPr>
          <a:lstStyle>
            <a:lvl1pPr marL="0" indent="0" algn="ctr">
              <a:buNone/>
              <a:defRPr sz="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pic>
        <p:nvPicPr>
          <p:cNvPr id="9" name="Afbeelding 8">
            <a:extLst>
              <a:ext uri="{FF2B5EF4-FFF2-40B4-BE49-F238E27FC236}">
                <a16:creationId xmlns:a16="http://schemas.microsoft.com/office/drawing/2014/main" id="{3FD6DE6E-9087-47A3-B8C3-27AD55008E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1583" y="5295112"/>
            <a:ext cx="1315215" cy="1031750"/>
          </a:xfrm>
          <a:prstGeom prst="rect">
            <a:avLst/>
          </a:prstGeom>
        </p:spPr>
      </p:pic>
      <p:pic>
        <p:nvPicPr>
          <p:cNvPr id="5" name="Afbeelding 4">
            <a:extLst>
              <a:ext uri="{FF2B5EF4-FFF2-40B4-BE49-F238E27FC236}">
                <a16:creationId xmlns:a16="http://schemas.microsoft.com/office/drawing/2014/main" id="{5B108FCA-66C9-43DE-B3F8-48330857DF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2618" y="964754"/>
            <a:ext cx="4881382" cy="4942342"/>
          </a:xfrm>
          <a:prstGeom prst="rect">
            <a:avLst/>
          </a:prstGeom>
        </p:spPr>
      </p:pic>
    </p:spTree>
    <p:extLst>
      <p:ext uri="{BB962C8B-B14F-4D97-AF65-F5344CB8AC3E}">
        <p14:creationId xmlns:p14="http://schemas.microsoft.com/office/powerpoint/2010/main" val="27173287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45458" y="685801"/>
            <a:ext cx="4267201" cy="4217894"/>
          </a:xfrm>
        </p:spPr>
        <p:txBody>
          <a:bodyPr anchor="t" anchorCtr="0">
            <a:noAutofit/>
          </a:bodyPr>
          <a:lstStyle>
            <a:lvl1pPr>
              <a:lnSpc>
                <a:spcPct val="100000"/>
              </a:lnSpc>
              <a:defRPr sz="5900"/>
            </a:lvl1pPr>
          </a:lstStyle>
          <a:p>
            <a:r>
              <a:rPr lang="nl-NL"/>
              <a:t>Klik om de stijl te bewerken</a:t>
            </a:r>
            <a:endParaRPr lang="en-US" dirty="0"/>
          </a:p>
        </p:txBody>
      </p:sp>
      <p:sp>
        <p:nvSpPr>
          <p:cNvPr id="4" name="Tijdelijke aanduiding voor afbeelding 10">
            <a:extLst>
              <a:ext uri="{FF2B5EF4-FFF2-40B4-BE49-F238E27FC236}">
                <a16:creationId xmlns:a16="http://schemas.microsoft.com/office/drawing/2014/main" id="{05C441A1-76AD-4759-AE71-07EE1271F2ED}"/>
              </a:ext>
            </a:extLst>
          </p:cNvPr>
          <p:cNvSpPr>
            <a:spLocks noGrp="1"/>
          </p:cNvSpPr>
          <p:nvPr>
            <p:ph type="pic" sz="quarter" idx="10"/>
          </p:nvPr>
        </p:nvSpPr>
        <p:spPr>
          <a:xfrm>
            <a:off x="645458" y="5038164"/>
            <a:ext cx="8502212" cy="1819835"/>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sp>
        <p:nvSpPr>
          <p:cNvPr id="3" name="Content Placeholder 2"/>
          <p:cNvSpPr>
            <a:spLocks noGrp="1"/>
          </p:cNvSpPr>
          <p:nvPr>
            <p:ph idx="1"/>
          </p:nvPr>
        </p:nvSpPr>
        <p:spPr>
          <a:xfrm>
            <a:off x="6179670" y="907475"/>
            <a:ext cx="2752165" cy="3600000"/>
          </a:xfrm>
        </p:spPr>
        <p:txBody>
          <a:bodyPr/>
          <a:lstStyle>
            <a:lvl1pPr marL="360000" indent="-360000">
              <a:spcAft>
                <a:spcPts val="2400"/>
              </a:spcAft>
              <a:buClr>
                <a:schemeClr val="tx2"/>
              </a:buClr>
              <a:buSzPct val="200000"/>
              <a:buFont typeface="+mj-lt"/>
              <a:buAutoNum type="arabicPeriod"/>
              <a:defRPr/>
            </a:lvl1pPr>
          </a:lstStyle>
          <a:p>
            <a:pPr lvl="0"/>
            <a:r>
              <a:rPr lang="nl-NL"/>
              <a:t>Tekststijl van het model bewerken</a:t>
            </a:r>
          </a:p>
        </p:txBody>
      </p:sp>
      <p:cxnSp>
        <p:nvCxnSpPr>
          <p:cNvPr id="11" name="Rechte verbindingslijn 10">
            <a:extLst>
              <a:ext uri="{FF2B5EF4-FFF2-40B4-BE49-F238E27FC236}">
                <a16:creationId xmlns:a16="http://schemas.microsoft.com/office/drawing/2014/main" id="{53FA8AD5-41EE-41EB-B993-4DEB48228550}"/>
              </a:ext>
            </a:extLst>
          </p:cNvPr>
          <p:cNvCxnSpPr>
            <a:cxnSpLocks/>
          </p:cNvCxnSpPr>
          <p:nvPr userDrawn="1"/>
        </p:nvCxnSpPr>
        <p:spPr>
          <a:xfrm>
            <a:off x="5653174" y="0"/>
            <a:ext cx="0" cy="471172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9DB53CB8-55BD-43C3-A4C9-658D4B9DFF18}"/>
              </a:ext>
            </a:extLst>
          </p:cNvPr>
          <p:cNvCxnSpPr>
            <a:cxnSpLocks/>
          </p:cNvCxnSpPr>
          <p:nvPr userDrawn="1"/>
        </p:nvCxnSpPr>
        <p:spPr>
          <a:xfrm flipH="1">
            <a:off x="5690576" y="4674414"/>
            <a:ext cx="3453424"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09906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1593558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met beeld recht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980000" y="685800"/>
            <a:ext cx="3832225" cy="342900"/>
          </a:xfrm>
        </p:spPr>
        <p:txBody>
          <a:bodyPr/>
          <a:lstStyle/>
          <a:p>
            <a:r>
              <a:rPr lang="nl-NL"/>
              <a:t>Klik om de stijl te bewerken</a:t>
            </a:r>
            <a:endParaRPr lang="en-US"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1980000" y="1800000"/>
            <a:ext cx="3832225" cy="43053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6153913" y="0"/>
            <a:ext cx="2990088" cy="6858000"/>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spTree>
    <p:extLst>
      <p:ext uri="{BB962C8B-B14F-4D97-AF65-F5344CB8AC3E}">
        <p14:creationId xmlns:p14="http://schemas.microsoft.com/office/powerpoint/2010/main" val="275326519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kst met beeld link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781368" y="1307592"/>
            <a:ext cx="4640256" cy="342900"/>
          </a:xfrm>
        </p:spPr>
        <p:txBody>
          <a:bodyPr/>
          <a:lstStyle/>
          <a:p>
            <a:r>
              <a:rPr lang="nl-NL"/>
              <a:t>Klik om de stijl te bewerken</a:t>
            </a:r>
            <a:endParaRPr lang="en-US"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3781368" y="1800000"/>
            <a:ext cx="4640256" cy="43053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0" y="0"/>
            <a:ext cx="2990088" cy="6858000"/>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spTree>
    <p:extLst>
      <p:ext uri="{BB962C8B-B14F-4D97-AF65-F5344CB8AC3E}">
        <p14:creationId xmlns:p14="http://schemas.microsoft.com/office/powerpoint/2010/main" val="1624385030"/>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met beeld rechtson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980000" y="685800"/>
            <a:ext cx="3832225" cy="342900"/>
          </a:xfrm>
        </p:spPr>
        <p:txBody>
          <a:bodyPr/>
          <a:lstStyle/>
          <a:p>
            <a:r>
              <a:rPr lang="nl-NL"/>
              <a:t>Klik om de stijl te bewerken</a:t>
            </a:r>
            <a:endParaRPr lang="en-US" dirty="0"/>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4398264" y="3145536"/>
            <a:ext cx="4745737" cy="3712464"/>
          </a:xfrm>
          <a:solidFill>
            <a:schemeClr val="bg1">
              <a:lumMod val="95000"/>
            </a:schemeClr>
          </a:solidFill>
        </p:spPr>
        <p:txBody>
          <a:bodyPr lIns="1260000"/>
          <a:lstStyle>
            <a:lvl1pPr marL="0" indent="0">
              <a:buNone/>
              <a:defRPr/>
            </a:lvl1pPr>
          </a:lstStyle>
          <a:p>
            <a:r>
              <a:rPr lang="nl-NL"/>
              <a:t>Klik op het pictogram als u een afbeelding wilt toevoegen</a:t>
            </a:r>
            <a:endParaRPr lang="en-GB"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1980001" y="1847088"/>
            <a:ext cx="3506400" cy="4142232"/>
          </a:xfrm>
          <a:solidFill>
            <a:schemeClr val="accent1"/>
          </a:solidFill>
        </p:spPr>
        <p:txBody>
          <a:bodyPr lIns="108000" tIns="72000" rIns="72000" bIns="72000"/>
          <a:lstStyle>
            <a:lvl1pPr>
              <a:spcAft>
                <a:spcPts val="600"/>
              </a:spcAft>
              <a:defRPr>
                <a:solidFill>
                  <a:schemeClr val="bg1"/>
                </a:solidFill>
              </a:defRPr>
            </a:lvl1pPr>
            <a:lvl2pPr>
              <a:spcAft>
                <a:spcPts val="600"/>
              </a:spcAft>
              <a:defRPr>
                <a:solidFill>
                  <a:schemeClr val="bg1"/>
                </a:solidFill>
              </a:defRPr>
            </a:lvl2pPr>
            <a:lvl3pPr>
              <a:spcAft>
                <a:spcPts val="600"/>
              </a:spcAft>
              <a:defRPr>
                <a:solidFill>
                  <a:schemeClr val="bg1"/>
                </a:solidFill>
              </a:defRPr>
            </a:lvl3pPr>
            <a:lvl4pPr>
              <a:spcAft>
                <a:spcPts val="600"/>
              </a:spcAft>
              <a:defRPr>
                <a:solidFill>
                  <a:schemeClr val="bg1"/>
                </a:solidFill>
              </a:defRPr>
            </a:lvl4pPr>
            <a:lvl5pPr>
              <a:spcAft>
                <a:spcPts val="600"/>
              </a:spcAft>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Tree>
    <p:extLst>
      <p:ext uri="{BB962C8B-B14F-4D97-AF65-F5344CB8AC3E}">
        <p14:creationId xmlns:p14="http://schemas.microsoft.com/office/powerpoint/2010/main" val="206055405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met beeld linksonder">
    <p:bg>
      <p:bgRef idx="1001">
        <a:schemeClr val="bg1"/>
      </p:bgRef>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F581022C-5DDA-4B99-BB47-902FB2BFD6E5}"/>
              </a:ext>
            </a:extLst>
          </p:cNvPr>
          <p:cNvSpPr/>
          <p:nvPr userDrawn="1"/>
        </p:nvSpPr>
        <p:spPr>
          <a:xfrm>
            <a:off x="184" y="6144768"/>
            <a:ext cx="9143632" cy="713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980000" y="685800"/>
            <a:ext cx="3832225" cy="342900"/>
          </a:xfrm>
        </p:spPr>
        <p:txBody>
          <a:bodyPr/>
          <a:lstStyle/>
          <a:p>
            <a:r>
              <a:rPr lang="nl-NL"/>
              <a:t>Klik om de stijl te bewerken</a:t>
            </a:r>
            <a:endParaRPr lang="en-US" dirty="0"/>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0" y="2642616"/>
            <a:ext cx="5038344" cy="3877056"/>
          </a:xfrm>
          <a:solidFill>
            <a:schemeClr val="bg1">
              <a:lumMod val="95000"/>
            </a:schemeClr>
          </a:solidFill>
        </p:spPr>
        <p:txBody>
          <a:bodyPr lIns="0"/>
          <a:lstStyle>
            <a:lvl1pPr marL="0" indent="0">
              <a:buNone/>
              <a:defRPr/>
            </a:lvl1pPr>
          </a:lstStyle>
          <a:p>
            <a:r>
              <a:rPr lang="nl-NL"/>
              <a:t>Klik op het pictogram als u een afbeelding wilt toevoegen</a:t>
            </a:r>
            <a:endParaRPr lang="en-GB"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4572000" y="1847088"/>
            <a:ext cx="3506400" cy="4142232"/>
          </a:xfrm>
          <a:solidFill>
            <a:schemeClr val="accent1"/>
          </a:solidFill>
        </p:spPr>
        <p:txBody>
          <a:bodyPr lIns="108000" tIns="72000" rIns="72000" bIns="72000"/>
          <a:lstStyle>
            <a:lvl1pPr>
              <a:spcAft>
                <a:spcPts val="600"/>
              </a:spcAft>
              <a:defRPr>
                <a:solidFill>
                  <a:schemeClr val="bg1"/>
                </a:solidFill>
              </a:defRPr>
            </a:lvl1pPr>
            <a:lvl2pPr>
              <a:spcAft>
                <a:spcPts val="600"/>
              </a:spcAft>
              <a:defRPr>
                <a:solidFill>
                  <a:schemeClr val="bg1"/>
                </a:solidFill>
              </a:defRPr>
            </a:lvl2pPr>
            <a:lvl3pPr>
              <a:spcAft>
                <a:spcPts val="600"/>
              </a:spcAft>
              <a:defRPr>
                <a:solidFill>
                  <a:schemeClr val="bg1"/>
                </a:solidFill>
              </a:defRPr>
            </a:lvl3pPr>
            <a:lvl4pPr>
              <a:spcAft>
                <a:spcPts val="600"/>
              </a:spcAft>
              <a:defRPr>
                <a:solidFill>
                  <a:schemeClr val="bg1"/>
                </a:solidFill>
              </a:defRPr>
            </a:lvl4pPr>
            <a:lvl5pPr>
              <a:spcAft>
                <a:spcPts val="600"/>
              </a:spcAft>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Tree>
    <p:extLst>
      <p:ext uri="{BB962C8B-B14F-4D97-AF65-F5344CB8AC3E}">
        <p14:creationId xmlns:p14="http://schemas.microsoft.com/office/powerpoint/2010/main" val="112243954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eeld rechts, blauwe balk">
    <p:bg>
      <p:bgRef idx="1001">
        <a:schemeClr val="bg1"/>
      </p:bgRef>
    </p:b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0" y="1872165"/>
            <a:ext cx="9144000" cy="3815403"/>
          </a:xfrm>
          <a:solidFill>
            <a:srgbClr val="185BA7"/>
          </a:solidFill>
        </p:spPr>
        <p:txBody>
          <a:bodyPr lIns="576000" tIns="1152000" rIns="5220000" bIns="72000"/>
          <a:lstStyle>
            <a:lvl1pPr>
              <a:spcAft>
                <a:spcPts val="600"/>
              </a:spcAft>
              <a:defRPr>
                <a:solidFill>
                  <a:schemeClr val="bg1"/>
                </a:solidFill>
              </a:defRPr>
            </a:lvl1pPr>
            <a:lvl2pPr>
              <a:spcAft>
                <a:spcPts val="600"/>
              </a:spcAft>
              <a:defRPr>
                <a:solidFill>
                  <a:schemeClr val="bg1"/>
                </a:solidFill>
              </a:defRPr>
            </a:lvl2pPr>
            <a:lvl3pPr>
              <a:spcAft>
                <a:spcPts val="600"/>
              </a:spcAft>
              <a:defRPr>
                <a:solidFill>
                  <a:schemeClr val="bg1"/>
                </a:solidFill>
              </a:defRPr>
            </a:lvl3pPr>
            <a:lvl4pPr>
              <a:spcAft>
                <a:spcPts val="600"/>
              </a:spcAft>
              <a:defRPr>
                <a:solidFill>
                  <a:schemeClr val="bg1"/>
                </a:solidFill>
              </a:defRPr>
            </a:lvl4pPr>
            <a:lvl5pPr>
              <a:spcAft>
                <a:spcPts val="600"/>
              </a:spcAft>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4123945" y="138"/>
            <a:ext cx="4645152" cy="6857862"/>
          </a:xfrm>
          <a:solidFill>
            <a:schemeClr val="bg1">
              <a:lumMod val="95000"/>
            </a:schemeClr>
          </a:solidFill>
        </p:spPr>
        <p:txBody>
          <a:bodyPr lIns="1260000"/>
          <a:lstStyle>
            <a:lvl1pPr marL="0" indent="0">
              <a:buNone/>
              <a:defRPr/>
            </a:lvl1pPr>
          </a:lstStyle>
          <a:p>
            <a:r>
              <a:rPr lang="nl-NL"/>
              <a:t>Klik op het pictogram als u een afbeelding wilt toevoegen</a:t>
            </a:r>
            <a:endParaRPr lang="en-GB" dirty="0"/>
          </a:p>
        </p:txBody>
      </p:sp>
      <p:sp>
        <p:nvSpPr>
          <p:cNvPr id="2" name="Title 1"/>
          <p:cNvSpPr>
            <a:spLocks noGrp="1"/>
          </p:cNvSpPr>
          <p:nvPr>
            <p:ph type="title"/>
          </p:nvPr>
        </p:nvSpPr>
        <p:spPr>
          <a:xfrm>
            <a:off x="571825" y="2386584"/>
            <a:ext cx="3442392" cy="342900"/>
          </a:xfrm>
        </p:spPr>
        <p:txBody>
          <a:bodyPr/>
          <a:lstStyle>
            <a:lvl1pPr>
              <a:defRPr>
                <a:solidFill>
                  <a:schemeClr val="bg1"/>
                </a:solidFill>
              </a:defRPr>
            </a:lvl1pPr>
          </a:lstStyle>
          <a:p>
            <a:r>
              <a:rPr lang="nl-NL"/>
              <a:t>Klik om de stijl te bewerken</a:t>
            </a:r>
            <a:endParaRPr lang="en-US" dirty="0"/>
          </a:p>
        </p:txBody>
      </p:sp>
    </p:spTree>
    <p:extLst>
      <p:ext uri="{BB962C8B-B14F-4D97-AF65-F5344CB8AC3E}">
        <p14:creationId xmlns:p14="http://schemas.microsoft.com/office/powerpoint/2010/main" val="394839670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 in balk, tekst, beeld rechtsonder">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68952EBF-85C0-4CDD-84EC-F3B8DE8DA532}"/>
              </a:ext>
            </a:extLst>
          </p:cNvPr>
          <p:cNvSpPr/>
          <p:nvPr userDrawn="1"/>
        </p:nvSpPr>
        <p:spPr>
          <a:xfrm>
            <a:off x="0" y="-1"/>
            <a:ext cx="9143816" cy="16787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846144" y="2066544"/>
            <a:ext cx="4256208" cy="4370832"/>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5440680" y="3154680"/>
            <a:ext cx="3703321" cy="3703320"/>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pic>
        <p:nvPicPr>
          <p:cNvPr id="8" name="Afbeelding 7">
            <a:extLst>
              <a:ext uri="{FF2B5EF4-FFF2-40B4-BE49-F238E27FC236}">
                <a16:creationId xmlns:a16="http://schemas.microsoft.com/office/drawing/2014/main" id="{871B4E1C-391A-4DCA-BCD7-56E4431387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610109" cy="1408179"/>
          </a:xfrm>
          <a:prstGeom prst="rect">
            <a:avLst/>
          </a:prstGeom>
        </p:spPr>
      </p:pic>
      <p:sp>
        <p:nvSpPr>
          <p:cNvPr id="2" name="Title 1"/>
          <p:cNvSpPr>
            <a:spLocks noGrp="1"/>
          </p:cNvSpPr>
          <p:nvPr>
            <p:ph type="title"/>
          </p:nvPr>
        </p:nvSpPr>
        <p:spPr>
          <a:xfrm>
            <a:off x="1980000" y="685800"/>
            <a:ext cx="6341040" cy="342900"/>
          </a:xfrm>
        </p:spPr>
        <p:txBody>
          <a:bodyPr/>
          <a:lstStyle>
            <a:lvl1pPr>
              <a:defRPr>
                <a:solidFill>
                  <a:schemeClr val="bg1"/>
                </a:solidFill>
              </a:defRPr>
            </a:lvl1pPr>
          </a:lstStyle>
          <a:p>
            <a:r>
              <a:rPr lang="nl-NL"/>
              <a:t>Klik om de stijl te bewerken</a:t>
            </a:r>
            <a:endParaRPr lang="en-US" dirty="0"/>
          </a:p>
        </p:txBody>
      </p:sp>
    </p:spTree>
    <p:extLst>
      <p:ext uri="{BB962C8B-B14F-4D97-AF65-F5344CB8AC3E}">
        <p14:creationId xmlns:p14="http://schemas.microsoft.com/office/powerpoint/2010/main" val="85006818"/>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 in balk, tekst, beeld rechts">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68952EBF-85C0-4CDD-84EC-F3B8DE8DA532}"/>
              </a:ext>
            </a:extLst>
          </p:cNvPr>
          <p:cNvSpPr/>
          <p:nvPr userDrawn="1"/>
        </p:nvSpPr>
        <p:spPr>
          <a:xfrm>
            <a:off x="0" y="-1"/>
            <a:ext cx="9143816" cy="16787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5102352" y="1678780"/>
            <a:ext cx="4041649" cy="5179220"/>
          </a:xfrm>
          <a:solidFill>
            <a:schemeClr val="bg1">
              <a:lumMod val="95000"/>
            </a:schemeClr>
          </a:solidFill>
        </p:spPr>
        <p:txBody>
          <a:bodyPr/>
          <a:lstStyle>
            <a:lvl1pPr marL="0" indent="0">
              <a:buNone/>
              <a:defRPr/>
            </a:lvl1pPr>
          </a:lstStyle>
          <a:p>
            <a:r>
              <a:rPr lang="nl-NL"/>
              <a:t>Klik op het pictogram als u een afbeelding wilt toevoegen</a:t>
            </a:r>
            <a:endParaRPr lang="en-GB"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546100" y="1270000"/>
            <a:ext cx="4025900" cy="5167376"/>
          </a:xfrm>
          <a:solidFill>
            <a:schemeClr val="bg1"/>
          </a:solidFill>
        </p:spPr>
        <p:txBody>
          <a:bodyPr lIns="288000" tIns="288000" rIns="180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2" name="Title 1"/>
          <p:cNvSpPr>
            <a:spLocks noGrp="1"/>
          </p:cNvSpPr>
          <p:nvPr>
            <p:ph type="title"/>
          </p:nvPr>
        </p:nvSpPr>
        <p:spPr>
          <a:xfrm>
            <a:off x="579825" y="685800"/>
            <a:ext cx="6341040" cy="342900"/>
          </a:xfrm>
        </p:spPr>
        <p:txBody>
          <a:bodyPr/>
          <a:lstStyle>
            <a:lvl1pPr>
              <a:defRPr>
                <a:solidFill>
                  <a:schemeClr val="bg1"/>
                </a:solidFill>
              </a:defRPr>
            </a:lvl1pPr>
          </a:lstStyle>
          <a:p>
            <a:r>
              <a:rPr lang="nl-NL"/>
              <a:t>Klik om de stijl te bewerken</a:t>
            </a:r>
            <a:endParaRPr lang="en-US" dirty="0"/>
          </a:p>
        </p:txBody>
      </p:sp>
    </p:spTree>
    <p:extLst>
      <p:ext uri="{BB962C8B-B14F-4D97-AF65-F5344CB8AC3E}">
        <p14:creationId xmlns:p14="http://schemas.microsoft.com/office/powerpoint/2010/main" val="350246147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ote foto tekst links">
    <p:bg>
      <p:bgRef idx="1001">
        <a:schemeClr val="bg1"/>
      </p:bgRef>
    </p:bg>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0" y="0"/>
            <a:ext cx="9144001" cy="6858000"/>
          </a:xfrm>
          <a:solidFill>
            <a:srgbClr val="F2F2F2"/>
          </a:solidFill>
        </p:spPr>
        <p:txBody>
          <a:bodyPr/>
          <a:lstStyle>
            <a:lvl1pPr marL="0" indent="0">
              <a:buNone/>
              <a:defRPr/>
            </a:lvl1pPr>
          </a:lstStyle>
          <a:p>
            <a:r>
              <a:rPr lang="nl-NL"/>
              <a:t>Klik op het pictogram als u een afbeelding wilt toevoegen</a:t>
            </a:r>
            <a:endParaRPr lang="en-GB"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0" y="1261872"/>
            <a:ext cx="4572000" cy="5596128"/>
          </a:xfrm>
          <a:solidFill>
            <a:schemeClr val="bg1"/>
          </a:solidFill>
        </p:spPr>
        <p:txBody>
          <a:bodyPr lIns="576000" tIns="756000" rIns="180000" bIns="360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2" name="Title 1"/>
          <p:cNvSpPr>
            <a:spLocks noGrp="1"/>
          </p:cNvSpPr>
          <p:nvPr>
            <p:ph type="title"/>
          </p:nvPr>
        </p:nvSpPr>
        <p:spPr>
          <a:xfrm>
            <a:off x="579825" y="1581912"/>
            <a:ext cx="3827583" cy="342900"/>
          </a:xfrm>
        </p:spPr>
        <p:txBody>
          <a:bodyPr/>
          <a:lstStyle>
            <a:lvl1pPr>
              <a:defRPr>
                <a:solidFill>
                  <a:schemeClr val="accent2"/>
                </a:solidFill>
              </a:defRPr>
            </a:lvl1pPr>
          </a:lstStyle>
          <a:p>
            <a:r>
              <a:rPr lang="nl-NL"/>
              <a:t>Klik om de stijl te bewerken</a:t>
            </a:r>
            <a:endParaRPr lang="en-US" dirty="0"/>
          </a:p>
        </p:txBody>
      </p:sp>
    </p:spTree>
    <p:extLst>
      <p:ext uri="{BB962C8B-B14F-4D97-AF65-F5344CB8AC3E}">
        <p14:creationId xmlns:p14="http://schemas.microsoft.com/office/powerpoint/2010/main" val="303732316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F8C02985-45FB-4AD0-A8FF-B44141E86D3E}"/>
              </a:ext>
            </a:extLst>
          </p:cNvPr>
          <p:cNvSpPr>
            <a:spLocks noGrp="1"/>
          </p:cNvSpPr>
          <p:nvPr>
            <p:ph type="pic" sz="quarter" idx="11"/>
          </p:nvPr>
        </p:nvSpPr>
        <p:spPr>
          <a:xfrm>
            <a:off x="0" y="0"/>
            <a:ext cx="9144001" cy="2176272"/>
          </a:xfrm>
          <a:solidFill>
            <a:srgbClr val="F2F2F2"/>
          </a:solidFill>
        </p:spPr>
        <p:txBody>
          <a:bodyPr/>
          <a:lstStyle>
            <a:lvl1pPr marL="0" indent="0">
              <a:buNone/>
              <a:defRPr/>
            </a:lvl1pPr>
          </a:lstStyle>
          <a:p>
            <a:r>
              <a:rPr lang="nl-NL"/>
              <a:t>Klik op het pictogram als u een afbeelding wilt toevoegen</a:t>
            </a:r>
            <a:endParaRPr lang="en-GB"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0" y="1655064"/>
            <a:ext cx="4818888" cy="5202936"/>
          </a:xfrm>
          <a:solidFill>
            <a:schemeClr val="bg1"/>
          </a:solidFill>
        </p:spPr>
        <p:txBody>
          <a:bodyPr lIns="576000" tIns="648000" rIns="180000" bIns="360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2" name="Title 1"/>
          <p:cNvSpPr>
            <a:spLocks noGrp="1"/>
          </p:cNvSpPr>
          <p:nvPr>
            <p:ph type="title"/>
          </p:nvPr>
        </p:nvSpPr>
        <p:spPr>
          <a:xfrm>
            <a:off x="579825" y="1833510"/>
            <a:ext cx="3827583" cy="342900"/>
          </a:xfrm>
        </p:spPr>
        <p:txBody>
          <a:bodyPr/>
          <a:lstStyle>
            <a:lvl1pPr>
              <a:defRPr>
                <a:solidFill>
                  <a:schemeClr val="accent2"/>
                </a:solidFill>
              </a:defRPr>
            </a:lvl1pPr>
          </a:lstStyle>
          <a:p>
            <a:r>
              <a:rPr lang="nl-NL"/>
              <a:t>Klik om de stijl te bewerken</a:t>
            </a:r>
            <a:endParaRPr lang="en-US" dirty="0"/>
          </a:p>
        </p:txBody>
      </p:sp>
      <p:pic>
        <p:nvPicPr>
          <p:cNvPr id="8" name="Afbeelding 7">
            <a:extLst>
              <a:ext uri="{FF2B5EF4-FFF2-40B4-BE49-F238E27FC236}">
                <a16:creationId xmlns:a16="http://schemas.microsoft.com/office/drawing/2014/main" id="{6BDE57EF-A71F-46B8-B57B-AE93997968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6981" y="2171648"/>
            <a:ext cx="3576835" cy="3503683"/>
          </a:xfrm>
          <a:prstGeom prst="rect">
            <a:avLst/>
          </a:prstGeom>
        </p:spPr>
      </p:pic>
      <p:sp>
        <p:nvSpPr>
          <p:cNvPr id="10" name="Tijdelijke aanduiding voor tekst 9">
            <a:extLst>
              <a:ext uri="{FF2B5EF4-FFF2-40B4-BE49-F238E27FC236}">
                <a16:creationId xmlns:a16="http://schemas.microsoft.com/office/drawing/2014/main" id="{34165097-063F-478D-B4DB-9174446C79C0}"/>
              </a:ext>
            </a:extLst>
          </p:cNvPr>
          <p:cNvSpPr>
            <a:spLocks noGrp="1"/>
          </p:cNvSpPr>
          <p:nvPr>
            <p:ph type="body" sz="quarter" idx="12" hasCustomPrompt="1"/>
          </p:nvPr>
        </p:nvSpPr>
        <p:spPr>
          <a:xfrm>
            <a:off x="6263640" y="2176272"/>
            <a:ext cx="2532698" cy="3209544"/>
          </a:xfrm>
        </p:spPr>
        <p:txBody>
          <a:bodyPr anchor="ctr" anchorCtr="0">
            <a:normAutofit/>
          </a:bodyPr>
          <a:lstStyle>
            <a:lvl1pPr marL="0" indent="0">
              <a:buNone/>
              <a:defRPr sz="2000" b="1">
                <a:solidFill>
                  <a:schemeClr val="accent2"/>
                </a:solidFill>
              </a:defRPr>
            </a:lvl1pPr>
            <a:lvl2pPr>
              <a:defRPr sz="2000" b="1">
                <a:solidFill>
                  <a:schemeClr val="accent2"/>
                </a:solidFill>
              </a:defRPr>
            </a:lvl2pPr>
            <a:lvl3pPr>
              <a:defRPr sz="2000" b="1">
                <a:solidFill>
                  <a:schemeClr val="accent2"/>
                </a:solidFill>
              </a:defRPr>
            </a:lvl3pPr>
            <a:lvl4pPr>
              <a:defRPr sz="2000" b="1">
                <a:solidFill>
                  <a:schemeClr val="accent2"/>
                </a:solidFill>
              </a:defRPr>
            </a:lvl4pPr>
            <a:lvl5pPr>
              <a:defRPr sz="2000" b="1">
                <a:solidFill>
                  <a:schemeClr val="accent2"/>
                </a:solidFill>
              </a:defRPr>
            </a:lvl5pPr>
          </a:lstStyle>
          <a:p>
            <a:pPr lvl="0"/>
            <a:r>
              <a:rPr lang="en-GB" dirty="0"/>
              <a:t>Type </a:t>
            </a:r>
            <a:r>
              <a:rPr lang="en-GB" dirty="0" err="1"/>
              <a:t>hier</a:t>
            </a:r>
            <a:r>
              <a:rPr lang="en-GB" dirty="0"/>
              <a:t> </a:t>
            </a:r>
            <a:r>
              <a:rPr lang="en-GB" dirty="0" err="1"/>
              <a:t>een</a:t>
            </a:r>
            <a:r>
              <a:rPr lang="en-GB" dirty="0"/>
              <a:t> quote</a:t>
            </a:r>
          </a:p>
        </p:txBody>
      </p:sp>
    </p:spTree>
    <p:extLst>
      <p:ext uri="{BB962C8B-B14F-4D97-AF65-F5344CB8AC3E}">
        <p14:creationId xmlns:p14="http://schemas.microsoft.com/office/powerpoint/2010/main" val="214083024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oofdstuk blauw">
    <p:bg>
      <p:bgRef idx="1001">
        <a:schemeClr val="bg2"/>
      </p:bgRef>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2019A25-CDE3-4F2A-94CC-7FD9CDD341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6889" y="748272"/>
            <a:ext cx="7296927" cy="6109728"/>
          </a:xfrm>
          <a:prstGeom prst="rect">
            <a:avLst/>
          </a:prstGeom>
        </p:spPr>
      </p:pic>
      <p:sp>
        <p:nvSpPr>
          <p:cNvPr id="2" name="Title 1"/>
          <p:cNvSpPr>
            <a:spLocks noGrp="1"/>
          </p:cNvSpPr>
          <p:nvPr>
            <p:ph type="title"/>
          </p:nvPr>
        </p:nvSpPr>
        <p:spPr>
          <a:xfrm>
            <a:off x="1846888" y="1490472"/>
            <a:ext cx="4005271" cy="1993254"/>
          </a:xfrm>
        </p:spPr>
        <p:txBody>
          <a:bodyPr>
            <a:noAutofit/>
          </a:bodyPr>
          <a:lstStyle>
            <a:lvl1pPr>
              <a:lnSpc>
                <a:spcPct val="100000"/>
              </a:lnSpc>
              <a:defRPr sz="3600"/>
            </a:lvl1pPr>
          </a:lstStyle>
          <a:p>
            <a:r>
              <a:rPr lang="nl-NL"/>
              <a:t>Klik om de stijl te bewerken</a:t>
            </a:r>
            <a:endParaRPr lang="en-US"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4572000" y="3483864"/>
            <a:ext cx="3506400" cy="3373998"/>
          </a:xfrm>
          <a:solidFill>
            <a:schemeClr val="tx1"/>
          </a:solidFill>
        </p:spPr>
        <p:txBody>
          <a:bodyPr lIns="108000" tIns="72000" rIns="72000" bIns="180000"/>
          <a:lstStyle>
            <a:lvl1pPr>
              <a:spcAft>
                <a:spcPts val="600"/>
              </a:spcAft>
              <a:defRPr>
                <a:solidFill>
                  <a:schemeClr val="bg1"/>
                </a:solidFill>
              </a:defRPr>
            </a:lvl1pPr>
            <a:lvl2pPr>
              <a:spcAft>
                <a:spcPts val="600"/>
              </a:spcAft>
              <a:defRPr>
                <a:solidFill>
                  <a:schemeClr val="bg1"/>
                </a:solidFill>
              </a:defRPr>
            </a:lvl2pPr>
            <a:lvl3pPr>
              <a:spcAft>
                <a:spcPts val="600"/>
              </a:spcAft>
              <a:defRPr>
                <a:solidFill>
                  <a:schemeClr val="bg1"/>
                </a:solidFill>
              </a:defRPr>
            </a:lvl3pPr>
            <a:lvl4pPr>
              <a:spcAft>
                <a:spcPts val="600"/>
              </a:spcAft>
              <a:defRPr>
                <a:solidFill>
                  <a:schemeClr val="bg1"/>
                </a:solidFill>
              </a:defRPr>
            </a:lvl4pPr>
            <a:lvl5pPr>
              <a:spcAft>
                <a:spcPts val="600"/>
              </a:spcAft>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Tree>
    <p:extLst>
      <p:ext uri="{BB962C8B-B14F-4D97-AF65-F5344CB8AC3E}">
        <p14:creationId xmlns:p14="http://schemas.microsoft.com/office/powerpoint/2010/main" val="1219731935"/>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oofdstuk rood">
    <p:bg>
      <p:bgPr>
        <a:solidFill>
          <a:schemeClr val="accent2"/>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2019A25-CDE3-4F2A-94CC-7FD9CDD341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6889" y="748272"/>
            <a:ext cx="7296927" cy="6109728"/>
          </a:xfrm>
          <a:prstGeom prst="rect">
            <a:avLst/>
          </a:prstGeom>
        </p:spPr>
      </p:pic>
      <p:sp>
        <p:nvSpPr>
          <p:cNvPr id="2" name="Title 1"/>
          <p:cNvSpPr>
            <a:spLocks noGrp="1"/>
          </p:cNvSpPr>
          <p:nvPr>
            <p:ph type="title"/>
          </p:nvPr>
        </p:nvSpPr>
        <p:spPr>
          <a:xfrm>
            <a:off x="1846888" y="1490472"/>
            <a:ext cx="4005271" cy="1993254"/>
          </a:xfrm>
        </p:spPr>
        <p:txBody>
          <a:bodyPr>
            <a:noAutofit/>
          </a:bodyPr>
          <a:lstStyle>
            <a:lvl1pPr>
              <a:lnSpc>
                <a:spcPct val="100000"/>
              </a:lnSpc>
              <a:defRPr sz="3600"/>
            </a:lvl1pPr>
          </a:lstStyle>
          <a:p>
            <a:r>
              <a:rPr lang="nl-NL"/>
              <a:t>Klik om de stijl te bewerken</a:t>
            </a:r>
            <a:endParaRPr lang="en-US"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4572000" y="3483864"/>
            <a:ext cx="3506400" cy="3373998"/>
          </a:xfrm>
          <a:solidFill>
            <a:schemeClr val="tx1"/>
          </a:solidFill>
        </p:spPr>
        <p:txBody>
          <a:bodyPr lIns="108000" tIns="72000" rIns="72000" bIns="180000"/>
          <a:lstStyle>
            <a:lvl1pPr>
              <a:spcAft>
                <a:spcPts val="600"/>
              </a:spcAft>
              <a:defRPr>
                <a:solidFill>
                  <a:schemeClr val="bg1"/>
                </a:solidFill>
              </a:defRPr>
            </a:lvl1pPr>
            <a:lvl2pPr>
              <a:spcAft>
                <a:spcPts val="600"/>
              </a:spcAft>
              <a:defRPr>
                <a:solidFill>
                  <a:schemeClr val="bg1"/>
                </a:solidFill>
              </a:defRPr>
            </a:lvl2pPr>
            <a:lvl3pPr>
              <a:spcAft>
                <a:spcPts val="600"/>
              </a:spcAft>
              <a:defRPr>
                <a:solidFill>
                  <a:schemeClr val="bg1"/>
                </a:solidFill>
              </a:defRPr>
            </a:lvl3pPr>
            <a:lvl4pPr>
              <a:spcAft>
                <a:spcPts val="600"/>
              </a:spcAft>
              <a:defRPr>
                <a:solidFill>
                  <a:schemeClr val="bg1"/>
                </a:solidFill>
              </a:defRPr>
            </a:lvl4pPr>
            <a:lvl5pPr>
              <a:spcAft>
                <a:spcPts val="600"/>
              </a:spcAft>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Tree>
    <p:extLst>
      <p:ext uri="{BB962C8B-B14F-4D97-AF65-F5344CB8AC3E}">
        <p14:creationId xmlns:p14="http://schemas.microsoft.com/office/powerpoint/2010/main" val="1947549095"/>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oofdstuk groen">
    <p:bg>
      <p:bgPr>
        <a:solidFill>
          <a:schemeClr val="accent3"/>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2019A25-CDE3-4F2A-94CC-7FD9CDD341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6889" y="748272"/>
            <a:ext cx="7296927" cy="6109728"/>
          </a:xfrm>
          <a:prstGeom prst="rect">
            <a:avLst/>
          </a:prstGeom>
        </p:spPr>
      </p:pic>
      <p:sp>
        <p:nvSpPr>
          <p:cNvPr id="2" name="Title 1"/>
          <p:cNvSpPr>
            <a:spLocks noGrp="1"/>
          </p:cNvSpPr>
          <p:nvPr>
            <p:ph type="title"/>
          </p:nvPr>
        </p:nvSpPr>
        <p:spPr>
          <a:xfrm>
            <a:off x="1846888" y="1490472"/>
            <a:ext cx="4005271" cy="1993254"/>
          </a:xfrm>
        </p:spPr>
        <p:txBody>
          <a:bodyPr>
            <a:noAutofit/>
          </a:bodyPr>
          <a:lstStyle>
            <a:lvl1pPr>
              <a:lnSpc>
                <a:spcPct val="100000"/>
              </a:lnSpc>
              <a:defRPr sz="3600"/>
            </a:lvl1pPr>
          </a:lstStyle>
          <a:p>
            <a:r>
              <a:rPr lang="nl-NL"/>
              <a:t>Klik om de stijl te bewerken</a:t>
            </a:r>
            <a:endParaRPr lang="en-US" dirty="0"/>
          </a:p>
        </p:txBody>
      </p:sp>
      <p:sp>
        <p:nvSpPr>
          <p:cNvPr id="5" name="Tijdelijke aanduiding voor tekst 4">
            <a:extLst>
              <a:ext uri="{FF2B5EF4-FFF2-40B4-BE49-F238E27FC236}">
                <a16:creationId xmlns:a16="http://schemas.microsoft.com/office/drawing/2014/main" id="{97CFA23B-E6B0-46E2-B7D0-02DC20800699}"/>
              </a:ext>
            </a:extLst>
          </p:cNvPr>
          <p:cNvSpPr>
            <a:spLocks noGrp="1"/>
          </p:cNvSpPr>
          <p:nvPr>
            <p:ph type="body" sz="quarter" idx="10"/>
          </p:nvPr>
        </p:nvSpPr>
        <p:spPr>
          <a:xfrm>
            <a:off x="4572000" y="3483864"/>
            <a:ext cx="3506400" cy="3373998"/>
          </a:xfrm>
          <a:solidFill>
            <a:schemeClr val="tx1"/>
          </a:solidFill>
        </p:spPr>
        <p:txBody>
          <a:bodyPr lIns="108000" tIns="72000" rIns="72000" bIns="180000"/>
          <a:lstStyle>
            <a:lvl1pPr>
              <a:spcAft>
                <a:spcPts val="600"/>
              </a:spcAft>
              <a:defRPr>
                <a:solidFill>
                  <a:schemeClr val="bg1"/>
                </a:solidFill>
              </a:defRPr>
            </a:lvl1pPr>
            <a:lvl2pPr>
              <a:spcAft>
                <a:spcPts val="600"/>
              </a:spcAft>
              <a:defRPr>
                <a:solidFill>
                  <a:schemeClr val="bg1"/>
                </a:solidFill>
              </a:defRPr>
            </a:lvl2pPr>
            <a:lvl3pPr>
              <a:spcAft>
                <a:spcPts val="600"/>
              </a:spcAft>
              <a:defRPr>
                <a:solidFill>
                  <a:schemeClr val="bg1"/>
                </a:solidFill>
              </a:defRPr>
            </a:lvl3pPr>
            <a:lvl4pPr>
              <a:spcAft>
                <a:spcPts val="600"/>
              </a:spcAft>
              <a:defRPr>
                <a:solidFill>
                  <a:schemeClr val="bg1"/>
                </a:solidFill>
              </a:defRPr>
            </a:lvl4pPr>
            <a:lvl5pPr>
              <a:spcAft>
                <a:spcPts val="600"/>
              </a:spcAft>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dirty="0"/>
          </a:p>
        </p:txBody>
      </p:sp>
    </p:spTree>
    <p:extLst>
      <p:ext uri="{BB962C8B-B14F-4D97-AF65-F5344CB8AC3E}">
        <p14:creationId xmlns:p14="http://schemas.microsoft.com/office/powerpoint/2010/main" val="48245237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auze">
    <p:bg>
      <p:bgRef idx="1001">
        <a:schemeClr val="bg2"/>
      </p:bgRef>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AB26ACA-2592-4173-B4AC-DFAB31E6421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18355" y="957829"/>
            <a:ext cx="4907290" cy="4942342"/>
          </a:xfrm>
          <a:prstGeom prst="rect">
            <a:avLst/>
          </a:prstGeom>
        </p:spPr>
      </p:pic>
      <p:sp>
        <p:nvSpPr>
          <p:cNvPr id="5" name="Tekstvak 4">
            <a:extLst>
              <a:ext uri="{FF2B5EF4-FFF2-40B4-BE49-F238E27FC236}">
                <a16:creationId xmlns:a16="http://schemas.microsoft.com/office/drawing/2014/main" id="{63CCB440-3D3F-4930-ADC2-E7E0853D9A59}"/>
              </a:ext>
            </a:extLst>
          </p:cNvPr>
          <p:cNvSpPr txBox="1">
            <a:spLocks/>
          </p:cNvSpPr>
          <p:nvPr userDrawn="1"/>
        </p:nvSpPr>
        <p:spPr>
          <a:xfrm>
            <a:off x="2194560" y="1033272"/>
            <a:ext cx="4745736" cy="4791456"/>
          </a:xfrm>
          <a:prstGeom prst="rect">
            <a:avLst/>
          </a:prstGeom>
          <a:noFill/>
        </p:spPr>
        <p:txBody>
          <a:bodyPr wrap="square" lIns="0" tIns="0" rIns="0" bIns="0" rtlCol="0" anchor="ctr" anchorCtr="0">
            <a:noAutofit/>
          </a:bodyPr>
          <a:lstStyle/>
          <a:p>
            <a:pPr algn="ctr"/>
            <a:r>
              <a:rPr lang="nl-NL" sz="7200" b="1" noProof="0"/>
              <a:t>Pauze</a:t>
            </a:r>
          </a:p>
        </p:txBody>
      </p:sp>
    </p:spTree>
    <p:extLst>
      <p:ext uri="{BB962C8B-B14F-4D97-AF65-F5344CB8AC3E}">
        <p14:creationId xmlns:p14="http://schemas.microsoft.com/office/powerpoint/2010/main" val="358880536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auze met foto">
    <p:bg>
      <p:bgRef idx="1001">
        <a:schemeClr val="bg2"/>
      </p:bgRef>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7986C9AA-DDE5-4DF5-B6B0-96D0480390FF}"/>
              </a:ext>
            </a:extLst>
          </p:cNvPr>
          <p:cNvSpPr>
            <a:spLocks noGrp="1"/>
          </p:cNvSpPr>
          <p:nvPr>
            <p:ph type="pic" sz="quarter" idx="10"/>
          </p:nvPr>
        </p:nvSpPr>
        <p:spPr>
          <a:xfrm>
            <a:off x="-1" y="0"/>
            <a:ext cx="4920343" cy="6858000"/>
          </a:xfrm>
          <a:solidFill>
            <a:schemeClr val="bg1">
              <a:lumMod val="10000"/>
              <a:lumOff val="90000"/>
            </a:schemeClr>
          </a:solidFill>
        </p:spPr>
        <p:txBody>
          <a:bodyPr/>
          <a:lstStyle>
            <a:lvl1pPr marL="0" indent="0">
              <a:buNone/>
              <a:defRPr>
                <a:solidFill>
                  <a:schemeClr val="bg1"/>
                </a:solidFill>
              </a:defRPr>
            </a:lvl1pPr>
          </a:lstStyle>
          <a:p>
            <a:r>
              <a:rPr lang="nl-NL"/>
              <a:t>Klik op het pictogram als u een afbeelding wilt toevoegen</a:t>
            </a:r>
            <a:endParaRPr lang="en-GB" dirty="0"/>
          </a:p>
        </p:txBody>
      </p:sp>
      <p:sp>
        <p:nvSpPr>
          <p:cNvPr id="11" name="Tijdelijke aanduiding voor tekst 10">
            <a:extLst>
              <a:ext uri="{FF2B5EF4-FFF2-40B4-BE49-F238E27FC236}">
                <a16:creationId xmlns:a16="http://schemas.microsoft.com/office/drawing/2014/main" id="{869EBCD6-4EDF-4C78-B1E3-80BE6F8BA8F3}"/>
              </a:ext>
            </a:extLst>
          </p:cNvPr>
          <p:cNvSpPr>
            <a:spLocks noGrp="1"/>
          </p:cNvSpPr>
          <p:nvPr>
            <p:ph type="body" sz="quarter" idx="11" hasCustomPrompt="1"/>
          </p:nvPr>
        </p:nvSpPr>
        <p:spPr>
          <a:xfrm>
            <a:off x="4262400" y="972458"/>
            <a:ext cx="4881600" cy="4942800"/>
          </a:xfrm>
          <a:blipFill>
            <a:blip r:embed="rId2"/>
            <a:stretch>
              <a:fillRect/>
            </a:stretch>
          </a:blipFill>
        </p:spPr>
        <p:txBody>
          <a:bodyPr lIns="648000" rIns="72000" bIns="720000" anchor="ctr" anchorCtr="0">
            <a:normAutofit/>
          </a:bodyPr>
          <a:lstStyle>
            <a:lvl1pPr marL="0" indent="0" algn="ctr">
              <a:buNone/>
              <a:defRPr sz="7200" b="1">
                <a:solidFill>
                  <a:schemeClr val="tx1"/>
                </a:solidFill>
              </a:defRPr>
            </a:lvl1pPr>
          </a:lstStyle>
          <a:p>
            <a:pPr lvl="0"/>
            <a:r>
              <a:rPr lang="en-GB" dirty="0" err="1"/>
              <a:t>Pauze-boodschap</a:t>
            </a:r>
            <a:endParaRPr lang="en-GB" dirty="0"/>
          </a:p>
        </p:txBody>
      </p:sp>
    </p:spTree>
    <p:extLst>
      <p:ext uri="{BB962C8B-B14F-4D97-AF65-F5344CB8AC3E}">
        <p14:creationId xmlns:p14="http://schemas.microsoft.com/office/powerpoint/2010/main" val="405368422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Tree>
    <p:extLst>
      <p:ext uri="{BB962C8B-B14F-4D97-AF65-F5344CB8AC3E}">
        <p14:creationId xmlns:p14="http://schemas.microsoft.com/office/powerpoint/2010/main" val="1470245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8924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edankt 1">
    <p:bg>
      <p:bgRef idx="1001">
        <a:schemeClr val="bg1"/>
      </p:bgRef>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4DD468CE-DF7F-4644-B5D4-7D038EC09BF1}"/>
              </a:ext>
            </a:extLst>
          </p:cNvPr>
          <p:cNvSpPr/>
          <p:nvPr userDrawn="1"/>
        </p:nvSpPr>
        <p:spPr>
          <a:xfrm>
            <a:off x="3694176" y="0"/>
            <a:ext cx="544982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0" y="6858000"/>
            <a:ext cx="108000" cy="108000"/>
          </a:xfrm>
        </p:spPr>
        <p:txBody>
          <a:bodyPr>
            <a:normAutofit/>
          </a:bodyPr>
          <a:lstStyle>
            <a:lvl1pPr marL="0" indent="0" algn="ctr">
              <a:buNone/>
              <a:defRPr sz="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pic>
        <p:nvPicPr>
          <p:cNvPr id="9" name="Afbeelding 8">
            <a:extLst>
              <a:ext uri="{FF2B5EF4-FFF2-40B4-BE49-F238E27FC236}">
                <a16:creationId xmlns:a16="http://schemas.microsoft.com/office/drawing/2014/main" id="{3FD6DE6E-9087-47A3-B8C3-27AD55008E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1583" y="5295112"/>
            <a:ext cx="1315215" cy="1031750"/>
          </a:xfrm>
          <a:prstGeom prst="rect">
            <a:avLst/>
          </a:prstGeom>
        </p:spPr>
      </p:pic>
      <p:pic>
        <p:nvPicPr>
          <p:cNvPr id="5" name="Afbeelding 4">
            <a:extLst>
              <a:ext uri="{FF2B5EF4-FFF2-40B4-BE49-F238E27FC236}">
                <a16:creationId xmlns:a16="http://schemas.microsoft.com/office/drawing/2014/main" id="{5B108FCA-66C9-43DE-B3F8-48330857DF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2618" y="964754"/>
            <a:ext cx="4881382" cy="4942342"/>
          </a:xfrm>
          <a:prstGeom prst="rect">
            <a:avLst/>
          </a:prstGeom>
        </p:spPr>
      </p:pic>
      <p:sp>
        <p:nvSpPr>
          <p:cNvPr id="8" name="Tijdelijke aanduiding voor afbeelding 3">
            <a:extLst>
              <a:ext uri="{FF2B5EF4-FFF2-40B4-BE49-F238E27FC236}">
                <a16:creationId xmlns:a16="http://schemas.microsoft.com/office/drawing/2014/main" id="{EC201FCC-10A3-40FB-B72E-45F0189CD1E0}"/>
              </a:ext>
            </a:extLst>
          </p:cNvPr>
          <p:cNvSpPr>
            <a:spLocks noGrp="1"/>
          </p:cNvSpPr>
          <p:nvPr>
            <p:ph type="pic" sz="quarter" idx="10"/>
          </p:nvPr>
        </p:nvSpPr>
        <p:spPr>
          <a:xfrm>
            <a:off x="0" y="0"/>
            <a:ext cx="3694176" cy="3430800"/>
          </a:xfrm>
          <a:solidFill>
            <a:schemeClr val="bg1">
              <a:lumMod val="95000"/>
            </a:schemeClr>
          </a:solidFill>
        </p:spPr>
        <p:txBody>
          <a:bodyPr/>
          <a:lstStyle>
            <a:lvl1pPr marL="0" indent="0">
              <a:buNone/>
              <a:defRPr>
                <a:solidFill>
                  <a:schemeClr val="bg1"/>
                </a:solidFill>
              </a:defRPr>
            </a:lvl1pPr>
          </a:lstStyle>
          <a:p>
            <a:r>
              <a:rPr lang="nl-NL"/>
              <a:t>Klik op het pictogram als u een afbeelding wilt toevoegen</a:t>
            </a:r>
            <a:endParaRPr lang="en-GB" dirty="0"/>
          </a:p>
        </p:txBody>
      </p:sp>
      <p:sp>
        <p:nvSpPr>
          <p:cNvPr id="10" name="Tekstvak 9">
            <a:extLst>
              <a:ext uri="{FF2B5EF4-FFF2-40B4-BE49-F238E27FC236}">
                <a16:creationId xmlns:a16="http://schemas.microsoft.com/office/drawing/2014/main" id="{9584B28B-34D4-4B58-8AD0-ADDC3D1450D0}"/>
              </a:ext>
            </a:extLst>
          </p:cNvPr>
          <p:cNvSpPr txBox="1">
            <a:spLocks/>
          </p:cNvSpPr>
          <p:nvPr userDrawn="1"/>
        </p:nvSpPr>
        <p:spPr>
          <a:xfrm>
            <a:off x="4723200" y="1043710"/>
            <a:ext cx="3048001" cy="4775200"/>
          </a:xfrm>
          <a:prstGeom prst="rect">
            <a:avLst/>
          </a:prstGeom>
          <a:noFill/>
        </p:spPr>
        <p:txBody>
          <a:bodyPr wrap="square" lIns="0" tIns="0" rIns="0" bIns="0" rtlCol="0" anchor="ctr" anchorCtr="0">
            <a:noAutofit/>
          </a:bodyPr>
          <a:lstStyle/>
          <a:p>
            <a:pPr algn="l"/>
            <a:r>
              <a:rPr lang="nl-NL" sz="3600" b="1" noProof="0" dirty="0">
                <a:solidFill>
                  <a:schemeClr val="bg1"/>
                </a:solidFill>
              </a:rPr>
              <a:t>Bedankt voor uw aandacht</a:t>
            </a:r>
          </a:p>
        </p:txBody>
      </p:sp>
    </p:spTree>
    <p:extLst>
      <p:ext uri="{BB962C8B-B14F-4D97-AF65-F5344CB8AC3E}">
        <p14:creationId xmlns:p14="http://schemas.microsoft.com/office/powerpoint/2010/main" val="190039996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edankt 2">
    <p:bg>
      <p:bgRef idx="1001">
        <a:schemeClr val="bg1"/>
      </p:bgRef>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4DD468CE-DF7F-4644-B5D4-7D038EC09BF1}"/>
              </a:ext>
            </a:extLst>
          </p:cNvPr>
          <p:cNvSpPr/>
          <p:nvPr userDrawn="1"/>
        </p:nvSpPr>
        <p:spPr>
          <a:xfrm>
            <a:off x="3694176" y="0"/>
            <a:ext cx="544982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0" y="6858000"/>
            <a:ext cx="108000" cy="108000"/>
          </a:xfrm>
        </p:spPr>
        <p:txBody>
          <a:bodyPr>
            <a:normAutofit/>
          </a:bodyPr>
          <a:lstStyle>
            <a:lvl1pPr marL="0" indent="0" algn="ctr">
              <a:buNone/>
              <a:defRPr sz="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pic>
        <p:nvPicPr>
          <p:cNvPr id="9" name="Afbeelding 8">
            <a:extLst>
              <a:ext uri="{FF2B5EF4-FFF2-40B4-BE49-F238E27FC236}">
                <a16:creationId xmlns:a16="http://schemas.microsoft.com/office/drawing/2014/main" id="{3FD6DE6E-9087-47A3-B8C3-27AD55008E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1583" y="5295112"/>
            <a:ext cx="1315215" cy="1031750"/>
          </a:xfrm>
          <a:prstGeom prst="rect">
            <a:avLst/>
          </a:prstGeom>
        </p:spPr>
      </p:pic>
      <p:pic>
        <p:nvPicPr>
          <p:cNvPr id="5" name="Afbeelding 4">
            <a:extLst>
              <a:ext uri="{FF2B5EF4-FFF2-40B4-BE49-F238E27FC236}">
                <a16:creationId xmlns:a16="http://schemas.microsoft.com/office/drawing/2014/main" id="{5B108FCA-66C9-43DE-B3F8-48330857DF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2618" y="964754"/>
            <a:ext cx="4881382" cy="4942342"/>
          </a:xfrm>
          <a:prstGeom prst="rect">
            <a:avLst/>
          </a:prstGeom>
        </p:spPr>
      </p:pic>
      <p:sp>
        <p:nvSpPr>
          <p:cNvPr id="8" name="Tekstvak 7">
            <a:extLst>
              <a:ext uri="{FF2B5EF4-FFF2-40B4-BE49-F238E27FC236}">
                <a16:creationId xmlns:a16="http://schemas.microsoft.com/office/drawing/2014/main" id="{98DB7C85-266B-4B7C-A977-69E605114DD0}"/>
              </a:ext>
            </a:extLst>
          </p:cNvPr>
          <p:cNvSpPr txBox="1">
            <a:spLocks/>
          </p:cNvSpPr>
          <p:nvPr userDrawn="1"/>
        </p:nvSpPr>
        <p:spPr>
          <a:xfrm>
            <a:off x="4723200" y="1043710"/>
            <a:ext cx="3048001" cy="4775200"/>
          </a:xfrm>
          <a:prstGeom prst="rect">
            <a:avLst/>
          </a:prstGeom>
          <a:noFill/>
        </p:spPr>
        <p:txBody>
          <a:bodyPr wrap="square" lIns="0" tIns="0" rIns="0" bIns="0" rtlCol="0" anchor="ctr" anchorCtr="0">
            <a:noAutofit/>
          </a:bodyPr>
          <a:lstStyle/>
          <a:p>
            <a:pPr algn="l"/>
            <a:r>
              <a:rPr lang="nl-NL" sz="3600" b="1" noProof="0" dirty="0">
                <a:solidFill>
                  <a:schemeClr val="bg1"/>
                </a:solidFill>
              </a:rPr>
              <a:t>Bedankt voor uw aandacht</a:t>
            </a:r>
          </a:p>
        </p:txBody>
      </p:sp>
    </p:spTree>
    <p:extLst>
      <p:ext uri="{BB962C8B-B14F-4D97-AF65-F5344CB8AC3E}">
        <p14:creationId xmlns:p14="http://schemas.microsoft.com/office/powerpoint/2010/main" val="413654701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edankt 3">
    <p:bg>
      <p:bgRef idx="1001">
        <a:schemeClr val="bg2"/>
      </p:bgRef>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858000"/>
            <a:ext cx="108000" cy="108000"/>
          </a:xfrm>
        </p:spPr>
        <p:txBody>
          <a:bodyPr>
            <a:normAutofit/>
          </a:bodyPr>
          <a:lstStyle>
            <a:lvl1pPr marL="0" indent="0" algn="ctr">
              <a:buNone/>
              <a:defRPr sz="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pic>
        <p:nvPicPr>
          <p:cNvPr id="9" name="Afbeelding 8">
            <a:extLst>
              <a:ext uri="{FF2B5EF4-FFF2-40B4-BE49-F238E27FC236}">
                <a16:creationId xmlns:a16="http://schemas.microsoft.com/office/drawing/2014/main" id="{3FD6DE6E-9087-47A3-B8C3-27AD55008E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1583" y="5295112"/>
            <a:ext cx="1315215" cy="1031750"/>
          </a:xfrm>
          <a:prstGeom prst="rect">
            <a:avLst/>
          </a:prstGeom>
        </p:spPr>
      </p:pic>
      <p:pic>
        <p:nvPicPr>
          <p:cNvPr id="5" name="Afbeelding 4">
            <a:extLst>
              <a:ext uri="{FF2B5EF4-FFF2-40B4-BE49-F238E27FC236}">
                <a16:creationId xmlns:a16="http://schemas.microsoft.com/office/drawing/2014/main" id="{5B108FCA-66C9-43DE-B3F8-48330857DF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2618" y="964754"/>
            <a:ext cx="4881382" cy="4942342"/>
          </a:xfrm>
          <a:prstGeom prst="rect">
            <a:avLst/>
          </a:prstGeom>
        </p:spPr>
      </p:pic>
      <p:sp>
        <p:nvSpPr>
          <p:cNvPr id="6" name="Tekstvak 5">
            <a:extLst>
              <a:ext uri="{FF2B5EF4-FFF2-40B4-BE49-F238E27FC236}">
                <a16:creationId xmlns:a16="http://schemas.microsoft.com/office/drawing/2014/main" id="{1D4D80BF-F59B-450A-922E-771A825E7D20}"/>
              </a:ext>
            </a:extLst>
          </p:cNvPr>
          <p:cNvSpPr txBox="1">
            <a:spLocks/>
          </p:cNvSpPr>
          <p:nvPr userDrawn="1"/>
        </p:nvSpPr>
        <p:spPr>
          <a:xfrm>
            <a:off x="4723200" y="1043710"/>
            <a:ext cx="3048001" cy="4775200"/>
          </a:xfrm>
          <a:prstGeom prst="rect">
            <a:avLst/>
          </a:prstGeom>
          <a:noFill/>
        </p:spPr>
        <p:txBody>
          <a:bodyPr wrap="square" lIns="0" tIns="0" rIns="0" bIns="0" rtlCol="0" anchor="ctr" anchorCtr="0">
            <a:noAutofit/>
          </a:bodyPr>
          <a:lstStyle/>
          <a:p>
            <a:pPr algn="l"/>
            <a:r>
              <a:rPr lang="nl-NL" sz="3600" b="1" noProof="0" dirty="0">
                <a:solidFill>
                  <a:schemeClr val="tx1"/>
                </a:solidFill>
              </a:rPr>
              <a:t>Bedankt voor uw aandacht</a:t>
            </a:r>
          </a:p>
        </p:txBody>
      </p:sp>
    </p:spTree>
    <p:extLst>
      <p:ext uri="{BB962C8B-B14F-4D97-AF65-F5344CB8AC3E}">
        <p14:creationId xmlns:p14="http://schemas.microsoft.com/office/powerpoint/2010/main" val="623456937"/>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8" name="Groep 7"/>
          <p:cNvGrpSpPr/>
          <p:nvPr/>
        </p:nvGrpSpPr>
        <p:grpSpPr>
          <a:xfrm>
            <a:off x="0" y="3176"/>
            <a:ext cx="9148763" cy="6875463"/>
            <a:chOff x="0" y="3175"/>
            <a:chExt cx="12198350" cy="6875463"/>
          </a:xfrm>
        </p:grpSpPr>
        <p:sp>
          <p:nvSpPr>
            <p:cNvPr id="11" name="Vrije v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Vrije v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Vrije v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Tijdelijke aanduiding voor datum 3"/>
          <p:cNvSpPr>
            <a:spLocks noGrp="1"/>
          </p:cNvSpPr>
          <p:nvPr>
            <p:ph type="dt" sz="half" idx="10"/>
          </p:nvPr>
        </p:nvSpPr>
        <p:spPr>
          <a:xfrm>
            <a:off x="6729989" y="6442525"/>
            <a:ext cx="2057400" cy="365125"/>
          </a:xfrm>
        </p:spPr>
        <p:txBody>
          <a:bodyPr rtlCol="0"/>
          <a:lstStyle/>
          <a:p>
            <a:pPr rtl="0"/>
            <a:fld id="{FCC4DB21-22C9-4F9C-B764-14226AA1C239}" type="datetime1">
              <a:rPr lang="nl-NL" noProof="0" smtClean="0"/>
              <a:t>11-03-20</a:t>
            </a:fld>
            <a:endParaRPr lang="nl-NL" noProof="0" dirty="0"/>
          </a:p>
        </p:txBody>
      </p:sp>
      <p:sp>
        <p:nvSpPr>
          <p:cNvPr id="5" name="Tijdelijke aanduiding voor voettekst 4"/>
          <p:cNvSpPr>
            <a:spLocks noGrp="1"/>
          </p:cNvSpPr>
          <p:nvPr>
            <p:ph type="ftr" sz="quarter" idx="11"/>
          </p:nvPr>
        </p:nvSpPr>
        <p:spPr>
          <a:xfrm>
            <a:off x="3024158" y="6442525"/>
            <a:ext cx="3086100" cy="365125"/>
          </a:xfrm>
        </p:spPr>
        <p:txBody>
          <a:bodyPr rtlCol="0"/>
          <a:lstStyle>
            <a:lvl1pPr algn="ctr">
              <a:defRPr/>
            </a:lvl1pPr>
          </a:lstStyle>
          <a:p>
            <a:pPr rtl="0"/>
            <a:endParaRPr lang="nl-NL" noProof="0" dirty="0"/>
          </a:p>
        </p:txBody>
      </p:sp>
      <p:sp>
        <p:nvSpPr>
          <p:cNvPr id="6" name="Tijdelijke aanduiding voor dianummer 5"/>
          <p:cNvSpPr>
            <a:spLocks noGrp="1"/>
          </p:cNvSpPr>
          <p:nvPr>
            <p:ph type="sldNum" sz="quarter" idx="12"/>
          </p:nvPr>
        </p:nvSpPr>
        <p:spPr>
          <a:xfrm>
            <a:off x="349824" y="6442525"/>
            <a:ext cx="2066534" cy="365125"/>
          </a:xfrm>
        </p:spPr>
        <p:txBody>
          <a:bodyPr rtlCol="0" anchor="ctr"/>
          <a:lstStyle>
            <a:lvl1pPr algn="l">
              <a:defRPr sz="900"/>
            </a:lvl1pPr>
          </a:lstStyle>
          <a:p>
            <a:pPr rtl="0"/>
            <a:fld id="{FAEF9944-A4F6-4C59-AEBD-678D6480B8EA}" type="slidenum">
              <a:rPr lang="nl-NL" noProof="0" smtClean="0"/>
              <a:pPr rtl="0"/>
              <a:t>‹nr.›</a:t>
            </a:fld>
            <a:endParaRPr lang="nl-NL" noProof="0" dirty="0"/>
          </a:p>
        </p:txBody>
      </p:sp>
      <p:sp>
        <p:nvSpPr>
          <p:cNvPr id="68" name="Vrije v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ep 8" title="Tekstcontainer vorm"/>
          <p:cNvGrpSpPr/>
          <p:nvPr/>
        </p:nvGrpSpPr>
        <p:grpSpPr>
          <a:xfrm>
            <a:off x="5490225" y="467785"/>
            <a:ext cx="3656410" cy="5922963"/>
            <a:chOff x="7320300" y="467784"/>
            <a:chExt cx="4875213" cy="5922963"/>
          </a:xfrm>
        </p:grpSpPr>
        <p:sp>
          <p:nvSpPr>
            <p:cNvPr id="231" name="Vrije v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Vrije v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Rechte verbindingslijn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el 1"/>
          <p:cNvSpPr>
            <a:spLocks noGrp="1"/>
          </p:cNvSpPr>
          <p:nvPr>
            <p:ph type="ctrTitle"/>
          </p:nvPr>
        </p:nvSpPr>
        <p:spPr>
          <a:xfrm>
            <a:off x="5940564" y="1023868"/>
            <a:ext cx="2845259" cy="3349641"/>
          </a:xfrm>
        </p:spPr>
        <p:txBody>
          <a:bodyPr rtlCol="0" anchor="t">
            <a:normAutofit/>
          </a:bodyPr>
          <a:lstStyle>
            <a:lvl1pPr algn="l">
              <a:lnSpc>
                <a:spcPct val="105000"/>
              </a:lnSpc>
              <a:defRPr sz="2925" baseline="0">
                <a:solidFill>
                  <a:schemeClr val="bg2"/>
                </a:solidFill>
              </a:defRPr>
            </a:lvl1pPr>
          </a:lstStyle>
          <a:p>
            <a:pPr rtl="0"/>
            <a:r>
              <a:rPr lang="nl-NL" noProof="0"/>
              <a:t>Klik om de stijl te bewerken</a:t>
            </a:r>
            <a:endParaRPr lang="nl-NL" noProof="0" dirty="0"/>
          </a:p>
        </p:txBody>
      </p:sp>
      <p:sp>
        <p:nvSpPr>
          <p:cNvPr id="3" name="Subtitel 2"/>
          <p:cNvSpPr>
            <a:spLocks noGrp="1"/>
          </p:cNvSpPr>
          <p:nvPr>
            <p:ph type="subTitle" idx="1"/>
          </p:nvPr>
        </p:nvSpPr>
        <p:spPr>
          <a:xfrm>
            <a:off x="5940564" y="4945377"/>
            <a:ext cx="2845259" cy="1037760"/>
          </a:xfrm>
        </p:spPr>
        <p:txBody>
          <a:bodyPr rtlCol="0" anchor="t">
            <a:normAutofit/>
          </a:bodyPr>
          <a:lstStyle>
            <a:lvl1pPr marL="0" indent="0" algn="l">
              <a:lnSpc>
                <a:spcPct val="130000"/>
              </a:lnSpc>
              <a:buNone/>
              <a:defRPr sz="150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nl-NL" noProof="0"/>
              <a:t>Klik om de ondertitelstijl van het model te bewerken</a:t>
            </a:r>
            <a:endParaRPr lang="nl-NL" noProof="0" dirty="0"/>
          </a:p>
        </p:txBody>
      </p:sp>
    </p:spTree>
    <p:extLst>
      <p:ext uri="{BB962C8B-B14F-4D97-AF65-F5344CB8AC3E}">
        <p14:creationId xmlns:p14="http://schemas.microsoft.com/office/powerpoint/2010/main" val="2312247586"/>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inhoud 2"/>
          <p:cNvSpPr>
            <a:spLocks noGrp="1"/>
          </p:cNvSpPr>
          <p:nvPr>
            <p:ph idx="1"/>
          </p:nvPr>
        </p:nvSpPr>
        <p:spPr/>
        <p:txBody>
          <a:bodyPr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p:txBody>
          <a:bodyPr rtlCol="0"/>
          <a:lstStyle/>
          <a:p>
            <a:pPr rtl="0"/>
            <a:fld id="{9FDAE168-8DBF-423B-B78F-6C18A0BB92FE}" type="datetime1">
              <a:rPr lang="nl-NL" noProof="0" smtClean="0"/>
              <a:t>11-03-20</a:t>
            </a:fld>
            <a:endParaRPr lang="nl-NL" noProof="0"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FAEF9944-A4F6-4C59-AEBD-678D6480B8EA}" type="slidenum">
              <a:rPr lang="nl-NL" noProof="0" smtClean="0"/>
              <a:t>‹nr.›</a:t>
            </a:fld>
            <a:endParaRPr lang="nl-NL" noProof="0" dirty="0"/>
          </a:p>
        </p:txBody>
      </p:sp>
    </p:spTree>
    <p:extLst>
      <p:ext uri="{BB962C8B-B14F-4D97-AF65-F5344CB8AC3E}">
        <p14:creationId xmlns:p14="http://schemas.microsoft.com/office/powerpoint/2010/main" val="35654084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ekop">
    <p:bg>
      <p:bgPr>
        <a:solidFill>
          <a:schemeClr val="accent1"/>
        </a:solidFill>
        <a:effectLst/>
      </p:bgPr>
    </p:bg>
    <p:spTree>
      <p:nvGrpSpPr>
        <p:cNvPr id="1" name=""/>
        <p:cNvGrpSpPr/>
        <p:nvPr/>
      </p:nvGrpSpPr>
      <p:grpSpPr>
        <a:xfrm>
          <a:off x="0" y="0"/>
          <a:ext cx="0" cy="0"/>
          <a:chOff x="0" y="0"/>
          <a:chExt cx="0" cy="0"/>
        </a:xfrm>
      </p:grpSpPr>
      <p:sp>
        <p:nvSpPr>
          <p:cNvPr id="10" name="Vrije vorm 5" title="Achtergrond met veren"/>
          <p:cNvSpPr>
            <a:spLocks noEditPoints="1"/>
          </p:cNvSpPr>
          <p:nvPr/>
        </p:nvSpPr>
        <p:spPr bwMode="auto">
          <a:xfrm>
            <a:off x="1" y="-4679"/>
            <a:ext cx="9150461"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ep 8" title="Tekstcontainer vorm"/>
          <p:cNvGrpSpPr/>
          <p:nvPr/>
        </p:nvGrpSpPr>
        <p:grpSpPr>
          <a:xfrm>
            <a:off x="1839516" y="1262064"/>
            <a:ext cx="5464969" cy="4333875"/>
            <a:chOff x="2452688" y="1262063"/>
            <a:chExt cx="7286625" cy="4333875"/>
          </a:xfrm>
        </p:grpSpPr>
        <p:sp>
          <p:nvSpPr>
            <p:cNvPr id="175" name="Vrije v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Vrije v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Rechte verbindingslijn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Tijdelijke aanduiding voor datum 3"/>
          <p:cNvSpPr>
            <a:spLocks noGrp="1"/>
          </p:cNvSpPr>
          <p:nvPr>
            <p:ph type="dt" sz="half" idx="10"/>
          </p:nvPr>
        </p:nvSpPr>
        <p:spPr>
          <a:xfrm>
            <a:off x="6738557" y="6296731"/>
            <a:ext cx="2057400" cy="365125"/>
          </a:xfrm>
        </p:spPr>
        <p:txBody>
          <a:bodyPr rtlCol="0"/>
          <a:lstStyle>
            <a:lvl1pPr>
              <a:defRPr>
                <a:solidFill>
                  <a:schemeClr val="bg2"/>
                </a:solidFill>
              </a:defRPr>
            </a:lvl1pPr>
          </a:lstStyle>
          <a:p>
            <a:pPr rtl="0"/>
            <a:fld id="{9468FABA-2B50-443B-AE21-816EE1EA81D5}" type="datetime1">
              <a:rPr lang="nl-NL" noProof="0" smtClean="0"/>
              <a:t>11-03-20</a:t>
            </a:fld>
            <a:endParaRPr lang="nl-NL" noProof="0" dirty="0"/>
          </a:p>
        </p:txBody>
      </p:sp>
      <p:sp>
        <p:nvSpPr>
          <p:cNvPr id="5" name="Tijdelijke aanduiding voor voettekst 4"/>
          <p:cNvSpPr>
            <a:spLocks noGrp="1"/>
          </p:cNvSpPr>
          <p:nvPr>
            <p:ph type="ftr" sz="quarter" idx="11"/>
          </p:nvPr>
        </p:nvSpPr>
        <p:spPr>
          <a:xfrm>
            <a:off x="3030683" y="6296731"/>
            <a:ext cx="3086100" cy="365125"/>
          </a:xfrm>
        </p:spPr>
        <p:txBody>
          <a:bodyPr rtlCol="0"/>
          <a:lstStyle>
            <a:lvl1pPr algn="ctr">
              <a:defRPr>
                <a:solidFill>
                  <a:schemeClr val="bg2"/>
                </a:solidFill>
              </a:defRPr>
            </a:lvl1pPr>
          </a:lstStyle>
          <a:p>
            <a:pPr rtl="0"/>
            <a:endParaRPr lang="nl-NL" noProof="0" dirty="0"/>
          </a:p>
        </p:txBody>
      </p:sp>
      <p:sp>
        <p:nvSpPr>
          <p:cNvPr id="6" name="Tijdelijke aanduiding voor dianummer 5"/>
          <p:cNvSpPr>
            <a:spLocks noGrp="1"/>
          </p:cNvSpPr>
          <p:nvPr>
            <p:ph type="sldNum" sz="quarter" idx="12"/>
          </p:nvPr>
        </p:nvSpPr>
        <p:spPr>
          <a:xfrm>
            <a:off x="348057" y="6296731"/>
            <a:ext cx="2086157" cy="365125"/>
          </a:xfrm>
        </p:spPr>
        <p:txBody>
          <a:bodyPr rtlCol="0" anchor="ctr"/>
          <a:lstStyle>
            <a:lvl1pPr algn="l">
              <a:defRPr sz="900">
                <a:solidFill>
                  <a:schemeClr val="bg2"/>
                </a:solidFill>
              </a:defRPr>
            </a:lvl1pPr>
          </a:lstStyle>
          <a:p>
            <a:pPr rtl="0"/>
            <a:fld id="{FAEF9944-A4F6-4C59-AEBD-678D6480B8EA}" type="slidenum">
              <a:rPr lang="nl-NL" noProof="0" smtClean="0"/>
              <a:pPr rtl="0"/>
              <a:t>‹nr.›</a:t>
            </a:fld>
            <a:endParaRPr lang="nl-NL" noProof="0" dirty="0"/>
          </a:p>
        </p:txBody>
      </p:sp>
      <p:sp>
        <p:nvSpPr>
          <p:cNvPr id="2" name="Titel 1"/>
          <p:cNvSpPr>
            <a:spLocks noGrp="1"/>
          </p:cNvSpPr>
          <p:nvPr>
            <p:ph type="title"/>
          </p:nvPr>
        </p:nvSpPr>
        <p:spPr>
          <a:xfrm>
            <a:off x="2371726" y="1830580"/>
            <a:ext cx="4394793" cy="1841715"/>
          </a:xfrm>
        </p:spPr>
        <p:txBody>
          <a:bodyPr rtlCol="0" anchor="t">
            <a:normAutofit/>
          </a:bodyPr>
          <a:lstStyle>
            <a:lvl1pPr algn="ctr">
              <a:lnSpc>
                <a:spcPct val="105000"/>
              </a:lnSpc>
              <a:defRPr sz="2925" baseline="0">
                <a:solidFill>
                  <a:schemeClr val="tx2">
                    <a:lumMod val="75000"/>
                    <a:lumOff val="25000"/>
                  </a:schemeClr>
                </a:solidFill>
              </a:defRPr>
            </a:lvl1pPr>
          </a:lstStyle>
          <a:p>
            <a:pPr rtl="0"/>
            <a:r>
              <a:rPr lang="nl-NL" noProof="0"/>
              <a:t>Klik om de stijl te bewerken</a:t>
            </a:r>
            <a:endParaRPr lang="nl-NL" noProof="0" dirty="0"/>
          </a:p>
        </p:txBody>
      </p:sp>
      <p:sp>
        <p:nvSpPr>
          <p:cNvPr id="3" name="Tijdelijke aanduiding voor tekst 2"/>
          <p:cNvSpPr>
            <a:spLocks noGrp="1"/>
          </p:cNvSpPr>
          <p:nvPr>
            <p:ph type="body" idx="1"/>
          </p:nvPr>
        </p:nvSpPr>
        <p:spPr>
          <a:xfrm>
            <a:off x="2860938" y="4176132"/>
            <a:ext cx="3424856" cy="1038807"/>
          </a:xfrm>
        </p:spPr>
        <p:txBody>
          <a:bodyPr rtlCol="0">
            <a:normAutofit/>
          </a:bodyPr>
          <a:lstStyle>
            <a:lvl1pPr marL="0" indent="0" algn="ctr">
              <a:lnSpc>
                <a:spcPct val="130000"/>
              </a:lnSpc>
              <a:spcBef>
                <a:spcPts val="0"/>
              </a:spcBef>
              <a:buNone/>
              <a:defRPr sz="1500" baseline="0">
                <a:solidFill>
                  <a:schemeClr val="tx2">
                    <a:lumMod val="75000"/>
                    <a:lumOff val="2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nl-NL" noProof="0"/>
              <a:t>Tekststijl van het model bewerken</a:t>
            </a:r>
          </a:p>
        </p:txBody>
      </p:sp>
    </p:spTree>
    <p:extLst>
      <p:ext uri="{BB962C8B-B14F-4D97-AF65-F5344CB8AC3E}">
        <p14:creationId xmlns:p14="http://schemas.microsoft.com/office/powerpoint/2010/main" val="22059881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ee, inhou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inhoud 2"/>
          <p:cNvSpPr>
            <a:spLocks noGrp="1"/>
          </p:cNvSpPr>
          <p:nvPr>
            <p:ph sz="half" idx="1"/>
          </p:nvPr>
        </p:nvSpPr>
        <p:spPr>
          <a:xfrm>
            <a:off x="2200274" y="2438400"/>
            <a:ext cx="3120390" cy="3657601"/>
          </a:xfrm>
        </p:spPr>
        <p:txBody>
          <a:bodyPr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inhoud 3"/>
          <p:cNvSpPr>
            <a:spLocks noGrp="1"/>
          </p:cNvSpPr>
          <p:nvPr>
            <p:ph sz="half" idx="2"/>
          </p:nvPr>
        </p:nvSpPr>
        <p:spPr>
          <a:xfrm>
            <a:off x="5657813" y="2438400"/>
            <a:ext cx="3120390" cy="3657601"/>
          </a:xfrm>
        </p:spPr>
        <p:txBody>
          <a:bodyPr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datum 4"/>
          <p:cNvSpPr>
            <a:spLocks noGrp="1"/>
          </p:cNvSpPr>
          <p:nvPr>
            <p:ph type="dt" sz="half" idx="10"/>
          </p:nvPr>
        </p:nvSpPr>
        <p:spPr/>
        <p:txBody>
          <a:bodyPr rtlCol="0"/>
          <a:lstStyle/>
          <a:p>
            <a:pPr rtl="0"/>
            <a:fld id="{868CC0B4-93DD-4004-AC46-5280C8290A51}" type="datetime1">
              <a:rPr lang="nl-NL" noProof="0" smtClean="0"/>
              <a:t>11-03-20</a:t>
            </a:fld>
            <a:endParaRPr lang="nl-NL" noProof="0"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FAEF9944-A4F6-4C59-AEBD-678D6480B8EA}" type="slidenum">
              <a:rPr lang="nl-NL" noProof="0" smtClean="0"/>
              <a:t>‹nr.›</a:t>
            </a:fld>
            <a:endParaRPr lang="nl-NL" noProof="0" dirty="0"/>
          </a:p>
        </p:txBody>
      </p:sp>
    </p:spTree>
    <p:extLst>
      <p:ext uri="{BB962C8B-B14F-4D97-AF65-F5344CB8AC3E}">
        <p14:creationId xmlns:p14="http://schemas.microsoft.com/office/powerpoint/2010/main" val="32561336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2200274" y="566928"/>
            <a:ext cx="6577930" cy="1563624"/>
          </a:xfrm>
        </p:spPr>
        <p:txBody>
          <a:bodyPr rtlCol="0"/>
          <a:lstStyle/>
          <a:p>
            <a:pPr rtl="0"/>
            <a:r>
              <a:rPr lang="nl-NL" noProof="0"/>
              <a:t>Klik om de stijl te bewerken</a:t>
            </a:r>
            <a:endParaRPr lang="nl-NL" noProof="0" dirty="0"/>
          </a:p>
        </p:txBody>
      </p:sp>
      <p:sp>
        <p:nvSpPr>
          <p:cNvPr id="3" name="Tijdelijke aanduiding voor tekst 2"/>
          <p:cNvSpPr>
            <a:spLocks noGrp="1"/>
          </p:cNvSpPr>
          <p:nvPr>
            <p:ph type="body" idx="1"/>
          </p:nvPr>
        </p:nvSpPr>
        <p:spPr>
          <a:xfrm>
            <a:off x="2200274" y="2456408"/>
            <a:ext cx="3120390" cy="823912"/>
          </a:xfrm>
        </p:spPr>
        <p:txBody>
          <a:bodyPr rtlCol="0" anchor="b"/>
          <a:lstStyle>
            <a:lvl1pPr marL="0" indent="0">
              <a:lnSpc>
                <a:spcPct val="99000"/>
              </a:lnSpc>
              <a:buNone/>
              <a:defRPr sz="18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nl-NL" noProof="0"/>
              <a:t>Tekststijl van het model bewerken</a:t>
            </a:r>
          </a:p>
        </p:txBody>
      </p:sp>
      <p:sp>
        <p:nvSpPr>
          <p:cNvPr id="4" name="Tijdelijke aanduiding voor inhoud 3"/>
          <p:cNvSpPr>
            <a:spLocks noGrp="1"/>
          </p:cNvSpPr>
          <p:nvPr>
            <p:ph sz="half" idx="2"/>
          </p:nvPr>
        </p:nvSpPr>
        <p:spPr>
          <a:xfrm>
            <a:off x="2200274" y="3316640"/>
            <a:ext cx="3120390" cy="2779361"/>
          </a:xfrm>
        </p:spPr>
        <p:txBody>
          <a:bodyPr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tekst 4"/>
          <p:cNvSpPr>
            <a:spLocks noGrp="1"/>
          </p:cNvSpPr>
          <p:nvPr>
            <p:ph type="body" sz="quarter" idx="3"/>
          </p:nvPr>
        </p:nvSpPr>
        <p:spPr>
          <a:xfrm>
            <a:off x="5657813" y="2456408"/>
            <a:ext cx="3120390" cy="823912"/>
          </a:xfrm>
        </p:spPr>
        <p:txBody>
          <a:bodyPr rtlCol="0" anchor="b"/>
          <a:lstStyle>
            <a:lvl1pPr marL="0" indent="0">
              <a:lnSpc>
                <a:spcPct val="99000"/>
              </a:lnSpc>
              <a:buNone/>
              <a:defRPr sz="18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nl-NL" noProof="0"/>
              <a:t>Tekststijl van het model bewerken</a:t>
            </a:r>
          </a:p>
        </p:txBody>
      </p:sp>
      <p:sp>
        <p:nvSpPr>
          <p:cNvPr id="6" name="Tijdelijke aanduiding voor inhoud 5"/>
          <p:cNvSpPr>
            <a:spLocks noGrp="1"/>
          </p:cNvSpPr>
          <p:nvPr>
            <p:ph sz="quarter" idx="4"/>
          </p:nvPr>
        </p:nvSpPr>
        <p:spPr>
          <a:xfrm>
            <a:off x="5657813" y="3316640"/>
            <a:ext cx="3120390" cy="2779361"/>
          </a:xfrm>
        </p:spPr>
        <p:txBody>
          <a:bodyPr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7" name="Tijdelijke aanduiding voor datum 6"/>
          <p:cNvSpPr>
            <a:spLocks noGrp="1"/>
          </p:cNvSpPr>
          <p:nvPr>
            <p:ph type="dt" sz="half" idx="10"/>
          </p:nvPr>
        </p:nvSpPr>
        <p:spPr/>
        <p:txBody>
          <a:bodyPr rtlCol="0"/>
          <a:lstStyle/>
          <a:p>
            <a:pPr rtl="0"/>
            <a:fld id="{32004C1E-C4D3-45A9-B945-5AC7AAE5C6D9}" type="datetime1">
              <a:rPr lang="nl-NL" noProof="0" smtClean="0"/>
              <a:t>11-03-20</a:t>
            </a:fld>
            <a:endParaRPr lang="nl-NL" noProof="0" dirty="0"/>
          </a:p>
        </p:txBody>
      </p:sp>
      <p:sp>
        <p:nvSpPr>
          <p:cNvPr id="8" name="Tijdelijke aanduiding voor voettekst 7"/>
          <p:cNvSpPr>
            <a:spLocks noGrp="1"/>
          </p:cNvSpPr>
          <p:nvPr>
            <p:ph type="ftr" sz="quarter" idx="11"/>
          </p:nvPr>
        </p:nvSpPr>
        <p:spPr/>
        <p:txBody>
          <a:bodyPr rtlCol="0"/>
          <a:lstStyle/>
          <a:p>
            <a:pPr rtl="0"/>
            <a:endParaRPr lang="nl-NL" noProof="0" dirty="0"/>
          </a:p>
        </p:txBody>
      </p:sp>
      <p:sp>
        <p:nvSpPr>
          <p:cNvPr id="9" name="Tijdelijke aanduiding voor dianummer 8"/>
          <p:cNvSpPr>
            <a:spLocks noGrp="1"/>
          </p:cNvSpPr>
          <p:nvPr>
            <p:ph type="sldNum" sz="quarter" idx="12"/>
          </p:nvPr>
        </p:nvSpPr>
        <p:spPr/>
        <p:txBody>
          <a:bodyPr rtlCol="0"/>
          <a:lstStyle/>
          <a:p>
            <a:pPr rtl="0"/>
            <a:fld id="{FAEF9944-A4F6-4C59-AEBD-678D6480B8EA}" type="slidenum">
              <a:rPr lang="nl-NL" noProof="0" smtClean="0"/>
              <a:t>‹nr.›</a:t>
            </a:fld>
            <a:endParaRPr lang="nl-NL" noProof="0" dirty="0"/>
          </a:p>
        </p:txBody>
      </p:sp>
    </p:spTree>
    <p:extLst>
      <p:ext uri="{BB962C8B-B14F-4D97-AF65-F5344CB8AC3E}">
        <p14:creationId xmlns:p14="http://schemas.microsoft.com/office/powerpoint/2010/main" val="10387363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datum 2"/>
          <p:cNvSpPr>
            <a:spLocks noGrp="1"/>
          </p:cNvSpPr>
          <p:nvPr>
            <p:ph type="dt" sz="half" idx="10"/>
          </p:nvPr>
        </p:nvSpPr>
        <p:spPr/>
        <p:txBody>
          <a:bodyPr rtlCol="0"/>
          <a:lstStyle/>
          <a:p>
            <a:pPr rtl="0"/>
            <a:fld id="{DEB9256B-BAD2-4B9B-A1A1-635A2B494FD6}" type="datetime1">
              <a:rPr lang="nl-NL" noProof="0" smtClean="0"/>
              <a:t>11-03-20</a:t>
            </a:fld>
            <a:endParaRPr lang="nl-NL" noProof="0" dirty="0"/>
          </a:p>
        </p:txBody>
      </p:sp>
      <p:sp>
        <p:nvSpPr>
          <p:cNvPr id="4" name="Tijdelijke aanduiding voor voettekst 3"/>
          <p:cNvSpPr>
            <a:spLocks noGrp="1"/>
          </p:cNvSpPr>
          <p:nvPr>
            <p:ph type="ftr" sz="quarter" idx="11"/>
          </p:nvPr>
        </p:nvSpPr>
        <p:spPr/>
        <p:txBody>
          <a:bodyPr rtlCol="0"/>
          <a:lstStyle/>
          <a:p>
            <a:pPr rtl="0"/>
            <a:endParaRPr lang="nl-NL" noProof="0" dirty="0"/>
          </a:p>
        </p:txBody>
      </p:sp>
      <p:sp>
        <p:nvSpPr>
          <p:cNvPr id="5" name="Tijdelijke aanduiding voor dianummer 4"/>
          <p:cNvSpPr>
            <a:spLocks noGrp="1"/>
          </p:cNvSpPr>
          <p:nvPr>
            <p:ph type="sldNum" sz="quarter" idx="12"/>
          </p:nvPr>
        </p:nvSpPr>
        <p:spPr/>
        <p:txBody>
          <a:bodyPr rtlCol="0"/>
          <a:lstStyle/>
          <a:p>
            <a:pPr rtl="0"/>
            <a:fld id="{FAEF9944-A4F6-4C59-AEBD-678D6480B8EA}" type="slidenum">
              <a:rPr lang="nl-NL" noProof="0" smtClean="0"/>
              <a:t>‹nr.›</a:t>
            </a:fld>
            <a:endParaRPr lang="nl-NL" noProof="0" dirty="0"/>
          </a:p>
        </p:txBody>
      </p:sp>
    </p:spTree>
    <p:extLst>
      <p:ext uri="{BB962C8B-B14F-4D97-AF65-F5344CB8AC3E}">
        <p14:creationId xmlns:p14="http://schemas.microsoft.com/office/powerpoint/2010/main" val="175801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Leeg">
    <p:bg>
      <p:bgPr>
        <a:solidFill>
          <a:schemeClr val="bg2"/>
        </a:solidFill>
        <a:effectLst/>
      </p:bgPr>
    </p:bg>
    <p:spTree>
      <p:nvGrpSpPr>
        <p:cNvPr id="1" name=""/>
        <p:cNvGrpSpPr/>
        <p:nvPr/>
      </p:nvGrpSpPr>
      <p:grpSpPr>
        <a:xfrm>
          <a:off x="0" y="0"/>
          <a:ext cx="0" cy="0"/>
          <a:chOff x="0" y="0"/>
          <a:chExt cx="0" cy="0"/>
        </a:xfrm>
      </p:grpSpPr>
      <p:grpSp>
        <p:nvGrpSpPr>
          <p:cNvPr id="5" name="Groep 4" title="Veren"/>
          <p:cNvGrpSpPr/>
          <p:nvPr/>
        </p:nvGrpSpPr>
        <p:grpSpPr>
          <a:xfrm>
            <a:off x="300536" y="362425"/>
            <a:ext cx="2621984" cy="6204388"/>
            <a:chOff x="400714" y="362425"/>
            <a:chExt cx="3495979" cy="6204388"/>
          </a:xfrm>
        </p:grpSpPr>
        <p:sp>
          <p:nvSpPr>
            <p:cNvPr id="6" name="Vrije v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Vrije v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jdelijke aanduiding voor datum 1"/>
          <p:cNvSpPr>
            <a:spLocks noGrp="1"/>
          </p:cNvSpPr>
          <p:nvPr>
            <p:ph type="dt" sz="half" idx="10"/>
          </p:nvPr>
        </p:nvSpPr>
        <p:spPr/>
        <p:txBody>
          <a:bodyPr rtlCol="0"/>
          <a:lstStyle/>
          <a:p>
            <a:pPr rtl="0"/>
            <a:fld id="{724FFF51-3ABD-4395-9D36-6CD9F0616271}" type="datetime1">
              <a:rPr lang="nl-NL" noProof="0" smtClean="0"/>
              <a:t>11-03-20</a:t>
            </a:fld>
            <a:endParaRPr lang="nl-NL" noProof="0" dirty="0"/>
          </a:p>
        </p:txBody>
      </p:sp>
      <p:sp>
        <p:nvSpPr>
          <p:cNvPr id="3" name="Tijdelijke aanduiding voor voettekst 2"/>
          <p:cNvSpPr>
            <a:spLocks noGrp="1"/>
          </p:cNvSpPr>
          <p:nvPr>
            <p:ph type="ftr" sz="quarter" idx="11"/>
          </p:nvPr>
        </p:nvSpPr>
        <p:spPr/>
        <p:txBody>
          <a:bodyPr rtlCol="0"/>
          <a:lstStyle/>
          <a:p>
            <a:pPr rtl="0"/>
            <a:endParaRPr lang="nl-NL" noProof="0" dirty="0"/>
          </a:p>
        </p:txBody>
      </p:sp>
      <p:sp>
        <p:nvSpPr>
          <p:cNvPr id="4" name="Tijdelijke aanduiding voor dianummer 3"/>
          <p:cNvSpPr>
            <a:spLocks noGrp="1"/>
          </p:cNvSpPr>
          <p:nvPr>
            <p:ph type="sldNum" sz="quarter" idx="12"/>
          </p:nvPr>
        </p:nvSpPr>
        <p:spPr/>
        <p:txBody>
          <a:bodyPr rtlCol="0"/>
          <a:lstStyle/>
          <a:p>
            <a:pPr rtl="0"/>
            <a:fld id="{FAEF9944-A4F6-4C59-AEBD-678D6480B8EA}" type="slidenum">
              <a:rPr lang="nl-NL" noProof="0" smtClean="0"/>
              <a:t>‹nr.›</a:t>
            </a:fld>
            <a:endParaRPr lang="nl-NL" noProof="0" dirty="0"/>
          </a:p>
        </p:txBody>
      </p:sp>
    </p:spTree>
    <p:extLst>
      <p:ext uri="{BB962C8B-B14F-4D97-AF65-F5344CB8AC3E}">
        <p14:creationId xmlns:p14="http://schemas.microsoft.com/office/powerpoint/2010/main" val="158816479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8" name="Vrije vorm 15" title="Veer"/>
          <p:cNvSpPr>
            <a:spLocks noEditPoints="1"/>
          </p:cNvSpPr>
          <p:nvPr/>
        </p:nvSpPr>
        <p:spPr bwMode="auto">
          <a:xfrm rot="2047334" flipH="1">
            <a:off x="6429343" y="453682"/>
            <a:ext cx="2557084"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el 1"/>
          <p:cNvSpPr>
            <a:spLocks noGrp="1"/>
          </p:cNvSpPr>
          <p:nvPr>
            <p:ph type="title"/>
          </p:nvPr>
        </p:nvSpPr>
        <p:spPr>
          <a:xfrm>
            <a:off x="6357367" y="1503907"/>
            <a:ext cx="2420786" cy="1687924"/>
          </a:xfrm>
        </p:spPr>
        <p:txBody>
          <a:bodyPr rtlCol="0" anchor="b">
            <a:normAutofit/>
          </a:bodyPr>
          <a:lstStyle>
            <a:lvl1pPr>
              <a:lnSpc>
                <a:spcPct val="104000"/>
              </a:lnSpc>
              <a:defRPr sz="2550"/>
            </a:lvl1pPr>
          </a:lstStyle>
          <a:p>
            <a:pPr rtl="0"/>
            <a:r>
              <a:rPr lang="nl-NL" noProof="0"/>
              <a:t>Klik om de stijl te bewerken</a:t>
            </a:r>
            <a:endParaRPr lang="nl-NL" noProof="0" dirty="0"/>
          </a:p>
        </p:txBody>
      </p:sp>
      <p:sp>
        <p:nvSpPr>
          <p:cNvPr id="3" name="Tijdelijke aanduiding voor inhoud 2"/>
          <p:cNvSpPr>
            <a:spLocks noGrp="1"/>
          </p:cNvSpPr>
          <p:nvPr>
            <p:ph idx="1"/>
          </p:nvPr>
        </p:nvSpPr>
        <p:spPr>
          <a:xfrm>
            <a:off x="365798" y="441414"/>
            <a:ext cx="5697780" cy="5654586"/>
          </a:xfrm>
        </p:spPr>
        <p:txBody>
          <a:bodyPr rtlCol="0"/>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tekst 3"/>
          <p:cNvSpPr>
            <a:spLocks noGrp="1"/>
          </p:cNvSpPr>
          <p:nvPr>
            <p:ph type="body" sz="half" idx="2"/>
          </p:nvPr>
        </p:nvSpPr>
        <p:spPr>
          <a:xfrm>
            <a:off x="6357367" y="3223804"/>
            <a:ext cx="2420786" cy="2872197"/>
          </a:xfrm>
        </p:spPr>
        <p:txBody>
          <a:bodyPr rtlCol="0"/>
          <a:lstStyle>
            <a:lvl1pPr marL="0" indent="0">
              <a:spcBef>
                <a:spcPts val="1050"/>
              </a:spcBef>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nl-NL" noProof="0"/>
              <a:t>Tekststijl van het model bewerken</a:t>
            </a:r>
          </a:p>
        </p:txBody>
      </p:sp>
      <p:sp>
        <p:nvSpPr>
          <p:cNvPr id="5" name="Tijdelijke aanduiding voor datum 4"/>
          <p:cNvSpPr>
            <a:spLocks noGrp="1"/>
          </p:cNvSpPr>
          <p:nvPr>
            <p:ph type="dt" sz="half" idx="10"/>
          </p:nvPr>
        </p:nvSpPr>
        <p:spPr>
          <a:xfrm>
            <a:off x="6357417" y="6286501"/>
            <a:ext cx="2420786" cy="365125"/>
          </a:xfrm>
        </p:spPr>
        <p:txBody>
          <a:bodyPr rtlCol="0"/>
          <a:lstStyle>
            <a:lvl1pPr algn="l">
              <a:defRPr/>
            </a:lvl1pPr>
          </a:lstStyle>
          <a:p>
            <a:pPr rtl="0"/>
            <a:fld id="{B26EA93B-3F42-4A89-9742-5C389EE883B2}" type="datetime1">
              <a:rPr lang="nl-NL" noProof="0" smtClean="0"/>
              <a:t>11-03-20</a:t>
            </a:fld>
            <a:endParaRPr lang="nl-NL" noProof="0" dirty="0"/>
          </a:p>
        </p:txBody>
      </p:sp>
      <p:sp>
        <p:nvSpPr>
          <p:cNvPr id="6" name="Tijdelijke aanduiding voor voettekst 5"/>
          <p:cNvSpPr>
            <a:spLocks noGrp="1"/>
          </p:cNvSpPr>
          <p:nvPr>
            <p:ph type="ftr" sz="quarter" idx="11"/>
          </p:nvPr>
        </p:nvSpPr>
        <p:spPr>
          <a:xfrm>
            <a:off x="365798" y="6286501"/>
            <a:ext cx="5697780" cy="365125"/>
          </a:xfrm>
        </p:spPr>
        <p:txBody>
          <a:bodyPr rtlCol="0"/>
          <a:lstStyle>
            <a:lvl1pPr algn="l">
              <a:defRPr/>
            </a:lvl1pPr>
          </a:lstStyle>
          <a:p>
            <a:pPr rtl="0"/>
            <a:endParaRPr lang="nl-NL" noProof="0" dirty="0"/>
          </a:p>
        </p:txBody>
      </p:sp>
      <p:sp>
        <p:nvSpPr>
          <p:cNvPr id="7" name="Tijdelijke aanduiding voor dianummer 6"/>
          <p:cNvSpPr>
            <a:spLocks noGrp="1"/>
          </p:cNvSpPr>
          <p:nvPr>
            <p:ph type="sldNum" sz="quarter" idx="12"/>
          </p:nvPr>
        </p:nvSpPr>
        <p:spPr>
          <a:xfrm>
            <a:off x="6357367" y="373605"/>
            <a:ext cx="2420786" cy="816481"/>
          </a:xfrm>
        </p:spPr>
        <p:txBody>
          <a:bodyPr rtlCol="0" anchor="t"/>
          <a:lstStyle>
            <a:lvl1pPr algn="l">
              <a:defRPr sz="3300"/>
            </a:lvl1pPr>
          </a:lstStyle>
          <a:p>
            <a:pPr rtl="0"/>
            <a:fld id="{FAEF9944-A4F6-4C59-AEBD-678D6480B8EA}" type="slidenum">
              <a:rPr lang="nl-NL" noProof="0" smtClean="0"/>
              <a:pPr rtl="0"/>
              <a:t>‹nr.›</a:t>
            </a:fld>
            <a:endParaRPr lang="nl-NL" noProof="0" dirty="0"/>
          </a:p>
        </p:txBody>
      </p:sp>
    </p:spTree>
    <p:extLst>
      <p:ext uri="{BB962C8B-B14F-4D97-AF65-F5344CB8AC3E}">
        <p14:creationId xmlns:p14="http://schemas.microsoft.com/office/powerpoint/2010/main" val="256629528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22" name="Vrije vorm 15" title="Veer"/>
          <p:cNvSpPr>
            <a:spLocks noEditPoints="1"/>
          </p:cNvSpPr>
          <p:nvPr/>
        </p:nvSpPr>
        <p:spPr bwMode="auto">
          <a:xfrm rot="2047334" flipH="1">
            <a:off x="6429343" y="453682"/>
            <a:ext cx="2557084"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el 1"/>
          <p:cNvSpPr>
            <a:spLocks noGrp="1"/>
          </p:cNvSpPr>
          <p:nvPr>
            <p:ph type="title"/>
          </p:nvPr>
        </p:nvSpPr>
        <p:spPr>
          <a:xfrm>
            <a:off x="6357366" y="1503910"/>
            <a:ext cx="2422969" cy="1687924"/>
          </a:xfrm>
        </p:spPr>
        <p:txBody>
          <a:bodyPr rtlCol="0" anchor="b">
            <a:noAutofit/>
          </a:bodyPr>
          <a:lstStyle>
            <a:lvl1pPr>
              <a:lnSpc>
                <a:spcPct val="104000"/>
              </a:lnSpc>
              <a:defRPr sz="2550"/>
            </a:lvl1pPr>
          </a:lstStyle>
          <a:p>
            <a:pPr rtl="0"/>
            <a:r>
              <a:rPr lang="nl-NL" noProof="0"/>
              <a:t>Klik om de stijl te bewerken</a:t>
            </a:r>
            <a:endParaRPr lang="nl-NL" noProof="0" dirty="0"/>
          </a:p>
        </p:txBody>
      </p:sp>
      <p:sp>
        <p:nvSpPr>
          <p:cNvPr id="3" name="Tijdelijke aanduiding voor afbeelding 2"/>
          <p:cNvSpPr>
            <a:spLocks noGrp="1" noChangeAspect="1"/>
          </p:cNvSpPr>
          <p:nvPr>
            <p:ph type="pic" idx="1"/>
          </p:nvPr>
        </p:nvSpPr>
        <p:spPr>
          <a:xfrm>
            <a:off x="1" y="1"/>
            <a:ext cx="6076988" cy="6857999"/>
          </a:xfrm>
        </p:spPr>
        <p:txBody>
          <a:bodyPr rtlCol="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nl-NL" noProof="0"/>
              <a:t>Klik op het pictogram als u een afbeelding wilt toevoegen</a:t>
            </a:r>
            <a:endParaRPr lang="nl-NL" noProof="0" dirty="0"/>
          </a:p>
        </p:txBody>
      </p:sp>
      <p:sp>
        <p:nvSpPr>
          <p:cNvPr id="4" name="Tijdelijke aanduiding voor tekst 3"/>
          <p:cNvSpPr>
            <a:spLocks noGrp="1"/>
          </p:cNvSpPr>
          <p:nvPr>
            <p:ph type="body" sz="half" idx="2"/>
          </p:nvPr>
        </p:nvSpPr>
        <p:spPr>
          <a:xfrm>
            <a:off x="6357366" y="3223806"/>
            <a:ext cx="2420874" cy="2872194"/>
          </a:xfrm>
        </p:spPr>
        <p:txBody>
          <a:bodyPr rtlCol="0"/>
          <a:lstStyle>
            <a:lvl1pPr marL="0" indent="0">
              <a:spcBef>
                <a:spcPts val="1050"/>
              </a:spcBef>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nl-NL" noProof="0"/>
              <a:t>Tekststijl van het model bewerken</a:t>
            </a:r>
          </a:p>
        </p:txBody>
      </p:sp>
      <p:sp>
        <p:nvSpPr>
          <p:cNvPr id="5" name="Tijdelijke aanduiding voor datum 4"/>
          <p:cNvSpPr>
            <a:spLocks noGrp="1"/>
          </p:cNvSpPr>
          <p:nvPr>
            <p:ph type="dt" sz="half" idx="10"/>
          </p:nvPr>
        </p:nvSpPr>
        <p:spPr>
          <a:xfrm>
            <a:off x="6357366" y="6291073"/>
            <a:ext cx="2420874" cy="365125"/>
          </a:xfrm>
        </p:spPr>
        <p:txBody>
          <a:bodyPr rtlCol="0"/>
          <a:lstStyle>
            <a:lvl1pPr algn="l">
              <a:defRPr/>
            </a:lvl1pPr>
          </a:lstStyle>
          <a:p>
            <a:pPr rtl="0"/>
            <a:fld id="{3003D42D-4CF1-4541-9479-DFBACFDA3625}" type="datetime1">
              <a:rPr lang="nl-NL" noProof="0" smtClean="0"/>
              <a:t>11-03-20</a:t>
            </a:fld>
            <a:endParaRPr lang="nl-NL" noProof="0" dirty="0"/>
          </a:p>
        </p:txBody>
      </p:sp>
      <p:sp>
        <p:nvSpPr>
          <p:cNvPr id="6" name="Tijdelijke aanduiding voor voettekst 5"/>
          <p:cNvSpPr>
            <a:spLocks noGrp="1"/>
          </p:cNvSpPr>
          <p:nvPr>
            <p:ph type="ftr" sz="quarter" idx="11"/>
          </p:nvPr>
        </p:nvSpPr>
        <p:spPr>
          <a:xfrm>
            <a:off x="365798" y="6291073"/>
            <a:ext cx="5698998" cy="365125"/>
          </a:xfrm>
        </p:spPr>
        <p:txBody>
          <a:bodyPr rtlCol="0"/>
          <a:lstStyle>
            <a:lvl1pPr algn="l">
              <a:defRPr/>
            </a:lvl1pPr>
          </a:lstStyle>
          <a:p>
            <a:pPr rtl="0"/>
            <a:endParaRPr lang="nl-NL" noProof="0" dirty="0"/>
          </a:p>
        </p:txBody>
      </p:sp>
      <p:sp>
        <p:nvSpPr>
          <p:cNvPr id="7" name="Tijdelijke aanduiding voor dianummer 6"/>
          <p:cNvSpPr>
            <a:spLocks noGrp="1"/>
          </p:cNvSpPr>
          <p:nvPr>
            <p:ph type="sldNum" sz="quarter" idx="12"/>
          </p:nvPr>
        </p:nvSpPr>
        <p:spPr>
          <a:xfrm>
            <a:off x="6357366" y="373607"/>
            <a:ext cx="2420874" cy="816482"/>
          </a:xfrm>
        </p:spPr>
        <p:txBody>
          <a:bodyPr rtlCol="0" anchor="t"/>
          <a:lstStyle>
            <a:lvl1pPr algn="l">
              <a:defRPr sz="3300"/>
            </a:lvl1pPr>
          </a:lstStyle>
          <a:p>
            <a:pPr rtl="0"/>
            <a:fld id="{FAEF9944-A4F6-4C59-AEBD-678D6480B8EA}" type="slidenum">
              <a:rPr lang="nl-NL" noProof="0" smtClean="0"/>
              <a:pPr rtl="0"/>
              <a:t>‹nr.›</a:t>
            </a:fld>
            <a:endParaRPr lang="nl-NL" noProof="0" dirty="0"/>
          </a:p>
        </p:txBody>
      </p:sp>
    </p:spTree>
    <p:extLst>
      <p:ext uri="{BB962C8B-B14F-4D97-AF65-F5344CB8AC3E}">
        <p14:creationId xmlns:p14="http://schemas.microsoft.com/office/powerpoint/2010/main" val="26390409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verticale tekst 2"/>
          <p:cNvSpPr>
            <a:spLocks noGrp="1"/>
          </p:cNvSpPr>
          <p:nvPr>
            <p:ph type="body" orient="vert" idx="1"/>
          </p:nvPr>
        </p:nvSpPr>
        <p:spPr/>
        <p:txBody>
          <a:bodyPr vert="eaVert"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p:txBody>
          <a:bodyPr rtlCol="0"/>
          <a:lstStyle/>
          <a:p>
            <a:pPr rtl="0"/>
            <a:fld id="{2CC1BE7D-7412-4495-946F-AEBA797AAF7B}" type="datetime1">
              <a:rPr lang="nl-NL" noProof="0" smtClean="0"/>
              <a:t>11-03-20</a:t>
            </a:fld>
            <a:endParaRPr lang="nl-NL" noProof="0"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FAEF9944-A4F6-4C59-AEBD-678D6480B8EA}" type="slidenum">
              <a:rPr lang="nl-NL" noProof="0" smtClean="0"/>
              <a:t>‹nr.›</a:t>
            </a:fld>
            <a:endParaRPr lang="nl-NL" noProof="0" dirty="0"/>
          </a:p>
        </p:txBody>
      </p:sp>
    </p:spTree>
    <p:extLst>
      <p:ext uri="{BB962C8B-B14F-4D97-AF65-F5344CB8AC3E}">
        <p14:creationId xmlns:p14="http://schemas.microsoft.com/office/powerpoint/2010/main" val="15657320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grpSp>
        <p:nvGrpSpPr>
          <p:cNvPr id="8" name="Groep 7" title="Veer"/>
          <p:cNvGrpSpPr/>
          <p:nvPr/>
        </p:nvGrpSpPr>
        <p:grpSpPr>
          <a:xfrm>
            <a:off x="300536" y="362425"/>
            <a:ext cx="2621984" cy="6204388"/>
            <a:chOff x="400714" y="362425"/>
            <a:chExt cx="3495979" cy="6204388"/>
          </a:xfrm>
        </p:grpSpPr>
        <p:sp>
          <p:nvSpPr>
            <p:cNvPr id="25" name="Vrije v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Vrije v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e titel 1"/>
          <p:cNvSpPr>
            <a:spLocks noGrp="1"/>
          </p:cNvSpPr>
          <p:nvPr>
            <p:ph type="title" orient="vert"/>
          </p:nvPr>
        </p:nvSpPr>
        <p:spPr>
          <a:xfrm>
            <a:off x="6958474" y="507037"/>
            <a:ext cx="1178720" cy="5339932"/>
          </a:xfrm>
        </p:spPr>
        <p:txBody>
          <a:bodyPr vert="eaVert" rtlCol="0"/>
          <a:lstStyle/>
          <a:p>
            <a:pPr rtl="0"/>
            <a:r>
              <a:rPr lang="nl-NL" noProof="0"/>
              <a:t>Klik om de stijl te bewerken</a:t>
            </a:r>
            <a:endParaRPr lang="nl-NL" noProof="0" dirty="0"/>
          </a:p>
        </p:txBody>
      </p:sp>
      <p:sp>
        <p:nvSpPr>
          <p:cNvPr id="3" name="Tijdelijke aanduiding voor verticale tekst 2"/>
          <p:cNvSpPr>
            <a:spLocks noGrp="1"/>
          </p:cNvSpPr>
          <p:nvPr>
            <p:ph type="body" orient="vert" idx="1"/>
          </p:nvPr>
        </p:nvSpPr>
        <p:spPr>
          <a:xfrm>
            <a:off x="2200275" y="524373"/>
            <a:ext cx="4469683" cy="5322596"/>
          </a:xfrm>
        </p:spPr>
        <p:txBody>
          <a:bodyPr vert="eaVert"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a:xfrm>
            <a:off x="6958474" y="6296616"/>
            <a:ext cx="1879497" cy="365125"/>
          </a:xfrm>
        </p:spPr>
        <p:txBody>
          <a:bodyPr rtlCol="0"/>
          <a:lstStyle/>
          <a:p>
            <a:pPr rtl="0"/>
            <a:fld id="{9729ED03-106B-4D9B-B31B-EA2BE9A410C8}" type="datetime1">
              <a:rPr lang="nl-NL" noProof="0" smtClean="0"/>
              <a:t>11-03-20</a:t>
            </a:fld>
            <a:endParaRPr lang="nl-NL" noProof="0" dirty="0"/>
          </a:p>
        </p:txBody>
      </p:sp>
      <p:sp>
        <p:nvSpPr>
          <p:cNvPr id="5" name="Tijdelijke aanduiding voor voettekst 4"/>
          <p:cNvSpPr>
            <a:spLocks noGrp="1"/>
          </p:cNvSpPr>
          <p:nvPr>
            <p:ph type="ftr" sz="quarter" idx="11"/>
          </p:nvPr>
        </p:nvSpPr>
        <p:spPr>
          <a:xfrm>
            <a:off x="2200275" y="6296616"/>
            <a:ext cx="4469683" cy="365125"/>
          </a:xfrm>
        </p:spPr>
        <p:txBody>
          <a:bodyPr rtlCol="0"/>
          <a:lstStyle/>
          <a:p>
            <a:pPr rtl="0"/>
            <a:endParaRPr lang="nl-NL" noProof="0" dirty="0"/>
          </a:p>
        </p:txBody>
      </p:sp>
      <p:sp>
        <p:nvSpPr>
          <p:cNvPr id="6" name="Tijdelijke aanduiding voor dianummer 5"/>
          <p:cNvSpPr>
            <a:spLocks noGrp="1"/>
          </p:cNvSpPr>
          <p:nvPr>
            <p:ph type="sldNum" sz="quarter" idx="12"/>
          </p:nvPr>
        </p:nvSpPr>
        <p:spPr>
          <a:xfrm rot="5400000">
            <a:off x="5878074" y="2928735"/>
            <a:ext cx="5383267" cy="453202"/>
          </a:xfrm>
        </p:spPr>
        <p:txBody>
          <a:bodyPr rtlCol="0"/>
          <a:lstStyle>
            <a:lvl1pPr algn="l">
              <a:defRPr/>
            </a:lvl1pPr>
          </a:lstStyle>
          <a:p>
            <a:pPr rtl="0"/>
            <a:fld id="{FAEF9944-A4F6-4C59-AEBD-678D6480B8EA}" type="slidenum">
              <a:rPr lang="nl-NL" noProof="0" smtClean="0"/>
              <a:pPr rtl="0"/>
              <a:t>‹nr.›</a:t>
            </a:fld>
            <a:endParaRPr lang="nl-NL" noProof="0" dirty="0"/>
          </a:p>
        </p:txBody>
      </p:sp>
      <p:cxnSp>
        <p:nvCxnSpPr>
          <p:cNvPr id="7" name="Rechte verbindingslijn 6" title="Regel"/>
          <p:cNvCxnSpPr/>
          <p:nvPr/>
        </p:nvCxnSpPr>
        <p:spPr>
          <a:xfrm>
            <a:off x="6833687" y="571503"/>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844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E8F42C6-EF91-4EDB-8FB3-F11C4AE9D4EF}"/>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0" y="0"/>
            <a:ext cx="4610109" cy="1408178"/>
          </a:xfrm>
          <a:prstGeom prst="rect">
            <a:avLst/>
          </a:prstGeom>
        </p:spPr>
      </p:pic>
      <p:sp>
        <p:nvSpPr>
          <p:cNvPr id="2" name="Title Placeholder 1"/>
          <p:cNvSpPr>
            <a:spLocks noGrp="1"/>
          </p:cNvSpPr>
          <p:nvPr>
            <p:ph type="title"/>
          </p:nvPr>
        </p:nvSpPr>
        <p:spPr>
          <a:xfrm>
            <a:off x="1980000" y="685800"/>
            <a:ext cx="6438286" cy="342900"/>
          </a:xfrm>
          <a:prstGeom prst="rect">
            <a:avLst/>
          </a:prstGeom>
        </p:spPr>
        <p:txBody>
          <a:bodyPr vert="horz" lIns="0" tIns="0" rIns="0" bIns="0" rtlCol="0" anchor="ctr">
            <a:normAutofit/>
          </a:bodyPr>
          <a:lstStyle/>
          <a:p>
            <a:r>
              <a:rPr lang="nl-NL" dirty="0"/>
              <a:t>Klik om stijl te bewerken</a:t>
            </a:r>
            <a:endParaRPr lang="en-US" dirty="0"/>
          </a:p>
        </p:txBody>
      </p:sp>
      <p:sp>
        <p:nvSpPr>
          <p:cNvPr id="3" name="Text Placeholder 2"/>
          <p:cNvSpPr>
            <a:spLocks noGrp="1"/>
          </p:cNvSpPr>
          <p:nvPr>
            <p:ph type="body" idx="1"/>
          </p:nvPr>
        </p:nvSpPr>
        <p:spPr>
          <a:xfrm>
            <a:off x="1980000" y="1800000"/>
            <a:ext cx="6438286" cy="4264025"/>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1427278789"/>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9" r:id="rId3"/>
    <p:sldLayoutId id="2147483670" r:id="rId4"/>
    <p:sldLayoutId id="2147483662"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66" r:id="rId20"/>
    <p:sldLayoutId id="2147483667" r:id="rId21"/>
    <p:sldLayoutId id="2147483685" r:id="rId22"/>
    <p:sldLayoutId id="2147483686" r:id="rId23"/>
    <p:sldLayoutId id="2147483687" r:id="rId24"/>
  </p:sldLayoutIdLst>
  <p:txStyles>
    <p:titleStyle>
      <a:lvl1pPr algn="l" defTabSz="914400" rtl="0" eaLnBrk="1" latinLnBrk="0" hangingPunct="1">
        <a:lnSpc>
          <a:spcPct val="90000"/>
        </a:lnSpc>
        <a:spcBef>
          <a:spcPct val="0"/>
        </a:spcBef>
        <a:buNone/>
        <a:defRPr sz="2000" b="1" kern="1200">
          <a:solidFill>
            <a:schemeClr val="tx2"/>
          </a:solidFill>
          <a:latin typeface="+mj-lt"/>
          <a:ea typeface="+mj-ea"/>
          <a:cs typeface="+mj-cs"/>
        </a:defRPr>
      </a:lvl1pPr>
    </p:titleStyle>
    <p:bodyStyle>
      <a:lvl1pPr marL="144000" indent="-144000" algn="l" defTabSz="914400" rtl="0" eaLnBrk="1" latinLnBrk="0" hangingPunct="1">
        <a:lnSpc>
          <a:spcPct val="100000"/>
        </a:lnSpc>
        <a:spcBef>
          <a:spcPts val="0"/>
        </a:spcBef>
        <a:buFont typeface="Arial" panose="020B0604020202020204" pitchFamily="34" charset="0"/>
        <a:buChar char="•"/>
        <a:defRPr sz="1600" kern="1200">
          <a:solidFill>
            <a:schemeClr val="tx1"/>
          </a:solidFill>
          <a:latin typeface="+mn-lt"/>
          <a:ea typeface="+mn-ea"/>
          <a:cs typeface="+mn-cs"/>
        </a:defRPr>
      </a:lvl1pPr>
      <a:lvl2pPr marL="288000" indent="-144000" algn="l" defTabSz="914400" rtl="0" eaLnBrk="1" latinLnBrk="0" hangingPunct="1">
        <a:lnSpc>
          <a:spcPct val="100000"/>
        </a:lnSpc>
        <a:spcBef>
          <a:spcPts val="0"/>
        </a:spcBef>
        <a:buFont typeface="Calibri" panose="020F0502020204030204" pitchFamily="34" charset="0"/>
        <a:buChar char="–"/>
        <a:defRPr sz="1600" kern="1200">
          <a:solidFill>
            <a:schemeClr val="tx1"/>
          </a:solidFill>
          <a:latin typeface="+mn-lt"/>
          <a:ea typeface="+mn-ea"/>
          <a:cs typeface="+mn-cs"/>
        </a:defRPr>
      </a:lvl2pPr>
      <a:lvl3pPr marL="432000" indent="-144000" algn="l" defTabSz="914400" rtl="0" eaLnBrk="1" latinLnBrk="0" hangingPunct="1">
        <a:lnSpc>
          <a:spcPct val="100000"/>
        </a:lnSpc>
        <a:spcBef>
          <a:spcPts val="0"/>
        </a:spcBef>
        <a:buSzPct val="80000"/>
        <a:buFont typeface="Wingdings" panose="05000000000000000000" pitchFamily="2" charset="2"/>
        <a:buChar char="§"/>
        <a:defRPr sz="1600" kern="1200">
          <a:solidFill>
            <a:schemeClr val="tx1"/>
          </a:solidFill>
          <a:latin typeface="+mn-lt"/>
          <a:ea typeface="+mn-ea"/>
          <a:cs typeface="+mn-cs"/>
        </a:defRPr>
      </a:lvl3pPr>
      <a:lvl4pPr marL="576000" indent="-144000" algn="l" defTabSz="914400" rtl="0" eaLnBrk="1" latinLnBrk="0" hangingPunct="1">
        <a:lnSpc>
          <a:spcPct val="100000"/>
        </a:lnSpc>
        <a:spcBef>
          <a:spcPts val="0"/>
        </a:spcBef>
        <a:buFont typeface="Calibri" panose="020F0502020204030204" pitchFamily="34" charset="0"/>
        <a:buChar char="›"/>
        <a:defRPr sz="1600" kern="1200">
          <a:solidFill>
            <a:schemeClr val="tx1"/>
          </a:solidFill>
          <a:latin typeface="+mn-lt"/>
          <a:ea typeface="+mn-ea"/>
          <a:cs typeface="+mn-cs"/>
        </a:defRPr>
      </a:lvl4pPr>
      <a:lvl5pPr marL="720000" indent="-144000" algn="l" defTabSz="914400" rtl="0" eaLnBrk="1" latinLnBrk="0" hangingPunct="1">
        <a:lnSpc>
          <a:spcPct val="100000"/>
        </a:lnSpc>
        <a:spcBef>
          <a:spcPts val="0"/>
        </a:spcBef>
        <a:buSzPct val="75000"/>
        <a:buFont typeface="Courier New" panose="02070309020205020404" pitchFamily="49" charset="0"/>
        <a:buChar char="o"/>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ep 6" title="Veren"/>
          <p:cNvGrpSpPr/>
          <p:nvPr/>
        </p:nvGrpSpPr>
        <p:grpSpPr>
          <a:xfrm>
            <a:off x="300536" y="362425"/>
            <a:ext cx="2621984" cy="6204388"/>
            <a:chOff x="400714" y="362425"/>
            <a:chExt cx="3495979" cy="6204388"/>
          </a:xfrm>
        </p:grpSpPr>
        <p:sp>
          <p:nvSpPr>
            <p:cNvPr id="12" name="Vrije v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Vrije v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jdelijke aanduiding voor titel 1"/>
          <p:cNvSpPr>
            <a:spLocks noGrp="1"/>
          </p:cNvSpPr>
          <p:nvPr>
            <p:ph type="title"/>
          </p:nvPr>
        </p:nvSpPr>
        <p:spPr>
          <a:xfrm>
            <a:off x="2200276" y="568345"/>
            <a:ext cx="6577928" cy="1560716"/>
          </a:xfrm>
          <a:prstGeom prst="rect">
            <a:avLst/>
          </a:prstGeom>
        </p:spPr>
        <p:txBody>
          <a:bodyPr vert="horz" lIns="91440" tIns="45720" rIns="91440" bIns="45720" rtlCol="0" anchor="t">
            <a:normAutofit/>
          </a:bodyPr>
          <a:lstStyle/>
          <a:p>
            <a:pPr rtl="0"/>
            <a:r>
              <a:rPr lang="nl-NL" noProof="0" dirty="0"/>
              <a:t>Klik om de titelstijl van het model te bewerken</a:t>
            </a:r>
          </a:p>
        </p:txBody>
      </p:sp>
      <p:sp>
        <p:nvSpPr>
          <p:cNvPr id="3" name="Tijdelijke aanduiding voor tekst 2"/>
          <p:cNvSpPr>
            <a:spLocks noGrp="1"/>
          </p:cNvSpPr>
          <p:nvPr>
            <p:ph type="body" idx="1"/>
          </p:nvPr>
        </p:nvSpPr>
        <p:spPr>
          <a:xfrm>
            <a:off x="2200276" y="2438400"/>
            <a:ext cx="6577928" cy="3651504"/>
          </a:xfrm>
          <a:prstGeom prst="rect">
            <a:avLst/>
          </a:prstGeom>
        </p:spPr>
        <p:txBody>
          <a:bodyPr vert="horz" lIns="91440" tIns="45720" rIns="91440" bIns="45720" rtlCol="0">
            <a:normAutofit/>
          </a:bodyPr>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4" name="Tijdelijke aanduiding voor datum 3"/>
          <p:cNvSpPr>
            <a:spLocks noGrp="1"/>
          </p:cNvSpPr>
          <p:nvPr>
            <p:ph type="dt" sz="half" idx="2"/>
          </p:nvPr>
        </p:nvSpPr>
        <p:spPr>
          <a:xfrm>
            <a:off x="6720803" y="6296616"/>
            <a:ext cx="2057400" cy="365125"/>
          </a:xfrm>
          <a:prstGeom prst="rect">
            <a:avLst/>
          </a:prstGeom>
        </p:spPr>
        <p:txBody>
          <a:bodyPr vert="horz" lIns="91440" tIns="45720" rIns="91440" bIns="45720" rtlCol="0" anchor="ctr"/>
          <a:lstStyle>
            <a:lvl1pPr algn="r">
              <a:defRPr sz="900" baseline="0">
                <a:solidFill>
                  <a:schemeClr val="tx2">
                    <a:lumMod val="75000"/>
                    <a:lumOff val="25000"/>
                  </a:schemeClr>
                </a:solidFill>
                <a:latin typeface="+mj-lt"/>
              </a:defRPr>
            </a:lvl1pPr>
          </a:lstStyle>
          <a:p>
            <a:pPr rtl="0"/>
            <a:fld id="{173A9827-F56B-474C-8CE7-9AD331A221AF}" type="datetime1">
              <a:rPr lang="nl-NL" noProof="0" smtClean="0"/>
              <a:t>11-03-20</a:t>
            </a:fld>
            <a:endParaRPr lang="nl-NL" noProof="0" dirty="0"/>
          </a:p>
        </p:txBody>
      </p:sp>
      <p:sp>
        <p:nvSpPr>
          <p:cNvPr id="5" name="Tijdelijke aanduiding voor voettekst 4"/>
          <p:cNvSpPr>
            <a:spLocks noGrp="1"/>
          </p:cNvSpPr>
          <p:nvPr>
            <p:ph type="ftr" sz="quarter" idx="3"/>
          </p:nvPr>
        </p:nvSpPr>
        <p:spPr>
          <a:xfrm>
            <a:off x="2200275" y="6296616"/>
            <a:ext cx="4250531" cy="365125"/>
          </a:xfrm>
          <a:prstGeom prst="rect">
            <a:avLst/>
          </a:prstGeom>
        </p:spPr>
        <p:txBody>
          <a:bodyPr vert="horz" lIns="91440" tIns="45720" rIns="91440" bIns="45720" rtlCol="0" anchor="ctr"/>
          <a:lstStyle>
            <a:lvl1pPr algn="l">
              <a:defRPr sz="900" baseline="0">
                <a:solidFill>
                  <a:schemeClr val="tx2">
                    <a:lumMod val="75000"/>
                    <a:lumOff val="25000"/>
                  </a:schemeClr>
                </a:solidFill>
                <a:latin typeface="+mj-lt"/>
              </a:defRPr>
            </a:lvl1pPr>
          </a:lstStyle>
          <a:p>
            <a:pPr rtl="0"/>
            <a:endParaRPr lang="nl-NL" noProof="0" dirty="0"/>
          </a:p>
        </p:txBody>
      </p:sp>
      <p:sp>
        <p:nvSpPr>
          <p:cNvPr id="6" name="Tijdelijke aanduiding voor dianummer 5"/>
          <p:cNvSpPr>
            <a:spLocks noGrp="1"/>
          </p:cNvSpPr>
          <p:nvPr>
            <p:ph type="sldNum" sz="quarter" idx="4"/>
          </p:nvPr>
        </p:nvSpPr>
        <p:spPr>
          <a:xfrm>
            <a:off x="384749" y="723329"/>
            <a:ext cx="1413261" cy="604269"/>
          </a:xfrm>
          <a:prstGeom prst="rect">
            <a:avLst/>
          </a:prstGeom>
        </p:spPr>
        <p:txBody>
          <a:bodyPr vert="horz" lIns="91440" tIns="45720" rIns="91440" bIns="45720" rtlCol="0" anchor="b"/>
          <a:lstStyle>
            <a:lvl1pPr algn="r">
              <a:defRPr sz="3300" baseline="0">
                <a:solidFill>
                  <a:schemeClr val="tx2">
                    <a:lumMod val="75000"/>
                    <a:lumOff val="25000"/>
                  </a:schemeClr>
                </a:solidFill>
                <a:latin typeface="+mj-lt"/>
              </a:defRPr>
            </a:lvl1pPr>
          </a:lstStyle>
          <a:p>
            <a:pPr rtl="0"/>
            <a:fld id="{FAEF9944-A4F6-4C59-AEBD-678D6480B8EA}" type="slidenum">
              <a:rPr lang="nl-NL" noProof="0" smtClean="0"/>
              <a:pPr rtl="0"/>
              <a:t>‹nr.›</a:t>
            </a:fld>
            <a:endParaRPr lang="nl-NL" noProof="0" dirty="0"/>
          </a:p>
        </p:txBody>
      </p:sp>
      <p:cxnSp>
        <p:nvCxnSpPr>
          <p:cNvPr id="9" name="Rechte verbindingslijn 8" title="Regel"/>
          <p:cNvCxnSpPr/>
          <p:nvPr/>
        </p:nvCxnSpPr>
        <p:spPr>
          <a:xfrm>
            <a:off x="2200276" y="2176009"/>
            <a:ext cx="65779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031635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ftr="0" dt="0"/>
  <p:txStyles>
    <p:titleStyle>
      <a:lvl1pPr algn="l" defTabSz="685800" rtl="0" eaLnBrk="1" latinLnBrk="0" hangingPunct="1">
        <a:lnSpc>
          <a:spcPct val="99000"/>
        </a:lnSpc>
        <a:spcBef>
          <a:spcPct val="0"/>
        </a:spcBef>
        <a:buNone/>
        <a:defRPr sz="3300" kern="1200">
          <a:solidFill>
            <a:schemeClr val="tx2">
              <a:lumMod val="75000"/>
              <a:lumOff val="25000"/>
            </a:schemeClr>
          </a:solidFill>
          <a:latin typeface="+mj-lt"/>
          <a:ea typeface="+mj-ea"/>
          <a:cs typeface="+mj-cs"/>
        </a:defRPr>
      </a:lvl1pPr>
    </p:titleStyle>
    <p:bodyStyle>
      <a:lvl1pPr marL="240030" indent="-240030" algn="l" defTabSz="685800" rtl="0" eaLnBrk="1" latinLnBrk="0" hangingPunct="1">
        <a:lnSpc>
          <a:spcPct val="111000"/>
        </a:lnSpc>
        <a:spcBef>
          <a:spcPts val="698"/>
        </a:spcBef>
        <a:buFont typeface="Corbel" panose="020B0503020204020204" pitchFamily="34" charset="0"/>
        <a:buChar char="–"/>
        <a:defRPr sz="1500" kern="1200">
          <a:solidFill>
            <a:schemeClr val="tx2">
              <a:lumMod val="75000"/>
              <a:lumOff val="25000"/>
            </a:schemeClr>
          </a:solidFill>
          <a:latin typeface="+mn-lt"/>
          <a:ea typeface="+mn-ea"/>
          <a:cs typeface="+mn-cs"/>
        </a:defRPr>
      </a:lvl1pPr>
      <a:lvl2pPr marL="480060" indent="-240030" algn="l" defTabSz="685800" rtl="0" eaLnBrk="1" latinLnBrk="0" hangingPunct="1">
        <a:lnSpc>
          <a:spcPct val="111000"/>
        </a:lnSpc>
        <a:spcBef>
          <a:spcPts val="698"/>
        </a:spcBef>
        <a:buFont typeface="Corbel" panose="020B0503020204020204" pitchFamily="34" charset="0"/>
        <a:buChar char="–"/>
        <a:defRPr sz="1350" kern="1200">
          <a:solidFill>
            <a:schemeClr val="tx2">
              <a:lumMod val="75000"/>
              <a:lumOff val="25000"/>
            </a:schemeClr>
          </a:solidFill>
          <a:latin typeface="+mn-lt"/>
          <a:ea typeface="+mn-ea"/>
          <a:cs typeface="+mn-cs"/>
        </a:defRPr>
      </a:lvl2pPr>
      <a:lvl3pPr marL="720090" indent="-240030" algn="l" defTabSz="685800" rtl="0" eaLnBrk="1" latinLnBrk="0" hangingPunct="1">
        <a:lnSpc>
          <a:spcPct val="111000"/>
        </a:lnSpc>
        <a:spcBef>
          <a:spcPts val="698"/>
        </a:spcBef>
        <a:buFont typeface="Corbel" panose="020B0503020204020204" pitchFamily="34" charset="0"/>
        <a:buChar char="–"/>
        <a:defRPr sz="1200" i="1" kern="1200">
          <a:solidFill>
            <a:schemeClr val="tx2">
              <a:lumMod val="75000"/>
              <a:lumOff val="25000"/>
            </a:schemeClr>
          </a:solidFill>
          <a:latin typeface="+mn-lt"/>
          <a:ea typeface="+mn-ea"/>
          <a:cs typeface="+mn-cs"/>
        </a:defRPr>
      </a:lvl3pPr>
      <a:lvl4pPr marL="960120" indent="-240030" algn="l" defTabSz="685800" rtl="0" eaLnBrk="1" latinLnBrk="0" hangingPunct="1">
        <a:lnSpc>
          <a:spcPct val="111000"/>
        </a:lnSpc>
        <a:spcBef>
          <a:spcPts val="698"/>
        </a:spcBef>
        <a:buFont typeface="Corbel" panose="020B0503020204020204" pitchFamily="34" charset="0"/>
        <a:buChar char="–"/>
        <a:defRPr sz="1050" kern="1200">
          <a:solidFill>
            <a:schemeClr val="tx2">
              <a:lumMod val="75000"/>
              <a:lumOff val="25000"/>
            </a:schemeClr>
          </a:solidFill>
          <a:latin typeface="+mn-lt"/>
          <a:ea typeface="+mn-ea"/>
          <a:cs typeface="+mn-cs"/>
        </a:defRPr>
      </a:lvl4pPr>
      <a:lvl5pPr marL="1200150" indent="-240030" algn="l" defTabSz="685800" rtl="0" eaLnBrk="1" latinLnBrk="0" hangingPunct="1">
        <a:lnSpc>
          <a:spcPct val="111000"/>
        </a:lnSpc>
        <a:spcBef>
          <a:spcPts val="698"/>
        </a:spcBef>
        <a:buFont typeface="Corbel" panose="020B0503020204020204" pitchFamily="34" charset="0"/>
        <a:buChar char="–"/>
        <a:defRPr sz="1050" i="1" kern="1200">
          <a:solidFill>
            <a:schemeClr val="tx2">
              <a:lumMod val="75000"/>
              <a:lumOff val="25000"/>
            </a:schemeClr>
          </a:solidFill>
          <a:latin typeface="+mn-lt"/>
          <a:ea typeface="+mn-ea"/>
          <a:cs typeface="+mn-cs"/>
        </a:defRPr>
      </a:lvl5pPr>
      <a:lvl6pPr marL="144018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5.jpe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5.xml"/><Relationship Id="rId1" Type="http://schemas.openxmlformats.org/officeDocument/2006/relationships/video" Target="https://www.youtube.com/embed/nDevwlekqv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PghlVABUELk" TargetMode="External"/><Relationship Id="rId2" Type="http://schemas.openxmlformats.org/officeDocument/2006/relationships/slideLayout" Target="../slideLayouts/slideLayout5.xml"/><Relationship Id="rId1" Type="http://schemas.openxmlformats.org/officeDocument/2006/relationships/video" Target="https://www.youtube.com/embed/PghlVABUELk" TargetMode="External"/><Relationship Id="rId4" Type="http://schemas.openxmlformats.org/officeDocument/2006/relationships/image" Target="../media/image5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p:cNvSpPr>
            <a:spLocks noGrp="1"/>
          </p:cNvSpPr>
          <p:nvPr>
            <p:ph type="pic" sz="quarter" idx="10"/>
          </p:nvPr>
        </p:nvSpPr>
        <p:spPr/>
      </p:sp>
      <p:sp>
        <p:nvSpPr>
          <p:cNvPr id="3" name="Ondertitel 2"/>
          <p:cNvSpPr>
            <a:spLocks noGrp="1"/>
          </p:cNvSpPr>
          <p:nvPr>
            <p:ph type="subTitle" idx="1"/>
          </p:nvPr>
        </p:nvSpPr>
        <p:spPr/>
        <p:txBody>
          <a:bodyPr/>
          <a:lstStyle/>
          <a:p>
            <a:endParaRPr lang="nl-NL"/>
          </a:p>
        </p:txBody>
      </p:sp>
      <p:sp>
        <p:nvSpPr>
          <p:cNvPr id="4" name="Titel 3"/>
          <p:cNvSpPr>
            <a:spLocks noGrp="1"/>
          </p:cNvSpPr>
          <p:nvPr>
            <p:ph type="ctrTitle"/>
          </p:nvPr>
        </p:nvSpPr>
        <p:spPr>
          <a:xfrm>
            <a:off x="4506686" y="406401"/>
            <a:ext cx="4336869" cy="2660072"/>
          </a:xfrm>
        </p:spPr>
        <p:txBody>
          <a:bodyPr>
            <a:normAutofit/>
          </a:bodyPr>
          <a:lstStyle/>
          <a:p>
            <a:pPr algn="ctr"/>
            <a:r>
              <a:rPr lang="nl-NL" sz="3200" dirty="0">
                <a:solidFill>
                  <a:srgbClr val="FF0000"/>
                </a:solidFill>
              </a:rPr>
              <a:t>ACADEMIE GEZONDHEIDSZORG</a:t>
            </a:r>
            <a:br>
              <a:rPr lang="nl-NL" sz="3200" dirty="0">
                <a:solidFill>
                  <a:srgbClr val="FF0000"/>
                </a:solidFill>
              </a:rPr>
            </a:br>
            <a:br>
              <a:rPr lang="nl-NL" sz="3200" dirty="0">
                <a:solidFill>
                  <a:srgbClr val="FF0000"/>
                </a:solidFill>
              </a:rPr>
            </a:br>
            <a:r>
              <a:rPr lang="nl-NL" sz="3200" dirty="0">
                <a:solidFill>
                  <a:srgbClr val="FF0000"/>
                </a:solidFill>
              </a:rPr>
              <a:t> </a:t>
            </a:r>
            <a:r>
              <a:rPr lang="nl-NL" sz="3200" dirty="0">
                <a:solidFill>
                  <a:schemeClr val="tx2">
                    <a:lumMod val="75000"/>
                  </a:schemeClr>
                </a:solidFill>
              </a:rPr>
              <a:t>HBO-VERPLEEGKUNDE</a:t>
            </a:r>
            <a:endParaRPr lang="nl-NL" sz="3200" b="0" i="1" dirty="0">
              <a:solidFill>
                <a:schemeClr val="tx2">
                  <a:lumMod val="75000"/>
                </a:schemeClr>
              </a:solidFill>
            </a:endParaRPr>
          </a:p>
        </p:txBody>
      </p:sp>
      <p:sp>
        <p:nvSpPr>
          <p:cNvPr id="6" name="Tekstvak 5"/>
          <p:cNvSpPr txBox="1"/>
          <p:nvPr/>
        </p:nvSpPr>
        <p:spPr>
          <a:xfrm>
            <a:off x="2834640" y="5409396"/>
            <a:ext cx="6008915" cy="954107"/>
          </a:xfrm>
          <a:prstGeom prst="rect">
            <a:avLst/>
          </a:prstGeom>
          <a:noFill/>
        </p:spPr>
        <p:txBody>
          <a:bodyPr wrap="square" rtlCol="0">
            <a:spAutoFit/>
          </a:bodyPr>
          <a:lstStyle/>
          <a:p>
            <a:pPr algn="ctr"/>
            <a:r>
              <a:rPr lang="nl-NL" sz="2800" b="1" dirty="0">
                <a:solidFill>
                  <a:srgbClr val="FF0000"/>
                </a:solidFill>
              </a:rPr>
              <a:t>KLINISCH REDENEREN VERPLEEGKUNDIGE METHODIEK</a:t>
            </a:r>
          </a:p>
        </p:txBody>
      </p:sp>
      <p:pic>
        <p:nvPicPr>
          <p:cNvPr id="7" name="Afbeelding 6"/>
          <p:cNvPicPr>
            <a:picLocks noChangeAspect="1"/>
          </p:cNvPicPr>
          <p:nvPr/>
        </p:nvPicPr>
        <p:blipFill>
          <a:blip r:embed="rId3"/>
          <a:stretch>
            <a:fillRect/>
          </a:stretch>
        </p:blipFill>
        <p:spPr>
          <a:xfrm>
            <a:off x="243752" y="406401"/>
            <a:ext cx="3777425" cy="4788800"/>
          </a:xfrm>
          <a:prstGeom prst="rect">
            <a:avLst/>
          </a:prstGeom>
        </p:spPr>
      </p:pic>
    </p:spTree>
    <p:extLst>
      <p:ext uri="{BB962C8B-B14F-4D97-AF65-F5344CB8AC3E}">
        <p14:creationId xmlns:p14="http://schemas.microsoft.com/office/powerpoint/2010/main" val="323613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pPr marL="0" indent="0">
              <a:buNone/>
            </a:pPr>
            <a:r>
              <a:rPr lang="nl-NL" dirty="0"/>
              <a:t>(</a:t>
            </a:r>
            <a:endParaRPr lang="en-US" dirty="0"/>
          </a:p>
        </p:txBody>
      </p:sp>
      <p:pic>
        <p:nvPicPr>
          <p:cNvPr id="4098" name="Picture 2" descr="9789043023368_2.jpg"/>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012" r="201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p:cNvPicPr>
            <a:picLocks noChangeAspect="1"/>
          </p:cNvPicPr>
          <p:nvPr/>
        </p:nvPicPr>
        <p:blipFill>
          <a:blip r:embed="rId4"/>
          <a:stretch>
            <a:fillRect/>
          </a:stretch>
        </p:blipFill>
        <p:spPr>
          <a:xfrm>
            <a:off x="462072" y="601504"/>
            <a:ext cx="3480597" cy="5655129"/>
          </a:xfrm>
          <a:prstGeom prst="rect">
            <a:avLst/>
          </a:prstGeom>
        </p:spPr>
      </p:pic>
    </p:spTree>
    <p:extLst>
      <p:ext uri="{BB962C8B-B14F-4D97-AF65-F5344CB8AC3E}">
        <p14:creationId xmlns:p14="http://schemas.microsoft.com/office/powerpoint/2010/main" val="34613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46888" y="1490472"/>
            <a:ext cx="6931352" cy="1993254"/>
          </a:xfrm>
        </p:spPr>
        <p:txBody>
          <a:bodyPr/>
          <a:lstStyle/>
          <a:p>
            <a:r>
              <a:rPr lang="nl-NL" dirty="0"/>
              <a:t>Agenda:</a:t>
            </a:r>
            <a:br>
              <a:rPr lang="nl-NL" dirty="0"/>
            </a:br>
            <a:endParaRPr lang="nl-NL" dirty="0"/>
          </a:p>
        </p:txBody>
      </p:sp>
      <p:sp>
        <p:nvSpPr>
          <p:cNvPr id="3" name="Tijdelijke aanduiding voor tekst 2"/>
          <p:cNvSpPr>
            <a:spLocks noGrp="1"/>
          </p:cNvSpPr>
          <p:nvPr>
            <p:ph type="body" sz="quarter" idx="10"/>
          </p:nvPr>
        </p:nvSpPr>
        <p:spPr>
          <a:xfrm>
            <a:off x="2103121" y="3483726"/>
            <a:ext cx="6844936" cy="3217519"/>
          </a:xfrm>
        </p:spPr>
        <p:txBody>
          <a:bodyPr>
            <a:normAutofit/>
          </a:bodyPr>
          <a:lstStyle/>
          <a:p>
            <a:pPr marL="0" lvl="0" indent="0" algn="ctr">
              <a:buNone/>
            </a:pPr>
            <a:endParaRPr lang="nl-NL" sz="2400" b="1" u="sng" dirty="0">
              <a:solidFill>
                <a:srgbClr val="185BA7"/>
              </a:solidFill>
            </a:endParaRPr>
          </a:p>
          <a:p>
            <a:pPr marL="742950" indent="-742950">
              <a:buFont typeface="+mj-lt"/>
              <a:buAutoNum type="arabicPeriod"/>
            </a:pPr>
            <a:r>
              <a:rPr lang="nl-NL" sz="2400" dirty="0">
                <a:solidFill>
                  <a:schemeClr val="accent1"/>
                </a:solidFill>
              </a:rPr>
              <a:t>Klinisch redeneren</a:t>
            </a:r>
          </a:p>
          <a:p>
            <a:pPr marL="742950" indent="-742950">
              <a:buFont typeface="+mj-lt"/>
              <a:buAutoNum type="arabicPeriod"/>
            </a:pPr>
            <a:r>
              <a:rPr lang="nl-NL" sz="2400" dirty="0">
                <a:solidFill>
                  <a:schemeClr val="accent1"/>
                </a:solidFill>
              </a:rPr>
              <a:t>Methodisch werken</a:t>
            </a:r>
          </a:p>
          <a:p>
            <a:pPr marL="742950" indent="-742950">
              <a:buFont typeface="+mj-lt"/>
              <a:buAutoNum type="arabicPeriod"/>
            </a:pPr>
            <a:r>
              <a:rPr lang="nl-NL" sz="2400" dirty="0">
                <a:solidFill>
                  <a:schemeClr val="accent1"/>
                </a:solidFill>
              </a:rPr>
              <a:t>Het verpleegkundig proces – de verschillende fasen.</a:t>
            </a:r>
          </a:p>
        </p:txBody>
      </p:sp>
      <p:pic>
        <p:nvPicPr>
          <p:cNvPr id="4" name="Afbeelding 3"/>
          <p:cNvPicPr>
            <a:picLocks noChangeAspect="1"/>
          </p:cNvPicPr>
          <p:nvPr/>
        </p:nvPicPr>
        <p:blipFill>
          <a:blip r:embed="rId2"/>
          <a:stretch>
            <a:fillRect/>
          </a:stretch>
        </p:blipFill>
        <p:spPr>
          <a:xfrm rot="2820000">
            <a:off x="4698961" y="-94215"/>
            <a:ext cx="4230991" cy="3737172"/>
          </a:xfrm>
          <a:prstGeom prst="rect">
            <a:avLst/>
          </a:prstGeom>
        </p:spPr>
      </p:pic>
    </p:spTree>
    <p:extLst>
      <p:ext uri="{BB962C8B-B14F-4D97-AF65-F5344CB8AC3E}">
        <p14:creationId xmlns:p14="http://schemas.microsoft.com/office/powerpoint/2010/main" val="196608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348343" y="1946801"/>
            <a:ext cx="8447314" cy="1863199"/>
          </a:xfrm>
          <a:solidFill>
            <a:schemeClr val="bg2">
              <a:lumMod val="95000"/>
            </a:schemeClr>
          </a:solidFill>
          <a:ln w="19050">
            <a:solidFill>
              <a:schemeClr val="tx1"/>
            </a:solidFill>
          </a:ln>
        </p:spPr>
        <p:txBody>
          <a:bodyPr>
            <a:noAutofit/>
          </a:bodyPr>
          <a:lstStyle/>
          <a:p>
            <a:pPr marL="0" indent="0" algn="ctr">
              <a:buNone/>
            </a:pPr>
            <a:endParaRPr lang="nl-NL" sz="2000" dirty="0"/>
          </a:p>
          <a:p>
            <a:pPr marL="0" indent="0" algn="ctr">
              <a:buNone/>
            </a:pPr>
            <a:r>
              <a:rPr lang="nl-NL" sz="2000" dirty="0"/>
              <a:t>“Redeneren is zodanig  logisch denken dat gedachten op een betekenisvolle manier aan elkaar worden gekoppeld. Klinisch redeneren is reflectief, samenvallend en creatief denken over patiënten en patiëntenzorg – de wijze waarop er in het verpleegkundig proces geredeneerd wordt”.</a:t>
            </a:r>
          </a:p>
          <a:p>
            <a:pPr marL="0" indent="0" algn="r">
              <a:buNone/>
            </a:pPr>
            <a:r>
              <a:rPr lang="nl-NL" sz="1800" dirty="0"/>
              <a:t>Bron: Wilkinson, 2013</a:t>
            </a:r>
            <a:endParaRPr lang="en-US" sz="1800" dirty="0"/>
          </a:p>
          <a:p>
            <a:pPr marL="0" indent="0" algn="ctr">
              <a:buNone/>
            </a:pPr>
            <a:endParaRPr lang="nl-NL" sz="2000" dirty="0"/>
          </a:p>
          <a:p>
            <a:pPr marL="0" indent="0" algn="ctr">
              <a:buNone/>
            </a:pPr>
            <a:endParaRPr lang="nl-NL" sz="2000" dirty="0"/>
          </a:p>
        </p:txBody>
      </p:sp>
      <p:sp>
        <p:nvSpPr>
          <p:cNvPr id="4" name="Titel 3"/>
          <p:cNvSpPr>
            <a:spLocks noGrp="1"/>
          </p:cNvSpPr>
          <p:nvPr>
            <p:ph type="title"/>
          </p:nvPr>
        </p:nvSpPr>
        <p:spPr/>
        <p:txBody>
          <a:bodyPr/>
          <a:lstStyle/>
          <a:p>
            <a:r>
              <a:rPr lang="nl-NL" dirty="0"/>
              <a:t>DEFINITIE KLINISCH REDENEREN</a:t>
            </a:r>
            <a:endParaRPr lang="en-US" dirty="0"/>
          </a:p>
        </p:txBody>
      </p:sp>
      <p:sp>
        <p:nvSpPr>
          <p:cNvPr id="5" name="Tekstvak 4"/>
          <p:cNvSpPr txBox="1"/>
          <p:nvPr/>
        </p:nvSpPr>
        <p:spPr>
          <a:xfrm>
            <a:off x="348343" y="4278086"/>
            <a:ext cx="8523514" cy="2185214"/>
          </a:xfrm>
          <a:prstGeom prst="rect">
            <a:avLst/>
          </a:prstGeom>
          <a:solidFill>
            <a:srgbClr val="F2F2F2"/>
          </a:solidFill>
          <a:ln w="1905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1C1C1A"/>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1C1C1A"/>
                </a:solidFill>
                <a:effectLst/>
                <a:uLnTx/>
                <a:uFillTx/>
                <a:latin typeface="Calibri"/>
                <a:ea typeface="+mn-ea"/>
                <a:cs typeface="+mn-cs"/>
              </a:rPr>
              <a:t>“ Klinisch redeneren is het continue proces van gegevensverzameling en analyse gericht op de vragen en problemen van een individu en diens naasten, in relatie tot ziekte en gezondheid. Klinisch redeneren omvat risico-inschatting, </a:t>
            </a:r>
            <a:r>
              <a:rPr kumimoji="0" lang="nl-NL" sz="2000" b="0" i="0" u="none" strike="noStrike" kern="1200" cap="none" spc="0" normalizeH="0" baseline="0" noProof="0" dirty="0" err="1">
                <a:ln>
                  <a:noFill/>
                </a:ln>
                <a:solidFill>
                  <a:srgbClr val="1C1C1A"/>
                </a:solidFill>
                <a:effectLst/>
                <a:uLnTx/>
                <a:uFillTx/>
                <a:latin typeface="Calibri"/>
                <a:ea typeface="+mn-ea"/>
                <a:cs typeface="+mn-cs"/>
              </a:rPr>
              <a:t>vroegsignalering</a:t>
            </a:r>
            <a:r>
              <a:rPr kumimoji="0" lang="nl-NL" sz="2000" b="0" i="0" u="none" strike="noStrike" kern="1200" cap="none" spc="0" normalizeH="0" baseline="0" noProof="0" dirty="0">
                <a:ln>
                  <a:noFill/>
                </a:ln>
                <a:solidFill>
                  <a:srgbClr val="1C1C1A"/>
                </a:solidFill>
                <a:effectLst/>
                <a:uLnTx/>
                <a:uFillTx/>
                <a:latin typeface="Calibri"/>
                <a:ea typeface="+mn-ea"/>
                <a:cs typeface="+mn-cs"/>
              </a:rPr>
              <a:t>, probleemherkenning, interventie en monitoring”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1C1C1A"/>
              </a:solidFill>
              <a:effectLst/>
              <a:uLnTx/>
              <a:uFillTx/>
              <a:latin typeface="Calibri"/>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1C1C1A"/>
                </a:solidFill>
                <a:effectLst/>
                <a:uLnTx/>
                <a:uFillTx/>
                <a:latin typeface="Calibri"/>
                <a:ea typeface="+mn-ea"/>
                <a:cs typeface="+mn-cs"/>
              </a:rPr>
              <a:t>Bron:  </a:t>
            </a:r>
            <a:r>
              <a:rPr kumimoji="0" lang="nl-NL" sz="1800" b="0" i="0" u="none" strike="noStrike" kern="1200" cap="none" spc="0" normalizeH="0" baseline="0" noProof="0" dirty="0" err="1">
                <a:ln>
                  <a:noFill/>
                </a:ln>
                <a:solidFill>
                  <a:srgbClr val="1C1C1A"/>
                </a:solidFill>
                <a:effectLst/>
                <a:uLnTx/>
                <a:uFillTx/>
                <a:latin typeface="Calibri"/>
                <a:ea typeface="+mn-ea"/>
                <a:cs typeface="+mn-cs"/>
              </a:rPr>
              <a:t>Lambregts</a:t>
            </a:r>
            <a:r>
              <a:rPr kumimoji="0" lang="nl-NL" sz="1800" b="0" i="0" u="none" strike="noStrike" kern="1200" cap="none" spc="0" normalizeH="0" baseline="0" noProof="0" dirty="0">
                <a:ln>
                  <a:noFill/>
                </a:ln>
                <a:solidFill>
                  <a:srgbClr val="1C1C1A"/>
                </a:solidFill>
                <a:effectLst/>
                <a:uLnTx/>
                <a:uFillTx/>
                <a:latin typeface="Calibri"/>
                <a:ea typeface="+mn-ea"/>
                <a:cs typeface="+mn-cs"/>
              </a:rPr>
              <a:t> et al., 2012/ V&amp;VN</a:t>
            </a:r>
          </a:p>
        </p:txBody>
      </p:sp>
    </p:spTree>
    <p:extLst>
      <p:ext uri="{BB962C8B-B14F-4D97-AF65-F5344CB8AC3E}">
        <p14:creationId xmlns:p14="http://schemas.microsoft.com/office/powerpoint/2010/main" val="169205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Stappen verpleegkundig proces?</a:t>
            </a:r>
            <a:endParaRPr lang="en-US" dirty="0"/>
          </a:p>
        </p:txBody>
      </p:sp>
      <p:sp>
        <p:nvSpPr>
          <p:cNvPr id="3" name="Tijdelijke aanduiding voor inhoud 2"/>
          <p:cNvSpPr>
            <a:spLocks noGrp="1"/>
          </p:cNvSpPr>
          <p:nvPr>
            <p:ph idx="1"/>
          </p:nvPr>
        </p:nvSpPr>
        <p:spPr>
          <a:xfrm>
            <a:off x="500743" y="1273630"/>
            <a:ext cx="7917543" cy="4790396"/>
          </a:xfrm>
        </p:spPr>
        <p:txBody>
          <a:bodyPr/>
          <a:lstStyle/>
          <a:p>
            <a:endParaRPr lang="en-US" dirty="0"/>
          </a:p>
        </p:txBody>
      </p:sp>
      <p:pic>
        <p:nvPicPr>
          <p:cNvPr id="5" name="Afbeelding 4"/>
          <p:cNvPicPr>
            <a:picLocks noChangeAspect="1"/>
          </p:cNvPicPr>
          <p:nvPr/>
        </p:nvPicPr>
        <p:blipFill rotWithShape="1">
          <a:blip r:embed="rId2"/>
          <a:srcRect l="26681" t="32044"/>
          <a:stretch/>
        </p:blipFill>
        <p:spPr>
          <a:xfrm>
            <a:off x="107467" y="1665515"/>
            <a:ext cx="9036533" cy="4398512"/>
          </a:xfrm>
          <a:prstGeom prst="rect">
            <a:avLst/>
          </a:prstGeom>
        </p:spPr>
      </p:pic>
    </p:spTree>
    <p:extLst>
      <p:ext uri="{BB962C8B-B14F-4D97-AF65-F5344CB8AC3E}">
        <p14:creationId xmlns:p14="http://schemas.microsoft.com/office/powerpoint/2010/main" val="397971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US" dirty="0"/>
              <a:t>De </a:t>
            </a:r>
            <a:r>
              <a:rPr lang="en-US" dirty="0" err="1"/>
              <a:t>stappen</a:t>
            </a:r>
            <a:r>
              <a:rPr lang="en-US" dirty="0"/>
              <a:t> van het </a:t>
            </a:r>
            <a:r>
              <a:rPr lang="en-US" dirty="0" err="1"/>
              <a:t>verpleegkundig</a:t>
            </a:r>
            <a:r>
              <a:rPr lang="en-US" dirty="0"/>
              <a:t> </a:t>
            </a:r>
            <a:r>
              <a:rPr lang="en-US" dirty="0" err="1"/>
              <a:t>proces</a:t>
            </a:r>
            <a:endParaRPr lang="en-US" dirty="0"/>
          </a:p>
        </p:txBody>
      </p:sp>
      <p:sp>
        <p:nvSpPr>
          <p:cNvPr id="3" name="Tijdelijke aanduiding voor inhoud 2"/>
          <p:cNvSpPr>
            <a:spLocks noGrp="1"/>
          </p:cNvSpPr>
          <p:nvPr>
            <p:ph idx="1"/>
          </p:nvPr>
        </p:nvSpPr>
        <p:spPr>
          <a:xfrm>
            <a:off x="1958479" y="2688813"/>
            <a:ext cx="6577928" cy="3651504"/>
          </a:xfrm>
        </p:spPr>
        <p:txBody>
          <a:bodyPr/>
          <a:lstStyle/>
          <a:p>
            <a:pPr>
              <a:buFont typeface="Calibri" panose="020F0502020204030204" pitchFamily="34" charset="0"/>
              <a:buAutoNum type="arabicPeriod"/>
            </a:pPr>
            <a:endParaRPr lang="nl-NL" altLang="nl-NL" dirty="0">
              <a:latin typeface="Arial" panose="020B0604020202020204" pitchFamily="34" charset="0"/>
              <a:ea typeface="ＭＳ Ｐゴシック" panose="020B0600070205080204" pitchFamily="34" charset="-128"/>
              <a:cs typeface="Arial" panose="020B0604020202020204" pitchFamily="34" charset="0"/>
            </a:endParaRPr>
          </a:p>
          <a:p>
            <a:pPr>
              <a:buFont typeface="Calibri" panose="020F0502020204030204" pitchFamily="34" charset="0"/>
              <a:buAutoNum type="arabicPeriod"/>
            </a:pPr>
            <a:r>
              <a:rPr lang="nl-NL" altLang="nl-NL" dirty="0">
                <a:latin typeface="Arial" panose="020B0604020202020204" pitchFamily="34" charset="0"/>
                <a:ea typeface="ＭＳ Ｐゴシック" panose="020B0600070205080204" pitchFamily="34" charset="-128"/>
                <a:cs typeface="Arial" panose="020B0604020202020204" pitchFamily="34" charset="0"/>
              </a:rPr>
              <a:t>Gegevens verzamelen (anamnese afnemen)</a:t>
            </a:r>
          </a:p>
          <a:p>
            <a:pPr>
              <a:buFont typeface="Calibri" panose="020F0502020204030204" pitchFamily="34" charset="0"/>
              <a:buAutoNum type="arabicPeriod"/>
            </a:pPr>
            <a:r>
              <a:rPr lang="nl-NL" altLang="nl-NL" dirty="0">
                <a:latin typeface="Arial" panose="020B0604020202020204" pitchFamily="34" charset="0"/>
                <a:ea typeface="ＭＳ Ｐゴシック" panose="020B0600070205080204" pitchFamily="34" charset="-128"/>
                <a:cs typeface="Arial" panose="020B0604020202020204" pitchFamily="34" charset="0"/>
              </a:rPr>
              <a:t>Diagnose stellen</a:t>
            </a:r>
          </a:p>
          <a:p>
            <a:pPr>
              <a:buFont typeface="Calibri" panose="020F0502020204030204" pitchFamily="34" charset="0"/>
              <a:buAutoNum type="arabicPeriod"/>
            </a:pPr>
            <a:r>
              <a:rPr lang="nl-NL" altLang="nl-NL" dirty="0">
                <a:latin typeface="Arial" panose="020B0604020202020204" pitchFamily="34" charset="0"/>
                <a:ea typeface="ＭＳ Ｐゴシック" panose="020B0600070205080204" pitchFamily="34" charset="-128"/>
                <a:cs typeface="Arial" panose="020B0604020202020204" pitchFamily="34" charset="0"/>
              </a:rPr>
              <a:t>Planning van de resultaten </a:t>
            </a:r>
          </a:p>
          <a:p>
            <a:pPr>
              <a:buFont typeface="Calibri" panose="020F0502020204030204" pitchFamily="34" charset="0"/>
              <a:buAutoNum type="arabicPeriod"/>
            </a:pPr>
            <a:r>
              <a:rPr lang="nl-NL" altLang="nl-NL" dirty="0">
                <a:latin typeface="Arial" panose="020B0604020202020204" pitchFamily="34" charset="0"/>
                <a:ea typeface="ＭＳ Ｐゴシック" panose="020B0600070205080204" pitchFamily="34" charset="-128"/>
                <a:cs typeface="Arial" panose="020B0604020202020204" pitchFamily="34" charset="0"/>
              </a:rPr>
              <a:t>Planning van de interventies</a:t>
            </a:r>
          </a:p>
          <a:p>
            <a:pPr>
              <a:buFont typeface="Calibri" panose="020F0502020204030204" pitchFamily="34" charset="0"/>
              <a:buAutoNum type="arabicPeriod"/>
            </a:pPr>
            <a:r>
              <a:rPr lang="nl-NL" altLang="nl-NL" dirty="0">
                <a:latin typeface="Arial" panose="020B0604020202020204" pitchFamily="34" charset="0"/>
                <a:ea typeface="ＭＳ Ｐゴシック" panose="020B0600070205080204" pitchFamily="34" charset="-128"/>
                <a:cs typeface="Arial" panose="020B0604020202020204" pitchFamily="34" charset="0"/>
              </a:rPr>
              <a:t>Uitvoering </a:t>
            </a:r>
          </a:p>
          <a:p>
            <a:pPr>
              <a:buFont typeface="Calibri" panose="020F0502020204030204" pitchFamily="34" charset="0"/>
              <a:buAutoNum type="arabicPeriod"/>
            </a:pPr>
            <a:r>
              <a:rPr lang="nl-NL" altLang="nl-NL" dirty="0">
                <a:latin typeface="Arial" panose="020B0604020202020204" pitchFamily="34" charset="0"/>
                <a:ea typeface="ＭＳ Ｐゴシック" panose="020B0600070205080204" pitchFamily="34" charset="-128"/>
                <a:cs typeface="Arial" panose="020B0604020202020204" pitchFamily="34" charset="0"/>
              </a:rPr>
              <a:t>Evaluatie</a:t>
            </a:r>
          </a:p>
          <a:p>
            <a:pPr marL="0" indent="0">
              <a:buNone/>
            </a:pPr>
            <a:endParaRPr lang="en-US" dirty="0"/>
          </a:p>
        </p:txBody>
      </p:sp>
      <p:cxnSp>
        <p:nvCxnSpPr>
          <p:cNvPr id="4" name="Rechte verbindingslijn 3">
            <a:extLst>
              <a:ext uri="{FF2B5EF4-FFF2-40B4-BE49-F238E27FC236}">
                <a16:creationId xmlns:a16="http://schemas.microsoft.com/office/drawing/2014/main" id="{9EBAE97E-ABF7-4183-95C3-AD58299CD5FB}"/>
              </a:ext>
            </a:extLst>
          </p:cNvPr>
          <p:cNvCxnSpPr/>
          <p:nvPr/>
        </p:nvCxnSpPr>
        <p:spPr>
          <a:xfrm>
            <a:off x="6326744" y="3226356"/>
            <a:ext cx="540544" cy="101203"/>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Rechte verbindingslijn 4">
            <a:extLst>
              <a:ext uri="{FF2B5EF4-FFF2-40B4-BE49-F238E27FC236}">
                <a16:creationId xmlns:a16="http://schemas.microsoft.com/office/drawing/2014/main" id="{F943F13E-D2A5-4A23-9B53-B4300526167C}"/>
              </a:ext>
            </a:extLst>
          </p:cNvPr>
          <p:cNvCxnSpPr/>
          <p:nvPr/>
        </p:nvCxnSpPr>
        <p:spPr>
          <a:xfrm flipV="1">
            <a:off x="4328875" y="3387115"/>
            <a:ext cx="2538413" cy="11549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Rechte verbindingslijn 5">
            <a:extLst>
              <a:ext uri="{FF2B5EF4-FFF2-40B4-BE49-F238E27FC236}">
                <a16:creationId xmlns:a16="http://schemas.microsoft.com/office/drawing/2014/main" id="{8D3F924C-7360-4325-9A0A-4B8F362B484C}"/>
              </a:ext>
            </a:extLst>
          </p:cNvPr>
          <p:cNvCxnSpPr/>
          <p:nvPr/>
        </p:nvCxnSpPr>
        <p:spPr>
          <a:xfrm>
            <a:off x="4942322" y="3922157"/>
            <a:ext cx="189071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Rechte verbindingslijn 6">
            <a:extLst>
              <a:ext uri="{FF2B5EF4-FFF2-40B4-BE49-F238E27FC236}">
                <a16:creationId xmlns:a16="http://schemas.microsoft.com/office/drawing/2014/main" id="{C6A668E9-0279-4173-9756-532E061588A8}"/>
              </a:ext>
            </a:extLst>
          </p:cNvPr>
          <p:cNvCxnSpPr/>
          <p:nvPr/>
        </p:nvCxnSpPr>
        <p:spPr>
          <a:xfrm>
            <a:off x="4983995" y="4268725"/>
            <a:ext cx="1849040" cy="11549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Rechte verbindingslijn 7">
            <a:extLst>
              <a:ext uri="{FF2B5EF4-FFF2-40B4-BE49-F238E27FC236}">
                <a16:creationId xmlns:a16="http://schemas.microsoft.com/office/drawing/2014/main" id="{DFE98179-F680-47DF-BFC3-A2FF219E3667}"/>
              </a:ext>
            </a:extLst>
          </p:cNvPr>
          <p:cNvCxnSpPr/>
          <p:nvPr/>
        </p:nvCxnSpPr>
        <p:spPr>
          <a:xfrm flipV="1">
            <a:off x="3593345" y="4420506"/>
            <a:ext cx="3239690" cy="188119"/>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Rechte verbindingslijn 8">
            <a:extLst>
              <a:ext uri="{FF2B5EF4-FFF2-40B4-BE49-F238E27FC236}">
                <a16:creationId xmlns:a16="http://schemas.microsoft.com/office/drawing/2014/main" id="{5198E93B-EBDB-491F-9E7C-E755E1A2D35D}"/>
              </a:ext>
            </a:extLst>
          </p:cNvPr>
          <p:cNvCxnSpPr/>
          <p:nvPr/>
        </p:nvCxnSpPr>
        <p:spPr>
          <a:xfrm flipV="1">
            <a:off x="3627598" y="4904256"/>
            <a:ext cx="3239690" cy="17860"/>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kstvak 9"/>
          <p:cNvSpPr txBox="1"/>
          <p:nvPr/>
        </p:nvSpPr>
        <p:spPr>
          <a:xfrm>
            <a:off x="6957060" y="3226356"/>
            <a:ext cx="1973580" cy="230832"/>
          </a:xfrm>
          <a:prstGeom prst="rect">
            <a:avLst/>
          </a:prstGeom>
          <a:noFill/>
        </p:spPr>
        <p:txBody>
          <a:bodyPr wrap="square" rtlCol="0">
            <a:spAutoFit/>
          </a:bodyPr>
          <a:lstStyle/>
          <a:p>
            <a:pPr defTabSz="342900"/>
            <a:r>
              <a:rPr lang="nl-NL" altLang="nl-NL" sz="900" dirty="0">
                <a:solidFill>
                  <a:prstClr val="black"/>
                </a:solidFill>
                <a:latin typeface="Calibri" panose="020F0502020204030204"/>
              </a:rPr>
              <a:t>Wat is de huidige gezondheidssituatie</a:t>
            </a:r>
            <a:endParaRPr lang="en-US" sz="900" dirty="0">
              <a:solidFill>
                <a:prstClr val="black"/>
              </a:solidFill>
              <a:latin typeface="Calibri" panose="020F0502020204030204"/>
            </a:endParaRPr>
          </a:p>
        </p:txBody>
      </p:sp>
      <p:sp>
        <p:nvSpPr>
          <p:cNvPr id="12" name="Tekstvak 11">
            <a:extLst>
              <a:ext uri="{FF2B5EF4-FFF2-40B4-BE49-F238E27FC236}">
                <a16:creationId xmlns:a16="http://schemas.microsoft.com/office/drawing/2014/main" id="{84F51A89-3E82-4448-AC74-FA2D42F920BE}"/>
              </a:ext>
            </a:extLst>
          </p:cNvPr>
          <p:cNvSpPr txBox="1">
            <a:spLocks noChangeArrowheads="1"/>
          </p:cNvSpPr>
          <p:nvPr/>
        </p:nvSpPr>
        <p:spPr bwMode="auto">
          <a:xfrm>
            <a:off x="6957061" y="3825977"/>
            <a:ext cx="14749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defTabSz="342900"/>
            <a:r>
              <a:rPr lang="nl-NL" altLang="nl-NL" sz="1200" dirty="0">
                <a:solidFill>
                  <a:prstClr val="black"/>
                </a:solidFill>
              </a:rPr>
              <a:t>Wat is de gewenste situatie?</a:t>
            </a:r>
          </a:p>
        </p:txBody>
      </p:sp>
      <p:sp>
        <p:nvSpPr>
          <p:cNvPr id="13" name="Tekstvak 12"/>
          <p:cNvSpPr txBox="1"/>
          <p:nvPr/>
        </p:nvSpPr>
        <p:spPr>
          <a:xfrm>
            <a:off x="6957060" y="4268725"/>
            <a:ext cx="1973580" cy="392415"/>
          </a:xfrm>
          <a:prstGeom prst="rect">
            <a:avLst/>
          </a:prstGeom>
          <a:noFill/>
        </p:spPr>
        <p:txBody>
          <a:bodyPr wrap="square" rtlCol="0">
            <a:spAutoFit/>
          </a:bodyPr>
          <a:lstStyle/>
          <a:p>
            <a:pPr defTabSz="342900"/>
            <a:r>
              <a:rPr lang="nl-NL" altLang="nl-NL" sz="900" dirty="0">
                <a:solidFill>
                  <a:prstClr val="black"/>
                </a:solidFill>
                <a:latin typeface="Calibri" panose="020F0502020204030204"/>
              </a:rPr>
              <a:t>Hoe kan individu geholpen worden?</a:t>
            </a:r>
          </a:p>
          <a:p>
            <a:pPr defTabSz="342900"/>
            <a:endParaRPr lang="en-US" sz="1050" dirty="0">
              <a:solidFill>
                <a:prstClr val="black"/>
              </a:solidFill>
              <a:latin typeface="Calibri" panose="020F0502020204030204"/>
            </a:endParaRPr>
          </a:p>
        </p:txBody>
      </p:sp>
      <p:sp>
        <p:nvSpPr>
          <p:cNvPr id="14" name="Tekstvak 13"/>
          <p:cNvSpPr txBox="1"/>
          <p:nvPr/>
        </p:nvSpPr>
        <p:spPr>
          <a:xfrm>
            <a:off x="7033261" y="4784828"/>
            <a:ext cx="1744943" cy="438582"/>
          </a:xfrm>
          <a:prstGeom prst="rect">
            <a:avLst/>
          </a:prstGeom>
          <a:noFill/>
        </p:spPr>
        <p:txBody>
          <a:bodyPr wrap="square" rtlCol="0">
            <a:spAutoFit/>
          </a:bodyPr>
          <a:lstStyle/>
          <a:p>
            <a:pPr defTabSz="342900"/>
            <a:r>
              <a:rPr lang="nl-NL" altLang="nl-NL" sz="900" dirty="0">
                <a:solidFill>
                  <a:prstClr val="black"/>
                </a:solidFill>
                <a:latin typeface="Calibri" panose="020F0502020204030204"/>
              </a:rPr>
              <a:t>Heeft het geholpen?</a:t>
            </a:r>
          </a:p>
          <a:p>
            <a:pPr defTabSz="342900"/>
            <a:endParaRPr lang="en-US" sz="1350" dirty="0">
              <a:solidFill>
                <a:prstClr val="black"/>
              </a:solidFill>
              <a:latin typeface="Calibri" panose="020F0502020204030204"/>
            </a:endParaRPr>
          </a:p>
        </p:txBody>
      </p:sp>
      <p:pic>
        <p:nvPicPr>
          <p:cNvPr id="15" name="Afbeelding 14"/>
          <p:cNvPicPr>
            <a:picLocks noChangeAspect="1"/>
          </p:cNvPicPr>
          <p:nvPr/>
        </p:nvPicPr>
        <p:blipFill>
          <a:blip r:embed="rId2"/>
          <a:stretch>
            <a:fillRect/>
          </a:stretch>
        </p:blipFill>
        <p:spPr>
          <a:xfrm>
            <a:off x="340721" y="234055"/>
            <a:ext cx="2065022" cy="2107837"/>
          </a:xfrm>
          <a:prstGeom prst="rect">
            <a:avLst/>
          </a:prstGeom>
        </p:spPr>
      </p:pic>
    </p:spTree>
    <p:extLst>
      <p:ext uri="{BB962C8B-B14F-4D97-AF65-F5344CB8AC3E}">
        <p14:creationId xmlns:p14="http://schemas.microsoft.com/office/powerpoint/2010/main" val="369775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p:cNvPicPr>
            <a:picLocks noGrp="1" noChangeAspect="1"/>
          </p:cNvPicPr>
          <p:nvPr>
            <p:ph idx="1"/>
          </p:nvPr>
        </p:nvPicPr>
        <p:blipFill>
          <a:blip r:embed="rId2"/>
          <a:stretch>
            <a:fillRect/>
          </a:stretch>
        </p:blipFill>
        <p:spPr>
          <a:xfrm>
            <a:off x="6078625" y="371562"/>
            <a:ext cx="2113871" cy="3090095"/>
          </a:xfrm>
          <a:prstGeom prst="rect">
            <a:avLst/>
          </a:prstGeom>
        </p:spPr>
      </p:pic>
      <p:sp>
        <p:nvSpPr>
          <p:cNvPr id="2" name="Titel 1"/>
          <p:cNvSpPr>
            <a:spLocks noGrp="1"/>
          </p:cNvSpPr>
          <p:nvPr>
            <p:ph type="title"/>
          </p:nvPr>
        </p:nvSpPr>
        <p:spPr/>
        <p:txBody>
          <a:bodyPr/>
          <a:lstStyle/>
          <a:p>
            <a:r>
              <a:rPr lang="nl-NL" dirty="0"/>
              <a:t>METHODIEKEN</a:t>
            </a:r>
            <a:endParaRPr lang="en-US" dirty="0"/>
          </a:p>
        </p:txBody>
      </p:sp>
      <p:pic>
        <p:nvPicPr>
          <p:cNvPr id="4" name="Tijdelijke aanduiding voor inhoud 9" descr="978-90-368-1712-7_5_Fig1_HTML.gif">
            <a:extLst>
              <a:ext uri="{FF2B5EF4-FFF2-40B4-BE49-F238E27FC236}">
                <a16:creationId xmlns:a16="http://schemas.microsoft.com/office/drawing/2014/main" id="{C005BAC8-522D-4169-A455-C079745143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7647" y="1855284"/>
            <a:ext cx="3404237" cy="34787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vak 4"/>
          <p:cNvSpPr txBox="1"/>
          <p:nvPr/>
        </p:nvSpPr>
        <p:spPr>
          <a:xfrm>
            <a:off x="1230141" y="5791252"/>
            <a:ext cx="3450772"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1C1C1A"/>
                </a:solidFill>
                <a:effectLst/>
                <a:uLnTx/>
                <a:uFillTx/>
                <a:latin typeface="Calibri"/>
                <a:ea typeface="+mn-ea"/>
                <a:cs typeface="+mn-cs"/>
              </a:rPr>
              <a:t>Bron: Cingel, 2003</a:t>
            </a:r>
            <a:endParaRPr kumimoji="0" lang="en-US" sz="1800" b="0" i="0" u="none" strike="noStrike" kern="1200" cap="none" spc="0" normalizeH="0" baseline="0" noProof="0" dirty="0">
              <a:ln>
                <a:noFill/>
              </a:ln>
              <a:solidFill>
                <a:srgbClr val="1C1C1A"/>
              </a:solidFill>
              <a:effectLst/>
              <a:uLnTx/>
              <a:uFillTx/>
              <a:latin typeface="Calibri"/>
              <a:ea typeface="+mn-ea"/>
              <a:cs typeface="+mn-cs"/>
            </a:endParaRPr>
          </a:p>
        </p:txBody>
      </p:sp>
      <p:sp>
        <p:nvSpPr>
          <p:cNvPr id="8" name="Tekstvak 7"/>
          <p:cNvSpPr txBox="1"/>
          <p:nvPr/>
        </p:nvSpPr>
        <p:spPr>
          <a:xfrm>
            <a:off x="5199143" y="5957743"/>
            <a:ext cx="346165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1C1C1A"/>
                </a:solidFill>
                <a:effectLst/>
                <a:uLnTx/>
                <a:uFillTx/>
                <a:latin typeface="Calibri"/>
                <a:ea typeface="+mn-ea"/>
                <a:cs typeface="+mn-cs"/>
              </a:rPr>
              <a:t>Bron: Bakker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1C1C1A"/>
                </a:solidFill>
                <a:effectLst/>
                <a:uLnTx/>
                <a:uFillTx/>
                <a:latin typeface="Calibri"/>
                <a:ea typeface="+mn-ea"/>
                <a:cs typeface="+mn-cs"/>
              </a:rPr>
              <a:t>Van </a:t>
            </a:r>
            <a:r>
              <a:rPr kumimoji="0" lang="nl-NL" sz="1800" b="0" i="0" u="none" strike="noStrike" kern="1200" cap="none" spc="0" normalizeH="0" baseline="0" noProof="0" dirty="0" err="1">
                <a:ln>
                  <a:noFill/>
                </a:ln>
                <a:solidFill>
                  <a:srgbClr val="1C1C1A"/>
                </a:solidFill>
                <a:effectLst/>
                <a:uLnTx/>
                <a:uFillTx/>
                <a:latin typeface="Calibri"/>
                <a:ea typeface="+mn-ea"/>
                <a:cs typeface="+mn-cs"/>
              </a:rPr>
              <a:t>Heycop</a:t>
            </a:r>
            <a:r>
              <a:rPr kumimoji="0" lang="nl-NL" sz="1800" b="0" i="0" u="none" strike="noStrike" kern="1200" cap="none" spc="0" normalizeH="0" baseline="0" noProof="0" dirty="0">
                <a:ln>
                  <a:noFill/>
                </a:ln>
                <a:solidFill>
                  <a:srgbClr val="1C1C1A"/>
                </a:solidFill>
                <a:effectLst/>
                <a:uLnTx/>
                <a:uFillTx/>
                <a:latin typeface="Calibri"/>
                <a:ea typeface="+mn-ea"/>
                <a:cs typeface="+mn-cs"/>
              </a:rPr>
              <a:t> Ten Ham, 2014</a:t>
            </a:r>
            <a:endParaRPr kumimoji="0" lang="en-US" sz="1800" b="0" i="0" u="none" strike="noStrike" kern="1200" cap="none" spc="0" normalizeH="0" baseline="0" noProof="0" dirty="0">
              <a:ln>
                <a:noFill/>
              </a:ln>
              <a:solidFill>
                <a:srgbClr val="1C1C1A"/>
              </a:solidFill>
              <a:effectLst/>
              <a:uLnTx/>
              <a:uFillTx/>
              <a:latin typeface="Calibri"/>
              <a:ea typeface="+mn-ea"/>
              <a:cs typeface="+mn-cs"/>
            </a:endParaRPr>
          </a:p>
        </p:txBody>
      </p:sp>
      <p:sp>
        <p:nvSpPr>
          <p:cNvPr id="3" name="Rechthoek 2"/>
          <p:cNvSpPr/>
          <p:nvPr/>
        </p:nvSpPr>
        <p:spPr>
          <a:xfrm>
            <a:off x="5442913" y="3550458"/>
            <a:ext cx="4572000" cy="2308324"/>
          </a:xfrm>
          <a:prstGeom prst="rect">
            <a:avLst/>
          </a:prstGeom>
        </p:spPr>
        <p:txBody>
          <a:bodyPr>
            <a:spAutoFit/>
          </a:bodyPr>
          <a:lstStyle/>
          <a:p>
            <a:r>
              <a:rPr lang="nl-NL" dirty="0"/>
              <a:t>Stappen </a:t>
            </a:r>
            <a:r>
              <a:rPr lang="nl-NL" dirty="0" err="1"/>
              <a:t>ProActive</a:t>
            </a:r>
            <a:r>
              <a:rPr lang="nl-NL" dirty="0"/>
              <a:t> </a:t>
            </a:r>
            <a:r>
              <a:rPr lang="nl-NL" dirty="0" err="1"/>
              <a:t>Nursing</a:t>
            </a:r>
            <a:r>
              <a:rPr lang="nl-NL" dirty="0"/>
              <a:t>:</a:t>
            </a:r>
          </a:p>
          <a:p>
            <a:endParaRPr lang="nl-NL" dirty="0"/>
          </a:p>
          <a:p>
            <a:r>
              <a:rPr lang="nl-NL" dirty="0"/>
              <a:t>1: Oriëntatie op de situatie</a:t>
            </a:r>
          </a:p>
          <a:p>
            <a:r>
              <a:rPr lang="nl-NL" dirty="0"/>
              <a:t>2: Klinische problematiek inzichtelijk</a:t>
            </a:r>
          </a:p>
          <a:p>
            <a:r>
              <a:rPr lang="nl-NL" dirty="0"/>
              <a:t>3:Aanvullend onderzoek</a:t>
            </a:r>
          </a:p>
          <a:p>
            <a:r>
              <a:rPr lang="nl-NL" dirty="0"/>
              <a:t>4: Klinisch beleid</a:t>
            </a:r>
          </a:p>
          <a:p>
            <a:r>
              <a:rPr lang="nl-NL" dirty="0"/>
              <a:t>5: Klinisch verloop</a:t>
            </a:r>
          </a:p>
          <a:p>
            <a:r>
              <a:rPr lang="nl-NL" dirty="0"/>
              <a:t>6: Nabeschouwing</a:t>
            </a:r>
          </a:p>
        </p:txBody>
      </p:sp>
    </p:spTree>
    <p:extLst>
      <p:ext uri="{BB962C8B-B14F-4D97-AF65-F5344CB8AC3E}">
        <p14:creationId xmlns:p14="http://schemas.microsoft.com/office/powerpoint/2010/main" val="126376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KLINISCH REDENEREN VOLGENS NIEUWE BEROEPSPROFIEL:</a:t>
            </a:r>
            <a:endParaRPr lang="en-US" dirty="0"/>
          </a:p>
        </p:txBody>
      </p:sp>
      <p:pic>
        <p:nvPicPr>
          <p:cNvPr id="4" name="Tijdelijke aanduiding voor inhoud 3"/>
          <p:cNvPicPr>
            <a:picLocks noGrp="1" noChangeAspect="1"/>
          </p:cNvPicPr>
          <p:nvPr>
            <p:ph idx="1"/>
          </p:nvPr>
        </p:nvPicPr>
        <p:blipFill rotWithShape="1">
          <a:blip r:embed="rId2"/>
          <a:srcRect l="4606" t="22475" r="7703" b="13606"/>
          <a:stretch/>
        </p:blipFill>
        <p:spPr>
          <a:xfrm>
            <a:off x="1611085" y="1338942"/>
            <a:ext cx="6278373" cy="5606143"/>
          </a:xfrm>
          <a:prstGeom prst="rect">
            <a:avLst/>
          </a:prstGeom>
        </p:spPr>
      </p:pic>
      <p:sp>
        <p:nvSpPr>
          <p:cNvPr id="5" name="Tekstvak 4"/>
          <p:cNvSpPr txBox="1"/>
          <p:nvPr/>
        </p:nvSpPr>
        <p:spPr>
          <a:xfrm>
            <a:off x="3472543" y="1883229"/>
            <a:ext cx="2362200" cy="523220"/>
          </a:xfrm>
          <a:prstGeom prst="rect">
            <a:avLst/>
          </a:prstGeom>
          <a:solidFill>
            <a:schemeClr val="tx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1C1C1A"/>
                </a:solidFill>
                <a:effectLst/>
                <a:uLnTx/>
                <a:uFillTx/>
                <a:latin typeface="Calibri"/>
                <a:ea typeface="+mn-ea"/>
                <a:cs typeface="+mn-cs"/>
              </a:rPr>
              <a:t>Oriëntatie, informatie verzamelen</a:t>
            </a: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6" name="Tekstvak 5"/>
          <p:cNvSpPr txBox="1"/>
          <p:nvPr/>
        </p:nvSpPr>
        <p:spPr>
          <a:xfrm>
            <a:off x="4909458" y="2934099"/>
            <a:ext cx="2177143" cy="523220"/>
          </a:xfrm>
          <a:prstGeom prst="rect">
            <a:avLst/>
          </a:prstGeom>
          <a:solidFill>
            <a:schemeClr val="tx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1C1C1A"/>
                </a:solidFill>
                <a:effectLst/>
                <a:uLnTx/>
                <a:uFillTx/>
                <a:latin typeface="Calibri"/>
                <a:ea typeface="+mn-ea"/>
                <a:cs typeface="+mn-cs"/>
              </a:rPr>
              <a:t>Risico-inschatting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7" name="Tekstvak 6"/>
          <p:cNvSpPr txBox="1"/>
          <p:nvPr/>
        </p:nvSpPr>
        <p:spPr>
          <a:xfrm>
            <a:off x="4909459" y="3984969"/>
            <a:ext cx="2264228" cy="523220"/>
          </a:xfrm>
          <a:prstGeom prst="rect">
            <a:avLst/>
          </a:prstGeom>
          <a:solidFill>
            <a:schemeClr val="tx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err="1">
                <a:ln>
                  <a:noFill/>
                </a:ln>
                <a:solidFill>
                  <a:srgbClr val="1C1C1A"/>
                </a:solidFill>
                <a:effectLst/>
                <a:uLnTx/>
                <a:uFillTx/>
                <a:latin typeface="Calibri"/>
                <a:ea typeface="+mn-ea"/>
                <a:cs typeface="+mn-cs"/>
              </a:rPr>
              <a:t>Vroegsignalering</a:t>
            </a:r>
            <a:endParaRPr kumimoji="0" lang="nl-NL" sz="1400" b="0" i="0" u="none" strike="noStrike" kern="1200" cap="none" spc="0" normalizeH="0" baseline="0" noProof="0" dirty="0">
              <a:ln>
                <a:noFill/>
              </a:ln>
              <a:solidFill>
                <a:srgbClr val="1C1C1A"/>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8" name="Tekstvak 7"/>
          <p:cNvSpPr txBox="1"/>
          <p:nvPr/>
        </p:nvSpPr>
        <p:spPr>
          <a:xfrm>
            <a:off x="4909458" y="4949316"/>
            <a:ext cx="2264228" cy="523220"/>
          </a:xfrm>
          <a:prstGeom prst="rect">
            <a:avLst/>
          </a:prstGeom>
          <a:solidFill>
            <a:schemeClr val="tx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1C1C1A"/>
                </a:solidFill>
                <a:effectLst/>
                <a:uLnTx/>
                <a:uFillTx/>
                <a:latin typeface="Calibri"/>
                <a:ea typeface="+mn-ea"/>
                <a:cs typeface="+mn-cs"/>
              </a:rPr>
              <a:t>Probleemherkenning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9" name="Tekstvak 8"/>
          <p:cNvSpPr txBox="1"/>
          <p:nvPr/>
        </p:nvSpPr>
        <p:spPr>
          <a:xfrm>
            <a:off x="3396343" y="6041571"/>
            <a:ext cx="2764971" cy="816429"/>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C1C1A"/>
              </a:solidFill>
              <a:effectLst/>
              <a:uLnTx/>
              <a:uFillTx/>
              <a:latin typeface="Calibri"/>
              <a:ea typeface="+mn-ea"/>
              <a:cs typeface="+mn-cs"/>
            </a:endParaRPr>
          </a:p>
        </p:txBody>
      </p:sp>
      <p:sp>
        <p:nvSpPr>
          <p:cNvPr id="10" name="Tekstvak 9"/>
          <p:cNvSpPr txBox="1"/>
          <p:nvPr/>
        </p:nvSpPr>
        <p:spPr>
          <a:xfrm>
            <a:off x="2286000" y="4949316"/>
            <a:ext cx="2275114" cy="523220"/>
          </a:xfrm>
          <a:prstGeom prst="rect">
            <a:avLst/>
          </a:prstGeom>
          <a:solidFill>
            <a:schemeClr val="tx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1C1C1A"/>
                </a:solidFill>
                <a:effectLst/>
                <a:uLnTx/>
                <a:uFillTx/>
                <a:latin typeface="Calibri"/>
                <a:ea typeface="+mn-ea"/>
                <a:cs typeface="+mn-cs"/>
              </a:rPr>
              <a:t>Interventie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11" name="Tekstvak 10"/>
          <p:cNvSpPr txBox="1"/>
          <p:nvPr/>
        </p:nvSpPr>
        <p:spPr>
          <a:xfrm>
            <a:off x="2286000" y="3897086"/>
            <a:ext cx="2275114" cy="523220"/>
          </a:xfrm>
          <a:prstGeom prst="rect">
            <a:avLst/>
          </a:prstGeom>
          <a:solidFill>
            <a:schemeClr val="tx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1C1C1A"/>
                </a:solidFill>
                <a:effectLst/>
                <a:uLnTx/>
                <a:uFillTx/>
                <a:latin typeface="Calibri"/>
                <a:ea typeface="+mn-ea"/>
                <a:cs typeface="+mn-cs"/>
              </a:rPr>
              <a:t>Monitoring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12" name="Tekstvak 11"/>
          <p:cNvSpPr txBox="1"/>
          <p:nvPr/>
        </p:nvSpPr>
        <p:spPr>
          <a:xfrm>
            <a:off x="2286000" y="2841171"/>
            <a:ext cx="2275114" cy="523220"/>
          </a:xfrm>
          <a:prstGeom prst="rect">
            <a:avLst/>
          </a:prstGeom>
          <a:solidFill>
            <a:schemeClr val="tx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1C1C1A"/>
                </a:solidFill>
                <a:effectLst/>
                <a:uLnTx/>
                <a:uFillTx/>
                <a:latin typeface="Calibri"/>
                <a:ea typeface="+mn-ea"/>
                <a:cs typeface="+mn-cs"/>
              </a:rPr>
              <a:t>Evalueren en vooruitkijken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C1C1A"/>
              </a:solidFill>
              <a:effectLst/>
              <a:uLnTx/>
              <a:uFillTx/>
              <a:latin typeface="Calibri"/>
              <a:ea typeface="+mn-ea"/>
              <a:cs typeface="+mn-cs"/>
            </a:endParaRPr>
          </a:p>
        </p:txBody>
      </p:sp>
      <p:sp>
        <p:nvSpPr>
          <p:cNvPr id="13" name="Tekstvak 12"/>
          <p:cNvSpPr txBox="1"/>
          <p:nvPr/>
        </p:nvSpPr>
        <p:spPr>
          <a:xfrm>
            <a:off x="4474029" y="1556350"/>
            <a:ext cx="435429" cy="369332"/>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1</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14" name="Tekstvak 13"/>
          <p:cNvSpPr txBox="1"/>
          <p:nvPr/>
        </p:nvSpPr>
        <p:spPr>
          <a:xfrm>
            <a:off x="7086601" y="2732314"/>
            <a:ext cx="370113" cy="369332"/>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2</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15" name="Tekstvak 14"/>
          <p:cNvSpPr txBox="1"/>
          <p:nvPr/>
        </p:nvSpPr>
        <p:spPr>
          <a:xfrm>
            <a:off x="7173686" y="3810000"/>
            <a:ext cx="283028" cy="381000"/>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3</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16" name="Tekstvak 15"/>
          <p:cNvSpPr txBox="1"/>
          <p:nvPr/>
        </p:nvSpPr>
        <p:spPr>
          <a:xfrm>
            <a:off x="7173686" y="4822371"/>
            <a:ext cx="283028" cy="369332"/>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4</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17" name="Tekstvak 16"/>
          <p:cNvSpPr txBox="1"/>
          <p:nvPr/>
        </p:nvSpPr>
        <p:spPr>
          <a:xfrm>
            <a:off x="1980000" y="4818431"/>
            <a:ext cx="306000" cy="369332"/>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5</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18" name="Tekstvak 17"/>
          <p:cNvSpPr txBox="1"/>
          <p:nvPr/>
        </p:nvSpPr>
        <p:spPr>
          <a:xfrm>
            <a:off x="1980000" y="3810000"/>
            <a:ext cx="306000" cy="369332"/>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6</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19" name="Tekstvak 18"/>
          <p:cNvSpPr txBox="1"/>
          <p:nvPr/>
        </p:nvSpPr>
        <p:spPr>
          <a:xfrm>
            <a:off x="1980000" y="2732314"/>
            <a:ext cx="306000" cy="369332"/>
          </a:xfrm>
          <a:prstGeom prst="rect">
            <a:avLst/>
          </a:prstGeom>
          <a:solidFill>
            <a:srgbClr val="00B0F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1C1C1A"/>
                </a:solidFill>
                <a:effectLst/>
                <a:uLnTx/>
                <a:uFillTx/>
                <a:latin typeface="Calibri"/>
                <a:ea typeface="+mn-ea"/>
                <a:cs typeface="+mn-cs"/>
              </a:rPr>
              <a:t>7</a:t>
            </a:r>
            <a:endParaRPr kumimoji="0" lang="en-US" sz="1800" b="1" i="0" u="none" strike="noStrike" kern="1200" cap="none" spc="0" normalizeH="0" baseline="0" noProof="0" dirty="0">
              <a:ln>
                <a:noFill/>
              </a:ln>
              <a:solidFill>
                <a:srgbClr val="1C1C1A"/>
              </a:solidFill>
              <a:effectLst/>
              <a:uLnTx/>
              <a:uFillTx/>
              <a:latin typeface="Calibri"/>
              <a:ea typeface="+mn-ea"/>
              <a:cs typeface="+mn-cs"/>
            </a:endParaRPr>
          </a:p>
        </p:txBody>
      </p:sp>
      <p:sp>
        <p:nvSpPr>
          <p:cNvPr id="20" name="Tekstvak 19"/>
          <p:cNvSpPr txBox="1"/>
          <p:nvPr/>
        </p:nvSpPr>
        <p:spPr>
          <a:xfrm>
            <a:off x="4561114" y="6129454"/>
            <a:ext cx="421277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1C1C1A"/>
                </a:solidFill>
                <a:effectLst/>
                <a:uLnTx/>
                <a:uFillTx/>
                <a:latin typeface="Calibri"/>
                <a:ea typeface="+mn-ea"/>
                <a:cs typeface="+mn-cs"/>
              </a:rPr>
              <a:t>Bron: V &amp; VN, 2012</a:t>
            </a:r>
            <a:endParaRPr kumimoji="0" lang="en-US" sz="1800" b="0" i="0" u="none" strike="noStrike" kern="1200" cap="none" spc="0" normalizeH="0" baseline="0" noProof="0" dirty="0">
              <a:ln>
                <a:noFill/>
              </a:ln>
              <a:solidFill>
                <a:srgbClr val="1C1C1A"/>
              </a:solidFill>
              <a:effectLst/>
              <a:uLnTx/>
              <a:uFillTx/>
              <a:latin typeface="Calibri"/>
              <a:ea typeface="+mn-ea"/>
              <a:cs typeface="+mn-cs"/>
            </a:endParaRPr>
          </a:p>
        </p:txBody>
      </p:sp>
    </p:spTree>
    <p:extLst>
      <p:ext uri="{BB962C8B-B14F-4D97-AF65-F5344CB8AC3E}">
        <p14:creationId xmlns:p14="http://schemas.microsoft.com/office/powerpoint/2010/main" val="452424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METHODISCH WERKEN</a:t>
            </a:r>
            <a:endParaRPr lang="en-US" dirty="0"/>
          </a:p>
        </p:txBody>
      </p:sp>
      <p:sp>
        <p:nvSpPr>
          <p:cNvPr id="4" name="Tijdelijke aanduiding voor tekst 3"/>
          <p:cNvSpPr>
            <a:spLocks noGrp="1"/>
          </p:cNvSpPr>
          <p:nvPr>
            <p:ph type="body" sz="quarter" idx="10"/>
          </p:nvPr>
        </p:nvSpPr>
        <p:spPr>
          <a:xfrm>
            <a:off x="510430" y="1847088"/>
            <a:ext cx="3506400" cy="1581912"/>
          </a:xfrm>
        </p:spPr>
        <p:txBody>
          <a:bodyPr>
            <a:normAutofit fontScale="92500"/>
          </a:bodyPr>
          <a:lstStyle/>
          <a:p>
            <a:pPr marL="0" indent="0" algn="ctr">
              <a:buNone/>
            </a:pPr>
            <a:r>
              <a:rPr lang="nl-NL" sz="2000" dirty="0"/>
              <a:t>Methode:</a:t>
            </a:r>
          </a:p>
          <a:p>
            <a:pPr marL="0" indent="0" algn="ctr">
              <a:buFont typeface="Arial"/>
              <a:buNone/>
              <a:defRPr/>
            </a:pPr>
            <a:r>
              <a:rPr lang="nl-NL" sz="2000" dirty="0"/>
              <a:t>“een samenhangend geheel van handelingen waarmee een gesteld doel bereikt kan worden”</a:t>
            </a:r>
          </a:p>
          <a:p>
            <a:pPr marL="0" indent="0">
              <a:buNone/>
            </a:pPr>
            <a:endParaRPr lang="en-US" dirty="0"/>
          </a:p>
        </p:txBody>
      </p:sp>
      <p:sp>
        <p:nvSpPr>
          <p:cNvPr id="5" name="Tekstvak 4"/>
          <p:cNvSpPr txBox="1"/>
          <p:nvPr/>
        </p:nvSpPr>
        <p:spPr>
          <a:xfrm>
            <a:off x="4654423" y="2079174"/>
            <a:ext cx="4169231" cy="4693593"/>
          </a:xfrm>
          <a:prstGeom prst="rect">
            <a:avLst/>
          </a:prstGeom>
          <a:solidFill>
            <a:schemeClr val="accent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Voordelen methodisch werken: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Bevordert efficiëntie en samenwerking;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Meer bewuste (denken &amp; doen) zorgverlening;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Bevordert cliënt participatie en autonomie cliënt;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Zorg op maat (individuele zorg);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Ontwikkeling van verpleegkunde</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altLang="nl-NL"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                  </a:t>
            </a:r>
            <a:r>
              <a:rPr kumimoji="0" lang="nl-NL" altLang="nl-NL" sz="1800" b="1"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Het verhoogt de kwaliteit     				van zorg </a:t>
            </a:r>
            <a:br>
              <a:rPr kumimoji="0" lang="nl-NL" altLang="nl-NL" sz="1800" b="1"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br>
            <a:endParaRPr kumimoji="0" lang="nl-NL" altLang="nl-NL" sz="1800" b="1"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white"/>
                </a:solidFill>
                <a:effectLst/>
                <a:uLnTx/>
                <a:uFillTx/>
                <a:latin typeface="Calibri"/>
                <a:ea typeface="+mn-ea"/>
                <a:cs typeface="+mn-cs"/>
              </a:rPr>
              <a:t>(Wilkinson, 2013)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C1C1A"/>
              </a:solidFill>
              <a:effectLst/>
              <a:uLnTx/>
              <a:uFillTx/>
              <a:latin typeface="Calibri"/>
              <a:ea typeface="+mn-ea"/>
              <a:cs typeface="+mn-cs"/>
            </a:endParaRPr>
          </a:p>
        </p:txBody>
      </p:sp>
      <p:sp>
        <p:nvSpPr>
          <p:cNvPr id="6" name="PIJL-RECHTS 1">
            <a:extLst>
              <a:ext uri="{FF2B5EF4-FFF2-40B4-BE49-F238E27FC236}">
                <a16:creationId xmlns:a16="http://schemas.microsoft.com/office/drawing/2014/main" id="{D47512DD-3D80-4C2B-9D24-31BBFEF7FDD6}"/>
              </a:ext>
            </a:extLst>
          </p:cNvPr>
          <p:cNvSpPr/>
          <p:nvPr/>
        </p:nvSpPr>
        <p:spPr>
          <a:xfrm flipV="1">
            <a:off x="4880700" y="5334976"/>
            <a:ext cx="931525" cy="390910"/>
          </a:xfrm>
          <a:prstGeom prst="rightArrow">
            <a:avLst/>
          </a:prstGeom>
          <a:gradFill rotWithShape="1">
            <a:gsLst>
              <a:gs pos="0">
                <a:srgbClr val="333333">
                  <a:tint val="100000"/>
                  <a:shade val="100000"/>
                  <a:satMod val="130000"/>
                </a:srgbClr>
              </a:gs>
              <a:gs pos="100000">
                <a:srgbClr val="333333">
                  <a:tint val="50000"/>
                  <a:shade val="100000"/>
                  <a:satMod val="350000"/>
                </a:srgbClr>
              </a:gs>
            </a:gsLst>
            <a:lin ang="16200000" scaled="0"/>
          </a:gradFill>
          <a:ln w="9525" cap="flat" cmpd="sng" algn="ctr">
            <a:solidFill>
              <a:srgbClr val="333333">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nl-NL" sz="2400" b="0" i="0" u="none" strike="noStrike" kern="0" cap="none" spc="0" normalizeH="0" baseline="-25000" noProof="0">
              <a:ln>
                <a:noFill/>
              </a:ln>
              <a:solidFill>
                <a:prstClr val="white"/>
              </a:solidFill>
              <a:effectLst/>
              <a:uLnTx/>
              <a:uFillTx/>
              <a:latin typeface="Calibri"/>
              <a:ea typeface="+mn-ea"/>
              <a:cs typeface="+mn-cs"/>
            </a:endParaRPr>
          </a:p>
        </p:txBody>
      </p:sp>
      <p:pic>
        <p:nvPicPr>
          <p:cNvPr id="7" name="Afbeelding 6"/>
          <p:cNvPicPr>
            <a:picLocks noChangeAspect="1"/>
          </p:cNvPicPr>
          <p:nvPr/>
        </p:nvPicPr>
        <p:blipFill>
          <a:blip r:embed="rId3"/>
          <a:stretch>
            <a:fillRect/>
          </a:stretch>
        </p:blipFill>
        <p:spPr>
          <a:xfrm>
            <a:off x="193622" y="3942585"/>
            <a:ext cx="3572756" cy="2719469"/>
          </a:xfrm>
          <a:prstGeom prst="rect">
            <a:avLst/>
          </a:prstGeom>
        </p:spPr>
      </p:pic>
      <p:pic>
        <p:nvPicPr>
          <p:cNvPr id="3" name="Afbeelding 2"/>
          <p:cNvPicPr>
            <a:picLocks noChangeAspect="1"/>
          </p:cNvPicPr>
          <p:nvPr/>
        </p:nvPicPr>
        <p:blipFill>
          <a:blip r:embed="rId4"/>
          <a:stretch>
            <a:fillRect/>
          </a:stretch>
        </p:blipFill>
        <p:spPr>
          <a:xfrm>
            <a:off x="6044225" y="203307"/>
            <a:ext cx="1389629" cy="1307886"/>
          </a:xfrm>
          <a:prstGeom prst="rect">
            <a:avLst/>
          </a:prstGeom>
        </p:spPr>
      </p:pic>
    </p:spTree>
    <p:extLst>
      <p:ext uri="{BB962C8B-B14F-4D97-AF65-F5344CB8AC3E}">
        <p14:creationId xmlns:p14="http://schemas.microsoft.com/office/powerpoint/2010/main" val="3166402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Verpleegkundig proces</a:t>
            </a:r>
            <a:endParaRPr lang="en-US" dirty="0"/>
          </a:p>
        </p:txBody>
      </p:sp>
      <p:sp>
        <p:nvSpPr>
          <p:cNvPr id="4" name="Tijdelijke aanduiding voor tekst 3"/>
          <p:cNvSpPr>
            <a:spLocks noGrp="1"/>
          </p:cNvSpPr>
          <p:nvPr>
            <p:ph type="body" sz="quarter" idx="10"/>
          </p:nvPr>
        </p:nvSpPr>
        <p:spPr>
          <a:xfrm>
            <a:off x="1741714" y="1475014"/>
            <a:ext cx="6106886" cy="5241472"/>
          </a:xfrm>
        </p:spPr>
        <p:txBody>
          <a:bodyPr/>
          <a:lstStyle/>
          <a:p>
            <a:endParaRPr lang="en-US" dirty="0"/>
          </a:p>
        </p:txBody>
      </p:sp>
      <p:pic>
        <p:nvPicPr>
          <p:cNvPr id="5" name="Afbeelding 4"/>
          <p:cNvPicPr>
            <a:picLocks noChangeAspect="1"/>
          </p:cNvPicPr>
          <p:nvPr/>
        </p:nvPicPr>
        <p:blipFill>
          <a:blip r:embed="rId2"/>
          <a:stretch>
            <a:fillRect/>
          </a:stretch>
        </p:blipFill>
        <p:spPr>
          <a:xfrm>
            <a:off x="2639131" y="1895021"/>
            <a:ext cx="4312052" cy="4401457"/>
          </a:xfrm>
          <a:prstGeom prst="rect">
            <a:avLst/>
          </a:prstGeom>
        </p:spPr>
      </p:pic>
    </p:spTree>
    <p:extLst>
      <p:ext uri="{BB962C8B-B14F-4D97-AF65-F5344CB8AC3E}">
        <p14:creationId xmlns:p14="http://schemas.microsoft.com/office/powerpoint/2010/main" val="3655525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fgeronde rechthoek 10"/>
          <p:cNvSpPr/>
          <p:nvPr/>
        </p:nvSpPr>
        <p:spPr>
          <a:xfrm>
            <a:off x="2570792" y="4087154"/>
            <a:ext cx="3635829" cy="25786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6" name="Picture 10" descr="http://www.nlp-opleidingen-brabant.nl/wp-content/uploads/IMG_1350-300x2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097" y="552160"/>
            <a:ext cx="1622463" cy="154134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Afbeeldingsresultaat voor vragen stell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825" y="400617"/>
            <a:ext cx="2547515" cy="1137283"/>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Afbeeldingsresultaat voor vergeet de mantelzorger nie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5433" y="2043754"/>
            <a:ext cx="1838449" cy="1054615"/>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Afbeeldingsresultaat voor medisch dossi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64216" y="1818462"/>
            <a:ext cx="1867889" cy="1252070"/>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Afbeeldingsresultaat voor verpleegkundige overdrach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3568" y="2811777"/>
            <a:ext cx="1609183" cy="167501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Nurse_holding_patient_hands_Tork.jpg"/>
          <p:cNvPicPr>
            <a:picLocks noChangeAspect="1" noChangeArrowheads="1"/>
          </p:cNvPicPr>
          <p:nvPr/>
        </p:nvPicPr>
        <p:blipFill rotWithShape="1">
          <a:blip r:embed="rId8">
            <a:extLst>
              <a:ext uri="{28A0092B-C50C-407E-A947-70E740481C1C}">
                <a14:useLocalDpi xmlns:a14="http://schemas.microsoft.com/office/drawing/2010/main" val="0"/>
              </a:ext>
            </a:extLst>
          </a:blip>
          <a:srcRect r="53795"/>
          <a:stretch/>
        </p:blipFill>
        <p:spPr bwMode="auto">
          <a:xfrm>
            <a:off x="3376871" y="207701"/>
            <a:ext cx="1308317" cy="18858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p:cNvSpPr txBox="1"/>
          <p:nvPr/>
        </p:nvSpPr>
        <p:spPr>
          <a:xfrm>
            <a:off x="2614335" y="4108094"/>
            <a:ext cx="3928364" cy="2585323"/>
          </a:xfrm>
          <a:prstGeom prst="rect">
            <a:avLst/>
          </a:prstGeom>
          <a:noFill/>
        </p:spPr>
        <p:txBody>
          <a:bodyPr wrap="square" rtlCol="0">
            <a:spAutoFit/>
          </a:bodyPr>
          <a:lstStyle/>
          <a:p>
            <a:pPr marL="285750" indent="-285750">
              <a:buFont typeface="Arial" panose="020B0604020202020204" pitchFamily="34" charset="0"/>
              <a:buChar char="•"/>
            </a:pPr>
            <a:r>
              <a:rPr lang="en-US" dirty="0" err="1"/>
              <a:t>Algemene</a:t>
            </a:r>
            <a:r>
              <a:rPr lang="en-US" dirty="0"/>
              <a:t> of </a:t>
            </a:r>
            <a:r>
              <a:rPr lang="en-US" dirty="0" err="1"/>
              <a:t>Initiële</a:t>
            </a:r>
            <a:r>
              <a:rPr lang="en-US" dirty="0"/>
              <a:t> </a:t>
            </a:r>
            <a:r>
              <a:rPr lang="en-US" dirty="0" err="1"/>
              <a:t>anamnese</a:t>
            </a:r>
            <a:r>
              <a:rPr lang="en-US" dirty="0"/>
              <a:t>  </a:t>
            </a:r>
          </a:p>
          <a:p>
            <a:pPr marL="285750" indent="-285750">
              <a:buFont typeface="Arial" panose="020B0604020202020204" pitchFamily="34" charset="0"/>
              <a:buChar char="•"/>
            </a:pPr>
            <a:r>
              <a:rPr lang="en-US" dirty="0" err="1"/>
              <a:t>Spoedanamnese</a:t>
            </a:r>
            <a:endParaRPr lang="en-US" dirty="0"/>
          </a:p>
          <a:p>
            <a:pPr marL="285750" indent="-285750">
              <a:buFont typeface="Arial" panose="020B0604020202020204" pitchFamily="34" charset="0"/>
              <a:buChar char="•"/>
            </a:pPr>
            <a:r>
              <a:rPr lang="en-US" dirty="0" err="1"/>
              <a:t>Vervolganamnese</a:t>
            </a:r>
            <a:r>
              <a:rPr lang="en-US" dirty="0"/>
              <a:t> </a:t>
            </a:r>
          </a:p>
          <a:p>
            <a:pPr marL="285750" indent="-285750">
              <a:buFont typeface="Arial" panose="020B0604020202020204" pitchFamily="34" charset="0"/>
              <a:buChar char="•"/>
            </a:pPr>
            <a:r>
              <a:rPr lang="en-US" dirty="0" err="1"/>
              <a:t>Speciële</a:t>
            </a:r>
            <a:r>
              <a:rPr lang="en-US" dirty="0"/>
              <a:t> </a:t>
            </a:r>
            <a:r>
              <a:rPr lang="en-US" dirty="0" err="1"/>
              <a:t>anamnese</a:t>
            </a:r>
            <a:r>
              <a:rPr lang="en-US" dirty="0"/>
              <a:t> of </a:t>
            </a:r>
            <a:r>
              <a:rPr lang="en-US" dirty="0" err="1"/>
              <a:t>probleemanamnese</a:t>
            </a:r>
            <a:endParaRPr lang="en-US" dirty="0"/>
          </a:p>
          <a:p>
            <a:pPr marL="285750" indent="-285750">
              <a:buFont typeface="Arial" panose="020B0604020202020204" pitchFamily="34" charset="0"/>
              <a:buChar char="•"/>
            </a:pPr>
            <a:r>
              <a:rPr lang="en-US" dirty="0" err="1"/>
              <a:t>Familieanamnese</a:t>
            </a:r>
            <a:endParaRPr lang="en-US" dirty="0"/>
          </a:p>
          <a:p>
            <a:pPr marL="285750" indent="-285750">
              <a:buFont typeface="Arial" panose="020B0604020202020204" pitchFamily="34" charset="0"/>
              <a:buChar char="•"/>
            </a:pPr>
            <a:r>
              <a:rPr lang="en-US" dirty="0" err="1"/>
              <a:t>Tractusanamnese</a:t>
            </a:r>
            <a:endParaRPr lang="en-US" dirty="0"/>
          </a:p>
          <a:p>
            <a:pPr marL="285750" indent="-285750">
              <a:buFont typeface="Arial" panose="020B0604020202020204" pitchFamily="34" charset="0"/>
              <a:buChar char="•"/>
            </a:pPr>
            <a:r>
              <a:rPr lang="en-US" dirty="0"/>
              <a:t>Auto-</a:t>
            </a:r>
            <a:r>
              <a:rPr lang="en-US" dirty="0" err="1"/>
              <a:t>anamnese</a:t>
            </a:r>
            <a:r>
              <a:rPr lang="en-US" dirty="0"/>
              <a:t> </a:t>
            </a:r>
          </a:p>
          <a:p>
            <a:pPr marL="285750" indent="-285750">
              <a:buFont typeface="Arial" panose="020B0604020202020204" pitchFamily="34" charset="0"/>
              <a:buChar char="•"/>
            </a:pPr>
            <a:r>
              <a:rPr lang="en-US" dirty="0"/>
              <a:t>Hetero-</a:t>
            </a:r>
            <a:r>
              <a:rPr lang="en-US" dirty="0" err="1"/>
              <a:t>anamnese</a:t>
            </a:r>
            <a:r>
              <a:rPr lang="en-US" dirty="0"/>
              <a:t> </a:t>
            </a:r>
          </a:p>
        </p:txBody>
      </p:sp>
      <p:sp>
        <p:nvSpPr>
          <p:cNvPr id="8" name="Liggende oorkonde 7"/>
          <p:cNvSpPr/>
          <p:nvPr/>
        </p:nvSpPr>
        <p:spPr>
          <a:xfrm>
            <a:off x="2984517" y="2571062"/>
            <a:ext cx="3188000" cy="1059471"/>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ln w="0"/>
                <a:effectLst>
                  <a:outerShdw blurRad="38100" dist="25400" dir="5400000" algn="ctr" rotWithShape="0">
                    <a:srgbClr val="6E747A">
                      <a:alpha val="43000"/>
                    </a:srgbClr>
                  </a:outerShdw>
                </a:effectLst>
              </a:rPr>
              <a:t>Anamnese</a:t>
            </a:r>
            <a:endParaRPr lang="en-US" sz="2400" dirty="0"/>
          </a:p>
        </p:txBody>
      </p:sp>
      <p:sp>
        <p:nvSpPr>
          <p:cNvPr id="9" name="Titel 8"/>
          <p:cNvSpPr>
            <a:spLocks noGrp="1"/>
          </p:cNvSpPr>
          <p:nvPr>
            <p:ph type="title"/>
          </p:nvPr>
        </p:nvSpPr>
        <p:spPr/>
        <p:txBody>
          <a:bodyPr/>
          <a:lstStyle/>
          <a:p>
            <a:endParaRPr lang="en-US"/>
          </a:p>
        </p:txBody>
      </p:sp>
      <p:sp>
        <p:nvSpPr>
          <p:cNvPr id="10" name="Wolkvormig bijschrift 9"/>
          <p:cNvSpPr/>
          <p:nvPr/>
        </p:nvSpPr>
        <p:spPr>
          <a:xfrm>
            <a:off x="6350745" y="44037"/>
            <a:ext cx="2694827" cy="1033609"/>
          </a:xfrm>
          <a:prstGeom prst="cloud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Anamnesis </a:t>
            </a:r>
            <a:r>
              <a:rPr lang="en-US" dirty="0" err="1">
                <a:solidFill>
                  <a:schemeClr val="tx1"/>
                </a:solidFill>
              </a:rPr>
              <a:t>betekent</a:t>
            </a:r>
            <a:r>
              <a:rPr lang="en-US" dirty="0">
                <a:solidFill>
                  <a:schemeClr val="tx1"/>
                </a:solidFill>
              </a:rPr>
              <a:t> </a:t>
            </a:r>
            <a:r>
              <a:rPr lang="en-US" dirty="0" err="1">
                <a:solidFill>
                  <a:schemeClr val="tx1"/>
                </a:solidFill>
              </a:rPr>
              <a:t>herinnering</a:t>
            </a:r>
            <a:endParaRPr lang="en-US" dirty="0">
              <a:solidFill>
                <a:schemeClr val="tx1"/>
              </a:solidFill>
            </a:endParaRPr>
          </a:p>
        </p:txBody>
      </p:sp>
      <p:pic>
        <p:nvPicPr>
          <p:cNvPr id="14" name="Afbeelding 13"/>
          <p:cNvPicPr>
            <a:picLocks noChangeAspect="1"/>
          </p:cNvPicPr>
          <p:nvPr/>
        </p:nvPicPr>
        <p:blipFill>
          <a:blip r:embed="rId9"/>
          <a:stretch>
            <a:fillRect/>
          </a:stretch>
        </p:blipFill>
        <p:spPr>
          <a:xfrm>
            <a:off x="6407392" y="4801844"/>
            <a:ext cx="2215448" cy="1474280"/>
          </a:xfrm>
          <a:prstGeom prst="rect">
            <a:avLst/>
          </a:prstGeom>
        </p:spPr>
      </p:pic>
      <p:pic>
        <p:nvPicPr>
          <p:cNvPr id="15" name="Afbeelding 14"/>
          <p:cNvPicPr>
            <a:picLocks noChangeAspect="1"/>
          </p:cNvPicPr>
          <p:nvPr/>
        </p:nvPicPr>
        <p:blipFill>
          <a:blip r:embed="rId10"/>
          <a:stretch>
            <a:fillRect/>
          </a:stretch>
        </p:blipFill>
        <p:spPr>
          <a:xfrm>
            <a:off x="149269" y="4087154"/>
            <a:ext cx="2144070" cy="1429380"/>
          </a:xfrm>
          <a:prstGeom prst="rect">
            <a:avLst/>
          </a:prstGeom>
        </p:spPr>
      </p:pic>
    </p:spTree>
    <p:extLst>
      <p:ext uri="{BB962C8B-B14F-4D97-AF65-F5344CB8AC3E}">
        <p14:creationId xmlns:p14="http://schemas.microsoft.com/office/powerpoint/2010/main" val="1235702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152400" y="1949412"/>
            <a:ext cx="5312229" cy="4370832"/>
          </a:xfrm>
        </p:spPr>
        <p:txBody>
          <a:bodyPr>
            <a:noAutofit/>
          </a:bodyPr>
          <a:lstStyle/>
          <a:p>
            <a:pPr marL="457200" indent="-457200">
              <a:buAutoNum type="arabicPeriod"/>
            </a:pPr>
            <a:r>
              <a:rPr lang="nl-NL" sz="2000" dirty="0"/>
              <a:t>Gegevens verzamelen </a:t>
            </a:r>
          </a:p>
          <a:p>
            <a:pPr marL="0" indent="0">
              <a:buNone/>
            </a:pPr>
            <a:r>
              <a:rPr lang="nl-NL" sz="2000" dirty="0"/>
              <a:t>	Anamnese gesprek, observatie en 	lichamelijk onderzoek </a:t>
            </a:r>
          </a:p>
          <a:p>
            <a:pPr marL="0" indent="0">
              <a:buNone/>
            </a:pPr>
            <a:endParaRPr lang="nl-NL" sz="2000" dirty="0"/>
          </a:p>
          <a:p>
            <a:pPr marL="0" indent="0">
              <a:buNone/>
            </a:pPr>
            <a:r>
              <a:rPr lang="nl-NL" sz="2000" dirty="0"/>
              <a:t>2. Verifiëren van gegevens met cliënt en zijn naasten </a:t>
            </a:r>
          </a:p>
          <a:p>
            <a:pPr marL="0" indent="0">
              <a:buNone/>
            </a:pPr>
            <a:r>
              <a:rPr lang="nl-NL" sz="2000" dirty="0"/>
              <a:t> 	Navragen bij patiënt. Vergelijken van 	subjectieve gegeven en objectieve 	gegevens, verifiëren van tegenstrijdige 	gegevens. </a:t>
            </a:r>
          </a:p>
          <a:p>
            <a:pPr marL="0" indent="0">
              <a:buNone/>
            </a:pPr>
            <a:endParaRPr lang="nl-NL" sz="2000" dirty="0"/>
          </a:p>
          <a:p>
            <a:pPr marL="0" indent="0">
              <a:buNone/>
            </a:pPr>
            <a:r>
              <a:rPr lang="nl-NL" sz="2000" dirty="0"/>
              <a:t>3. Gegevens ordenen en vastleggen </a:t>
            </a:r>
          </a:p>
          <a:p>
            <a:pPr marL="0" indent="0">
              <a:buNone/>
            </a:pPr>
            <a:r>
              <a:rPr lang="nl-NL" sz="2000" dirty="0"/>
              <a:t>	Initiële anamnese, vervolganamnese en 	</a:t>
            </a:r>
            <a:r>
              <a:rPr lang="nl-NL" sz="2000" dirty="0" err="1"/>
              <a:t>speciële</a:t>
            </a:r>
            <a:r>
              <a:rPr lang="nl-NL" sz="2000" dirty="0"/>
              <a:t> anamnese. </a:t>
            </a:r>
            <a:endParaRPr lang="en-US" sz="2000" dirty="0"/>
          </a:p>
        </p:txBody>
      </p:sp>
      <p:sp>
        <p:nvSpPr>
          <p:cNvPr id="4" name="Titel 3"/>
          <p:cNvSpPr>
            <a:spLocks noGrp="1"/>
          </p:cNvSpPr>
          <p:nvPr>
            <p:ph type="title"/>
          </p:nvPr>
        </p:nvSpPr>
        <p:spPr/>
        <p:txBody>
          <a:bodyPr>
            <a:normAutofit/>
          </a:bodyPr>
          <a:lstStyle/>
          <a:p>
            <a:r>
              <a:rPr lang="nl-NL" sz="2400" dirty="0"/>
              <a:t>Anamnese fase</a:t>
            </a:r>
            <a:endParaRPr lang="en-US" sz="2400" dirty="0"/>
          </a:p>
        </p:txBody>
      </p:sp>
      <p:sp>
        <p:nvSpPr>
          <p:cNvPr id="6" name="Pijl-rechts 5"/>
          <p:cNvSpPr/>
          <p:nvPr/>
        </p:nvSpPr>
        <p:spPr>
          <a:xfrm>
            <a:off x="264949" y="2297756"/>
            <a:ext cx="653143" cy="2721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fbeelding 7"/>
          <p:cNvPicPr>
            <a:picLocks noChangeAspect="1"/>
          </p:cNvPicPr>
          <p:nvPr/>
        </p:nvPicPr>
        <p:blipFill>
          <a:blip r:embed="rId2"/>
          <a:stretch>
            <a:fillRect/>
          </a:stretch>
        </p:blipFill>
        <p:spPr>
          <a:xfrm>
            <a:off x="319978" y="3815211"/>
            <a:ext cx="670618" cy="310923"/>
          </a:xfrm>
          <a:prstGeom prst="rect">
            <a:avLst/>
          </a:prstGeom>
        </p:spPr>
      </p:pic>
      <p:sp>
        <p:nvSpPr>
          <p:cNvPr id="9" name="Pijl-rechts 8"/>
          <p:cNvSpPr/>
          <p:nvPr/>
        </p:nvSpPr>
        <p:spPr>
          <a:xfrm>
            <a:off x="337453" y="5675595"/>
            <a:ext cx="653143" cy="2721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fgeronde rechthoek 13"/>
          <p:cNvSpPr/>
          <p:nvPr/>
        </p:nvSpPr>
        <p:spPr>
          <a:xfrm>
            <a:off x="4746171" y="424759"/>
            <a:ext cx="4310743" cy="2732097"/>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dirty="0">
              <a:solidFill>
                <a:schemeClr val="tx1"/>
              </a:solidFill>
            </a:endParaRPr>
          </a:p>
          <a:p>
            <a:r>
              <a:rPr lang="nl-NL" sz="1600" dirty="0">
                <a:solidFill>
                  <a:schemeClr val="tx1"/>
                </a:solidFill>
              </a:rPr>
              <a:t>Doel: een ‘totaalbeeld ’van de patiënt krijgen” </a:t>
            </a:r>
          </a:p>
          <a:p>
            <a:pPr marL="285750" indent="-285750">
              <a:buFont typeface="Arial" panose="020B0604020202020204" pitchFamily="34" charset="0"/>
              <a:buChar char="•"/>
            </a:pPr>
            <a:r>
              <a:rPr lang="nl-NL" sz="1600" dirty="0">
                <a:solidFill>
                  <a:schemeClr val="tx1"/>
                </a:solidFill>
              </a:rPr>
              <a:t>Gegevens over de gezondheids- en ziektepatronen  </a:t>
            </a:r>
          </a:p>
          <a:p>
            <a:pPr marL="285750" indent="-285750">
              <a:buFont typeface="Arial" panose="020B0604020202020204" pitchFamily="34" charset="0"/>
              <a:buChar char="•"/>
            </a:pPr>
            <a:r>
              <a:rPr lang="nl-NL" sz="1600" dirty="0">
                <a:solidFill>
                  <a:schemeClr val="tx1"/>
                </a:solidFill>
              </a:rPr>
              <a:t>Gezin en gemeenschap </a:t>
            </a:r>
          </a:p>
          <a:p>
            <a:pPr marL="285750" indent="-285750">
              <a:buFont typeface="Arial" panose="020B0604020202020204" pitchFamily="34" charset="0"/>
              <a:buChar char="•"/>
            </a:pPr>
            <a:r>
              <a:rPr lang="nl-NL" sz="1600" dirty="0">
                <a:solidFill>
                  <a:schemeClr val="tx1"/>
                </a:solidFill>
              </a:rPr>
              <a:t>‘zaken’ die afwijken van het ‘normale’ </a:t>
            </a:r>
          </a:p>
          <a:p>
            <a:pPr marL="285750" indent="-285750">
              <a:buFont typeface="Arial" panose="020B0604020202020204" pitchFamily="34" charset="0"/>
              <a:buChar char="•"/>
            </a:pPr>
            <a:r>
              <a:rPr lang="nl-NL" sz="1600" dirty="0">
                <a:solidFill>
                  <a:schemeClr val="tx1"/>
                </a:solidFill>
              </a:rPr>
              <a:t>Mogelijkheden van de patiënt Coping stijlen </a:t>
            </a:r>
          </a:p>
          <a:p>
            <a:pPr marL="285750" indent="-285750">
              <a:buFont typeface="Arial" panose="020B0604020202020204" pitchFamily="34" charset="0"/>
              <a:buChar char="•"/>
            </a:pPr>
            <a:r>
              <a:rPr lang="nl-NL" sz="1600" dirty="0">
                <a:solidFill>
                  <a:schemeClr val="tx1"/>
                </a:solidFill>
              </a:rPr>
              <a:t>Risicofactoren voor gezondheidsproblemen</a:t>
            </a:r>
          </a:p>
          <a:p>
            <a:pPr algn="ctr"/>
            <a:endParaRPr lang="nl-NL" sz="1600" b="1" dirty="0">
              <a:solidFill>
                <a:schemeClr val="tx1"/>
              </a:solidFill>
            </a:endParaRPr>
          </a:p>
          <a:p>
            <a:pPr algn="ctr"/>
            <a:r>
              <a:rPr lang="nl-NL" sz="1600" b="1" dirty="0">
                <a:solidFill>
                  <a:schemeClr val="tx1"/>
                </a:solidFill>
              </a:rPr>
              <a:t>De reactie van patiënt staat centraal !</a:t>
            </a:r>
            <a:endParaRPr lang="en-US" sz="1600" b="1" dirty="0">
              <a:solidFill>
                <a:schemeClr val="tx1"/>
              </a:solidFill>
            </a:endParaRPr>
          </a:p>
          <a:p>
            <a:r>
              <a:rPr lang="nl-NL" sz="1600" dirty="0">
                <a:solidFill>
                  <a:schemeClr val="tx1"/>
                </a:solidFill>
              </a:rPr>
              <a:t> </a:t>
            </a:r>
          </a:p>
        </p:txBody>
      </p:sp>
      <p:pic>
        <p:nvPicPr>
          <p:cNvPr id="16" name="Afbeelding 15"/>
          <p:cNvPicPr>
            <a:picLocks noChangeAspect="1"/>
          </p:cNvPicPr>
          <p:nvPr/>
        </p:nvPicPr>
        <p:blipFill>
          <a:blip r:embed="rId3"/>
          <a:stretch>
            <a:fillRect/>
          </a:stretch>
        </p:blipFill>
        <p:spPr>
          <a:xfrm>
            <a:off x="5560623" y="3722912"/>
            <a:ext cx="3400297" cy="2518739"/>
          </a:xfrm>
          <a:prstGeom prst="rect">
            <a:avLst/>
          </a:prstGeom>
        </p:spPr>
      </p:pic>
    </p:spTree>
    <p:extLst>
      <p:ext uri="{BB962C8B-B14F-4D97-AF65-F5344CB8AC3E}">
        <p14:creationId xmlns:p14="http://schemas.microsoft.com/office/powerpoint/2010/main" val="2618160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endParaRPr lang="en-US"/>
          </a:p>
        </p:txBody>
      </p:sp>
      <p:sp>
        <p:nvSpPr>
          <p:cNvPr id="4" name="Titel 3"/>
          <p:cNvSpPr>
            <a:spLocks noGrp="1"/>
          </p:cNvSpPr>
          <p:nvPr>
            <p:ph type="title"/>
          </p:nvPr>
        </p:nvSpPr>
        <p:spPr>
          <a:xfrm>
            <a:off x="1979999" y="500743"/>
            <a:ext cx="3582601" cy="527957"/>
          </a:xfrm>
        </p:spPr>
        <p:txBody>
          <a:bodyPr>
            <a:normAutofit/>
          </a:bodyPr>
          <a:lstStyle/>
          <a:p>
            <a:pPr algn="ctr"/>
            <a:r>
              <a:rPr lang="nl-NL" dirty="0"/>
              <a:t>Classificatiesysteem   </a:t>
            </a:r>
            <a:endParaRPr lang="en-US" dirty="0"/>
          </a:p>
        </p:txBody>
      </p:sp>
      <p:pic>
        <p:nvPicPr>
          <p:cNvPr id="3074" name="Picture 2" descr="Afbeeldingsresultaat voor supermarkt"/>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2222" r="22222"/>
          <a:stretch>
            <a:fillRect/>
          </a:stretch>
        </p:blipFill>
        <p:spPr bwMode="auto">
          <a:xfrm>
            <a:off x="2252141" y="1454199"/>
            <a:ext cx="5281748" cy="5281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301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stretch>
            <a:fillRect/>
          </a:stretch>
        </p:blipFill>
        <p:spPr>
          <a:xfrm>
            <a:off x="357753" y="1910442"/>
            <a:ext cx="8620125" cy="4314825"/>
          </a:xfrm>
          <a:prstGeom prst="rect">
            <a:avLst/>
          </a:prstGeom>
        </p:spPr>
      </p:pic>
      <p:sp>
        <p:nvSpPr>
          <p:cNvPr id="2" name="Titel 1"/>
          <p:cNvSpPr>
            <a:spLocks noGrp="1"/>
          </p:cNvSpPr>
          <p:nvPr>
            <p:ph type="title"/>
          </p:nvPr>
        </p:nvSpPr>
        <p:spPr/>
        <p:txBody>
          <a:bodyPr/>
          <a:lstStyle/>
          <a:p>
            <a:r>
              <a:rPr lang="en-US" dirty="0"/>
              <a:t>NNN-</a:t>
            </a:r>
            <a:r>
              <a:rPr lang="en-US" dirty="0" err="1"/>
              <a:t>classificatie</a:t>
            </a:r>
            <a:r>
              <a:rPr lang="en-US" dirty="0"/>
              <a:t>: NANDA, NOC, NIC</a:t>
            </a:r>
          </a:p>
        </p:txBody>
      </p:sp>
      <p:pic>
        <p:nvPicPr>
          <p:cNvPr id="4" name="Tijdelijke aanduiding voor inhoud 3"/>
          <p:cNvPicPr>
            <a:picLocks noGrp="1" noChangeAspect="1"/>
          </p:cNvPicPr>
          <p:nvPr>
            <p:ph idx="1"/>
          </p:nvPr>
        </p:nvPicPr>
        <p:blipFill>
          <a:blip r:embed="rId3"/>
          <a:stretch>
            <a:fillRect/>
          </a:stretch>
        </p:blipFill>
        <p:spPr>
          <a:xfrm>
            <a:off x="1980000" y="5378676"/>
            <a:ext cx="4267200" cy="1409700"/>
          </a:xfrm>
          <a:prstGeom prst="rect">
            <a:avLst/>
          </a:prstGeom>
        </p:spPr>
      </p:pic>
      <p:pic>
        <p:nvPicPr>
          <p:cNvPr id="6" name="Afbeelding 5"/>
          <p:cNvPicPr>
            <a:picLocks noChangeAspect="1"/>
          </p:cNvPicPr>
          <p:nvPr/>
        </p:nvPicPr>
        <p:blipFill>
          <a:blip r:embed="rId4"/>
          <a:stretch>
            <a:fillRect/>
          </a:stretch>
        </p:blipFill>
        <p:spPr>
          <a:xfrm>
            <a:off x="6762824" y="51708"/>
            <a:ext cx="1551026" cy="2520042"/>
          </a:xfrm>
          <a:prstGeom prst="rect">
            <a:avLst/>
          </a:prstGeom>
        </p:spPr>
      </p:pic>
    </p:spTree>
    <p:extLst>
      <p:ext uri="{BB962C8B-B14F-4D97-AF65-F5344CB8AC3E}">
        <p14:creationId xmlns:p14="http://schemas.microsoft.com/office/powerpoint/2010/main" val="4100865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47343" y="573808"/>
            <a:ext cx="3832225" cy="342900"/>
          </a:xfrm>
        </p:spPr>
        <p:txBody>
          <a:bodyPr>
            <a:normAutofit fontScale="90000"/>
          </a:bodyPr>
          <a:lstStyle/>
          <a:p>
            <a:r>
              <a:rPr lang="nl-NL" sz="2200" dirty="0"/>
              <a:t>ICF-model</a:t>
            </a:r>
            <a:br>
              <a:rPr lang="nl-NL" dirty="0"/>
            </a:br>
            <a:r>
              <a:rPr lang="en-US" b="0" i="1" dirty="0"/>
              <a:t>Classification</a:t>
            </a:r>
            <a:r>
              <a:rPr lang="en-US" b="0" dirty="0"/>
              <a:t> of Functioning, Disability and Health</a:t>
            </a:r>
            <a:endParaRPr lang="en-US" dirty="0"/>
          </a:p>
        </p:txBody>
      </p:sp>
      <p:sp>
        <p:nvSpPr>
          <p:cNvPr id="4" name="Tijdelijke aanduiding voor tekst 3"/>
          <p:cNvSpPr>
            <a:spLocks noGrp="1"/>
          </p:cNvSpPr>
          <p:nvPr>
            <p:ph type="body" sz="quarter" idx="10"/>
          </p:nvPr>
        </p:nvSpPr>
        <p:spPr>
          <a:xfrm>
            <a:off x="838200" y="2388848"/>
            <a:ext cx="7750629" cy="4203932"/>
          </a:xfrm>
        </p:spPr>
        <p:txBody>
          <a:bodyPr/>
          <a:lstStyle/>
          <a:p>
            <a:endParaRPr lang="en-US" dirty="0"/>
          </a:p>
        </p:txBody>
      </p:sp>
      <p:pic>
        <p:nvPicPr>
          <p:cNvPr id="6148" name="Picture 4" descr="Afbeeldingsresultaat voor icf mod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87669" y="2961458"/>
            <a:ext cx="5855747" cy="3058712"/>
          </a:xfrm>
          <a:prstGeom prst="rect">
            <a:avLst/>
          </a:prstGeom>
          <a:noFill/>
          <a:extLst>
            <a:ext uri="{909E8E84-426E-40DD-AFC4-6F175D3DCCD1}">
              <a14:hiddenFill xmlns:a14="http://schemas.microsoft.com/office/drawing/2010/main">
                <a:solidFill>
                  <a:srgbClr val="FFFFFF"/>
                </a:solidFill>
              </a14:hiddenFill>
            </a:ext>
          </a:extLst>
        </p:spPr>
      </p:pic>
      <p:sp>
        <p:nvSpPr>
          <p:cNvPr id="6" name="Rechthoekig bijschrift 5"/>
          <p:cNvSpPr/>
          <p:nvPr/>
        </p:nvSpPr>
        <p:spPr>
          <a:xfrm>
            <a:off x="5938542" y="308588"/>
            <a:ext cx="2976858" cy="1607298"/>
          </a:xfrm>
          <a:prstGeom prst="wedgeRect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nl-NL" dirty="0"/>
              <a:t>De mens als organisme;</a:t>
            </a:r>
          </a:p>
          <a:p>
            <a:pPr marL="342900" indent="-342900">
              <a:buFont typeface="+mj-lt"/>
              <a:buAutoNum type="arabicPeriod"/>
            </a:pPr>
            <a:r>
              <a:rPr lang="nl-NL" dirty="0"/>
              <a:t>De mens als handelend wezen;</a:t>
            </a:r>
          </a:p>
          <a:p>
            <a:pPr marL="342900" indent="-342900">
              <a:buFont typeface="+mj-lt"/>
              <a:buAutoNum type="arabicPeriod"/>
            </a:pPr>
            <a:r>
              <a:rPr lang="nl-NL" dirty="0"/>
              <a:t>De mens als deelnemer aan de maatschappij.</a:t>
            </a:r>
          </a:p>
        </p:txBody>
      </p:sp>
    </p:spTree>
    <p:extLst>
      <p:ext uri="{BB962C8B-B14F-4D97-AF65-F5344CB8AC3E}">
        <p14:creationId xmlns:p14="http://schemas.microsoft.com/office/powerpoint/2010/main" val="683814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620486" y="1635874"/>
            <a:ext cx="7979227" cy="5145086"/>
          </a:xfrm>
          <a:prstGeom prst="rect">
            <a:avLst/>
          </a:prstGeom>
        </p:spPr>
      </p:pic>
      <p:sp>
        <p:nvSpPr>
          <p:cNvPr id="4" name="Titel 3"/>
          <p:cNvSpPr>
            <a:spLocks noGrp="1"/>
          </p:cNvSpPr>
          <p:nvPr>
            <p:ph type="title"/>
          </p:nvPr>
        </p:nvSpPr>
        <p:spPr/>
        <p:txBody>
          <a:bodyPr>
            <a:normAutofit/>
          </a:bodyPr>
          <a:lstStyle/>
          <a:p>
            <a:r>
              <a:rPr lang="nl-NL" sz="2400" dirty="0"/>
              <a:t>Omaha system</a:t>
            </a:r>
            <a:endParaRPr lang="en-US" sz="2400" dirty="0"/>
          </a:p>
        </p:txBody>
      </p:sp>
    </p:spTree>
    <p:extLst>
      <p:ext uri="{BB962C8B-B14F-4D97-AF65-F5344CB8AC3E}">
        <p14:creationId xmlns:p14="http://schemas.microsoft.com/office/powerpoint/2010/main" val="75835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9657" y="551657"/>
            <a:ext cx="4475229" cy="696686"/>
          </a:xfrm>
        </p:spPr>
        <p:txBody>
          <a:bodyPr>
            <a:normAutofit/>
          </a:bodyPr>
          <a:lstStyle/>
          <a:p>
            <a:pPr algn="ctr"/>
            <a:r>
              <a:rPr lang="nl-NL" sz="2400" dirty="0"/>
              <a:t>11 functionele gezondheidspatronen van Gordon</a:t>
            </a:r>
            <a:endParaRPr lang="en-US" sz="2400" dirty="0"/>
          </a:p>
        </p:txBody>
      </p:sp>
      <p:sp>
        <p:nvSpPr>
          <p:cNvPr id="3" name="Tijdelijke aanduiding voor tekst 2"/>
          <p:cNvSpPr>
            <a:spLocks noGrp="1"/>
          </p:cNvSpPr>
          <p:nvPr>
            <p:ph type="body" sz="quarter" idx="10"/>
          </p:nvPr>
        </p:nvSpPr>
        <p:spPr>
          <a:xfrm>
            <a:off x="157469" y="1767343"/>
            <a:ext cx="5421086" cy="4981800"/>
          </a:xfrm>
        </p:spPr>
        <p:txBody>
          <a:bodyPr>
            <a:noAutofit/>
          </a:bodyPr>
          <a:lstStyle/>
          <a:p>
            <a:pPr marL="457200" indent="-457200">
              <a:buFont typeface="+mj-lt"/>
              <a:buAutoNum type="arabicPeriod"/>
            </a:pPr>
            <a:r>
              <a:rPr lang="nl-NL" sz="2400" dirty="0"/>
              <a:t>Patroon van gezondheidsbeleving en instandhouding </a:t>
            </a:r>
          </a:p>
          <a:p>
            <a:pPr marL="457200" indent="-457200">
              <a:buFont typeface="+mj-lt"/>
              <a:buAutoNum type="arabicPeriod"/>
            </a:pPr>
            <a:r>
              <a:rPr lang="nl-NL" sz="2400" dirty="0"/>
              <a:t>Voeding- en stofwisselingspatroon </a:t>
            </a:r>
          </a:p>
          <a:p>
            <a:pPr marL="457200" indent="-457200">
              <a:buFont typeface="+mj-lt"/>
              <a:buAutoNum type="arabicPeriod"/>
            </a:pPr>
            <a:r>
              <a:rPr lang="nl-NL" sz="2400" dirty="0"/>
              <a:t>Uitscheidingspatroon </a:t>
            </a:r>
          </a:p>
          <a:p>
            <a:pPr marL="457200" indent="-457200">
              <a:buFont typeface="+mj-lt"/>
              <a:buAutoNum type="arabicPeriod"/>
            </a:pPr>
            <a:r>
              <a:rPr lang="nl-NL" sz="2400" dirty="0"/>
              <a:t>Activiteitenpatroon </a:t>
            </a:r>
          </a:p>
          <a:p>
            <a:pPr marL="457200" indent="-457200">
              <a:buFont typeface="+mj-lt"/>
              <a:buAutoNum type="arabicPeriod"/>
            </a:pPr>
            <a:r>
              <a:rPr lang="nl-NL" sz="2400" dirty="0"/>
              <a:t>Cognitie- en waarnemingspatroon </a:t>
            </a:r>
          </a:p>
          <a:p>
            <a:pPr marL="457200" indent="-457200">
              <a:buFont typeface="+mj-lt"/>
              <a:buAutoNum type="arabicPeriod"/>
            </a:pPr>
            <a:r>
              <a:rPr lang="nl-NL" sz="2400" dirty="0"/>
              <a:t>Slaap- en rustpatroon </a:t>
            </a:r>
          </a:p>
          <a:p>
            <a:pPr marL="457200" indent="-457200">
              <a:buFont typeface="+mj-lt"/>
              <a:buAutoNum type="arabicPeriod"/>
            </a:pPr>
            <a:r>
              <a:rPr lang="nl-NL" sz="2400" dirty="0"/>
              <a:t>Zelfbelevingspatroon </a:t>
            </a:r>
          </a:p>
          <a:p>
            <a:pPr marL="457200" indent="-457200">
              <a:buFont typeface="+mj-lt"/>
              <a:buAutoNum type="arabicPeriod"/>
            </a:pPr>
            <a:r>
              <a:rPr lang="nl-NL" sz="2400" dirty="0"/>
              <a:t>Rollen- en relatiepatroon </a:t>
            </a:r>
          </a:p>
          <a:p>
            <a:pPr marL="457200" indent="-457200">
              <a:buFont typeface="+mj-lt"/>
              <a:buAutoNum type="arabicPeriod"/>
            </a:pPr>
            <a:r>
              <a:rPr lang="nl-NL" sz="2400" dirty="0"/>
              <a:t>Seksualiteits- en voortplantingspatroon</a:t>
            </a:r>
          </a:p>
          <a:p>
            <a:pPr marL="457200" indent="-457200">
              <a:buFont typeface="+mj-lt"/>
              <a:buAutoNum type="arabicPeriod"/>
            </a:pPr>
            <a:r>
              <a:rPr lang="nl-NL" sz="2400" dirty="0"/>
              <a:t>Stressverwerkingspatroon </a:t>
            </a:r>
          </a:p>
          <a:p>
            <a:pPr marL="457200" indent="-457200">
              <a:buFont typeface="+mj-lt"/>
              <a:buAutoNum type="arabicPeriod"/>
            </a:pPr>
            <a:r>
              <a:rPr lang="nl-NL" sz="2400" dirty="0"/>
              <a:t>Waarden- en levensovertuigingspatroon </a:t>
            </a:r>
            <a:endParaRPr lang="en-US" sz="2400" dirty="0"/>
          </a:p>
        </p:txBody>
      </p:sp>
      <p:pic>
        <p:nvPicPr>
          <p:cNvPr id="4098" name="Picture 2" descr="Afbeeldingsresultaat voor MARJORY GORDON"/>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19308" r="19308"/>
          <a:stretch>
            <a:fillRect/>
          </a:stretch>
        </p:blipFill>
        <p:spPr bwMode="auto">
          <a:xfrm>
            <a:off x="5649686" y="0"/>
            <a:ext cx="3494314" cy="6139543"/>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p:cNvSpPr txBox="1"/>
          <p:nvPr/>
        </p:nvSpPr>
        <p:spPr>
          <a:xfrm>
            <a:off x="5910943" y="6324600"/>
            <a:ext cx="2808514" cy="369332"/>
          </a:xfrm>
          <a:prstGeom prst="rect">
            <a:avLst/>
          </a:prstGeom>
          <a:noFill/>
        </p:spPr>
        <p:txBody>
          <a:bodyPr wrap="square" rtlCol="0">
            <a:spAutoFit/>
          </a:bodyPr>
          <a:lstStyle/>
          <a:p>
            <a:r>
              <a:rPr lang="nl-NL" dirty="0" err="1"/>
              <a:t>Majory</a:t>
            </a:r>
            <a:r>
              <a:rPr lang="nl-NL" dirty="0"/>
              <a:t> Gordon 1911-2015</a:t>
            </a:r>
            <a:endParaRPr lang="en-US" dirty="0"/>
          </a:p>
        </p:txBody>
      </p:sp>
    </p:spTree>
    <p:extLst>
      <p:ext uri="{BB962C8B-B14F-4D97-AF65-F5344CB8AC3E}">
        <p14:creationId xmlns:p14="http://schemas.microsoft.com/office/powerpoint/2010/main" val="1876935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normAutofit/>
          </a:bodyPr>
          <a:lstStyle/>
          <a:p>
            <a:pPr marL="0" indent="0">
              <a:buNone/>
            </a:pPr>
            <a:r>
              <a:rPr lang="nl-NL" sz="2000" b="1" u="sng" dirty="0">
                <a:effectLst>
                  <a:outerShdw blurRad="38100" dist="38100" dir="2700000" algn="tl">
                    <a:srgbClr val="000000">
                      <a:alpha val="43137"/>
                    </a:srgbClr>
                  </a:outerShdw>
                </a:effectLst>
              </a:rPr>
              <a:t>Universele Zelfzorgvereisten </a:t>
            </a:r>
          </a:p>
          <a:p>
            <a:pPr marL="0" indent="0">
              <a:buNone/>
            </a:pPr>
            <a:endParaRPr lang="nl-NL" sz="2000" dirty="0"/>
          </a:p>
          <a:p>
            <a:r>
              <a:rPr lang="nl-NL" sz="2000" dirty="0"/>
              <a:t>Zorg voor voldoende zuurstofinname </a:t>
            </a:r>
          </a:p>
          <a:p>
            <a:r>
              <a:rPr lang="nl-NL" sz="2000" dirty="0"/>
              <a:t>Zorg voor voldoende vochtinname </a:t>
            </a:r>
          </a:p>
          <a:p>
            <a:r>
              <a:rPr lang="nl-NL" sz="2000" dirty="0"/>
              <a:t>Zorg voor voldoende voedselinname</a:t>
            </a:r>
          </a:p>
          <a:p>
            <a:r>
              <a:rPr lang="nl-NL" sz="2000" dirty="0"/>
              <a:t>Zorg verlenen wat betreft lozen van urine en ontlasting </a:t>
            </a:r>
          </a:p>
          <a:p>
            <a:r>
              <a:rPr lang="nl-NL" sz="2000" dirty="0"/>
              <a:t>Evenwicht tussen activiteit en rust bereiken</a:t>
            </a:r>
          </a:p>
          <a:p>
            <a:r>
              <a:rPr lang="nl-NL" sz="2000" dirty="0"/>
              <a:t>Evenwicht tussen alleen doorgebrachte tijd en tijd met andere bereiken </a:t>
            </a:r>
          </a:p>
          <a:p>
            <a:r>
              <a:rPr lang="nl-NL" sz="2000" dirty="0"/>
              <a:t>Onderneem actie om bedreigingen voor het leven, functioneren en welzijn te vermijden </a:t>
            </a:r>
            <a:endParaRPr lang="en-US" sz="2000" dirty="0"/>
          </a:p>
        </p:txBody>
      </p:sp>
      <p:sp>
        <p:nvSpPr>
          <p:cNvPr id="4" name="Titel 3"/>
          <p:cNvSpPr>
            <a:spLocks noGrp="1"/>
          </p:cNvSpPr>
          <p:nvPr>
            <p:ph type="title"/>
          </p:nvPr>
        </p:nvSpPr>
        <p:spPr/>
        <p:txBody>
          <a:bodyPr/>
          <a:lstStyle/>
          <a:p>
            <a:r>
              <a:rPr lang="nl-NL" dirty="0"/>
              <a:t>Zelfzorg model </a:t>
            </a:r>
            <a:r>
              <a:rPr lang="nl-NL" dirty="0" err="1"/>
              <a:t>Orem</a:t>
            </a:r>
            <a:endParaRPr lang="en-US" dirty="0"/>
          </a:p>
        </p:txBody>
      </p:sp>
      <p:sp>
        <p:nvSpPr>
          <p:cNvPr id="6" name="Tekstvak 5"/>
          <p:cNvSpPr txBox="1"/>
          <p:nvPr/>
        </p:nvSpPr>
        <p:spPr>
          <a:xfrm>
            <a:off x="5812972" y="3461657"/>
            <a:ext cx="3331028" cy="369332"/>
          </a:xfrm>
          <a:prstGeom prst="rect">
            <a:avLst/>
          </a:prstGeom>
          <a:noFill/>
        </p:spPr>
        <p:txBody>
          <a:bodyPr wrap="square" rtlCol="0">
            <a:spAutoFit/>
          </a:bodyPr>
          <a:lstStyle/>
          <a:p>
            <a:r>
              <a:rPr lang="en-US" dirty="0"/>
              <a:t>Dorothea Orem (1914 - 2007)</a:t>
            </a:r>
          </a:p>
        </p:txBody>
      </p:sp>
      <p:pic>
        <p:nvPicPr>
          <p:cNvPr id="8194" name="Picture 2" descr="Afbeeldingsresultaat voor dorothea ore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4989" y="4245429"/>
            <a:ext cx="3524732" cy="2305900"/>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p:cNvPicPr>
            <a:picLocks noChangeAspect="1"/>
          </p:cNvPicPr>
          <p:nvPr/>
        </p:nvPicPr>
        <p:blipFill>
          <a:blip r:embed="rId4"/>
          <a:stretch>
            <a:fillRect/>
          </a:stretch>
        </p:blipFill>
        <p:spPr>
          <a:xfrm>
            <a:off x="5574989" y="857250"/>
            <a:ext cx="3393335" cy="2432957"/>
          </a:xfrm>
          <a:prstGeom prst="rect">
            <a:avLst/>
          </a:prstGeom>
        </p:spPr>
      </p:pic>
    </p:spTree>
    <p:extLst>
      <p:ext uri="{BB962C8B-B14F-4D97-AF65-F5344CB8AC3E}">
        <p14:creationId xmlns:p14="http://schemas.microsoft.com/office/powerpoint/2010/main" val="2659633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dirty="0"/>
              <a:t>Madeleine </a:t>
            </a:r>
            <a:r>
              <a:rPr lang="nl-NL" dirty="0" err="1"/>
              <a:t>Leininger</a:t>
            </a:r>
            <a:r>
              <a:rPr lang="nl-NL" dirty="0"/>
              <a:t> – Sunrise model</a:t>
            </a:r>
            <a:endParaRPr lang="en-US" dirty="0"/>
          </a:p>
        </p:txBody>
      </p:sp>
      <p:pic>
        <p:nvPicPr>
          <p:cNvPr id="5" name="Afbeelding 4"/>
          <p:cNvPicPr>
            <a:picLocks noChangeAspect="1"/>
          </p:cNvPicPr>
          <p:nvPr/>
        </p:nvPicPr>
        <p:blipFill rotWithShape="1">
          <a:blip r:embed="rId3"/>
          <a:srcRect t="12404" b="14471"/>
          <a:stretch/>
        </p:blipFill>
        <p:spPr>
          <a:xfrm>
            <a:off x="470512" y="1692053"/>
            <a:ext cx="4395402" cy="5165947"/>
          </a:xfrm>
          <a:prstGeom prst="rect">
            <a:avLst/>
          </a:prstGeom>
        </p:spPr>
      </p:pic>
      <p:pic>
        <p:nvPicPr>
          <p:cNvPr id="9220" name="Picture 4" descr="Afbeeldingsresultaat voor madeleine leining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314" y="3286810"/>
            <a:ext cx="3978492" cy="2859541"/>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p:cNvSpPr txBox="1"/>
          <p:nvPr/>
        </p:nvSpPr>
        <p:spPr>
          <a:xfrm>
            <a:off x="4865914" y="6148052"/>
            <a:ext cx="4005943" cy="369332"/>
          </a:xfrm>
          <a:prstGeom prst="rect">
            <a:avLst/>
          </a:prstGeom>
          <a:noFill/>
        </p:spPr>
        <p:txBody>
          <a:bodyPr wrap="square" rtlCol="0">
            <a:spAutoFit/>
          </a:bodyPr>
          <a:lstStyle/>
          <a:p>
            <a:r>
              <a:rPr lang="en-US" b="1" dirty="0"/>
              <a:t>Madeleine </a:t>
            </a:r>
            <a:r>
              <a:rPr lang="en-US" b="1" dirty="0" err="1"/>
              <a:t>Leininger</a:t>
            </a:r>
            <a:r>
              <a:rPr lang="en-US" dirty="0"/>
              <a:t> (1925 – 2012)</a:t>
            </a:r>
          </a:p>
        </p:txBody>
      </p:sp>
      <p:pic>
        <p:nvPicPr>
          <p:cNvPr id="9222" name="Picture 6" descr="https://www.rnpedia.com/wp-content/uploads/2015/10/Transcultural-Nursing.jpg"/>
          <p:cNvPicPr>
            <a:picLocks noChangeAspect="1" noChangeArrowheads="1"/>
          </p:cNvPicPr>
          <p:nvPr/>
        </p:nvPicPr>
        <p:blipFill rotWithShape="1">
          <a:blip r:embed="rId5">
            <a:extLst>
              <a:ext uri="{28A0092B-C50C-407E-A947-70E740481C1C}">
                <a14:useLocalDpi xmlns:a14="http://schemas.microsoft.com/office/drawing/2010/main" val="0"/>
              </a:ext>
            </a:extLst>
          </a:blip>
          <a:srcRect l="32242" t="16084" r="28548" b="4510"/>
          <a:stretch/>
        </p:blipFill>
        <p:spPr bwMode="auto">
          <a:xfrm>
            <a:off x="6025005" y="380324"/>
            <a:ext cx="2590801" cy="2623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407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462443" y="2600022"/>
            <a:ext cx="1867099" cy="2683411"/>
          </a:xfrm>
          <a:prstGeom prst="rect">
            <a:avLst/>
          </a:prstGeom>
        </p:spPr>
      </p:pic>
      <p:sp>
        <p:nvSpPr>
          <p:cNvPr id="4" name="Titel 3"/>
          <p:cNvSpPr>
            <a:spLocks noGrp="1"/>
          </p:cNvSpPr>
          <p:nvPr>
            <p:ph type="title"/>
          </p:nvPr>
        </p:nvSpPr>
        <p:spPr/>
        <p:txBody>
          <a:bodyPr>
            <a:normAutofit fontScale="90000"/>
          </a:bodyPr>
          <a:lstStyle/>
          <a:p>
            <a:r>
              <a:rPr lang="nl-NL" sz="2700" dirty="0"/>
              <a:t>Subjectieve en objectieve gegevens</a:t>
            </a:r>
            <a:br>
              <a:rPr lang="nl-NL" dirty="0"/>
            </a:br>
            <a:r>
              <a:rPr lang="nl-NL" sz="1600" dirty="0"/>
              <a:t>https://www.lessonup.com/app/lesson/nvszozqyhn8hY7YoQ/nSYzc6vxLf9wx76zG </a:t>
            </a:r>
            <a:endParaRPr lang="en-US" sz="1600" dirty="0"/>
          </a:p>
        </p:txBody>
      </p:sp>
      <p:pic>
        <p:nvPicPr>
          <p:cNvPr id="6" name="Afbeelding 5"/>
          <p:cNvPicPr>
            <a:picLocks noChangeAspect="1"/>
          </p:cNvPicPr>
          <p:nvPr/>
        </p:nvPicPr>
        <p:blipFill>
          <a:blip r:embed="rId4"/>
          <a:stretch>
            <a:fillRect/>
          </a:stretch>
        </p:blipFill>
        <p:spPr>
          <a:xfrm>
            <a:off x="4346361" y="2123600"/>
            <a:ext cx="2219136" cy="1475360"/>
          </a:xfrm>
          <a:prstGeom prst="rect">
            <a:avLst/>
          </a:prstGeom>
        </p:spPr>
      </p:pic>
      <p:pic>
        <p:nvPicPr>
          <p:cNvPr id="8" name="Afbeelding 7"/>
          <p:cNvPicPr>
            <a:picLocks noChangeAspect="1"/>
          </p:cNvPicPr>
          <p:nvPr/>
        </p:nvPicPr>
        <p:blipFill>
          <a:blip r:embed="rId5"/>
          <a:stretch>
            <a:fillRect/>
          </a:stretch>
        </p:blipFill>
        <p:spPr>
          <a:xfrm>
            <a:off x="5804985" y="4505432"/>
            <a:ext cx="1521024" cy="1884482"/>
          </a:xfrm>
          <a:prstGeom prst="rect">
            <a:avLst/>
          </a:prstGeom>
        </p:spPr>
      </p:pic>
      <p:pic>
        <p:nvPicPr>
          <p:cNvPr id="7170" name="Picture 2" descr="Afbeeldingsresultaat voor pijnmet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63988" y="2600022"/>
            <a:ext cx="931817" cy="281874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fbeeldingsresultaat voor doss deli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9877" y="4083391"/>
            <a:ext cx="2145986" cy="277460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Rechte verbindingslijn 9"/>
          <p:cNvCxnSpPr/>
          <p:nvPr/>
        </p:nvCxnSpPr>
        <p:spPr>
          <a:xfrm flipH="1">
            <a:off x="2694291" y="1937657"/>
            <a:ext cx="2305" cy="4452257"/>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747674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0" y="1186543"/>
            <a:ext cx="9144000" cy="4642539"/>
          </a:xfrm>
        </p:spPr>
        <p:txBody>
          <a:bodyPr/>
          <a:lstStyle/>
          <a:p>
            <a:endParaRPr lang="en-US" dirty="0"/>
          </a:p>
        </p:txBody>
      </p:sp>
      <p:pic>
        <p:nvPicPr>
          <p:cNvPr id="5" name="Tijdelijke aanduiding voor afbeelding 4"/>
          <p:cNvPicPr>
            <a:picLocks noGrp="1" noChangeAspect="1"/>
          </p:cNvPicPr>
          <p:nvPr>
            <p:ph type="pic" sz="quarter" idx="11"/>
          </p:nvPr>
        </p:nvPicPr>
        <p:blipFill rotWithShape="1">
          <a:blip r:embed="rId2"/>
          <a:srcRect l="4025" t="3809" r="4025" b="11588"/>
          <a:stretch/>
        </p:blipFill>
        <p:spPr>
          <a:xfrm>
            <a:off x="4489051" y="1412731"/>
            <a:ext cx="4180115" cy="3387522"/>
          </a:xfrm>
          <a:prstGeom prst="rect">
            <a:avLst/>
          </a:prstGeom>
        </p:spPr>
      </p:pic>
      <p:sp>
        <p:nvSpPr>
          <p:cNvPr id="4" name="Titel 3"/>
          <p:cNvSpPr>
            <a:spLocks noGrp="1"/>
          </p:cNvSpPr>
          <p:nvPr>
            <p:ph type="title"/>
          </p:nvPr>
        </p:nvSpPr>
        <p:spPr/>
        <p:txBody>
          <a:bodyPr/>
          <a:lstStyle/>
          <a:p>
            <a:endParaRPr lang="en-US" dirty="0"/>
          </a:p>
        </p:txBody>
      </p:sp>
      <p:pic>
        <p:nvPicPr>
          <p:cNvPr id="6" name="Afbeelding 5"/>
          <p:cNvPicPr>
            <a:picLocks noChangeAspect="1"/>
          </p:cNvPicPr>
          <p:nvPr/>
        </p:nvPicPr>
        <p:blipFill rotWithShape="1">
          <a:blip r:embed="rId3"/>
          <a:srcRect l="581" t="5282" r="-581" b="15499"/>
          <a:stretch/>
        </p:blipFill>
        <p:spPr>
          <a:xfrm>
            <a:off x="269531" y="2729484"/>
            <a:ext cx="3744686" cy="2939142"/>
          </a:xfrm>
          <a:prstGeom prst="rect">
            <a:avLst/>
          </a:prstGeom>
        </p:spPr>
      </p:pic>
    </p:spTree>
    <p:extLst>
      <p:ext uri="{BB962C8B-B14F-4D97-AF65-F5344CB8AC3E}">
        <p14:creationId xmlns:p14="http://schemas.microsoft.com/office/powerpoint/2010/main" val="308283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2"/>
          <a:stretch>
            <a:fillRect/>
          </a:stretch>
        </p:blipFill>
        <p:spPr>
          <a:xfrm>
            <a:off x="5518031" y="97971"/>
            <a:ext cx="3625969" cy="2623457"/>
          </a:xfrm>
          <a:prstGeom prst="rect">
            <a:avLst/>
          </a:prstGeom>
        </p:spPr>
      </p:pic>
      <p:sp>
        <p:nvSpPr>
          <p:cNvPr id="2" name="Titel 1"/>
          <p:cNvSpPr>
            <a:spLocks noGrp="1"/>
          </p:cNvSpPr>
          <p:nvPr>
            <p:ph type="title"/>
          </p:nvPr>
        </p:nvSpPr>
        <p:spPr>
          <a:xfrm>
            <a:off x="576944" y="729344"/>
            <a:ext cx="7151914" cy="342900"/>
          </a:xfrm>
        </p:spPr>
        <p:txBody>
          <a:bodyPr>
            <a:normAutofit/>
          </a:bodyPr>
          <a:lstStyle/>
          <a:p>
            <a:r>
              <a:rPr lang="nl-NL" dirty="0"/>
              <a:t>Verschillende uitwerkingen voor decubitus</a:t>
            </a:r>
            <a:endParaRPr lang="en-US" dirty="0"/>
          </a:p>
        </p:txBody>
      </p:sp>
      <p:sp>
        <p:nvSpPr>
          <p:cNvPr id="3" name="Tijdelijke aanduiding voor afbeelding 2"/>
          <p:cNvSpPr>
            <a:spLocks noGrp="1"/>
          </p:cNvSpPr>
          <p:nvPr>
            <p:ph type="pic" sz="quarter" idx="11"/>
          </p:nvPr>
        </p:nvSpPr>
        <p:spPr/>
      </p:sp>
      <p:pic>
        <p:nvPicPr>
          <p:cNvPr id="5" name="Afbeelding 4"/>
          <p:cNvPicPr>
            <a:picLocks noChangeAspect="1"/>
          </p:cNvPicPr>
          <p:nvPr/>
        </p:nvPicPr>
        <p:blipFill>
          <a:blip r:embed="rId3"/>
          <a:stretch>
            <a:fillRect/>
          </a:stretch>
        </p:blipFill>
        <p:spPr>
          <a:xfrm rot="5400000">
            <a:off x="2501677" y="215676"/>
            <a:ext cx="4234543" cy="9050105"/>
          </a:xfrm>
          <a:prstGeom prst="rect">
            <a:avLst/>
          </a:prstGeom>
        </p:spPr>
      </p:pic>
    </p:spTree>
    <p:extLst>
      <p:ext uri="{BB962C8B-B14F-4D97-AF65-F5344CB8AC3E}">
        <p14:creationId xmlns:p14="http://schemas.microsoft.com/office/powerpoint/2010/main" val="2375089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7000" y="740229"/>
            <a:ext cx="6341040" cy="342900"/>
          </a:xfrm>
        </p:spPr>
        <p:txBody>
          <a:bodyPr/>
          <a:lstStyle/>
          <a:p>
            <a:r>
              <a:rPr lang="nl-NL" dirty="0"/>
              <a:t>Nationale </a:t>
            </a:r>
            <a:r>
              <a:rPr lang="nl-NL" dirty="0" err="1"/>
              <a:t>kernset</a:t>
            </a:r>
            <a:r>
              <a:rPr lang="nl-NL" dirty="0"/>
              <a:t> patiëntproblemen V&amp;VN</a:t>
            </a:r>
            <a:endParaRPr lang="en-US" dirty="0"/>
          </a:p>
        </p:txBody>
      </p:sp>
      <p:pic>
        <p:nvPicPr>
          <p:cNvPr id="10244" name="Picture 4" descr="Afbeeldingsresultaat voor KERNSET PATIÃNTPROBLEMEN VIER"/>
          <p:cNvPicPr>
            <a:picLocks noChangeAspect="1" noChangeArrowheads="1"/>
          </p:cNvPicPr>
          <p:nvPr/>
        </p:nvPicPr>
        <p:blipFill rotWithShape="1">
          <a:blip r:embed="rId3">
            <a:extLst>
              <a:ext uri="{28A0092B-C50C-407E-A947-70E740481C1C}">
                <a14:useLocalDpi xmlns:a14="http://schemas.microsoft.com/office/drawing/2010/main" val="0"/>
              </a:ext>
            </a:extLst>
          </a:blip>
          <a:srcRect l="6923" t="6448" r="6107" b="32701"/>
          <a:stretch/>
        </p:blipFill>
        <p:spPr bwMode="auto">
          <a:xfrm>
            <a:off x="2085042" y="1464990"/>
            <a:ext cx="5447873" cy="5393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048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sz="3100" dirty="0" err="1"/>
              <a:t>Kernset</a:t>
            </a:r>
            <a:br>
              <a:rPr lang="nl-NL" dirty="0"/>
            </a:br>
            <a:r>
              <a:rPr lang="nl-NL" sz="1600" dirty="0"/>
              <a:t>https://www.youtube.com/watch?v=nDevwlekqv0</a:t>
            </a:r>
            <a:endParaRPr lang="en-US" sz="1600" dirty="0"/>
          </a:p>
        </p:txBody>
      </p:sp>
      <p:pic>
        <p:nvPicPr>
          <p:cNvPr id="4" name="nDevwlekqv0"/>
          <p:cNvPicPr>
            <a:picLocks noGrp="1" noRot="1" noChangeAspect="1"/>
          </p:cNvPicPr>
          <p:nvPr>
            <p:ph idx="1"/>
            <a:videoFile r:link="rId1"/>
          </p:nvPr>
        </p:nvPicPr>
        <p:blipFill>
          <a:blip r:embed="rId3"/>
          <a:stretch>
            <a:fillRect/>
          </a:stretch>
        </p:blipFill>
        <p:spPr>
          <a:xfrm>
            <a:off x="119743" y="1578585"/>
            <a:ext cx="8901818" cy="5007272"/>
          </a:xfrm>
          <a:prstGeom prst="rect">
            <a:avLst/>
          </a:prstGeom>
        </p:spPr>
      </p:pic>
    </p:spTree>
    <p:extLst>
      <p:ext uri="{BB962C8B-B14F-4D97-AF65-F5344CB8AC3E}">
        <p14:creationId xmlns:p14="http://schemas.microsoft.com/office/powerpoint/2010/main" val="2702017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normAutofit/>
          </a:bodyPr>
          <a:lstStyle/>
          <a:p>
            <a:r>
              <a:rPr lang="nl-NL" sz="2400" dirty="0"/>
              <a:t>Pijn</a:t>
            </a:r>
          </a:p>
          <a:p>
            <a:r>
              <a:rPr lang="nl-NL" sz="2400" dirty="0"/>
              <a:t>Angst</a:t>
            </a:r>
          </a:p>
          <a:p>
            <a:r>
              <a:rPr lang="nl-NL" sz="2400" dirty="0"/>
              <a:t>Vochttekort</a:t>
            </a:r>
          </a:p>
          <a:p>
            <a:r>
              <a:rPr lang="nl-NL" sz="2400" dirty="0"/>
              <a:t>Beperkte zelfverzorging</a:t>
            </a:r>
          </a:p>
          <a:p>
            <a:r>
              <a:rPr lang="nl-NL" sz="2400" dirty="0"/>
              <a:t>Kennistekort</a:t>
            </a:r>
          </a:p>
          <a:p>
            <a:r>
              <a:rPr lang="nl-NL" sz="2400" dirty="0"/>
              <a:t>Mobiliteitstekort</a:t>
            </a:r>
          </a:p>
          <a:p>
            <a:r>
              <a:rPr lang="nl-NL" sz="2400" dirty="0"/>
              <a:t>Risico op vallen</a:t>
            </a:r>
          </a:p>
          <a:p>
            <a:r>
              <a:rPr lang="nl-NL" sz="2400" dirty="0" err="1"/>
              <a:t>Etc</a:t>
            </a:r>
            <a:endParaRPr lang="nl-NL" sz="2400" dirty="0"/>
          </a:p>
        </p:txBody>
      </p:sp>
      <p:sp>
        <p:nvSpPr>
          <p:cNvPr id="4" name="Titel 3"/>
          <p:cNvSpPr>
            <a:spLocks noGrp="1"/>
          </p:cNvSpPr>
          <p:nvPr>
            <p:ph type="title"/>
          </p:nvPr>
        </p:nvSpPr>
        <p:spPr/>
        <p:txBody>
          <a:bodyPr/>
          <a:lstStyle/>
          <a:p>
            <a:r>
              <a:rPr lang="nl-NL" dirty="0"/>
              <a:t>Voorbeelden</a:t>
            </a:r>
            <a:endParaRPr lang="en-US" dirty="0"/>
          </a:p>
        </p:txBody>
      </p:sp>
      <p:pic>
        <p:nvPicPr>
          <p:cNvPr id="17410" name="Picture 2" descr="Afbeeldingsresultaat voor probleem"/>
          <p:cNvPicPr>
            <a:picLocks noChangeAspect="1" noChangeArrowheads="1"/>
          </p:cNvPicPr>
          <p:nvPr/>
        </p:nvPicPr>
        <p:blipFill rotWithShape="1">
          <a:blip r:embed="rId3">
            <a:extLst>
              <a:ext uri="{28A0092B-C50C-407E-A947-70E740481C1C}">
                <a14:useLocalDpi xmlns:a14="http://schemas.microsoft.com/office/drawing/2010/main" val="0"/>
              </a:ext>
            </a:extLst>
          </a:blip>
          <a:srcRect t="6612" b="19163"/>
          <a:stretch/>
        </p:blipFill>
        <p:spPr bwMode="auto">
          <a:xfrm>
            <a:off x="5232981" y="2858135"/>
            <a:ext cx="3218688" cy="3579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225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846143" y="2066544"/>
            <a:ext cx="8003943" cy="4370832"/>
          </a:xfrm>
        </p:spPr>
        <p:txBody>
          <a:bodyPr>
            <a:noAutofit/>
          </a:bodyPr>
          <a:lstStyle/>
          <a:p>
            <a:pPr marL="0" indent="0">
              <a:buNone/>
            </a:pPr>
            <a:r>
              <a:rPr lang="nl-NL" sz="2400" dirty="0"/>
              <a:t>P = Probleem: een </a:t>
            </a:r>
            <a:r>
              <a:rPr lang="nl-NL" sz="2400" dirty="0" err="1"/>
              <a:t>gezondheidgerelateerd</a:t>
            </a:r>
            <a:r>
              <a:rPr lang="nl-NL" sz="2400" dirty="0"/>
              <a:t>(e) toestand of proces. Er kan gesproken worden van een klacht, gezondheidsverstoring of reactie op ziekte.</a:t>
            </a:r>
          </a:p>
          <a:p>
            <a:pPr marL="0" indent="0">
              <a:buNone/>
            </a:pPr>
            <a:endParaRPr lang="nl-NL" sz="2400" dirty="0"/>
          </a:p>
          <a:p>
            <a:pPr>
              <a:buFont typeface="Wingdings" panose="05000000000000000000" pitchFamily="2" charset="2"/>
              <a:buChar char="Ø"/>
            </a:pPr>
            <a:r>
              <a:rPr lang="nl-NL" sz="2400" dirty="0"/>
              <a:t>Er wordt gekeken naar het wat, het onderwerp, het oordeel, de lokalisatie, leeftijd, enz. </a:t>
            </a:r>
          </a:p>
          <a:p>
            <a:pPr marL="0" indent="0">
              <a:buNone/>
            </a:pPr>
            <a:endParaRPr lang="nl-NL" sz="2400" dirty="0"/>
          </a:p>
          <a:p>
            <a:pPr>
              <a:buFont typeface="Wingdings" panose="05000000000000000000" pitchFamily="2" charset="2"/>
              <a:buChar char="Ø"/>
            </a:pPr>
            <a:r>
              <a:rPr lang="nl-NL" sz="2400" dirty="0"/>
              <a:t>Een beschrijving van het probleem benoemt het probleem (het label) en definieert het vervolgens</a:t>
            </a:r>
            <a:endParaRPr lang="en-US" sz="2400" dirty="0"/>
          </a:p>
        </p:txBody>
      </p:sp>
      <p:sp>
        <p:nvSpPr>
          <p:cNvPr id="4" name="Titel 3"/>
          <p:cNvSpPr>
            <a:spLocks noGrp="1"/>
          </p:cNvSpPr>
          <p:nvPr>
            <p:ph type="title"/>
          </p:nvPr>
        </p:nvSpPr>
        <p:spPr/>
        <p:txBody>
          <a:bodyPr>
            <a:noAutofit/>
          </a:bodyPr>
          <a:lstStyle/>
          <a:p>
            <a:r>
              <a:rPr lang="nl-NL" sz="2800" u="sng" dirty="0">
                <a:effectLst>
                  <a:outerShdw blurRad="38100" dist="38100" dir="2700000" algn="tl">
                    <a:srgbClr val="000000">
                      <a:alpha val="43137"/>
                    </a:srgbClr>
                  </a:outerShdw>
                </a:effectLst>
              </a:rPr>
              <a:t>P</a:t>
            </a:r>
            <a:r>
              <a:rPr lang="nl-NL" sz="2800" b="0" dirty="0"/>
              <a:t>ES - structuur</a:t>
            </a:r>
            <a:endParaRPr lang="en-US" sz="2800" b="0" dirty="0"/>
          </a:p>
        </p:txBody>
      </p:sp>
    </p:spTree>
    <p:extLst>
      <p:ext uri="{BB962C8B-B14F-4D97-AF65-F5344CB8AC3E}">
        <p14:creationId xmlns:p14="http://schemas.microsoft.com/office/powerpoint/2010/main" val="3451460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846143" y="2066544"/>
            <a:ext cx="8003943" cy="4370832"/>
          </a:xfrm>
        </p:spPr>
        <p:txBody>
          <a:bodyPr>
            <a:noAutofit/>
          </a:bodyPr>
          <a:lstStyle/>
          <a:p>
            <a:pPr marL="0" indent="0">
              <a:buNone/>
            </a:pPr>
            <a:r>
              <a:rPr lang="nl-NL" sz="2400" dirty="0"/>
              <a:t>E = Etiologie: de ontstaansgeschiedenis, oftewel de oorzaak van het probleem </a:t>
            </a:r>
          </a:p>
          <a:p>
            <a:pPr marL="0" indent="0">
              <a:buNone/>
            </a:pPr>
            <a:endParaRPr lang="nl-NL" sz="2400" dirty="0"/>
          </a:p>
          <a:p>
            <a:pPr>
              <a:buFont typeface="Wingdings" panose="05000000000000000000" pitchFamily="2" charset="2"/>
              <a:buChar char="Ø"/>
            </a:pPr>
            <a:r>
              <a:rPr lang="nl-NL" sz="2400" dirty="0"/>
              <a:t>Het zijn de mogelijke factoren die een probleem veroorzaken of in stand houden. </a:t>
            </a:r>
          </a:p>
          <a:p>
            <a:pPr>
              <a:buFont typeface="Wingdings" panose="05000000000000000000" pitchFamily="2" charset="2"/>
              <a:buChar char="Ø"/>
            </a:pPr>
            <a:endParaRPr lang="nl-NL" sz="2400" dirty="0"/>
          </a:p>
          <a:p>
            <a:pPr>
              <a:buFont typeface="Wingdings" panose="05000000000000000000" pitchFamily="2" charset="2"/>
              <a:buChar char="Ø"/>
            </a:pPr>
            <a:r>
              <a:rPr lang="nl-NL" sz="2400" dirty="0"/>
              <a:t>Een oorzakelijke of samenhangende factor is bijvoorbeeld het gedrag van de patiënt, een element uit de omgeving of een interactie tussen of een combinatie van deze elementen.</a:t>
            </a:r>
            <a:endParaRPr lang="en-US" sz="2400" dirty="0"/>
          </a:p>
        </p:txBody>
      </p:sp>
      <p:sp>
        <p:nvSpPr>
          <p:cNvPr id="4" name="Titel 3"/>
          <p:cNvSpPr>
            <a:spLocks noGrp="1"/>
          </p:cNvSpPr>
          <p:nvPr>
            <p:ph type="title"/>
          </p:nvPr>
        </p:nvSpPr>
        <p:spPr/>
        <p:txBody>
          <a:bodyPr>
            <a:noAutofit/>
          </a:bodyPr>
          <a:lstStyle/>
          <a:p>
            <a:r>
              <a:rPr lang="nl-NL" sz="2800" b="0" dirty="0"/>
              <a:t>P</a:t>
            </a:r>
            <a:r>
              <a:rPr lang="nl-NL" sz="2800" u="sng" dirty="0">
                <a:effectLst>
                  <a:outerShdw blurRad="38100" dist="38100" dir="2700000" algn="tl">
                    <a:srgbClr val="000000">
                      <a:alpha val="43137"/>
                    </a:srgbClr>
                  </a:outerShdw>
                </a:effectLst>
              </a:rPr>
              <a:t>E</a:t>
            </a:r>
            <a:r>
              <a:rPr lang="nl-NL" sz="2800" b="0" dirty="0"/>
              <a:t>S - structuur</a:t>
            </a:r>
            <a:endParaRPr lang="en-US" sz="2800" b="0" dirty="0"/>
          </a:p>
        </p:txBody>
      </p:sp>
    </p:spTree>
    <p:extLst>
      <p:ext uri="{BB962C8B-B14F-4D97-AF65-F5344CB8AC3E}">
        <p14:creationId xmlns:p14="http://schemas.microsoft.com/office/powerpoint/2010/main" val="2260973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846143" y="2066544"/>
            <a:ext cx="8003943" cy="4370832"/>
          </a:xfrm>
        </p:spPr>
        <p:txBody>
          <a:bodyPr>
            <a:noAutofit/>
          </a:bodyPr>
          <a:lstStyle/>
          <a:p>
            <a:pPr marL="0" indent="0">
              <a:buNone/>
            </a:pPr>
            <a:r>
              <a:rPr lang="nl-NL" sz="2400" dirty="0"/>
              <a:t>S = </a:t>
            </a:r>
            <a:r>
              <a:rPr lang="nl-NL" sz="2400" dirty="0" err="1"/>
              <a:t>signs</a:t>
            </a:r>
            <a:r>
              <a:rPr lang="nl-NL" sz="2400" dirty="0"/>
              <a:t> en </a:t>
            </a:r>
            <a:r>
              <a:rPr lang="nl-NL" sz="2400" dirty="0" err="1"/>
              <a:t>symptoms</a:t>
            </a:r>
            <a:r>
              <a:rPr lang="nl-NL" sz="2400" dirty="0"/>
              <a:t>: met de ‘</a:t>
            </a:r>
            <a:r>
              <a:rPr lang="nl-NL" sz="2400" dirty="0" err="1"/>
              <a:t>signs</a:t>
            </a:r>
            <a:r>
              <a:rPr lang="nl-NL" sz="2400" dirty="0"/>
              <a:t> </a:t>
            </a:r>
            <a:r>
              <a:rPr lang="nl-NL" sz="2400" dirty="0" err="1"/>
              <a:t>and</a:t>
            </a:r>
            <a:r>
              <a:rPr lang="nl-NL" sz="2400" dirty="0"/>
              <a:t> </a:t>
            </a:r>
            <a:r>
              <a:rPr lang="nl-NL" sz="2400" dirty="0" err="1"/>
              <a:t>symptoms</a:t>
            </a:r>
            <a:r>
              <a:rPr lang="nl-NL" sz="2400" dirty="0"/>
              <a:t>’ ofwel kenmerken wordt een conditie aangegeven. </a:t>
            </a:r>
          </a:p>
          <a:p>
            <a:pPr marL="0" indent="0">
              <a:buNone/>
            </a:pPr>
            <a:endParaRPr lang="nl-NL" sz="2400" dirty="0"/>
          </a:p>
          <a:p>
            <a:pPr>
              <a:buFont typeface="Wingdings" panose="05000000000000000000" pitchFamily="2" charset="2"/>
              <a:buChar char="Ø"/>
            </a:pPr>
            <a:r>
              <a:rPr lang="nl-NL" sz="2400" dirty="0"/>
              <a:t>Kenmerken die voorkomen bij een verpleegkundige diagnose worden bepalende kenmerken genoemd. </a:t>
            </a:r>
          </a:p>
          <a:p>
            <a:pPr lvl="3">
              <a:buFont typeface="Arial" panose="020B0604020202020204" pitchFamily="34" charset="0"/>
              <a:buChar char="•"/>
            </a:pPr>
            <a:r>
              <a:rPr lang="nl-NL" sz="1800" dirty="0"/>
              <a:t>Objectieve kenmerken ofwel voor de zorgverlener waarneembare verschijnselen of klachten </a:t>
            </a:r>
          </a:p>
          <a:p>
            <a:pPr lvl="3">
              <a:buFont typeface="Arial" panose="020B0604020202020204" pitchFamily="34" charset="0"/>
              <a:buChar char="•"/>
            </a:pPr>
            <a:r>
              <a:rPr lang="nl-NL" sz="1800" dirty="0"/>
              <a:t>Subjectieve kenmerken ofwel door de zorgvrager ervaren verschijnselen of klachten</a:t>
            </a:r>
            <a:endParaRPr lang="en-US" sz="1800" dirty="0"/>
          </a:p>
        </p:txBody>
      </p:sp>
      <p:sp>
        <p:nvSpPr>
          <p:cNvPr id="4" name="Titel 3"/>
          <p:cNvSpPr>
            <a:spLocks noGrp="1"/>
          </p:cNvSpPr>
          <p:nvPr>
            <p:ph type="title"/>
          </p:nvPr>
        </p:nvSpPr>
        <p:spPr/>
        <p:txBody>
          <a:bodyPr>
            <a:noAutofit/>
          </a:bodyPr>
          <a:lstStyle/>
          <a:p>
            <a:r>
              <a:rPr lang="nl-NL" sz="2800" b="0" dirty="0"/>
              <a:t>PE</a:t>
            </a:r>
            <a:r>
              <a:rPr lang="nl-NL" sz="2800" u="sng" dirty="0">
                <a:effectLst>
                  <a:outerShdw blurRad="38100" dist="38100" dir="2700000" algn="tl">
                    <a:srgbClr val="000000">
                      <a:alpha val="43137"/>
                    </a:srgbClr>
                  </a:outerShdw>
                </a:effectLst>
              </a:rPr>
              <a:t>S</a:t>
            </a:r>
            <a:r>
              <a:rPr lang="nl-NL" sz="2800" b="0" dirty="0"/>
              <a:t> - structuur</a:t>
            </a:r>
            <a:endParaRPr lang="en-US" sz="2800" b="0" dirty="0"/>
          </a:p>
        </p:txBody>
      </p:sp>
    </p:spTree>
    <p:extLst>
      <p:ext uri="{BB962C8B-B14F-4D97-AF65-F5344CB8AC3E}">
        <p14:creationId xmlns:p14="http://schemas.microsoft.com/office/powerpoint/2010/main" val="4255629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846144" y="2066544"/>
            <a:ext cx="7372570" cy="4370832"/>
          </a:xfrm>
        </p:spPr>
        <p:txBody>
          <a:bodyPr>
            <a:noAutofit/>
          </a:bodyPr>
          <a:lstStyle/>
          <a:p>
            <a:pPr>
              <a:buFont typeface="Wingdings" panose="05000000000000000000" pitchFamily="2" charset="2"/>
              <a:buChar char="Ø"/>
            </a:pPr>
            <a:r>
              <a:rPr lang="nl-NL" sz="2000" dirty="0"/>
              <a:t>Een zorgvrager is opgenomen vanwege verergering van zijn </a:t>
            </a:r>
            <a:r>
              <a:rPr lang="nl-NL" sz="2000" dirty="0" err="1"/>
              <a:t>schitzofrenie</a:t>
            </a:r>
            <a:r>
              <a:rPr lang="nl-NL" sz="2000" dirty="0"/>
              <a:t>.</a:t>
            </a:r>
          </a:p>
          <a:p>
            <a:pPr>
              <a:buFont typeface="Wingdings" panose="05000000000000000000" pitchFamily="2" charset="2"/>
              <a:buChar char="Ø"/>
            </a:pPr>
            <a:endParaRPr lang="nl-NL" sz="2000" dirty="0"/>
          </a:p>
          <a:p>
            <a:pPr>
              <a:buFont typeface="Wingdings" panose="05000000000000000000" pitchFamily="2" charset="2"/>
              <a:buChar char="Ø"/>
            </a:pPr>
            <a:endParaRPr lang="nl-NL" sz="2000" dirty="0"/>
          </a:p>
          <a:p>
            <a:pPr marL="0" indent="0">
              <a:buNone/>
            </a:pPr>
            <a:r>
              <a:rPr lang="nl-NL" sz="2000" dirty="0"/>
              <a:t>P: 	Slapeloosheid</a:t>
            </a:r>
          </a:p>
          <a:p>
            <a:pPr marL="0" indent="0">
              <a:buNone/>
            </a:pPr>
            <a:endParaRPr lang="nl-NL" sz="2000" dirty="0"/>
          </a:p>
          <a:p>
            <a:pPr marL="0" indent="0">
              <a:buNone/>
            </a:pPr>
            <a:r>
              <a:rPr lang="nl-NL" sz="2000" dirty="0"/>
              <a:t>E: 	Angst voor toekomst door de diagnose </a:t>
            </a:r>
            <a:r>
              <a:rPr lang="nl-NL" sz="2000" dirty="0" err="1"/>
              <a:t>schitzofrenie</a:t>
            </a:r>
            <a:endParaRPr lang="nl-NL" sz="2000" dirty="0"/>
          </a:p>
          <a:p>
            <a:pPr marL="0" indent="0">
              <a:buNone/>
            </a:pPr>
            <a:r>
              <a:rPr lang="nl-NL" sz="2000" dirty="0"/>
              <a:t>	Te weinig activiteiten overdag</a:t>
            </a:r>
          </a:p>
          <a:p>
            <a:pPr marL="0" indent="0">
              <a:buNone/>
            </a:pPr>
            <a:r>
              <a:rPr lang="nl-NL" sz="2000" dirty="0"/>
              <a:t>	Niet kunnen wennen aan de onrust op de afdeling</a:t>
            </a:r>
          </a:p>
          <a:p>
            <a:pPr marL="0" indent="0">
              <a:buNone/>
            </a:pPr>
            <a:endParaRPr lang="nl-NL" sz="2000" dirty="0"/>
          </a:p>
          <a:p>
            <a:pPr marL="0" indent="0">
              <a:buNone/>
            </a:pPr>
            <a:r>
              <a:rPr lang="nl-NL" sz="2000" dirty="0"/>
              <a:t>S:	Zegt niet in slaap te kunnen komen</a:t>
            </a:r>
          </a:p>
          <a:p>
            <a:pPr marL="0" indent="0">
              <a:buNone/>
            </a:pPr>
            <a:r>
              <a:rPr lang="nl-NL" sz="2000" dirty="0"/>
              <a:t>	Ligt ‘s nachts veel wakker, doet alleen </a:t>
            </a:r>
            <a:r>
              <a:rPr lang="nl-NL" sz="2000" dirty="0" err="1"/>
              <a:t>hazeslaapjes</a:t>
            </a:r>
            <a:endParaRPr lang="nl-NL" sz="2000" dirty="0"/>
          </a:p>
          <a:p>
            <a:pPr marL="0" indent="0">
              <a:buNone/>
            </a:pPr>
            <a:r>
              <a:rPr lang="nl-NL" sz="2000" dirty="0"/>
              <a:t>	Geeft aan zich duf en niet uitgerust te voelen</a:t>
            </a:r>
          </a:p>
          <a:p>
            <a:pPr marL="0" indent="0">
              <a:buNone/>
            </a:pPr>
            <a:r>
              <a:rPr lang="nl-NL" sz="2000" dirty="0"/>
              <a:t>	Valt overdag vaak in slaap</a:t>
            </a:r>
          </a:p>
          <a:p>
            <a:pPr marL="0" indent="0">
              <a:buNone/>
            </a:pPr>
            <a:r>
              <a:rPr lang="nl-NL" sz="2000" dirty="0"/>
              <a:t>	</a:t>
            </a:r>
            <a:endParaRPr lang="en-US" sz="2000" dirty="0"/>
          </a:p>
        </p:txBody>
      </p:sp>
      <p:sp>
        <p:nvSpPr>
          <p:cNvPr id="4" name="Titel 3"/>
          <p:cNvSpPr>
            <a:spLocks noGrp="1"/>
          </p:cNvSpPr>
          <p:nvPr>
            <p:ph type="title"/>
          </p:nvPr>
        </p:nvSpPr>
        <p:spPr/>
        <p:txBody>
          <a:bodyPr>
            <a:normAutofit/>
          </a:bodyPr>
          <a:lstStyle/>
          <a:p>
            <a:r>
              <a:rPr lang="nl-NL" sz="2400" dirty="0"/>
              <a:t>Voorbeeld</a:t>
            </a:r>
            <a:endParaRPr lang="en-US" sz="2400" dirty="0"/>
          </a:p>
        </p:txBody>
      </p:sp>
    </p:spTree>
    <p:extLst>
      <p:ext uri="{BB962C8B-B14F-4D97-AF65-F5344CB8AC3E}">
        <p14:creationId xmlns:p14="http://schemas.microsoft.com/office/powerpoint/2010/main" val="3166375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sz="3100" dirty="0"/>
              <a:t>PES structuur</a:t>
            </a:r>
            <a:br>
              <a:rPr lang="nl-NL" dirty="0"/>
            </a:br>
            <a:r>
              <a:rPr lang="nl-NL" sz="1600" dirty="0">
                <a:hlinkClick r:id="rId3"/>
              </a:rPr>
              <a:t>https://www.youtube.com/watch?v=PghlVABUELk</a:t>
            </a:r>
            <a:r>
              <a:rPr lang="nl-NL" sz="1600" dirty="0"/>
              <a:t> </a:t>
            </a:r>
            <a:endParaRPr lang="en-US" sz="1600" dirty="0"/>
          </a:p>
        </p:txBody>
      </p:sp>
      <p:pic>
        <p:nvPicPr>
          <p:cNvPr id="4" name="PghlVABUELk"/>
          <p:cNvPicPr>
            <a:picLocks noGrp="1" noRot="1" noChangeAspect="1"/>
          </p:cNvPicPr>
          <p:nvPr>
            <p:ph idx="1"/>
            <a:videoFile r:link="rId1"/>
          </p:nvPr>
        </p:nvPicPr>
        <p:blipFill>
          <a:blip r:embed="rId4"/>
          <a:stretch>
            <a:fillRect/>
          </a:stretch>
        </p:blipFill>
        <p:spPr>
          <a:xfrm>
            <a:off x="0" y="1733025"/>
            <a:ext cx="8762722" cy="4929031"/>
          </a:xfrm>
          <a:prstGeom prst="rect">
            <a:avLst/>
          </a:prstGeom>
        </p:spPr>
      </p:pic>
    </p:spTree>
    <p:extLst>
      <p:ext uri="{BB962C8B-B14F-4D97-AF65-F5344CB8AC3E}">
        <p14:creationId xmlns:p14="http://schemas.microsoft.com/office/powerpoint/2010/main" val="87350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Actuele </a:t>
            </a:r>
            <a:r>
              <a:rPr lang="nl-NL" dirty="0" err="1"/>
              <a:t>vs</a:t>
            </a:r>
            <a:r>
              <a:rPr lang="nl-NL" dirty="0"/>
              <a:t> potentiële problemen</a:t>
            </a:r>
            <a:endParaRPr lang="en-US" dirty="0"/>
          </a:p>
        </p:txBody>
      </p:sp>
      <p:sp>
        <p:nvSpPr>
          <p:cNvPr id="3" name="Tijdelijke aanduiding voor afbeelding 2"/>
          <p:cNvSpPr>
            <a:spLocks noGrp="1"/>
          </p:cNvSpPr>
          <p:nvPr>
            <p:ph type="pic" sz="quarter" idx="11"/>
          </p:nvPr>
        </p:nvSpPr>
        <p:spPr/>
      </p:sp>
      <p:sp>
        <p:nvSpPr>
          <p:cNvPr id="4" name="Tijdelijke aanduiding voor tekst 3"/>
          <p:cNvSpPr>
            <a:spLocks noGrp="1"/>
          </p:cNvSpPr>
          <p:nvPr>
            <p:ph type="body" sz="quarter" idx="10"/>
          </p:nvPr>
        </p:nvSpPr>
        <p:spPr>
          <a:xfrm>
            <a:off x="1980000" y="1847087"/>
            <a:ext cx="6891857" cy="4825856"/>
          </a:xfrm>
        </p:spPr>
        <p:txBody>
          <a:bodyPr>
            <a:noAutofit/>
          </a:bodyPr>
          <a:lstStyle/>
          <a:p>
            <a:pPr marL="0" indent="0">
              <a:buNone/>
            </a:pPr>
            <a:r>
              <a:rPr lang="nl-NL" sz="2000" u="sng" dirty="0"/>
              <a:t>Actuele of feitelijke problemen </a:t>
            </a:r>
          </a:p>
          <a:p>
            <a:pPr>
              <a:buFont typeface="Wingdings" panose="05000000000000000000" pitchFamily="2" charset="2"/>
              <a:buChar char="Ø"/>
            </a:pPr>
            <a:r>
              <a:rPr lang="nl-NL" sz="2000" dirty="0"/>
              <a:t>Problemen die NU duidelijk aanwezig zijn </a:t>
            </a:r>
          </a:p>
          <a:p>
            <a:pPr>
              <a:buFont typeface="Wingdings" panose="05000000000000000000" pitchFamily="2" charset="2"/>
              <a:buChar char="Ø"/>
            </a:pPr>
            <a:r>
              <a:rPr lang="nl-NL" sz="2000" dirty="0"/>
              <a:t>Vanuit verpleegkundige deskundigheid kan je ze op dit moment waarnemen of de patiënt verwoord ze; er zijn klachten aanwezig </a:t>
            </a:r>
          </a:p>
          <a:p>
            <a:pPr>
              <a:buFont typeface="Wingdings" panose="05000000000000000000" pitchFamily="2" charset="2"/>
              <a:buChar char="Ø"/>
            </a:pPr>
            <a:r>
              <a:rPr lang="nl-NL" sz="2000" dirty="0"/>
              <a:t>We treden curatief op </a:t>
            </a:r>
          </a:p>
          <a:p>
            <a:pPr>
              <a:buFont typeface="Wingdings" panose="05000000000000000000" pitchFamily="2" charset="2"/>
              <a:buChar char="Ø"/>
            </a:pPr>
            <a:r>
              <a:rPr lang="nl-NL" sz="2000" dirty="0"/>
              <a:t>Vb. angst voor verzorging </a:t>
            </a:r>
          </a:p>
          <a:p>
            <a:pPr>
              <a:buFont typeface="Wingdings" panose="05000000000000000000" pitchFamily="2" charset="2"/>
              <a:buChar char="Ø"/>
            </a:pPr>
            <a:endParaRPr lang="nl-NL" sz="2000" dirty="0"/>
          </a:p>
          <a:p>
            <a:pPr marL="0" indent="0">
              <a:buNone/>
            </a:pPr>
            <a:r>
              <a:rPr lang="nl-NL" sz="2000" u="sng" dirty="0"/>
              <a:t>Potentiële problemen </a:t>
            </a:r>
          </a:p>
          <a:p>
            <a:pPr>
              <a:buFont typeface="Wingdings" panose="05000000000000000000" pitchFamily="2" charset="2"/>
              <a:buChar char="Ø"/>
            </a:pPr>
            <a:r>
              <a:rPr lang="nl-NL" sz="2000" dirty="0"/>
              <a:t>Problemen die we kunnen verwachten omdat bepaalde risicofactoren aanwezig zijn </a:t>
            </a:r>
          </a:p>
          <a:p>
            <a:pPr>
              <a:buFont typeface="Wingdings" panose="05000000000000000000" pitchFamily="2" charset="2"/>
              <a:buChar char="Ø"/>
            </a:pPr>
            <a:r>
              <a:rPr lang="nl-NL" sz="2000" dirty="0"/>
              <a:t>Hier kunnen we preventief optreden </a:t>
            </a:r>
          </a:p>
          <a:p>
            <a:pPr>
              <a:buFont typeface="Wingdings" panose="05000000000000000000" pitchFamily="2" charset="2"/>
              <a:buChar char="Ø"/>
            </a:pPr>
            <a:r>
              <a:rPr lang="nl-NL" sz="2000" dirty="0"/>
              <a:t>Vb. gevaar voor doorliggen</a:t>
            </a:r>
            <a:endParaRPr lang="en-US" sz="2000" dirty="0"/>
          </a:p>
        </p:txBody>
      </p:sp>
      <p:sp>
        <p:nvSpPr>
          <p:cNvPr id="5" name="Tekstvak 4"/>
          <p:cNvSpPr txBox="1"/>
          <p:nvPr/>
        </p:nvSpPr>
        <p:spPr>
          <a:xfrm>
            <a:off x="194741" y="2525486"/>
            <a:ext cx="1317171" cy="923330"/>
          </a:xfrm>
          <a:prstGeom prst="rect">
            <a:avLst/>
          </a:prstGeom>
          <a:noFill/>
        </p:spPr>
        <p:txBody>
          <a:bodyPr wrap="square" rtlCol="0">
            <a:spAutoFit/>
          </a:bodyPr>
          <a:lstStyle/>
          <a:p>
            <a:pPr algn="ctr"/>
            <a:endParaRPr lang="nl-NL" dirty="0"/>
          </a:p>
          <a:p>
            <a:pPr algn="ctr"/>
            <a:r>
              <a:rPr lang="nl-NL" dirty="0"/>
              <a:t>PES structuur</a:t>
            </a:r>
            <a:endParaRPr lang="en-US" dirty="0"/>
          </a:p>
        </p:txBody>
      </p:sp>
      <p:sp>
        <p:nvSpPr>
          <p:cNvPr id="6" name="Tekstvak 5"/>
          <p:cNvSpPr txBox="1"/>
          <p:nvPr/>
        </p:nvSpPr>
        <p:spPr>
          <a:xfrm>
            <a:off x="359229" y="5116286"/>
            <a:ext cx="1273628" cy="646331"/>
          </a:xfrm>
          <a:prstGeom prst="rect">
            <a:avLst/>
          </a:prstGeom>
          <a:noFill/>
        </p:spPr>
        <p:txBody>
          <a:bodyPr wrap="square" rtlCol="0">
            <a:spAutoFit/>
          </a:bodyPr>
          <a:lstStyle/>
          <a:p>
            <a:pPr algn="ctr"/>
            <a:r>
              <a:rPr lang="nl-NL" dirty="0"/>
              <a:t>PE structuur</a:t>
            </a:r>
            <a:endParaRPr lang="en-US" dirty="0"/>
          </a:p>
        </p:txBody>
      </p:sp>
      <p:sp>
        <p:nvSpPr>
          <p:cNvPr id="8" name="Rechteraccolade 7"/>
          <p:cNvSpPr/>
          <p:nvPr/>
        </p:nvSpPr>
        <p:spPr>
          <a:xfrm>
            <a:off x="1222241" y="2012879"/>
            <a:ext cx="636814" cy="19485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hteraccolade 8"/>
          <p:cNvSpPr/>
          <p:nvPr/>
        </p:nvSpPr>
        <p:spPr>
          <a:xfrm>
            <a:off x="1338341" y="4633908"/>
            <a:ext cx="468088" cy="177437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2064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3128" y="520195"/>
            <a:ext cx="6438286" cy="342900"/>
          </a:xfrm>
        </p:spPr>
        <p:txBody>
          <a:bodyPr/>
          <a:lstStyle/>
          <a:p>
            <a:r>
              <a:rPr lang="nl-NL" dirty="0"/>
              <a:t>Verpleegkundige diagnose</a:t>
            </a:r>
            <a:endParaRPr lang="en-US" dirty="0"/>
          </a:p>
        </p:txBody>
      </p:sp>
      <p:sp>
        <p:nvSpPr>
          <p:cNvPr id="4" name="Stroomdiagram: Ponsband 3"/>
          <p:cNvSpPr/>
          <p:nvPr/>
        </p:nvSpPr>
        <p:spPr>
          <a:xfrm>
            <a:off x="4528456" y="3909319"/>
            <a:ext cx="4288972" cy="1240972"/>
          </a:xfrm>
          <a:prstGeom prst="flowChartPunchedTap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Het is een klinische uitspraak door een verpleegkundige</a:t>
            </a:r>
            <a:endParaRPr lang="en-US" dirty="0">
              <a:solidFill>
                <a:schemeClr val="tx1"/>
              </a:solidFill>
            </a:endParaRPr>
          </a:p>
        </p:txBody>
      </p:sp>
      <p:sp>
        <p:nvSpPr>
          <p:cNvPr id="5" name="Stroomdiagram: Ponsband 4"/>
          <p:cNvSpPr/>
          <p:nvPr/>
        </p:nvSpPr>
        <p:spPr>
          <a:xfrm>
            <a:off x="4528456" y="2668409"/>
            <a:ext cx="4288971" cy="1217278"/>
          </a:xfrm>
          <a:prstGeom prst="flowChartPunchedTap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Het is een analyse en een interpretatie van, alsmede een oordeel over de betekenis van een verzameling observaties </a:t>
            </a:r>
            <a:endParaRPr lang="en-US" dirty="0">
              <a:solidFill>
                <a:schemeClr val="tx1"/>
              </a:solidFill>
            </a:endParaRPr>
          </a:p>
        </p:txBody>
      </p:sp>
      <p:sp>
        <p:nvSpPr>
          <p:cNvPr id="7" name="Stroomdiagram: Ponsband 6"/>
          <p:cNvSpPr/>
          <p:nvPr/>
        </p:nvSpPr>
        <p:spPr>
          <a:xfrm>
            <a:off x="4669971" y="147517"/>
            <a:ext cx="4147457" cy="1028700"/>
          </a:xfrm>
          <a:prstGeom prst="flowChartPunchedTap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Het beschrijft actuele of potentiele gezondheidsproblemen </a:t>
            </a:r>
            <a:endParaRPr lang="en-US" sz="1600" dirty="0">
              <a:solidFill>
                <a:schemeClr val="tx1"/>
              </a:solidFill>
            </a:endParaRPr>
          </a:p>
        </p:txBody>
      </p:sp>
      <p:sp>
        <p:nvSpPr>
          <p:cNvPr id="8" name="Stroomdiagram: Ponsband 7"/>
          <p:cNvSpPr/>
          <p:nvPr/>
        </p:nvSpPr>
        <p:spPr>
          <a:xfrm>
            <a:off x="4528457" y="5173924"/>
            <a:ext cx="4288971" cy="1108111"/>
          </a:xfrm>
          <a:prstGeom prst="flowChartPunchedTap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 Het geeft aan waarop de verpleegkundige interventies zich moeten richten </a:t>
            </a:r>
            <a:endParaRPr lang="en-US" dirty="0">
              <a:solidFill>
                <a:schemeClr val="tx1"/>
              </a:solidFill>
            </a:endParaRPr>
          </a:p>
        </p:txBody>
      </p:sp>
      <p:sp>
        <p:nvSpPr>
          <p:cNvPr id="9" name="Stroomdiagram: Ponsband 8"/>
          <p:cNvSpPr/>
          <p:nvPr/>
        </p:nvSpPr>
        <p:spPr>
          <a:xfrm>
            <a:off x="4669971" y="1308253"/>
            <a:ext cx="4147457" cy="1208315"/>
          </a:xfrm>
          <a:prstGeom prst="flowChartPunchedTap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solidFill>
                  <a:schemeClr val="tx1"/>
                </a:solidFill>
              </a:rPr>
              <a:t>Bevat een menselijk reageren op actuele op potentiele gezondheidsproblemen </a:t>
            </a:r>
            <a:endParaRPr lang="en-US" dirty="0">
              <a:solidFill>
                <a:schemeClr val="tx1"/>
              </a:solidFill>
            </a:endParaRPr>
          </a:p>
        </p:txBody>
      </p:sp>
      <p:sp>
        <p:nvSpPr>
          <p:cNvPr id="11" name="Tekstvak 10"/>
          <p:cNvSpPr txBox="1"/>
          <p:nvPr/>
        </p:nvSpPr>
        <p:spPr>
          <a:xfrm>
            <a:off x="3529700" y="6282035"/>
            <a:ext cx="5363928" cy="461665"/>
          </a:xfrm>
          <a:prstGeom prst="rect">
            <a:avLst/>
          </a:prstGeom>
          <a:noFill/>
        </p:spPr>
        <p:txBody>
          <a:bodyPr wrap="square" rtlCol="0">
            <a:spAutoFit/>
          </a:bodyPr>
          <a:lstStyle/>
          <a:p>
            <a:pPr algn="r"/>
            <a:r>
              <a:rPr lang="nl-NL" sz="1200" dirty="0"/>
              <a:t>Bron: Theoretisch kader voor de verpleegkundige beroepsuitoefening, (2016), Kersten J.A.M., (red.)</a:t>
            </a:r>
            <a:endParaRPr lang="en-US" sz="1200" dirty="0"/>
          </a:p>
        </p:txBody>
      </p:sp>
      <p:pic>
        <p:nvPicPr>
          <p:cNvPr id="13314" name="Picture 2" descr="Afbeeldingsresultaat voor diagnose stellen cartoon fokke en suk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2201"/>
            <a:ext cx="4215554" cy="4426333"/>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p:cNvSpPr txBox="1"/>
          <p:nvPr/>
        </p:nvSpPr>
        <p:spPr>
          <a:xfrm>
            <a:off x="402772" y="6097369"/>
            <a:ext cx="2884714" cy="461665"/>
          </a:xfrm>
          <a:prstGeom prst="rect">
            <a:avLst/>
          </a:prstGeom>
          <a:noFill/>
        </p:spPr>
        <p:txBody>
          <a:bodyPr wrap="square" rtlCol="0">
            <a:spAutoFit/>
          </a:bodyPr>
          <a:lstStyle/>
          <a:p>
            <a:pPr algn="ctr"/>
            <a:r>
              <a:rPr lang="nl-NL" sz="2400" b="1" u="sng" dirty="0">
                <a:effectLst>
                  <a:outerShdw blurRad="38100" dist="38100" dir="2700000" algn="tl">
                    <a:srgbClr val="000000">
                      <a:alpha val="43137"/>
                    </a:srgbClr>
                  </a:outerShdw>
                </a:effectLst>
              </a:rPr>
              <a:t>Prioriteren!</a:t>
            </a:r>
            <a:endParaRPr lang="en-US" sz="24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03730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283029" y="1807029"/>
            <a:ext cx="4819323" cy="4953000"/>
          </a:xfrm>
        </p:spPr>
        <p:txBody>
          <a:bodyPr>
            <a:noAutofit/>
          </a:bodyPr>
          <a:lstStyle/>
          <a:p>
            <a:pPr>
              <a:buFont typeface="Wingdings" panose="05000000000000000000" pitchFamily="2" charset="2"/>
              <a:buChar char="Ø"/>
            </a:pPr>
            <a:r>
              <a:rPr lang="nl-NL" sz="2000" dirty="0"/>
              <a:t>Het maakt de verpleegkundige zorg inzichtelijk en doelgericht.</a:t>
            </a:r>
          </a:p>
          <a:p>
            <a:pPr marL="0" indent="0">
              <a:buNone/>
            </a:pPr>
            <a:endParaRPr lang="nl-NL" sz="2000" dirty="0"/>
          </a:p>
          <a:p>
            <a:pPr>
              <a:buFont typeface="Wingdings" panose="05000000000000000000" pitchFamily="2" charset="2"/>
              <a:buChar char="Ø"/>
            </a:pPr>
            <a:r>
              <a:rPr lang="nl-NL" sz="2000" dirty="0"/>
              <a:t>De coördinatie van de verpleegkundige zorg en de onderlinge afstemming nemen toe. </a:t>
            </a:r>
          </a:p>
          <a:p>
            <a:pPr marL="0" indent="0">
              <a:buNone/>
            </a:pPr>
            <a:endParaRPr lang="nl-NL" sz="2000" dirty="0"/>
          </a:p>
          <a:p>
            <a:pPr>
              <a:buFont typeface="Wingdings" panose="05000000000000000000" pitchFamily="2" charset="2"/>
              <a:buChar char="Ø"/>
            </a:pPr>
            <a:r>
              <a:rPr lang="nl-NL" sz="2000" dirty="0"/>
              <a:t>Het legt een rechtstreeks verband met de verpleegkundige diagnose en de verpleegkundige interventies, wat de keuze voor die interventie vergemakkelijkt en verduidelijkt.</a:t>
            </a:r>
          </a:p>
          <a:p>
            <a:pPr>
              <a:buFont typeface="Wingdings" panose="05000000000000000000" pitchFamily="2" charset="2"/>
              <a:buChar char="Ø"/>
            </a:pPr>
            <a:endParaRPr lang="nl-NL" sz="2000" dirty="0"/>
          </a:p>
          <a:p>
            <a:pPr>
              <a:buFont typeface="Wingdings" panose="05000000000000000000" pitchFamily="2" charset="2"/>
              <a:buChar char="Ø"/>
            </a:pPr>
            <a:r>
              <a:rPr lang="nl-NL" sz="2000" dirty="0"/>
              <a:t>Het maakt gerichte evaluatie mogelijk.</a:t>
            </a:r>
            <a:endParaRPr lang="en-US" sz="2000" dirty="0"/>
          </a:p>
        </p:txBody>
      </p:sp>
      <p:sp>
        <p:nvSpPr>
          <p:cNvPr id="4" name="Titel 3"/>
          <p:cNvSpPr>
            <a:spLocks noGrp="1"/>
          </p:cNvSpPr>
          <p:nvPr>
            <p:ph type="title"/>
          </p:nvPr>
        </p:nvSpPr>
        <p:spPr/>
        <p:txBody>
          <a:bodyPr/>
          <a:lstStyle/>
          <a:p>
            <a:r>
              <a:rPr lang="nl-NL" dirty="0"/>
              <a:t>Zorgresultaten</a:t>
            </a:r>
            <a:endParaRPr lang="en-US" dirty="0"/>
          </a:p>
        </p:txBody>
      </p:sp>
      <p:pic>
        <p:nvPicPr>
          <p:cNvPr id="5" name="Afbeelding 4"/>
          <p:cNvPicPr>
            <a:picLocks noChangeAspect="1"/>
          </p:cNvPicPr>
          <p:nvPr/>
        </p:nvPicPr>
        <p:blipFill rotWithShape="1">
          <a:blip r:embed="rId2"/>
          <a:srcRect r="14337"/>
          <a:stretch/>
        </p:blipFill>
        <p:spPr>
          <a:xfrm>
            <a:off x="5312008" y="187438"/>
            <a:ext cx="3707439" cy="3239181"/>
          </a:xfrm>
          <a:prstGeom prst="rect">
            <a:avLst/>
          </a:prstGeom>
        </p:spPr>
      </p:pic>
      <p:pic>
        <p:nvPicPr>
          <p:cNvPr id="11266" name="Picture 2" descr="Afbeeldingsresultaat voor smart rum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9731" y="3733801"/>
            <a:ext cx="3831992" cy="248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08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stretch>
            <a:fillRect/>
          </a:stretch>
        </p:blipFill>
        <p:spPr>
          <a:xfrm>
            <a:off x="1086067" y="1834243"/>
            <a:ext cx="3857625" cy="4762500"/>
          </a:xfrm>
          <a:prstGeom prst="rect">
            <a:avLst/>
          </a:prstGeom>
        </p:spPr>
      </p:pic>
      <p:sp>
        <p:nvSpPr>
          <p:cNvPr id="4" name="Titel 3"/>
          <p:cNvSpPr>
            <a:spLocks noGrp="1"/>
          </p:cNvSpPr>
          <p:nvPr>
            <p:ph type="title"/>
          </p:nvPr>
        </p:nvSpPr>
        <p:spPr/>
        <p:txBody>
          <a:bodyPr>
            <a:noAutofit/>
          </a:bodyPr>
          <a:lstStyle/>
          <a:p>
            <a:r>
              <a:rPr lang="nl-NL" sz="2400" dirty="0"/>
              <a:t>NOC </a:t>
            </a:r>
            <a:br>
              <a:rPr lang="nl-NL" sz="2400" dirty="0"/>
            </a:br>
            <a:r>
              <a:rPr lang="nl-NL" sz="2400" dirty="0" err="1"/>
              <a:t>nursing</a:t>
            </a:r>
            <a:r>
              <a:rPr lang="nl-NL" sz="2400" dirty="0"/>
              <a:t> </a:t>
            </a:r>
            <a:r>
              <a:rPr lang="nl-NL" sz="2400" dirty="0" err="1"/>
              <a:t>Outcome</a:t>
            </a:r>
            <a:r>
              <a:rPr lang="nl-NL" sz="2400" dirty="0"/>
              <a:t> </a:t>
            </a:r>
            <a:r>
              <a:rPr lang="nl-NL" sz="2400" dirty="0" err="1"/>
              <a:t>Classification</a:t>
            </a:r>
            <a:endParaRPr lang="en-US" sz="2400" dirty="0"/>
          </a:p>
        </p:txBody>
      </p:sp>
      <p:pic>
        <p:nvPicPr>
          <p:cNvPr id="6" name="Afbeelding 5"/>
          <p:cNvPicPr>
            <a:picLocks noChangeAspect="1"/>
          </p:cNvPicPr>
          <p:nvPr/>
        </p:nvPicPr>
        <p:blipFill>
          <a:blip r:embed="rId3"/>
          <a:stretch>
            <a:fillRect/>
          </a:stretch>
        </p:blipFill>
        <p:spPr>
          <a:xfrm>
            <a:off x="6760028" y="222703"/>
            <a:ext cx="1746069" cy="2834686"/>
          </a:xfrm>
          <a:prstGeom prst="rect">
            <a:avLst/>
          </a:prstGeom>
        </p:spPr>
      </p:pic>
      <p:sp>
        <p:nvSpPr>
          <p:cNvPr id="7" name="Tekstvak 6"/>
          <p:cNvSpPr txBox="1"/>
          <p:nvPr/>
        </p:nvSpPr>
        <p:spPr>
          <a:xfrm>
            <a:off x="5257800" y="3755571"/>
            <a:ext cx="3603171" cy="1938992"/>
          </a:xfrm>
          <a:prstGeom prst="rect">
            <a:avLst/>
          </a:prstGeom>
          <a:noFill/>
        </p:spPr>
        <p:txBody>
          <a:bodyPr wrap="square" rtlCol="0">
            <a:spAutoFit/>
          </a:bodyPr>
          <a:lstStyle/>
          <a:p>
            <a:pPr marL="285750" indent="-285750">
              <a:buFont typeface="Arial" panose="020B0604020202020204" pitchFamily="34" charset="0"/>
              <a:buChar char="•"/>
            </a:pPr>
            <a:r>
              <a:rPr lang="nl-NL" sz="2000" dirty="0"/>
              <a:t>Probleem wordt voorkomen</a:t>
            </a:r>
          </a:p>
          <a:p>
            <a:pPr marL="285750" indent="-285750">
              <a:buFont typeface="Arial" panose="020B0604020202020204" pitchFamily="34" charset="0"/>
              <a:buChar char="•"/>
            </a:pPr>
            <a:r>
              <a:rPr lang="nl-NL" sz="2000" dirty="0"/>
              <a:t>Probleem wordt beperkt</a:t>
            </a:r>
          </a:p>
          <a:p>
            <a:pPr marL="285750" indent="-285750">
              <a:buFont typeface="Arial" panose="020B0604020202020204" pitchFamily="34" charset="0"/>
              <a:buChar char="•"/>
            </a:pPr>
            <a:r>
              <a:rPr lang="nl-NL" sz="2000" dirty="0"/>
              <a:t>Probleem wordt opgelost</a:t>
            </a:r>
          </a:p>
          <a:p>
            <a:pPr marL="285750" indent="-285750">
              <a:buFont typeface="Arial" panose="020B0604020202020204" pitchFamily="34" charset="0"/>
              <a:buChar char="•"/>
            </a:pPr>
            <a:r>
              <a:rPr lang="nl-NL" sz="2000" dirty="0"/>
              <a:t>Probleem wordt verbeterd</a:t>
            </a:r>
          </a:p>
          <a:p>
            <a:pPr marL="285750" indent="-285750">
              <a:buFont typeface="Arial" panose="020B0604020202020204" pitchFamily="34" charset="0"/>
              <a:buChar char="•"/>
            </a:pPr>
            <a:r>
              <a:rPr lang="nl-NL" sz="2000" dirty="0"/>
              <a:t>Probleem word gestabiliseerd</a:t>
            </a:r>
          </a:p>
          <a:p>
            <a:pPr marL="285750" indent="-285750">
              <a:buFont typeface="Arial" panose="020B0604020202020204" pitchFamily="34" charset="0"/>
              <a:buChar char="•"/>
            </a:pPr>
            <a:r>
              <a:rPr lang="nl-NL" sz="2000" dirty="0"/>
              <a:t>Probleem wordt verzacht </a:t>
            </a:r>
            <a:endParaRPr lang="en-US" sz="2000" dirty="0"/>
          </a:p>
        </p:txBody>
      </p:sp>
    </p:spTree>
    <p:extLst>
      <p:ext uri="{BB962C8B-B14F-4D97-AF65-F5344CB8AC3E}">
        <p14:creationId xmlns:p14="http://schemas.microsoft.com/office/powerpoint/2010/main" val="1586686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10280134" y="13077997"/>
            <a:ext cx="573666" cy="528279"/>
          </a:xfrm>
        </p:spPr>
        <p:txBody>
          <a:bodyPr/>
          <a:lstStyle/>
          <a:p>
            <a:endParaRPr lang="en-US" dirty="0"/>
          </a:p>
        </p:txBody>
      </p:sp>
      <p:sp>
        <p:nvSpPr>
          <p:cNvPr id="4" name="Titel 3"/>
          <p:cNvSpPr>
            <a:spLocks noGrp="1"/>
          </p:cNvSpPr>
          <p:nvPr>
            <p:ph type="title"/>
          </p:nvPr>
        </p:nvSpPr>
        <p:spPr/>
        <p:txBody>
          <a:bodyPr/>
          <a:lstStyle/>
          <a:p>
            <a:r>
              <a:rPr lang="nl-NL" dirty="0"/>
              <a:t>Interventies</a:t>
            </a:r>
            <a:endParaRPr lang="en-US" dirty="0"/>
          </a:p>
        </p:txBody>
      </p:sp>
      <p:sp>
        <p:nvSpPr>
          <p:cNvPr id="6" name="Tekstvak 5"/>
          <p:cNvSpPr txBox="1"/>
          <p:nvPr/>
        </p:nvSpPr>
        <p:spPr>
          <a:xfrm>
            <a:off x="312234" y="1895706"/>
            <a:ext cx="4181707" cy="2246769"/>
          </a:xfrm>
          <a:prstGeom prst="rect">
            <a:avLst/>
          </a:prstGeom>
          <a:noFill/>
        </p:spPr>
        <p:txBody>
          <a:bodyPr wrap="square" rtlCol="0">
            <a:spAutoFit/>
          </a:bodyPr>
          <a:lstStyle/>
          <a:p>
            <a:pPr marL="285750" indent="-285750">
              <a:buFont typeface="Arial" panose="020B0604020202020204" pitchFamily="34" charset="0"/>
              <a:buChar char="•"/>
            </a:pPr>
            <a:r>
              <a:rPr lang="nl-NL" sz="2000" dirty="0"/>
              <a:t>Handelingen die de </a:t>
            </a:r>
            <a:r>
              <a:rPr lang="nl-NL" sz="2000" dirty="0" err="1"/>
              <a:t>vpk</a:t>
            </a:r>
            <a:r>
              <a:rPr lang="nl-NL" sz="2000" dirty="0"/>
              <a:t> uitvoert om het doel / resultaat te bereiken </a:t>
            </a:r>
          </a:p>
          <a:p>
            <a:pPr marL="285750" indent="-285750">
              <a:buFont typeface="Arial" panose="020B0604020202020204" pitchFamily="34" charset="0"/>
              <a:buChar char="•"/>
            </a:pPr>
            <a:endParaRPr lang="nl-NL" sz="2000" dirty="0"/>
          </a:p>
          <a:p>
            <a:pPr marL="285750" indent="-285750">
              <a:buFont typeface="Arial" panose="020B0604020202020204" pitchFamily="34" charset="0"/>
              <a:buChar char="•"/>
            </a:pPr>
            <a:r>
              <a:rPr lang="nl-NL" sz="2000" dirty="0"/>
              <a:t>Afhankelijk, onafhankelijk, onderling afhankelijk</a:t>
            </a:r>
          </a:p>
          <a:p>
            <a:endParaRPr lang="nl-NL" sz="2000" dirty="0"/>
          </a:p>
          <a:p>
            <a:endParaRPr lang="nl-NL" sz="2000" dirty="0"/>
          </a:p>
        </p:txBody>
      </p:sp>
      <p:pic>
        <p:nvPicPr>
          <p:cNvPr id="8" name="Afbeelding 7"/>
          <p:cNvPicPr>
            <a:picLocks noChangeAspect="1"/>
          </p:cNvPicPr>
          <p:nvPr/>
        </p:nvPicPr>
        <p:blipFill>
          <a:blip r:embed="rId3"/>
          <a:stretch>
            <a:fillRect/>
          </a:stretch>
        </p:blipFill>
        <p:spPr>
          <a:xfrm>
            <a:off x="402285" y="4571197"/>
            <a:ext cx="1650698" cy="1650698"/>
          </a:xfrm>
          <a:prstGeom prst="rect">
            <a:avLst/>
          </a:prstGeom>
        </p:spPr>
      </p:pic>
      <p:pic>
        <p:nvPicPr>
          <p:cNvPr id="12292" name="Picture 4" descr="Afbeeldingsresultaat voor graag liefdevolle betutteling volge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6820" y="148370"/>
            <a:ext cx="4337515" cy="3792228"/>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p:cNvSpPr txBox="1"/>
          <p:nvPr/>
        </p:nvSpPr>
        <p:spPr>
          <a:xfrm>
            <a:off x="2135613" y="4288551"/>
            <a:ext cx="6724186" cy="2215991"/>
          </a:xfrm>
          <a:prstGeom prst="rect">
            <a:avLst/>
          </a:prstGeom>
          <a:noFill/>
        </p:spPr>
        <p:txBody>
          <a:bodyPr wrap="square" rtlCol="0">
            <a:spAutoFit/>
          </a:bodyPr>
          <a:lstStyle/>
          <a:p>
            <a:pPr marL="285750" indent="-285750">
              <a:buFont typeface="Arial" panose="020B0604020202020204" pitchFamily="34" charset="0"/>
              <a:buChar char="•"/>
            </a:pPr>
            <a:r>
              <a:rPr lang="nl-NL" sz="2000" dirty="0"/>
              <a:t>Keuze gebaseerd op basis van </a:t>
            </a:r>
          </a:p>
          <a:p>
            <a:pPr marL="800100" lvl="1" indent="-342900">
              <a:buFont typeface="Wingdings" panose="05000000000000000000" pitchFamily="2" charset="2"/>
              <a:buChar char="Ø"/>
            </a:pPr>
            <a:r>
              <a:rPr lang="nl-NL" sz="2000" dirty="0"/>
              <a:t>Etiologie of symptomen</a:t>
            </a:r>
          </a:p>
          <a:p>
            <a:pPr marL="800100" lvl="1" indent="-342900">
              <a:buFont typeface="Wingdings" panose="05000000000000000000" pitchFamily="2" charset="2"/>
              <a:buChar char="Ø"/>
            </a:pPr>
            <a:r>
              <a:rPr lang="nl-NL" sz="2000" dirty="0" err="1"/>
              <a:t>Evidence</a:t>
            </a:r>
            <a:r>
              <a:rPr lang="nl-NL" sz="2000" dirty="0"/>
              <a:t>: gebruik worden van standaarden (geprotocolleerde zorg/</a:t>
            </a:r>
            <a:r>
              <a:rPr lang="nl-NL" sz="2000" dirty="0" err="1"/>
              <a:t>zorgpad</a:t>
            </a:r>
            <a:r>
              <a:rPr lang="nl-NL" sz="2000" dirty="0"/>
              <a:t>, gestandaardiseerde interventies en activiteiten volgens een classificatie bijv. NIC)</a:t>
            </a:r>
          </a:p>
          <a:p>
            <a:endParaRPr lang="en-US" dirty="0"/>
          </a:p>
        </p:txBody>
      </p:sp>
    </p:spTree>
    <p:extLst>
      <p:ext uri="{BB962C8B-B14F-4D97-AF65-F5344CB8AC3E}">
        <p14:creationId xmlns:p14="http://schemas.microsoft.com/office/powerpoint/2010/main" val="4229803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1841" y="669126"/>
            <a:ext cx="6438286" cy="342900"/>
          </a:xfrm>
        </p:spPr>
        <p:txBody>
          <a:bodyPr/>
          <a:lstStyle/>
          <a:p>
            <a:r>
              <a:rPr lang="nl-NL" dirty="0"/>
              <a:t>Interventies zijn gericht op:</a:t>
            </a:r>
            <a:endParaRPr lang="en-US" dirty="0"/>
          </a:p>
        </p:txBody>
      </p:sp>
      <p:sp>
        <p:nvSpPr>
          <p:cNvPr id="3" name="Tijdelijke aanduiding voor inhoud 2"/>
          <p:cNvSpPr>
            <a:spLocks noGrp="1"/>
          </p:cNvSpPr>
          <p:nvPr>
            <p:ph idx="1"/>
          </p:nvPr>
        </p:nvSpPr>
        <p:spPr>
          <a:xfrm>
            <a:off x="631373" y="2485800"/>
            <a:ext cx="8186056" cy="4264025"/>
          </a:xfrm>
        </p:spPr>
        <p:txBody>
          <a:bodyPr>
            <a:noAutofit/>
          </a:bodyPr>
          <a:lstStyle/>
          <a:p>
            <a:r>
              <a:rPr lang="nl-NL" sz="2000" b="1" dirty="0"/>
              <a:t>Observatie</a:t>
            </a:r>
            <a:r>
              <a:rPr lang="nl-NL" sz="2000" dirty="0"/>
              <a:t>: </a:t>
            </a:r>
            <a:r>
              <a:rPr lang="nl-NL" sz="1800" i="1" dirty="0"/>
              <a:t>Controleer de stuit iedere 2uur op roodheid, observeer de frequentie van de uitscheiding van de urine, meet ieder uur de vochtinname- en uitscheiding </a:t>
            </a:r>
          </a:p>
          <a:p>
            <a:pPr marL="0" indent="0">
              <a:buNone/>
            </a:pPr>
            <a:endParaRPr lang="nl-NL" sz="2000" i="1" dirty="0"/>
          </a:p>
          <a:p>
            <a:r>
              <a:rPr lang="nl-NL" sz="2000" b="1" dirty="0"/>
              <a:t>Preventie</a:t>
            </a:r>
            <a:r>
              <a:rPr lang="nl-NL" sz="2000" dirty="0"/>
              <a:t>: </a:t>
            </a:r>
            <a:r>
              <a:rPr lang="nl-NL" sz="1800" i="1" dirty="0"/>
              <a:t>Om de 2 uur wisselligging, ophoesten en diep inademen, Als de fundus zacht aanvoelt, masseer dan totdat deze stevig aanvoelt.</a:t>
            </a:r>
          </a:p>
          <a:p>
            <a:pPr marL="0" indent="0">
              <a:buNone/>
            </a:pPr>
            <a:endParaRPr lang="nl-NL" sz="2000" i="1" dirty="0"/>
          </a:p>
          <a:p>
            <a:r>
              <a:rPr lang="nl-NL" sz="2000" b="1" dirty="0"/>
              <a:t>Behandeling: </a:t>
            </a:r>
            <a:r>
              <a:rPr lang="nl-NL" sz="1800" i="1" dirty="0"/>
              <a:t>help de cliënt met het opstellen van een plan voor lichamelijke oefeningen, Om de 2 uur wisselligging, ophoesten en diep inademen, Als de fundus zacht aanvoelt, masseer dan totdat deze stevig aanvoelt.</a:t>
            </a:r>
          </a:p>
          <a:p>
            <a:pPr marL="0" indent="0">
              <a:buNone/>
            </a:pPr>
            <a:endParaRPr lang="nl-NL" sz="2000" i="1" dirty="0"/>
          </a:p>
          <a:p>
            <a:r>
              <a:rPr lang="nl-NL" sz="2000" b="1" dirty="0"/>
              <a:t>Gezondheidsbevordering: </a:t>
            </a:r>
            <a:r>
              <a:rPr lang="nl-NL" sz="1800" i="1" dirty="0"/>
              <a:t>bespreek het belang van dagelijks voldoende beweging, leer de patiënt waar gezonde voeding uit bestaat, ontwikkel mogelijkheden om kinderen in hun mogelijkheden te stimuleren. </a:t>
            </a:r>
            <a:endParaRPr lang="en-US" sz="1800" i="1" dirty="0"/>
          </a:p>
        </p:txBody>
      </p:sp>
      <p:pic>
        <p:nvPicPr>
          <p:cNvPr id="4" name="Afbeelding 3"/>
          <p:cNvPicPr>
            <a:picLocks noChangeAspect="1"/>
          </p:cNvPicPr>
          <p:nvPr/>
        </p:nvPicPr>
        <p:blipFill>
          <a:blip r:embed="rId2"/>
          <a:stretch>
            <a:fillRect/>
          </a:stretch>
        </p:blipFill>
        <p:spPr>
          <a:xfrm>
            <a:off x="5301343" y="0"/>
            <a:ext cx="3360627" cy="2443555"/>
          </a:xfrm>
          <a:prstGeom prst="rect">
            <a:avLst/>
          </a:prstGeom>
        </p:spPr>
      </p:pic>
    </p:spTree>
    <p:extLst>
      <p:ext uri="{BB962C8B-B14F-4D97-AF65-F5344CB8AC3E}">
        <p14:creationId xmlns:p14="http://schemas.microsoft.com/office/powerpoint/2010/main" val="3081735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258315" y="2197172"/>
            <a:ext cx="4256208" cy="4370832"/>
          </a:xfrm>
        </p:spPr>
        <p:txBody>
          <a:bodyPr/>
          <a:lstStyle/>
          <a:p>
            <a:pPr marL="0" indent="0">
              <a:buNone/>
            </a:pPr>
            <a:r>
              <a:rPr lang="nl-NL" sz="2000" u="sng" dirty="0">
                <a:effectLst>
                  <a:outerShdw blurRad="38100" dist="38100" dir="2700000" algn="tl">
                    <a:srgbClr val="000000">
                      <a:alpha val="43137"/>
                    </a:srgbClr>
                  </a:outerShdw>
                </a:effectLst>
              </a:rPr>
              <a:t>Uitvoeren  = Doen</a:t>
            </a:r>
          </a:p>
          <a:p>
            <a:endParaRPr lang="nl-NL" sz="1800" dirty="0"/>
          </a:p>
          <a:p>
            <a:pPr marL="0" indent="0">
              <a:buNone/>
            </a:pPr>
            <a:r>
              <a:rPr lang="nl-NL" sz="1800" dirty="0"/>
              <a:t>Is de patiënt voorbereid? </a:t>
            </a:r>
          </a:p>
          <a:p>
            <a:r>
              <a:rPr lang="nl-NL" sz="1800" dirty="0"/>
              <a:t>Bepaald of de interventie nog nodig is </a:t>
            </a:r>
          </a:p>
          <a:p>
            <a:r>
              <a:rPr lang="nl-NL" sz="1800" dirty="0"/>
              <a:t>Ga na of de patiënt ‘klaar’ is voor de interventie, Vraag toestemming </a:t>
            </a:r>
          </a:p>
          <a:p>
            <a:r>
              <a:rPr lang="nl-NL" sz="1800" dirty="0"/>
              <a:t> Leg uit wat er gaat gebeuren en wat de verwachte resultaten zijn </a:t>
            </a:r>
          </a:p>
          <a:p>
            <a:r>
              <a:rPr lang="nl-NL" sz="1800" dirty="0"/>
              <a:t>Vertel de patiënt wat voor gevoel hij kan verwachten </a:t>
            </a:r>
          </a:p>
          <a:p>
            <a:r>
              <a:rPr lang="nl-NL" sz="1800" dirty="0"/>
              <a:t>Vertel de patiënt wat van hem verwacht wordt, wat hij moet doen </a:t>
            </a:r>
          </a:p>
          <a:p>
            <a:r>
              <a:rPr lang="nl-NL" sz="1800" dirty="0"/>
              <a:t>Zorg voor voldoende privacy </a:t>
            </a:r>
          </a:p>
          <a:p>
            <a:r>
              <a:rPr lang="nl-NL" sz="1800" dirty="0"/>
              <a:t>Vertel de patiënt wanneer hij moet waarschuwen </a:t>
            </a:r>
            <a:endParaRPr lang="en-US" sz="1800" dirty="0"/>
          </a:p>
        </p:txBody>
      </p:sp>
      <p:sp>
        <p:nvSpPr>
          <p:cNvPr id="4" name="Titel 3"/>
          <p:cNvSpPr>
            <a:spLocks noGrp="1"/>
          </p:cNvSpPr>
          <p:nvPr>
            <p:ph type="title"/>
          </p:nvPr>
        </p:nvSpPr>
        <p:spPr/>
        <p:txBody>
          <a:bodyPr/>
          <a:lstStyle/>
          <a:p>
            <a:r>
              <a:rPr lang="nl-NL" dirty="0"/>
              <a:t>Uitvoering van zorg</a:t>
            </a:r>
            <a:endParaRPr lang="en-US" dirty="0"/>
          </a:p>
        </p:txBody>
      </p:sp>
      <p:pic>
        <p:nvPicPr>
          <p:cNvPr id="14338" name="Picture 2" descr="Wassen zonder water, populair in de zorg, maar ook heel fijn voor thu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373" y="2835729"/>
            <a:ext cx="4209141" cy="2367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189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508685" y="1957685"/>
            <a:ext cx="6534371" cy="4370832"/>
          </a:xfrm>
        </p:spPr>
        <p:txBody>
          <a:bodyPr>
            <a:normAutofit/>
          </a:bodyPr>
          <a:lstStyle/>
          <a:p>
            <a:pPr marL="0" indent="0">
              <a:buNone/>
            </a:pPr>
            <a:r>
              <a:rPr lang="nl-NL" sz="2000" u="sng" dirty="0">
                <a:effectLst>
                  <a:outerShdw blurRad="38100" dist="38100" dir="2700000" algn="tl">
                    <a:srgbClr val="000000">
                      <a:alpha val="43137"/>
                    </a:srgbClr>
                  </a:outerShdw>
                </a:effectLst>
              </a:rPr>
              <a:t>Uitvoeren  = Vastleggen</a:t>
            </a:r>
          </a:p>
          <a:p>
            <a:pPr marL="0" indent="0">
              <a:buNone/>
            </a:pPr>
            <a:endParaRPr lang="nl-NL" sz="2000" u="sng" dirty="0">
              <a:effectLst>
                <a:outerShdw blurRad="38100" dist="38100" dir="2700000" algn="tl">
                  <a:srgbClr val="000000">
                    <a:alpha val="43137"/>
                  </a:srgbClr>
                </a:outerShdw>
              </a:effectLst>
            </a:endParaRPr>
          </a:p>
          <a:p>
            <a:pPr marL="0" indent="0">
              <a:buNone/>
            </a:pPr>
            <a:endParaRPr lang="nl-NL" sz="2000" u="sng" dirty="0">
              <a:effectLst>
                <a:outerShdw blurRad="38100" dist="38100" dir="2700000" algn="tl">
                  <a:srgbClr val="000000">
                    <a:alpha val="43137"/>
                  </a:srgbClr>
                </a:outerShdw>
              </a:effectLst>
            </a:endParaRPr>
          </a:p>
          <a:p>
            <a:pPr marL="0" indent="0">
              <a:buNone/>
            </a:pPr>
            <a:endParaRPr lang="nl-NL" sz="1800" dirty="0"/>
          </a:p>
          <a:p>
            <a:pPr marL="0" indent="0">
              <a:buNone/>
            </a:pPr>
            <a:endParaRPr lang="nl-NL" sz="1800" dirty="0"/>
          </a:p>
        </p:txBody>
      </p:sp>
      <p:sp>
        <p:nvSpPr>
          <p:cNvPr id="4" name="Titel 3"/>
          <p:cNvSpPr>
            <a:spLocks noGrp="1"/>
          </p:cNvSpPr>
          <p:nvPr>
            <p:ph type="title"/>
          </p:nvPr>
        </p:nvSpPr>
        <p:spPr>
          <a:xfrm>
            <a:off x="2088856" y="783560"/>
            <a:ext cx="6341040" cy="342900"/>
          </a:xfrm>
        </p:spPr>
        <p:txBody>
          <a:bodyPr>
            <a:normAutofit fontScale="90000"/>
          </a:bodyPr>
          <a:lstStyle/>
          <a:p>
            <a:r>
              <a:rPr lang="nl-NL" sz="2700" dirty="0"/>
              <a:t>Uitvoering van zorg</a:t>
            </a:r>
            <a:br>
              <a:rPr lang="nl-NL" dirty="0"/>
            </a:br>
            <a:r>
              <a:rPr lang="nl-NL" sz="1600" dirty="0"/>
              <a:t>https://video.saxion.nl/media/Werken+met+verpleegplannen+deel+3+van+3/0_3ku2asph   </a:t>
            </a:r>
            <a:endParaRPr lang="en-US" sz="1600" dirty="0"/>
          </a:p>
        </p:txBody>
      </p:sp>
      <p:pic>
        <p:nvPicPr>
          <p:cNvPr id="16386" name="Picture 2" descr="Afbeeldingsresultaat voor dossier verpleegkun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027" y="3044951"/>
            <a:ext cx="5181743" cy="2934558"/>
          </a:xfrm>
          <a:prstGeom prst="rect">
            <a:avLst/>
          </a:prstGeom>
          <a:noFill/>
          <a:extLst>
            <a:ext uri="{909E8E84-426E-40DD-AFC4-6F175D3DCCD1}">
              <a14:hiddenFill xmlns:a14="http://schemas.microsoft.com/office/drawing/2010/main">
                <a:solidFill>
                  <a:srgbClr val="FFFFFF"/>
                </a:solidFill>
              </a14:hiddenFill>
            </a:ext>
          </a:extLst>
        </p:spPr>
      </p:pic>
      <p:sp>
        <p:nvSpPr>
          <p:cNvPr id="3" name="Rechthoek 2"/>
          <p:cNvSpPr/>
          <p:nvPr/>
        </p:nvSpPr>
        <p:spPr>
          <a:xfrm>
            <a:off x="5690428" y="3234957"/>
            <a:ext cx="3707674" cy="2554545"/>
          </a:xfrm>
          <a:prstGeom prst="rect">
            <a:avLst/>
          </a:prstGeom>
        </p:spPr>
        <p:txBody>
          <a:bodyPr wrap="square">
            <a:spAutoFit/>
          </a:bodyPr>
          <a:lstStyle/>
          <a:p>
            <a:pPr marL="342900" indent="-342900">
              <a:buFont typeface="Arial" panose="020B0604020202020204" pitchFamily="34" charset="0"/>
              <a:buChar char="•"/>
            </a:pPr>
            <a:r>
              <a:rPr lang="nl-NL" sz="2000" dirty="0">
                <a:solidFill>
                  <a:srgbClr val="000000"/>
                </a:solidFill>
                <a:latin typeface="ff3"/>
              </a:rPr>
              <a:t>Nauwkeurig en juist  </a:t>
            </a:r>
          </a:p>
          <a:p>
            <a:pPr marL="342900" indent="-342900">
              <a:buFont typeface="Arial" panose="020B0604020202020204" pitchFamily="34" charset="0"/>
              <a:buChar char="•"/>
            </a:pPr>
            <a:r>
              <a:rPr lang="nl-NL" sz="2000" dirty="0">
                <a:solidFill>
                  <a:srgbClr val="000000"/>
                </a:solidFill>
                <a:latin typeface="ff3"/>
              </a:rPr>
              <a:t>Feitelijk </a:t>
            </a:r>
          </a:p>
          <a:p>
            <a:pPr marL="342900" indent="-342900">
              <a:buFont typeface="Arial" panose="020B0604020202020204" pitchFamily="34" charset="0"/>
              <a:buChar char="•"/>
            </a:pPr>
            <a:r>
              <a:rPr lang="nl-NL" sz="2000" dirty="0">
                <a:solidFill>
                  <a:srgbClr val="000000"/>
                </a:solidFill>
                <a:latin typeface="ff3"/>
              </a:rPr>
              <a:t>Duidelijk en concreet </a:t>
            </a:r>
          </a:p>
          <a:p>
            <a:pPr marL="342900" indent="-342900">
              <a:buFont typeface="Arial" panose="020B0604020202020204" pitchFamily="34" charset="0"/>
              <a:buChar char="•"/>
            </a:pPr>
            <a:r>
              <a:rPr lang="nl-NL" sz="2000" dirty="0">
                <a:solidFill>
                  <a:srgbClr val="000000"/>
                </a:solidFill>
                <a:latin typeface="ff3"/>
              </a:rPr>
              <a:t>Geen negatieve termen en vooroordelen </a:t>
            </a:r>
          </a:p>
          <a:p>
            <a:pPr marL="342900" indent="-342900">
              <a:buFont typeface="Arial" panose="020B0604020202020204" pitchFamily="34" charset="0"/>
              <a:buChar char="•"/>
            </a:pPr>
            <a:r>
              <a:rPr lang="nl-NL" sz="2000" dirty="0">
                <a:solidFill>
                  <a:srgbClr val="000000"/>
                </a:solidFill>
                <a:latin typeface="ff3"/>
              </a:rPr>
              <a:t>Relevante gegevens </a:t>
            </a:r>
          </a:p>
          <a:p>
            <a:pPr marL="342900" indent="-342900">
              <a:buFont typeface="Arial" panose="020B0604020202020204" pitchFamily="34" charset="0"/>
              <a:buChar char="•"/>
            </a:pPr>
            <a:r>
              <a:rPr lang="nl-NL" sz="2000" dirty="0">
                <a:solidFill>
                  <a:srgbClr val="000000"/>
                </a:solidFill>
                <a:latin typeface="ff3"/>
              </a:rPr>
              <a:t>Volledig </a:t>
            </a:r>
          </a:p>
          <a:p>
            <a:pPr marL="342900" indent="-342900">
              <a:buFont typeface="Arial" panose="020B0604020202020204" pitchFamily="34" charset="0"/>
              <a:buChar char="•"/>
            </a:pPr>
            <a:r>
              <a:rPr lang="nl-NL" sz="2000" dirty="0">
                <a:solidFill>
                  <a:srgbClr val="000000"/>
                </a:solidFill>
                <a:latin typeface="ff3"/>
              </a:rPr>
              <a:t>Kort en bondig </a:t>
            </a:r>
          </a:p>
        </p:txBody>
      </p:sp>
    </p:spTree>
    <p:extLst>
      <p:ext uri="{BB962C8B-B14F-4D97-AF65-F5344CB8AC3E}">
        <p14:creationId xmlns:p14="http://schemas.microsoft.com/office/powerpoint/2010/main" val="3946008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2400" dirty="0"/>
              <a:t>Evaluatie</a:t>
            </a:r>
            <a:endParaRPr lang="en-US" sz="2400" dirty="0"/>
          </a:p>
        </p:txBody>
      </p:sp>
      <p:sp>
        <p:nvSpPr>
          <p:cNvPr id="3" name="Tijdelijke aanduiding voor inhoud 2"/>
          <p:cNvSpPr>
            <a:spLocks noGrp="1"/>
          </p:cNvSpPr>
          <p:nvPr>
            <p:ph idx="1"/>
          </p:nvPr>
        </p:nvSpPr>
        <p:spPr>
          <a:xfrm>
            <a:off x="674914" y="4212771"/>
            <a:ext cx="7743372" cy="1851254"/>
          </a:xfrm>
        </p:spPr>
        <p:txBody>
          <a:bodyPr>
            <a:normAutofit fontScale="92500" lnSpcReduction="10000"/>
          </a:bodyPr>
          <a:lstStyle/>
          <a:p>
            <a:pPr marL="0" indent="0">
              <a:buNone/>
            </a:pPr>
            <a:endParaRPr lang="nl-NL" dirty="0"/>
          </a:p>
          <a:p>
            <a:pPr marL="0" indent="0">
              <a:buNone/>
            </a:pPr>
            <a:endParaRPr lang="nl-NL" sz="2400" dirty="0"/>
          </a:p>
          <a:p>
            <a:pPr marL="0" indent="0">
              <a:buNone/>
            </a:pPr>
            <a:endParaRPr lang="nl-NL" sz="2400" dirty="0"/>
          </a:p>
          <a:p>
            <a:pPr>
              <a:buFont typeface="Wingdings" panose="05000000000000000000" pitchFamily="2" charset="2"/>
              <a:buChar char="Ø"/>
            </a:pPr>
            <a:r>
              <a:rPr lang="nl-NL" sz="2400" b="1" dirty="0">
                <a:effectLst>
                  <a:outerShdw blurRad="38100" dist="38100" dir="2700000" algn="tl">
                    <a:srgbClr val="000000">
                      <a:alpha val="43137"/>
                    </a:srgbClr>
                  </a:outerShdw>
                </a:effectLst>
              </a:rPr>
              <a:t>Product</a:t>
            </a:r>
            <a:r>
              <a:rPr lang="nl-NL" sz="2400" dirty="0"/>
              <a:t>: Wat is het resultaat van het zorg(proces) </a:t>
            </a:r>
          </a:p>
          <a:p>
            <a:pPr marL="0" indent="0">
              <a:buNone/>
            </a:pPr>
            <a:endParaRPr lang="nl-NL" sz="2400" dirty="0"/>
          </a:p>
          <a:p>
            <a:pPr>
              <a:buFont typeface="Wingdings" panose="05000000000000000000" pitchFamily="2" charset="2"/>
              <a:buChar char="Ø"/>
            </a:pPr>
            <a:r>
              <a:rPr lang="nl-NL" sz="2400" b="1" dirty="0">
                <a:effectLst>
                  <a:outerShdw blurRad="38100" dist="38100" dir="2700000" algn="tl">
                    <a:srgbClr val="000000">
                      <a:alpha val="43137"/>
                    </a:srgbClr>
                  </a:outerShdw>
                </a:effectLst>
              </a:rPr>
              <a:t>Proces: </a:t>
            </a:r>
            <a:r>
              <a:rPr lang="nl-NL" sz="2400" dirty="0"/>
              <a:t>Hoe is het zorgproces verlopen </a:t>
            </a:r>
            <a:endParaRPr lang="en-US" sz="2400" dirty="0"/>
          </a:p>
        </p:txBody>
      </p:sp>
      <p:sp>
        <p:nvSpPr>
          <p:cNvPr id="4" name="Ovaal bijschrift 3"/>
          <p:cNvSpPr/>
          <p:nvPr/>
        </p:nvSpPr>
        <p:spPr>
          <a:xfrm>
            <a:off x="1694543" y="1763486"/>
            <a:ext cx="5704114" cy="2666999"/>
          </a:xfrm>
          <a:prstGeom prst="wedgeEllipse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      De evaluatie is een geplande, voortdurende, doelbewuste activiteit waarbij de cliënt, zijn familie, de verpleegkundige en andere zorgverleners beoordelen in hoeverre de gestelde doelen en </a:t>
            </a:r>
            <a:r>
              <a:rPr lang="nl-NL" dirty="0" err="1">
                <a:solidFill>
                  <a:schemeClr val="tx1"/>
                </a:solidFill>
              </a:rPr>
              <a:t>patiëntenresultaten</a:t>
            </a:r>
            <a:r>
              <a:rPr lang="nl-NL" dirty="0">
                <a:solidFill>
                  <a:schemeClr val="tx1"/>
                </a:solidFill>
              </a:rPr>
              <a:t> zijn bereikt, en  in hoeverre het verpleegkundig zorgplan effectief is. </a:t>
            </a:r>
          </a:p>
          <a:p>
            <a:pPr algn="ctr"/>
            <a:r>
              <a:rPr lang="nl-NL" sz="1200" dirty="0">
                <a:solidFill>
                  <a:schemeClr val="tx1"/>
                </a:solidFill>
              </a:rPr>
              <a:t>Wilkinson,2013</a:t>
            </a:r>
          </a:p>
        </p:txBody>
      </p:sp>
      <p:pic>
        <p:nvPicPr>
          <p:cNvPr id="18434" name="Picture 2" descr="Afbeeldingsresultaat voor evaluatie"/>
          <p:cNvPicPr>
            <a:picLocks noChangeAspect="1" noChangeArrowheads="1"/>
          </p:cNvPicPr>
          <p:nvPr/>
        </p:nvPicPr>
        <p:blipFill rotWithShape="1">
          <a:blip r:embed="rId2">
            <a:extLst>
              <a:ext uri="{28A0092B-C50C-407E-A947-70E740481C1C}">
                <a14:useLocalDpi xmlns:a14="http://schemas.microsoft.com/office/drawing/2010/main" val="0"/>
              </a:ext>
            </a:extLst>
          </a:blip>
          <a:srcRect b="11310"/>
          <a:stretch/>
        </p:blipFill>
        <p:spPr bwMode="auto">
          <a:xfrm>
            <a:off x="6384938" y="129946"/>
            <a:ext cx="2671976" cy="1764168"/>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3"/>
          <a:stretch>
            <a:fillRect/>
          </a:stretch>
        </p:blipFill>
        <p:spPr>
          <a:xfrm>
            <a:off x="6384938" y="5484483"/>
            <a:ext cx="2230209" cy="1264659"/>
          </a:xfrm>
          <a:prstGeom prst="rect">
            <a:avLst/>
          </a:prstGeom>
        </p:spPr>
      </p:pic>
    </p:spTree>
    <p:extLst>
      <p:ext uri="{BB962C8B-B14F-4D97-AF65-F5344CB8AC3E}">
        <p14:creationId xmlns:p14="http://schemas.microsoft.com/office/powerpoint/2010/main" val="2833998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pPr marL="0" indent="0">
              <a:buNone/>
            </a:pPr>
            <a:endParaRPr lang="en-US" dirty="0"/>
          </a:p>
        </p:txBody>
      </p:sp>
      <p:pic>
        <p:nvPicPr>
          <p:cNvPr id="5" name="Tijdelijke aanduiding voor afbeelding 4"/>
          <p:cNvPicPr>
            <a:picLocks noGrp="1" noChangeAspect="1"/>
          </p:cNvPicPr>
          <p:nvPr>
            <p:ph type="pic" sz="quarter" idx="11"/>
          </p:nvPr>
        </p:nvPicPr>
        <p:blipFill>
          <a:blip r:embed="rId2"/>
          <a:srcRect l="24373" r="24373"/>
          <a:stretch>
            <a:fillRect/>
          </a:stretch>
        </p:blipFill>
        <p:spPr>
          <a:prstGeom prst="rect">
            <a:avLst/>
          </a:prstGeom>
        </p:spPr>
      </p:pic>
    </p:spTree>
    <p:extLst>
      <p:ext uri="{BB962C8B-B14F-4D97-AF65-F5344CB8AC3E}">
        <p14:creationId xmlns:p14="http://schemas.microsoft.com/office/powerpoint/2010/main" val="148321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BRONNEN:</a:t>
            </a:r>
            <a:endParaRPr lang="en-US" dirty="0"/>
          </a:p>
        </p:txBody>
      </p:sp>
      <p:sp>
        <p:nvSpPr>
          <p:cNvPr id="3" name="Tijdelijke aanduiding voor inhoud 2"/>
          <p:cNvSpPr>
            <a:spLocks noGrp="1"/>
          </p:cNvSpPr>
          <p:nvPr>
            <p:ph idx="1"/>
          </p:nvPr>
        </p:nvSpPr>
        <p:spPr/>
        <p:txBody>
          <a:bodyPr/>
          <a:lstStyle/>
          <a:p>
            <a:r>
              <a:rPr lang="nl-NL" dirty="0"/>
              <a:t>Bakker, M. &amp; Van </a:t>
            </a:r>
            <a:r>
              <a:rPr lang="nl-NL" dirty="0" err="1"/>
              <a:t>Heycop</a:t>
            </a:r>
            <a:r>
              <a:rPr lang="nl-NL" dirty="0"/>
              <a:t> Ten Ham, C. (2014). “</a:t>
            </a:r>
            <a:r>
              <a:rPr lang="nl-NL" dirty="0" err="1"/>
              <a:t>Proactive</a:t>
            </a:r>
            <a:r>
              <a:rPr lang="nl-NL" dirty="0"/>
              <a:t> </a:t>
            </a:r>
            <a:r>
              <a:rPr lang="nl-NL" dirty="0" err="1"/>
              <a:t>Nursing</a:t>
            </a:r>
            <a:r>
              <a:rPr lang="nl-NL" dirty="0"/>
              <a:t>”</a:t>
            </a:r>
          </a:p>
          <a:p>
            <a:pPr marL="0" indent="0">
              <a:buNone/>
            </a:pPr>
            <a:endParaRPr lang="nl-NL" dirty="0"/>
          </a:p>
          <a:p>
            <a:endParaRPr lang="nl-NL" dirty="0"/>
          </a:p>
          <a:p>
            <a:r>
              <a:rPr lang="nl-NL" dirty="0" err="1"/>
              <a:t>Clingel</a:t>
            </a:r>
            <a:r>
              <a:rPr lang="nl-NL" dirty="0"/>
              <a:t>, M. van der (2003). “De Toepassing Van Klinisch Redeneren”</a:t>
            </a:r>
          </a:p>
          <a:p>
            <a:endParaRPr lang="nl-NL" dirty="0"/>
          </a:p>
          <a:p>
            <a:endParaRPr lang="nl-NL" dirty="0"/>
          </a:p>
          <a:p>
            <a:r>
              <a:rPr lang="nl-NL" dirty="0"/>
              <a:t>Hesselink, J. (2015). “</a:t>
            </a:r>
            <a:r>
              <a:rPr lang="nl-NL" dirty="0" err="1"/>
              <a:t>Klinsch</a:t>
            </a:r>
            <a:r>
              <a:rPr lang="nl-NL" dirty="0"/>
              <a:t> redeneren”</a:t>
            </a:r>
          </a:p>
          <a:p>
            <a:endParaRPr lang="nl-NL" dirty="0"/>
          </a:p>
          <a:p>
            <a:endParaRPr lang="nl-NL" dirty="0"/>
          </a:p>
          <a:p>
            <a:r>
              <a:rPr lang="nl-NL" dirty="0"/>
              <a:t>V &amp; VN  (2012). “</a:t>
            </a:r>
            <a:r>
              <a:rPr lang="en-US" dirty="0" err="1"/>
              <a:t>Beroepsprofiel</a:t>
            </a:r>
            <a:r>
              <a:rPr lang="en-US" dirty="0"/>
              <a:t> </a:t>
            </a:r>
            <a:r>
              <a:rPr lang="en-US" dirty="0" err="1"/>
              <a:t>verpleegkundige</a:t>
            </a:r>
            <a:r>
              <a:rPr lang="en-US" dirty="0"/>
              <a:t>”</a:t>
            </a:r>
          </a:p>
          <a:p>
            <a:endParaRPr lang="en-US" dirty="0"/>
          </a:p>
          <a:p>
            <a:endParaRPr lang="nl-NL" dirty="0"/>
          </a:p>
          <a:p>
            <a:r>
              <a:rPr lang="nl-NL" dirty="0"/>
              <a:t>Wilkinson (2013). “Kritisch denken binnen het verpleegkundig proces”</a:t>
            </a:r>
            <a:endParaRPr lang="en-US" dirty="0"/>
          </a:p>
        </p:txBody>
      </p:sp>
    </p:spTree>
    <p:extLst>
      <p:ext uri="{BB962C8B-B14F-4D97-AF65-F5344CB8AC3E}">
        <p14:creationId xmlns:p14="http://schemas.microsoft.com/office/powerpoint/2010/main" val="2884422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endParaRPr lang="nl-NL"/>
          </a:p>
        </p:txBody>
      </p:sp>
    </p:spTree>
    <p:extLst>
      <p:ext uri="{BB962C8B-B14F-4D97-AF65-F5344CB8AC3E}">
        <p14:creationId xmlns:p14="http://schemas.microsoft.com/office/powerpoint/2010/main" val="650582926"/>
      </p:ext>
    </p:extLst>
  </p:cSld>
  <p:clrMapOvr>
    <a:masterClrMapping/>
  </p:clrMapOvr>
</p:sld>
</file>

<file path=ppt/theme/theme1.xml><?xml version="1.0" encoding="utf-8"?>
<a:theme xmlns:a="http://schemas.openxmlformats.org/drawingml/2006/main" name="NHL Stenden">
  <a:themeElements>
    <a:clrScheme name="NHL Stenden">
      <a:dk1>
        <a:srgbClr val="1C1C1A"/>
      </a:dk1>
      <a:lt1>
        <a:sysClr val="window" lastClr="FFFFFF"/>
      </a:lt1>
      <a:dk2>
        <a:srgbClr val="185BA7"/>
      </a:dk2>
      <a:lt2>
        <a:srgbClr val="FFFFFF"/>
      </a:lt2>
      <a:accent1>
        <a:srgbClr val="185BA7"/>
      </a:accent1>
      <a:accent2>
        <a:srgbClr val="DF3138"/>
      </a:accent2>
      <a:accent3>
        <a:srgbClr val="168488"/>
      </a:accent3>
      <a:accent4>
        <a:srgbClr val="185BA7"/>
      </a:accent4>
      <a:accent5>
        <a:srgbClr val="DF3138"/>
      </a:accent5>
      <a:accent6>
        <a:srgbClr val="168488"/>
      </a:accent6>
      <a:hlink>
        <a:srgbClr val="185BA7"/>
      </a:hlink>
      <a:folHlink>
        <a:srgbClr val="185BA7"/>
      </a:folHlink>
    </a:clrScheme>
    <a:fontScheme name="NHL Stenden">
      <a:majorFont>
        <a:latin typeface="Calibri"/>
        <a:ea typeface=""/>
        <a:cs typeface=""/>
      </a:majorFont>
      <a:minorFont>
        <a:latin typeface="Calibri"/>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L Stenden presentatie.potx" id="{10ED71E4-D61C-4930-A5BC-B5485E0D728D}" vid="{8B233843-5DEF-47E4-8CA2-D7F374A519D0}"/>
    </a:ext>
  </a:extLst>
</a:theme>
</file>

<file path=ppt/theme/theme2.xml><?xml version="1.0" encoding="utf-8"?>
<a:theme xmlns:a="http://schemas.openxmlformats.org/drawingml/2006/main" name="Geveder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804610_TF11309028" id="{51740AB2-685A-463A-B906-65391AC474FD}" vid="{23BDB10F-5CE0-43FD-959C-740EB8988009}"/>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NHL Stenden presentatie</Template>
  <TotalTime>5301</TotalTime>
  <Words>1629</Words>
  <Application>Microsoft Macintosh PowerPoint</Application>
  <PresentationFormat>Diavoorstelling (4:3)</PresentationFormat>
  <Paragraphs>294</Paragraphs>
  <Slides>42</Slides>
  <Notes>16</Notes>
  <HiddenSlides>0</HiddenSlides>
  <MMClips>2</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42</vt:i4>
      </vt:variant>
    </vt:vector>
  </HeadingPairs>
  <TitlesOfParts>
    <vt:vector size="51" baseType="lpstr">
      <vt:lpstr>Arial</vt:lpstr>
      <vt:lpstr>Calibri</vt:lpstr>
      <vt:lpstr>Century Schoolbook</vt:lpstr>
      <vt:lpstr>Corbel</vt:lpstr>
      <vt:lpstr>Courier New</vt:lpstr>
      <vt:lpstr>ff3</vt:lpstr>
      <vt:lpstr>Wingdings</vt:lpstr>
      <vt:lpstr>NHL Stenden</vt:lpstr>
      <vt:lpstr>Gevederd</vt:lpstr>
      <vt:lpstr>ACADEMIE GEZONDHEIDSZORG   HBO-VERPLEEGKUNDE</vt:lpstr>
      <vt:lpstr>PowerPoint-presentatie</vt:lpstr>
      <vt:lpstr>Agenda: </vt:lpstr>
      <vt:lpstr>DEFINITIE KLINISCH REDENEREN</vt:lpstr>
      <vt:lpstr>Stappen verpleegkundig proces?</vt:lpstr>
      <vt:lpstr>De stappen van het verpleegkundig proces</vt:lpstr>
      <vt:lpstr>METHODIEKEN</vt:lpstr>
      <vt:lpstr>KLINISCH REDENEREN VOLGENS NIEUWE BEROEPSPROFIEL:</vt:lpstr>
      <vt:lpstr>METHODISCH WERKEN</vt:lpstr>
      <vt:lpstr>Verpleegkundig proces</vt:lpstr>
      <vt:lpstr>PowerPoint-presentatie</vt:lpstr>
      <vt:lpstr>Anamnese fase</vt:lpstr>
      <vt:lpstr>Classificatiesysteem   </vt:lpstr>
      <vt:lpstr>NNN-classificatie: NANDA, NOC, NIC</vt:lpstr>
      <vt:lpstr>ICF-model Classification of Functioning, Disability and Health</vt:lpstr>
      <vt:lpstr>Omaha system</vt:lpstr>
      <vt:lpstr>11 functionele gezondheidspatronen van Gordon</vt:lpstr>
      <vt:lpstr>Zelfzorg model Orem</vt:lpstr>
      <vt:lpstr>Madeleine Leininger – Sunrise model</vt:lpstr>
      <vt:lpstr>Subjectieve en objectieve gegevens https://www.lessonup.com/app/lesson/nvszozqyhn8hY7YoQ/nSYzc6vxLf9wx76zG </vt:lpstr>
      <vt:lpstr>PowerPoint-presentatie</vt:lpstr>
      <vt:lpstr>Verschillende uitwerkingen voor decubitus</vt:lpstr>
      <vt:lpstr>Nationale kernset patiëntproblemen V&amp;VN</vt:lpstr>
      <vt:lpstr>Kernset https://www.youtube.com/watch?v=nDevwlekqv0</vt:lpstr>
      <vt:lpstr>Voorbeelden</vt:lpstr>
      <vt:lpstr>PES - structuur</vt:lpstr>
      <vt:lpstr>PES - structuur</vt:lpstr>
      <vt:lpstr>PES - structuur</vt:lpstr>
      <vt:lpstr>Voorbeeld</vt:lpstr>
      <vt:lpstr>PES structuur https://www.youtube.com/watch?v=PghlVABUELk </vt:lpstr>
      <vt:lpstr>Actuele vs potentiële problemen</vt:lpstr>
      <vt:lpstr>Verpleegkundige diagnose</vt:lpstr>
      <vt:lpstr>Zorgresultaten</vt:lpstr>
      <vt:lpstr>NOC  nursing Outcome Classification</vt:lpstr>
      <vt:lpstr>Interventies</vt:lpstr>
      <vt:lpstr>Interventies zijn gericht op:</vt:lpstr>
      <vt:lpstr>Uitvoering van zorg</vt:lpstr>
      <vt:lpstr>Uitvoering van zorg https://video.saxion.nl/media/Werken+met+verpleegplannen+deel+3+van+3/0_3ku2asph   </vt:lpstr>
      <vt:lpstr>Evaluatie</vt:lpstr>
      <vt:lpstr>PowerPoint-presentatie</vt:lpstr>
      <vt:lpstr>BRONNEN:</vt:lpstr>
      <vt:lpstr>PowerPoint-presentatie</vt:lpstr>
    </vt:vector>
  </TitlesOfParts>
  <Company>NHL Hogeschool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Werkbegeleiders- informatieavond 24 april 2018 HBO-V  ‘Praktijkgericht leren’ (PGL) en  HBO-V Flex</dc:title>
  <dc:creator>Wielenga, D.F.</dc:creator>
  <dc:description>Template by Orange Pepper_x000d_
Design by G2K_x000d_
2017</dc:description>
  <cp:lastModifiedBy>Petra van Dodewaard</cp:lastModifiedBy>
  <cp:revision>259</cp:revision>
  <dcterms:created xsi:type="dcterms:W3CDTF">2018-04-24T10:52:21Z</dcterms:created>
  <dcterms:modified xsi:type="dcterms:W3CDTF">2020-03-11T14:04:12Z</dcterms:modified>
</cp:coreProperties>
</file>