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Lst>
  <p:notesMasterIdLst>
    <p:notesMasterId r:id="rId13"/>
  </p:notesMasterIdLst>
  <p:sldIdLst>
    <p:sldId id="256" r:id="rId5"/>
    <p:sldId id="257" r:id="rId6"/>
    <p:sldId id="260" r:id="rId7"/>
    <p:sldId id="259" r:id="rId8"/>
    <p:sldId id="258" r:id="rId9"/>
    <p:sldId id="261" r:id="rId10"/>
    <p:sldId id="262" r:id="rId11"/>
    <p:sldId id="263" r:id="rId12"/>
  </p:sldIdLst>
  <p:sldSz cx="12192000" cy="6858000"/>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BDBA"/>
    <a:srgbClr val="2311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26BBC7-32A5-DAD7-1DAC-5FB570CB7235}" v="2" dt="2020-10-28T13:35:26.442"/>
    <p1510:client id="{FE6D6C5C-613C-4287-803F-C39356A6A9D3}" v="16" dt="2020-10-28T14:33:44.1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990" autoAdjust="0"/>
  </p:normalViewPr>
  <p:slideViewPr>
    <p:cSldViewPr>
      <p:cViewPr varScale="1">
        <p:scale>
          <a:sx n="49" d="100"/>
          <a:sy n="49" d="100"/>
        </p:scale>
        <p:origin x="1336" y="4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F9B5F84-F7A7-46FA-BC08-F661D96BBCA7}" type="datetimeFigureOut">
              <a:rPr lang="nl-NL" smtClean="0"/>
              <a:t>29-10-2020</a:t>
            </a:fld>
            <a:endParaRPr lang="nl-NL"/>
          </a:p>
        </p:txBody>
      </p:sp>
      <p:sp>
        <p:nvSpPr>
          <p:cNvPr id="4" name="Tijdelijke aanduiding voor dia-afbeelding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B78F1AB-29EF-4445-A82D-E8624A7043CE}" type="slidenum">
              <a:rPr lang="nl-NL" smtClean="0"/>
              <a:t>‹#›</a:t>
            </a:fld>
            <a:endParaRPr lang="nl-NL"/>
          </a:p>
        </p:txBody>
      </p:sp>
    </p:spTree>
    <p:extLst>
      <p:ext uri="{BB962C8B-B14F-4D97-AF65-F5344CB8AC3E}">
        <p14:creationId xmlns:p14="http://schemas.microsoft.com/office/powerpoint/2010/main" val="1999909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nabespreking met name richten op factoren die bijdragen aan het wel houden aan planning (realistisch, rekening houdend met diverse omstandigheden (werk, hobby's, gezin, et cetera). Ook nagaan op welke momenten het zinnig is om met een planning te werken. Dit kan per student verschillen (bijvoorbeeld pas plannen op moment dat er toetsen aankomen). </a:t>
            </a:r>
          </a:p>
          <a:p>
            <a:endParaRPr lang="nl-NL" dirty="0"/>
          </a:p>
          <a:p>
            <a:r>
              <a:rPr lang="nl-NL" dirty="0"/>
              <a:t>Bij bespreken hoe maak je een planning is het van belang in te gaan op goed zicht hebben op uit te voeren activiteiten. </a:t>
            </a:r>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5</a:t>
            </a:fld>
            <a:endParaRPr lang="nl-NL"/>
          </a:p>
        </p:txBody>
      </p:sp>
    </p:spTree>
    <p:extLst>
      <p:ext uri="{BB962C8B-B14F-4D97-AF65-F5344CB8AC3E}">
        <p14:creationId xmlns:p14="http://schemas.microsoft.com/office/powerpoint/2010/main" val="33338395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29344" y="302791"/>
            <a:ext cx="10363200" cy="1470025"/>
          </a:xfrm>
          <a:prstGeom prst="rect">
            <a:avLst/>
          </a:prstGeom>
        </p:spPr>
        <p:txBody>
          <a:bodyPr anchor="b"/>
          <a:lstStyle>
            <a:lvl1pPr>
              <a:defRPr>
                <a:solidFill>
                  <a:schemeClr val="bg1"/>
                </a:solidFill>
                <a:effectLst>
                  <a:outerShdw blurRad="381000" dir="5400000" algn="ctr" rotWithShape="0">
                    <a:srgbClr val="000000">
                      <a:alpha val="80000"/>
                    </a:srgbClr>
                  </a:outerShdw>
                </a:effectLst>
              </a:defRPr>
            </a:lvl1pPr>
          </a:lstStyle>
          <a:p>
            <a:r>
              <a:rPr lang="nl-NL"/>
              <a:t>Klik om stijl te bewerken</a:t>
            </a:r>
            <a:endParaRPr lang="nl-NL" dirty="0"/>
          </a:p>
        </p:txBody>
      </p:sp>
      <p:sp>
        <p:nvSpPr>
          <p:cNvPr id="3" name="Ondertitel 2"/>
          <p:cNvSpPr>
            <a:spLocks noGrp="1"/>
          </p:cNvSpPr>
          <p:nvPr>
            <p:ph type="subTitle" idx="1"/>
          </p:nvPr>
        </p:nvSpPr>
        <p:spPr>
          <a:xfrm>
            <a:off x="729952" y="3980656"/>
            <a:ext cx="8534400" cy="1752600"/>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5" name="Tijdelijke aanduiding voor voettekst 4"/>
          <p:cNvSpPr>
            <a:spLocks noGrp="1"/>
          </p:cNvSpPr>
          <p:nvPr>
            <p:ph type="ftr" sz="quarter" idx="11"/>
          </p:nvPr>
        </p:nvSpPr>
        <p:spPr>
          <a:xfrm>
            <a:off x="743405" y="5805264"/>
            <a:ext cx="8160907" cy="576064"/>
          </a:xfrm>
          <a:prstGeom prst="rect">
            <a:avLst/>
          </a:prstGeom>
        </p:spPr>
        <p:txBody>
          <a:bodyPr/>
          <a:lstStyle>
            <a:lvl1pPr>
              <a:defRPr>
                <a:solidFill>
                  <a:schemeClr val="bg1"/>
                </a:solidFill>
              </a:defRPr>
            </a:lvl1pPr>
          </a:lstStyle>
          <a:p>
            <a:endParaRPr lang="nl-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leen 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Ovaal 9"/>
          <p:cNvSpPr/>
          <p:nvPr userDrawn="1"/>
        </p:nvSpPr>
        <p:spPr>
          <a:xfrm>
            <a:off x="5519936" y="6525344"/>
            <a:ext cx="288032" cy="216024"/>
          </a:xfrm>
          <a:prstGeom prst="ellipse">
            <a:avLst/>
          </a:prstGeom>
          <a:solidFill>
            <a:srgbClr val="20BD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6" name="Tijdelijke aanduiding voor dianummer 5"/>
          <p:cNvSpPr>
            <a:spLocks noGrp="1"/>
          </p:cNvSpPr>
          <p:nvPr>
            <p:ph type="sldNum" sz="quarter" idx="4"/>
          </p:nvPr>
        </p:nvSpPr>
        <p:spPr>
          <a:xfrm>
            <a:off x="4271798" y="6453337"/>
            <a:ext cx="2784309" cy="365125"/>
          </a:xfrm>
          <a:prstGeom prst="rect">
            <a:avLst/>
          </a:prstGeom>
        </p:spPr>
        <p:txBody>
          <a:bodyPr vert="horz" lIns="91440" tIns="45720" rIns="91440" bIns="45720" rtlCol="0" anchor="ctr"/>
          <a:lstStyle>
            <a:lvl1pPr algn="ctr">
              <a:defRPr sz="800">
                <a:solidFill>
                  <a:schemeClr val="bg1"/>
                </a:solidFill>
              </a:defRPr>
            </a:lvl1pPr>
          </a:lstStyle>
          <a:p>
            <a:fld id="{1DAD25AC-3D36-459B-92CD-44DA3A629171}" type="slidenum">
              <a:rPr lang="nl-NL" smtClean="0"/>
              <a:pPr/>
              <a:t>‹#›</a:t>
            </a:fld>
            <a:endParaRPr lang="nl-NL" dirty="0"/>
          </a:p>
        </p:txBody>
      </p:sp>
      <p:sp>
        <p:nvSpPr>
          <p:cNvPr id="15" name="Tijdelijke aanduiding voor inhoud 2"/>
          <p:cNvSpPr>
            <a:spLocks noGrp="1"/>
          </p:cNvSpPr>
          <p:nvPr>
            <p:ph idx="1"/>
          </p:nvPr>
        </p:nvSpPr>
        <p:spPr>
          <a:xfrm>
            <a:off x="1099864" y="1279302"/>
            <a:ext cx="10972800" cy="43099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6" name="Tijdelijke aanduiding voor voettekst 4"/>
          <p:cNvSpPr>
            <a:spLocks noGrp="1"/>
          </p:cNvSpPr>
          <p:nvPr>
            <p:ph type="ftr" sz="quarter" idx="11"/>
          </p:nvPr>
        </p:nvSpPr>
        <p:spPr>
          <a:xfrm>
            <a:off x="3503712" y="5805264"/>
            <a:ext cx="8160907" cy="576064"/>
          </a:xfrm>
          <a:prstGeom prst="rect">
            <a:avLst/>
          </a:prstGeom>
        </p:spPr>
        <p:txBody>
          <a:bodyPr/>
          <a:lstStyle/>
          <a:p>
            <a:endParaRPr lang="nl-NL" dirty="0"/>
          </a:p>
        </p:txBody>
      </p:sp>
      <p:sp>
        <p:nvSpPr>
          <p:cNvPr id="2" name="Titel 1"/>
          <p:cNvSpPr>
            <a:spLocks noGrp="1"/>
          </p:cNvSpPr>
          <p:nvPr>
            <p:ph type="title"/>
          </p:nvPr>
        </p:nvSpPr>
        <p:spPr>
          <a:xfrm>
            <a:off x="623392" y="125760"/>
            <a:ext cx="10972800" cy="1143000"/>
          </a:xfrm>
        </p:spPr>
        <p:txBody>
          <a:bodyPr/>
          <a:lstStyle/>
          <a:p>
            <a:r>
              <a:rPr lang="nl-NL"/>
              <a:t>Klik om stijl te bewerken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Alleen 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Ovaal 8"/>
          <p:cNvSpPr/>
          <p:nvPr userDrawn="1"/>
        </p:nvSpPr>
        <p:spPr>
          <a:xfrm>
            <a:off x="5519936" y="6525344"/>
            <a:ext cx="288032" cy="216024"/>
          </a:xfrm>
          <a:prstGeom prst="ellipse">
            <a:avLst/>
          </a:prstGeom>
          <a:solidFill>
            <a:srgbClr val="2311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dirty="0">
              <a:solidFill>
                <a:srgbClr val="23114C"/>
              </a:solidFill>
            </a:endParaRPr>
          </a:p>
        </p:txBody>
      </p:sp>
      <p:sp>
        <p:nvSpPr>
          <p:cNvPr id="2" name="Titel 1"/>
          <p:cNvSpPr>
            <a:spLocks noGrp="1"/>
          </p:cNvSpPr>
          <p:nvPr>
            <p:ph type="title"/>
          </p:nvPr>
        </p:nvSpPr>
        <p:spPr>
          <a:xfrm>
            <a:off x="623392" y="-99392"/>
            <a:ext cx="10972800" cy="1143000"/>
          </a:xfrm>
          <a:prstGeom prst="rect">
            <a:avLst/>
          </a:prstGeom>
        </p:spPr>
        <p:txBody>
          <a:bodyPr anchor="b"/>
          <a:lstStyle/>
          <a:p>
            <a:r>
              <a:rPr lang="nl-NL"/>
              <a:t>Klik om stijl te bewerken</a:t>
            </a:r>
            <a:endParaRPr lang="nl-NL" dirty="0"/>
          </a:p>
        </p:txBody>
      </p:sp>
      <p:sp>
        <p:nvSpPr>
          <p:cNvPr id="4" name="Tijdelijke aanduiding voor voettekst 3"/>
          <p:cNvSpPr>
            <a:spLocks noGrp="1"/>
          </p:cNvSpPr>
          <p:nvPr>
            <p:ph type="ftr" sz="quarter" idx="11"/>
          </p:nvPr>
        </p:nvSpPr>
        <p:spPr>
          <a:xfrm>
            <a:off x="2831637" y="5805264"/>
            <a:ext cx="8160907" cy="576064"/>
          </a:xfrm>
          <a:prstGeom prst="rect">
            <a:avLst/>
          </a:prstGeom>
        </p:spPr>
        <p:txBody>
          <a:bodyPr/>
          <a:lstStyle>
            <a:lvl1pPr>
              <a:defRPr>
                <a:solidFill>
                  <a:schemeClr val="bg1"/>
                </a:solidFill>
              </a:defRPr>
            </a:lvl1pPr>
          </a:lstStyle>
          <a:p>
            <a:endParaRPr lang="nl-NL" dirty="0"/>
          </a:p>
        </p:txBody>
      </p:sp>
      <p:sp>
        <p:nvSpPr>
          <p:cNvPr id="7" name="Tijdelijke aanduiding voor inhoud 2"/>
          <p:cNvSpPr>
            <a:spLocks noGrp="1"/>
          </p:cNvSpPr>
          <p:nvPr>
            <p:ph idx="1"/>
          </p:nvPr>
        </p:nvSpPr>
        <p:spPr>
          <a:xfrm>
            <a:off x="1055440" y="1279302"/>
            <a:ext cx="10972800" cy="42379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ianummer 5"/>
          <p:cNvSpPr>
            <a:spLocks noGrp="1"/>
          </p:cNvSpPr>
          <p:nvPr>
            <p:ph type="sldNum" sz="quarter" idx="4"/>
          </p:nvPr>
        </p:nvSpPr>
        <p:spPr>
          <a:xfrm>
            <a:off x="4271798" y="6453337"/>
            <a:ext cx="2784309" cy="365125"/>
          </a:xfrm>
          <a:prstGeom prst="rect">
            <a:avLst/>
          </a:prstGeom>
        </p:spPr>
        <p:txBody>
          <a:bodyPr vert="horz" lIns="91440" tIns="45720" rIns="91440" bIns="45720" rtlCol="0" anchor="ctr"/>
          <a:lstStyle>
            <a:lvl1pPr algn="ctr">
              <a:defRPr sz="800">
                <a:solidFill>
                  <a:schemeClr val="bg1"/>
                </a:solidFill>
              </a:defRPr>
            </a:lvl1pPr>
          </a:lstStyle>
          <a:p>
            <a:fld id="{1DAD25AC-3D36-459B-92CD-44DA3A629171}" type="slidenum">
              <a:rPr lang="nl-NL" smtClean="0"/>
              <a:pPr/>
              <a:t>‹#›</a:t>
            </a:fld>
            <a:endParaRPr lang="nl-NL"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print">
            <a:lum/>
          </a:blip>
          <a:srcRect/>
          <a:stretch>
            <a:fillRect/>
          </a:stretch>
        </a:blipFill>
        <a:effectLst/>
      </p:bgPr>
    </p:b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787829" y="1279302"/>
            <a:ext cx="10972800" cy="4237931"/>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dianummer 5"/>
          <p:cNvSpPr>
            <a:spLocks noGrp="1"/>
          </p:cNvSpPr>
          <p:nvPr>
            <p:ph type="sldNum" sz="quarter" idx="4"/>
          </p:nvPr>
        </p:nvSpPr>
        <p:spPr>
          <a:xfrm>
            <a:off x="4307317" y="6448252"/>
            <a:ext cx="2844800" cy="365125"/>
          </a:xfrm>
          <a:prstGeom prst="rect">
            <a:avLst/>
          </a:prstGeom>
        </p:spPr>
        <p:txBody>
          <a:bodyPr vert="horz" lIns="91440" tIns="45720" rIns="91440" bIns="45720" rtlCol="0" anchor="ctr"/>
          <a:lstStyle>
            <a:lvl1pPr algn="ctr">
              <a:defRPr sz="1000">
                <a:solidFill>
                  <a:srgbClr val="23114C"/>
                </a:solidFill>
              </a:defRPr>
            </a:lvl1pPr>
          </a:lstStyle>
          <a:p>
            <a:fld id="{1DAD25AC-3D36-459B-92CD-44DA3A629171}" type="slidenum">
              <a:rPr lang="nl-NL" smtClean="0"/>
              <a:pPr/>
              <a:t>‹#›</a:t>
            </a:fld>
            <a:endParaRPr lang="nl-NL" dirty="0"/>
          </a:p>
        </p:txBody>
      </p:sp>
      <p:sp>
        <p:nvSpPr>
          <p:cNvPr id="9" name="Tijdelijke aanduiding voor voettekst 4"/>
          <p:cNvSpPr>
            <a:spLocks noGrp="1"/>
          </p:cNvSpPr>
          <p:nvPr>
            <p:ph type="ftr" sz="quarter" idx="3"/>
          </p:nvPr>
        </p:nvSpPr>
        <p:spPr>
          <a:xfrm>
            <a:off x="3503712" y="5805264"/>
            <a:ext cx="8160907" cy="576064"/>
          </a:xfrm>
          <a:prstGeom prst="rect">
            <a:avLst/>
          </a:prstGeom>
        </p:spPr>
        <p:txBody>
          <a:bodyPr vert="horz" lIns="91440" tIns="45720" rIns="91440" bIns="45720" rtlCol="0" anchor="t"/>
          <a:lstStyle>
            <a:lvl1pPr algn="l">
              <a:defRPr sz="1200">
                <a:solidFill>
                  <a:srgbClr val="23114C"/>
                </a:solidFill>
                <a:latin typeface="Verdana" pitchFamily="34" charset="0"/>
                <a:ea typeface="Verdana" pitchFamily="34" charset="0"/>
                <a:cs typeface="Verdana" pitchFamily="34" charset="0"/>
              </a:defRPr>
            </a:lvl1pPr>
          </a:lstStyle>
          <a:p>
            <a:endParaRPr lang="nl-NL" dirty="0"/>
          </a:p>
        </p:txBody>
      </p:sp>
      <p:sp>
        <p:nvSpPr>
          <p:cNvPr id="10" name="Tijdelijke aanduiding voor titel 9"/>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l-NL"/>
              <a:t>Klik om de stijl te bewerken</a:t>
            </a:r>
          </a:p>
        </p:txBody>
      </p:sp>
    </p:spTree>
  </p:cSld>
  <p:clrMap bg1="lt1" tx1="dk1" bg2="lt2" tx2="dk2" accent1="accent1" accent2="accent2" accent3="accent3" accent4="accent4" accent5="accent5" accent6="accent6" hlink="hlink" folHlink="folHlink"/>
  <p:sldLayoutIdLst>
    <p:sldLayoutId id="2147483656" r:id="rId1"/>
    <p:sldLayoutId id="2147483661" r:id="rId2"/>
    <p:sldLayoutId id="2147483664" r:id="rId3"/>
  </p:sldLayoutIdLst>
  <p:hf hdr="0" dt="0"/>
  <p:txStyles>
    <p:titleStyle>
      <a:lvl1pPr algn="l" defTabSz="914400" rtl="0" eaLnBrk="1" latinLnBrk="0" hangingPunct="1">
        <a:spcBef>
          <a:spcPct val="0"/>
        </a:spcBef>
        <a:buNone/>
        <a:defRPr sz="2600" b="1" kern="1200">
          <a:solidFill>
            <a:srgbClr val="20BDBA"/>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rgbClr val="23114C"/>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200" kern="1200">
          <a:solidFill>
            <a:srgbClr val="23114C"/>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1900" kern="1200">
          <a:solidFill>
            <a:srgbClr val="23114C"/>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1700" kern="1200">
          <a:solidFill>
            <a:srgbClr val="23114C"/>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1400" kern="1200">
          <a:solidFill>
            <a:srgbClr val="23114C"/>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socrative.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91344" y="332656"/>
            <a:ext cx="10801200" cy="576064"/>
          </a:xfrm>
        </p:spPr>
        <p:txBody>
          <a:bodyPr/>
          <a:lstStyle/>
          <a:p>
            <a:r>
              <a:rPr lang="nl-NL" dirty="0"/>
              <a:t> </a:t>
            </a:r>
          </a:p>
        </p:txBody>
      </p:sp>
      <p:sp>
        <p:nvSpPr>
          <p:cNvPr id="3" name="Ondertitel 2"/>
          <p:cNvSpPr>
            <a:spLocks noGrp="1"/>
          </p:cNvSpPr>
          <p:nvPr>
            <p:ph type="subTitle" idx="1"/>
          </p:nvPr>
        </p:nvSpPr>
        <p:spPr/>
        <p:txBody>
          <a:bodyPr>
            <a:normAutofit fontScale="77500" lnSpcReduction="20000"/>
          </a:bodyPr>
          <a:lstStyle/>
          <a:p>
            <a:endParaRPr lang="nl-NL" dirty="0"/>
          </a:p>
          <a:p>
            <a:endParaRPr lang="nl-NL" dirty="0"/>
          </a:p>
          <a:p>
            <a:r>
              <a:rPr lang="nl-NL" dirty="0"/>
              <a:t> </a:t>
            </a:r>
          </a:p>
          <a:p>
            <a:r>
              <a:rPr lang="nl-NL" dirty="0"/>
              <a:t> </a:t>
            </a:r>
          </a:p>
          <a:p>
            <a:endParaRPr lang="nl-NL" dirty="0"/>
          </a:p>
          <a:p>
            <a:br>
              <a:rPr lang="nl-NL" dirty="0"/>
            </a:br>
            <a:endParaRPr lang="nl-NL" dirty="0"/>
          </a:p>
        </p:txBody>
      </p:sp>
      <p:sp>
        <p:nvSpPr>
          <p:cNvPr id="6" name="Tijdelijke aanduiding voor voettekst 5"/>
          <p:cNvSpPr>
            <a:spLocks noGrp="1"/>
          </p:cNvSpPr>
          <p:nvPr>
            <p:ph type="ftr" sz="quarter" idx="11"/>
          </p:nvPr>
        </p:nvSpPr>
        <p:spPr>
          <a:xfrm>
            <a:off x="911424" y="4628728"/>
            <a:ext cx="7992888" cy="1752600"/>
          </a:xfrm>
        </p:spPr>
        <p:txBody>
          <a:bodyPr/>
          <a:lstStyle/>
          <a:p>
            <a:r>
              <a:rPr lang="nl-NL" sz="1600" dirty="0"/>
              <a:t>Module 1: Oriëntatie op het studeren in het HBO</a:t>
            </a:r>
          </a:p>
          <a:p>
            <a:endParaRPr lang="nl-NL" sz="1600" dirty="0"/>
          </a:p>
          <a:p>
            <a:endParaRPr lang="nl-NL" sz="1600" dirty="0"/>
          </a:p>
          <a:p>
            <a:r>
              <a:rPr lang="nl-NL" sz="1600" dirty="0"/>
              <a:t>Leergroep 2</a:t>
            </a:r>
          </a:p>
          <a:p>
            <a:endParaRPr lang="nl-NL" sz="1600" dirty="0"/>
          </a:p>
          <a:p>
            <a:endParaRPr lang="nl-NL" sz="1600" dirty="0"/>
          </a:p>
          <a:p>
            <a:r>
              <a:rPr lang="nl-NL" sz="1600" dirty="0"/>
              <a:t>Dinsdag 9 september 2019</a:t>
            </a:r>
          </a:p>
          <a:p>
            <a:endParaRPr lang="nl-NL" sz="1600" dirty="0"/>
          </a:p>
          <a:p>
            <a:endParaRPr lang="nl-NL" sz="1600" dirty="0"/>
          </a:p>
        </p:txBody>
      </p:sp>
      <p:pic>
        <p:nvPicPr>
          <p:cNvPr id="4" name="Picture 4">
            <a:extLst>
              <a:ext uri="{FF2B5EF4-FFF2-40B4-BE49-F238E27FC236}">
                <a16:creationId xmlns:a16="http://schemas.microsoft.com/office/drawing/2014/main" id="{C1725A75-A6C3-4659-A236-58CBA1C6319B}"/>
              </a:ext>
            </a:extLst>
          </p:cNvPr>
          <p:cNvPicPr>
            <a:picLocks noChangeAspect="1"/>
          </p:cNvPicPr>
          <p:nvPr/>
        </p:nvPicPr>
        <p:blipFill>
          <a:blip r:embed="rId2"/>
          <a:stretch>
            <a:fillRect/>
          </a:stretch>
        </p:blipFill>
        <p:spPr>
          <a:xfrm>
            <a:off x="10404963" y="6093558"/>
            <a:ext cx="1581150" cy="571500"/>
          </a:xfrm>
          <a:prstGeom prst="rect">
            <a:avLst/>
          </a:prstGeom>
        </p:spPr>
      </p:pic>
    </p:spTree>
    <p:extLst>
      <p:ext uri="{BB962C8B-B14F-4D97-AF65-F5344CB8AC3E}">
        <p14:creationId xmlns:p14="http://schemas.microsoft.com/office/powerpoint/2010/main" val="4030450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4"/>
          </p:nvPr>
        </p:nvSpPr>
        <p:spPr/>
        <p:txBody>
          <a:bodyPr/>
          <a:lstStyle/>
          <a:p>
            <a:fld id="{1DAD25AC-3D36-459B-92CD-44DA3A629171}" type="slidenum">
              <a:rPr lang="nl-NL" smtClean="0"/>
              <a:pPr/>
              <a:t>2</a:t>
            </a:fld>
            <a:endParaRPr lang="nl-NL" dirty="0"/>
          </a:p>
        </p:txBody>
      </p:sp>
      <p:sp>
        <p:nvSpPr>
          <p:cNvPr id="3" name="Tijdelijke aanduiding voor inhoud 2"/>
          <p:cNvSpPr>
            <a:spLocks noGrp="1"/>
          </p:cNvSpPr>
          <p:nvPr>
            <p:ph idx="1"/>
          </p:nvPr>
        </p:nvSpPr>
        <p:spPr/>
        <p:txBody>
          <a:bodyPr/>
          <a:lstStyle/>
          <a:p>
            <a:r>
              <a:rPr lang="nl-NL" dirty="0"/>
              <a:t>Terugblik op eerste week</a:t>
            </a:r>
          </a:p>
          <a:p>
            <a:r>
              <a:rPr lang="nl-NL" dirty="0"/>
              <a:t>Planning voor langere tijd</a:t>
            </a:r>
          </a:p>
          <a:p>
            <a:r>
              <a:rPr lang="nl-NL" dirty="0"/>
              <a:t>Planning voor een opdracht</a:t>
            </a:r>
          </a:p>
          <a:p>
            <a:r>
              <a:rPr lang="nl-NL" dirty="0"/>
              <a:t>Vragen</a:t>
            </a:r>
          </a:p>
          <a:p>
            <a:r>
              <a:rPr lang="nl-NL" dirty="0"/>
              <a:t>Vooruitblik</a:t>
            </a:r>
          </a:p>
        </p:txBody>
      </p:sp>
      <p:sp>
        <p:nvSpPr>
          <p:cNvPr id="4" name="Tijdelijke aanduiding voor voettekst 3"/>
          <p:cNvSpPr>
            <a:spLocks noGrp="1"/>
          </p:cNvSpPr>
          <p:nvPr>
            <p:ph type="ftr" sz="quarter" idx="11"/>
          </p:nvPr>
        </p:nvSpPr>
        <p:spPr/>
        <p:txBody>
          <a:bodyPr/>
          <a:lstStyle/>
          <a:p>
            <a:endParaRPr lang="nl-NL" dirty="0"/>
          </a:p>
        </p:txBody>
      </p:sp>
      <p:sp>
        <p:nvSpPr>
          <p:cNvPr id="5" name="Titel 4"/>
          <p:cNvSpPr>
            <a:spLocks noGrp="1"/>
          </p:cNvSpPr>
          <p:nvPr>
            <p:ph type="title"/>
          </p:nvPr>
        </p:nvSpPr>
        <p:spPr/>
        <p:txBody>
          <a:bodyPr/>
          <a:lstStyle/>
          <a:p>
            <a:r>
              <a:rPr lang="nl-NL" dirty="0"/>
              <a:t>Programma</a:t>
            </a:r>
          </a:p>
        </p:txBody>
      </p:sp>
      <p:pic>
        <p:nvPicPr>
          <p:cNvPr id="1026" name="Picture 2">
            <a:extLst>
              <a:ext uri="{FF2B5EF4-FFF2-40B4-BE49-F238E27FC236}">
                <a16:creationId xmlns:a16="http://schemas.microsoft.com/office/drawing/2014/main" id="{C544DA5C-A949-498A-8579-6D48ED4ECB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0496" y="6162581"/>
            <a:ext cx="1381984" cy="496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417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2009F073-403B-4FDF-83A2-DC91D25CBB19}"/>
              </a:ext>
            </a:extLst>
          </p:cNvPr>
          <p:cNvSpPr>
            <a:spLocks noGrp="1"/>
          </p:cNvSpPr>
          <p:nvPr>
            <p:ph type="sldNum" sz="quarter" idx="4"/>
          </p:nvPr>
        </p:nvSpPr>
        <p:spPr/>
        <p:txBody>
          <a:bodyPr/>
          <a:lstStyle/>
          <a:p>
            <a:fld id="{1DAD25AC-3D36-459B-92CD-44DA3A629171}" type="slidenum">
              <a:rPr lang="nl-NL" smtClean="0"/>
              <a:pPr/>
              <a:t>3</a:t>
            </a:fld>
            <a:endParaRPr lang="nl-NL" dirty="0"/>
          </a:p>
        </p:txBody>
      </p:sp>
      <p:sp>
        <p:nvSpPr>
          <p:cNvPr id="3" name="Tijdelijke aanduiding voor inhoud 2">
            <a:extLst>
              <a:ext uri="{FF2B5EF4-FFF2-40B4-BE49-F238E27FC236}">
                <a16:creationId xmlns:a16="http://schemas.microsoft.com/office/drawing/2014/main" id="{2AB9EABA-CD7C-4DCE-9379-92FBBE09E88A}"/>
              </a:ext>
            </a:extLst>
          </p:cNvPr>
          <p:cNvSpPr>
            <a:spLocks noGrp="1"/>
          </p:cNvSpPr>
          <p:nvPr>
            <p:ph idx="1"/>
          </p:nvPr>
        </p:nvSpPr>
        <p:spPr/>
        <p:txBody>
          <a:bodyPr/>
          <a:lstStyle/>
          <a:p>
            <a:r>
              <a:rPr lang="nl-NL" dirty="0"/>
              <a:t>Ga naar </a:t>
            </a:r>
            <a:r>
              <a:rPr lang="nl-NL" dirty="0">
                <a:hlinkClick r:id="rId2"/>
              </a:rPr>
              <a:t>www.socrative.com</a:t>
            </a:r>
            <a:endParaRPr lang="nl-NL" dirty="0"/>
          </a:p>
          <a:p>
            <a:r>
              <a:rPr lang="nl-NL" dirty="0"/>
              <a:t>Ga naar login</a:t>
            </a:r>
          </a:p>
          <a:p>
            <a:r>
              <a:rPr lang="nl-NL" dirty="0"/>
              <a:t>Ga naar student login</a:t>
            </a:r>
          </a:p>
          <a:p>
            <a:r>
              <a:rPr lang="nl-NL" dirty="0"/>
              <a:t>Vul bij room de volgende code in: JOHN3009</a:t>
            </a:r>
          </a:p>
          <a:p>
            <a:r>
              <a:rPr lang="nl-NL" dirty="0"/>
              <a:t>Maak de vragen</a:t>
            </a:r>
          </a:p>
        </p:txBody>
      </p:sp>
      <p:sp>
        <p:nvSpPr>
          <p:cNvPr id="4" name="Tijdelijke aanduiding voor voettekst 3">
            <a:extLst>
              <a:ext uri="{FF2B5EF4-FFF2-40B4-BE49-F238E27FC236}">
                <a16:creationId xmlns:a16="http://schemas.microsoft.com/office/drawing/2014/main" id="{90DED5A7-5719-4794-94BB-60D0BF487EB7}"/>
              </a:ext>
            </a:extLst>
          </p:cNvPr>
          <p:cNvSpPr>
            <a:spLocks noGrp="1"/>
          </p:cNvSpPr>
          <p:nvPr>
            <p:ph type="ftr" sz="quarter" idx="11"/>
          </p:nvPr>
        </p:nvSpPr>
        <p:spPr/>
        <p:txBody>
          <a:bodyPr/>
          <a:lstStyle/>
          <a:p>
            <a:endParaRPr lang="nl-NL" dirty="0"/>
          </a:p>
        </p:txBody>
      </p:sp>
      <p:sp>
        <p:nvSpPr>
          <p:cNvPr id="5" name="Titel 4">
            <a:extLst>
              <a:ext uri="{FF2B5EF4-FFF2-40B4-BE49-F238E27FC236}">
                <a16:creationId xmlns:a16="http://schemas.microsoft.com/office/drawing/2014/main" id="{FE445221-47B0-445A-8E80-90F42F42C054}"/>
              </a:ext>
            </a:extLst>
          </p:cNvPr>
          <p:cNvSpPr>
            <a:spLocks noGrp="1"/>
          </p:cNvSpPr>
          <p:nvPr>
            <p:ph type="title"/>
          </p:nvPr>
        </p:nvSpPr>
        <p:spPr/>
        <p:txBody>
          <a:bodyPr/>
          <a:lstStyle/>
          <a:p>
            <a:r>
              <a:rPr lang="nl-NL" dirty="0"/>
              <a:t>Terugblik op eerste lesweek</a:t>
            </a:r>
          </a:p>
        </p:txBody>
      </p:sp>
      <p:sp>
        <p:nvSpPr>
          <p:cNvPr id="6" name="Rectangle 1">
            <a:extLst>
              <a:ext uri="{FF2B5EF4-FFF2-40B4-BE49-F238E27FC236}">
                <a16:creationId xmlns:a16="http://schemas.microsoft.com/office/drawing/2014/main" id="{648A95FB-FE22-4DAD-9B46-B251D1A7E903}"/>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a:ln>
                  <a:noFill/>
                </a:ln>
                <a:solidFill>
                  <a:srgbClr val="555555"/>
                </a:solidFill>
                <a:effectLst/>
                <a:latin typeface="Arial" panose="020B0604020202020204" pitchFamily="34" charset="0"/>
                <a:cs typeface="Arial" panose="020B0604020202020204" pitchFamily="34" charset="0"/>
              </a:rPr>
              <a:t>SOC-41653846</a:t>
            </a:r>
            <a:endParaRPr kumimoji="0" lang="nl-NL" altLang="nl-NL"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NL" altLang="nl-NL" sz="1000" b="0" i="0" u="none" strike="noStrike" cap="none" normalizeH="0" baseline="0">
                <a:ln>
                  <a:noFill/>
                </a:ln>
                <a:solidFill>
                  <a:srgbClr val="555555"/>
                </a:solidFill>
                <a:effectLst/>
                <a:latin typeface="Open Sans"/>
              </a:rPr>
            </a:br>
            <a:endParaRPr kumimoji="0" lang="nl-NL" altLang="nl-NL" sz="1800" b="0" i="0" u="none" strike="noStrike" cap="none" normalizeH="0" baseline="0">
              <a:ln>
                <a:noFill/>
              </a:ln>
              <a:solidFill>
                <a:schemeClr val="tx1"/>
              </a:solidFill>
              <a:effectLst/>
              <a:latin typeface="Arial" panose="020B0604020202020204" pitchFamily="34" charset="0"/>
            </a:endParaRPr>
          </a:p>
        </p:txBody>
      </p:sp>
      <p:sp>
        <p:nvSpPr>
          <p:cNvPr id="7" name="Rectangle 2">
            <a:extLst>
              <a:ext uri="{FF2B5EF4-FFF2-40B4-BE49-F238E27FC236}">
                <a16:creationId xmlns:a16="http://schemas.microsoft.com/office/drawing/2014/main" id="{9D9F8F60-ECA5-492D-9932-F9FC6ED9D722}"/>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a:ln>
                  <a:noFill/>
                </a:ln>
                <a:solidFill>
                  <a:srgbClr val="555555"/>
                </a:solidFill>
                <a:effectLst/>
                <a:latin typeface="Arial" panose="020B0604020202020204" pitchFamily="34" charset="0"/>
                <a:cs typeface="Arial" panose="020B0604020202020204" pitchFamily="34" charset="0"/>
              </a:rPr>
              <a:t>SOC-41653846</a:t>
            </a:r>
            <a:endParaRPr kumimoji="0" lang="nl-NL" altLang="nl-NL"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NL" altLang="nl-NL" sz="1000" b="0" i="0" u="none" strike="noStrike" cap="none" normalizeH="0" baseline="0">
                <a:ln>
                  <a:noFill/>
                </a:ln>
                <a:solidFill>
                  <a:srgbClr val="555555"/>
                </a:solidFill>
                <a:effectLst/>
                <a:latin typeface="Open Sans"/>
              </a:rPr>
            </a:br>
            <a:endParaRPr kumimoji="0" lang="nl-NL" altLang="nl-NL" sz="1800" b="0" i="0" u="none" strike="noStrike" cap="none" normalizeH="0" baseline="0">
              <a:ln>
                <a:noFill/>
              </a:ln>
              <a:solidFill>
                <a:schemeClr val="tx1"/>
              </a:solidFill>
              <a:effectLst/>
              <a:latin typeface="Arial" panose="020B0604020202020204" pitchFamily="34" charset="0"/>
            </a:endParaRPr>
          </a:p>
        </p:txBody>
      </p:sp>
      <p:pic>
        <p:nvPicPr>
          <p:cNvPr id="2050" name="Picture 2">
            <a:extLst>
              <a:ext uri="{FF2B5EF4-FFF2-40B4-BE49-F238E27FC236}">
                <a16:creationId xmlns:a16="http://schemas.microsoft.com/office/drawing/2014/main" id="{8CA161DB-9D41-43ED-9A73-99D8186BCD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0556" y="6137151"/>
            <a:ext cx="1582439" cy="568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037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FEED1897-B78D-42AB-AD46-52505BABD514}"/>
              </a:ext>
            </a:extLst>
          </p:cNvPr>
          <p:cNvSpPr>
            <a:spLocks noGrp="1"/>
          </p:cNvSpPr>
          <p:nvPr>
            <p:ph type="sldNum" sz="quarter" idx="4"/>
          </p:nvPr>
        </p:nvSpPr>
        <p:spPr/>
        <p:txBody>
          <a:bodyPr/>
          <a:lstStyle/>
          <a:p>
            <a:fld id="{1DAD25AC-3D36-459B-92CD-44DA3A629171}" type="slidenum">
              <a:rPr lang="nl-NL" smtClean="0"/>
              <a:pPr/>
              <a:t>4</a:t>
            </a:fld>
            <a:endParaRPr lang="nl-NL" dirty="0"/>
          </a:p>
        </p:txBody>
      </p:sp>
      <p:sp>
        <p:nvSpPr>
          <p:cNvPr id="3" name="Tijdelijke aanduiding voor inhoud 2">
            <a:extLst>
              <a:ext uri="{FF2B5EF4-FFF2-40B4-BE49-F238E27FC236}">
                <a16:creationId xmlns:a16="http://schemas.microsoft.com/office/drawing/2014/main" id="{66D97B5F-C2D3-4F4A-80CB-658F49208D48}"/>
              </a:ext>
            </a:extLst>
          </p:cNvPr>
          <p:cNvSpPr>
            <a:spLocks noGrp="1"/>
          </p:cNvSpPr>
          <p:nvPr>
            <p:ph idx="1"/>
          </p:nvPr>
        </p:nvSpPr>
        <p:spPr/>
        <p:txBody>
          <a:bodyPr/>
          <a:lstStyle/>
          <a:p>
            <a:pPr marL="0" indent="0">
              <a:buNone/>
            </a:pPr>
            <a:r>
              <a:rPr lang="nl-NL" dirty="0"/>
              <a:t>De student kan:</a:t>
            </a:r>
          </a:p>
          <a:p>
            <a:pPr lvl="0"/>
            <a:r>
              <a:rPr lang="nl-NL" dirty="0"/>
              <a:t>het belang noemen van het werken met een planning.</a:t>
            </a:r>
          </a:p>
          <a:p>
            <a:pPr lvl="0"/>
            <a:r>
              <a:rPr lang="nl-NL" dirty="0"/>
              <a:t>aangeven wat de eigen werkwijze is in het werken met plannen.</a:t>
            </a:r>
          </a:p>
          <a:p>
            <a:pPr lvl="0"/>
            <a:r>
              <a:rPr lang="nl-NL" dirty="0"/>
              <a:t>benoemen wat hij nodig heeft om planmatig te kunnen werken.</a:t>
            </a:r>
          </a:p>
          <a:p>
            <a:r>
              <a:rPr lang="nl-NL" dirty="0"/>
              <a:t>een plan van aanpak maken gericht op de schriftelijke opdracht en de presentatie. </a:t>
            </a:r>
          </a:p>
        </p:txBody>
      </p:sp>
      <p:sp>
        <p:nvSpPr>
          <p:cNvPr id="4" name="Tijdelijke aanduiding voor voettekst 3">
            <a:extLst>
              <a:ext uri="{FF2B5EF4-FFF2-40B4-BE49-F238E27FC236}">
                <a16:creationId xmlns:a16="http://schemas.microsoft.com/office/drawing/2014/main" id="{015B1539-290E-4789-B32D-F48A0C74F16B}"/>
              </a:ext>
            </a:extLst>
          </p:cNvPr>
          <p:cNvSpPr>
            <a:spLocks noGrp="1"/>
          </p:cNvSpPr>
          <p:nvPr>
            <p:ph type="ftr" sz="quarter" idx="11"/>
          </p:nvPr>
        </p:nvSpPr>
        <p:spPr/>
        <p:txBody>
          <a:bodyPr/>
          <a:lstStyle/>
          <a:p>
            <a:endParaRPr lang="nl-NL" dirty="0"/>
          </a:p>
        </p:txBody>
      </p:sp>
      <p:sp>
        <p:nvSpPr>
          <p:cNvPr id="5" name="Titel 4">
            <a:extLst>
              <a:ext uri="{FF2B5EF4-FFF2-40B4-BE49-F238E27FC236}">
                <a16:creationId xmlns:a16="http://schemas.microsoft.com/office/drawing/2014/main" id="{C551B078-3AA3-4A67-BEC2-95942F1D3E3F}"/>
              </a:ext>
            </a:extLst>
          </p:cNvPr>
          <p:cNvSpPr>
            <a:spLocks noGrp="1"/>
          </p:cNvSpPr>
          <p:nvPr>
            <p:ph type="title"/>
          </p:nvPr>
        </p:nvSpPr>
        <p:spPr/>
        <p:txBody>
          <a:bodyPr/>
          <a:lstStyle/>
          <a:p>
            <a:r>
              <a:rPr lang="nl-NL" dirty="0"/>
              <a:t>Doelen</a:t>
            </a:r>
          </a:p>
        </p:txBody>
      </p:sp>
      <p:pic>
        <p:nvPicPr>
          <p:cNvPr id="6" name="Picture 2">
            <a:extLst>
              <a:ext uri="{FF2B5EF4-FFF2-40B4-BE49-F238E27FC236}">
                <a16:creationId xmlns:a16="http://schemas.microsoft.com/office/drawing/2014/main" id="{D2BE9E3D-C63C-47A0-A851-12A04E82E7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90225" y="6169112"/>
            <a:ext cx="1582439" cy="568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276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Nabespreking vragen voorbereiding</a:t>
            </a:r>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inhoud 3"/>
          <p:cNvSpPr>
            <a:spLocks noGrp="1"/>
          </p:cNvSpPr>
          <p:nvPr>
            <p:ph idx="1"/>
          </p:nvPr>
        </p:nvSpPr>
        <p:spPr/>
        <p:txBody>
          <a:bodyPr/>
          <a:lstStyle/>
          <a:p>
            <a:r>
              <a:rPr lang="nl-NL" dirty="0"/>
              <a:t>Vorm viertallen en bespreek met elkaar de vragen van de voorbereiding:</a:t>
            </a:r>
          </a:p>
          <a:p>
            <a:pPr lvl="1"/>
            <a:r>
              <a:rPr lang="nl-NL" dirty="0"/>
              <a:t>Hoe verliep het werken met planningen in je vorige opleiding(en)?</a:t>
            </a:r>
          </a:p>
          <a:p>
            <a:pPr lvl="1"/>
            <a:r>
              <a:rPr lang="nl-NL" dirty="0"/>
              <a:t>Op welke momenten levert het werken met planningen jou voordeel op?</a:t>
            </a:r>
          </a:p>
          <a:p>
            <a:pPr lvl="1"/>
            <a:r>
              <a:rPr lang="nl-NL" dirty="0"/>
              <a:t>Hoe maak jij een planning?</a:t>
            </a:r>
          </a:p>
          <a:p>
            <a:pPr lvl="1"/>
            <a:r>
              <a:rPr lang="nl-NL" dirty="0"/>
              <a:t>Lukt het je om aan je planning te houden? Waarom wel niet?</a:t>
            </a:r>
          </a:p>
        </p:txBody>
      </p:sp>
      <p:sp>
        <p:nvSpPr>
          <p:cNvPr id="5" name="Tijdelijke aanduiding voor dianummer 4"/>
          <p:cNvSpPr>
            <a:spLocks noGrp="1"/>
          </p:cNvSpPr>
          <p:nvPr>
            <p:ph type="sldNum" sz="quarter" idx="4"/>
          </p:nvPr>
        </p:nvSpPr>
        <p:spPr/>
        <p:txBody>
          <a:bodyPr/>
          <a:lstStyle/>
          <a:p>
            <a:fld id="{1DAD25AC-3D36-459B-92CD-44DA3A629171}" type="slidenum">
              <a:rPr lang="nl-NL" smtClean="0"/>
              <a:pPr/>
              <a:t>5</a:t>
            </a:fld>
            <a:endParaRPr lang="nl-NL" dirty="0"/>
          </a:p>
        </p:txBody>
      </p:sp>
      <p:pic>
        <p:nvPicPr>
          <p:cNvPr id="6" name="Picture 2">
            <a:extLst>
              <a:ext uri="{FF2B5EF4-FFF2-40B4-BE49-F238E27FC236}">
                <a16:creationId xmlns:a16="http://schemas.microsoft.com/office/drawing/2014/main" id="{5EE28636-937F-4A7C-A738-1DE79E8CB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801" y="6067450"/>
            <a:ext cx="1582439" cy="568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279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2CC6E9-2BA5-479D-BA43-BFEB44C18142}"/>
              </a:ext>
            </a:extLst>
          </p:cNvPr>
          <p:cNvSpPr>
            <a:spLocks noGrp="1"/>
          </p:cNvSpPr>
          <p:nvPr>
            <p:ph type="title"/>
          </p:nvPr>
        </p:nvSpPr>
        <p:spPr/>
        <p:txBody>
          <a:bodyPr/>
          <a:lstStyle/>
          <a:p>
            <a:r>
              <a:rPr lang="nl-NL" dirty="0"/>
              <a:t>Planning voor twee weken</a:t>
            </a:r>
          </a:p>
        </p:txBody>
      </p:sp>
      <p:sp>
        <p:nvSpPr>
          <p:cNvPr id="3" name="Tijdelijke aanduiding voor voettekst 2">
            <a:extLst>
              <a:ext uri="{FF2B5EF4-FFF2-40B4-BE49-F238E27FC236}">
                <a16:creationId xmlns:a16="http://schemas.microsoft.com/office/drawing/2014/main" id="{B8C3D06D-80F9-4D6A-8D7A-5BD26CDE6E6E}"/>
              </a:ext>
            </a:extLst>
          </p:cNvPr>
          <p:cNvSpPr>
            <a:spLocks noGrp="1"/>
          </p:cNvSpPr>
          <p:nvPr>
            <p:ph type="ftr" sz="quarter" idx="11"/>
          </p:nvPr>
        </p:nvSpPr>
        <p:spPr/>
        <p:txBody>
          <a:bodyPr/>
          <a:lstStyle/>
          <a:p>
            <a:endParaRPr lang="nl-NL" dirty="0"/>
          </a:p>
        </p:txBody>
      </p:sp>
      <p:sp>
        <p:nvSpPr>
          <p:cNvPr id="4" name="Tijdelijke aanduiding voor inhoud 3">
            <a:extLst>
              <a:ext uri="{FF2B5EF4-FFF2-40B4-BE49-F238E27FC236}">
                <a16:creationId xmlns:a16="http://schemas.microsoft.com/office/drawing/2014/main" id="{7E6CA074-5025-4D0B-BB60-4530A435ED44}"/>
              </a:ext>
            </a:extLst>
          </p:cNvPr>
          <p:cNvSpPr>
            <a:spLocks noGrp="1"/>
          </p:cNvSpPr>
          <p:nvPr>
            <p:ph idx="1"/>
          </p:nvPr>
        </p:nvSpPr>
        <p:spPr/>
        <p:txBody>
          <a:bodyPr/>
          <a:lstStyle/>
          <a:p>
            <a:r>
              <a:rPr lang="nl-NL" dirty="0"/>
              <a:t>Vorm tweetallen en ga met elkaar in gesprek over deze planning. De volgende vragen kunnen helpen:</a:t>
            </a:r>
          </a:p>
          <a:p>
            <a:pPr marL="0" indent="0">
              <a:buNone/>
            </a:pPr>
            <a:endParaRPr lang="nl-NL" dirty="0"/>
          </a:p>
          <a:p>
            <a:pPr lvl="1"/>
            <a:r>
              <a:rPr lang="nl-NL" dirty="0"/>
              <a:t>Wat valt jou op aan de planning van je medestudent?</a:t>
            </a:r>
          </a:p>
          <a:p>
            <a:pPr lvl="1"/>
            <a:r>
              <a:rPr lang="nl-NL" dirty="0"/>
              <a:t>Is de planning gedetailleerd of meer op hoofdlijnen?</a:t>
            </a:r>
          </a:p>
          <a:p>
            <a:pPr lvl="1"/>
            <a:r>
              <a:rPr lang="nl-NL" dirty="0"/>
              <a:t>Hoeveel tijd besteed je aan werk, gezin/familie/vrienden, school, hobby’s?</a:t>
            </a:r>
          </a:p>
          <a:p>
            <a:pPr lvl="1"/>
            <a:r>
              <a:rPr lang="nl-NL" dirty="0"/>
              <a:t>Wat doe je met tijd waarop je niets hoeft te doen? </a:t>
            </a:r>
          </a:p>
          <a:p>
            <a:pPr lvl="1"/>
            <a:r>
              <a:rPr lang="nl-NL" dirty="0"/>
              <a:t>Hoe is het om nu school in te passen in je planning? Wat moet je daarvoor doen en laten?</a:t>
            </a:r>
          </a:p>
          <a:p>
            <a:pPr lvl="1"/>
            <a:endParaRPr lang="nl-NL" dirty="0"/>
          </a:p>
        </p:txBody>
      </p:sp>
      <p:sp>
        <p:nvSpPr>
          <p:cNvPr id="5" name="Tijdelijke aanduiding voor dianummer 4">
            <a:extLst>
              <a:ext uri="{FF2B5EF4-FFF2-40B4-BE49-F238E27FC236}">
                <a16:creationId xmlns:a16="http://schemas.microsoft.com/office/drawing/2014/main" id="{830CD773-0C85-4CF3-9A0B-053A8B7D578A}"/>
              </a:ext>
            </a:extLst>
          </p:cNvPr>
          <p:cNvSpPr>
            <a:spLocks noGrp="1"/>
          </p:cNvSpPr>
          <p:nvPr>
            <p:ph type="sldNum" sz="quarter" idx="4"/>
          </p:nvPr>
        </p:nvSpPr>
        <p:spPr/>
        <p:txBody>
          <a:bodyPr/>
          <a:lstStyle/>
          <a:p>
            <a:fld id="{1DAD25AC-3D36-459B-92CD-44DA3A629171}" type="slidenum">
              <a:rPr lang="nl-NL" smtClean="0"/>
              <a:pPr/>
              <a:t>6</a:t>
            </a:fld>
            <a:endParaRPr lang="nl-NL" dirty="0"/>
          </a:p>
        </p:txBody>
      </p:sp>
      <p:pic>
        <p:nvPicPr>
          <p:cNvPr id="6" name="Picture 2">
            <a:extLst>
              <a:ext uri="{FF2B5EF4-FFF2-40B4-BE49-F238E27FC236}">
                <a16:creationId xmlns:a16="http://schemas.microsoft.com/office/drawing/2014/main" id="{36C6B0C2-9B19-4182-9859-CD86E504D2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5801" y="6061243"/>
            <a:ext cx="1582439" cy="568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270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E39A2E-768E-41E0-9580-435494D74D59}"/>
              </a:ext>
            </a:extLst>
          </p:cNvPr>
          <p:cNvSpPr>
            <a:spLocks noGrp="1"/>
          </p:cNvSpPr>
          <p:nvPr>
            <p:ph type="title"/>
          </p:nvPr>
        </p:nvSpPr>
        <p:spPr/>
        <p:txBody>
          <a:bodyPr/>
          <a:lstStyle/>
          <a:p>
            <a:r>
              <a:rPr lang="nl-NL" dirty="0"/>
              <a:t>Plan van aanpak voor eindopdracht</a:t>
            </a:r>
          </a:p>
        </p:txBody>
      </p:sp>
      <p:sp>
        <p:nvSpPr>
          <p:cNvPr id="3" name="Tijdelijke aanduiding voor voettekst 2">
            <a:extLst>
              <a:ext uri="{FF2B5EF4-FFF2-40B4-BE49-F238E27FC236}">
                <a16:creationId xmlns:a16="http://schemas.microsoft.com/office/drawing/2014/main" id="{76455387-F105-41C6-93D3-CFE600B42B6C}"/>
              </a:ext>
            </a:extLst>
          </p:cNvPr>
          <p:cNvSpPr>
            <a:spLocks noGrp="1"/>
          </p:cNvSpPr>
          <p:nvPr>
            <p:ph type="ftr" sz="quarter" idx="11"/>
          </p:nvPr>
        </p:nvSpPr>
        <p:spPr/>
        <p:txBody>
          <a:bodyPr/>
          <a:lstStyle/>
          <a:p>
            <a:endParaRPr lang="nl-NL" dirty="0"/>
          </a:p>
        </p:txBody>
      </p:sp>
      <p:sp>
        <p:nvSpPr>
          <p:cNvPr id="4" name="Tijdelijke aanduiding voor inhoud 3">
            <a:extLst>
              <a:ext uri="{FF2B5EF4-FFF2-40B4-BE49-F238E27FC236}">
                <a16:creationId xmlns:a16="http://schemas.microsoft.com/office/drawing/2014/main" id="{7FED07A7-E7B0-4881-AD99-C81F4C75A06C}"/>
              </a:ext>
            </a:extLst>
          </p:cNvPr>
          <p:cNvSpPr>
            <a:spLocks noGrp="1"/>
          </p:cNvSpPr>
          <p:nvPr>
            <p:ph idx="1"/>
          </p:nvPr>
        </p:nvSpPr>
        <p:spPr/>
        <p:txBody>
          <a:bodyPr/>
          <a:lstStyle/>
          <a:p>
            <a:r>
              <a:rPr lang="nl-NL" dirty="0"/>
              <a:t>Vorm tweetallen.</a:t>
            </a:r>
          </a:p>
          <a:p>
            <a:r>
              <a:rPr lang="nl-NL" dirty="0"/>
              <a:t>Beoordeel je eigen plan van aanpak aan de hand van het beoordelingsformulier.</a:t>
            </a:r>
          </a:p>
          <a:p>
            <a:r>
              <a:rPr lang="nl-NL" dirty="0"/>
              <a:t>Beoordeel daarna het plan van aanpak van de ander aan de hand van het beoordelingsformulier. </a:t>
            </a:r>
          </a:p>
          <a:p>
            <a:r>
              <a:rPr lang="nl-NL" dirty="0"/>
              <a:t>Bespreek met elkaar de feedback en bespreek hoe je je plan eventueel kunt aanpassen. </a:t>
            </a:r>
          </a:p>
        </p:txBody>
      </p:sp>
      <p:sp>
        <p:nvSpPr>
          <p:cNvPr id="5" name="Tijdelijke aanduiding voor dianummer 4">
            <a:extLst>
              <a:ext uri="{FF2B5EF4-FFF2-40B4-BE49-F238E27FC236}">
                <a16:creationId xmlns:a16="http://schemas.microsoft.com/office/drawing/2014/main" id="{359BBB33-C802-4A17-AAD0-5890F4FBD750}"/>
              </a:ext>
            </a:extLst>
          </p:cNvPr>
          <p:cNvSpPr>
            <a:spLocks noGrp="1"/>
          </p:cNvSpPr>
          <p:nvPr>
            <p:ph type="sldNum" sz="quarter" idx="4"/>
          </p:nvPr>
        </p:nvSpPr>
        <p:spPr/>
        <p:txBody>
          <a:bodyPr/>
          <a:lstStyle/>
          <a:p>
            <a:fld id="{1DAD25AC-3D36-459B-92CD-44DA3A629171}" type="slidenum">
              <a:rPr lang="nl-NL" smtClean="0"/>
              <a:pPr/>
              <a:t>7</a:t>
            </a:fld>
            <a:endParaRPr lang="nl-NL" dirty="0"/>
          </a:p>
        </p:txBody>
      </p:sp>
      <p:pic>
        <p:nvPicPr>
          <p:cNvPr id="6" name="Picture 2">
            <a:extLst>
              <a:ext uri="{FF2B5EF4-FFF2-40B4-BE49-F238E27FC236}">
                <a16:creationId xmlns:a16="http://schemas.microsoft.com/office/drawing/2014/main" id="{028D7821-EF78-4BB6-91A3-308F1B5BF4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5801" y="6100910"/>
            <a:ext cx="1582439" cy="568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923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D9B9A-1746-4EAF-A835-D15B08C36411}"/>
              </a:ext>
            </a:extLst>
          </p:cNvPr>
          <p:cNvSpPr>
            <a:spLocks noGrp="1"/>
          </p:cNvSpPr>
          <p:nvPr>
            <p:ph type="title"/>
          </p:nvPr>
        </p:nvSpPr>
        <p:spPr/>
        <p:txBody>
          <a:bodyPr/>
          <a:lstStyle/>
          <a:p>
            <a:r>
              <a:rPr lang="nl-NL" dirty="0"/>
              <a:t>Afronding en evaluatie</a:t>
            </a:r>
          </a:p>
        </p:txBody>
      </p:sp>
      <p:sp>
        <p:nvSpPr>
          <p:cNvPr id="3" name="Tijdelijke aanduiding voor voettekst 2">
            <a:extLst>
              <a:ext uri="{FF2B5EF4-FFF2-40B4-BE49-F238E27FC236}">
                <a16:creationId xmlns:a16="http://schemas.microsoft.com/office/drawing/2014/main" id="{F9C7888C-D91B-4B3F-98BC-F74CC3E21221}"/>
              </a:ext>
            </a:extLst>
          </p:cNvPr>
          <p:cNvSpPr>
            <a:spLocks noGrp="1"/>
          </p:cNvSpPr>
          <p:nvPr>
            <p:ph type="ftr" sz="quarter" idx="11"/>
          </p:nvPr>
        </p:nvSpPr>
        <p:spPr/>
        <p:txBody>
          <a:bodyPr/>
          <a:lstStyle/>
          <a:p>
            <a:endParaRPr lang="nl-NL" dirty="0"/>
          </a:p>
        </p:txBody>
      </p:sp>
      <p:sp>
        <p:nvSpPr>
          <p:cNvPr id="4" name="Tijdelijke aanduiding voor inhoud 3">
            <a:extLst>
              <a:ext uri="{FF2B5EF4-FFF2-40B4-BE49-F238E27FC236}">
                <a16:creationId xmlns:a16="http://schemas.microsoft.com/office/drawing/2014/main" id="{273E6A63-3D29-4065-8D4A-4E7ED9693408}"/>
              </a:ext>
            </a:extLst>
          </p:cNvPr>
          <p:cNvSpPr>
            <a:spLocks noGrp="1"/>
          </p:cNvSpPr>
          <p:nvPr>
            <p:ph idx="1"/>
          </p:nvPr>
        </p:nvSpPr>
        <p:spPr/>
        <p:txBody>
          <a:bodyPr/>
          <a:lstStyle/>
          <a:p>
            <a:r>
              <a:rPr lang="nl-NL" dirty="0"/>
              <a:t>Vragen</a:t>
            </a:r>
          </a:p>
          <a:p>
            <a:r>
              <a:rPr lang="nl-NL" dirty="0"/>
              <a:t>Doelen behaald?</a:t>
            </a:r>
          </a:p>
          <a:p>
            <a:r>
              <a:rPr lang="nl-NL" dirty="0"/>
              <a:t>Vooruitblik op volgende les</a:t>
            </a:r>
          </a:p>
          <a:p>
            <a:endParaRPr lang="nl-NL" dirty="0"/>
          </a:p>
        </p:txBody>
      </p:sp>
      <p:sp>
        <p:nvSpPr>
          <p:cNvPr id="5" name="Tijdelijke aanduiding voor dianummer 4">
            <a:extLst>
              <a:ext uri="{FF2B5EF4-FFF2-40B4-BE49-F238E27FC236}">
                <a16:creationId xmlns:a16="http://schemas.microsoft.com/office/drawing/2014/main" id="{C0E6695D-87B1-4DF2-A64B-14CE0287C027}"/>
              </a:ext>
            </a:extLst>
          </p:cNvPr>
          <p:cNvSpPr>
            <a:spLocks noGrp="1"/>
          </p:cNvSpPr>
          <p:nvPr>
            <p:ph type="sldNum" sz="quarter" idx="4"/>
          </p:nvPr>
        </p:nvSpPr>
        <p:spPr/>
        <p:txBody>
          <a:bodyPr/>
          <a:lstStyle/>
          <a:p>
            <a:fld id="{1DAD25AC-3D36-459B-92CD-44DA3A629171}" type="slidenum">
              <a:rPr lang="nl-NL" smtClean="0"/>
              <a:pPr/>
              <a:t>8</a:t>
            </a:fld>
            <a:endParaRPr lang="nl-NL" dirty="0"/>
          </a:p>
        </p:txBody>
      </p:sp>
      <p:pic>
        <p:nvPicPr>
          <p:cNvPr id="6" name="Picture 2">
            <a:extLst>
              <a:ext uri="{FF2B5EF4-FFF2-40B4-BE49-F238E27FC236}">
                <a16:creationId xmlns:a16="http://schemas.microsoft.com/office/drawing/2014/main" id="{033310A5-AC60-4947-8767-75FADE2A52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8708" y="6217705"/>
            <a:ext cx="1582439" cy="568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215971"/>
      </p:ext>
    </p:extLst>
  </p:cSld>
  <p:clrMapOvr>
    <a:masterClrMapping/>
  </p:clrMapOvr>
</p:sld>
</file>

<file path=ppt/theme/theme1.xml><?xml version="1.0" encoding="utf-8"?>
<a:theme xmlns:a="http://schemas.openxmlformats.org/drawingml/2006/main" name="HSLeiden PP Huisstijl presentatie nieuw">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sjabloon" id="{DC1A71B5-DCFF-45BD-8107-3F685C87A841}" vid="{2A6C6B5B-F0CD-463F-BE5D-35FE810AE0C6}"/>
    </a:ext>
  </a:ext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4AA8555E4F98142942176A1D843443A" ma:contentTypeVersion="5" ma:contentTypeDescription="Een nieuw document maken." ma:contentTypeScope="" ma:versionID="8fb0fbd20840929e125fc2ef25f4c94c">
  <xsd:schema xmlns:xsd="http://www.w3.org/2001/XMLSchema" xmlns:xs="http://www.w3.org/2001/XMLSchema" xmlns:p="http://schemas.microsoft.com/office/2006/metadata/properties" xmlns:ns2="e6778410-f3be-4063-a6d5-4b1f020b2c49" xmlns:ns3="35e14aff-d00f-40f2-907a-1b50bb902b4b" targetNamespace="http://schemas.microsoft.com/office/2006/metadata/properties" ma:root="true" ma:fieldsID="3b2742ba51ac48a199e23141bdc813ce" ns2:_="" ns3:_="">
    <xsd:import namespace="e6778410-f3be-4063-a6d5-4b1f020b2c49"/>
    <xsd:import namespace="35e14aff-d00f-40f2-907a-1b50bb902b4b"/>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778410-f3be-4063-a6d5-4b1f020b2c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5e14aff-d00f-40f2-907a-1b50bb902b4b"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35e14aff-d00f-40f2-907a-1b50bb902b4b">
      <UserInfo>
        <DisplayName>Mastrigt, Ronald van</DisplayName>
        <AccountId>591</AccountId>
        <AccountType/>
      </UserInfo>
      <UserInfo>
        <DisplayName>e.deboer@converseconsulting.eu</DisplayName>
        <AccountId>6415</AccountId>
        <AccountType/>
      </UserInfo>
      <UserInfo>
        <DisplayName>Bosch, Nijnke van den</DisplayName>
        <AccountId>413</AccountId>
        <AccountType/>
      </UserInfo>
      <UserInfo>
        <DisplayName>Koevoets, Fleur</DisplayName>
        <AccountId>536</AccountId>
        <AccountType/>
      </UserInfo>
      <UserInfo>
        <DisplayName>Janssen, Nanda</DisplayName>
        <AccountId>1500</AccountId>
        <AccountType/>
      </UserInfo>
      <UserInfo>
        <DisplayName>Nieuwenhuizen, Daniël</DisplayName>
        <AccountId>2833</AccountId>
        <AccountType/>
      </UserInfo>
      <UserInfo>
        <DisplayName>avliemt@gmail.com</DisplayName>
        <AccountId>7900</AccountId>
        <AccountType/>
      </UserInfo>
      <UserInfo>
        <DisplayName>Thomlinson, Sam</DisplayName>
        <AccountId>8058</AccountId>
        <AccountType/>
      </UserInfo>
      <UserInfo>
        <DisplayName>Bianchi, Haico</DisplayName>
        <AccountId>282</AccountId>
        <AccountType/>
      </UserInfo>
      <UserInfo>
        <DisplayName>Inkoop HL</DisplayName>
        <AccountId>8556</AccountId>
        <AccountType/>
      </UserInfo>
    </SharedWithUsers>
  </documentManagement>
</p:properties>
</file>

<file path=customXml/itemProps1.xml><?xml version="1.0" encoding="utf-8"?>
<ds:datastoreItem xmlns:ds="http://schemas.openxmlformats.org/officeDocument/2006/customXml" ds:itemID="{5A9C4B26-D430-4634-BA26-48F33B1E6F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778410-f3be-4063-a6d5-4b1f020b2c49"/>
    <ds:schemaRef ds:uri="35e14aff-d00f-40f2-907a-1b50bb902b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DA640C-F604-49EC-B589-D7B3B8BE3CAC}">
  <ds:schemaRefs>
    <ds:schemaRef ds:uri="http://schemas.microsoft.com/sharepoint/v3/contenttype/forms"/>
  </ds:schemaRefs>
</ds:datastoreItem>
</file>

<file path=customXml/itemProps3.xml><?xml version="1.0" encoding="utf-8"?>
<ds:datastoreItem xmlns:ds="http://schemas.openxmlformats.org/officeDocument/2006/customXml" ds:itemID="{C787851D-6322-46FA-BE21-A471BA7BE6F5}">
  <ds:schemaRefs>
    <ds:schemaRef ds:uri="http://schemas.microsoft.com/office/2006/metadata/properties"/>
    <ds:schemaRef ds:uri="http://schemas.microsoft.com/office/infopath/2007/PartnerControls"/>
    <ds:schemaRef ds:uri="35e14aff-d00f-40f2-907a-1b50bb902b4b"/>
  </ds:schemaRefs>
</ds:datastoreItem>
</file>

<file path=docProps/app.xml><?xml version="1.0" encoding="utf-8"?>
<Properties xmlns="http://schemas.openxmlformats.org/officeDocument/2006/extended-properties" xmlns:vt="http://schemas.openxmlformats.org/officeDocument/2006/docPropsVTypes">
  <Template>blank</Template>
  <TotalTime>75</TotalTime>
  <Words>432</Words>
  <Application>Microsoft Office PowerPoint</Application>
  <PresentationFormat>Widescreen</PresentationFormat>
  <Paragraphs>70</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HSLeiden PP Huisstijl presentatie nieuw</vt:lpstr>
      <vt:lpstr> </vt:lpstr>
      <vt:lpstr>Programma</vt:lpstr>
      <vt:lpstr>Terugblik op eerste lesweek</vt:lpstr>
      <vt:lpstr>Doelen</vt:lpstr>
      <vt:lpstr>Nabespreking vragen voorbereiding</vt:lpstr>
      <vt:lpstr>Planning voor twee weken</vt:lpstr>
      <vt:lpstr>Plan van aanpak voor eindopdracht</vt:lpstr>
      <vt:lpstr>Afronding en evaluatie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Best, John de</dc:creator>
  <cp:lastModifiedBy>Esmaili, Pegah</cp:lastModifiedBy>
  <cp:revision>5</cp:revision>
  <dcterms:created xsi:type="dcterms:W3CDTF">2019-09-09T14:47:57Z</dcterms:created>
  <dcterms:modified xsi:type="dcterms:W3CDTF">2020-10-29T12:11:35Z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0x01010034AA8555E4F98142942176A1D843443A</vt:lpwstr>
  </property>
  <property fmtid="{D5CDD505-2E9C-101B-9397-08002B2CF9AE}" pid="3" name="hl_doelgroep">
    <vt:lpwstr>3;#student|0b303f8e-1c75-49b6-9c22-3503af27efac;#7;#Medewerker|882c9350-9624-42d3-b869-6c3d44626b60</vt:lpwstr>
  </property>
  <property fmtid="{D5CDD505-2E9C-101B-9397-08002B2CF9AE}" pid="4" name="hl_onderwerp">
    <vt:lpwstr>358;#Huisstijl|35175797-e217-4e78-b165-b4869f83dc65</vt:lpwstr>
  </property>
  <property fmtid="{D5CDD505-2E9C-101B-9397-08002B2CF9AE}" pid="5" name="hl_periode">
    <vt:lpwstr/>
  </property>
  <property fmtid="{D5CDD505-2E9C-101B-9397-08002B2CF9AE}" pid="6" name="hl_afdeling_opleiding">
    <vt:lpwstr>357;#Traffic|47d510a5-3fed-4bff-830b-d9bbb44b4388</vt:lpwstr>
  </property>
  <property fmtid="{D5CDD505-2E9C-101B-9397-08002B2CF9AE}" pid="7" name="hl_kenmerk">
    <vt:lpwstr>125;#Template|2c7720aa-7127-4f68-9eac-a79deff4e0e0</vt:lpwstr>
  </property>
  <property fmtid="{D5CDD505-2E9C-101B-9397-08002B2CF9AE}" pid="8" name="hl_dienst_faculteit">
    <vt:lpwstr>263;#Marketing ＆ Communicatie|e4b15a6d-fcac-4d99-82b1-2cd9ff886aa7</vt:lpwstr>
  </property>
  <property fmtid="{D5CDD505-2E9C-101B-9397-08002B2CF9AE}" pid="9" name="hl_status">
    <vt:lpwstr>9;#Definitief|2c963a99-9f67-4b56-8397-ef78c6cc2805</vt:lpwstr>
  </property>
  <property fmtid="{D5CDD505-2E9C-101B-9397-08002B2CF9AE}" pid="10" name="SharedWithUsers">
    <vt:lpwstr>591;#Mastrigt, Ronald van;#6415;#e.deboer@converseconsulting.eu;#413;#Bosch, Nijnke van den;#536;#Koevoets, Fleur;#1500;#Janssen, Nanda;#2833;#Nieuwenhuizen, Daniël;#7900;#avliemt@gmail.com;#8058;#Thomlinson, Sam;#282;#Bianchi, Haico;#8556;#Inkoop HL</vt:lpwstr>
  </property>
</Properties>
</file>