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56" r:id="rId2"/>
    <p:sldId id="263" r:id="rId3"/>
    <p:sldId id="258" r:id="rId4"/>
    <p:sldId id="260" r:id="rId5"/>
    <p:sldId id="261" r:id="rId6"/>
  </p:sldIdLst>
  <p:sldSz cx="9144000" cy="6858000" type="screen4x3"/>
  <p:notesSz cx="6858000" cy="9144000"/>
  <p:custDataLst>
    <p:tags r:id="rId9"/>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7002B"/>
    <a:srgbClr val="7575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1410"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134"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F89EEC9-45A9-4488-960C-BDAAB871F99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0754BA20-6023-4140-B042-331ECC33AF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69E681A-F07D-4EA3-95B6-168D78ADD7AC}" type="datetimeFigureOut">
              <a:rPr lang="nl-NL" smtClean="0"/>
              <a:t>13-11-2018</a:t>
            </a:fld>
            <a:endParaRPr lang="nl-NL"/>
          </a:p>
        </p:txBody>
      </p:sp>
      <p:sp>
        <p:nvSpPr>
          <p:cNvPr id="4" name="Tijdelijke aanduiding voor voettekst 3">
            <a:extLst>
              <a:ext uri="{FF2B5EF4-FFF2-40B4-BE49-F238E27FC236}">
                <a16:creationId xmlns:a16="http://schemas.microsoft.com/office/drawing/2014/main" id="{DAD2A14D-D39A-46F8-8BA2-BDBC296FEA5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4825C81C-9A0C-4EAC-BDEB-8C39F45FBB3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FD60A5E-6F11-4F96-B3D2-F3FA64C3E918}" type="slidenum">
              <a:rPr lang="nl-NL" smtClean="0"/>
              <a:t>‹nr.›</a:t>
            </a:fld>
            <a:endParaRPr lang="nl-NL"/>
          </a:p>
        </p:txBody>
      </p:sp>
    </p:spTree>
    <p:extLst>
      <p:ext uri="{BB962C8B-B14F-4D97-AF65-F5344CB8AC3E}">
        <p14:creationId xmlns:p14="http://schemas.microsoft.com/office/powerpoint/2010/main" val="559843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AE479B-0824-4778-8E2C-B648B034B146}" type="datetimeFigureOut">
              <a:rPr lang="nl-NL" smtClean="0"/>
              <a:t>13-11-2018</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BE2D8D-0045-4896-94FB-3A80602FDFCD}" type="slidenum">
              <a:rPr lang="nl-NL" smtClean="0"/>
              <a:t>‹nr.›</a:t>
            </a:fld>
            <a:endParaRPr lang="nl-NL"/>
          </a:p>
        </p:txBody>
      </p:sp>
    </p:spTree>
    <p:extLst>
      <p:ext uri="{BB962C8B-B14F-4D97-AF65-F5344CB8AC3E}">
        <p14:creationId xmlns:p14="http://schemas.microsoft.com/office/powerpoint/2010/main" val="219902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DBE2D8D-0045-4896-94FB-3A80602FDFCD}" type="slidenum">
              <a:rPr lang="nl-NL" smtClean="0"/>
              <a:t>1</a:t>
            </a:fld>
            <a:endParaRPr lang="nl-NL"/>
          </a:p>
        </p:txBody>
      </p:sp>
    </p:spTree>
    <p:extLst>
      <p:ext uri="{BB962C8B-B14F-4D97-AF65-F5344CB8AC3E}">
        <p14:creationId xmlns:p14="http://schemas.microsoft.com/office/powerpoint/2010/main" val="1173995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DBE2D8D-0045-4896-94FB-3A80602FDFCD}" type="slidenum">
              <a:rPr lang="nl-NL" smtClean="0"/>
              <a:t>2</a:t>
            </a:fld>
            <a:endParaRPr lang="nl-NL"/>
          </a:p>
        </p:txBody>
      </p:sp>
    </p:spTree>
    <p:extLst>
      <p:ext uri="{BB962C8B-B14F-4D97-AF65-F5344CB8AC3E}">
        <p14:creationId xmlns:p14="http://schemas.microsoft.com/office/powerpoint/2010/main" val="1777218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DBE2D8D-0045-4896-94FB-3A80602FDFCD}" type="slidenum">
              <a:rPr lang="nl-NL" smtClean="0"/>
              <a:t>4</a:t>
            </a:fld>
            <a:endParaRPr lang="nl-NL"/>
          </a:p>
        </p:txBody>
      </p:sp>
    </p:spTree>
    <p:extLst>
      <p:ext uri="{BB962C8B-B14F-4D97-AF65-F5344CB8AC3E}">
        <p14:creationId xmlns:p14="http://schemas.microsoft.com/office/powerpoint/2010/main" val="2941832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DBE2D8D-0045-4896-94FB-3A80602FDFCD}" type="slidenum">
              <a:rPr lang="nl-NL" smtClean="0"/>
              <a:t>5</a:t>
            </a:fld>
            <a:endParaRPr lang="nl-NL"/>
          </a:p>
        </p:txBody>
      </p:sp>
    </p:spTree>
    <p:extLst>
      <p:ext uri="{BB962C8B-B14F-4D97-AF65-F5344CB8AC3E}">
        <p14:creationId xmlns:p14="http://schemas.microsoft.com/office/powerpoint/2010/main" val="40466458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1.png"/><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est"/>
          <p:cNvSpPr>
            <a:spLocks noGrp="1"/>
          </p:cNvSpPr>
          <p:nvPr>
            <p:ph type="ctrTitle"/>
            <p:custDataLst>
              <p:tags r:id="rId1"/>
            </p:custDataLst>
          </p:nvPr>
        </p:nvSpPr>
        <p:spPr>
          <a:xfrm>
            <a:off x="1098000" y="2570400"/>
            <a:ext cx="6948000" cy="356400"/>
          </a:xfrm>
        </p:spPr>
        <p:txBody>
          <a:bodyPr anchor="t" anchorCtr="0"/>
          <a:lstStyle>
            <a:lvl1pPr algn="l">
              <a:defRPr sz="2600" cap="all" baseline="0"/>
            </a:lvl1pPr>
          </a:lstStyle>
          <a:p>
            <a:r>
              <a:rPr lang="nl-NL"/>
              <a:t>Klik om stijl te bewerken</a:t>
            </a:r>
            <a:endParaRPr lang="en-US" dirty="0"/>
          </a:p>
        </p:txBody>
      </p:sp>
      <p:sp>
        <p:nvSpPr>
          <p:cNvPr id="3" name="Test"/>
          <p:cNvSpPr>
            <a:spLocks noGrp="1"/>
          </p:cNvSpPr>
          <p:nvPr>
            <p:ph type="subTitle" idx="1"/>
            <p:custDataLst>
              <p:tags r:id="rId2"/>
            </p:custDataLst>
          </p:nvPr>
        </p:nvSpPr>
        <p:spPr>
          <a:xfrm>
            <a:off x="1098000" y="3110400"/>
            <a:ext cx="6948000" cy="230400"/>
          </a:xfrm>
        </p:spPr>
        <p:txBody>
          <a:bodyPr>
            <a:normAutofit/>
          </a:bodyPr>
          <a:lstStyle>
            <a:lvl1pPr marL="0" indent="0" algn="l">
              <a:buNone/>
              <a:defRPr sz="1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Test"/>
          <p:cNvSpPr txBox="1"/>
          <p:nvPr userDrawn="1">
            <p:custDataLst>
              <p:tags r:id="rId3"/>
            </p:custDataLst>
          </p:nvPr>
        </p:nvSpPr>
        <p:spPr>
          <a:xfrm>
            <a:off x="1098000" y="4194000"/>
            <a:ext cx="6948000" cy="246221"/>
          </a:xfrm>
          <a:prstGeom prst="rect">
            <a:avLst/>
          </a:prstGeom>
          <a:noFill/>
        </p:spPr>
        <p:txBody>
          <a:bodyPr wrap="square" lIns="0" tIns="0" rIns="0" bIns="0" rtlCol="0">
            <a:spAutoFit/>
          </a:bodyPr>
          <a:lstStyle/>
          <a:p>
            <a:r>
              <a:rPr lang="nl-NL" sz="1600">
                <a:latin typeface="Verdana" panose="020B0604030504040204" pitchFamily="34" charset="0"/>
                <a:ea typeface="Verdana" panose="020B0604030504040204" pitchFamily="34" charset="0"/>
                <a:cs typeface="Verdana" panose="020B0604030504040204" pitchFamily="34" charset="0"/>
              </a:rPr>
              <a:t>Auteur</a:t>
            </a:r>
            <a:endParaRPr lang="nl-NL" sz="1600" dirty="0">
              <a:latin typeface="Verdana" panose="020B0604030504040204" pitchFamily="34" charset="0"/>
              <a:ea typeface="Verdana" panose="020B0604030504040204" pitchFamily="34" charset="0"/>
              <a:cs typeface="Verdana" panose="020B0604030504040204" pitchFamily="34" charset="0"/>
            </a:endParaRPr>
          </a:p>
        </p:txBody>
      </p:sp>
      <p:sp>
        <p:nvSpPr>
          <p:cNvPr id="5" name="Tijdelijke aanduiding voor datum 4"/>
          <p:cNvSpPr>
            <a:spLocks noGrp="1"/>
          </p:cNvSpPr>
          <p:nvPr>
            <p:ph type="dt" sz="half" idx="10"/>
          </p:nvPr>
        </p:nvSpPr>
        <p:spPr/>
        <p:txBody>
          <a:bodyPr/>
          <a:lstStyle/>
          <a:p>
            <a:fld id="{2B01272F-C17F-4525-A13D-7737166175FC}" type="datetime4">
              <a:rPr lang="nl-NL" smtClean="0"/>
              <a:t>13 november 2018</a:t>
            </a:fld>
            <a:endParaRPr lang="nl-NL"/>
          </a:p>
        </p:txBody>
      </p:sp>
    </p:spTree>
    <p:extLst>
      <p:ext uri="{BB962C8B-B14F-4D97-AF65-F5344CB8AC3E}">
        <p14:creationId xmlns:p14="http://schemas.microsoft.com/office/powerpoint/2010/main" val="1674637440"/>
      </p:ext>
    </p:extLst>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Tijdelijke aanduiding voor datum 6"/>
          <p:cNvSpPr>
            <a:spLocks noGrp="1"/>
          </p:cNvSpPr>
          <p:nvPr>
            <p:ph type="dt" sz="half" idx="10"/>
          </p:nvPr>
        </p:nvSpPr>
        <p:spPr/>
        <p:txBody>
          <a:bodyPr/>
          <a:lstStyle/>
          <a:p>
            <a:fld id="{2B01272F-C17F-4525-A13D-7737166175FC}" type="datetime4">
              <a:rPr lang="nl-NL" smtClean="0"/>
              <a:t>13 november 2018</a:t>
            </a:fld>
            <a:endParaRPr lang="nl-NL"/>
          </a:p>
        </p:txBody>
      </p:sp>
      <p:sp>
        <p:nvSpPr>
          <p:cNvPr id="8" name="Tijdelijke aanduiding voor dianummer 7"/>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2691544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29375" y="1622425"/>
            <a:ext cx="1971675" cy="428400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971550" y="1622425"/>
            <a:ext cx="5343525" cy="4284000"/>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ijdelijke aanduiding voor datum 3"/>
          <p:cNvSpPr>
            <a:spLocks noGrp="1"/>
          </p:cNvSpPr>
          <p:nvPr>
            <p:ph type="dt" sz="half" idx="10"/>
          </p:nvPr>
        </p:nvSpPr>
        <p:spPr/>
        <p:txBody>
          <a:bodyPr/>
          <a:lstStyle/>
          <a:p>
            <a:fld id="{2B01272F-C17F-4525-A13D-7737166175FC}" type="datetime4">
              <a:rPr lang="nl-NL" smtClean="0"/>
              <a:t>13 november 2018</a:t>
            </a:fld>
            <a:endParaRPr lang="nl-NL"/>
          </a:p>
        </p:txBody>
      </p:sp>
      <p:sp>
        <p:nvSpPr>
          <p:cNvPr id="5" name="Tijdelijke aanduiding voor voettekst 4"/>
          <p:cNvSpPr>
            <a:spLocks noGrp="1"/>
          </p:cNvSpPr>
          <p:nvPr>
            <p:ph type="ftr" sz="quarter" idx="11"/>
          </p:nvPr>
        </p:nvSpPr>
        <p:spPr>
          <a:xfrm>
            <a:off x="1098000" y="6426000"/>
            <a:ext cx="3086100" cy="216000"/>
          </a:xfrm>
          <a:prstGeom prst="rect">
            <a:avLst/>
          </a:prstGeom>
        </p:spPr>
        <p:txBody>
          <a:bodyPr/>
          <a:lstStyle/>
          <a:p>
            <a:endParaRPr lang="nl-NL" dirty="0"/>
          </a:p>
        </p:txBody>
      </p:sp>
      <p:sp>
        <p:nvSpPr>
          <p:cNvPr id="6" name="Tijdelijke aanduiding voor dianummer 5"/>
          <p:cNvSpPr>
            <a:spLocks noGrp="1"/>
          </p:cNvSpPr>
          <p:nvPr>
            <p:ph type="sldNum" sz="quarter" idx="12"/>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1141441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 en object">
    <p:bg>
      <p:bgPr>
        <a:solidFill>
          <a:schemeClr val="bg1"/>
        </a:solidFill>
        <a:effectLst/>
      </p:bgPr>
    </p:bg>
    <p:spTree>
      <p:nvGrpSpPr>
        <p:cNvPr id="1" name=""/>
        <p:cNvGrpSpPr/>
        <p:nvPr/>
      </p:nvGrpSpPr>
      <p:grpSpPr>
        <a:xfrm>
          <a:off x="0" y="0"/>
          <a:ext cx="0" cy="0"/>
          <a:chOff x="0" y="0"/>
          <a:chExt cx="0" cy="0"/>
        </a:xfrm>
      </p:grpSpPr>
      <p:pic>
        <p:nvPicPr>
          <p:cNvPr id="2" name="Test"/>
          <p:cNvPicPr>
            <a:picLocks noChangeAspect="1"/>
          </p:cNvPicPr>
          <p:nvPr userDrawn="1">
            <p:custDataLst>
              <p:tags r:id="rId1"/>
            </p:custDataLst>
          </p:nvPr>
        </p:nvPicPr>
        <p:blipFill rotWithShape="1">
          <a:blip r:embed="rId4" cstate="print">
            <a:extLst>
              <a:ext uri="{28A0092B-C50C-407E-A947-70E740481C1C}">
                <a14:useLocalDpi xmlns:a14="http://schemas.microsoft.com/office/drawing/2010/main" val="0"/>
              </a:ext>
            </a:extLst>
          </a:blip>
          <a:srcRect l="4392" r="6146"/>
          <a:stretch/>
        </p:blipFill>
        <p:spPr>
          <a:xfrm>
            <a:off x="0" y="0"/>
            <a:ext cx="9144001" cy="6858000"/>
          </a:xfrm>
          <a:prstGeom prst="rect">
            <a:avLst/>
          </a:prstGeom>
        </p:spPr>
      </p:pic>
      <p:sp>
        <p:nvSpPr>
          <p:cNvPr id="4" name="Rechthoek 3"/>
          <p:cNvSpPr/>
          <p:nvPr userDrawn="1"/>
        </p:nvSpPr>
        <p:spPr>
          <a:xfrm>
            <a:off x="0" y="0"/>
            <a:ext cx="91440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p:cNvPicPr preferRelativeResize="0">
            <a:picLocks noChangeAspect="1"/>
          </p:cNvPicPr>
          <p:nvPr userDrawn="1">
            <p:custDataLst>
              <p:tags r:id="rId2"/>
            </p:custDataLst>
          </p:nvPr>
        </p:nvPicPr>
        <p:blipFill>
          <a:blip r:embed="rId5" cstate="print">
            <a:extLst>
              <a:ext uri="{28A0092B-C50C-407E-A947-70E740481C1C}">
                <a14:useLocalDpi xmlns:a14="http://schemas.microsoft.com/office/drawing/2010/main" val="0"/>
              </a:ext>
            </a:extLst>
          </a:blip>
          <a:stretch>
            <a:fillRect/>
          </a:stretch>
        </p:blipFill>
        <p:spPr>
          <a:xfrm>
            <a:off x="6687094" y="648000"/>
            <a:ext cx="2041396" cy="612000"/>
          </a:xfrm>
          <a:prstGeom prst="rect">
            <a:avLst/>
          </a:prstGeom>
        </p:spPr>
      </p:pic>
    </p:spTree>
    <p:extLst>
      <p:ext uri="{BB962C8B-B14F-4D97-AF65-F5344CB8AC3E}">
        <p14:creationId xmlns:p14="http://schemas.microsoft.com/office/powerpoint/2010/main" val="3170911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Tijdelijke aanduiding voor datum 6"/>
          <p:cNvSpPr>
            <a:spLocks noGrp="1"/>
          </p:cNvSpPr>
          <p:nvPr>
            <p:ph type="dt" sz="half" idx="10"/>
          </p:nvPr>
        </p:nvSpPr>
        <p:spPr/>
        <p:txBody>
          <a:bodyPr/>
          <a:lstStyle/>
          <a:p>
            <a:fld id="{2B01272F-C17F-4525-A13D-7737166175FC}" type="datetime4">
              <a:rPr lang="nl-NL" smtClean="0"/>
              <a:t>13 november 2018</a:t>
            </a:fld>
            <a:endParaRPr lang="nl-NL"/>
          </a:p>
        </p:txBody>
      </p:sp>
      <p:sp>
        <p:nvSpPr>
          <p:cNvPr id="8" name="Tijdelijke aanduiding voor dianummer 7"/>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268619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098000" y="5086800"/>
            <a:ext cx="6948000" cy="360000"/>
          </a:xfrm>
        </p:spPr>
        <p:txBody>
          <a:bodyPr anchor="b"/>
          <a:lstStyle>
            <a:lvl1pPr>
              <a:defRPr sz="2600" cap="all" baseline="0"/>
            </a:lvl1pPr>
          </a:lstStyle>
          <a:p>
            <a:r>
              <a:rPr lang="nl-NL"/>
              <a:t>Klik om stijl te bewerken</a:t>
            </a:r>
            <a:endParaRPr lang="en-US" dirty="0"/>
          </a:p>
        </p:txBody>
      </p:sp>
      <p:sp>
        <p:nvSpPr>
          <p:cNvPr id="3" name="Text Placeholder 2"/>
          <p:cNvSpPr>
            <a:spLocks noGrp="1"/>
          </p:cNvSpPr>
          <p:nvPr>
            <p:ph type="body" idx="1"/>
          </p:nvPr>
        </p:nvSpPr>
        <p:spPr>
          <a:xfrm>
            <a:off x="1098000" y="918000"/>
            <a:ext cx="5112000" cy="3877200"/>
          </a:xfrm>
        </p:spPr>
        <p:txBody>
          <a:bodyPr anchor="b" anchorCtr="0">
            <a:normAutofit/>
          </a:bodyPr>
          <a:lstStyle>
            <a:lvl1pPr marL="0" indent="0">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7" name="Tijdelijke aanduiding voor datum 6"/>
          <p:cNvSpPr>
            <a:spLocks noGrp="1"/>
          </p:cNvSpPr>
          <p:nvPr>
            <p:ph type="dt" sz="half" idx="10"/>
          </p:nvPr>
        </p:nvSpPr>
        <p:spPr/>
        <p:txBody>
          <a:bodyPr/>
          <a:lstStyle/>
          <a:p>
            <a:fld id="{2B01272F-C17F-4525-A13D-7737166175FC}" type="datetime4">
              <a:rPr lang="nl-NL" smtClean="0"/>
              <a:t>13 november 2018</a:t>
            </a:fld>
            <a:endParaRPr lang="nl-NL"/>
          </a:p>
        </p:txBody>
      </p:sp>
      <p:sp>
        <p:nvSpPr>
          <p:cNvPr id="8" name="Tijdelijke aanduiding voor dianummer 7"/>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427845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098000" y="2124000"/>
            <a:ext cx="3315600" cy="38772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824000" y="2124000"/>
            <a:ext cx="3315600" cy="38772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Tijdelijke aanduiding voor datum 7"/>
          <p:cNvSpPr>
            <a:spLocks noGrp="1"/>
          </p:cNvSpPr>
          <p:nvPr>
            <p:ph type="dt" sz="half" idx="10"/>
          </p:nvPr>
        </p:nvSpPr>
        <p:spPr/>
        <p:txBody>
          <a:bodyPr/>
          <a:lstStyle/>
          <a:p>
            <a:fld id="{2B01272F-C17F-4525-A13D-7737166175FC}" type="datetime4">
              <a:rPr lang="nl-NL" smtClean="0"/>
              <a:t>13 november 2018</a:t>
            </a:fld>
            <a:endParaRPr lang="nl-NL"/>
          </a:p>
        </p:txBody>
      </p:sp>
      <p:sp>
        <p:nvSpPr>
          <p:cNvPr id="9" name="Tijdelijke aanduiding voor dianummer 8"/>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23968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098000" y="918000"/>
            <a:ext cx="5112000" cy="356400"/>
          </a:xfrm>
        </p:spPr>
        <p:txBody>
          <a:bodyPr/>
          <a:lstStyle/>
          <a:p>
            <a:r>
              <a:rPr lang="nl-NL"/>
              <a:t>Klik om stijl te bewerken</a:t>
            </a:r>
            <a:endParaRPr lang="en-US" dirty="0"/>
          </a:p>
        </p:txBody>
      </p:sp>
      <p:sp>
        <p:nvSpPr>
          <p:cNvPr id="3" name="Text Placeholder 2"/>
          <p:cNvSpPr>
            <a:spLocks noGrp="1"/>
          </p:cNvSpPr>
          <p:nvPr>
            <p:ph type="body" idx="1"/>
          </p:nvPr>
        </p:nvSpPr>
        <p:spPr>
          <a:xfrm>
            <a:off x="1098000" y="1533600"/>
            <a:ext cx="3312000" cy="640800"/>
          </a:xfrm>
        </p:spPr>
        <p:txBody>
          <a:bodyPr anchor="t" anchorCtr="0">
            <a:normAutofit/>
          </a:bodyPr>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098000" y="2174400"/>
            <a:ext cx="3312000" cy="39528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87200" y="1533600"/>
            <a:ext cx="3312000" cy="640800"/>
          </a:xfrm>
        </p:spPr>
        <p:txBody>
          <a:bodyPr anchor="t" anchorCtr="0">
            <a:normAutofit/>
          </a:bodyPr>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4687200" y="2174400"/>
            <a:ext cx="3312000" cy="39528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0" name="Tijdelijke aanduiding voor datum 9"/>
          <p:cNvSpPr>
            <a:spLocks noGrp="1"/>
          </p:cNvSpPr>
          <p:nvPr>
            <p:ph type="dt" sz="half" idx="10"/>
          </p:nvPr>
        </p:nvSpPr>
        <p:spPr/>
        <p:txBody>
          <a:bodyPr/>
          <a:lstStyle/>
          <a:p>
            <a:fld id="{2B01272F-C17F-4525-A13D-7737166175FC}" type="datetime4">
              <a:rPr lang="nl-NL" smtClean="0"/>
              <a:t>13 november 2018</a:t>
            </a:fld>
            <a:endParaRPr lang="nl-NL"/>
          </a:p>
        </p:txBody>
      </p:sp>
      <p:sp>
        <p:nvSpPr>
          <p:cNvPr id="11" name="Tijdelijke aanduiding voor dianummer 10"/>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3402640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6" name="Tijdelijke aanduiding voor datum 5"/>
          <p:cNvSpPr>
            <a:spLocks noGrp="1"/>
          </p:cNvSpPr>
          <p:nvPr>
            <p:ph type="dt" sz="half" idx="10"/>
          </p:nvPr>
        </p:nvSpPr>
        <p:spPr/>
        <p:txBody>
          <a:bodyPr/>
          <a:lstStyle/>
          <a:p>
            <a:fld id="{2B01272F-C17F-4525-A13D-7737166175FC}" type="datetime4">
              <a:rPr lang="nl-NL" smtClean="0"/>
              <a:t>13 november 2018</a:t>
            </a:fld>
            <a:endParaRPr lang="nl-NL"/>
          </a:p>
        </p:txBody>
      </p:sp>
      <p:sp>
        <p:nvSpPr>
          <p:cNvPr id="7" name="Tijdelijke aanduiding voor dianummer 6"/>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3388724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fld id="{2B01272F-C17F-4525-A13D-7737166175FC}" type="datetime4">
              <a:rPr lang="nl-NL" smtClean="0"/>
              <a:t>13 november 2018</a:t>
            </a:fld>
            <a:endParaRPr lang="nl-NL"/>
          </a:p>
        </p:txBody>
      </p:sp>
      <p:sp>
        <p:nvSpPr>
          <p:cNvPr id="6" name="Tijdelijke aanduiding voor dianummer 5"/>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978966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098000" y="5040000"/>
            <a:ext cx="6912000" cy="360000"/>
          </a:xfrm>
        </p:spPr>
        <p:txBody>
          <a:bodyPr anchor="t" anchorCtr="0"/>
          <a:lstStyle>
            <a:lvl1pPr>
              <a:defRPr sz="2600"/>
            </a:lvl1pPr>
          </a:lstStyle>
          <a:p>
            <a:r>
              <a:rPr lang="nl-NL"/>
              <a:t>Klik om stijl te bewerken</a:t>
            </a:r>
            <a:endParaRPr lang="en-US" dirty="0"/>
          </a:p>
        </p:txBody>
      </p:sp>
      <p:sp>
        <p:nvSpPr>
          <p:cNvPr id="3" name="Picture Placeholder 2"/>
          <p:cNvSpPr>
            <a:spLocks noGrp="1"/>
          </p:cNvSpPr>
          <p:nvPr>
            <p:ph type="pic" idx="1"/>
          </p:nvPr>
        </p:nvSpPr>
        <p:spPr>
          <a:xfrm>
            <a:off x="1098000" y="918000"/>
            <a:ext cx="5112000" cy="411480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098000" y="5446800"/>
            <a:ext cx="6912000" cy="8064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8" name="Tijdelijke aanduiding voor datum 7"/>
          <p:cNvSpPr>
            <a:spLocks noGrp="1"/>
          </p:cNvSpPr>
          <p:nvPr>
            <p:ph type="dt" sz="half" idx="10"/>
          </p:nvPr>
        </p:nvSpPr>
        <p:spPr/>
        <p:txBody>
          <a:bodyPr/>
          <a:lstStyle/>
          <a:p>
            <a:fld id="{2B01272F-C17F-4525-A13D-7737166175FC}" type="datetime4">
              <a:rPr lang="nl-NL" smtClean="0"/>
              <a:t>13 november 2018</a:t>
            </a:fld>
            <a:endParaRPr lang="nl-NL"/>
          </a:p>
        </p:txBody>
      </p:sp>
      <p:sp>
        <p:nvSpPr>
          <p:cNvPr id="9" name="Tijdelijke aanduiding voor dianummer 8"/>
          <p:cNvSpPr>
            <a:spLocks noGrp="1"/>
          </p:cNvSpPr>
          <p:nvPr>
            <p:ph type="sldNum" sz="quarter" idx="11"/>
          </p:nvPr>
        </p:nvSpPr>
        <p:spPr/>
        <p:txBody>
          <a:bodyPr/>
          <a:lstStyle/>
          <a:p>
            <a:r>
              <a:rPr lang="nl-NL"/>
              <a:t>| </a:t>
            </a:r>
            <a:fld id="{75858F3E-B417-432D-910B-1B0A8C2DCBA3}" type="slidenum">
              <a:rPr lang="nl-NL" smtClean="0"/>
              <a:pPr/>
              <a:t>‹nr.›</a:t>
            </a:fld>
            <a:endParaRPr lang="nl-NL" dirty="0"/>
          </a:p>
        </p:txBody>
      </p:sp>
    </p:spTree>
    <p:extLst>
      <p:ext uri="{BB962C8B-B14F-4D97-AF65-F5344CB8AC3E}">
        <p14:creationId xmlns:p14="http://schemas.microsoft.com/office/powerpoint/2010/main" val="3695765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8000" y="918000"/>
            <a:ext cx="5112000" cy="356400"/>
          </a:xfrm>
          <a:prstGeom prst="rect">
            <a:avLst/>
          </a:prstGeom>
        </p:spPr>
        <p:txBody>
          <a:bodyPr vert="horz" lIns="0" tIns="0" rIns="0" bIns="0" rtlCol="0" anchor="t" anchorCtr="0">
            <a:noAutofit/>
          </a:bodyPr>
          <a:lstStyle/>
          <a:p>
            <a:r>
              <a:rPr lang="nl-NL" dirty="0"/>
              <a:t>Klik om de stijl te bewerken</a:t>
            </a:r>
            <a:endParaRPr lang="en-US" dirty="0"/>
          </a:p>
        </p:txBody>
      </p:sp>
      <p:sp>
        <p:nvSpPr>
          <p:cNvPr id="3" name="Text Placeholder 2"/>
          <p:cNvSpPr>
            <a:spLocks noGrp="1"/>
          </p:cNvSpPr>
          <p:nvPr>
            <p:ph type="body" idx="1"/>
          </p:nvPr>
        </p:nvSpPr>
        <p:spPr>
          <a:xfrm>
            <a:off x="1098000" y="2124000"/>
            <a:ext cx="6948000" cy="3877200"/>
          </a:xfrm>
          <a:prstGeom prst="rect">
            <a:avLst/>
          </a:prstGeom>
        </p:spPr>
        <p:txBody>
          <a:bodyPr vert="horz" lIns="0" tIns="0" rIns="0" bIns="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2"/>
          </p:nvPr>
        </p:nvSpPr>
        <p:spPr>
          <a:xfrm>
            <a:off x="5988600" y="6426000"/>
            <a:ext cx="2057400" cy="216000"/>
          </a:xfrm>
          <a:prstGeom prst="rect">
            <a:avLst/>
          </a:prstGeom>
        </p:spPr>
        <p:txBody>
          <a:bodyPr vert="horz" lIns="0" tIns="0" rIns="0" bIns="0" rtlCol="0" anchor="ctr"/>
          <a:lstStyle>
            <a:lvl1pPr algn="r">
              <a:defRPr sz="1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B01272F-C17F-4525-A13D-7737166175FC}" type="datetime4">
              <a:rPr lang="nl-NL" smtClean="0"/>
              <a:t>13 november 2018</a:t>
            </a:fld>
            <a:endParaRPr lang="nl-NL" dirty="0"/>
          </a:p>
        </p:txBody>
      </p:sp>
      <p:sp>
        <p:nvSpPr>
          <p:cNvPr id="6" name="Slide Number Placeholder 5"/>
          <p:cNvSpPr>
            <a:spLocks noGrp="1"/>
          </p:cNvSpPr>
          <p:nvPr>
            <p:ph type="sldNum" sz="quarter" idx="4"/>
          </p:nvPr>
        </p:nvSpPr>
        <p:spPr>
          <a:xfrm>
            <a:off x="8277225" y="6426000"/>
            <a:ext cx="612000" cy="216000"/>
          </a:xfrm>
          <a:prstGeom prst="rect">
            <a:avLst/>
          </a:prstGeom>
        </p:spPr>
        <p:txBody>
          <a:bodyPr vert="horz" lIns="0" tIns="0" rIns="0" bIns="0" rtlCol="0" anchor="ctr"/>
          <a:lstStyle>
            <a:lvl1pPr algn="r">
              <a:defRPr sz="1000">
                <a:solidFill>
                  <a:srgbClr val="C7002B"/>
                </a:solidFill>
                <a:latin typeface="Verdana" panose="020B0604030504040204" pitchFamily="34" charset="0"/>
                <a:ea typeface="Verdana" panose="020B0604030504040204" pitchFamily="34" charset="0"/>
                <a:cs typeface="Verdana" panose="020B0604030504040204" pitchFamily="34" charset="0"/>
              </a:defRPr>
            </a:lvl1pPr>
          </a:lstStyle>
          <a:p>
            <a:r>
              <a:rPr lang="nl-NL"/>
              <a:t>| </a:t>
            </a:r>
            <a:fld id="{75858F3E-B417-432D-910B-1B0A8C2DCBA3}" type="slidenum">
              <a:rPr lang="nl-NL" smtClean="0"/>
              <a:pPr/>
              <a:t>‹nr.›</a:t>
            </a:fld>
            <a:endParaRPr lang="nl-NL" dirty="0"/>
          </a:p>
        </p:txBody>
      </p:sp>
      <p:sp>
        <p:nvSpPr>
          <p:cNvPr id="10" name="Test"/>
          <p:cNvSpPr txBox="1">
            <a:spLocks noChangeArrowheads="1"/>
          </p:cNvSpPr>
          <p:nvPr userDrawn="1">
            <p:custDataLst>
              <p:tags r:id="rId13"/>
            </p:custDataLst>
          </p:nvPr>
        </p:nvSpPr>
        <p:spPr bwMode="auto">
          <a:xfrm>
            <a:off x="1093990" y="6390000"/>
            <a:ext cx="4550400" cy="288000"/>
          </a:xfrm>
          <a:prstGeom prst="rect">
            <a:avLst/>
          </a:prstGeom>
        </p:spPr>
        <p:txBody>
          <a:bodyPr vert="horz" lIns="0" tIns="0" rIns="0" bIns="0" rtlCol="0" anchor="ctr"/>
          <a:lstStyle>
            <a:defPPr>
              <a:defRPr lang="nl-NL"/>
            </a:defPPr>
            <a:lvl1pPr>
              <a:defRPr sz="1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pPr lvl="0"/>
            <a:r>
              <a:rPr lang="nl-NL"/>
              <a:t>Titel</a:t>
            </a:r>
            <a:endParaRPr lang="nl-NL" dirty="0"/>
          </a:p>
        </p:txBody>
      </p:sp>
      <p:sp>
        <p:nvSpPr>
          <p:cNvPr id="8" name="Rechthoek 7"/>
          <p:cNvSpPr/>
          <p:nvPr userDrawn="1"/>
        </p:nvSpPr>
        <p:spPr>
          <a:xfrm>
            <a:off x="0" y="0"/>
            <a:ext cx="9144000" cy="14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p:cNvPicPr preferRelativeResize="0">
            <a:picLocks noChangeAspect="1"/>
          </p:cNvPicPr>
          <p:nvPr userDrawn="1">
            <p:custDataLst>
              <p:tags r:id="rId14"/>
            </p:custDataLst>
          </p:nvPr>
        </p:nvPicPr>
        <p:blipFill>
          <a:blip r:embed="rId15" cstate="print">
            <a:extLst>
              <a:ext uri="{28A0092B-C50C-407E-A947-70E740481C1C}">
                <a14:useLocalDpi xmlns:a14="http://schemas.microsoft.com/office/drawing/2010/main" val="0"/>
              </a:ext>
            </a:extLst>
          </a:blip>
          <a:stretch>
            <a:fillRect/>
          </a:stretch>
        </p:blipFill>
        <p:spPr>
          <a:xfrm>
            <a:off x="6687094" y="648000"/>
            <a:ext cx="2041396" cy="612000"/>
          </a:xfrm>
          <a:prstGeom prst="rect">
            <a:avLst/>
          </a:prstGeom>
        </p:spPr>
      </p:pic>
    </p:spTree>
    <p:extLst>
      <p:ext uri="{BB962C8B-B14F-4D97-AF65-F5344CB8AC3E}">
        <p14:creationId xmlns:p14="http://schemas.microsoft.com/office/powerpoint/2010/main" val="4102090644"/>
      </p:ext>
    </p:extLst>
  </p:cSld>
  <p:clrMap bg1="lt1" tx1="dk1" bg2="lt2" tx2="dk2" accent1="accent1" accent2="accent2" accent3="accent3" accent4="accent4" accent5="accent5" accent6="accent6" hlink="hlink" folHlink="folHlink"/>
  <p:sldLayoutIdLst>
    <p:sldLayoutId id="2147483661" r:id="rId1"/>
    <p:sldLayoutId id="2147483673" r:id="rId2"/>
    <p:sldLayoutId id="214748367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2600" b="1" kern="1200">
          <a:solidFill>
            <a:srgbClr val="C7002B"/>
          </a:solidFill>
          <a:latin typeface="Verdana" panose="020B0604030504040204" pitchFamily="34" charset="0"/>
          <a:ea typeface="Verdana" panose="020B0604030504040204" pitchFamily="34" charset="0"/>
          <a:cs typeface="Verdana" panose="020B0604030504040204" pitchFamily="34" charset="0"/>
        </a:defRPr>
      </a:lvl1pPr>
    </p:titleStyle>
    <p:bodyStyle>
      <a:lvl1pPr marL="18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36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54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72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900000" indent="-180000" algn="l" defTabSz="914400" rtl="0" eaLnBrk="1" latinLnBrk="0" hangingPunct="1">
        <a:lnSpc>
          <a:spcPct val="100000"/>
        </a:lnSpc>
        <a:spcBef>
          <a:spcPts val="0"/>
        </a:spcBef>
        <a:buClr>
          <a:srgbClr val="C7002B"/>
        </a:buClr>
        <a:buFont typeface="Verdana" panose="020B060403050404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53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r>
              <a:rPr lang="en-US" dirty="0"/>
              <a:t>Casus </a:t>
            </a:r>
            <a:r>
              <a:rPr lang="en-US" dirty="0" err="1"/>
              <a:t>Sondevoeding</a:t>
            </a:r>
            <a:r>
              <a:rPr lang="en-US" dirty="0"/>
              <a:t> </a:t>
            </a:r>
            <a:endParaRPr lang="nl-NL" dirty="0"/>
          </a:p>
        </p:txBody>
      </p:sp>
      <p:sp>
        <p:nvSpPr>
          <p:cNvPr id="4" name="Tijdelijke aanduiding voor datum 3"/>
          <p:cNvSpPr>
            <a:spLocks noGrp="1"/>
          </p:cNvSpPr>
          <p:nvPr>
            <p:ph type="dt" sz="half" idx="10"/>
          </p:nvPr>
        </p:nvSpPr>
        <p:spPr/>
        <p:txBody>
          <a:bodyPr/>
          <a:lstStyle/>
          <a:p>
            <a:fld id="{B97B6C6B-14DC-41CC-9360-917858C1D0E9}" type="datetime4">
              <a:rPr lang="nl-NL" smtClean="0"/>
              <a:pPr/>
              <a:t>13 november 2018</a:t>
            </a:fld>
            <a:endParaRPr lang="nl-NL"/>
          </a:p>
        </p:txBody>
      </p:sp>
      <p:sp>
        <p:nvSpPr>
          <p:cNvPr id="9" name="Test"/>
          <p:cNvSpPr>
            <a:spLocks noGrp="1"/>
          </p:cNvSpPr>
          <p:nvPr>
            <p:ph type="subTitle" idx="1"/>
            <p:custDataLst>
              <p:tags r:id="rId1"/>
            </p:custDataLst>
          </p:nvPr>
        </p:nvSpPr>
        <p:spPr>
          <a:xfrm>
            <a:off x="1098000" y="3241612"/>
            <a:ext cx="6948000" cy="230400"/>
          </a:xfrm>
        </p:spPr>
        <p:txBody>
          <a:bodyPr/>
          <a:lstStyle/>
          <a:p>
            <a:r>
              <a:rPr lang="en-US" dirty="0" err="1"/>
              <a:t>Onderdeel</a:t>
            </a:r>
            <a:r>
              <a:rPr lang="en-US" dirty="0"/>
              <a:t> van </a:t>
            </a:r>
            <a:r>
              <a:rPr lang="en-US" dirty="0" err="1"/>
              <a:t>klinsch</a:t>
            </a:r>
            <a:r>
              <a:rPr lang="en-US" dirty="0"/>
              <a:t> </a:t>
            </a:r>
            <a:r>
              <a:rPr lang="en-US" dirty="0" err="1"/>
              <a:t>Redeneren</a:t>
            </a:r>
            <a:r>
              <a:rPr lang="en-US" dirty="0"/>
              <a:t> 2e </a:t>
            </a:r>
            <a:r>
              <a:rPr lang="en-US" dirty="0" err="1"/>
              <a:t>jaars</a:t>
            </a:r>
            <a:r>
              <a:rPr lang="en-US" dirty="0"/>
              <a:t> </a:t>
            </a:r>
            <a:r>
              <a:rPr lang="en-US" dirty="0" err="1"/>
              <a:t>studenten</a:t>
            </a:r>
            <a:r>
              <a:rPr lang="en-US" dirty="0"/>
              <a:t> </a:t>
            </a:r>
            <a:r>
              <a:rPr lang="en-US" dirty="0" err="1"/>
              <a:t>Verpleegkunde</a:t>
            </a:r>
            <a:r>
              <a:rPr lang="en-US" dirty="0"/>
              <a:t> </a:t>
            </a:r>
          </a:p>
          <a:p>
            <a:endParaRPr lang="en-US" dirty="0"/>
          </a:p>
          <a:p>
            <a:r>
              <a:rPr lang="en-US" dirty="0" err="1"/>
              <a:t>Leerdoel</a:t>
            </a:r>
            <a:r>
              <a:rPr lang="en-US" dirty="0"/>
              <a:t> </a:t>
            </a:r>
            <a:r>
              <a:rPr lang="en-US" dirty="0" err="1"/>
              <a:t>zie</a:t>
            </a:r>
            <a:r>
              <a:rPr lang="en-US" dirty="0"/>
              <a:t> </a:t>
            </a:r>
            <a:r>
              <a:rPr lang="en-US" dirty="0" err="1"/>
              <a:t>volgende</a:t>
            </a:r>
            <a:r>
              <a:rPr lang="en-US" dirty="0"/>
              <a:t> </a:t>
            </a:r>
            <a:r>
              <a:rPr lang="en-US" dirty="0" err="1"/>
              <a:t>pagina</a:t>
            </a:r>
            <a:endParaRPr lang="en-US" dirty="0"/>
          </a:p>
          <a:p>
            <a:endParaRPr lang="en-US" dirty="0"/>
          </a:p>
          <a:p>
            <a:r>
              <a:rPr lang="en-US" dirty="0" err="1"/>
              <a:t>Auteursrechten</a:t>
            </a:r>
            <a:r>
              <a:rPr lang="en-US" dirty="0"/>
              <a:t>: </a:t>
            </a:r>
          </a:p>
          <a:p>
            <a:endParaRPr lang="en-US" dirty="0"/>
          </a:p>
          <a:p>
            <a:endParaRPr lang="nl-NL" dirty="0"/>
          </a:p>
        </p:txBody>
      </p:sp>
      <p:pic>
        <p:nvPicPr>
          <p:cNvPr id="1026" name="Picture 2" descr="Afbeeldingsresultaat voor Naamsvermelding-NietCommercieel-GelijkDelen 4.0 Internationaal (CC BY-NC-SA 4.0)">
            <a:extLst>
              <a:ext uri="{FF2B5EF4-FFF2-40B4-BE49-F238E27FC236}">
                <a16:creationId xmlns:a16="http://schemas.microsoft.com/office/drawing/2014/main" id="{D63EE022-1817-42CE-9DD3-A88BD1081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1527" y="4315594"/>
            <a:ext cx="2616657" cy="915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4844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Leerdoel Casus </a:t>
            </a:r>
          </a:p>
        </p:txBody>
      </p:sp>
      <p:sp>
        <p:nvSpPr>
          <p:cNvPr id="3" name="Tijdelijke aanduiding voor inhoud 2"/>
          <p:cNvSpPr>
            <a:spLocks noGrp="1"/>
          </p:cNvSpPr>
          <p:nvPr>
            <p:ph idx="1"/>
          </p:nvPr>
        </p:nvSpPr>
        <p:spPr>
          <a:xfrm>
            <a:off x="1017990" y="1472490"/>
            <a:ext cx="6948000" cy="3877200"/>
          </a:xfrm>
        </p:spPr>
        <p:txBody>
          <a:bodyPr/>
          <a:lstStyle/>
          <a:p>
            <a:pPr marL="171450" lvl="0" indent="-171450">
              <a:buFont typeface="Arial" panose="020B0604020202020204" pitchFamily="34" charset="0"/>
              <a:buChar char="•"/>
            </a:pPr>
            <a:r>
              <a:rPr lang="nl-NL" dirty="0"/>
              <a:t>De 2</a:t>
            </a:r>
            <a:r>
              <a:rPr lang="nl-NL" baseline="30000" dirty="0"/>
              <a:t>e</a:t>
            </a:r>
            <a:r>
              <a:rPr lang="nl-NL" dirty="0"/>
              <a:t> </a:t>
            </a:r>
            <a:r>
              <a:rPr lang="nl-NL" dirty="0" err="1"/>
              <a:t>jaars</a:t>
            </a:r>
            <a:r>
              <a:rPr lang="nl-NL" dirty="0"/>
              <a:t> student verpleegkunde kan klinisch redeneren toepassen rondom een cliënt met sondevoeding wv een maagsonde en/of PEG-katheter is geïndiceerd. </a:t>
            </a:r>
          </a:p>
          <a:p>
            <a:pPr marL="0" lvl="0" indent="0">
              <a:buNone/>
            </a:pPr>
            <a:endParaRPr lang="en-US" dirty="0"/>
          </a:p>
          <a:p>
            <a:pPr marL="0" lvl="0" indent="0">
              <a:buNone/>
            </a:pPr>
            <a:r>
              <a:rPr lang="en-US" dirty="0"/>
              <a:t>O</a:t>
            </a:r>
            <a:r>
              <a:rPr lang="nl-NL" dirty="0"/>
              <a:t>p taxonomie niveau B is dit: </a:t>
            </a:r>
          </a:p>
          <a:p>
            <a:pPr marL="0" lvl="0" indent="0">
              <a:buNone/>
            </a:pPr>
            <a:r>
              <a:rPr lang="nl-NL" sz="1200" dirty="0"/>
              <a:t>- Toelichten wat het voor cliënten betekent om sondevoeding te krijgen en aangeven hoe ik daar mee om kan gaan;</a:t>
            </a:r>
          </a:p>
          <a:p>
            <a:pPr marL="0" lvl="0" indent="0">
              <a:buNone/>
            </a:pPr>
            <a:r>
              <a:rPr lang="nl-NL" sz="1200" dirty="0"/>
              <a:t>- Vertellen en toelichten wat voorkomende complicaties bij sondevoeding zijn; aangeven hoe ik mogelijke complicaties kan voorkomen en/of aanpakken;</a:t>
            </a:r>
          </a:p>
          <a:p>
            <a:pPr marL="0" lvl="0" indent="0">
              <a:buNone/>
            </a:pPr>
            <a:r>
              <a:rPr lang="nl-NL" sz="1200" dirty="0"/>
              <a:t>- Toelichten welke redenen er zijn voor het geven van sondevoeding via een maagsonde en een PEG-katheter en wat contra-indicaties zijn;</a:t>
            </a:r>
          </a:p>
          <a:p>
            <a:pPr marL="0" lvl="0" indent="0">
              <a:buNone/>
            </a:pPr>
            <a:r>
              <a:rPr lang="nl-NL" sz="1200" dirty="0"/>
              <a:t> -Vertellen wat het doel is van een PEG-katheter; beargumenteerd aangeven wie in aanmerking komen voor een PEG-katheter;</a:t>
            </a:r>
          </a:p>
          <a:p>
            <a:pPr marL="0" lvl="0" indent="0">
              <a:buNone/>
            </a:pPr>
            <a:r>
              <a:rPr lang="nl-NL" sz="1200" dirty="0"/>
              <a:t> -Toelichten wat het voor cliënten betekent om een PEG-katheter te krijgen en aangeven hoe ik daarmee om kan gaan;</a:t>
            </a:r>
          </a:p>
          <a:p>
            <a:pPr marL="0" lvl="0" indent="0">
              <a:buNone/>
            </a:pPr>
            <a:r>
              <a:rPr lang="nl-NL" sz="1200" dirty="0"/>
              <a:t>- Uitleggen hoe je een PEG-katheter moet verzorgen en waar je op moet letten;</a:t>
            </a:r>
          </a:p>
          <a:p>
            <a:pPr marL="0" lvl="0" indent="0">
              <a:buNone/>
            </a:pPr>
            <a:r>
              <a:rPr lang="nl-NL" sz="1200" dirty="0"/>
              <a:t> - Vertellen en toelichten wat voorkomende complicaties bij een PEG-katheter zijn; aangeven hoe mogelijke complicaties kunnen worden voorkomen en/of aangepakt</a:t>
            </a:r>
          </a:p>
          <a:p>
            <a:pPr marL="171450" lvl="0" indent="-171450">
              <a:buFont typeface="Arial" panose="020B0604020202020204" pitchFamily="34" charset="0"/>
              <a:buChar char="•"/>
            </a:pPr>
            <a:endParaRPr lang="nl-NL" dirty="0"/>
          </a:p>
          <a:p>
            <a:endParaRPr lang="nl-NL" dirty="0"/>
          </a:p>
          <a:p>
            <a:endParaRPr lang="nl-NL" dirty="0"/>
          </a:p>
        </p:txBody>
      </p:sp>
      <p:sp>
        <p:nvSpPr>
          <p:cNvPr id="20" name="Tijdelijke aanduiding voor datum 19"/>
          <p:cNvSpPr>
            <a:spLocks noGrp="1"/>
          </p:cNvSpPr>
          <p:nvPr>
            <p:ph type="dt" sz="half" idx="10"/>
          </p:nvPr>
        </p:nvSpPr>
        <p:spPr/>
        <p:txBody>
          <a:bodyPr/>
          <a:lstStyle/>
          <a:p>
            <a:fld id="{2B01272F-C17F-4525-A13D-7737166175FC}" type="datetime4">
              <a:rPr lang="nl-NL" smtClean="0"/>
              <a:t>13 november 2018</a:t>
            </a:fld>
            <a:endParaRPr lang="nl-NL"/>
          </a:p>
        </p:txBody>
      </p:sp>
      <p:sp>
        <p:nvSpPr>
          <p:cNvPr id="21" name="Tijdelijke aanduiding voor dianummer 20"/>
          <p:cNvSpPr>
            <a:spLocks noGrp="1"/>
          </p:cNvSpPr>
          <p:nvPr>
            <p:ph type="sldNum" sz="quarter" idx="11"/>
          </p:nvPr>
        </p:nvSpPr>
        <p:spPr/>
        <p:txBody>
          <a:bodyPr/>
          <a:lstStyle/>
          <a:p>
            <a:r>
              <a:rPr lang="nl-NL"/>
              <a:t>| </a:t>
            </a:r>
            <a:fld id="{75858F3E-B417-432D-910B-1B0A8C2DCBA3}" type="slidenum">
              <a:rPr lang="nl-NL" smtClean="0"/>
              <a:pPr/>
              <a:t>2</a:t>
            </a:fld>
            <a:endParaRPr lang="nl-NL" dirty="0"/>
          </a:p>
        </p:txBody>
      </p:sp>
    </p:spTree>
    <p:custDataLst>
      <p:tags r:id="rId1"/>
    </p:custDataLst>
    <p:extLst>
      <p:ext uri="{BB962C8B-B14F-4D97-AF65-F5344CB8AC3E}">
        <p14:creationId xmlns:p14="http://schemas.microsoft.com/office/powerpoint/2010/main" val="4162735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p:cNvSpPr>
            <a:spLocks noGrp="1"/>
          </p:cNvSpPr>
          <p:nvPr>
            <p:ph type="title"/>
          </p:nvPr>
        </p:nvSpPr>
        <p:spPr/>
        <p:txBody>
          <a:bodyPr/>
          <a:lstStyle/>
          <a:p>
            <a:r>
              <a:rPr lang="en-US" dirty="0"/>
              <a:t>Casus </a:t>
            </a:r>
            <a:endParaRPr lang="nl-NL" dirty="0"/>
          </a:p>
        </p:txBody>
      </p:sp>
      <p:sp>
        <p:nvSpPr>
          <p:cNvPr id="10" name="Tijdelijke aanduiding voor inhoud 9"/>
          <p:cNvSpPr>
            <a:spLocks noGrp="1"/>
          </p:cNvSpPr>
          <p:nvPr>
            <p:ph idx="1"/>
          </p:nvPr>
        </p:nvSpPr>
        <p:spPr>
          <a:xfrm>
            <a:off x="939738" y="1403030"/>
            <a:ext cx="6948000" cy="3877200"/>
          </a:xfrm>
        </p:spPr>
        <p:txBody>
          <a:bodyPr/>
          <a:lstStyle/>
          <a:p>
            <a:pPr marL="0" indent="0">
              <a:buNone/>
            </a:pPr>
            <a:r>
              <a:rPr lang="nl-NL" dirty="0"/>
              <a:t>Mevrouw van Hoof heeft terminale longkanker.</a:t>
            </a:r>
            <a:endParaRPr lang="en-US" dirty="0"/>
          </a:p>
          <a:p>
            <a:pPr marL="0" indent="0">
              <a:buNone/>
            </a:pPr>
            <a:r>
              <a:rPr lang="nl-NL" dirty="0"/>
              <a:t>In verband met ondervoeding (BMI van 17) krijgt mevrouw van Hoof tijdelijk sondevoeding, zodat ze fysiek weer kan aansterken. De sondevoeding zal één week worden toegediend, gedurende de nacht. </a:t>
            </a:r>
          </a:p>
          <a:p>
            <a:pPr marL="0" indent="0">
              <a:buNone/>
            </a:pPr>
            <a:endParaRPr lang="nl-NL" dirty="0"/>
          </a:p>
          <a:p>
            <a:pPr marL="0" indent="0">
              <a:buNone/>
            </a:pPr>
            <a:r>
              <a:rPr lang="nl-NL" dirty="0"/>
              <a:t>Bij mevrouw van Hoof wordt sondevoeding via een pomp opgestart door een onlangs gediplomeerd wijkverpleegkundige. Voordat zij in dienst trad bij de organisatie, heeft de wijkverpleegkundige de verplichte bijscholing van de verpleegtechnische handelingen gevolgd en succesvol afgerond. </a:t>
            </a:r>
          </a:p>
          <a:p>
            <a:pPr marL="0" indent="0">
              <a:buNone/>
            </a:pPr>
            <a:endParaRPr lang="nl-NL" dirty="0"/>
          </a:p>
          <a:p>
            <a:pPr marL="0" indent="0">
              <a:buNone/>
            </a:pPr>
            <a:r>
              <a:rPr lang="nl-NL" dirty="0"/>
              <a:t>Nu gaat zij de handelingen ten aanzien van sondevoeding voor het eerst toepassen in de praktijk. Met behulp van het protocol van de thuiszorgorganisatie voert de wijkverpleegkundige de plaatsbepaling uit. </a:t>
            </a:r>
          </a:p>
          <a:p>
            <a:pPr marL="0" indent="0">
              <a:buNone/>
            </a:pPr>
            <a:endParaRPr lang="nl-NL" dirty="0"/>
          </a:p>
          <a:p>
            <a:pPr marL="0" indent="0">
              <a:buNone/>
            </a:pPr>
            <a:r>
              <a:rPr lang="nl-NL" dirty="0"/>
              <a:t>De verpleegkundige hangt de sondevoeding om 22.00 uur ’s avonds aan en gaat verder met haar route.</a:t>
            </a:r>
            <a:endParaRPr lang="en-US" dirty="0"/>
          </a:p>
          <a:p>
            <a:endParaRPr lang="nl-NL" dirty="0"/>
          </a:p>
        </p:txBody>
      </p:sp>
      <p:sp>
        <p:nvSpPr>
          <p:cNvPr id="4" name="Tijdelijke aanduiding voor datum 3"/>
          <p:cNvSpPr>
            <a:spLocks noGrp="1"/>
          </p:cNvSpPr>
          <p:nvPr>
            <p:ph type="dt" sz="half" idx="10"/>
          </p:nvPr>
        </p:nvSpPr>
        <p:spPr/>
        <p:txBody>
          <a:bodyPr/>
          <a:lstStyle/>
          <a:p>
            <a:fld id="{8527FDE3-D9F0-4B68-94CD-81EA0B0CBCBC}" type="datetime4">
              <a:rPr lang="nl-NL" smtClean="0"/>
              <a:pPr/>
              <a:t>13 november 2018</a:t>
            </a:fld>
            <a:endParaRPr lang="nl-NL" dirty="0"/>
          </a:p>
        </p:txBody>
      </p:sp>
      <p:sp>
        <p:nvSpPr>
          <p:cNvPr id="6" name="Tijdelijke aanduiding voor dianummer 5"/>
          <p:cNvSpPr>
            <a:spLocks noGrp="1"/>
          </p:cNvSpPr>
          <p:nvPr>
            <p:ph type="sldNum" sz="quarter" idx="11"/>
          </p:nvPr>
        </p:nvSpPr>
        <p:spPr/>
        <p:txBody>
          <a:bodyPr/>
          <a:lstStyle/>
          <a:p>
            <a:r>
              <a:rPr lang="nl-NL"/>
              <a:t>| </a:t>
            </a:r>
            <a:fld id="{75858F3E-B417-432D-910B-1B0A8C2DCBA3}" type="slidenum">
              <a:rPr lang="nl-NL" smtClean="0"/>
              <a:pPr/>
              <a:t>3</a:t>
            </a:fld>
            <a:endParaRPr lang="nl-NL" dirty="0"/>
          </a:p>
        </p:txBody>
      </p:sp>
    </p:spTree>
    <p:extLst>
      <p:ext uri="{BB962C8B-B14F-4D97-AF65-F5344CB8AC3E}">
        <p14:creationId xmlns:p14="http://schemas.microsoft.com/office/powerpoint/2010/main" val="331128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Beantwoord de volgende vragen</a:t>
            </a:r>
          </a:p>
        </p:txBody>
      </p:sp>
      <p:sp>
        <p:nvSpPr>
          <p:cNvPr id="3" name="Tijdelijke aanduiding voor inhoud 2"/>
          <p:cNvSpPr>
            <a:spLocks noGrp="1"/>
          </p:cNvSpPr>
          <p:nvPr>
            <p:ph idx="1"/>
          </p:nvPr>
        </p:nvSpPr>
        <p:spPr>
          <a:xfrm>
            <a:off x="160020" y="1691640"/>
            <a:ext cx="7885980" cy="4000950"/>
          </a:xfrm>
        </p:spPr>
        <p:txBody>
          <a:bodyPr/>
          <a:lstStyle/>
          <a:p>
            <a:pPr marL="0" indent="0">
              <a:buNone/>
            </a:pPr>
            <a:r>
              <a:rPr lang="nl-NL" dirty="0"/>
              <a:t>Gegeven: Er zijn diverse voedingssondes die gebruikt kunnen worden bij het geven van sondevoeding. </a:t>
            </a:r>
          </a:p>
          <a:p>
            <a:pPr marL="0" indent="0">
              <a:buNone/>
            </a:pPr>
            <a:r>
              <a:rPr lang="nl-NL" b="1" dirty="0"/>
              <a:t>Vraag 1</a:t>
            </a:r>
            <a:r>
              <a:rPr lang="nl-NL" dirty="0"/>
              <a:t>: Beargumenteer welke voedingssonde het meest geschikt is voor mevrouw van Hoof. </a:t>
            </a:r>
          </a:p>
          <a:p>
            <a:pPr marL="0" indent="0">
              <a:buNone/>
            </a:pPr>
            <a:endParaRPr lang="nl-NL" dirty="0"/>
          </a:p>
          <a:p>
            <a:pPr marL="0" indent="0">
              <a:buNone/>
            </a:pPr>
            <a:r>
              <a:rPr lang="nl-NL" dirty="0"/>
              <a:t>Gegeven: Mevrouw van Hoof gaat braken in de nacht. </a:t>
            </a:r>
            <a:endParaRPr lang="en-US" dirty="0"/>
          </a:p>
          <a:p>
            <a:pPr marL="0" indent="0">
              <a:buNone/>
            </a:pPr>
            <a:r>
              <a:rPr lang="nl-NL" b="1" dirty="0"/>
              <a:t>Vraag 2</a:t>
            </a:r>
            <a:r>
              <a:rPr lang="nl-NL" dirty="0"/>
              <a:t>: Wat is de oorzaak van deze complicatie en hoe kan je deze complicatie voorkomen?</a:t>
            </a:r>
          </a:p>
          <a:p>
            <a:pPr marL="0" indent="0">
              <a:buNone/>
            </a:pPr>
            <a:endParaRPr lang="nl-NL" dirty="0"/>
          </a:p>
          <a:p>
            <a:pPr marL="0" indent="0">
              <a:buNone/>
            </a:pPr>
            <a:r>
              <a:rPr lang="nl-NL" dirty="0"/>
              <a:t>Gegeven: Mevrouw is tijdens de het slapen heel onrustig en gaat soms zelf slaapwandelen.</a:t>
            </a:r>
            <a:endParaRPr lang="en-US" dirty="0"/>
          </a:p>
          <a:p>
            <a:pPr marL="0" indent="0">
              <a:buNone/>
            </a:pPr>
            <a:r>
              <a:rPr lang="nl-NL" b="1" dirty="0"/>
              <a:t>Vraag 3</a:t>
            </a:r>
            <a:r>
              <a:rPr lang="nl-NL" dirty="0"/>
              <a:t>: Hoe kan je dit het beste oplossen?</a:t>
            </a:r>
          </a:p>
          <a:p>
            <a:pPr marL="0" indent="0">
              <a:buNone/>
            </a:pPr>
            <a:endParaRPr lang="nl-NL" dirty="0"/>
          </a:p>
          <a:p>
            <a:pPr marL="0" indent="0">
              <a:buNone/>
            </a:pPr>
            <a:r>
              <a:rPr lang="nl-NL" dirty="0"/>
              <a:t>Gegeven: Stel de sonde is niet goed geplaatst en de verpleegkundige heeft de plaatsing niet gecontroleerd. De sondevoeding is in de longen van mevrouw terecht gekomen. Mevrouw van Hoof overlijdt later ten gevolge van een pneumonie. </a:t>
            </a:r>
            <a:endParaRPr lang="en-US" dirty="0"/>
          </a:p>
          <a:p>
            <a:pPr marL="0" indent="0">
              <a:buNone/>
            </a:pPr>
            <a:r>
              <a:rPr lang="nl-NL" b="1" dirty="0"/>
              <a:t>Vraag 4</a:t>
            </a:r>
            <a:r>
              <a:rPr lang="nl-NL" dirty="0"/>
              <a:t>: Beargumenteer in hoeverre de verpleegkundige van de avonddienst hiervoor aansprakelijk gesteld kan worden. Motiveer je antwoord door de wetgeving die hierbij van toepassing is toe te lichten. </a:t>
            </a:r>
            <a:endParaRPr lang="en-US" dirty="0"/>
          </a:p>
          <a:p>
            <a:pPr marL="0" indent="0">
              <a:buNone/>
            </a:pPr>
            <a:endParaRPr lang="en-US" dirty="0"/>
          </a:p>
          <a:p>
            <a:pPr marL="0" indent="0">
              <a:buNone/>
            </a:pPr>
            <a:endParaRPr lang="en-US" dirty="0"/>
          </a:p>
          <a:p>
            <a:pPr marL="0" indent="0">
              <a:buNone/>
            </a:pPr>
            <a:endParaRPr lang="en-US" dirty="0"/>
          </a:p>
          <a:p>
            <a:endParaRPr lang="nl-NL" dirty="0"/>
          </a:p>
        </p:txBody>
      </p:sp>
      <p:sp>
        <p:nvSpPr>
          <p:cNvPr id="12" name="Tijdelijke aanduiding voor datum 11"/>
          <p:cNvSpPr>
            <a:spLocks noGrp="1"/>
          </p:cNvSpPr>
          <p:nvPr>
            <p:ph type="dt" sz="half" idx="10"/>
          </p:nvPr>
        </p:nvSpPr>
        <p:spPr/>
        <p:txBody>
          <a:bodyPr/>
          <a:lstStyle/>
          <a:p>
            <a:fld id="{2B01272F-C17F-4525-A13D-7737166175FC}" type="datetime4">
              <a:rPr lang="nl-NL" smtClean="0"/>
              <a:t>13 november 2018</a:t>
            </a:fld>
            <a:endParaRPr lang="nl-NL" dirty="0"/>
          </a:p>
        </p:txBody>
      </p:sp>
      <p:sp>
        <p:nvSpPr>
          <p:cNvPr id="13" name="Tijdelijke aanduiding voor dianummer 12"/>
          <p:cNvSpPr>
            <a:spLocks noGrp="1"/>
          </p:cNvSpPr>
          <p:nvPr>
            <p:ph type="sldNum" sz="quarter" idx="11"/>
          </p:nvPr>
        </p:nvSpPr>
        <p:spPr/>
        <p:txBody>
          <a:bodyPr/>
          <a:lstStyle/>
          <a:p>
            <a:r>
              <a:rPr lang="nl-NL"/>
              <a:t>| </a:t>
            </a:r>
            <a:fld id="{75858F3E-B417-432D-910B-1B0A8C2DCBA3}" type="slidenum">
              <a:rPr lang="nl-NL" smtClean="0"/>
              <a:pPr/>
              <a:t>4</a:t>
            </a:fld>
            <a:endParaRPr lang="nl-NL" dirty="0"/>
          </a:p>
        </p:txBody>
      </p:sp>
    </p:spTree>
    <p:custDataLst>
      <p:tags r:id="rId1"/>
    </p:custDataLst>
    <p:extLst>
      <p:ext uri="{BB962C8B-B14F-4D97-AF65-F5344CB8AC3E}">
        <p14:creationId xmlns:p14="http://schemas.microsoft.com/office/powerpoint/2010/main" val="3618935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Antwoorden vragen casus</a:t>
            </a:r>
          </a:p>
        </p:txBody>
      </p:sp>
      <p:sp>
        <p:nvSpPr>
          <p:cNvPr id="3" name="Tijdelijke aanduiding voor inhoud 2"/>
          <p:cNvSpPr>
            <a:spLocks noGrp="1"/>
          </p:cNvSpPr>
          <p:nvPr>
            <p:ph idx="1"/>
          </p:nvPr>
        </p:nvSpPr>
        <p:spPr>
          <a:xfrm>
            <a:off x="365760" y="1704870"/>
            <a:ext cx="7680240" cy="4726800"/>
          </a:xfrm>
        </p:spPr>
        <p:txBody>
          <a:bodyPr>
            <a:normAutofit/>
          </a:bodyPr>
          <a:lstStyle/>
          <a:p>
            <a:r>
              <a:rPr lang="nl-NL" sz="1200" i="1" dirty="0"/>
              <a:t>Antwoord  vraag 1: Een Neus-maagsonde in verband met de kortdurende toediening van voeding</a:t>
            </a:r>
            <a:endParaRPr lang="en-US" sz="1200" dirty="0"/>
          </a:p>
          <a:p>
            <a:r>
              <a:rPr lang="nl-NL" sz="1200" i="1" dirty="0"/>
              <a:t>Antwoord vraag 2: Dit treedt vooral op bij het starten van sondevoeding, voornamelijk bij oncologische  aandoeningen of maagontledigingsstoornissen.</a:t>
            </a:r>
            <a:endParaRPr lang="en-US" sz="1200" dirty="0"/>
          </a:p>
          <a:p>
            <a:pPr marL="0" indent="0">
              <a:buNone/>
            </a:pPr>
            <a:r>
              <a:rPr lang="nl-NL" sz="1200" i="1" dirty="0"/>
              <a:t>Oorzaken kunnen zijn:</a:t>
            </a:r>
            <a:endParaRPr lang="en-US" sz="1200" dirty="0"/>
          </a:p>
          <a:p>
            <a:pPr marL="0" lvl="0" indent="0">
              <a:buNone/>
            </a:pPr>
            <a:r>
              <a:rPr lang="nl-NL" sz="1200" i="1" dirty="0"/>
              <a:t>te hoge toedieningssnelheid;</a:t>
            </a:r>
            <a:endParaRPr lang="en-US" sz="1200" dirty="0"/>
          </a:p>
          <a:p>
            <a:pPr marL="0" lvl="0" indent="0">
              <a:buNone/>
            </a:pPr>
            <a:r>
              <a:rPr lang="nl-NL" sz="1200" i="1" dirty="0"/>
              <a:t>te groot volume per portie;</a:t>
            </a:r>
            <a:endParaRPr lang="en-US" sz="1200" dirty="0"/>
          </a:p>
          <a:p>
            <a:pPr marL="0" lvl="0" indent="0">
              <a:buNone/>
            </a:pPr>
            <a:r>
              <a:rPr lang="nl-NL" sz="1200" i="1" dirty="0"/>
              <a:t>te koude voeding te warme voeding;</a:t>
            </a:r>
            <a:endParaRPr lang="en-US" sz="1200" dirty="0"/>
          </a:p>
          <a:p>
            <a:pPr marL="0" lvl="0" indent="0">
              <a:buNone/>
            </a:pPr>
            <a:r>
              <a:rPr lang="nl-NL" sz="1200" i="1" dirty="0"/>
              <a:t>darmafsluiting (ileus).</a:t>
            </a:r>
            <a:endParaRPr lang="en-US" sz="1200" dirty="0"/>
          </a:p>
          <a:p>
            <a:pPr marL="0" indent="0">
              <a:buNone/>
            </a:pPr>
            <a:r>
              <a:rPr lang="nl-NL" sz="1200" i="1" dirty="0"/>
              <a:t>Maatregelen bij misselijkheid of braken:</a:t>
            </a:r>
            <a:endParaRPr lang="en-US" sz="1200" dirty="0"/>
          </a:p>
          <a:p>
            <a:pPr marL="0" lvl="0" indent="0">
              <a:buNone/>
            </a:pPr>
            <a:r>
              <a:rPr lang="nl-NL" sz="1200" i="1" dirty="0"/>
              <a:t>maak bij ondervoeding, langer dan 3 dagen geen voeding en/of een slecht functionerend maagdarmkanaal gebruik van een opklimschema (in overleg met een diëtist);</a:t>
            </a:r>
            <a:endParaRPr lang="en-US" sz="1200" dirty="0"/>
          </a:p>
          <a:p>
            <a:pPr marL="0" lvl="0" indent="0">
              <a:buNone/>
            </a:pPr>
            <a:r>
              <a:rPr lang="nl-NL" sz="1200" i="1" dirty="0"/>
              <a:t>verlaag de toedieningssnelheid;</a:t>
            </a:r>
            <a:endParaRPr lang="en-US" sz="1200" dirty="0"/>
          </a:p>
          <a:p>
            <a:pPr marL="0" lvl="0" indent="0">
              <a:buNone/>
            </a:pPr>
            <a:r>
              <a:rPr lang="nl-NL" sz="1200" i="1" dirty="0"/>
              <a:t>verminder het volume per portie, ga over op continu voeden;</a:t>
            </a:r>
            <a:endParaRPr lang="en-US" sz="1200" dirty="0"/>
          </a:p>
          <a:p>
            <a:pPr marL="0" lvl="0" indent="0">
              <a:buNone/>
            </a:pPr>
            <a:r>
              <a:rPr lang="nl-NL" sz="1200" i="1" dirty="0"/>
              <a:t>ga na of cliënt ontlasting heeft gehad;</a:t>
            </a:r>
            <a:endParaRPr lang="en-US" sz="1200" dirty="0"/>
          </a:p>
          <a:p>
            <a:pPr marL="0" lvl="0" indent="0">
              <a:buNone/>
            </a:pPr>
            <a:r>
              <a:rPr lang="nl-NL" sz="1200" i="1" dirty="0"/>
              <a:t>dien voeding toe op kamertemperatuur;</a:t>
            </a:r>
            <a:endParaRPr lang="en-US" sz="1200" dirty="0"/>
          </a:p>
          <a:p>
            <a:pPr marL="0" lvl="0" indent="0">
              <a:buNone/>
            </a:pPr>
            <a:r>
              <a:rPr lang="nl-NL" sz="1200" i="1" dirty="0"/>
              <a:t>stop voeding (in overleg met arts en/of diëtist).</a:t>
            </a:r>
            <a:endParaRPr lang="en-US" sz="1200" dirty="0"/>
          </a:p>
          <a:p>
            <a:r>
              <a:rPr lang="nl-NL" sz="1200" i="1" dirty="0"/>
              <a:t>Antwoord vraag 3: Niet op een doorlopende pomp zetten maar de sondevoeding in porties geven. </a:t>
            </a:r>
            <a:endParaRPr lang="en-US" sz="1200" dirty="0"/>
          </a:p>
          <a:p>
            <a:pPr marL="0" indent="0">
              <a:buNone/>
            </a:pPr>
            <a:r>
              <a:rPr lang="nl-NL" sz="1200" i="1" dirty="0"/>
              <a:t>Niet in de nacht geven. (Het nadeel is dan dat iemand minder hongergevoel heeft overdag.)</a:t>
            </a:r>
            <a:endParaRPr lang="en-US" sz="1200" dirty="0"/>
          </a:p>
          <a:p>
            <a:r>
              <a:rPr lang="nl-NL" sz="1200" i="1" dirty="0"/>
              <a:t>Antwoord vraag 4: Ja, de verpleegkundige is aansprakelijk in verband met de Wet BIG (risicovolle handelingen).</a:t>
            </a:r>
            <a:endParaRPr lang="en-US" sz="1200" dirty="0"/>
          </a:p>
          <a:p>
            <a:endParaRPr lang="nl-NL" sz="1200" dirty="0"/>
          </a:p>
        </p:txBody>
      </p:sp>
      <p:sp>
        <p:nvSpPr>
          <p:cNvPr id="8" name="Tijdelijke aanduiding voor datum 7"/>
          <p:cNvSpPr>
            <a:spLocks noGrp="1"/>
          </p:cNvSpPr>
          <p:nvPr>
            <p:ph type="dt" sz="half" idx="10"/>
          </p:nvPr>
        </p:nvSpPr>
        <p:spPr/>
        <p:txBody>
          <a:bodyPr/>
          <a:lstStyle/>
          <a:p>
            <a:fld id="{2B01272F-C17F-4525-A13D-7737166175FC}" type="datetime4">
              <a:rPr lang="nl-NL" smtClean="0"/>
              <a:t>13 november 2018</a:t>
            </a:fld>
            <a:endParaRPr lang="nl-NL"/>
          </a:p>
        </p:txBody>
      </p:sp>
      <p:sp>
        <p:nvSpPr>
          <p:cNvPr id="9" name="Tijdelijke aanduiding voor dianummer 8"/>
          <p:cNvSpPr>
            <a:spLocks noGrp="1"/>
          </p:cNvSpPr>
          <p:nvPr>
            <p:ph type="sldNum" sz="quarter" idx="11"/>
          </p:nvPr>
        </p:nvSpPr>
        <p:spPr/>
        <p:txBody>
          <a:bodyPr/>
          <a:lstStyle/>
          <a:p>
            <a:r>
              <a:rPr lang="nl-NL"/>
              <a:t>| </a:t>
            </a:r>
            <a:fld id="{75858F3E-B417-432D-910B-1B0A8C2DCBA3}" type="slidenum">
              <a:rPr lang="nl-NL" smtClean="0"/>
              <a:pPr/>
              <a:t>5</a:t>
            </a:fld>
            <a:endParaRPr lang="nl-NL" dirty="0"/>
          </a:p>
        </p:txBody>
      </p:sp>
    </p:spTree>
    <p:custDataLst>
      <p:tags r:id="rId1"/>
    </p:custDataLst>
    <p:extLst>
      <p:ext uri="{BB962C8B-B14F-4D97-AF65-F5344CB8AC3E}">
        <p14:creationId xmlns:p14="http://schemas.microsoft.com/office/powerpoint/2010/main" val="16425436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UTEUR1EMAIL" val="t.koot@idbgroep.nl"/>
  <p:tag name="AUTEUR1FUNCTIE" val="Huisstijlprogrammeur"/>
  <p:tag name="AUTEUR3FUNCTIE" val=""/>
  <p:tag name="AUTEUR3EMAIL" val=""/>
  <p:tag name="AUTEUR2FUNCTIE" val=""/>
  <p:tag name="AUTEUR2EMAIL" val=""/>
</p:tagLst>
</file>

<file path=ppt/tags/tag10.xml><?xml version="1.0" encoding="utf-8"?>
<p:tagLst xmlns:a="http://schemas.openxmlformats.org/drawingml/2006/main" xmlns:r="http://schemas.openxmlformats.org/officeDocument/2006/relationships" xmlns:p="http://schemas.openxmlformats.org/presentationml/2006/main">
  <p:tag name="VIEWOFFICEVERSIE" val="2016.1.6.19050"/>
</p:tagLst>
</file>

<file path=ppt/tags/tag11.xml><?xml version="1.0" encoding="utf-8"?>
<p:tagLst xmlns:a="http://schemas.openxmlformats.org/drawingml/2006/main" xmlns:r="http://schemas.openxmlformats.org/officeDocument/2006/relationships" xmlns:p="http://schemas.openxmlformats.org/presentationml/2006/main">
  <p:tag name="VIEWOFFICEVERSIE" val="2016.1.6.19050"/>
</p:tagLst>
</file>

<file path=ppt/tags/tag12.xml><?xml version="1.0" encoding="utf-8"?>
<p:tagLst xmlns:a="http://schemas.openxmlformats.org/drawingml/2006/main" xmlns:r="http://schemas.openxmlformats.org/officeDocument/2006/relationships" xmlns:p="http://schemas.openxmlformats.org/presentationml/2006/main">
  <p:tag name="VIEWOFFICEVERSIE" val="2016.1.6.19050"/>
</p:tagLst>
</file>

<file path=ppt/tags/tag2.xml><?xml version="1.0" encoding="utf-8"?>
<p:tagLst xmlns:a="http://schemas.openxmlformats.org/drawingml/2006/main" xmlns:r="http://schemas.openxmlformats.org/officeDocument/2006/relationships" xmlns:p="http://schemas.openxmlformats.org/presentationml/2006/main">
  <p:tag name="TYPE" val="PresentatieTitel"/>
</p:tagLst>
</file>

<file path=ppt/tags/tag3.xml><?xml version="1.0" encoding="utf-8"?>
<p:tagLst xmlns:a="http://schemas.openxmlformats.org/drawingml/2006/main" xmlns:r="http://schemas.openxmlformats.org/officeDocument/2006/relationships" xmlns:p="http://schemas.openxmlformats.org/presentationml/2006/main">
  <p:tag name="TYPE" val="Logo"/>
</p:tagLst>
</file>

<file path=ppt/tags/tag4.xml><?xml version="1.0" encoding="utf-8"?>
<p:tagLst xmlns:a="http://schemas.openxmlformats.org/drawingml/2006/main" xmlns:r="http://schemas.openxmlformats.org/officeDocument/2006/relationships" xmlns:p="http://schemas.openxmlformats.org/presentationml/2006/main">
  <p:tag name="TYPE" val="Presentatietitel"/>
</p:tagLst>
</file>

<file path=ppt/tags/tag5.xml><?xml version="1.0" encoding="utf-8"?>
<p:tagLst xmlns:a="http://schemas.openxmlformats.org/drawingml/2006/main" xmlns:r="http://schemas.openxmlformats.org/officeDocument/2006/relationships" xmlns:p="http://schemas.openxmlformats.org/presentationml/2006/main">
  <p:tag name="TYPE" val="Ondertitel"/>
</p:tagLst>
</file>

<file path=ppt/tags/tag6.xml><?xml version="1.0" encoding="utf-8"?>
<p:tagLst xmlns:a="http://schemas.openxmlformats.org/drawingml/2006/main" xmlns:r="http://schemas.openxmlformats.org/officeDocument/2006/relationships" xmlns:p="http://schemas.openxmlformats.org/presentationml/2006/main">
  <p:tag name="TYPE" val="Auteurs"/>
</p:tagLst>
</file>

<file path=ppt/tags/tag7.xml><?xml version="1.0" encoding="utf-8"?>
<p:tagLst xmlns:a="http://schemas.openxmlformats.org/drawingml/2006/main" xmlns:r="http://schemas.openxmlformats.org/officeDocument/2006/relationships" xmlns:p="http://schemas.openxmlformats.org/presentationml/2006/main">
  <p:tag name="BEELDENBANK" val="{E7DC974D-AA75-4436-A8B0-A7C7094B5FAA}"/>
  <p:tag name="LOCATIEAFBEELDINGEN" val="Beeldenbank\Standaard"/>
</p:tagLst>
</file>

<file path=ppt/tags/tag8.xml><?xml version="1.0" encoding="utf-8"?>
<p:tagLst xmlns:a="http://schemas.openxmlformats.org/drawingml/2006/main" xmlns:r="http://schemas.openxmlformats.org/officeDocument/2006/relationships" xmlns:p="http://schemas.openxmlformats.org/presentationml/2006/main">
  <p:tag name="TYPE" val="Logo"/>
</p:tagLst>
</file>

<file path=ppt/tags/tag9.xml><?xml version="1.0" encoding="utf-8"?>
<p:tagLst xmlns:a="http://schemas.openxmlformats.org/drawingml/2006/main" xmlns:r="http://schemas.openxmlformats.org/officeDocument/2006/relationships" xmlns:p="http://schemas.openxmlformats.org/presentationml/2006/main">
  <p:tag name="TYPE" val="Ondertitel"/>
</p:tagLst>
</file>

<file path=ppt/theme/theme1.xml><?xml version="1.0" encoding="utf-8"?>
<a:theme xmlns:a="http://schemas.openxmlformats.org/drawingml/2006/main" name="Kantoorthema">
  <a:themeElements>
    <a:clrScheme name="Avans">
      <a:dk1>
        <a:sysClr val="windowText" lastClr="000000"/>
      </a:dk1>
      <a:lt1>
        <a:sysClr val="window" lastClr="FFFFFF"/>
      </a:lt1>
      <a:dk2>
        <a:srgbClr val="808080"/>
      </a:dk2>
      <a:lt2>
        <a:srgbClr val="E7E6E6"/>
      </a:lt2>
      <a:accent1>
        <a:srgbClr val="C7002B"/>
      </a:accent1>
      <a:accent2>
        <a:srgbClr val="E0AAAC"/>
      </a:accent2>
      <a:accent3>
        <a:srgbClr val="AEAEAE"/>
      </a:accent3>
      <a:accent4>
        <a:srgbClr val="808080"/>
      </a:accent4>
      <a:accent5>
        <a:srgbClr val="767676"/>
      </a:accent5>
      <a:accent6>
        <a:srgbClr val="522641"/>
      </a:accent6>
      <a:hlink>
        <a:srgbClr val="0563C1"/>
      </a:hlink>
      <a:folHlink>
        <a:srgbClr val="954F72"/>
      </a:folHlink>
    </a:clrScheme>
    <a:fontScheme name="Avans">
      <a:majorFont>
        <a:latin typeface="Verdana"/>
        <a:ea typeface=""/>
        <a:cs typeface=""/>
      </a:majorFont>
      <a:minorFont>
        <a:latin typeface="Verdana"/>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ard.potx" id="{A3A38042-2863-4E56-B47B-D1AE4D5AFF1A}" vid="{2BA6BE02-B266-4AA4-9B93-B898B71ED3AE}"/>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Standaard</Template>
  <TotalTime>0</TotalTime>
  <Words>705</Words>
  <Application>Microsoft Office PowerPoint</Application>
  <PresentationFormat>Diavoorstelling (4:3)</PresentationFormat>
  <Paragraphs>72</Paragraphs>
  <Slides>5</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Verdana</vt:lpstr>
      <vt:lpstr>Kantoorthema</vt:lpstr>
      <vt:lpstr>Casus Sondevoeding </vt:lpstr>
      <vt:lpstr>Leerdoel Casus </vt:lpstr>
      <vt:lpstr>Casus </vt:lpstr>
      <vt:lpstr>Beantwoord de volgende vragen</vt:lpstr>
      <vt:lpstr>Antwoorden vragen casus</vt:lpstr>
    </vt:vector>
  </TitlesOfParts>
  <Company>Avans Hogeschool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Casus Sondevoeding</dc:title>
  <dc:creator>Marie-Claire Berger - Maille</dc:creator>
  <cp:lastModifiedBy>Janneke Mulder</cp:lastModifiedBy>
  <cp:revision>3</cp:revision>
  <dcterms:created xsi:type="dcterms:W3CDTF">2018-10-09T13:07:04Z</dcterms:created>
  <dcterms:modified xsi:type="dcterms:W3CDTF">2018-11-13T14:44:22Z</dcterms:modified>
</cp:coreProperties>
</file>