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6"/>
  </p:notesMasterIdLst>
  <p:sldIdLst>
    <p:sldId id="447" r:id="rId2"/>
    <p:sldId id="318" r:id="rId3"/>
    <p:sldId id="405" r:id="rId4"/>
    <p:sldId id="436" r:id="rId5"/>
    <p:sldId id="437" r:id="rId6"/>
    <p:sldId id="438" r:id="rId7"/>
    <p:sldId id="439" r:id="rId8"/>
    <p:sldId id="443" r:id="rId9"/>
    <p:sldId id="444" r:id="rId10"/>
    <p:sldId id="445" r:id="rId11"/>
    <p:sldId id="440" r:id="rId12"/>
    <p:sldId id="441" r:id="rId13"/>
    <p:sldId id="442" r:id="rId14"/>
    <p:sldId id="446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Stijl, licht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6460" autoAdjust="0"/>
  </p:normalViewPr>
  <p:slideViewPr>
    <p:cSldViewPr>
      <p:cViewPr varScale="1">
        <p:scale>
          <a:sx n="52" d="100"/>
          <a:sy n="52" d="100"/>
        </p:scale>
        <p:origin x="184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04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218B95-2DCE-4242-929D-A2910FFFF4AF}" type="datetimeFigureOut">
              <a:rPr lang="nl-NL" smtClean="0"/>
              <a:t>18-3-2019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352938-2C02-40AE-92B3-CCB70BB8A83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041157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smtClean="0"/>
              <a:t>Voorbeeld:</a:t>
            </a:r>
          </a:p>
          <a:p>
            <a:r>
              <a:rPr lang="nl-NL" dirty="0" smtClean="0"/>
              <a:t>Onderzoek naar</a:t>
            </a:r>
            <a:r>
              <a:rPr lang="nl-NL" baseline="0" dirty="0" smtClean="0"/>
              <a:t> </a:t>
            </a:r>
            <a:r>
              <a:rPr lang="nl-NL" baseline="0" dirty="0" smtClean="0"/>
              <a:t>patiënten</a:t>
            </a:r>
            <a:r>
              <a:rPr lang="nl-NL" dirty="0" smtClean="0"/>
              <a:t> </a:t>
            </a:r>
            <a:r>
              <a:rPr lang="nl-NL" dirty="0" smtClean="0"/>
              <a:t>op de afdeling Neurologie</a:t>
            </a:r>
          </a:p>
          <a:p>
            <a:r>
              <a:rPr lang="nl-NL" dirty="0" smtClean="0"/>
              <a:t>In Heel Nederland?</a:t>
            </a:r>
          </a:p>
          <a:p>
            <a:r>
              <a:rPr lang="nl-NL" dirty="0" smtClean="0"/>
              <a:t>Nee – alleen</a:t>
            </a:r>
            <a:r>
              <a:rPr lang="nl-NL" baseline="0" dirty="0" smtClean="0"/>
              <a:t> ziekenhuis</a:t>
            </a:r>
          </a:p>
          <a:p>
            <a:r>
              <a:rPr lang="nl-NL" baseline="0" dirty="0" smtClean="0"/>
              <a:t>Alle ziekenhuizen – alle afdelingen Neurologie?</a:t>
            </a:r>
          </a:p>
          <a:p>
            <a:r>
              <a:rPr lang="nl-NL" baseline="0" dirty="0" smtClean="0"/>
              <a:t>Nee  - MCL </a:t>
            </a:r>
            <a:r>
              <a:rPr lang="nl-NL" baseline="0" dirty="0" smtClean="0"/>
              <a:t>Neurologie, dus inclusie  = </a:t>
            </a:r>
            <a:r>
              <a:rPr lang="nl-NL" baseline="0" dirty="0" err="1" smtClean="0"/>
              <a:t>patienten</a:t>
            </a:r>
            <a:r>
              <a:rPr lang="nl-NL" baseline="0" dirty="0" smtClean="0"/>
              <a:t> van afdeling MCL – Neurologie. </a:t>
            </a:r>
            <a:endParaRPr lang="nl-NL" baseline="0" dirty="0" smtClean="0"/>
          </a:p>
          <a:p>
            <a:r>
              <a:rPr lang="nl-NL" baseline="0" dirty="0" smtClean="0"/>
              <a:t>En dan nog Exclusie </a:t>
            </a:r>
            <a:r>
              <a:rPr lang="nl-NL" baseline="0" dirty="0" smtClean="0"/>
              <a:t> - alles wat niet volwassen is en anderszins niet in staat is mee te doen aan het onderzoek. </a:t>
            </a:r>
            <a:endParaRPr lang="nl-NL" baseline="0" dirty="0" smtClean="0"/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7947FF-F6A0-476A-9D18-5838C892F47C}" type="slidenum">
              <a:rPr lang="nl-NL" smtClean="0"/>
              <a:t>10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944739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dia 1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jdelijke aanduiding voor afbeelding 10">
            <a:extLst>
              <a:ext uri="{FF2B5EF4-FFF2-40B4-BE49-F238E27FC236}">
                <a16:creationId xmlns:a16="http://schemas.microsoft.com/office/drawing/2014/main" id="{BDC23C2A-7172-4A22-981A-19F4B1253D6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663825" y="4914900"/>
            <a:ext cx="6480175" cy="19431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l-NL" smtClean="0"/>
              <a:t>Klik op het pictogram als u een afbeelding wilt toevoegen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6858000"/>
            <a:ext cx="108000" cy="108000"/>
          </a:xfrm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4DD468CE-DF7F-4644-B5D4-7D038EC09BF1}"/>
              </a:ext>
            </a:extLst>
          </p:cNvPr>
          <p:cNvSpPr/>
          <p:nvPr/>
        </p:nvSpPr>
        <p:spPr>
          <a:xfrm>
            <a:off x="0" y="0"/>
            <a:ext cx="2664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Afbeelding 8">
            <a:extLst>
              <a:ext uri="{FF2B5EF4-FFF2-40B4-BE49-F238E27FC236}">
                <a16:creationId xmlns:a16="http://schemas.microsoft.com/office/drawing/2014/main" id="{3FD6DE6E-9087-47A3-B8C3-27AD55008E0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583" y="5295112"/>
            <a:ext cx="1315215" cy="10317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15440" y="502024"/>
            <a:ext cx="3733800" cy="3104030"/>
          </a:xfrm>
        </p:spPr>
        <p:txBody>
          <a:bodyPr anchor="b" anchorCtr="0">
            <a:normAutofit/>
          </a:bodyPr>
          <a:lstStyle>
            <a:lvl1pPr algn="l">
              <a:lnSpc>
                <a:spcPct val="100000"/>
              </a:lnSpc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cxnSp>
        <p:nvCxnSpPr>
          <p:cNvPr id="12" name="Rechte verbindingslijn 11">
            <a:extLst>
              <a:ext uri="{FF2B5EF4-FFF2-40B4-BE49-F238E27FC236}">
                <a16:creationId xmlns:a16="http://schemas.microsoft.com/office/drawing/2014/main" id="{D567A8D1-339B-456D-A3FD-F617564DB681}"/>
              </a:ext>
            </a:extLst>
          </p:cNvPr>
          <p:cNvCxnSpPr/>
          <p:nvPr/>
        </p:nvCxnSpPr>
        <p:spPr>
          <a:xfrm>
            <a:off x="4294274" y="0"/>
            <a:ext cx="0" cy="4191009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echte verbindingslijn 13">
            <a:extLst>
              <a:ext uri="{FF2B5EF4-FFF2-40B4-BE49-F238E27FC236}">
                <a16:creationId xmlns:a16="http://schemas.microsoft.com/office/drawing/2014/main" id="{A1A6DCC4-2EF0-49D2-92FF-FB105290DEBD}"/>
              </a:ext>
            </a:extLst>
          </p:cNvPr>
          <p:cNvCxnSpPr>
            <a:cxnSpLocks/>
          </p:cNvCxnSpPr>
          <p:nvPr/>
        </p:nvCxnSpPr>
        <p:spPr>
          <a:xfrm flipH="1">
            <a:off x="4331676" y="4152920"/>
            <a:ext cx="4812324" cy="0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7785350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eeld rechts, blauwe bal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97CFA23B-E6B0-46E2-B7D0-02DC2080069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0" y="1872165"/>
            <a:ext cx="9144000" cy="3815403"/>
          </a:xfrm>
          <a:solidFill>
            <a:srgbClr val="185BA7"/>
          </a:solidFill>
        </p:spPr>
        <p:txBody>
          <a:bodyPr lIns="576000" tIns="1152000" rIns="5220000" bIns="72000"/>
          <a:lstStyle>
            <a:lvl1pPr>
              <a:spcAft>
                <a:spcPts val="600"/>
              </a:spcAft>
              <a:defRPr>
                <a:solidFill>
                  <a:schemeClr val="bg1"/>
                </a:solidFill>
              </a:defRPr>
            </a:lvl1pPr>
            <a:lvl2pPr>
              <a:spcAft>
                <a:spcPts val="600"/>
              </a:spcAft>
              <a:defRPr>
                <a:solidFill>
                  <a:schemeClr val="bg1"/>
                </a:solidFill>
              </a:defRPr>
            </a:lvl2pPr>
            <a:lvl3pPr>
              <a:spcAft>
                <a:spcPts val="600"/>
              </a:spcAft>
              <a:defRPr>
                <a:solidFill>
                  <a:schemeClr val="bg1"/>
                </a:solidFill>
              </a:defRPr>
            </a:lvl3pPr>
            <a:lvl4pPr>
              <a:spcAft>
                <a:spcPts val="600"/>
              </a:spcAft>
              <a:defRPr>
                <a:solidFill>
                  <a:schemeClr val="bg1"/>
                </a:solidFill>
              </a:defRPr>
            </a:lvl4pPr>
            <a:lvl5pPr>
              <a:spcAft>
                <a:spcPts val="600"/>
              </a:spcAft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GB" dirty="0"/>
          </a:p>
        </p:txBody>
      </p:sp>
      <p:sp>
        <p:nvSpPr>
          <p:cNvPr id="7" name="Tijdelijke aanduiding voor afbeelding 6">
            <a:extLst>
              <a:ext uri="{FF2B5EF4-FFF2-40B4-BE49-F238E27FC236}">
                <a16:creationId xmlns:a16="http://schemas.microsoft.com/office/drawing/2014/main" id="{F8C02985-45FB-4AD0-A8FF-B44141E86D3E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123945" y="138"/>
            <a:ext cx="4645152" cy="6857862"/>
          </a:xfrm>
          <a:solidFill>
            <a:schemeClr val="bg1">
              <a:lumMod val="95000"/>
            </a:schemeClr>
          </a:solidFill>
        </p:spPr>
        <p:txBody>
          <a:bodyPr lIns="1260000"/>
          <a:lstStyle>
            <a:lvl1pPr marL="0" indent="0">
              <a:buNone/>
              <a:defRPr/>
            </a:lvl1pPr>
          </a:lstStyle>
          <a:p>
            <a:r>
              <a:rPr lang="nl-NL" smtClean="0"/>
              <a:t>Klik op het pictogram als u een afbeelding wilt toevoegen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825" y="2386584"/>
            <a:ext cx="3442392" cy="3429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56813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 in balk, tekst, beeld rechtson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hoek 8">
            <a:extLst>
              <a:ext uri="{FF2B5EF4-FFF2-40B4-BE49-F238E27FC236}">
                <a16:creationId xmlns:a16="http://schemas.microsoft.com/office/drawing/2014/main" id="{68952EBF-85C0-4CDD-84EC-F3B8DE8DA532}"/>
              </a:ext>
            </a:extLst>
          </p:cNvPr>
          <p:cNvSpPr/>
          <p:nvPr/>
        </p:nvSpPr>
        <p:spPr>
          <a:xfrm>
            <a:off x="0" y="-1"/>
            <a:ext cx="9143816" cy="167878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97CFA23B-E6B0-46E2-B7D0-02DC2080069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46144" y="2066544"/>
            <a:ext cx="4256208" cy="4370832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GB" dirty="0"/>
          </a:p>
        </p:txBody>
      </p:sp>
      <p:sp>
        <p:nvSpPr>
          <p:cNvPr id="7" name="Tijdelijke aanduiding voor afbeelding 6">
            <a:extLst>
              <a:ext uri="{FF2B5EF4-FFF2-40B4-BE49-F238E27FC236}">
                <a16:creationId xmlns:a16="http://schemas.microsoft.com/office/drawing/2014/main" id="{F8C02985-45FB-4AD0-A8FF-B44141E86D3E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440680" y="3154680"/>
            <a:ext cx="3703321" cy="370332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l-NL" smtClean="0"/>
              <a:t>Klik op het pictogram als u een afbeelding wilt toevoegen</a:t>
            </a:r>
            <a:endParaRPr lang="en-GB" dirty="0"/>
          </a:p>
        </p:txBody>
      </p:sp>
      <p:pic>
        <p:nvPicPr>
          <p:cNvPr id="8" name="Afbeelding 7">
            <a:extLst>
              <a:ext uri="{FF2B5EF4-FFF2-40B4-BE49-F238E27FC236}">
                <a16:creationId xmlns:a16="http://schemas.microsoft.com/office/drawing/2014/main" id="{871B4E1C-391A-4DCA-BCD7-56E4431387A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610109" cy="140817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0000" y="685800"/>
            <a:ext cx="6341040" cy="3429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839554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 in balk, tekst, beeld recht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hoek 8">
            <a:extLst>
              <a:ext uri="{FF2B5EF4-FFF2-40B4-BE49-F238E27FC236}">
                <a16:creationId xmlns:a16="http://schemas.microsoft.com/office/drawing/2014/main" id="{68952EBF-85C0-4CDD-84EC-F3B8DE8DA532}"/>
              </a:ext>
            </a:extLst>
          </p:cNvPr>
          <p:cNvSpPr/>
          <p:nvPr/>
        </p:nvSpPr>
        <p:spPr>
          <a:xfrm>
            <a:off x="0" y="-1"/>
            <a:ext cx="9143816" cy="167878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ijdelijke aanduiding voor afbeelding 6">
            <a:extLst>
              <a:ext uri="{FF2B5EF4-FFF2-40B4-BE49-F238E27FC236}">
                <a16:creationId xmlns:a16="http://schemas.microsoft.com/office/drawing/2014/main" id="{F8C02985-45FB-4AD0-A8FF-B44141E86D3E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102352" y="1678780"/>
            <a:ext cx="4041649" cy="517922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l-NL" smtClean="0"/>
              <a:t>Klik op het pictogram als u een afbeelding wilt toevoegen</a:t>
            </a:r>
            <a:endParaRPr lang="en-GB" dirty="0"/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97CFA23B-E6B0-46E2-B7D0-02DC2080069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46100" y="1270000"/>
            <a:ext cx="4025900" cy="5167376"/>
          </a:xfrm>
          <a:solidFill>
            <a:schemeClr val="bg1"/>
          </a:solidFill>
        </p:spPr>
        <p:txBody>
          <a:bodyPr lIns="288000" tIns="288000" rIns="180000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9825" y="685800"/>
            <a:ext cx="6341040" cy="3429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667514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Grote foto tekst link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jdelijke aanduiding voor afbeelding 6">
            <a:extLst>
              <a:ext uri="{FF2B5EF4-FFF2-40B4-BE49-F238E27FC236}">
                <a16:creationId xmlns:a16="http://schemas.microsoft.com/office/drawing/2014/main" id="{F8C02985-45FB-4AD0-A8FF-B44141E86D3E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9144001" cy="6858000"/>
          </a:xfrm>
          <a:solidFill>
            <a:srgbClr val="F2F2F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l-NL" smtClean="0"/>
              <a:t>Klik op het pictogram als u een afbeelding wilt toevoegen</a:t>
            </a:r>
            <a:endParaRPr lang="en-GB" dirty="0"/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97CFA23B-E6B0-46E2-B7D0-02DC2080069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0" y="1261872"/>
            <a:ext cx="4572000" cy="5596128"/>
          </a:xfrm>
          <a:solidFill>
            <a:schemeClr val="bg1"/>
          </a:solidFill>
        </p:spPr>
        <p:txBody>
          <a:bodyPr lIns="576000" tIns="756000" rIns="180000" bIns="360000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9825" y="1581912"/>
            <a:ext cx="3827583" cy="342900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798570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jdelijke aanduiding voor afbeelding 6">
            <a:extLst>
              <a:ext uri="{FF2B5EF4-FFF2-40B4-BE49-F238E27FC236}">
                <a16:creationId xmlns:a16="http://schemas.microsoft.com/office/drawing/2014/main" id="{F8C02985-45FB-4AD0-A8FF-B44141E86D3E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9144001" cy="2176272"/>
          </a:xfrm>
          <a:solidFill>
            <a:srgbClr val="F2F2F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l-NL" smtClean="0"/>
              <a:t>Klik op het pictogram als u een afbeelding wilt toevoegen</a:t>
            </a:r>
            <a:endParaRPr lang="en-GB" dirty="0"/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97CFA23B-E6B0-46E2-B7D0-02DC2080069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0" y="1655064"/>
            <a:ext cx="4818888" cy="5202936"/>
          </a:xfrm>
          <a:solidFill>
            <a:schemeClr val="bg1"/>
          </a:solidFill>
        </p:spPr>
        <p:txBody>
          <a:bodyPr lIns="576000" tIns="648000" rIns="180000" bIns="360000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9825" y="1833510"/>
            <a:ext cx="3827583" cy="342900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pic>
        <p:nvPicPr>
          <p:cNvPr id="8" name="Afbeelding 7">
            <a:extLst>
              <a:ext uri="{FF2B5EF4-FFF2-40B4-BE49-F238E27FC236}">
                <a16:creationId xmlns:a16="http://schemas.microsoft.com/office/drawing/2014/main" id="{6BDE57EF-A71F-46B8-B57B-AE939979688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6981" y="2171648"/>
            <a:ext cx="3576835" cy="3503683"/>
          </a:xfrm>
          <a:prstGeom prst="rect">
            <a:avLst/>
          </a:prstGeom>
        </p:spPr>
      </p:pic>
      <p:sp>
        <p:nvSpPr>
          <p:cNvPr id="10" name="Tijdelijke aanduiding voor tekst 9">
            <a:extLst>
              <a:ext uri="{FF2B5EF4-FFF2-40B4-BE49-F238E27FC236}">
                <a16:creationId xmlns:a16="http://schemas.microsoft.com/office/drawing/2014/main" id="{34165097-063F-478D-B4DB-9174446C79C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263640" y="2176272"/>
            <a:ext cx="2532698" cy="3209544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2000" b="1">
                <a:solidFill>
                  <a:schemeClr val="accent2"/>
                </a:solidFill>
              </a:defRPr>
            </a:lvl1pPr>
            <a:lvl2pPr>
              <a:defRPr sz="2000" b="1">
                <a:solidFill>
                  <a:schemeClr val="accent2"/>
                </a:solidFill>
              </a:defRPr>
            </a:lvl2pPr>
            <a:lvl3pPr>
              <a:defRPr sz="2000" b="1">
                <a:solidFill>
                  <a:schemeClr val="accent2"/>
                </a:solidFill>
              </a:defRPr>
            </a:lvl3pPr>
            <a:lvl4pPr>
              <a:defRPr sz="2000" b="1">
                <a:solidFill>
                  <a:schemeClr val="accent2"/>
                </a:solidFill>
              </a:defRPr>
            </a:lvl4pPr>
            <a:lvl5pPr>
              <a:defRPr sz="2000" b="1">
                <a:solidFill>
                  <a:schemeClr val="accent2"/>
                </a:solidFill>
              </a:defRPr>
            </a:lvl5pPr>
          </a:lstStyle>
          <a:p>
            <a:pPr lvl="0"/>
            <a:r>
              <a:rPr lang="en-GB" dirty="0"/>
              <a:t>Type </a:t>
            </a:r>
            <a:r>
              <a:rPr lang="en-GB" dirty="0" err="1"/>
              <a:t>hier</a:t>
            </a:r>
            <a:r>
              <a:rPr lang="en-GB" dirty="0"/>
              <a:t> </a:t>
            </a:r>
            <a:r>
              <a:rPr lang="en-GB" dirty="0" err="1"/>
              <a:t>een</a:t>
            </a:r>
            <a:r>
              <a:rPr lang="en-GB" dirty="0"/>
              <a:t> quote</a:t>
            </a:r>
          </a:p>
        </p:txBody>
      </p:sp>
    </p:spTree>
    <p:extLst>
      <p:ext uri="{BB962C8B-B14F-4D97-AF65-F5344CB8AC3E}">
        <p14:creationId xmlns:p14="http://schemas.microsoft.com/office/powerpoint/2010/main" val="4617815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Hoofdstuk blauw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>
            <a:extLst>
              <a:ext uri="{FF2B5EF4-FFF2-40B4-BE49-F238E27FC236}">
                <a16:creationId xmlns:a16="http://schemas.microsoft.com/office/drawing/2014/main" id="{72019A25-CDE3-4F2A-94CC-7FD9CDD3411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6889" y="748272"/>
            <a:ext cx="7296927" cy="610972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6888" y="1490472"/>
            <a:ext cx="4005271" cy="1993254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36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97CFA23B-E6B0-46E2-B7D0-02DC2080069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0" y="3483864"/>
            <a:ext cx="3506400" cy="3373998"/>
          </a:xfrm>
          <a:solidFill>
            <a:schemeClr val="tx1"/>
          </a:solidFill>
        </p:spPr>
        <p:txBody>
          <a:bodyPr lIns="108000" tIns="72000" rIns="72000" bIns="180000"/>
          <a:lstStyle>
            <a:lvl1pPr>
              <a:spcAft>
                <a:spcPts val="600"/>
              </a:spcAft>
              <a:defRPr>
                <a:solidFill>
                  <a:schemeClr val="bg1"/>
                </a:solidFill>
              </a:defRPr>
            </a:lvl1pPr>
            <a:lvl2pPr>
              <a:spcAft>
                <a:spcPts val="600"/>
              </a:spcAft>
              <a:defRPr>
                <a:solidFill>
                  <a:schemeClr val="bg1"/>
                </a:solidFill>
              </a:defRPr>
            </a:lvl2pPr>
            <a:lvl3pPr>
              <a:spcAft>
                <a:spcPts val="600"/>
              </a:spcAft>
              <a:defRPr>
                <a:solidFill>
                  <a:schemeClr val="bg1"/>
                </a:solidFill>
              </a:defRPr>
            </a:lvl3pPr>
            <a:lvl4pPr>
              <a:spcAft>
                <a:spcPts val="600"/>
              </a:spcAft>
              <a:defRPr>
                <a:solidFill>
                  <a:schemeClr val="bg1"/>
                </a:solidFill>
              </a:defRPr>
            </a:lvl4pPr>
            <a:lvl5pPr>
              <a:spcAft>
                <a:spcPts val="600"/>
              </a:spcAft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90172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Hoofdstuk rood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>
            <a:extLst>
              <a:ext uri="{FF2B5EF4-FFF2-40B4-BE49-F238E27FC236}">
                <a16:creationId xmlns:a16="http://schemas.microsoft.com/office/drawing/2014/main" id="{72019A25-CDE3-4F2A-94CC-7FD9CDD3411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6889" y="748272"/>
            <a:ext cx="7296927" cy="610972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6888" y="1490472"/>
            <a:ext cx="4005271" cy="1993254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36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97CFA23B-E6B0-46E2-B7D0-02DC2080069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0" y="3483864"/>
            <a:ext cx="3506400" cy="3373998"/>
          </a:xfrm>
          <a:solidFill>
            <a:schemeClr val="tx1"/>
          </a:solidFill>
        </p:spPr>
        <p:txBody>
          <a:bodyPr lIns="108000" tIns="72000" rIns="72000" bIns="180000"/>
          <a:lstStyle>
            <a:lvl1pPr>
              <a:spcAft>
                <a:spcPts val="600"/>
              </a:spcAft>
              <a:defRPr>
                <a:solidFill>
                  <a:schemeClr val="bg1"/>
                </a:solidFill>
              </a:defRPr>
            </a:lvl1pPr>
            <a:lvl2pPr>
              <a:spcAft>
                <a:spcPts val="600"/>
              </a:spcAft>
              <a:defRPr>
                <a:solidFill>
                  <a:schemeClr val="bg1"/>
                </a:solidFill>
              </a:defRPr>
            </a:lvl2pPr>
            <a:lvl3pPr>
              <a:spcAft>
                <a:spcPts val="600"/>
              </a:spcAft>
              <a:defRPr>
                <a:solidFill>
                  <a:schemeClr val="bg1"/>
                </a:solidFill>
              </a:defRPr>
            </a:lvl3pPr>
            <a:lvl4pPr>
              <a:spcAft>
                <a:spcPts val="600"/>
              </a:spcAft>
              <a:defRPr>
                <a:solidFill>
                  <a:schemeClr val="bg1"/>
                </a:solidFill>
              </a:defRPr>
            </a:lvl4pPr>
            <a:lvl5pPr>
              <a:spcAft>
                <a:spcPts val="600"/>
              </a:spcAft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604002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Hoofdstuk groen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>
            <a:extLst>
              <a:ext uri="{FF2B5EF4-FFF2-40B4-BE49-F238E27FC236}">
                <a16:creationId xmlns:a16="http://schemas.microsoft.com/office/drawing/2014/main" id="{72019A25-CDE3-4F2A-94CC-7FD9CDD3411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6889" y="748272"/>
            <a:ext cx="7296927" cy="610972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6888" y="1490472"/>
            <a:ext cx="4005271" cy="1993254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36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97CFA23B-E6B0-46E2-B7D0-02DC2080069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0" y="3483864"/>
            <a:ext cx="3506400" cy="3373998"/>
          </a:xfrm>
          <a:solidFill>
            <a:schemeClr val="tx1"/>
          </a:solidFill>
        </p:spPr>
        <p:txBody>
          <a:bodyPr lIns="108000" tIns="72000" rIns="72000" bIns="180000"/>
          <a:lstStyle>
            <a:lvl1pPr>
              <a:spcAft>
                <a:spcPts val="600"/>
              </a:spcAft>
              <a:defRPr>
                <a:solidFill>
                  <a:schemeClr val="bg1"/>
                </a:solidFill>
              </a:defRPr>
            </a:lvl1pPr>
            <a:lvl2pPr>
              <a:spcAft>
                <a:spcPts val="600"/>
              </a:spcAft>
              <a:defRPr>
                <a:solidFill>
                  <a:schemeClr val="bg1"/>
                </a:solidFill>
              </a:defRPr>
            </a:lvl2pPr>
            <a:lvl3pPr>
              <a:spcAft>
                <a:spcPts val="600"/>
              </a:spcAft>
              <a:defRPr>
                <a:solidFill>
                  <a:schemeClr val="bg1"/>
                </a:solidFill>
              </a:defRPr>
            </a:lvl3pPr>
            <a:lvl4pPr>
              <a:spcAft>
                <a:spcPts val="600"/>
              </a:spcAft>
              <a:defRPr>
                <a:solidFill>
                  <a:schemeClr val="bg1"/>
                </a:solidFill>
              </a:defRPr>
            </a:lvl4pPr>
            <a:lvl5pPr>
              <a:spcAft>
                <a:spcPts val="600"/>
              </a:spcAft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4220225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uz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Afbeelding 5">
            <a:extLst>
              <a:ext uri="{FF2B5EF4-FFF2-40B4-BE49-F238E27FC236}">
                <a16:creationId xmlns:a16="http://schemas.microsoft.com/office/drawing/2014/main" id="{DAB26ACA-2592-4173-B4AC-DFAB31E6421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8355" y="957829"/>
            <a:ext cx="4907290" cy="4942342"/>
          </a:xfrm>
          <a:prstGeom prst="rect">
            <a:avLst/>
          </a:prstGeom>
        </p:spPr>
      </p:pic>
      <p:sp>
        <p:nvSpPr>
          <p:cNvPr id="5" name="Tekstvak 4">
            <a:extLst>
              <a:ext uri="{FF2B5EF4-FFF2-40B4-BE49-F238E27FC236}">
                <a16:creationId xmlns:a16="http://schemas.microsoft.com/office/drawing/2014/main" id="{63CCB440-3D3F-4930-ADC2-E7E0853D9A59}"/>
              </a:ext>
            </a:extLst>
          </p:cNvPr>
          <p:cNvSpPr txBox="1">
            <a:spLocks/>
          </p:cNvSpPr>
          <p:nvPr/>
        </p:nvSpPr>
        <p:spPr>
          <a:xfrm>
            <a:off x="2194560" y="1033272"/>
            <a:ext cx="4745736" cy="479145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nl-NL" sz="7200" b="1" noProof="0"/>
              <a:t>Pauze</a:t>
            </a:r>
          </a:p>
        </p:txBody>
      </p:sp>
    </p:spTree>
    <p:extLst>
      <p:ext uri="{BB962C8B-B14F-4D97-AF65-F5344CB8AC3E}">
        <p14:creationId xmlns:p14="http://schemas.microsoft.com/office/powerpoint/2010/main" val="281732433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uze met fot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afbeelding 3">
            <a:extLst>
              <a:ext uri="{FF2B5EF4-FFF2-40B4-BE49-F238E27FC236}">
                <a16:creationId xmlns:a16="http://schemas.microsoft.com/office/drawing/2014/main" id="{7986C9AA-DDE5-4DF5-B6B0-96D0480390F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-1" y="0"/>
            <a:ext cx="4920343" cy="6858000"/>
          </a:xfrm>
          <a:solidFill>
            <a:schemeClr val="bg1">
              <a:lumMod val="10000"/>
              <a:lumOff val="90000"/>
            </a:schemeClr>
          </a:solidFill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nl-NL" smtClean="0"/>
              <a:t>Klik op het pictogram als u een afbeelding wilt toevoegen</a:t>
            </a:r>
            <a:endParaRPr lang="en-GB" dirty="0"/>
          </a:p>
        </p:txBody>
      </p:sp>
      <p:sp>
        <p:nvSpPr>
          <p:cNvPr id="11" name="Tijdelijke aanduiding voor tekst 10">
            <a:extLst>
              <a:ext uri="{FF2B5EF4-FFF2-40B4-BE49-F238E27FC236}">
                <a16:creationId xmlns:a16="http://schemas.microsoft.com/office/drawing/2014/main" id="{869EBCD6-4EDF-4C78-B1E3-80BE6F8BA8F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262400" y="972458"/>
            <a:ext cx="4881600" cy="4942800"/>
          </a:xfrm>
          <a:blipFill>
            <a:blip r:embed="rId2"/>
            <a:stretch>
              <a:fillRect/>
            </a:stretch>
          </a:blipFill>
        </p:spPr>
        <p:txBody>
          <a:bodyPr lIns="648000" rIns="72000" bIns="720000" anchor="ctr" anchorCtr="0">
            <a:normAutofit/>
          </a:bodyPr>
          <a:lstStyle>
            <a:lvl1pPr marL="0" indent="0" algn="ctr">
              <a:buNone/>
              <a:defRPr sz="7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 err="1"/>
              <a:t>Pauze-boodschap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7032864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dia 2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jdelijke aanduiding voor afbeelding 10">
            <a:extLst>
              <a:ext uri="{FF2B5EF4-FFF2-40B4-BE49-F238E27FC236}">
                <a16:creationId xmlns:a16="http://schemas.microsoft.com/office/drawing/2014/main" id="{BDC23C2A-7172-4A22-981A-19F4B1253D6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-1" y="0"/>
            <a:ext cx="3801035" cy="6858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l-NL" smtClean="0"/>
              <a:t>Klik op het pictogram als u een afbeelding wilt toevoegen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16000" y="504000"/>
            <a:ext cx="3733800" cy="3103200"/>
          </a:xfrm>
        </p:spPr>
        <p:txBody>
          <a:bodyPr anchor="b" anchorCtr="0">
            <a:normAutofit/>
          </a:bodyPr>
          <a:lstStyle>
            <a:lvl1pPr algn="l">
              <a:lnSpc>
                <a:spcPct val="100000"/>
              </a:lnSpc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6858000"/>
            <a:ext cx="108000" cy="108000"/>
          </a:xfrm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22" name="Tijdelijke aanduiding voor tekst 14">
            <a:extLst>
              <a:ext uri="{FF2B5EF4-FFF2-40B4-BE49-F238E27FC236}">
                <a16:creationId xmlns:a16="http://schemas.microsoft.com/office/drawing/2014/main" id="{D47B9F3E-CC86-4E8D-BFB2-3A319A3FCF6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11200" y="5295600"/>
            <a:ext cx="1314000" cy="1033200"/>
          </a:xfrm>
          <a:blipFill>
            <a:blip r:embed="rId2"/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None/>
              <a:defRPr sz="100">
                <a:solidFill>
                  <a:schemeClr val="bg1"/>
                </a:solidFill>
              </a:defRPr>
            </a:lvl1pPr>
          </a:lstStyle>
          <a:p>
            <a:pPr lvl="0"/>
            <a:r>
              <a:rPr lang="nl-NL" smtClean="0"/>
              <a:t>Tekststijl van het model bewerken</a:t>
            </a:r>
          </a:p>
        </p:txBody>
      </p:sp>
      <p:cxnSp>
        <p:nvCxnSpPr>
          <p:cNvPr id="12" name="Rechte verbindingslijn 11">
            <a:extLst>
              <a:ext uri="{FF2B5EF4-FFF2-40B4-BE49-F238E27FC236}">
                <a16:creationId xmlns:a16="http://schemas.microsoft.com/office/drawing/2014/main" id="{606A9DA1-CDB8-4A6F-9C3D-49E31CAFD330}"/>
              </a:ext>
            </a:extLst>
          </p:cNvPr>
          <p:cNvCxnSpPr/>
          <p:nvPr/>
        </p:nvCxnSpPr>
        <p:spPr>
          <a:xfrm>
            <a:off x="4294274" y="0"/>
            <a:ext cx="0" cy="4191009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echte verbindingslijn 12">
            <a:extLst>
              <a:ext uri="{FF2B5EF4-FFF2-40B4-BE49-F238E27FC236}">
                <a16:creationId xmlns:a16="http://schemas.microsoft.com/office/drawing/2014/main" id="{86894007-5DD9-4E89-A7B5-5D8AC4270EF1}"/>
              </a:ext>
            </a:extLst>
          </p:cNvPr>
          <p:cNvCxnSpPr>
            <a:cxnSpLocks/>
          </p:cNvCxnSpPr>
          <p:nvPr/>
        </p:nvCxnSpPr>
        <p:spPr>
          <a:xfrm flipH="1">
            <a:off x="4331676" y="4152920"/>
            <a:ext cx="4812324" cy="0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53672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031037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5306128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edankt 1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>
            <a:extLst>
              <a:ext uri="{FF2B5EF4-FFF2-40B4-BE49-F238E27FC236}">
                <a16:creationId xmlns:a16="http://schemas.microsoft.com/office/drawing/2014/main" id="{4DD468CE-DF7F-4644-B5D4-7D038EC09BF1}"/>
              </a:ext>
            </a:extLst>
          </p:cNvPr>
          <p:cNvSpPr/>
          <p:nvPr/>
        </p:nvSpPr>
        <p:spPr>
          <a:xfrm>
            <a:off x="3694176" y="0"/>
            <a:ext cx="544982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6858000"/>
            <a:ext cx="108000" cy="108000"/>
          </a:xfrm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pic>
        <p:nvPicPr>
          <p:cNvPr id="9" name="Afbeelding 8">
            <a:extLst>
              <a:ext uri="{FF2B5EF4-FFF2-40B4-BE49-F238E27FC236}">
                <a16:creationId xmlns:a16="http://schemas.microsoft.com/office/drawing/2014/main" id="{3FD6DE6E-9087-47A3-B8C3-27AD55008E0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583" y="5295112"/>
            <a:ext cx="1315215" cy="1031750"/>
          </a:xfrm>
          <a:prstGeom prst="rect">
            <a:avLst/>
          </a:prstGeom>
        </p:spPr>
      </p:pic>
      <p:pic>
        <p:nvPicPr>
          <p:cNvPr id="5" name="Afbeelding 4">
            <a:extLst>
              <a:ext uri="{FF2B5EF4-FFF2-40B4-BE49-F238E27FC236}">
                <a16:creationId xmlns:a16="http://schemas.microsoft.com/office/drawing/2014/main" id="{5B108FCA-66C9-43DE-B3F8-48330857DF1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2618" y="964754"/>
            <a:ext cx="4881382" cy="4942342"/>
          </a:xfrm>
          <a:prstGeom prst="rect">
            <a:avLst/>
          </a:prstGeom>
        </p:spPr>
      </p:pic>
      <p:sp>
        <p:nvSpPr>
          <p:cNvPr id="8" name="Tijdelijke aanduiding voor afbeelding 3">
            <a:extLst>
              <a:ext uri="{FF2B5EF4-FFF2-40B4-BE49-F238E27FC236}">
                <a16:creationId xmlns:a16="http://schemas.microsoft.com/office/drawing/2014/main" id="{EC201FCC-10A3-40FB-B72E-45F0189CD1E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3694176" cy="34308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nl-NL" smtClean="0"/>
              <a:t>Klik op het pictogram als u een afbeelding wilt toevoegen</a:t>
            </a:r>
            <a:endParaRPr lang="en-GB" dirty="0"/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9584B28B-34D4-4B58-8AD0-ADDC3D1450D0}"/>
              </a:ext>
            </a:extLst>
          </p:cNvPr>
          <p:cNvSpPr txBox="1">
            <a:spLocks/>
          </p:cNvSpPr>
          <p:nvPr/>
        </p:nvSpPr>
        <p:spPr>
          <a:xfrm>
            <a:off x="4723200" y="1043710"/>
            <a:ext cx="3048001" cy="47752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l"/>
            <a:r>
              <a:rPr lang="nl-NL" sz="3600" b="1" noProof="0" dirty="0">
                <a:solidFill>
                  <a:schemeClr val="bg1"/>
                </a:solidFill>
              </a:rPr>
              <a:t>Bedankt voor uw aandacht</a:t>
            </a:r>
          </a:p>
        </p:txBody>
      </p:sp>
    </p:spTree>
    <p:extLst>
      <p:ext uri="{BB962C8B-B14F-4D97-AF65-F5344CB8AC3E}">
        <p14:creationId xmlns:p14="http://schemas.microsoft.com/office/powerpoint/2010/main" val="279463957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edankt 2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>
            <a:extLst>
              <a:ext uri="{FF2B5EF4-FFF2-40B4-BE49-F238E27FC236}">
                <a16:creationId xmlns:a16="http://schemas.microsoft.com/office/drawing/2014/main" id="{4DD468CE-DF7F-4644-B5D4-7D038EC09BF1}"/>
              </a:ext>
            </a:extLst>
          </p:cNvPr>
          <p:cNvSpPr/>
          <p:nvPr/>
        </p:nvSpPr>
        <p:spPr>
          <a:xfrm>
            <a:off x="3694176" y="0"/>
            <a:ext cx="544982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6858000"/>
            <a:ext cx="108000" cy="108000"/>
          </a:xfrm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pic>
        <p:nvPicPr>
          <p:cNvPr id="9" name="Afbeelding 8">
            <a:extLst>
              <a:ext uri="{FF2B5EF4-FFF2-40B4-BE49-F238E27FC236}">
                <a16:creationId xmlns:a16="http://schemas.microsoft.com/office/drawing/2014/main" id="{3FD6DE6E-9087-47A3-B8C3-27AD55008E0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583" y="5295112"/>
            <a:ext cx="1315215" cy="1031750"/>
          </a:xfrm>
          <a:prstGeom prst="rect">
            <a:avLst/>
          </a:prstGeom>
        </p:spPr>
      </p:pic>
      <p:pic>
        <p:nvPicPr>
          <p:cNvPr id="5" name="Afbeelding 4">
            <a:extLst>
              <a:ext uri="{FF2B5EF4-FFF2-40B4-BE49-F238E27FC236}">
                <a16:creationId xmlns:a16="http://schemas.microsoft.com/office/drawing/2014/main" id="{5B108FCA-66C9-43DE-B3F8-48330857DF1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2618" y="964754"/>
            <a:ext cx="4881382" cy="4942342"/>
          </a:xfrm>
          <a:prstGeom prst="rect">
            <a:avLst/>
          </a:prstGeom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98DB7C85-266B-4B7C-A977-69E605114DD0}"/>
              </a:ext>
            </a:extLst>
          </p:cNvPr>
          <p:cNvSpPr txBox="1">
            <a:spLocks/>
          </p:cNvSpPr>
          <p:nvPr/>
        </p:nvSpPr>
        <p:spPr>
          <a:xfrm>
            <a:off x="4723200" y="1043710"/>
            <a:ext cx="3048001" cy="47752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l"/>
            <a:r>
              <a:rPr lang="nl-NL" sz="3600" b="1" noProof="0" dirty="0">
                <a:solidFill>
                  <a:schemeClr val="bg1"/>
                </a:solidFill>
              </a:rPr>
              <a:t>Bedankt voor uw aandacht</a:t>
            </a:r>
          </a:p>
        </p:txBody>
      </p:sp>
    </p:spTree>
    <p:extLst>
      <p:ext uri="{BB962C8B-B14F-4D97-AF65-F5344CB8AC3E}">
        <p14:creationId xmlns:p14="http://schemas.microsoft.com/office/powerpoint/2010/main" val="269785915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edankt 3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6858000"/>
            <a:ext cx="108000" cy="108000"/>
          </a:xfrm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pic>
        <p:nvPicPr>
          <p:cNvPr id="9" name="Afbeelding 8">
            <a:extLst>
              <a:ext uri="{FF2B5EF4-FFF2-40B4-BE49-F238E27FC236}">
                <a16:creationId xmlns:a16="http://schemas.microsoft.com/office/drawing/2014/main" id="{3FD6DE6E-9087-47A3-B8C3-27AD55008E0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583" y="5295112"/>
            <a:ext cx="1315215" cy="1031750"/>
          </a:xfrm>
          <a:prstGeom prst="rect">
            <a:avLst/>
          </a:prstGeom>
        </p:spPr>
      </p:pic>
      <p:pic>
        <p:nvPicPr>
          <p:cNvPr id="5" name="Afbeelding 4">
            <a:extLst>
              <a:ext uri="{FF2B5EF4-FFF2-40B4-BE49-F238E27FC236}">
                <a16:creationId xmlns:a16="http://schemas.microsoft.com/office/drawing/2014/main" id="{5B108FCA-66C9-43DE-B3F8-48330857DF1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2618" y="964754"/>
            <a:ext cx="4881382" cy="4942342"/>
          </a:xfrm>
          <a:prstGeom prst="rect">
            <a:avLst/>
          </a:prstGeom>
        </p:spPr>
      </p:pic>
      <p:sp>
        <p:nvSpPr>
          <p:cNvPr id="6" name="Tekstvak 5">
            <a:extLst>
              <a:ext uri="{FF2B5EF4-FFF2-40B4-BE49-F238E27FC236}">
                <a16:creationId xmlns:a16="http://schemas.microsoft.com/office/drawing/2014/main" id="{1D4D80BF-F59B-450A-922E-771A825E7D20}"/>
              </a:ext>
            </a:extLst>
          </p:cNvPr>
          <p:cNvSpPr txBox="1">
            <a:spLocks/>
          </p:cNvSpPr>
          <p:nvPr/>
        </p:nvSpPr>
        <p:spPr>
          <a:xfrm>
            <a:off x="4723200" y="1043710"/>
            <a:ext cx="3048001" cy="47752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l"/>
            <a:r>
              <a:rPr lang="nl-NL" sz="3600" b="1" noProof="0" dirty="0">
                <a:solidFill>
                  <a:schemeClr val="tx1"/>
                </a:solidFill>
              </a:rPr>
              <a:t>Bedankt voor uw aandacht</a:t>
            </a:r>
          </a:p>
        </p:txBody>
      </p:sp>
    </p:spTree>
    <p:extLst>
      <p:ext uri="{BB962C8B-B14F-4D97-AF65-F5344CB8AC3E}">
        <p14:creationId xmlns:p14="http://schemas.microsoft.com/office/powerpoint/2010/main" val="122003910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dia 3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>
            <a:extLst>
              <a:ext uri="{FF2B5EF4-FFF2-40B4-BE49-F238E27FC236}">
                <a16:creationId xmlns:a16="http://schemas.microsoft.com/office/drawing/2014/main" id="{4DD468CE-DF7F-4644-B5D4-7D038EC09BF1}"/>
              </a:ext>
            </a:extLst>
          </p:cNvPr>
          <p:cNvSpPr/>
          <p:nvPr/>
        </p:nvSpPr>
        <p:spPr>
          <a:xfrm>
            <a:off x="3694176" y="0"/>
            <a:ext cx="544982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24400" y="1835725"/>
            <a:ext cx="3733800" cy="3200400"/>
          </a:xfrm>
        </p:spPr>
        <p:txBody>
          <a:bodyPr anchor="ctr" anchorCtr="0">
            <a:normAutofit/>
          </a:bodyPr>
          <a:lstStyle>
            <a:lvl1pPr algn="l">
              <a:lnSpc>
                <a:spcPct val="100000"/>
              </a:lnSpc>
              <a:defRPr sz="3600">
                <a:solidFill>
                  <a:schemeClr val="bg1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6858000"/>
            <a:ext cx="108000" cy="108000"/>
          </a:xfrm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pic>
        <p:nvPicPr>
          <p:cNvPr id="9" name="Afbeelding 8">
            <a:extLst>
              <a:ext uri="{FF2B5EF4-FFF2-40B4-BE49-F238E27FC236}">
                <a16:creationId xmlns:a16="http://schemas.microsoft.com/office/drawing/2014/main" id="{3FD6DE6E-9087-47A3-B8C3-27AD55008E0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583" y="5295112"/>
            <a:ext cx="1315215" cy="1031750"/>
          </a:xfrm>
          <a:prstGeom prst="rect">
            <a:avLst/>
          </a:prstGeom>
        </p:spPr>
      </p:pic>
      <p:pic>
        <p:nvPicPr>
          <p:cNvPr id="5" name="Afbeelding 4">
            <a:extLst>
              <a:ext uri="{FF2B5EF4-FFF2-40B4-BE49-F238E27FC236}">
                <a16:creationId xmlns:a16="http://schemas.microsoft.com/office/drawing/2014/main" id="{5B108FCA-66C9-43DE-B3F8-48330857DF1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2618" y="964754"/>
            <a:ext cx="4881382" cy="4942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61942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gend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458" y="685801"/>
            <a:ext cx="4267201" cy="4217894"/>
          </a:xfrm>
        </p:spPr>
        <p:txBody>
          <a:bodyPr anchor="t" anchorCtr="0">
            <a:noAutofit/>
          </a:bodyPr>
          <a:lstStyle>
            <a:lvl1pPr>
              <a:lnSpc>
                <a:spcPct val="100000"/>
              </a:lnSpc>
              <a:defRPr sz="59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4" name="Tijdelijke aanduiding voor afbeelding 10">
            <a:extLst>
              <a:ext uri="{FF2B5EF4-FFF2-40B4-BE49-F238E27FC236}">
                <a16:creationId xmlns:a16="http://schemas.microsoft.com/office/drawing/2014/main" id="{05C441A1-76AD-4759-AE71-07EE1271F2E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45458" y="5038164"/>
            <a:ext cx="8502212" cy="1819835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l-NL" smtClean="0"/>
              <a:t>Klik op het pictogram als u een afbeelding wilt toevoegen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79670" y="907475"/>
            <a:ext cx="2752165" cy="3600000"/>
          </a:xfrm>
        </p:spPr>
        <p:txBody>
          <a:bodyPr/>
          <a:lstStyle>
            <a:lvl1pPr marL="360000" indent="-360000">
              <a:spcAft>
                <a:spcPts val="2400"/>
              </a:spcAft>
              <a:buClr>
                <a:schemeClr val="tx2"/>
              </a:buClr>
              <a:buSzPct val="200000"/>
              <a:buFont typeface="+mj-lt"/>
              <a:buAutoNum type="arabicPeriod"/>
              <a:defRPr/>
            </a:lvl1pPr>
          </a:lstStyle>
          <a:p>
            <a:pPr lvl="0"/>
            <a:r>
              <a:rPr lang="nl-NL" smtClean="0"/>
              <a:t>Tekststijl van het model bewerken</a:t>
            </a:r>
          </a:p>
        </p:txBody>
      </p:sp>
      <p:cxnSp>
        <p:nvCxnSpPr>
          <p:cNvPr id="11" name="Rechte verbindingslijn 10">
            <a:extLst>
              <a:ext uri="{FF2B5EF4-FFF2-40B4-BE49-F238E27FC236}">
                <a16:creationId xmlns:a16="http://schemas.microsoft.com/office/drawing/2014/main" id="{53FA8AD5-41EE-41EB-B993-4DEB48228550}"/>
              </a:ext>
            </a:extLst>
          </p:cNvPr>
          <p:cNvCxnSpPr>
            <a:cxnSpLocks/>
          </p:cNvCxnSpPr>
          <p:nvPr/>
        </p:nvCxnSpPr>
        <p:spPr>
          <a:xfrm>
            <a:off x="5653174" y="0"/>
            <a:ext cx="0" cy="4711720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echte verbindingslijn 11">
            <a:extLst>
              <a:ext uri="{FF2B5EF4-FFF2-40B4-BE49-F238E27FC236}">
                <a16:creationId xmlns:a16="http://schemas.microsoft.com/office/drawing/2014/main" id="{9DB53CB8-55BD-43C3-A4C9-658D4B9DFF18}"/>
              </a:ext>
            </a:extLst>
          </p:cNvPr>
          <p:cNvCxnSpPr>
            <a:cxnSpLocks/>
          </p:cNvCxnSpPr>
          <p:nvPr/>
        </p:nvCxnSpPr>
        <p:spPr>
          <a:xfrm flipH="1">
            <a:off x="5690576" y="4674414"/>
            <a:ext cx="3453424" cy="0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78265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7271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kst met beeld recht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0000" y="685800"/>
            <a:ext cx="3832225" cy="342900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97CFA23B-E6B0-46E2-B7D0-02DC2080069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80000" y="1800000"/>
            <a:ext cx="3832225" cy="4305300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GB"/>
          </a:p>
        </p:txBody>
      </p:sp>
      <p:sp>
        <p:nvSpPr>
          <p:cNvPr id="7" name="Tijdelijke aanduiding voor afbeelding 6">
            <a:extLst>
              <a:ext uri="{FF2B5EF4-FFF2-40B4-BE49-F238E27FC236}">
                <a16:creationId xmlns:a16="http://schemas.microsoft.com/office/drawing/2014/main" id="{F8C02985-45FB-4AD0-A8FF-B44141E86D3E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153913" y="0"/>
            <a:ext cx="2990088" cy="6858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l-NL" smtClean="0"/>
              <a:t>Klik op het pictogram als u een afbeelding wilt toevoegen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0093828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ekst met beeld link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81368" y="1307592"/>
            <a:ext cx="4640256" cy="342900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97CFA23B-E6B0-46E2-B7D0-02DC2080069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781368" y="1800000"/>
            <a:ext cx="4640256" cy="4305300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GB" dirty="0"/>
          </a:p>
        </p:txBody>
      </p:sp>
      <p:sp>
        <p:nvSpPr>
          <p:cNvPr id="7" name="Tijdelijke aanduiding voor afbeelding 6">
            <a:extLst>
              <a:ext uri="{FF2B5EF4-FFF2-40B4-BE49-F238E27FC236}">
                <a16:creationId xmlns:a16="http://schemas.microsoft.com/office/drawing/2014/main" id="{F8C02985-45FB-4AD0-A8FF-B44141E86D3E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2990088" cy="6858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l-NL" smtClean="0"/>
              <a:t>Klik op het pictogram als u een afbeelding wilt toevoegen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199453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kst met beeld rechtson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0000" y="685800"/>
            <a:ext cx="3832225" cy="342900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7" name="Tijdelijke aanduiding voor afbeelding 6">
            <a:extLst>
              <a:ext uri="{FF2B5EF4-FFF2-40B4-BE49-F238E27FC236}">
                <a16:creationId xmlns:a16="http://schemas.microsoft.com/office/drawing/2014/main" id="{F8C02985-45FB-4AD0-A8FF-B44141E86D3E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398264" y="3145536"/>
            <a:ext cx="4745737" cy="3712464"/>
          </a:xfrm>
          <a:solidFill>
            <a:schemeClr val="bg1">
              <a:lumMod val="95000"/>
            </a:schemeClr>
          </a:solidFill>
        </p:spPr>
        <p:txBody>
          <a:bodyPr lIns="1260000"/>
          <a:lstStyle>
            <a:lvl1pPr marL="0" indent="0">
              <a:buNone/>
              <a:defRPr/>
            </a:lvl1pPr>
          </a:lstStyle>
          <a:p>
            <a:r>
              <a:rPr lang="nl-NL" smtClean="0"/>
              <a:t>Klik op het pictogram als u een afbeelding wilt toevoegen</a:t>
            </a:r>
            <a:endParaRPr lang="en-GB" dirty="0"/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97CFA23B-E6B0-46E2-B7D0-02DC2080069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80001" y="1847088"/>
            <a:ext cx="3506400" cy="4142232"/>
          </a:xfrm>
          <a:solidFill>
            <a:schemeClr val="accent1"/>
          </a:solidFill>
        </p:spPr>
        <p:txBody>
          <a:bodyPr lIns="108000" tIns="72000" rIns="72000" bIns="72000"/>
          <a:lstStyle>
            <a:lvl1pPr>
              <a:spcAft>
                <a:spcPts val="600"/>
              </a:spcAft>
              <a:defRPr>
                <a:solidFill>
                  <a:schemeClr val="bg1"/>
                </a:solidFill>
              </a:defRPr>
            </a:lvl1pPr>
            <a:lvl2pPr>
              <a:spcAft>
                <a:spcPts val="600"/>
              </a:spcAft>
              <a:defRPr>
                <a:solidFill>
                  <a:schemeClr val="bg1"/>
                </a:solidFill>
              </a:defRPr>
            </a:lvl2pPr>
            <a:lvl3pPr>
              <a:spcAft>
                <a:spcPts val="600"/>
              </a:spcAft>
              <a:defRPr>
                <a:solidFill>
                  <a:schemeClr val="bg1"/>
                </a:solidFill>
              </a:defRPr>
            </a:lvl3pPr>
            <a:lvl4pPr>
              <a:spcAft>
                <a:spcPts val="600"/>
              </a:spcAft>
              <a:defRPr>
                <a:solidFill>
                  <a:schemeClr val="bg1"/>
                </a:solidFill>
              </a:defRPr>
            </a:lvl4pPr>
            <a:lvl5pPr>
              <a:spcAft>
                <a:spcPts val="600"/>
              </a:spcAft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504449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kst met beeld linkson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>
            <a:extLst>
              <a:ext uri="{FF2B5EF4-FFF2-40B4-BE49-F238E27FC236}">
                <a16:creationId xmlns:a16="http://schemas.microsoft.com/office/drawing/2014/main" id="{F581022C-5DDA-4B99-BB47-902FB2BFD6E5}"/>
              </a:ext>
            </a:extLst>
          </p:cNvPr>
          <p:cNvSpPr/>
          <p:nvPr/>
        </p:nvSpPr>
        <p:spPr>
          <a:xfrm>
            <a:off x="184" y="6144768"/>
            <a:ext cx="9143632" cy="7132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0000" y="685800"/>
            <a:ext cx="3832225" cy="342900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7" name="Tijdelijke aanduiding voor afbeelding 6">
            <a:extLst>
              <a:ext uri="{FF2B5EF4-FFF2-40B4-BE49-F238E27FC236}">
                <a16:creationId xmlns:a16="http://schemas.microsoft.com/office/drawing/2014/main" id="{F8C02985-45FB-4AD0-A8FF-B44141E86D3E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2642616"/>
            <a:ext cx="5038344" cy="3877056"/>
          </a:xfrm>
          <a:solidFill>
            <a:schemeClr val="bg1">
              <a:lumMod val="95000"/>
            </a:schemeClr>
          </a:solidFill>
        </p:spPr>
        <p:txBody>
          <a:bodyPr lIns="0"/>
          <a:lstStyle>
            <a:lvl1pPr marL="0" indent="0">
              <a:buNone/>
              <a:defRPr/>
            </a:lvl1pPr>
          </a:lstStyle>
          <a:p>
            <a:r>
              <a:rPr lang="nl-NL" smtClean="0"/>
              <a:t>Klik op het pictogram als u een afbeelding wilt toevoegen</a:t>
            </a:r>
            <a:endParaRPr lang="en-GB" dirty="0"/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97CFA23B-E6B0-46E2-B7D0-02DC2080069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0" y="1847088"/>
            <a:ext cx="3506400" cy="4142232"/>
          </a:xfrm>
          <a:solidFill>
            <a:schemeClr val="accent1"/>
          </a:solidFill>
        </p:spPr>
        <p:txBody>
          <a:bodyPr lIns="108000" tIns="72000" rIns="72000" bIns="72000"/>
          <a:lstStyle>
            <a:lvl1pPr>
              <a:spcAft>
                <a:spcPts val="600"/>
              </a:spcAft>
              <a:defRPr>
                <a:solidFill>
                  <a:schemeClr val="bg1"/>
                </a:solidFill>
              </a:defRPr>
            </a:lvl1pPr>
            <a:lvl2pPr>
              <a:spcAft>
                <a:spcPts val="600"/>
              </a:spcAft>
              <a:defRPr>
                <a:solidFill>
                  <a:schemeClr val="bg1"/>
                </a:solidFill>
              </a:defRPr>
            </a:lvl2pPr>
            <a:lvl3pPr>
              <a:spcAft>
                <a:spcPts val="600"/>
              </a:spcAft>
              <a:defRPr>
                <a:solidFill>
                  <a:schemeClr val="bg1"/>
                </a:solidFill>
              </a:defRPr>
            </a:lvl3pPr>
            <a:lvl4pPr>
              <a:spcAft>
                <a:spcPts val="600"/>
              </a:spcAft>
              <a:defRPr>
                <a:solidFill>
                  <a:schemeClr val="bg1"/>
                </a:solidFill>
              </a:defRPr>
            </a:lvl4pPr>
            <a:lvl5pPr>
              <a:spcAft>
                <a:spcPts val="600"/>
              </a:spcAft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0008131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Afbeelding 16">
            <a:extLst>
              <a:ext uri="{FF2B5EF4-FFF2-40B4-BE49-F238E27FC236}">
                <a16:creationId xmlns:a16="http://schemas.microsoft.com/office/drawing/2014/main" id="{CE8F42C6-EF91-4EDB-8FB3-F11C4AE9D4EF}"/>
              </a:ext>
            </a:extLst>
          </p:cNvPr>
          <p:cNvPicPr>
            <a:picLocks noChangeAspect="1"/>
          </p:cNvPicPr>
          <p:nvPr/>
        </p:nvPicPr>
        <p:blipFill>
          <a:blip r:embed="rId2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610109" cy="140817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80000" y="685800"/>
            <a:ext cx="6438286" cy="34290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nl-NL" dirty="0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000" y="1800000"/>
            <a:ext cx="6438286" cy="426402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nl-NL" dirty="0"/>
              <a:t>Tekststijl van het model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1360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  <p:sldLayoutId id="2147483690" r:id="rId18"/>
    <p:sldLayoutId id="2147483691" r:id="rId19"/>
    <p:sldLayoutId id="2147483692" r:id="rId20"/>
    <p:sldLayoutId id="2147483693" r:id="rId21"/>
    <p:sldLayoutId id="2147483694" r:id="rId22"/>
    <p:sldLayoutId id="2147483695" r:id="rId23"/>
    <p:sldLayoutId id="2147483696" r:id="rId2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0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44000" indent="-144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288000" indent="-144000" algn="l" defTabSz="914400" rtl="0" eaLnBrk="1" latinLnBrk="0" hangingPunct="1">
        <a:lnSpc>
          <a:spcPct val="100000"/>
        </a:lnSpc>
        <a:spcBef>
          <a:spcPts val="0"/>
        </a:spcBef>
        <a:buFont typeface="Calibri" panose="020F050202020403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32000" indent="-144000" algn="l" defTabSz="914400" rtl="0" eaLnBrk="1" latinLnBrk="0" hangingPunct="1">
        <a:lnSpc>
          <a:spcPct val="100000"/>
        </a:lnSpc>
        <a:spcBef>
          <a:spcPts val="0"/>
        </a:spcBef>
        <a:buSzPct val="80000"/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576000" indent="-144000" algn="l" defTabSz="914400" rtl="0" eaLnBrk="1" latinLnBrk="0" hangingPunct="1">
        <a:lnSpc>
          <a:spcPct val="100000"/>
        </a:lnSpc>
        <a:spcBef>
          <a:spcPts val="0"/>
        </a:spcBef>
        <a:buFont typeface="Calibri" panose="020F0502020204030204" pitchFamily="34" charset="0"/>
        <a:buChar char="›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720000" indent="-144000" algn="l" defTabSz="914400" rtl="0" eaLnBrk="1" latinLnBrk="0" hangingPunct="1">
        <a:lnSpc>
          <a:spcPct val="100000"/>
        </a:lnSpc>
        <a:spcBef>
          <a:spcPts val="0"/>
        </a:spcBef>
        <a:buSzPct val="75000"/>
        <a:buFont typeface="Courier New" panose="02070309020205020404" pitchFamily="49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724400" y="1835725"/>
            <a:ext cx="4024064" cy="3200400"/>
          </a:xfrm>
        </p:spPr>
        <p:txBody>
          <a:bodyPr>
            <a:normAutofit fontScale="90000"/>
          </a:bodyPr>
          <a:lstStyle/>
          <a:p>
            <a:r>
              <a:rPr lang="nl-NL" dirty="0"/>
              <a:t>Populatie en steekproef</a:t>
            </a:r>
            <a:br>
              <a:rPr lang="nl-NL" dirty="0"/>
            </a:br>
            <a:r>
              <a:rPr lang="nl-NL" dirty="0" smtClean="0"/>
              <a:t/>
            </a:r>
            <a:br>
              <a:rPr lang="nl-NL" dirty="0" smtClean="0"/>
            </a:br>
            <a:r>
              <a:rPr lang="nl-NL" sz="2000" dirty="0" smtClean="0"/>
              <a:t>Uit </a:t>
            </a:r>
            <a:r>
              <a:rPr lang="nl-NL" sz="2000" dirty="0"/>
              <a:t>de serie digitale colleges over (praktijk)onderzoek</a:t>
            </a:r>
            <a:br>
              <a:rPr lang="nl-NL" sz="2000" dirty="0"/>
            </a:br>
            <a:r>
              <a:rPr lang="nl-NL" sz="2000" dirty="0" smtClean="0"/>
              <a:t>HBO-Verpleegkunde - NHL Stenden</a:t>
            </a:r>
            <a:r>
              <a:rPr lang="nl-NL" sz="2000" dirty="0"/>
              <a:t/>
            </a:r>
            <a:br>
              <a:rPr lang="nl-NL" sz="2000" dirty="0"/>
            </a:br>
            <a:r>
              <a:rPr lang="nl-NL" sz="2000" dirty="0" smtClean="0"/>
              <a:t>(</a:t>
            </a:r>
            <a:r>
              <a:rPr lang="nl-NL" sz="2000" dirty="0"/>
              <a:t>dr.) Hans </a:t>
            </a:r>
            <a:r>
              <a:rPr lang="nl-NL" sz="2000" dirty="0" smtClean="0"/>
              <a:t>Barf 2019</a:t>
            </a:r>
            <a:r>
              <a:rPr lang="nl-NL" sz="2000" dirty="0"/>
              <a:t/>
            </a:r>
            <a:br>
              <a:rPr lang="nl-NL" sz="2000" dirty="0"/>
            </a:b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nl-NL" dirty="0" smtClean="0"/>
              <a:t>Uit de serie digitale colleges over (praktijk)onderzoek</a:t>
            </a:r>
          </a:p>
          <a:p>
            <a:r>
              <a:rPr lang="nl-NL" dirty="0" smtClean="0"/>
              <a:t>HBO-Verpleegkunde   NHL</a:t>
            </a:r>
          </a:p>
          <a:p>
            <a:r>
              <a:rPr lang="nl-NL" dirty="0" smtClean="0"/>
              <a:t>Team EBP - (dr.) Hans Barf</a:t>
            </a:r>
          </a:p>
          <a:p>
            <a:r>
              <a:rPr lang="nl-NL" dirty="0" smtClean="0"/>
              <a:t>2015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33318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868958"/>
          </a:xfrm>
        </p:spPr>
        <p:txBody>
          <a:bodyPr>
            <a:noAutofit/>
          </a:bodyPr>
          <a:lstStyle/>
          <a:p>
            <a:r>
              <a:rPr lang="nl-NL" sz="2400" dirty="0" smtClean="0">
                <a:solidFill>
                  <a:schemeClr val="tx2">
                    <a:lumMod val="50000"/>
                  </a:schemeClr>
                </a:solidFill>
              </a:rPr>
              <a:t>Voorbeeld: onderzoek naar patiënten </a:t>
            </a:r>
            <a:r>
              <a:rPr lang="nl-NL" sz="2400" dirty="0">
                <a:solidFill>
                  <a:schemeClr val="tx2">
                    <a:lumMod val="50000"/>
                  </a:schemeClr>
                </a:solidFill>
              </a:rPr>
              <a:t>op de afdeling </a:t>
            </a:r>
            <a:r>
              <a:rPr lang="nl-NL" sz="2400" dirty="0" smtClean="0">
                <a:solidFill>
                  <a:schemeClr val="tx2">
                    <a:lumMod val="50000"/>
                  </a:schemeClr>
                </a:solidFill>
              </a:rPr>
              <a:t>Neurologie </a:t>
            </a:r>
            <a:r>
              <a:rPr lang="nl-NL" sz="1200" dirty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nl-NL" sz="1200" dirty="0">
                <a:solidFill>
                  <a:schemeClr val="tx2">
                    <a:lumMod val="50000"/>
                  </a:schemeClr>
                </a:solidFill>
              </a:rPr>
            </a:br>
            <a:endParaRPr lang="nl-NL" sz="1200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4" name="Ovaal 3"/>
          <p:cNvSpPr/>
          <p:nvPr/>
        </p:nvSpPr>
        <p:spPr>
          <a:xfrm>
            <a:off x="683568" y="1340768"/>
            <a:ext cx="7920880" cy="4824536"/>
          </a:xfrm>
          <a:prstGeom prst="ellipse">
            <a:avLst/>
          </a:prstGeom>
          <a:solidFill>
            <a:srgbClr val="66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3600" dirty="0" smtClean="0"/>
              <a:t>Alle zorg in </a:t>
            </a:r>
          </a:p>
          <a:p>
            <a:pPr algn="ctr"/>
            <a:r>
              <a:rPr lang="nl-NL" sz="3600" dirty="0" smtClean="0"/>
              <a:t>Nederland? </a:t>
            </a:r>
            <a:endParaRPr lang="nl-NL" sz="3600" dirty="0"/>
          </a:p>
          <a:p>
            <a:pPr algn="ctr"/>
            <a:endParaRPr lang="nl-NL" sz="3600" dirty="0" smtClean="0"/>
          </a:p>
          <a:p>
            <a:pPr algn="ctr"/>
            <a:endParaRPr lang="nl-NL" sz="3600" dirty="0"/>
          </a:p>
          <a:p>
            <a:pPr algn="ctr"/>
            <a:endParaRPr lang="nl-NL" sz="3600" dirty="0" smtClean="0"/>
          </a:p>
          <a:p>
            <a:pPr algn="ctr"/>
            <a:endParaRPr lang="nl-NL" sz="3600" dirty="0"/>
          </a:p>
          <a:p>
            <a:pPr algn="ctr"/>
            <a:endParaRPr lang="nl-NL" sz="3600" dirty="0" smtClean="0"/>
          </a:p>
          <a:p>
            <a:pPr algn="ctr"/>
            <a:endParaRPr lang="nl-NL" dirty="0"/>
          </a:p>
        </p:txBody>
      </p:sp>
      <p:sp>
        <p:nvSpPr>
          <p:cNvPr id="6" name="Ovaal 5"/>
          <p:cNvSpPr/>
          <p:nvPr/>
        </p:nvSpPr>
        <p:spPr>
          <a:xfrm>
            <a:off x="1051992" y="2420888"/>
            <a:ext cx="3159968" cy="31047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Inclusie:</a:t>
            </a:r>
          </a:p>
          <a:p>
            <a:pPr algn="ctr"/>
            <a:r>
              <a:rPr lang="nl-NL" dirty="0" smtClean="0"/>
              <a:t>Zorg ziekenhuizen</a:t>
            </a:r>
          </a:p>
          <a:p>
            <a:pPr algn="ctr"/>
            <a:endParaRPr lang="nl-NL" dirty="0"/>
          </a:p>
          <a:p>
            <a:pPr algn="ctr"/>
            <a:endParaRPr lang="nl-NL" dirty="0" smtClean="0"/>
          </a:p>
          <a:p>
            <a:pPr algn="ctr"/>
            <a:endParaRPr lang="nl-NL" dirty="0"/>
          </a:p>
        </p:txBody>
      </p:sp>
      <p:sp>
        <p:nvSpPr>
          <p:cNvPr id="7" name="Ovaal 6"/>
          <p:cNvSpPr/>
          <p:nvPr/>
        </p:nvSpPr>
        <p:spPr>
          <a:xfrm>
            <a:off x="6079414" y="1971514"/>
            <a:ext cx="2525034" cy="2016224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afdeling Neurologie - andere </a:t>
            </a:r>
            <a:r>
              <a:rPr lang="nl-NL" dirty="0"/>
              <a:t>ziekenhuizen </a:t>
            </a:r>
          </a:p>
        </p:txBody>
      </p:sp>
      <p:sp>
        <p:nvSpPr>
          <p:cNvPr id="8" name="Ovaal 7"/>
          <p:cNvSpPr/>
          <p:nvPr/>
        </p:nvSpPr>
        <p:spPr>
          <a:xfrm>
            <a:off x="5223189" y="3973252"/>
            <a:ext cx="2232248" cy="21050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Overige afdelingen MCL</a:t>
            </a:r>
            <a:endParaRPr lang="nl-NL" dirty="0"/>
          </a:p>
        </p:txBody>
      </p:sp>
      <p:sp>
        <p:nvSpPr>
          <p:cNvPr id="9" name="Ovaal 8"/>
          <p:cNvSpPr/>
          <p:nvPr/>
        </p:nvSpPr>
        <p:spPr>
          <a:xfrm>
            <a:off x="1979712" y="4581128"/>
            <a:ext cx="1656184" cy="836476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exclusie</a:t>
            </a:r>
            <a:endParaRPr lang="nl-NL" dirty="0"/>
          </a:p>
        </p:txBody>
      </p:sp>
      <p:sp>
        <p:nvSpPr>
          <p:cNvPr id="10" name="Rechthoek 9"/>
          <p:cNvSpPr/>
          <p:nvPr/>
        </p:nvSpPr>
        <p:spPr>
          <a:xfrm>
            <a:off x="395536" y="6101680"/>
            <a:ext cx="5616624" cy="55929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nl-NL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Bijvoorbeeld Afasie en/of leeftijd &lt; 18 jaar</a:t>
            </a:r>
            <a:endParaRPr lang="nl-NL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12" name="Rechte verbindingslijn 11"/>
          <p:cNvCxnSpPr>
            <a:endCxn id="10" idx="0"/>
          </p:cNvCxnSpPr>
          <p:nvPr/>
        </p:nvCxnSpPr>
        <p:spPr>
          <a:xfrm>
            <a:off x="2631976" y="5229200"/>
            <a:ext cx="571872" cy="872480"/>
          </a:xfrm>
          <a:prstGeom prst="line">
            <a:avLst/>
          </a:prstGeom>
          <a:ln w="4762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hthoek 15"/>
          <p:cNvSpPr/>
          <p:nvPr/>
        </p:nvSpPr>
        <p:spPr>
          <a:xfrm>
            <a:off x="1409446" y="3248980"/>
            <a:ext cx="2442474" cy="10944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Patiënten afdeling Neurologie, MCL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437071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  <p:bldP spid="9" grpId="0" animBg="1"/>
      <p:bldP spid="10" grpId="0" animBg="1"/>
      <p:bldP spid="1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nl-NL" sz="2800" dirty="0" smtClean="0"/>
              <a:t>Steekproefgrootte</a:t>
            </a:r>
            <a:endParaRPr lang="nl-NL" sz="28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lnSpcReduction="10000"/>
          </a:bodyPr>
          <a:lstStyle/>
          <a:p>
            <a:r>
              <a:rPr lang="nl-NL" sz="2400" dirty="0" smtClean="0"/>
              <a:t>Hoe groter hoe beter</a:t>
            </a:r>
            <a:r>
              <a:rPr lang="nl-NL" sz="2400" dirty="0" smtClean="0"/>
              <a:t>? Niet altijd</a:t>
            </a:r>
            <a:endParaRPr lang="nl-NL" sz="2400" dirty="0" smtClean="0"/>
          </a:p>
          <a:p>
            <a:pPr lvl="1"/>
            <a:r>
              <a:rPr lang="nl-NL" sz="2400" dirty="0" smtClean="0"/>
              <a:t> Afweging nauwkeurigheid </a:t>
            </a:r>
            <a:r>
              <a:rPr lang="nl-NL" sz="2400" dirty="0" smtClean="0"/>
              <a:t>en representativiteit</a:t>
            </a:r>
          </a:p>
          <a:p>
            <a:pPr lvl="1"/>
            <a:r>
              <a:rPr lang="nl-NL" sz="2400" dirty="0" smtClean="0"/>
              <a:t> Nauwkeurigheid </a:t>
            </a:r>
            <a:r>
              <a:rPr lang="nl-NL" sz="2400" dirty="0" smtClean="0"/>
              <a:t>(betrouwbaarheidsinterval) hangt af van </a:t>
            </a:r>
          </a:p>
          <a:p>
            <a:pPr lvl="3"/>
            <a:r>
              <a:rPr lang="nl-NL" sz="2400" dirty="0" smtClean="0"/>
              <a:t>Grootte populatie </a:t>
            </a:r>
          </a:p>
          <a:p>
            <a:pPr lvl="4"/>
            <a:r>
              <a:rPr lang="nl-NL" sz="2400" dirty="0" smtClean="0"/>
              <a:t> let op bij een eindige populatie, dan corrigeren</a:t>
            </a:r>
            <a:endParaRPr lang="nl-NL" sz="2400" dirty="0" smtClean="0"/>
          </a:p>
          <a:p>
            <a:pPr lvl="3"/>
            <a:r>
              <a:rPr lang="nl-NL" sz="2400" dirty="0" smtClean="0"/>
              <a:t>Grootte steekproef</a:t>
            </a:r>
          </a:p>
          <a:p>
            <a:pPr lvl="3"/>
            <a:r>
              <a:rPr lang="nl-NL" sz="2400" dirty="0" smtClean="0"/>
              <a:t>Het (verwachte) resultaat</a:t>
            </a:r>
          </a:p>
          <a:p>
            <a:pPr lvl="3"/>
            <a:r>
              <a:rPr lang="nl-NL" sz="2400" dirty="0" smtClean="0"/>
              <a:t>Eis nauwkeurigheid</a:t>
            </a:r>
          </a:p>
          <a:p>
            <a:pPr lvl="1"/>
            <a:r>
              <a:rPr lang="nl-NL" sz="2400" dirty="0" smtClean="0"/>
              <a:t> Wil je het bereken</a:t>
            </a:r>
            <a:r>
              <a:rPr lang="nl-NL" sz="2400" dirty="0" smtClean="0"/>
              <a:t>? </a:t>
            </a:r>
            <a:r>
              <a:rPr lang="nl-NL" sz="2400" dirty="0" smtClean="0">
                <a:sym typeface="Wingdings" panose="05000000000000000000" pitchFamily="2" charset="2"/>
              </a:rPr>
              <a:t> </a:t>
            </a:r>
            <a:r>
              <a:rPr lang="nl-NL" sz="2400" dirty="0" smtClean="0">
                <a:sym typeface="Wingdings" panose="05000000000000000000" pitchFamily="2" charset="2"/>
              </a:rPr>
              <a:t>gebruik een o</a:t>
            </a:r>
            <a:r>
              <a:rPr lang="nl-NL" sz="2400" dirty="0" smtClean="0"/>
              <a:t>nline </a:t>
            </a:r>
            <a:r>
              <a:rPr lang="nl-NL" sz="2400" dirty="0" smtClean="0"/>
              <a:t>steekproefomvang calculator</a:t>
            </a:r>
          </a:p>
          <a:p>
            <a:pPr lvl="1"/>
            <a:r>
              <a:rPr lang="nl-NL" sz="2400" dirty="0" smtClean="0"/>
              <a:t> Grove vuistregel </a:t>
            </a:r>
            <a:r>
              <a:rPr lang="nl-NL" sz="2400" dirty="0" smtClean="0">
                <a:sym typeface="Wingdings" panose="05000000000000000000" pitchFamily="2" charset="2"/>
              </a:rPr>
              <a:t></a:t>
            </a:r>
          </a:p>
          <a:p>
            <a:pPr lvl="3"/>
            <a:r>
              <a:rPr lang="nl-NL" sz="2400" dirty="0" smtClean="0">
                <a:sym typeface="Wingdings" panose="05000000000000000000" pitchFamily="2" charset="2"/>
              </a:rPr>
              <a:t>Groepen minimaal 30 groot</a:t>
            </a:r>
          </a:p>
          <a:p>
            <a:pPr lvl="3"/>
            <a:r>
              <a:rPr lang="nl-NL" sz="2400" dirty="0" smtClean="0">
                <a:sym typeface="Wingdings" panose="05000000000000000000" pitchFamily="2" charset="2"/>
              </a:rPr>
              <a:t>Aantal te benaderen = aantal groepen * 30 * (1/verwachte respons). </a:t>
            </a:r>
            <a:endParaRPr lang="nl-NL" sz="2400" dirty="0" smtClean="0"/>
          </a:p>
          <a:p>
            <a:pPr lvl="3"/>
            <a:endParaRPr lang="nl-NL" sz="2400" dirty="0"/>
          </a:p>
        </p:txBody>
      </p:sp>
    </p:spTree>
    <p:extLst>
      <p:ext uri="{BB962C8B-B14F-4D97-AF65-F5344CB8AC3E}">
        <p14:creationId xmlns:p14="http://schemas.microsoft.com/office/powerpoint/2010/main" val="3286580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nl-NL" sz="2800" dirty="0" smtClean="0"/>
              <a:t>Steekproef Kwalitatief onderzoek</a:t>
            </a:r>
            <a:endParaRPr lang="nl-NL" sz="28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184576"/>
          </a:xfrm>
        </p:spPr>
        <p:txBody>
          <a:bodyPr>
            <a:normAutofit lnSpcReduction="10000"/>
          </a:bodyPr>
          <a:lstStyle/>
          <a:p>
            <a:r>
              <a:rPr lang="nl-NL" sz="2400" dirty="0" smtClean="0"/>
              <a:t>Op basis van aannemelijkheid en praktisch uitvoerbaar</a:t>
            </a:r>
          </a:p>
          <a:p>
            <a:r>
              <a:rPr lang="nl-NL" sz="2400" dirty="0" smtClean="0"/>
              <a:t> Saturatie </a:t>
            </a:r>
            <a:r>
              <a:rPr lang="nl-NL" sz="2400" dirty="0" smtClean="0"/>
              <a:t>/ verzadiging</a:t>
            </a:r>
          </a:p>
          <a:p>
            <a:pPr lvl="1"/>
            <a:r>
              <a:rPr lang="nl-NL" sz="2400" dirty="0" smtClean="0"/>
              <a:t>Het punt waarop geen nieuwe informatie wordt toegevoegd met een nieuwe respondent / casus </a:t>
            </a:r>
          </a:p>
          <a:p>
            <a:pPr lvl="1"/>
            <a:r>
              <a:rPr lang="nl-NL" sz="2400" dirty="0" smtClean="0"/>
              <a:t>Beschrijven </a:t>
            </a:r>
            <a:r>
              <a:rPr lang="nl-NL" sz="2400" dirty="0" smtClean="0"/>
              <a:t>alleen </a:t>
            </a:r>
            <a:r>
              <a:rPr lang="nl-NL" sz="2400" u="sng" dirty="0" smtClean="0"/>
              <a:t>wat</a:t>
            </a:r>
            <a:r>
              <a:rPr lang="nl-NL" sz="2400" dirty="0" smtClean="0"/>
              <a:t> </a:t>
            </a:r>
            <a:r>
              <a:rPr lang="nl-NL" sz="2400" dirty="0" smtClean="0"/>
              <a:t>er voor </a:t>
            </a:r>
            <a:r>
              <a:rPr lang="nl-NL" sz="2400" dirty="0" smtClean="0"/>
              <a:t>komt?</a:t>
            </a:r>
            <a:endParaRPr lang="nl-NL" sz="2400" dirty="0" smtClean="0"/>
          </a:p>
          <a:p>
            <a:pPr lvl="2"/>
            <a:r>
              <a:rPr lang="nl-NL" sz="2400" dirty="0" smtClean="0"/>
              <a:t>Steekproef </a:t>
            </a:r>
            <a:r>
              <a:rPr lang="nl-NL" sz="2400" dirty="0"/>
              <a:t>met extremen </a:t>
            </a:r>
            <a:r>
              <a:rPr lang="nl-NL" sz="2400" dirty="0">
                <a:sym typeface="Wingdings" panose="05000000000000000000" pitchFamily="2" charset="2"/>
              </a:rPr>
              <a:t> sneller verzadiging</a:t>
            </a:r>
          </a:p>
          <a:p>
            <a:pPr lvl="1"/>
            <a:r>
              <a:rPr lang="nl-NL" sz="2400" dirty="0" smtClean="0"/>
              <a:t>Beschrijven </a:t>
            </a:r>
            <a:r>
              <a:rPr lang="nl-NL" sz="2400" u="sng" dirty="0" smtClean="0"/>
              <a:t>wat en ordening</a:t>
            </a:r>
            <a:r>
              <a:rPr lang="nl-NL" sz="2400" dirty="0" smtClean="0"/>
              <a:t>? (generaliseren</a:t>
            </a:r>
            <a:r>
              <a:rPr lang="nl-NL" sz="2400" dirty="0"/>
              <a:t>)</a:t>
            </a:r>
            <a:r>
              <a:rPr lang="nl-NL" sz="2400" dirty="0" smtClean="0"/>
              <a:t> </a:t>
            </a:r>
          </a:p>
          <a:p>
            <a:pPr lvl="2"/>
            <a:r>
              <a:rPr lang="nl-NL" sz="2400" dirty="0" smtClean="0"/>
              <a:t>Vuistregel:</a:t>
            </a:r>
          </a:p>
          <a:p>
            <a:pPr lvl="3"/>
            <a:r>
              <a:rPr lang="nl-NL" sz="2000" dirty="0" smtClean="0"/>
              <a:t>5 - 10 interviews: minimum</a:t>
            </a:r>
          </a:p>
          <a:p>
            <a:pPr lvl="3"/>
            <a:r>
              <a:rPr lang="nl-NL" sz="2000" dirty="0" smtClean="0"/>
              <a:t>10 - 20: goed globaal  beeld</a:t>
            </a:r>
          </a:p>
          <a:p>
            <a:pPr lvl="3"/>
            <a:r>
              <a:rPr lang="nl-NL" sz="2000" dirty="0" smtClean="0"/>
              <a:t>20 - 30: nuances en verzadiging</a:t>
            </a:r>
            <a:endParaRPr lang="nl-NL" sz="2000" dirty="0"/>
          </a:p>
          <a:p>
            <a:pPr lvl="3"/>
            <a:r>
              <a:rPr lang="nl-NL" sz="2000" dirty="0" smtClean="0"/>
              <a:t>Maar afhankelijk </a:t>
            </a:r>
            <a:r>
              <a:rPr lang="nl-NL" sz="2000" dirty="0" smtClean="0"/>
              <a:t>van populatiegrootte, onderwerp, praktische uitvoerbaarheid, […]</a:t>
            </a:r>
          </a:p>
          <a:p>
            <a:pPr lvl="1"/>
            <a:r>
              <a:rPr lang="nl-NL" sz="2400" dirty="0" smtClean="0">
                <a:sym typeface="Wingdings" panose="05000000000000000000" pitchFamily="2" charset="2"/>
              </a:rPr>
              <a:t>Verzadiging en morele </a:t>
            </a:r>
            <a:r>
              <a:rPr lang="nl-NL" sz="2400" dirty="0" smtClean="0">
                <a:sym typeface="Wingdings" panose="05000000000000000000" pitchFamily="2" charset="2"/>
              </a:rPr>
              <a:t>afweging</a:t>
            </a:r>
          </a:p>
          <a:p>
            <a:pPr lvl="2"/>
            <a:r>
              <a:rPr lang="nl-NL" sz="1800" dirty="0" smtClean="0">
                <a:sym typeface="Wingdings" panose="05000000000000000000" pitchFamily="2" charset="2"/>
              </a:rPr>
              <a:t>Bijvoorbeeld - Op een afdeling van 12 verpleegkundigen kun je niet 9 interviewen en tegen de laatste 3 zeggen dat ze niet mee mogen doen</a:t>
            </a:r>
            <a:endParaRPr lang="nl-NL" sz="1800" dirty="0" smtClean="0">
              <a:sym typeface="Wingdings" panose="05000000000000000000" pitchFamily="2" charset="2"/>
            </a:endParaRPr>
          </a:p>
          <a:p>
            <a:pPr marL="288000" lvl="2" indent="0">
              <a:buNone/>
            </a:pPr>
            <a:endParaRPr lang="nl-NL" sz="2400" dirty="0" smtClean="0"/>
          </a:p>
        </p:txBody>
      </p:sp>
    </p:spTree>
    <p:extLst>
      <p:ext uri="{BB962C8B-B14F-4D97-AF65-F5344CB8AC3E}">
        <p14:creationId xmlns:p14="http://schemas.microsoft.com/office/powerpoint/2010/main" val="1430919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nl-NL" sz="2800" dirty="0" smtClean="0"/>
              <a:t>Representativiteit</a:t>
            </a:r>
            <a:endParaRPr lang="nl-NL" sz="28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27584" y="1800000"/>
            <a:ext cx="7590702" cy="4264025"/>
          </a:xfrm>
        </p:spPr>
        <p:txBody>
          <a:bodyPr>
            <a:normAutofit/>
          </a:bodyPr>
          <a:lstStyle/>
          <a:p>
            <a:r>
              <a:rPr lang="nl-NL" sz="2400" dirty="0" smtClean="0"/>
              <a:t>Steekproef afspiegeling van de populatie</a:t>
            </a:r>
            <a:r>
              <a:rPr lang="nl-NL" sz="2400" dirty="0" smtClean="0"/>
              <a:t>?</a:t>
            </a:r>
          </a:p>
          <a:p>
            <a:pPr lvl="1"/>
            <a:r>
              <a:rPr lang="nl-NL" sz="2400" dirty="0" smtClean="0"/>
              <a:t>Is te sturen vóór de dataverzameling</a:t>
            </a:r>
            <a:endParaRPr lang="nl-NL" sz="2400" dirty="0" smtClean="0"/>
          </a:p>
          <a:p>
            <a:pPr lvl="1"/>
            <a:r>
              <a:rPr lang="nl-NL" sz="2400" dirty="0" smtClean="0"/>
              <a:t>Is te toetsen na afloop bij kwantitatief onderzoek</a:t>
            </a:r>
            <a:endParaRPr lang="nl-NL" sz="2400" dirty="0" smtClean="0"/>
          </a:p>
          <a:p>
            <a:r>
              <a:rPr lang="nl-NL" sz="2400" dirty="0" smtClean="0"/>
              <a:t>Na dataverzameling: </a:t>
            </a:r>
          </a:p>
          <a:p>
            <a:pPr lvl="1"/>
            <a:r>
              <a:rPr lang="nl-NL" sz="2400" dirty="0" smtClean="0"/>
              <a:t>Is de groep respondenten </a:t>
            </a:r>
            <a:r>
              <a:rPr lang="nl-NL" sz="2400" dirty="0" smtClean="0"/>
              <a:t>(nog steeds) een </a:t>
            </a:r>
            <a:r>
              <a:rPr lang="nl-NL" sz="2400" dirty="0" smtClean="0"/>
              <a:t>afspiegeling van de populatie</a:t>
            </a:r>
            <a:r>
              <a:rPr lang="nl-NL" sz="2400" dirty="0" smtClean="0"/>
              <a:t>? Kortom, over wie gaan de resultaten en over welke groep kan ik dan conclusies trekken? </a:t>
            </a:r>
            <a:endParaRPr lang="nl-NL" sz="2400" dirty="0"/>
          </a:p>
        </p:txBody>
      </p:sp>
    </p:spTree>
    <p:extLst>
      <p:ext uri="{BB962C8B-B14F-4D97-AF65-F5344CB8AC3E}">
        <p14:creationId xmlns:p14="http://schemas.microsoft.com/office/powerpoint/2010/main" val="4035410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7961086" cy="1102608"/>
          </a:xfrm>
          <a:solidFill>
            <a:schemeClr val="bg1">
              <a:alpha val="85000"/>
            </a:schemeClr>
          </a:solidFill>
        </p:spPr>
        <p:txBody>
          <a:bodyPr>
            <a:noAutofit/>
          </a:bodyPr>
          <a:lstStyle/>
          <a:p>
            <a:pPr marL="1427163"/>
            <a:r>
              <a:rPr lang="nl-NL" sz="2800" dirty="0" smtClean="0"/>
              <a:t>Bronnen </a:t>
            </a:r>
            <a:r>
              <a:rPr lang="nl-NL" sz="2800" dirty="0" smtClean="0"/>
              <a:t>en literatuur</a:t>
            </a:r>
            <a:endParaRPr lang="nl-NL" sz="28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975490"/>
            <a:ext cx="6347048" cy="4693870"/>
          </a:xfrm>
          <a:solidFill>
            <a:schemeClr val="bg1">
              <a:alpha val="85000"/>
            </a:schemeClr>
          </a:solidFill>
        </p:spPr>
        <p:txBody>
          <a:bodyPr>
            <a:normAutofit lnSpcReduction="10000"/>
          </a:bodyPr>
          <a:lstStyle/>
          <a:p>
            <a:r>
              <a:rPr lang="nl-NL" sz="1800" dirty="0" smtClean="0"/>
              <a:t>Voor dit college is gebruik gemaakt van:</a:t>
            </a:r>
          </a:p>
          <a:p>
            <a:pPr lvl="1"/>
            <a:r>
              <a:rPr lang="nl-NL" sz="2000" dirty="0" smtClean="0"/>
              <a:t>Fischer, T &amp; Julsing, M (2014). </a:t>
            </a:r>
            <a:r>
              <a:rPr lang="nl-NL" sz="2000" i="1" dirty="0" smtClean="0"/>
              <a:t>Onderzoek doen! Kwantitatief en kwalitatief onderzoek (2e druk). </a:t>
            </a:r>
            <a:r>
              <a:rPr lang="nl-NL" sz="2000" dirty="0" smtClean="0"/>
              <a:t>Groningen: Noordhoff Uitgevers. </a:t>
            </a:r>
          </a:p>
          <a:p>
            <a:pPr lvl="1"/>
            <a:endParaRPr lang="nl-NL" sz="2000" dirty="0" smtClean="0"/>
          </a:p>
          <a:p>
            <a:pPr lvl="1"/>
            <a:endParaRPr lang="nl-NL" sz="2000" dirty="0" smtClean="0"/>
          </a:p>
          <a:p>
            <a:pPr lvl="1"/>
            <a:endParaRPr lang="nl-NL" sz="2000" dirty="0" smtClean="0"/>
          </a:p>
          <a:p>
            <a:pPr lvl="1"/>
            <a:r>
              <a:rPr lang="nl-NL" sz="2000" dirty="0" smtClean="0"/>
              <a:t>Baarda, B (2014). </a:t>
            </a:r>
            <a:r>
              <a:rPr lang="nl-NL" sz="2000" i="1" dirty="0" smtClean="0"/>
              <a:t>Dit is onderzoek! Handleiding voor kwantitatief en kwalitatief onderzoek (2e druk). </a:t>
            </a:r>
            <a:r>
              <a:rPr lang="nl-NL" sz="2000" dirty="0" smtClean="0"/>
              <a:t>Groningen: Noordhoff Uitgevers. </a:t>
            </a:r>
          </a:p>
          <a:p>
            <a:pPr lvl="1"/>
            <a:endParaRPr lang="nl-NL" sz="2000" dirty="0"/>
          </a:p>
          <a:p>
            <a:pPr marL="457200" lvl="1" indent="0">
              <a:buNone/>
            </a:pPr>
            <a:endParaRPr lang="nl-NL" dirty="0" smtClean="0"/>
          </a:p>
          <a:p>
            <a:pPr marL="457200" lvl="1" indent="0">
              <a:buNone/>
            </a:pPr>
            <a:endParaRPr lang="nl-NL" dirty="0" smtClean="0"/>
          </a:p>
          <a:p>
            <a:pPr marL="457200" lvl="1" indent="0">
              <a:buNone/>
            </a:pPr>
            <a:endParaRPr lang="nl-NL" dirty="0"/>
          </a:p>
          <a:p>
            <a:pPr marL="457200" lvl="1" indent="0">
              <a:buNone/>
            </a:pPr>
            <a:endParaRPr lang="nl-NL" dirty="0" smtClean="0"/>
          </a:p>
          <a:p>
            <a:pPr marL="457200" lvl="1" indent="0">
              <a:buNone/>
            </a:pPr>
            <a:endParaRPr lang="nl-NL" dirty="0"/>
          </a:p>
          <a:p>
            <a:pPr marL="57150" indent="0">
              <a:buNone/>
            </a:pPr>
            <a:r>
              <a:rPr lang="nl-NL" dirty="0" smtClean="0"/>
              <a:t>© </a:t>
            </a:r>
            <a:r>
              <a:rPr lang="nl-NL" dirty="0" smtClean="0"/>
              <a:t>2019 </a:t>
            </a:r>
            <a:r>
              <a:rPr lang="nl-NL" dirty="0"/>
              <a:t>NHL </a:t>
            </a:r>
            <a:r>
              <a:rPr lang="nl-NL" dirty="0" smtClean="0"/>
              <a:t>Stenden Hogeschool</a:t>
            </a:r>
            <a:endParaRPr lang="nl-NL" dirty="0" smtClean="0"/>
          </a:p>
        </p:txBody>
      </p:sp>
      <p:pic>
        <p:nvPicPr>
          <p:cNvPr id="1026" name="Picture 2" descr="Onderzoek doen!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9297" y="1975490"/>
            <a:ext cx="1239237" cy="1705372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Dit is onderzoek!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9298" y="4077072"/>
            <a:ext cx="1239236" cy="1705639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74266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/>
          <p:cNvSpPr/>
          <p:nvPr/>
        </p:nvSpPr>
        <p:spPr>
          <a:xfrm>
            <a:off x="695222" y="1988840"/>
            <a:ext cx="7920880" cy="420288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 anchorCtr="1"/>
          <a:lstStyle/>
          <a:p>
            <a:pPr algn="ctr"/>
            <a:endParaRPr lang="nl-NL" dirty="0" smtClean="0"/>
          </a:p>
          <a:p>
            <a:pPr algn="ctr"/>
            <a:endParaRPr lang="nl-NL" dirty="0"/>
          </a:p>
          <a:p>
            <a:pPr algn="ctr"/>
            <a:endParaRPr lang="nl-NL" dirty="0"/>
          </a:p>
          <a:p>
            <a:pPr algn="ctr"/>
            <a:endParaRPr lang="nl-NL" dirty="0" smtClean="0"/>
          </a:p>
          <a:p>
            <a:pPr algn="ctr"/>
            <a:endParaRPr lang="nl-NL" dirty="0"/>
          </a:p>
          <a:p>
            <a:pPr algn="ctr"/>
            <a:endParaRPr lang="nl-NL" dirty="0" smtClean="0"/>
          </a:p>
          <a:p>
            <a:pPr algn="ctr"/>
            <a:endParaRPr lang="nl-NL" dirty="0"/>
          </a:p>
          <a:p>
            <a:pPr algn="ctr"/>
            <a:endParaRPr lang="nl-NL" dirty="0" smtClean="0"/>
          </a:p>
          <a:p>
            <a:pPr algn="ctr"/>
            <a:endParaRPr lang="nl-NL" dirty="0"/>
          </a:p>
          <a:p>
            <a:pPr algn="ctr"/>
            <a:endParaRPr lang="nl-NL" dirty="0" smtClean="0"/>
          </a:p>
          <a:p>
            <a:pPr algn="ctr"/>
            <a:endParaRPr lang="nl-NL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nl-NL" sz="2800" dirty="0" smtClean="0"/>
              <a:t>Context van het college</a:t>
            </a:r>
            <a:endParaRPr lang="nl-NL" sz="28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403648" y="2517993"/>
            <a:ext cx="5112568" cy="345638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nl-NL" sz="2000" dirty="0" smtClean="0"/>
              <a:t>Globale stappen van onderzoek</a:t>
            </a:r>
          </a:p>
          <a:p>
            <a:pPr marL="514350" indent="-457200">
              <a:buFont typeface="+mj-lt"/>
              <a:buAutoNum type="arabicPeriod"/>
            </a:pPr>
            <a:r>
              <a:rPr lang="nl-NL" sz="2000" dirty="0" smtClean="0">
                <a:solidFill>
                  <a:schemeClr val="bg1">
                    <a:lumMod val="95000"/>
                  </a:schemeClr>
                </a:solidFill>
              </a:rPr>
              <a:t>Aanleiding van het onderzoek en wat wil de onderzoeker weten</a:t>
            </a:r>
          </a:p>
          <a:p>
            <a:pPr marL="514350" indent="-457200">
              <a:buFont typeface="+mj-lt"/>
              <a:buAutoNum type="arabicPeriod"/>
            </a:pPr>
            <a:r>
              <a:rPr lang="nl-NL" sz="2000" dirty="0" smtClean="0">
                <a:solidFill>
                  <a:schemeClr val="bg1">
                    <a:lumMod val="95000"/>
                  </a:schemeClr>
                </a:solidFill>
              </a:rPr>
              <a:t>Opzet van het onderzoek voor het beantwoorden van de vraag</a:t>
            </a:r>
          </a:p>
          <a:p>
            <a:pPr marL="514350" indent="-457200">
              <a:buFont typeface="+mj-lt"/>
              <a:buAutoNum type="arabicPeriod"/>
            </a:pPr>
            <a:r>
              <a:rPr lang="nl-NL" sz="2000" dirty="0" smtClean="0"/>
              <a:t>Verzamelen van gegevens</a:t>
            </a:r>
          </a:p>
          <a:p>
            <a:pPr marL="514350" indent="-457200">
              <a:buFont typeface="+mj-lt"/>
              <a:buAutoNum type="arabicPeriod"/>
            </a:pPr>
            <a:r>
              <a:rPr lang="nl-NL" sz="2000" dirty="0" smtClean="0"/>
              <a:t>Analyseren en rapporteren van resultaten</a:t>
            </a:r>
          </a:p>
          <a:p>
            <a:pPr marL="514350" indent="-457200">
              <a:buFont typeface="+mj-lt"/>
              <a:buAutoNum type="arabicPeriod"/>
            </a:pPr>
            <a:r>
              <a:rPr lang="nl-NL" sz="2000" dirty="0" smtClean="0"/>
              <a:t>Conclusie - het antwoord op de vraag</a:t>
            </a:r>
          </a:p>
          <a:p>
            <a:pPr marL="514350" indent="-457200">
              <a:buFont typeface="+mj-lt"/>
              <a:buAutoNum type="arabicPeriod"/>
            </a:pPr>
            <a:r>
              <a:rPr lang="nl-NL" sz="2000" dirty="0" smtClean="0"/>
              <a:t>Reflectie op het onderzoek en het vervolg</a:t>
            </a:r>
          </a:p>
          <a:p>
            <a:pPr marL="514350" indent="-457200">
              <a:buFont typeface="+mj-lt"/>
              <a:buAutoNum type="arabicPeriod"/>
            </a:pPr>
            <a:endParaRPr lang="nl-NL" sz="2000" dirty="0"/>
          </a:p>
        </p:txBody>
      </p:sp>
      <p:sp>
        <p:nvSpPr>
          <p:cNvPr id="5" name="Tekstvak 4"/>
          <p:cNvSpPr txBox="1"/>
          <p:nvPr/>
        </p:nvSpPr>
        <p:spPr>
          <a:xfrm>
            <a:off x="3143494" y="1727230"/>
            <a:ext cx="3024336" cy="523220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nl-NL" sz="2800" dirty="0" smtClean="0"/>
              <a:t>(praktijk)onderzoek</a:t>
            </a:r>
            <a:endParaRPr lang="nl-NL" sz="2800" dirty="0"/>
          </a:p>
        </p:txBody>
      </p:sp>
      <p:sp>
        <p:nvSpPr>
          <p:cNvPr id="6" name="PIJL-OMHOOG en -OMLAAG 5"/>
          <p:cNvSpPr/>
          <p:nvPr/>
        </p:nvSpPr>
        <p:spPr>
          <a:xfrm>
            <a:off x="6732240" y="2564904"/>
            <a:ext cx="1584176" cy="3240360"/>
          </a:xfrm>
          <a:prstGeom prst="upDown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vert" rtlCol="0" anchor="ctr"/>
          <a:lstStyle/>
          <a:p>
            <a:pPr algn="ctr"/>
            <a:r>
              <a:rPr lang="nl-NL" sz="2400" dirty="0" smtClean="0"/>
              <a:t>Randvoorwaarden &amp; proces</a:t>
            </a:r>
            <a:r>
              <a:rPr lang="nl-NL" dirty="0" smtClean="0"/>
              <a:t>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41481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nl-NL" sz="2800" dirty="0" smtClean="0"/>
              <a:t>Inhoud</a:t>
            </a:r>
            <a:endParaRPr lang="nl-NL" sz="28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27584" y="1800000"/>
            <a:ext cx="7590702" cy="4264025"/>
          </a:xfrm>
        </p:spPr>
        <p:txBody>
          <a:bodyPr>
            <a:normAutofit/>
          </a:bodyPr>
          <a:lstStyle/>
          <a:p>
            <a:r>
              <a:rPr lang="nl-NL" sz="2400" dirty="0" smtClean="0"/>
              <a:t>Populatie</a:t>
            </a:r>
          </a:p>
          <a:p>
            <a:r>
              <a:rPr lang="nl-NL" sz="2400" dirty="0" smtClean="0"/>
              <a:t>Steekproef</a:t>
            </a:r>
          </a:p>
          <a:p>
            <a:r>
              <a:rPr lang="nl-NL" sz="2400" dirty="0" smtClean="0"/>
              <a:t>Inclusie- en exclusiecriteria</a:t>
            </a:r>
          </a:p>
          <a:p>
            <a:r>
              <a:rPr lang="nl-NL" sz="2400" dirty="0" smtClean="0"/>
              <a:t>Steekproefgrootte</a:t>
            </a:r>
            <a:endParaRPr lang="nl-NL" sz="2400" dirty="0"/>
          </a:p>
          <a:p>
            <a:endParaRPr lang="nl-NL" sz="2400" dirty="0" smtClean="0"/>
          </a:p>
        </p:txBody>
      </p:sp>
    </p:spTree>
    <p:extLst>
      <p:ext uri="{BB962C8B-B14F-4D97-AF65-F5344CB8AC3E}">
        <p14:creationId xmlns:p14="http://schemas.microsoft.com/office/powerpoint/2010/main" val="1927483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nl-NL" sz="2800" dirty="0" smtClean="0"/>
              <a:t>Kiezen </a:t>
            </a:r>
            <a:r>
              <a:rPr lang="nl-NL" sz="2800" dirty="0" err="1" smtClean="0"/>
              <a:t>onderzoeksontwerp</a:t>
            </a:r>
            <a:endParaRPr lang="nl-NL" sz="28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755576" y="1800000"/>
            <a:ext cx="7662710" cy="4264025"/>
          </a:xfrm>
        </p:spPr>
        <p:txBody>
          <a:bodyPr>
            <a:normAutofit/>
          </a:bodyPr>
          <a:lstStyle/>
          <a:p>
            <a:r>
              <a:rPr lang="nl-NL" sz="2400" dirty="0" smtClean="0"/>
              <a:t>Vorm (aard onderzoeksvraag)</a:t>
            </a:r>
          </a:p>
          <a:p>
            <a:pPr lvl="1"/>
            <a:r>
              <a:rPr lang="nl-NL" sz="2400" dirty="0" smtClean="0"/>
              <a:t>Kwalitatief</a:t>
            </a:r>
          </a:p>
          <a:p>
            <a:pPr lvl="1"/>
            <a:r>
              <a:rPr lang="nl-NL" sz="2400" dirty="0" smtClean="0"/>
              <a:t>Kwantitatief</a:t>
            </a:r>
          </a:p>
          <a:p>
            <a:r>
              <a:rPr lang="nl-NL" sz="2400" dirty="0" smtClean="0"/>
              <a:t>Onderzoekseenheden</a:t>
            </a:r>
          </a:p>
          <a:p>
            <a:pPr lvl="1"/>
            <a:r>
              <a:rPr lang="nl-NL" sz="2400" dirty="0" smtClean="0"/>
              <a:t>Populatie</a:t>
            </a:r>
          </a:p>
          <a:p>
            <a:pPr lvl="1"/>
            <a:r>
              <a:rPr lang="nl-NL" sz="2400" dirty="0" smtClean="0"/>
              <a:t>Steekproef</a:t>
            </a:r>
          </a:p>
          <a:p>
            <a:r>
              <a:rPr lang="nl-NL" sz="2400" dirty="0" smtClean="0"/>
              <a:t>Kenmerken van de te onderzoeken begrippen</a:t>
            </a:r>
          </a:p>
          <a:p>
            <a:pPr lvl="1"/>
            <a:r>
              <a:rPr lang="nl-NL" sz="2400" dirty="0" smtClean="0"/>
              <a:t>operationalisatie</a:t>
            </a:r>
          </a:p>
          <a:p>
            <a:pPr lvl="1"/>
            <a:endParaRPr lang="nl-NL" sz="2400" dirty="0"/>
          </a:p>
        </p:txBody>
      </p:sp>
    </p:spTree>
    <p:extLst>
      <p:ext uri="{BB962C8B-B14F-4D97-AF65-F5344CB8AC3E}">
        <p14:creationId xmlns:p14="http://schemas.microsoft.com/office/powerpoint/2010/main" val="1668532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nl-NL" sz="2800" dirty="0" smtClean="0"/>
              <a:t>Populatie</a:t>
            </a:r>
            <a:endParaRPr lang="nl-NL" sz="28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99592" y="1800000"/>
            <a:ext cx="7518694" cy="4264025"/>
          </a:xfrm>
        </p:spPr>
        <p:txBody>
          <a:bodyPr>
            <a:normAutofit/>
          </a:bodyPr>
          <a:lstStyle/>
          <a:p>
            <a:r>
              <a:rPr lang="nl-NL" sz="2400" dirty="0" smtClean="0"/>
              <a:t>Populatie is de verzameling eenheden waarover je uitspraken wilt </a:t>
            </a:r>
            <a:r>
              <a:rPr lang="nl-NL" sz="2400" dirty="0" smtClean="0"/>
              <a:t>doen met je onderzoeksvraag.</a:t>
            </a:r>
            <a:endParaRPr lang="nl-NL" sz="2400" dirty="0" smtClean="0"/>
          </a:p>
          <a:p>
            <a:pPr lvl="1"/>
            <a:r>
              <a:rPr lang="nl-NL" sz="2400" dirty="0" smtClean="0"/>
              <a:t>Groep personen</a:t>
            </a:r>
          </a:p>
          <a:p>
            <a:pPr lvl="1"/>
            <a:r>
              <a:rPr lang="nl-NL" sz="2400" dirty="0" smtClean="0"/>
              <a:t>Groep dossiers </a:t>
            </a:r>
          </a:p>
          <a:p>
            <a:pPr lvl="1"/>
            <a:r>
              <a:rPr lang="nl-NL" sz="2400" dirty="0" smtClean="0"/>
              <a:t>Groep afdelingen</a:t>
            </a:r>
          </a:p>
          <a:p>
            <a:pPr lvl="1"/>
            <a:r>
              <a:rPr lang="nl-NL" sz="2400" dirty="0" err="1" smtClean="0"/>
              <a:t>Etc</a:t>
            </a:r>
            <a:endParaRPr lang="nl-NL" sz="2400" dirty="0" smtClean="0"/>
          </a:p>
          <a:p>
            <a:pPr lvl="1"/>
            <a:endParaRPr lang="nl-NL" sz="2400" dirty="0"/>
          </a:p>
          <a:p>
            <a:pPr lvl="1"/>
            <a:r>
              <a:rPr lang="nl-NL" sz="2400" dirty="0" smtClean="0"/>
              <a:t>(te) Grote </a:t>
            </a:r>
            <a:r>
              <a:rPr lang="nl-NL" sz="2400" dirty="0" smtClean="0"/>
              <a:t>populatie? </a:t>
            </a:r>
            <a:r>
              <a:rPr lang="nl-NL" sz="2400" dirty="0" smtClean="0">
                <a:sym typeface="Wingdings" panose="05000000000000000000" pitchFamily="2" charset="2"/>
              </a:rPr>
              <a:t> </a:t>
            </a:r>
            <a:r>
              <a:rPr lang="nl-NL" sz="2400" dirty="0" smtClean="0">
                <a:sym typeface="Wingdings" panose="05000000000000000000" pitchFamily="2" charset="2"/>
              </a:rPr>
              <a:t>neem een steekproef</a:t>
            </a:r>
            <a:endParaRPr lang="nl-NL" sz="2400" dirty="0"/>
          </a:p>
        </p:txBody>
      </p:sp>
    </p:spTree>
    <p:extLst>
      <p:ext uri="{BB962C8B-B14F-4D97-AF65-F5344CB8AC3E}">
        <p14:creationId xmlns:p14="http://schemas.microsoft.com/office/powerpoint/2010/main" val="4092477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nl-NL" sz="2800" dirty="0" smtClean="0"/>
              <a:t>Steekproef - aselect</a:t>
            </a:r>
            <a:endParaRPr lang="nl-NL" sz="28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755576" y="1800000"/>
            <a:ext cx="7662710" cy="4264025"/>
          </a:xfrm>
        </p:spPr>
        <p:txBody>
          <a:bodyPr>
            <a:normAutofit/>
          </a:bodyPr>
          <a:lstStyle/>
          <a:p>
            <a:r>
              <a:rPr lang="nl-NL" sz="2400" dirty="0" smtClean="0"/>
              <a:t>Aselecte steekproef </a:t>
            </a:r>
          </a:p>
          <a:p>
            <a:pPr lvl="1"/>
            <a:r>
              <a:rPr lang="nl-NL" sz="2400" dirty="0" smtClean="0"/>
              <a:t>Willekeurig selecteren uit een bestand</a:t>
            </a:r>
          </a:p>
          <a:p>
            <a:pPr lvl="1"/>
            <a:r>
              <a:rPr lang="nl-NL" sz="2400" dirty="0" smtClean="0"/>
              <a:t>Gestratificeerd aselect</a:t>
            </a:r>
          </a:p>
          <a:p>
            <a:pPr lvl="2"/>
            <a:r>
              <a:rPr lang="nl-NL" sz="2400" dirty="0" smtClean="0"/>
              <a:t>Willekeurig, maar wel binnen deelgroep of verhouding te garanderen</a:t>
            </a:r>
          </a:p>
          <a:p>
            <a:pPr lvl="1"/>
            <a:r>
              <a:rPr lang="nl-NL" sz="2400" dirty="0" smtClean="0"/>
              <a:t>[…]	</a:t>
            </a:r>
          </a:p>
          <a:p>
            <a:pPr lvl="2"/>
            <a:endParaRPr lang="nl-NL" sz="2400" dirty="0"/>
          </a:p>
          <a:p>
            <a:r>
              <a:rPr lang="nl-NL" sz="2400" dirty="0" smtClean="0"/>
              <a:t>Vereist inzicht in </a:t>
            </a:r>
            <a:r>
              <a:rPr lang="nl-NL" sz="2400" dirty="0" smtClean="0"/>
              <a:t>variabelen/kenmerken </a:t>
            </a:r>
            <a:r>
              <a:rPr lang="nl-NL" sz="2400" dirty="0" smtClean="0"/>
              <a:t>van het populatiebestand</a:t>
            </a:r>
          </a:p>
          <a:p>
            <a:pPr marL="457200" lvl="1" indent="0">
              <a:buNone/>
            </a:pPr>
            <a:r>
              <a:rPr lang="nl-NL" sz="2400" dirty="0" smtClean="0"/>
              <a:t>= steekproefkader</a:t>
            </a:r>
          </a:p>
          <a:p>
            <a:pPr marL="457200" lvl="1" indent="0">
              <a:buNone/>
            </a:pPr>
            <a:r>
              <a:rPr lang="nl-NL" sz="2400" dirty="0"/>
              <a:t>	</a:t>
            </a:r>
            <a:r>
              <a:rPr lang="nl-NL" sz="2400" dirty="0" smtClean="0"/>
              <a:t>- ook nodig voor check </a:t>
            </a:r>
            <a:r>
              <a:rPr lang="nl-NL" sz="2400" u="sng" dirty="0" smtClean="0"/>
              <a:t>representativiteit</a:t>
            </a:r>
            <a:r>
              <a:rPr lang="nl-NL" sz="2400" dirty="0" smtClean="0"/>
              <a:t> respons</a:t>
            </a:r>
          </a:p>
          <a:p>
            <a:pPr lvl="1"/>
            <a:endParaRPr lang="nl-NL" sz="2400" dirty="0" smtClean="0"/>
          </a:p>
          <a:p>
            <a:pPr lvl="2"/>
            <a:endParaRPr lang="nl-NL" sz="2400" dirty="0" smtClean="0"/>
          </a:p>
          <a:p>
            <a:pPr lvl="1"/>
            <a:endParaRPr lang="nl-NL" sz="2400" dirty="0"/>
          </a:p>
        </p:txBody>
      </p:sp>
    </p:spTree>
    <p:extLst>
      <p:ext uri="{BB962C8B-B14F-4D97-AF65-F5344CB8AC3E}">
        <p14:creationId xmlns:p14="http://schemas.microsoft.com/office/powerpoint/2010/main" val="78131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nl-NL" sz="2800" dirty="0" smtClean="0"/>
              <a:t>Steekproef – select</a:t>
            </a:r>
            <a:endParaRPr lang="nl-NL" sz="28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755576" y="1800000"/>
            <a:ext cx="7662710" cy="4264025"/>
          </a:xfrm>
        </p:spPr>
        <p:txBody>
          <a:bodyPr>
            <a:normAutofit/>
          </a:bodyPr>
          <a:lstStyle/>
          <a:p>
            <a:r>
              <a:rPr lang="nl-NL" sz="2800" dirty="0"/>
              <a:t>S</a:t>
            </a:r>
            <a:r>
              <a:rPr lang="nl-NL" sz="2800" dirty="0" smtClean="0"/>
              <a:t>electe steekproef </a:t>
            </a:r>
          </a:p>
          <a:p>
            <a:pPr lvl="1"/>
            <a:r>
              <a:rPr lang="nl-NL" sz="2800" dirty="0" smtClean="0"/>
              <a:t>Quota steekproef</a:t>
            </a:r>
          </a:p>
          <a:p>
            <a:pPr lvl="1"/>
            <a:r>
              <a:rPr lang="nl-NL" sz="2800" dirty="0" smtClean="0"/>
              <a:t>Sneeuwbalsteekproef</a:t>
            </a:r>
          </a:p>
          <a:p>
            <a:pPr lvl="1"/>
            <a:r>
              <a:rPr lang="nl-NL" sz="2800" dirty="0" smtClean="0"/>
              <a:t>[…]</a:t>
            </a:r>
          </a:p>
          <a:p>
            <a:pPr lvl="2"/>
            <a:endParaRPr lang="nl-NL" sz="2800" dirty="0"/>
          </a:p>
          <a:p>
            <a:r>
              <a:rPr lang="nl-NL" sz="2800" dirty="0" smtClean="0"/>
              <a:t>Representativiteit lastig vast te stellen</a:t>
            </a:r>
          </a:p>
          <a:p>
            <a:pPr marL="457200" lvl="1" indent="0">
              <a:buNone/>
            </a:pPr>
            <a:r>
              <a:rPr lang="nl-NL" sz="2800" dirty="0"/>
              <a:t>	</a:t>
            </a:r>
            <a:endParaRPr lang="nl-NL" sz="2800" dirty="0" smtClean="0"/>
          </a:p>
          <a:p>
            <a:pPr lvl="2"/>
            <a:endParaRPr lang="nl-NL" sz="2800" dirty="0" smtClean="0"/>
          </a:p>
          <a:p>
            <a:pPr lvl="1"/>
            <a:endParaRPr lang="nl-NL" sz="2800" dirty="0"/>
          </a:p>
        </p:txBody>
      </p:sp>
    </p:spTree>
    <p:extLst>
      <p:ext uri="{BB962C8B-B14F-4D97-AF65-F5344CB8AC3E}">
        <p14:creationId xmlns:p14="http://schemas.microsoft.com/office/powerpoint/2010/main" val="4230981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nl-NL" altLang="nl-NL" sz="2800" smtClean="0"/>
              <a:t>In- en exclusiecriteria</a:t>
            </a:r>
            <a:endParaRPr lang="nl-NL" altLang="nl-NL" sz="2800" dirty="0" smtClean="0"/>
          </a:p>
        </p:txBody>
      </p:sp>
      <p:sp>
        <p:nvSpPr>
          <p:cNvPr id="15363" name="Tijdelijke aanduiding voor inhoud 2"/>
          <p:cNvSpPr>
            <a:spLocks noGrp="1"/>
          </p:cNvSpPr>
          <p:nvPr>
            <p:ph idx="1"/>
          </p:nvPr>
        </p:nvSpPr>
        <p:spPr>
          <a:xfrm>
            <a:off x="899592" y="1800000"/>
            <a:ext cx="7518694" cy="4264025"/>
          </a:xfrm>
        </p:spPr>
        <p:txBody>
          <a:bodyPr>
            <a:normAutofit/>
          </a:bodyPr>
          <a:lstStyle/>
          <a:p>
            <a:r>
              <a:rPr lang="nl-NL" altLang="nl-NL" sz="2400" dirty="0" smtClean="0"/>
              <a:t>Inclusie criteria = kenmerken die je doelgroep onderscheidend beschrijven </a:t>
            </a:r>
          </a:p>
          <a:p>
            <a:r>
              <a:rPr lang="nl-NL" altLang="nl-NL" sz="2400" dirty="0" smtClean="0"/>
              <a:t>Exclusie criteria = kenmerken van selectieve groep(en) van je doelgroep die om redenen (helaas) moet afvallen</a:t>
            </a:r>
          </a:p>
          <a:p>
            <a:pPr lvl="1"/>
            <a:r>
              <a:rPr lang="nl-NL" altLang="nl-NL" sz="2400" dirty="0" smtClean="0">
                <a:solidFill>
                  <a:srgbClr val="FF0000"/>
                </a:solidFill>
              </a:rPr>
              <a:t>Exclusie is NIET tegenovergestelde van inclusie</a:t>
            </a:r>
            <a:r>
              <a:rPr lang="nl-NL" altLang="nl-NL" sz="2400" dirty="0" smtClean="0">
                <a:solidFill>
                  <a:srgbClr val="FF0000"/>
                </a:solidFill>
              </a:rPr>
              <a:t>.</a:t>
            </a:r>
          </a:p>
          <a:p>
            <a:pPr lvl="1"/>
            <a:endParaRPr lang="nl-NL" altLang="nl-NL" sz="2400" dirty="0">
              <a:solidFill>
                <a:srgbClr val="FF0000"/>
              </a:solidFill>
            </a:endParaRPr>
          </a:p>
          <a:p>
            <a:pPr lvl="1"/>
            <a:endParaRPr lang="nl-NL" altLang="nl-NL" sz="2400" dirty="0" smtClean="0">
              <a:solidFill>
                <a:srgbClr val="FF0000"/>
              </a:solidFill>
            </a:endParaRPr>
          </a:p>
          <a:p>
            <a:pPr lvl="1"/>
            <a:endParaRPr lang="nl-NL" altLang="nl-NL" sz="2400" dirty="0" smtClean="0">
              <a:solidFill>
                <a:srgbClr val="FF0000"/>
              </a:solidFill>
            </a:endParaRPr>
          </a:p>
          <a:p>
            <a:endParaRPr lang="nl-NL" altLang="nl-NL" sz="2400" dirty="0" smtClean="0"/>
          </a:p>
          <a:p>
            <a:endParaRPr lang="nl-NL" altLang="nl-NL" sz="2400" dirty="0" smtClean="0"/>
          </a:p>
        </p:txBody>
      </p:sp>
    </p:spTree>
    <p:extLst>
      <p:ext uri="{BB962C8B-B14F-4D97-AF65-F5344CB8AC3E}">
        <p14:creationId xmlns:p14="http://schemas.microsoft.com/office/powerpoint/2010/main" val="1561148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nl-NL" altLang="nl-NL" sz="2800" dirty="0" smtClean="0"/>
              <a:t>In- en exclusiecriteria</a:t>
            </a:r>
          </a:p>
        </p:txBody>
      </p:sp>
      <p:sp>
        <p:nvSpPr>
          <p:cNvPr id="15363" name="Tijdelijke aanduiding voor inhoud 2"/>
          <p:cNvSpPr>
            <a:spLocks noGrp="1"/>
          </p:cNvSpPr>
          <p:nvPr>
            <p:ph idx="1"/>
          </p:nvPr>
        </p:nvSpPr>
        <p:spPr>
          <a:xfrm>
            <a:off x="827584" y="1800000"/>
            <a:ext cx="7590702" cy="4264025"/>
          </a:xfrm>
        </p:spPr>
        <p:txBody>
          <a:bodyPr>
            <a:normAutofit/>
          </a:bodyPr>
          <a:lstStyle/>
          <a:p>
            <a:r>
              <a:rPr lang="nl-NL" altLang="nl-NL" sz="2400" dirty="0" smtClean="0"/>
              <a:t>Afbakening van je populatie</a:t>
            </a:r>
          </a:p>
          <a:p>
            <a:r>
              <a:rPr lang="nl-NL" altLang="nl-NL" sz="2400" dirty="0" smtClean="0"/>
              <a:t>Bepaalt de scoop van je doelgroep en daarmee de scoop van je </a:t>
            </a:r>
            <a:r>
              <a:rPr lang="nl-NL" altLang="nl-NL" sz="2400" dirty="0" smtClean="0"/>
              <a:t>resultaten (waar je uitspraken over doet)</a:t>
            </a:r>
            <a:endParaRPr lang="nl-NL" altLang="nl-NL" sz="2400" dirty="0" smtClean="0"/>
          </a:p>
          <a:p>
            <a:r>
              <a:rPr lang="nl-NL" altLang="nl-NL" sz="2400" dirty="0" smtClean="0"/>
              <a:t>Helpt bij verantwoording (repliceerbaarheid</a:t>
            </a:r>
            <a:r>
              <a:rPr lang="nl-NL" altLang="nl-NL" sz="2400" dirty="0" smtClean="0"/>
              <a:t>)</a:t>
            </a:r>
          </a:p>
          <a:p>
            <a:endParaRPr lang="nl-NL" altLang="nl-NL" sz="2400" dirty="0"/>
          </a:p>
          <a:p>
            <a:endParaRPr lang="nl-NL" altLang="nl-NL" sz="2400" dirty="0" smtClean="0"/>
          </a:p>
          <a:p>
            <a:r>
              <a:rPr lang="nl-NL" altLang="nl-NL" sz="2400" dirty="0" smtClean="0"/>
              <a:t>Met het onderzoek doe je met de conclusie in principe uitspraken over de groep die je includeert EN de groep die je </a:t>
            </a:r>
            <a:r>
              <a:rPr lang="nl-NL" altLang="nl-NL" sz="2400" dirty="0" err="1" smtClean="0"/>
              <a:t>excludeert</a:t>
            </a:r>
            <a:r>
              <a:rPr lang="nl-NL" altLang="nl-NL" sz="2400" dirty="0" smtClean="0"/>
              <a:t>. Maar als de groep van de exclusie te groot wordt of kenmerkend afwijkt, moet je je afvragen of je conclusies voor die groep wel gelden. </a:t>
            </a:r>
            <a:endParaRPr lang="nl-NL" altLang="nl-NL" sz="2400" dirty="0" smtClean="0"/>
          </a:p>
          <a:p>
            <a:endParaRPr lang="nl-NL" altLang="nl-NL" sz="2400" dirty="0" smtClean="0"/>
          </a:p>
        </p:txBody>
      </p:sp>
    </p:spTree>
    <p:extLst>
      <p:ext uri="{BB962C8B-B14F-4D97-AF65-F5344CB8AC3E}">
        <p14:creationId xmlns:p14="http://schemas.microsoft.com/office/powerpoint/2010/main" val="2298757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HL Stenden">
  <a:themeElements>
    <a:clrScheme name="NHL Stenden">
      <a:dk1>
        <a:srgbClr val="1C1C1A"/>
      </a:dk1>
      <a:lt1>
        <a:sysClr val="window" lastClr="FFFFFF"/>
      </a:lt1>
      <a:dk2>
        <a:srgbClr val="185BA7"/>
      </a:dk2>
      <a:lt2>
        <a:srgbClr val="FFFFFF"/>
      </a:lt2>
      <a:accent1>
        <a:srgbClr val="185BA7"/>
      </a:accent1>
      <a:accent2>
        <a:srgbClr val="DF3138"/>
      </a:accent2>
      <a:accent3>
        <a:srgbClr val="168488"/>
      </a:accent3>
      <a:accent4>
        <a:srgbClr val="185BA7"/>
      </a:accent4>
      <a:accent5>
        <a:srgbClr val="DF3138"/>
      </a:accent5>
      <a:accent6>
        <a:srgbClr val="168488"/>
      </a:accent6>
      <a:hlink>
        <a:srgbClr val="185BA7"/>
      </a:hlink>
      <a:folHlink>
        <a:srgbClr val="185BA7"/>
      </a:folHlink>
    </a:clrScheme>
    <a:fontScheme name="NHL Stenden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Kantoor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e2" id="{4F48E405-2942-4D14-AF12-55ABB888E4DB}" vid="{4FC89872-3813-4D14-9DC1-EB9C47C973E4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NHL Stenden Presentatie2</Template>
  <TotalTime>1318</TotalTime>
  <Words>704</Words>
  <Application>Microsoft Office PowerPoint</Application>
  <PresentationFormat>Diavoorstelling (4:3)</PresentationFormat>
  <Paragraphs>149</Paragraphs>
  <Slides>14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14</vt:i4>
      </vt:variant>
    </vt:vector>
  </HeadingPairs>
  <TitlesOfParts>
    <vt:vector size="19" baseType="lpstr">
      <vt:lpstr>Arial</vt:lpstr>
      <vt:lpstr>Calibri</vt:lpstr>
      <vt:lpstr>Courier New</vt:lpstr>
      <vt:lpstr>Wingdings</vt:lpstr>
      <vt:lpstr>NHL Stenden</vt:lpstr>
      <vt:lpstr>Populatie en steekproef  Uit de serie digitale colleges over (praktijk)onderzoek HBO-Verpleegkunde - NHL Stenden (dr.) Hans Barf 2019 </vt:lpstr>
      <vt:lpstr>Context van het college</vt:lpstr>
      <vt:lpstr>Inhoud</vt:lpstr>
      <vt:lpstr>Kiezen onderzoeksontwerp</vt:lpstr>
      <vt:lpstr>Populatie</vt:lpstr>
      <vt:lpstr>Steekproef - aselect</vt:lpstr>
      <vt:lpstr>Steekproef – select</vt:lpstr>
      <vt:lpstr>In- en exclusiecriteria</vt:lpstr>
      <vt:lpstr>In- en exclusiecriteria</vt:lpstr>
      <vt:lpstr>Voorbeeld: onderzoek naar patiënten op de afdeling Neurologie  </vt:lpstr>
      <vt:lpstr>Steekproefgrootte</vt:lpstr>
      <vt:lpstr>Steekproef Kwalitatief onderzoek</vt:lpstr>
      <vt:lpstr>Representativiteit</vt:lpstr>
      <vt:lpstr>Bronnen en literatuur</vt:lpstr>
    </vt:vector>
  </TitlesOfParts>
  <Company>Noordelijke Hogeschool Leeuwarden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Marijke Prins</dc:creator>
  <cp:lastModifiedBy>Barf, H.A.</cp:lastModifiedBy>
  <cp:revision>92</cp:revision>
  <dcterms:created xsi:type="dcterms:W3CDTF">2013-08-28T14:24:09Z</dcterms:created>
  <dcterms:modified xsi:type="dcterms:W3CDTF">2019-03-18T11:21:00Z</dcterms:modified>
</cp:coreProperties>
</file>