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60" r:id="rId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orbel" panose="020B0503020204020204" pitchFamily="34" charset="0"/>
      <p:regular r:id="rId11"/>
      <p:bold r:id="rId12"/>
      <p:italic r:id="rId13"/>
      <p:boldItalic r:id="rId14"/>
    </p:embeddedFont>
    <p:embeddedFont>
      <p:font typeface="Helvetica Neue" panose="020B0604020202020204" charset="0"/>
      <p:regular r:id="rId15"/>
      <p:bold r:id="rId16"/>
      <p:italic r:id="rId17"/>
      <p:boldItalic r:id="rId18"/>
    </p:embeddedFont>
    <p:embeddedFont>
      <p:font typeface="Helvetica Neue Light" panose="020B0604020202020204" charset="0"/>
      <p:regular r:id="rId19"/>
      <p:bold r:id="rId20"/>
      <p:italic r:id="rId21"/>
      <p:boldItalic r:id="rId22"/>
    </p:embeddedFont>
    <p:embeddedFont>
      <p:font typeface="Tahoma" panose="020B0604030504040204" pitchFamily="34" charset="0"/>
      <p:regular r:id="rId23"/>
      <p:bold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hCEasLzCu8yQfSN2M01XgqR2dx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29616ED-5889-4376-9DE8-FDE83D81BA2C}">
  <a:tblStyle styleId="{429616ED-5889-4376-9DE8-FDE83D81BA2C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45358" autoAdjust="0"/>
  </p:normalViewPr>
  <p:slideViewPr>
    <p:cSldViewPr snapToGrid="0">
      <p:cViewPr varScale="1">
        <p:scale>
          <a:sx n="51" d="100"/>
          <a:sy n="51" d="100"/>
        </p:scale>
        <p:origin x="33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font" Target="fonts/font20.fntdata"/><Relationship Id="rId3" Type="http://schemas.openxmlformats.org/officeDocument/2006/relationships/slide" Target="slides/slide2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font" Target="fonts/font1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font" Target="fonts/font1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font" Target="fonts/font17.fntdata"/><Relationship Id="rId28" Type="http://schemas.openxmlformats.org/officeDocument/2006/relationships/font" Target="fonts/font22.fntdata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Relationship Id="rId27" Type="http://schemas.openxmlformats.org/officeDocument/2006/relationships/font" Target="fonts/font21.fntdata"/><Relationship Id="rId30" Type="http://schemas.openxmlformats.org/officeDocument/2006/relationships/presProps" Target="presProps.xml"/><Relationship Id="rId8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/>
              <a:t>Misvatting</a:t>
            </a:r>
            <a:r>
              <a:rPr lang="en-GB" dirty="0"/>
              <a:t>: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verwarren</a:t>
            </a:r>
            <a:r>
              <a:rPr lang="en-GB" dirty="0"/>
              <a:t> </a:t>
            </a:r>
            <a:r>
              <a:rPr lang="en-GB" dirty="0" err="1"/>
              <a:t>extrinsieke</a:t>
            </a:r>
            <a:r>
              <a:rPr lang="en-GB" dirty="0"/>
              <a:t> met </a:t>
            </a:r>
            <a:r>
              <a:rPr lang="en-GB" dirty="0" err="1"/>
              <a:t>intrinsieke</a:t>
            </a:r>
            <a:r>
              <a:rPr lang="en-GB" dirty="0"/>
              <a:t> </a:t>
            </a:r>
            <a:r>
              <a:rPr lang="en-GB" dirty="0" err="1"/>
              <a:t>eigenschappen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A</a:t>
            </a:r>
            <a:r>
              <a:rPr lang="en-GB" dirty="0"/>
              <a:t> GOED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B</a:t>
            </a:r>
            <a:r>
              <a:rPr lang="en-GB" dirty="0"/>
              <a:t>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de </a:t>
            </a:r>
            <a:r>
              <a:rPr lang="en-GB" dirty="0" err="1"/>
              <a:t>vorm</a:t>
            </a:r>
            <a:r>
              <a:rPr lang="en-GB" dirty="0"/>
              <a:t> </a:t>
            </a:r>
            <a:r>
              <a:rPr lang="en-GB" dirty="0" err="1"/>
              <a:t>bij</a:t>
            </a:r>
            <a:r>
              <a:rPr lang="en-GB" dirty="0"/>
              <a:t> de </a:t>
            </a:r>
            <a:r>
              <a:rPr lang="en-GB" dirty="0" err="1"/>
              <a:t>stof</a:t>
            </a:r>
            <a:r>
              <a:rPr lang="en-GB" dirty="0"/>
              <a:t> </a:t>
            </a:r>
            <a:r>
              <a:rPr lang="en-GB" dirty="0" err="1"/>
              <a:t>hoort</a:t>
            </a:r>
            <a:r>
              <a:rPr lang="en-GB" dirty="0"/>
              <a:t>, </a:t>
            </a:r>
            <a:r>
              <a:rPr lang="en-GB" dirty="0" err="1"/>
              <a:t>omdat</a:t>
            </a:r>
            <a:r>
              <a:rPr lang="en-GB" dirty="0"/>
              <a:t> </a:t>
            </a:r>
            <a:r>
              <a:rPr lang="en-GB" dirty="0" err="1"/>
              <a:t>ze</a:t>
            </a:r>
            <a:r>
              <a:rPr lang="en-GB" dirty="0"/>
              <a:t> </a:t>
            </a:r>
            <a:r>
              <a:rPr lang="en-GB" dirty="0" err="1"/>
              <a:t>vaak</a:t>
            </a:r>
            <a:r>
              <a:rPr lang="en-GB" dirty="0"/>
              <a:t> </a:t>
            </a:r>
            <a:r>
              <a:rPr lang="en-GB" dirty="0" err="1"/>
              <a:t>dezelfde</a:t>
            </a:r>
            <a:r>
              <a:rPr lang="en-GB" dirty="0"/>
              <a:t> </a:t>
            </a:r>
            <a:r>
              <a:rPr lang="en-GB" dirty="0" err="1"/>
              <a:t>vormen</a:t>
            </a:r>
            <a:r>
              <a:rPr lang="en-GB" dirty="0"/>
              <a:t> </a:t>
            </a:r>
            <a:r>
              <a:rPr lang="en-GB" dirty="0" err="1"/>
              <a:t>bij</a:t>
            </a:r>
            <a:r>
              <a:rPr lang="en-GB" dirty="0"/>
              <a:t> </a:t>
            </a:r>
            <a:r>
              <a:rPr lang="en-GB" dirty="0" err="1"/>
              <a:t>dezelfde</a:t>
            </a:r>
            <a:r>
              <a:rPr lang="en-GB" dirty="0"/>
              <a:t> </a:t>
            </a:r>
            <a:r>
              <a:rPr lang="en-GB" dirty="0" err="1"/>
              <a:t>stof</a:t>
            </a:r>
            <a:r>
              <a:rPr lang="en-GB" dirty="0"/>
              <a:t> </a:t>
            </a:r>
            <a:r>
              <a:rPr lang="en-GB" dirty="0" err="1"/>
              <a:t>zien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C</a:t>
            </a:r>
            <a:r>
              <a:rPr lang="en-GB" dirty="0"/>
              <a:t> GOED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D</a:t>
            </a:r>
            <a:r>
              <a:rPr lang="en-GB" dirty="0"/>
              <a:t>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verwarren</a:t>
            </a:r>
            <a:r>
              <a:rPr lang="en-GB" dirty="0"/>
              <a:t> </a:t>
            </a:r>
            <a:r>
              <a:rPr lang="en-GB" dirty="0" err="1"/>
              <a:t>temperatuur</a:t>
            </a:r>
            <a:r>
              <a:rPr lang="en-GB" dirty="0"/>
              <a:t> met </a:t>
            </a:r>
            <a:r>
              <a:rPr lang="en-GB" dirty="0" err="1"/>
              <a:t>kookpunt</a:t>
            </a:r>
            <a:r>
              <a:rPr lang="en-GB" dirty="0"/>
              <a:t>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29" name="Google Shape;12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3e8eeffd4d_1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/>
              <a:t>Misvatting</a:t>
            </a:r>
            <a:r>
              <a:rPr lang="en-GB" dirty="0"/>
              <a:t>: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lage</a:t>
            </a:r>
            <a:r>
              <a:rPr lang="en-GB" dirty="0"/>
              <a:t> </a:t>
            </a:r>
            <a:r>
              <a:rPr lang="en-GB" dirty="0" err="1"/>
              <a:t>dichtheid</a:t>
            </a:r>
            <a:r>
              <a:rPr lang="en-GB" dirty="0"/>
              <a:t> </a:t>
            </a:r>
            <a:r>
              <a:rPr lang="en-GB" dirty="0" err="1"/>
              <a:t>betekent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stof</a:t>
            </a:r>
            <a:r>
              <a:rPr lang="en-GB" dirty="0"/>
              <a:t> </a:t>
            </a:r>
            <a:r>
              <a:rPr lang="en-GB" dirty="0" err="1"/>
              <a:t>onderin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meerlagensysteem</a:t>
            </a:r>
            <a:r>
              <a:rPr lang="en-GB" dirty="0"/>
              <a:t> zit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stoffen</a:t>
            </a:r>
            <a:r>
              <a:rPr lang="en-GB" dirty="0"/>
              <a:t> </a:t>
            </a:r>
            <a:r>
              <a:rPr lang="en-GB" dirty="0" err="1"/>
              <a:t>standaard</a:t>
            </a:r>
            <a:r>
              <a:rPr lang="en-GB" dirty="0"/>
              <a:t> </a:t>
            </a:r>
            <a:r>
              <a:rPr lang="en-GB" dirty="0" err="1"/>
              <a:t>mengen</a:t>
            </a:r>
            <a:r>
              <a:rPr lang="en-GB" dirty="0"/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A</a:t>
            </a:r>
            <a:r>
              <a:rPr lang="en-GB" dirty="0"/>
              <a:t>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water </a:t>
            </a:r>
            <a:r>
              <a:rPr lang="en-GB" dirty="0" err="1"/>
              <a:t>en</a:t>
            </a:r>
            <a:r>
              <a:rPr lang="en-GB" dirty="0"/>
              <a:t> honing </a:t>
            </a:r>
            <a:r>
              <a:rPr lang="en-GB" dirty="0" err="1"/>
              <a:t>mengen</a:t>
            </a:r>
            <a:r>
              <a:rPr lang="en-GB" dirty="0"/>
              <a:t>, maar honing </a:t>
            </a:r>
            <a:r>
              <a:rPr lang="en-GB" dirty="0" err="1"/>
              <a:t>en</a:t>
            </a:r>
            <a:r>
              <a:rPr lang="en-GB" dirty="0"/>
              <a:t> water </a:t>
            </a:r>
            <a:r>
              <a:rPr lang="en-GB" dirty="0" err="1"/>
              <a:t>mengen</a:t>
            </a:r>
            <a:r>
              <a:rPr lang="en-GB" dirty="0"/>
              <a:t> </a:t>
            </a:r>
            <a:r>
              <a:rPr lang="en-GB" dirty="0" err="1"/>
              <a:t>niet</a:t>
            </a:r>
            <a:r>
              <a:rPr lang="en-GB" dirty="0"/>
              <a:t> </a:t>
            </a:r>
            <a:r>
              <a:rPr lang="en-GB" dirty="0" err="1"/>
              <a:t>bij</a:t>
            </a:r>
            <a:r>
              <a:rPr lang="en-GB" dirty="0"/>
              <a:t> </a:t>
            </a:r>
            <a:r>
              <a:rPr lang="en-GB" dirty="0" err="1"/>
              <a:t>voorzichtig</a:t>
            </a:r>
            <a:r>
              <a:rPr lang="en-GB" dirty="0"/>
              <a:t> </a:t>
            </a:r>
            <a:r>
              <a:rPr lang="en-GB" dirty="0" err="1"/>
              <a:t>samenvoegen</a:t>
            </a:r>
            <a:r>
              <a:rPr lang="en-GB" dirty="0"/>
              <a:t>, er </a:t>
            </a:r>
            <a:r>
              <a:rPr lang="en-GB" dirty="0" err="1"/>
              <a:t>ontstaat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drielagensysteem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B</a:t>
            </a:r>
            <a:r>
              <a:rPr lang="en-GB" dirty="0"/>
              <a:t>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olie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water </a:t>
            </a:r>
            <a:r>
              <a:rPr lang="en-GB" dirty="0" err="1"/>
              <a:t>mengen</a:t>
            </a:r>
            <a:r>
              <a:rPr lang="en-GB" dirty="0"/>
              <a:t>, maar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doen</a:t>
            </a:r>
            <a:r>
              <a:rPr lang="en-GB" dirty="0"/>
              <a:t> </a:t>
            </a:r>
            <a:r>
              <a:rPr lang="en-GB" dirty="0" err="1"/>
              <a:t>ze</a:t>
            </a:r>
            <a:r>
              <a:rPr lang="en-GB" dirty="0"/>
              <a:t> </a:t>
            </a:r>
            <a:r>
              <a:rPr lang="en-GB" dirty="0" err="1"/>
              <a:t>niet</a:t>
            </a:r>
            <a:r>
              <a:rPr lang="en-GB" dirty="0"/>
              <a:t>, er </a:t>
            </a:r>
            <a:r>
              <a:rPr lang="en-GB" dirty="0" err="1"/>
              <a:t>ontstaat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drielagensysteem</a:t>
            </a:r>
            <a:r>
              <a:rPr lang="en-GB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C</a:t>
            </a:r>
            <a:r>
              <a:rPr lang="en-GB" dirty="0"/>
              <a:t> GOED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D</a:t>
            </a:r>
            <a:r>
              <a:rPr lang="en-GB" dirty="0"/>
              <a:t> De </a:t>
            </a:r>
            <a:r>
              <a:rPr lang="en-GB" dirty="0" err="1"/>
              <a:t>leerling</a:t>
            </a:r>
            <a:r>
              <a:rPr lang="en-GB" dirty="0"/>
              <a:t> </a:t>
            </a:r>
            <a:r>
              <a:rPr lang="en-GB" dirty="0" err="1"/>
              <a:t>denkt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de </a:t>
            </a:r>
            <a:r>
              <a:rPr lang="en-GB" dirty="0" err="1"/>
              <a:t>stof</a:t>
            </a:r>
            <a:r>
              <a:rPr lang="en-GB" dirty="0"/>
              <a:t> met de </a:t>
            </a:r>
            <a:r>
              <a:rPr lang="en-GB" dirty="0" err="1"/>
              <a:t>laagste</a:t>
            </a:r>
            <a:r>
              <a:rPr lang="en-GB" dirty="0"/>
              <a:t> </a:t>
            </a:r>
            <a:r>
              <a:rPr lang="en-GB" dirty="0" err="1"/>
              <a:t>dichtheid</a:t>
            </a:r>
            <a:r>
              <a:rPr lang="en-GB" dirty="0"/>
              <a:t> </a:t>
            </a:r>
            <a:r>
              <a:rPr lang="en-GB" dirty="0" err="1"/>
              <a:t>onderin</a:t>
            </a:r>
            <a:r>
              <a:rPr lang="en-GB" dirty="0"/>
              <a:t> </a:t>
            </a:r>
            <a:r>
              <a:rPr lang="en-GB" dirty="0" err="1"/>
              <a:t>komt</a:t>
            </a:r>
            <a:r>
              <a:rPr lang="en-GB" dirty="0"/>
              <a:t>, maar </a:t>
            </a:r>
            <a:r>
              <a:rPr lang="en-GB" dirty="0" err="1"/>
              <a:t>hij</a:t>
            </a:r>
            <a:r>
              <a:rPr lang="en-GB" dirty="0"/>
              <a:t> </a:t>
            </a:r>
            <a:r>
              <a:rPr lang="en-GB" dirty="0" err="1"/>
              <a:t>komt</a:t>
            </a:r>
            <a:r>
              <a:rPr lang="en-GB" dirty="0"/>
              <a:t> </a:t>
            </a:r>
            <a:r>
              <a:rPr lang="en-GB" dirty="0" err="1"/>
              <a:t>juist</a:t>
            </a:r>
            <a:r>
              <a:rPr lang="en-GB" dirty="0"/>
              <a:t> </a:t>
            </a:r>
            <a:r>
              <a:rPr lang="en-GB" dirty="0" err="1"/>
              <a:t>bovenin</a:t>
            </a:r>
            <a:r>
              <a:rPr lang="en-GB" dirty="0"/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44" name="Google Shape;144;g33e8eeffd4d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/>
              <a:t>De vragen en toelichtingen vallen onder een </a:t>
            </a:r>
            <a:r>
              <a:rPr lang="en-GB" b="0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CC BY-SA 4.0 licentie </a:t>
            </a:r>
            <a:r>
              <a:rPr lang="en-GB" b="0" u="none"/>
              <a:t>https://creativecommons.org/licenses/by-sa/4.0</a:t>
            </a:r>
            <a:endParaRPr/>
          </a:p>
        </p:txBody>
      </p:sp>
      <p:sp>
        <p:nvSpPr>
          <p:cNvPr id="176" name="Google Shape;17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>
            <a:spLocks noGrp="1"/>
          </p:cNvSpPr>
          <p:nvPr>
            <p:ph type="title"/>
          </p:nvPr>
        </p:nvSpPr>
        <p:spPr>
          <a:xfrm rot="5400000">
            <a:off x="2741216" y="2531666"/>
            <a:ext cx="5811838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body" idx="1"/>
          </p:nvPr>
        </p:nvSpPr>
        <p:spPr>
          <a:xfrm rot="5400000">
            <a:off x="-273446" y="1110059"/>
            <a:ext cx="5811838" cy="4321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dict - Explain -">
  <p:cSld name="Predict - Explain -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3e8eeffd4d_1_2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g33e8eeffd4d_1_2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g33e8eeffd4d_1_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g33e8eeffd4d_1_2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89" name="Google Shape;89;g33e8eeffd4d_1_25"/>
          <p:cNvSpPr txBox="1"/>
          <p:nvPr/>
        </p:nvSpPr>
        <p:spPr>
          <a:xfrm>
            <a:off x="457198" y="1095877"/>
            <a:ext cx="85074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3B2F2A"/>
                </a:solidFill>
                <a:latin typeface="Verdana"/>
                <a:ea typeface="Verdana"/>
                <a:cs typeface="Verdana"/>
                <a:sym typeface="Verdana"/>
              </a:rPr>
              <a:t>Predict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B2F2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B2F2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B2F2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B2F2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B2F2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B2F2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3B2F2A"/>
                </a:solidFill>
                <a:latin typeface="Verdana"/>
                <a:ea typeface="Verdana"/>
                <a:cs typeface="Verdana"/>
                <a:sym typeface="Verdana"/>
              </a:rPr>
              <a:t>Explain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g33e8eeffd4d_1_25"/>
          <p:cNvSpPr txBox="1">
            <a:spLocks noGrp="1"/>
          </p:cNvSpPr>
          <p:nvPr>
            <p:ph type="body" idx="1"/>
          </p:nvPr>
        </p:nvSpPr>
        <p:spPr>
          <a:xfrm>
            <a:off x="457197" y="1546523"/>
            <a:ext cx="4230600" cy="13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14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g33e8eeffd4d_1_25"/>
          <p:cNvSpPr txBox="1">
            <a:spLocks noGrp="1"/>
          </p:cNvSpPr>
          <p:nvPr>
            <p:ph type="body" idx="2"/>
          </p:nvPr>
        </p:nvSpPr>
        <p:spPr>
          <a:xfrm>
            <a:off x="457198" y="3274760"/>
            <a:ext cx="4230600" cy="13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14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g33e8eeffd4d_1_25"/>
          <p:cNvSpPr>
            <a:spLocks noGrp="1"/>
          </p:cNvSpPr>
          <p:nvPr>
            <p:ph type="pic" idx="3"/>
          </p:nvPr>
        </p:nvSpPr>
        <p:spPr>
          <a:xfrm>
            <a:off x="4794250" y="931491"/>
            <a:ext cx="3879900" cy="4520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erve - Explain">
  <p:cSld name="Observe - Explai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3e8eeffd4d_1_34"/>
          <p:cNvSpPr txBox="1"/>
          <p:nvPr/>
        </p:nvSpPr>
        <p:spPr>
          <a:xfrm>
            <a:off x="457199" y="2049707"/>
            <a:ext cx="85074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3B2F2A"/>
                </a:solidFill>
                <a:latin typeface="Verdana"/>
                <a:ea typeface="Verdana"/>
                <a:cs typeface="Verdana"/>
                <a:sym typeface="Verdana"/>
              </a:rPr>
              <a:t>Observe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B2F2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B2F2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B2F2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B2F2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B2F2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B2F2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3B2F2A"/>
                </a:solidFill>
                <a:latin typeface="Verdana"/>
                <a:ea typeface="Verdana"/>
                <a:cs typeface="Verdana"/>
                <a:sym typeface="Verdana"/>
              </a:rPr>
              <a:t>Explain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g33e8eeffd4d_1_3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g33e8eeffd4d_1_3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g33e8eeffd4d_1_3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g33e8eeffd4d_1_3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99" name="Google Shape;99;g33e8eeffd4d_1_34"/>
          <p:cNvSpPr txBox="1">
            <a:spLocks noGrp="1"/>
          </p:cNvSpPr>
          <p:nvPr>
            <p:ph type="body" idx="1"/>
          </p:nvPr>
        </p:nvSpPr>
        <p:spPr>
          <a:xfrm>
            <a:off x="475395" y="2477316"/>
            <a:ext cx="5562600" cy="13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14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g33e8eeffd4d_1_34"/>
          <p:cNvSpPr txBox="1">
            <a:spLocks noGrp="1"/>
          </p:cNvSpPr>
          <p:nvPr>
            <p:ph type="body" idx="2"/>
          </p:nvPr>
        </p:nvSpPr>
        <p:spPr>
          <a:xfrm>
            <a:off x="457199" y="4224843"/>
            <a:ext cx="8217000" cy="13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14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g33e8eeffd4d_1_34"/>
          <p:cNvSpPr>
            <a:spLocks noGrp="1"/>
          </p:cNvSpPr>
          <p:nvPr>
            <p:ph type="pic" idx="3"/>
          </p:nvPr>
        </p:nvSpPr>
        <p:spPr>
          <a:xfrm>
            <a:off x="6400800" y="931491"/>
            <a:ext cx="2273400" cy="2709600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g33e8eeffd4d_1_34"/>
          <p:cNvSpPr txBox="1">
            <a:spLocks noGrp="1"/>
          </p:cNvSpPr>
          <p:nvPr>
            <p:ph type="body" idx="4"/>
          </p:nvPr>
        </p:nvSpPr>
        <p:spPr>
          <a:xfrm>
            <a:off x="457199" y="925794"/>
            <a:ext cx="5562600" cy="800400"/>
          </a:xfrm>
          <a:prstGeom prst="rect">
            <a:avLst/>
          </a:prstGeom>
          <a:solidFill>
            <a:srgbClr val="FAFAEA"/>
          </a:solidFill>
          <a:ln w="9525" cap="flat" cmpd="sng">
            <a:solidFill>
              <a:srgbClr val="3B2F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b="1"/>
            </a:lvl1pPr>
            <a:lvl2pPr marL="914400" lvl="1" indent="-3429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2385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marL="1828800" lvl="3" indent="-31432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/>
            </a:lvl4pPr>
            <a:lvl5pPr marL="2286000" lvl="4" indent="-31432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ltiple choice    4 answer">
  <p:cSld name="Multiple choice    4 answ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3e8eeffd4d_1_4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g33e8eeffd4d_1_4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g33e8eeffd4d_1_4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g33e8eeffd4d_1_4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graphicFrame>
        <p:nvGraphicFramePr>
          <p:cNvPr id="108" name="Google Shape;108;g33e8eeffd4d_1_44"/>
          <p:cNvGraphicFramePr/>
          <p:nvPr/>
        </p:nvGraphicFramePr>
        <p:xfrm>
          <a:off x="457207" y="3407767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{429616ED-5889-4376-9DE8-FDE83D81BA2C}</a:tableStyleId>
              </a:tblPr>
              <a:tblGrid>
                <a:gridCol w="1050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4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en-GB" sz="1350" u="none" strike="noStrike" cap="none">
                          <a:solidFill>
                            <a:srgbClr val="3B2F2A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</a:t>
                      </a:r>
                      <a:endParaRPr sz="14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rgbClr val="3B2F2A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3B2F2A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3B2F2A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en-GB" sz="1350" u="none" strike="noStrike" cap="none">
                          <a:solidFill>
                            <a:srgbClr val="3B2F2A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</a:t>
                      </a:r>
                      <a:endParaRPr sz="14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rgbClr val="3B2F2A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3B2F2A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3B2F2A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en-GB" sz="1350" u="none" strike="noStrike" cap="none">
                          <a:solidFill>
                            <a:srgbClr val="3B2F2A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</a:t>
                      </a:r>
                      <a:endParaRPr sz="14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rgbClr val="3B2F2A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3B2F2A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3B2F2A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en-GB" sz="1350" u="none" strike="noStrike" cap="none">
                          <a:solidFill>
                            <a:srgbClr val="3B2F2A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</a:t>
                      </a:r>
                      <a:endParaRPr sz="14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rgbClr val="3B2F2A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9" name="Google Shape;109;g33e8eeffd4d_1_44"/>
          <p:cNvSpPr txBox="1">
            <a:spLocks noGrp="1"/>
          </p:cNvSpPr>
          <p:nvPr>
            <p:ph type="body" idx="1"/>
          </p:nvPr>
        </p:nvSpPr>
        <p:spPr>
          <a:xfrm>
            <a:off x="457200" y="863126"/>
            <a:ext cx="8285100" cy="24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114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g33e8eeffd4d_1_44"/>
          <p:cNvSpPr txBox="1">
            <a:spLocks noGrp="1"/>
          </p:cNvSpPr>
          <p:nvPr>
            <p:ph type="body" idx="2"/>
          </p:nvPr>
        </p:nvSpPr>
        <p:spPr>
          <a:xfrm>
            <a:off x="1523992" y="3415646"/>
            <a:ext cx="7218300" cy="5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1950" algn="l">
              <a:lnSpc>
                <a:spcPct val="114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g33e8eeffd4d_1_44"/>
          <p:cNvSpPr txBox="1">
            <a:spLocks noGrp="1"/>
          </p:cNvSpPr>
          <p:nvPr>
            <p:ph type="body" idx="3"/>
          </p:nvPr>
        </p:nvSpPr>
        <p:spPr>
          <a:xfrm>
            <a:off x="1523977" y="4063702"/>
            <a:ext cx="7218300" cy="5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1950" algn="l">
              <a:lnSpc>
                <a:spcPct val="114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g33e8eeffd4d_1_44"/>
          <p:cNvSpPr txBox="1">
            <a:spLocks noGrp="1"/>
          </p:cNvSpPr>
          <p:nvPr>
            <p:ph type="body" idx="4"/>
          </p:nvPr>
        </p:nvSpPr>
        <p:spPr>
          <a:xfrm>
            <a:off x="1523977" y="4717542"/>
            <a:ext cx="7218300" cy="5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1950" algn="l">
              <a:lnSpc>
                <a:spcPct val="114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g33e8eeffd4d_1_44"/>
          <p:cNvSpPr txBox="1">
            <a:spLocks noGrp="1"/>
          </p:cNvSpPr>
          <p:nvPr>
            <p:ph type="body" idx="5"/>
          </p:nvPr>
        </p:nvSpPr>
        <p:spPr>
          <a:xfrm>
            <a:off x="1523977" y="5379294"/>
            <a:ext cx="7218300" cy="5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1950" algn="l">
              <a:lnSpc>
                <a:spcPct val="114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aphicFrame>
        <p:nvGraphicFramePr>
          <p:cNvPr id="114" name="Google Shape;114;g33e8eeffd4d_1_44"/>
          <p:cNvGraphicFramePr/>
          <p:nvPr/>
        </p:nvGraphicFramePr>
        <p:xfrm>
          <a:off x="457200" y="340132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{429616ED-5889-4376-9DE8-FDE83D81BA2C}</a:tableStyleId>
              </a:tblPr>
              <a:tblGrid>
                <a:gridCol w="828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9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endParaRPr sz="135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5" name="Google Shape;115;g33e8eeffd4d_1_44"/>
          <p:cNvGraphicFramePr/>
          <p:nvPr/>
        </p:nvGraphicFramePr>
        <p:xfrm>
          <a:off x="457200" y="406000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{429616ED-5889-4376-9DE8-FDE83D81BA2C}</a:tableStyleId>
              </a:tblPr>
              <a:tblGrid>
                <a:gridCol w="828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9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endParaRPr sz="135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6" name="Google Shape;116;g33e8eeffd4d_1_44"/>
          <p:cNvGraphicFramePr/>
          <p:nvPr/>
        </p:nvGraphicFramePr>
        <p:xfrm>
          <a:off x="457199" y="472613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{429616ED-5889-4376-9DE8-FDE83D81BA2C}</a:tableStyleId>
              </a:tblPr>
              <a:tblGrid>
                <a:gridCol w="828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9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endParaRPr sz="135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7" name="Google Shape;117;g33e8eeffd4d_1_44"/>
          <p:cNvGraphicFramePr/>
          <p:nvPr/>
        </p:nvGraphicFramePr>
        <p:xfrm>
          <a:off x="457199" y="538265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{429616ED-5889-4376-9DE8-FDE83D81BA2C}</a:tableStyleId>
              </a:tblPr>
              <a:tblGrid>
                <a:gridCol w="828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9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endParaRPr sz="135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471487" y="1825625"/>
            <a:ext cx="290036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3486150" y="1825625"/>
            <a:ext cx="290036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gnostischevragen.nl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gnostischevragen.nl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gnostischevragen.nl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diagnostischevragen@nvon.n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iagnostischevragen.nl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"/>
          <p:cNvSpPr txBox="1">
            <a:spLocks noGrp="1"/>
          </p:cNvSpPr>
          <p:nvPr>
            <p:ph type="ctrTitle"/>
          </p:nvPr>
        </p:nvSpPr>
        <p:spPr>
          <a:xfrm>
            <a:off x="1143000" y="483455"/>
            <a:ext cx="6858000" cy="4774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</a:pPr>
            <a:r>
              <a:rPr lang="en-GB" sz="5400" b="1">
                <a:solidFill>
                  <a:schemeClr val="accent1"/>
                </a:solidFill>
              </a:rPr>
              <a:t>Diagnostische vragen scheikunde</a:t>
            </a:r>
            <a:br>
              <a:rPr lang="en-GB" sz="5400" b="1">
                <a:solidFill>
                  <a:schemeClr val="accent1"/>
                </a:solidFill>
              </a:rPr>
            </a:br>
            <a:r>
              <a:rPr lang="en-GB" sz="5400" b="1">
                <a:solidFill>
                  <a:schemeClr val="accent1"/>
                </a:solidFill>
              </a:rPr>
              <a:t>Stofeigenschappen</a:t>
            </a:r>
            <a:endParaRPr sz="5400" b="1">
              <a:solidFill>
                <a:schemeClr val="accen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</a:pPr>
            <a:r>
              <a:rPr lang="en-GB" b="1">
                <a:solidFill>
                  <a:schemeClr val="accent1"/>
                </a:solidFill>
              </a:rPr>
              <a:t>Klas 3</a:t>
            </a:r>
            <a:br>
              <a:rPr lang="en-GB" b="1">
                <a:solidFill>
                  <a:schemeClr val="accent1"/>
                </a:solidFill>
              </a:rPr>
            </a:br>
            <a:endParaRPr b="1">
              <a:solidFill>
                <a:schemeClr val="accent1"/>
              </a:solidFill>
            </a:endParaRPr>
          </a:p>
        </p:txBody>
      </p:sp>
      <p:sp>
        <p:nvSpPr>
          <p:cNvPr id="124" name="Google Shape;124;p3"/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5" name="Google Shape;125;p3">
            <a:hlinkClick r:id="rId3"/>
          </p:cNvPr>
          <p:cNvSpPr txBox="1"/>
          <p:nvPr/>
        </p:nvSpPr>
        <p:spPr>
          <a:xfrm>
            <a:off x="6100763" y="6407433"/>
            <a:ext cx="304335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www.diagnostischevragen.nl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2" name="Google Shape;132;p8"/>
          <p:cNvSpPr/>
          <p:nvPr/>
        </p:nvSpPr>
        <p:spPr>
          <a:xfrm>
            <a:off x="1958101" y="1673217"/>
            <a:ext cx="6158400" cy="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brandbaarheid 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8"/>
          <p:cNvSpPr/>
          <p:nvPr/>
        </p:nvSpPr>
        <p:spPr>
          <a:xfrm>
            <a:off x="1958101" y="2728285"/>
            <a:ext cx="6158400" cy="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vorm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8"/>
          <p:cNvSpPr/>
          <p:nvPr/>
        </p:nvSpPr>
        <p:spPr>
          <a:xfrm>
            <a:off x="1958100" y="3873845"/>
            <a:ext cx="6158400" cy="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dichtheid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8"/>
          <p:cNvSpPr/>
          <p:nvPr/>
        </p:nvSpPr>
        <p:spPr>
          <a:xfrm>
            <a:off x="1958099" y="5079657"/>
            <a:ext cx="6158400" cy="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temperatuur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8"/>
          <p:cNvSpPr txBox="1">
            <a:spLocks noGrp="1"/>
          </p:cNvSpPr>
          <p:nvPr>
            <p:ph type="title"/>
          </p:nvPr>
        </p:nvSpPr>
        <p:spPr>
          <a:xfrm>
            <a:off x="210900" y="396260"/>
            <a:ext cx="89331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GB" sz="3600">
                <a:latin typeface="Arial"/>
                <a:ea typeface="Arial"/>
                <a:cs typeface="Arial"/>
                <a:sym typeface="Arial"/>
              </a:rPr>
              <a:t>Welke twee begrippen zijn stofeigenschappen?</a:t>
            </a:r>
            <a:br>
              <a:rPr lang="en-GB" sz="3600"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137" name="Google Shape;137;p8"/>
          <p:cNvSpPr/>
          <p:nvPr/>
        </p:nvSpPr>
        <p:spPr>
          <a:xfrm>
            <a:off x="863771" y="1483452"/>
            <a:ext cx="908700" cy="908700"/>
          </a:xfrm>
          <a:prstGeom prst="rect">
            <a:avLst/>
          </a:prstGeom>
          <a:solidFill>
            <a:srgbClr val="73C3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8"/>
          <p:cNvSpPr/>
          <p:nvPr/>
        </p:nvSpPr>
        <p:spPr>
          <a:xfrm>
            <a:off x="863771" y="2576712"/>
            <a:ext cx="908700" cy="908700"/>
          </a:xfrm>
          <a:prstGeom prst="rect">
            <a:avLst/>
          </a:prstGeom>
          <a:solidFill>
            <a:srgbClr val="919C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8"/>
          <p:cNvSpPr/>
          <p:nvPr/>
        </p:nvSpPr>
        <p:spPr>
          <a:xfrm>
            <a:off x="863772" y="3736303"/>
            <a:ext cx="908700" cy="908700"/>
          </a:xfrm>
          <a:prstGeom prst="rect">
            <a:avLst/>
          </a:prstGeom>
          <a:solidFill>
            <a:srgbClr val="95DF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8"/>
          <p:cNvSpPr/>
          <p:nvPr/>
        </p:nvSpPr>
        <p:spPr>
          <a:xfrm>
            <a:off x="863773" y="4829563"/>
            <a:ext cx="908700" cy="908700"/>
          </a:xfrm>
          <a:prstGeom prst="rect">
            <a:avLst/>
          </a:prstGeom>
          <a:solidFill>
            <a:srgbClr val="E58B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8">
            <a:hlinkClick r:id="rId3"/>
          </p:cNvPr>
          <p:cNvSpPr txBox="1"/>
          <p:nvPr/>
        </p:nvSpPr>
        <p:spPr>
          <a:xfrm>
            <a:off x="6100763" y="6407433"/>
            <a:ext cx="3043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www.diagnostischevragen.nl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3e8eeffd4d_1_2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7" name="Google Shape;147;g33e8eeffd4d_1_2"/>
          <p:cNvSpPr/>
          <p:nvPr/>
        </p:nvSpPr>
        <p:spPr>
          <a:xfrm>
            <a:off x="3871295" y="2628633"/>
            <a:ext cx="356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lang="en-GB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8" name="Google Shape;148;g33e8eeffd4d_1_2"/>
          <p:cNvGrpSpPr/>
          <p:nvPr/>
        </p:nvGrpSpPr>
        <p:grpSpPr>
          <a:xfrm>
            <a:off x="1430991" y="5219370"/>
            <a:ext cx="908700" cy="908700"/>
            <a:chOff x="1339856" y="4930964"/>
            <a:chExt cx="908700" cy="908700"/>
          </a:xfrm>
        </p:grpSpPr>
        <p:sp>
          <p:nvSpPr>
            <p:cNvPr id="149" name="Google Shape;149;g33e8eeffd4d_1_2"/>
            <p:cNvSpPr/>
            <p:nvPr/>
          </p:nvSpPr>
          <p:spPr>
            <a:xfrm>
              <a:off x="1339856" y="493096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0" name="Google Shape;150;g33e8eeffd4d_1_2"/>
            <p:cNvSpPr/>
            <p:nvPr/>
          </p:nvSpPr>
          <p:spPr>
            <a:xfrm>
              <a:off x="1654059" y="515698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" name="Google Shape;151;g33e8eeffd4d_1_2"/>
          <p:cNvGrpSpPr/>
          <p:nvPr/>
        </p:nvGrpSpPr>
        <p:grpSpPr>
          <a:xfrm>
            <a:off x="3040415" y="5219370"/>
            <a:ext cx="908700" cy="908700"/>
            <a:chOff x="4181543" y="4930964"/>
            <a:chExt cx="908700" cy="908700"/>
          </a:xfrm>
        </p:grpSpPr>
        <p:sp>
          <p:nvSpPr>
            <p:cNvPr id="152" name="Google Shape;152;g33e8eeffd4d_1_2"/>
            <p:cNvSpPr/>
            <p:nvPr/>
          </p:nvSpPr>
          <p:spPr>
            <a:xfrm>
              <a:off x="4181543" y="493096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3" name="Google Shape;153;g33e8eeffd4d_1_2"/>
            <p:cNvSpPr/>
            <p:nvPr/>
          </p:nvSpPr>
          <p:spPr>
            <a:xfrm>
              <a:off x="4495746" y="515698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4" name="Google Shape;154;g33e8eeffd4d_1_2"/>
          <p:cNvGrpSpPr/>
          <p:nvPr/>
        </p:nvGrpSpPr>
        <p:grpSpPr>
          <a:xfrm>
            <a:off x="4649839" y="5219370"/>
            <a:ext cx="908700" cy="908700"/>
            <a:chOff x="7016818" y="4930964"/>
            <a:chExt cx="908700" cy="908700"/>
          </a:xfrm>
        </p:grpSpPr>
        <p:sp>
          <p:nvSpPr>
            <p:cNvPr id="155" name="Google Shape;155;g33e8eeffd4d_1_2"/>
            <p:cNvSpPr/>
            <p:nvPr/>
          </p:nvSpPr>
          <p:spPr>
            <a:xfrm>
              <a:off x="7016818" y="4930964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6" name="Google Shape;156;g33e8eeffd4d_1_2"/>
            <p:cNvSpPr/>
            <p:nvPr/>
          </p:nvSpPr>
          <p:spPr>
            <a:xfrm>
              <a:off x="7331022" y="515698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" name="Google Shape;157;g33e8eeffd4d_1_2"/>
          <p:cNvGrpSpPr/>
          <p:nvPr/>
        </p:nvGrpSpPr>
        <p:grpSpPr>
          <a:xfrm>
            <a:off x="6183063" y="5219370"/>
            <a:ext cx="908700" cy="908700"/>
            <a:chOff x="9854506" y="4930964"/>
            <a:chExt cx="908700" cy="908700"/>
          </a:xfrm>
        </p:grpSpPr>
        <p:sp>
          <p:nvSpPr>
            <p:cNvPr id="158" name="Google Shape;158;g33e8eeffd4d_1_2"/>
            <p:cNvSpPr/>
            <p:nvPr/>
          </p:nvSpPr>
          <p:spPr>
            <a:xfrm>
              <a:off x="9854506" y="4930964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9" name="Google Shape;159;g33e8eeffd4d_1_2"/>
            <p:cNvSpPr/>
            <p:nvPr/>
          </p:nvSpPr>
          <p:spPr>
            <a:xfrm>
              <a:off x="10168710" y="515698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0" name="Google Shape;160;g33e8eeffd4d_1_2"/>
          <p:cNvSpPr txBox="1">
            <a:spLocks noGrp="1"/>
          </p:cNvSpPr>
          <p:nvPr>
            <p:ph type="title"/>
          </p:nvPr>
        </p:nvSpPr>
        <p:spPr>
          <a:xfrm>
            <a:off x="211025" y="223702"/>
            <a:ext cx="8723400" cy="13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GB" sz="2900"/>
              <a:t>We voegen voorzichtig, gele honing (1,36 g/mL), kleurloos water (0,998 g/mL) en rode olie (0,84 g/mL) samen. Welk plaatje past het beste.</a:t>
            </a:r>
            <a:endParaRPr sz="4000"/>
          </a:p>
        </p:txBody>
      </p:sp>
      <p:sp>
        <p:nvSpPr>
          <p:cNvPr id="161" name="Google Shape;161;g33e8eeffd4d_1_2">
            <a:hlinkClick r:id="rId3"/>
          </p:cNvPr>
          <p:cNvSpPr txBox="1"/>
          <p:nvPr/>
        </p:nvSpPr>
        <p:spPr>
          <a:xfrm>
            <a:off x="6100763" y="6407433"/>
            <a:ext cx="3043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www.diagnostischevragen.nl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g33e8eeffd4d_1_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6800" y="1589300"/>
            <a:ext cx="6735525" cy="3305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33e8eeffd4d_1_2"/>
          <p:cNvSpPr txBox="1"/>
          <p:nvPr/>
        </p:nvSpPr>
        <p:spPr>
          <a:xfrm>
            <a:off x="10325100" y="1981200"/>
            <a:ext cx="91821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"/>
          <p:cNvSpPr txBox="1"/>
          <p:nvPr/>
        </p:nvSpPr>
        <p:spPr>
          <a:xfrm>
            <a:off x="5685183" y="6407433"/>
            <a:ext cx="3458817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        © 2022 NVON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4097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br>
              <a:rPr lang="en-GB" b="1"/>
            </a:br>
            <a:endParaRPr/>
          </a:p>
        </p:txBody>
      </p:sp>
      <p:sp>
        <p:nvSpPr>
          <p:cNvPr id="180" name="Google Shape;180;p5"/>
          <p:cNvSpPr txBox="1"/>
          <p:nvPr/>
        </p:nvSpPr>
        <p:spPr>
          <a:xfrm>
            <a:off x="628650" y="572530"/>
            <a:ext cx="7886700" cy="3363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Deze vragen met toelichting zijn ontwikkeld door de diagnostische vragen werkgroep van de NVON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3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Heb je feedback, wil je bijdragen, vragen testen of samenwerken? Laat het weten via:</a:t>
            </a:r>
            <a:br>
              <a:rPr lang="en-GB"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33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diagnostischevragen@nvon.nl</a:t>
            </a:r>
            <a:r>
              <a:rPr lang="en-GB"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50189" y="4281356"/>
            <a:ext cx="4243622" cy="129542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5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83" name="Google Shape;183;p5" descr="Creative Commons Attribution-ShareAlike 3.0 Unported - Wikidat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8188" y="6332184"/>
            <a:ext cx="1148977" cy="404269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5">
            <a:hlinkClick r:id="rId6"/>
          </p:cNvPr>
          <p:cNvSpPr txBox="1"/>
          <p:nvPr/>
        </p:nvSpPr>
        <p:spPr>
          <a:xfrm>
            <a:off x="6100763" y="6407433"/>
            <a:ext cx="304335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www.diagnostischevragen.nl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</Words>
  <Application>Microsoft Office PowerPoint</Application>
  <PresentationFormat>Diavoorstelling (4:3)</PresentationFormat>
  <Paragraphs>40</Paragraphs>
  <Slides>4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12" baseType="lpstr">
      <vt:lpstr>Arial</vt:lpstr>
      <vt:lpstr>Helvetica Neue</vt:lpstr>
      <vt:lpstr>Helvetica Neue Light</vt:lpstr>
      <vt:lpstr>Calibri</vt:lpstr>
      <vt:lpstr>Tahoma</vt:lpstr>
      <vt:lpstr>Corbel</vt:lpstr>
      <vt:lpstr>Verdana</vt:lpstr>
      <vt:lpstr>Kantoorthema</vt:lpstr>
      <vt:lpstr>Diagnostische vragen scheikunde Stofeigenschappen Klas 3 </vt:lpstr>
      <vt:lpstr>Welke twee begrippen zijn stofeigenschappen? </vt:lpstr>
      <vt:lpstr>We voegen voorzichtig, gele honing (1,36 g/mL), kleurloos water (0,998 g/mL) en rode olie (0,84 g/mL) samen. Welk plaatje past het beste.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Diagnostische vragen scheikunde Stofeigenschappen Klas 3 </dc:title>
  <cp:lastModifiedBy>L.O.E.S. Vermeij</cp:lastModifiedBy>
  <cp:revision>1</cp:revision>
  <dcterms:modified xsi:type="dcterms:W3CDTF">2025-06-24T08:33:23Z</dcterms:modified>
</cp:coreProperties>
</file>