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58" r:id="rId6"/>
    <p:sldId id="257" r:id="rId7"/>
    <p:sldId id="259" r:id="rId8"/>
    <p:sldId id="260" r:id="rId9"/>
    <p:sldId id="261" r:id="rId10"/>
    <p:sldId id="262" r:id="rId11"/>
    <p:sldId id="263" r:id="rId12"/>
    <p:sldId id="264" r:id="rId13"/>
    <p:sldId id="265" r:id="rId14"/>
    <p:sldId id="266" r:id="rId15"/>
    <p:sldId id="270" r:id="rId16"/>
    <p:sldId id="269" r:id="rId17"/>
    <p:sldId id="267"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818" autoAdjust="0"/>
  </p:normalViewPr>
  <p:slideViewPr>
    <p:cSldViewPr snapToGrid="0">
      <p:cViewPr varScale="1">
        <p:scale>
          <a:sx n="55" d="100"/>
          <a:sy n="55" d="100"/>
        </p:scale>
        <p:origin x="13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515F0-6304-4FD3-AAEF-5FA08E8810B3}" type="datetimeFigureOut">
              <a:rPr lang="nl-NL" smtClean="0"/>
              <a:t>28-11-2019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5C79B-E646-434E-AE50-EAC4D25D51EC}" type="slidenum">
              <a:rPr lang="nl-NL" smtClean="0"/>
              <a:t>‹nr.›</a:t>
            </a:fld>
            <a:endParaRPr lang="nl-NL"/>
          </a:p>
        </p:txBody>
      </p:sp>
    </p:spTree>
    <p:extLst>
      <p:ext uri="{BB962C8B-B14F-4D97-AF65-F5344CB8AC3E}">
        <p14:creationId xmlns:p14="http://schemas.microsoft.com/office/powerpoint/2010/main" val="43528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Aseptisch</a:t>
            </a:r>
            <a:r>
              <a:rPr lang="nl-NL" sz="1200" b="0" kern="1200" dirty="0" smtClean="0">
                <a:solidFill>
                  <a:schemeClr val="tx1"/>
                </a:solidFill>
                <a:effectLst/>
                <a:latin typeface="+mn-lt"/>
                <a:ea typeface="+mn-ea"/>
                <a:cs typeface="+mn-cs"/>
              </a:rPr>
              <a:t> handelen omvat alle maatregelen om het overbrengen van lichaamsvreemde bacteriën (besmetting) te vermijden. </a:t>
            </a:r>
          </a:p>
          <a:p>
            <a:r>
              <a:rPr lang="nl-NL" sz="1200" b="1" kern="1200" dirty="0" smtClean="0">
                <a:solidFill>
                  <a:schemeClr val="tx1"/>
                </a:solidFill>
                <a:effectLst/>
                <a:latin typeface="+mn-lt"/>
                <a:ea typeface="+mn-ea"/>
                <a:cs typeface="+mn-cs"/>
              </a:rPr>
              <a:t>Steriel werken</a:t>
            </a:r>
            <a:r>
              <a:rPr lang="nl-NL" sz="1200" b="0" kern="1200" dirty="0" smtClean="0">
                <a:solidFill>
                  <a:schemeClr val="tx1"/>
                </a:solidFill>
                <a:effectLst/>
                <a:latin typeface="+mn-lt"/>
                <a:ea typeface="+mn-ea"/>
                <a:cs typeface="+mn-cs"/>
              </a:rPr>
              <a:t> omvat het gebruik van </a:t>
            </a:r>
            <a:r>
              <a:rPr lang="nl-NL" sz="1200" b="1" kern="1200" dirty="0" smtClean="0">
                <a:solidFill>
                  <a:schemeClr val="tx1"/>
                </a:solidFill>
                <a:effectLst/>
                <a:latin typeface="+mn-lt"/>
                <a:ea typeface="+mn-ea"/>
                <a:cs typeface="+mn-cs"/>
              </a:rPr>
              <a:t>steriele</a:t>
            </a:r>
            <a:r>
              <a:rPr lang="nl-NL" sz="1200" b="0" kern="1200" dirty="0" smtClean="0">
                <a:solidFill>
                  <a:schemeClr val="tx1"/>
                </a:solidFill>
                <a:effectLst/>
                <a:latin typeface="+mn-lt"/>
                <a:ea typeface="+mn-ea"/>
                <a:cs typeface="+mn-cs"/>
              </a:rPr>
              <a:t> handschoenen en </a:t>
            </a:r>
            <a:r>
              <a:rPr lang="nl-NL" sz="1200" b="1" kern="1200" dirty="0" smtClean="0">
                <a:solidFill>
                  <a:schemeClr val="tx1"/>
                </a:solidFill>
                <a:effectLst/>
                <a:latin typeface="+mn-lt"/>
                <a:ea typeface="+mn-ea"/>
                <a:cs typeface="+mn-cs"/>
              </a:rPr>
              <a:t>steriel</a:t>
            </a:r>
            <a:r>
              <a:rPr lang="nl-NL" sz="1200" b="0" kern="1200" dirty="0" smtClean="0">
                <a:solidFill>
                  <a:schemeClr val="tx1"/>
                </a:solidFill>
                <a:effectLst/>
                <a:latin typeface="+mn-lt"/>
                <a:ea typeface="+mn-ea"/>
                <a:cs typeface="+mn-cs"/>
              </a:rPr>
              <a:t> instrumentarium, desinfectie van de huid en het creëren en handhaven van een </a:t>
            </a:r>
            <a:r>
              <a:rPr lang="nl-NL" sz="1200" b="1" kern="1200" dirty="0" smtClean="0">
                <a:solidFill>
                  <a:schemeClr val="tx1"/>
                </a:solidFill>
                <a:effectLst/>
                <a:latin typeface="+mn-lt"/>
                <a:ea typeface="+mn-ea"/>
                <a:cs typeface="+mn-cs"/>
              </a:rPr>
              <a:t>steriel</a:t>
            </a:r>
            <a:r>
              <a:rPr lang="nl-NL" sz="1200" b="0" kern="1200" dirty="0" smtClean="0">
                <a:solidFill>
                  <a:schemeClr val="tx1"/>
                </a:solidFill>
                <a:effectLst/>
                <a:latin typeface="+mn-lt"/>
                <a:ea typeface="+mn-ea"/>
                <a:cs typeface="+mn-cs"/>
              </a:rPr>
              <a:t> veld.</a:t>
            </a:r>
            <a:endParaRPr lang="nl-NL" dirty="0"/>
          </a:p>
        </p:txBody>
      </p:sp>
      <p:sp>
        <p:nvSpPr>
          <p:cNvPr id="4" name="Tijdelijke aanduiding voor dianummer 3"/>
          <p:cNvSpPr>
            <a:spLocks noGrp="1"/>
          </p:cNvSpPr>
          <p:nvPr>
            <p:ph type="sldNum" sz="quarter" idx="10"/>
          </p:nvPr>
        </p:nvSpPr>
        <p:spPr/>
        <p:txBody>
          <a:bodyPr/>
          <a:lstStyle/>
          <a:p>
            <a:fld id="{07A5C79B-E646-434E-AE50-EAC4D25D51EC}" type="slidenum">
              <a:rPr lang="nl-NL" smtClean="0"/>
              <a:t>4</a:t>
            </a:fld>
            <a:endParaRPr lang="nl-NL"/>
          </a:p>
        </p:txBody>
      </p:sp>
    </p:spTree>
    <p:extLst>
      <p:ext uri="{BB962C8B-B14F-4D97-AF65-F5344CB8AC3E}">
        <p14:creationId xmlns:p14="http://schemas.microsoft.com/office/powerpoint/2010/main" val="111415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Plaatje </a:t>
            </a:r>
            <a:r>
              <a:rPr lang="nl-NL" dirty="0" err="1" smtClean="0"/>
              <a:t>inervo</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07A5C79B-E646-434E-AE50-EAC4D25D51EC}" type="slidenum">
              <a:rPr lang="nl-NL" smtClean="0"/>
              <a:t>6</a:t>
            </a:fld>
            <a:endParaRPr lang="nl-NL"/>
          </a:p>
        </p:txBody>
      </p:sp>
    </p:spTree>
    <p:extLst>
      <p:ext uri="{BB962C8B-B14F-4D97-AF65-F5344CB8AC3E}">
        <p14:creationId xmlns:p14="http://schemas.microsoft.com/office/powerpoint/2010/main" val="103811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Plaatje </a:t>
            </a:r>
            <a:r>
              <a:rPr lang="nl-NL" dirty="0" err="1" smtClean="0"/>
              <a:t>inervo</a:t>
            </a:r>
            <a:endParaRPr lang="nl-NL" dirty="0"/>
          </a:p>
        </p:txBody>
      </p:sp>
      <p:sp>
        <p:nvSpPr>
          <p:cNvPr id="4" name="Tijdelijke aanduiding voor dianummer 3"/>
          <p:cNvSpPr>
            <a:spLocks noGrp="1"/>
          </p:cNvSpPr>
          <p:nvPr>
            <p:ph type="sldNum" sz="quarter" idx="10"/>
          </p:nvPr>
        </p:nvSpPr>
        <p:spPr/>
        <p:txBody>
          <a:bodyPr/>
          <a:lstStyle/>
          <a:p>
            <a:fld id="{07A5C79B-E646-434E-AE50-EAC4D25D51EC}" type="slidenum">
              <a:rPr lang="nl-NL" smtClean="0"/>
              <a:t>8</a:t>
            </a:fld>
            <a:endParaRPr lang="nl-NL"/>
          </a:p>
        </p:txBody>
      </p:sp>
    </p:spTree>
    <p:extLst>
      <p:ext uri="{BB962C8B-B14F-4D97-AF65-F5344CB8AC3E}">
        <p14:creationId xmlns:p14="http://schemas.microsoft.com/office/powerpoint/2010/main" val="306298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Plaatje </a:t>
            </a:r>
            <a:r>
              <a:rPr lang="nl-NL" dirty="0" err="1" smtClean="0"/>
              <a:t>inervo</a:t>
            </a:r>
            <a:endParaRPr lang="nl-NL" dirty="0"/>
          </a:p>
        </p:txBody>
      </p:sp>
      <p:sp>
        <p:nvSpPr>
          <p:cNvPr id="4" name="Tijdelijke aanduiding voor dianummer 3"/>
          <p:cNvSpPr>
            <a:spLocks noGrp="1"/>
          </p:cNvSpPr>
          <p:nvPr>
            <p:ph type="sldNum" sz="quarter" idx="10"/>
          </p:nvPr>
        </p:nvSpPr>
        <p:spPr/>
        <p:txBody>
          <a:bodyPr/>
          <a:lstStyle/>
          <a:p>
            <a:fld id="{07A5C79B-E646-434E-AE50-EAC4D25D51EC}" type="slidenum">
              <a:rPr lang="nl-NL" smtClean="0"/>
              <a:t>9</a:t>
            </a:fld>
            <a:endParaRPr lang="nl-NL"/>
          </a:p>
        </p:txBody>
      </p:sp>
    </p:spTree>
    <p:extLst>
      <p:ext uri="{BB962C8B-B14F-4D97-AF65-F5344CB8AC3E}">
        <p14:creationId xmlns:p14="http://schemas.microsoft.com/office/powerpoint/2010/main" val="401474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Plaatje</a:t>
            </a:r>
            <a:r>
              <a:rPr lang="nl-NL" baseline="0" dirty="0" smtClean="0"/>
              <a:t> </a:t>
            </a:r>
            <a:r>
              <a:rPr lang="nl-NL" baseline="0" dirty="0" err="1" smtClean="0"/>
              <a:t>inervo</a:t>
            </a:r>
            <a:endParaRPr lang="nl-NL" dirty="0"/>
          </a:p>
        </p:txBody>
      </p:sp>
      <p:sp>
        <p:nvSpPr>
          <p:cNvPr id="4" name="Tijdelijke aanduiding voor dianummer 3"/>
          <p:cNvSpPr>
            <a:spLocks noGrp="1"/>
          </p:cNvSpPr>
          <p:nvPr>
            <p:ph type="sldNum" sz="quarter" idx="10"/>
          </p:nvPr>
        </p:nvSpPr>
        <p:spPr/>
        <p:txBody>
          <a:bodyPr/>
          <a:lstStyle/>
          <a:p>
            <a:fld id="{07A5C79B-E646-434E-AE50-EAC4D25D51EC}" type="slidenum">
              <a:rPr lang="nl-NL" smtClean="0"/>
              <a:t>10</a:t>
            </a:fld>
            <a:endParaRPr lang="nl-NL"/>
          </a:p>
        </p:txBody>
      </p:sp>
    </p:spTree>
    <p:extLst>
      <p:ext uri="{BB962C8B-B14F-4D97-AF65-F5344CB8AC3E}">
        <p14:creationId xmlns:p14="http://schemas.microsoft.com/office/powerpoint/2010/main" val="146331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Spullen</a:t>
            </a:r>
            <a:r>
              <a:rPr lang="nl-NL" baseline="0" dirty="0" smtClean="0"/>
              <a:t> verzamelen: </a:t>
            </a:r>
            <a:r>
              <a:rPr lang="nl-NL" baseline="0" dirty="0" err="1" smtClean="0"/>
              <a:t>deppers</a:t>
            </a:r>
            <a:r>
              <a:rPr lang="nl-NL" baseline="0" dirty="0" smtClean="0"/>
              <a:t>, alcohol, pleister, optreknaald(rood) afvalzakje, naalden container, naald </a:t>
            </a:r>
            <a:r>
              <a:rPr lang="nl-NL" baseline="0" dirty="0" err="1" smtClean="0"/>
              <a:t>s.c</a:t>
            </a:r>
            <a:r>
              <a:rPr lang="nl-NL" baseline="0" dirty="0" smtClean="0"/>
              <a:t> blauw, </a:t>
            </a:r>
            <a:r>
              <a:rPr lang="nl-NL" baseline="0" dirty="0" err="1" smtClean="0"/>
              <a:t>nacl</a:t>
            </a:r>
            <a:r>
              <a:rPr lang="nl-NL" baseline="0" dirty="0" smtClean="0"/>
              <a:t> </a:t>
            </a:r>
            <a:r>
              <a:rPr lang="nl-NL" baseline="0" dirty="0" err="1" smtClean="0"/>
              <a:t>ipc</a:t>
            </a:r>
            <a:r>
              <a:rPr lang="nl-NL" baseline="0" dirty="0" smtClean="0"/>
              <a:t> medicijn. (</a:t>
            </a:r>
            <a:r>
              <a:rPr lang="nl-NL" b="1" baseline="0" dirty="0" smtClean="0"/>
              <a:t>max 0,5 ml)</a:t>
            </a:r>
            <a:endParaRPr lang="nl-NL" b="1" dirty="0" smtClean="0"/>
          </a:p>
          <a:p>
            <a:r>
              <a:rPr lang="nl-NL" dirty="0" smtClean="0"/>
              <a:t>Steriel werkveld, bekkentje steriel maken met </a:t>
            </a:r>
            <a:r>
              <a:rPr lang="nl-NL" dirty="0" err="1" smtClean="0"/>
              <a:t>depper</a:t>
            </a:r>
            <a:r>
              <a:rPr lang="nl-NL" dirty="0" smtClean="0"/>
              <a:t> en alcohol, denk aan 60</a:t>
            </a:r>
            <a:r>
              <a:rPr lang="nl-NL" baseline="0" dirty="0" smtClean="0"/>
              <a:t> seconden regel(na steriel maken drogen 60 sec) ampul steriel maken, optrekken met rode naald, 0,5 lucht erbij doen, lucht verwijderen met zacht tikken, naald wissel en naar patiënt.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7A5C79B-E646-434E-AE50-EAC4D25D51EC}" type="slidenum">
              <a:rPr lang="nl-NL" smtClean="0"/>
              <a:t>11</a:t>
            </a:fld>
            <a:endParaRPr lang="nl-NL"/>
          </a:p>
        </p:txBody>
      </p:sp>
    </p:spTree>
    <p:extLst>
      <p:ext uri="{BB962C8B-B14F-4D97-AF65-F5344CB8AC3E}">
        <p14:creationId xmlns:p14="http://schemas.microsoft.com/office/powerpoint/2010/main" val="41606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SOAP:</a:t>
            </a:r>
          </a:p>
          <a:p>
            <a:r>
              <a:rPr lang="nl-NL" dirty="0" smtClean="0"/>
              <a:t>S: subjectief: wat zegt de patiënt zelf. </a:t>
            </a:r>
          </a:p>
          <a:p>
            <a:r>
              <a:rPr lang="nl-NL" dirty="0" smtClean="0"/>
              <a:t>O: wat zijn</a:t>
            </a:r>
            <a:r>
              <a:rPr lang="nl-NL" baseline="0" dirty="0" smtClean="0"/>
              <a:t> de feiten, wat heb je gezien?</a:t>
            </a:r>
          </a:p>
          <a:p>
            <a:r>
              <a:rPr lang="nl-NL" baseline="0" dirty="0" smtClean="0"/>
              <a:t>A: Analyse van S en O</a:t>
            </a:r>
          </a:p>
          <a:p>
            <a:r>
              <a:rPr lang="nl-NL" baseline="0" dirty="0" smtClean="0"/>
              <a:t>P: plan wat je maakt op basis van je handeling en observaties</a:t>
            </a:r>
            <a:endParaRPr lang="nl-NL" dirty="0"/>
          </a:p>
        </p:txBody>
      </p:sp>
      <p:sp>
        <p:nvSpPr>
          <p:cNvPr id="4" name="Tijdelijke aanduiding voor dianummer 3"/>
          <p:cNvSpPr>
            <a:spLocks noGrp="1"/>
          </p:cNvSpPr>
          <p:nvPr>
            <p:ph type="sldNum" sz="quarter" idx="10"/>
          </p:nvPr>
        </p:nvSpPr>
        <p:spPr/>
        <p:txBody>
          <a:bodyPr/>
          <a:lstStyle/>
          <a:p>
            <a:fld id="{07A5C79B-E646-434E-AE50-EAC4D25D51EC}" type="slidenum">
              <a:rPr lang="nl-NL" smtClean="0"/>
              <a:t>12</a:t>
            </a:fld>
            <a:endParaRPr lang="nl-NL"/>
          </a:p>
        </p:txBody>
      </p:sp>
    </p:spTree>
    <p:extLst>
      <p:ext uri="{BB962C8B-B14F-4D97-AF65-F5344CB8AC3E}">
        <p14:creationId xmlns:p14="http://schemas.microsoft.com/office/powerpoint/2010/main" val="103282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Wat te doen na een prikaccident</a:t>
            </a:r>
            <a:endParaRPr lang="nl-NL" dirty="0" smtClean="0">
              <a:effectLst/>
            </a:endParaRPr>
          </a:p>
          <a:p>
            <a:r>
              <a:rPr lang="nl-NL" dirty="0" smtClean="0">
                <a:effectLst/>
              </a:rPr>
              <a:t>Als je je geprikt hebt aan een gebruikte naald moet je het wondje flink laten doorbloeden en spoelen met water of fysiologisch zout. Daarna moet de wond gedesinfecteerd worden met een huiddesinfectans: alcohol 70% of chloorhexidine 0,5% in alcohol 70%. Daarna moet je het prikaccident melden bij je leidinggevende en geneeskundige dienst van de instelling waar je werkt.</a:t>
            </a:r>
          </a:p>
          <a:p>
            <a:r>
              <a:rPr lang="nl-NL" dirty="0" smtClean="0">
                <a:effectLst/>
              </a:rPr>
              <a:t>Als bekend is van welke zorgvrager de naald is waarmee jij je hebt geprikt dan kan de zorgvrager gevraagd worden om mee te werken aan een onderzoek op eventuele overdraagbare ziekten. Je wordt geprikt om te kijken of je voldoende immuniteit hebt voor hepatitis B. Zo nodig krijg je een aanvullende injectie. Als er een kans is dat je besmet bent geraakt met het </a:t>
            </a:r>
            <a:r>
              <a:rPr lang="nl-NL" dirty="0" err="1" smtClean="0">
                <a:effectLst/>
              </a:rPr>
              <a:t>HIV-virus</a:t>
            </a:r>
            <a:r>
              <a:rPr lang="nl-NL" dirty="0" smtClean="0">
                <a:effectLst/>
              </a:rPr>
              <a:t> dan kun je hiervoor getest worden. Er wordt dan na vier weken en vijf maanden bloed afgenomen om te kijken of je besmet bent. Soms word je experimenteel behandeld met antivirale middelen om een eventuele besmetting te bestrijden.</a:t>
            </a:r>
          </a:p>
          <a:p>
            <a:endParaRPr lang="nl-NL" dirty="0"/>
          </a:p>
        </p:txBody>
      </p:sp>
      <p:sp>
        <p:nvSpPr>
          <p:cNvPr id="4" name="Tijdelijke aanduiding voor dianummer 3"/>
          <p:cNvSpPr>
            <a:spLocks noGrp="1"/>
          </p:cNvSpPr>
          <p:nvPr>
            <p:ph type="sldNum" sz="quarter" idx="10"/>
          </p:nvPr>
        </p:nvSpPr>
        <p:spPr/>
        <p:txBody>
          <a:bodyPr/>
          <a:lstStyle/>
          <a:p>
            <a:fld id="{07A5C79B-E646-434E-AE50-EAC4D25D51EC}" type="slidenum">
              <a:rPr lang="nl-NL" smtClean="0"/>
              <a:t>13</a:t>
            </a:fld>
            <a:endParaRPr lang="nl-NL"/>
          </a:p>
        </p:txBody>
      </p:sp>
    </p:spTree>
    <p:extLst>
      <p:ext uri="{BB962C8B-B14F-4D97-AF65-F5344CB8AC3E}">
        <p14:creationId xmlns:p14="http://schemas.microsoft.com/office/powerpoint/2010/main" val="178850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smtClean="0"/>
              <a:t>Klik om de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F32B1A7-3735-4BEB-A483-58080E977681}" type="datetimeFigureOut">
              <a:rPr lang="nl-NL" smtClean="0"/>
              <a:t>28-11-2019</a:t>
            </a:fld>
            <a:endParaRPr lang="nl-N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nl-N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929BE86-0123-4144-B177-4F283AECC292}" type="slidenum">
              <a:rPr lang="nl-NL" smtClean="0"/>
              <a:t>‹nr.›</a:t>
            </a:fld>
            <a:endParaRPr lang="nl-N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26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F32B1A7-3735-4BEB-A483-58080E977681}" type="datetimeFigureOut">
              <a:rPr lang="nl-NL" smtClean="0"/>
              <a:t>28-11-2019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929BE86-0123-4144-B177-4F283AECC292}" type="slidenum">
              <a:rPr lang="nl-NL" smtClean="0"/>
              <a:t>‹nr.›</a:t>
            </a:fld>
            <a:endParaRPr lang="nl-NL"/>
          </a:p>
        </p:txBody>
      </p:sp>
    </p:spTree>
    <p:extLst>
      <p:ext uri="{BB962C8B-B14F-4D97-AF65-F5344CB8AC3E}">
        <p14:creationId xmlns:p14="http://schemas.microsoft.com/office/powerpoint/2010/main" val="53228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F32B1A7-3735-4BEB-A483-58080E977681}" type="datetimeFigureOut">
              <a:rPr lang="nl-NL" smtClean="0"/>
              <a:t>28-11-2019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929BE86-0123-4144-B177-4F283AECC292}" type="slidenum">
              <a:rPr lang="nl-NL" smtClean="0"/>
              <a:t>‹nr.›</a:t>
            </a:fld>
            <a:endParaRPr lang="nl-NL"/>
          </a:p>
        </p:txBody>
      </p:sp>
    </p:spTree>
    <p:extLst>
      <p:ext uri="{BB962C8B-B14F-4D97-AF65-F5344CB8AC3E}">
        <p14:creationId xmlns:p14="http://schemas.microsoft.com/office/powerpoint/2010/main" val="242159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F32B1A7-3735-4BEB-A483-58080E977681}" type="datetimeFigureOut">
              <a:rPr lang="nl-NL" smtClean="0"/>
              <a:t>28-11-2019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929BE86-0123-4144-B177-4F283AECC292}" type="slidenum">
              <a:rPr lang="nl-NL" smtClean="0"/>
              <a:t>‹nr.›</a:t>
            </a:fld>
            <a:endParaRPr lang="nl-NL"/>
          </a:p>
        </p:txBody>
      </p:sp>
    </p:spTree>
    <p:extLst>
      <p:ext uri="{BB962C8B-B14F-4D97-AF65-F5344CB8AC3E}">
        <p14:creationId xmlns:p14="http://schemas.microsoft.com/office/powerpoint/2010/main" val="321077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F32B1A7-3735-4BEB-A483-58080E977681}" type="datetimeFigureOut">
              <a:rPr lang="nl-NL" smtClean="0"/>
              <a:t>28-11-2019</a:t>
            </a:fld>
            <a:endParaRPr lang="nl-N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929BE86-0123-4144-B177-4F283AECC292}" type="slidenum">
              <a:rPr lang="nl-NL" smtClean="0"/>
              <a:t>‹nr.›</a:t>
            </a:fld>
            <a:endParaRPr lang="nl-N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6561718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F32B1A7-3735-4BEB-A483-58080E977681}" type="datetimeFigureOut">
              <a:rPr lang="nl-NL" smtClean="0"/>
              <a:t>28-11-2019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929BE86-0123-4144-B177-4F283AECC292}" type="slidenum">
              <a:rPr lang="nl-NL" smtClean="0"/>
              <a:t>‹nr.›</a:t>
            </a:fld>
            <a:endParaRPr lang="nl-NL"/>
          </a:p>
        </p:txBody>
      </p:sp>
    </p:spTree>
    <p:extLst>
      <p:ext uri="{BB962C8B-B14F-4D97-AF65-F5344CB8AC3E}">
        <p14:creationId xmlns:p14="http://schemas.microsoft.com/office/powerpoint/2010/main" val="401327084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1F32B1A7-3735-4BEB-A483-58080E977681}" type="datetimeFigureOut">
              <a:rPr lang="nl-NL" smtClean="0"/>
              <a:t>28-11-2019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929BE86-0123-4144-B177-4F283AECC292}" type="slidenum">
              <a:rPr lang="nl-NL" smtClean="0"/>
              <a:t>‹nr.›</a:t>
            </a:fld>
            <a:endParaRPr lang="nl-NL"/>
          </a:p>
        </p:txBody>
      </p:sp>
    </p:spTree>
    <p:extLst>
      <p:ext uri="{BB962C8B-B14F-4D97-AF65-F5344CB8AC3E}">
        <p14:creationId xmlns:p14="http://schemas.microsoft.com/office/powerpoint/2010/main" val="13006225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1F32B1A7-3735-4BEB-A483-58080E977681}" type="datetimeFigureOut">
              <a:rPr lang="nl-NL" smtClean="0"/>
              <a:t>28-11-2019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929BE86-0123-4144-B177-4F283AECC292}" type="slidenum">
              <a:rPr lang="nl-NL" smtClean="0"/>
              <a:t>‹nr.›</a:t>
            </a:fld>
            <a:endParaRPr lang="nl-NL"/>
          </a:p>
        </p:txBody>
      </p:sp>
    </p:spTree>
    <p:extLst>
      <p:ext uri="{BB962C8B-B14F-4D97-AF65-F5344CB8AC3E}">
        <p14:creationId xmlns:p14="http://schemas.microsoft.com/office/powerpoint/2010/main" val="296861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2B1A7-3735-4BEB-A483-58080E977681}" type="datetimeFigureOut">
              <a:rPr lang="nl-NL" smtClean="0"/>
              <a:t>28-11-2019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929BE86-0123-4144-B177-4F283AECC292}" type="slidenum">
              <a:rPr lang="nl-NL" smtClean="0"/>
              <a:t>‹nr.›</a:t>
            </a:fld>
            <a:endParaRPr lang="nl-NL"/>
          </a:p>
        </p:txBody>
      </p:sp>
    </p:spTree>
    <p:extLst>
      <p:ext uri="{BB962C8B-B14F-4D97-AF65-F5344CB8AC3E}">
        <p14:creationId xmlns:p14="http://schemas.microsoft.com/office/powerpoint/2010/main" val="169254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smtClean="0"/>
              <a:t>Klik om de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1F32B1A7-3735-4BEB-A483-58080E977681}" type="datetimeFigureOut">
              <a:rPr lang="nl-NL" smtClean="0"/>
              <a:t>28-11-2019</a:t>
            </a:fld>
            <a:endParaRPr lang="nl-NL"/>
          </a:p>
        </p:txBody>
      </p:sp>
      <p:sp>
        <p:nvSpPr>
          <p:cNvPr id="6" name="Footer Placeholder 5"/>
          <p:cNvSpPr>
            <a:spLocks noGrp="1"/>
          </p:cNvSpPr>
          <p:nvPr>
            <p:ph type="ftr" sz="quarter" idx="11"/>
          </p:nvPr>
        </p:nvSpPr>
        <p:spPr>
          <a:xfrm>
            <a:off x="2103620" y="6375679"/>
            <a:ext cx="3482179" cy="345796"/>
          </a:xfrm>
        </p:spPr>
        <p:txBody>
          <a:bodyPr/>
          <a:lstStyle/>
          <a:p>
            <a:endParaRPr lang="nl-NL"/>
          </a:p>
        </p:txBody>
      </p:sp>
      <p:sp>
        <p:nvSpPr>
          <p:cNvPr id="7" name="Slide Number Placeholder 6"/>
          <p:cNvSpPr>
            <a:spLocks noGrp="1"/>
          </p:cNvSpPr>
          <p:nvPr>
            <p:ph type="sldNum" sz="quarter" idx="12"/>
          </p:nvPr>
        </p:nvSpPr>
        <p:spPr>
          <a:xfrm>
            <a:off x="5691014" y="6375679"/>
            <a:ext cx="1232456" cy="345796"/>
          </a:xfrm>
        </p:spPr>
        <p:txBody>
          <a:bodyPr/>
          <a:lstStyle/>
          <a:p>
            <a:fld id="{B929BE86-0123-4144-B177-4F283AECC292}" type="slidenum">
              <a:rPr lang="nl-NL" smtClean="0"/>
              <a:t>‹nr.›</a:t>
            </a:fld>
            <a:endParaRPr lang="nl-N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664631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1F32B1A7-3735-4BEB-A483-58080E977681}" type="datetimeFigureOut">
              <a:rPr lang="nl-NL" smtClean="0"/>
              <a:t>28-11-2019</a:t>
            </a:fld>
            <a:endParaRPr lang="nl-NL"/>
          </a:p>
        </p:txBody>
      </p:sp>
      <p:sp>
        <p:nvSpPr>
          <p:cNvPr id="6" name="Footer Placeholder 5"/>
          <p:cNvSpPr>
            <a:spLocks noGrp="1"/>
          </p:cNvSpPr>
          <p:nvPr>
            <p:ph type="ftr" sz="quarter" idx="11"/>
          </p:nvPr>
        </p:nvSpPr>
        <p:spPr>
          <a:xfrm>
            <a:off x="2103621" y="6375679"/>
            <a:ext cx="3482178" cy="345796"/>
          </a:xfrm>
        </p:spPr>
        <p:txBody>
          <a:bodyPr/>
          <a:lstStyle/>
          <a:p>
            <a:endParaRPr lang="nl-NL"/>
          </a:p>
        </p:txBody>
      </p:sp>
      <p:sp>
        <p:nvSpPr>
          <p:cNvPr id="7" name="Slide Number Placeholder 6"/>
          <p:cNvSpPr>
            <a:spLocks noGrp="1"/>
          </p:cNvSpPr>
          <p:nvPr>
            <p:ph type="sldNum" sz="quarter" idx="12"/>
          </p:nvPr>
        </p:nvSpPr>
        <p:spPr>
          <a:xfrm>
            <a:off x="5687568" y="6375679"/>
            <a:ext cx="1234440" cy="345796"/>
          </a:xfrm>
        </p:spPr>
        <p:txBody>
          <a:bodyPr/>
          <a:lstStyle/>
          <a:p>
            <a:fld id="{B929BE86-0123-4144-B177-4F283AECC292}" type="slidenum">
              <a:rPr lang="nl-NL" smtClean="0"/>
              <a:t>‹nr.›</a:t>
            </a:fld>
            <a:endParaRPr lang="nl-NL"/>
          </a:p>
        </p:txBody>
      </p:sp>
    </p:spTree>
    <p:extLst>
      <p:ext uri="{BB962C8B-B14F-4D97-AF65-F5344CB8AC3E}">
        <p14:creationId xmlns:p14="http://schemas.microsoft.com/office/powerpoint/2010/main" val="123276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F32B1A7-3735-4BEB-A483-58080E977681}" type="datetimeFigureOut">
              <a:rPr lang="nl-NL" smtClean="0"/>
              <a:t>28-11-2019</a:t>
            </a:fld>
            <a:endParaRPr lang="nl-N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929BE86-0123-4144-B177-4F283AECC292}" type="slidenum">
              <a:rPr lang="nl-NL" smtClean="0"/>
              <a:t>‹nr.›</a:t>
            </a:fld>
            <a:endParaRPr lang="nl-N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0971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VPR-2 les 2</a:t>
            </a:r>
            <a:br>
              <a:rPr lang="nl-NL" dirty="0" smtClean="0"/>
            </a:br>
            <a:r>
              <a:rPr lang="nl-NL" dirty="0" smtClean="0"/>
              <a:t>subcutaan injecteren</a:t>
            </a:r>
            <a:endParaRPr lang="nl-NL" dirty="0"/>
          </a:p>
        </p:txBody>
      </p:sp>
      <p:sp>
        <p:nvSpPr>
          <p:cNvPr id="3" name="Ondertitel 2"/>
          <p:cNvSpPr>
            <a:spLocks noGrp="1"/>
          </p:cNvSpPr>
          <p:nvPr>
            <p:ph type="subTitle" idx="1"/>
          </p:nvPr>
        </p:nvSpPr>
        <p:spPr/>
        <p:txBody>
          <a:bodyPr/>
          <a:lstStyle/>
          <a:p>
            <a:r>
              <a:rPr lang="nl-NL" dirty="0" smtClean="0"/>
              <a:t>Karin Reijnders</a:t>
            </a:r>
            <a:endParaRPr lang="nl-NL" dirty="0"/>
          </a:p>
        </p:txBody>
      </p:sp>
    </p:spTree>
    <p:extLst>
      <p:ext uri="{BB962C8B-B14F-4D97-AF65-F5344CB8AC3E}">
        <p14:creationId xmlns:p14="http://schemas.microsoft.com/office/powerpoint/2010/main" val="10939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Techniek SC injecteren</a:t>
            </a:r>
            <a:endParaRPr lang="nl-NL" dirty="0"/>
          </a:p>
        </p:txBody>
      </p:sp>
      <p:sp>
        <p:nvSpPr>
          <p:cNvPr id="3" name="Tijdelijke aanduiding voor inhoud 2"/>
          <p:cNvSpPr>
            <a:spLocks noGrp="1"/>
          </p:cNvSpPr>
          <p:nvPr>
            <p:ph idx="1"/>
          </p:nvPr>
        </p:nvSpPr>
        <p:spPr/>
        <p:txBody>
          <a:bodyPr/>
          <a:lstStyle/>
          <a:p>
            <a:r>
              <a:rPr lang="nl-NL" b="1" dirty="0" smtClean="0">
                <a:solidFill>
                  <a:schemeClr val="accent1"/>
                </a:solidFill>
              </a:rPr>
              <a:t>Huidplooi techniek</a:t>
            </a:r>
            <a:r>
              <a:rPr lang="nl-NL" dirty="0" smtClean="0"/>
              <a:t>: </a:t>
            </a:r>
            <a:r>
              <a:rPr lang="nl-NL" dirty="0"/>
              <a:t>De huidplooi wordt opgenomen met 2 of 3 vingers, niet met meer want dan neem je spierweefsel mee en is de huidplooi te dik. De naald breng je onder een hoek van 45 á 60 graden halverwege tussen het hoogste en laagste punt van de huidplooi in.</a:t>
            </a:r>
          </a:p>
          <a:p>
            <a:pPr marL="0" indent="0">
              <a:buNone/>
            </a:pPr>
            <a:endParaRPr lang="nl-NL" dirty="0"/>
          </a:p>
        </p:txBody>
      </p:sp>
      <p:pic>
        <p:nvPicPr>
          <p:cNvPr id="4" name="Afbeelding 3"/>
          <p:cNvPicPr>
            <a:picLocks noChangeAspect="1"/>
          </p:cNvPicPr>
          <p:nvPr/>
        </p:nvPicPr>
        <p:blipFill>
          <a:blip r:embed="rId3"/>
          <a:stretch>
            <a:fillRect/>
          </a:stretch>
        </p:blipFill>
        <p:spPr>
          <a:xfrm>
            <a:off x="7262105" y="3834175"/>
            <a:ext cx="2450804" cy="2456901"/>
          </a:xfrm>
          <a:prstGeom prst="rect">
            <a:avLst/>
          </a:prstGeom>
        </p:spPr>
      </p:pic>
    </p:spTree>
    <p:extLst>
      <p:ext uri="{BB962C8B-B14F-4D97-AF65-F5344CB8AC3E}">
        <p14:creationId xmlns:p14="http://schemas.microsoft.com/office/powerpoint/2010/main" val="415605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100" dirty="0"/>
              <a:t>Casus les 2 </a:t>
            </a:r>
            <a:r>
              <a:rPr lang="nl-NL" sz="3100" dirty="0" smtClean="0"/>
              <a:t>:Robin Jansen is </a:t>
            </a:r>
            <a:r>
              <a:rPr lang="nl-NL" sz="3100" dirty="0"/>
              <a:t>misselijk. </a:t>
            </a:r>
            <a:br>
              <a:rPr lang="nl-NL" sz="3100" dirty="0"/>
            </a:br>
            <a:r>
              <a:rPr lang="nl-NL" sz="3100" dirty="0"/>
              <a:t>Opdracht van de arts:</a:t>
            </a:r>
            <a:br>
              <a:rPr lang="nl-NL" sz="3100" dirty="0"/>
            </a:br>
            <a:r>
              <a:rPr lang="nl-NL" sz="3100" dirty="0"/>
              <a:t>Dien </a:t>
            </a:r>
            <a:r>
              <a:rPr lang="nl-NL" sz="3100" dirty="0" err="1"/>
              <a:t>s.c</a:t>
            </a:r>
            <a:r>
              <a:rPr lang="nl-NL" sz="3100" dirty="0"/>
              <a:t> 1 </a:t>
            </a:r>
            <a:r>
              <a:rPr lang="nl-NL" sz="3100" dirty="0" err="1"/>
              <a:t>malig</a:t>
            </a:r>
            <a:r>
              <a:rPr lang="nl-NL" sz="3100" dirty="0"/>
              <a:t> 7 mg  metoclopramide </a:t>
            </a:r>
            <a:r>
              <a:rPr lang="nl-NL" sz="3100" dirty="0" smtClean="0"/>
              <a:t>toe (</a:t>
            </a:r>
            <a:r>
              <a:rPr lang="nl-NL" sz="3100" dirty="0" err="1"/>
              <a:t>Primperan</a:t>
            </a:r>
            <a:r>
              <a:rPr lang="nl-NL" sz="3100" dirty="0"/>
              <a:t>)</a:t>
            </a:r>
            <a:br>
              <a:rPr lang="nl-NL" sz="3100" dirty="0"/>
            </a:br>
            <a:r>
              <a:rPr lang="nl-NL" dirty="0"/>
              <a:t/>
            </a:r>
            <a:br>
              <a:rPr lang="nl-NL" dirty="0"/>
            </a:br>
            <a:endParaRPr lang="nl-NL" dirty="0"/>
          </a:p>
        </p:txBody>
      </p:sp>
      <p:sp>
        <p:nvSpPr>
          <p:cNvPr id="3" name="Tijdelijke aanduiding voor inhoud 2"/>
          <p:cNvSpPr>
            <a:spLocks noGrp="1"/>
          </p:cNvSpPr>
          <p:nvPr>
            <p:ph idx="1"/>
          </p:nvPr>
        </p:nvSpPr>
        <p:spPr>
          <a:xfrm>
            <a:off x="1251678" y="1874517"/>
            <a:ext cx="10178322" cy="4649375"/>
          </a:xfrm>
        </p:spPr>
        <p:txBody>
          <a:bodyPr>
            <a:normAutofit/>
          </a:bodyPr>
          <a:lstStyle/>
          <a:p>
            <a:r>
              <a:rPr lang="nl-NL" sz="2400" dirty="0"/>
              <a:t>Zoek in het farmacotherapeutisch kompas en het handboek </a:t>
            </a:r>
            <a:r>
              <a:rPr lang="nl-NL" sz="2400" dirty="0" err="1"/>
              <a:t>parenteralia</a:t>
            </a:r>
            <a:r>
              <a:rPr lang="nl-NL" sz="2400" dirty="0"/>
              <a:t> op hoe je de injectie klaar moet maken en waar dit medicijn voor is?</a:t>
            </a:r>
          </a:p>
          <a:p>
            <a:r>
              <a:rPr lang="nl-NL" sz="2400" dirty="0"/>
              <a:t>Bereken de juiste hoeveelheid van het toe te dienen medicijn vanuit de opdracht van de arts.</a:t>
            </a:r>
          </a:p>
          <a:p>
            <a:r>
              <a:rPr lang="nl-NL" sz="2400" dirty="0"/>
              <a:t>Maak vervolgens de injectie klaar: </a:t>
            </a:r>
            <a:r>
              <a:rPr lang="nl-NL" sz="2400" b="1" dirty="0"/>
              <a:t>denk aan steriel </a:t>
            </a:r>
            <a:r>
              <a:rPr lang="nl-NL" sz="2400" b="1" dirty="0" smtClean="0"/>
              <a:t>werken (</a:t>
            </a:r>
            <a:r>
              <a:rPr lang="nl-NL" sz="2400" b="1" dirty="0"/>
              <a:t>Ampul </a:t>
            </a:r>
            <a:r>
              <a:rPr lang="nl-NL" sz="2400" b="1" dirty="0" err="1"/>
              <a:t>Nacl</a:t>
            </a:r>
            <a:r>
              <a:rPr lang="nl-NL" sz="2400" b="1" dirty="0"/>
              <a:t>)</a:t>
            </a:r>
          </a:p>
          <a:p>
            <a:r>
              <a:rPr lang="nl-NL" sz="2400" dirty="0"/>
              <a:t>Dubbelcheck door medestudent.</a:t>
            </a:r>
          </a:p>
          <a:p>
            <a:r>
              <a:rPr lang="nl-NL" sz="2400" dirty="0"/>
              <a:t>Voor het toedienen de regel van vijf toepassen: juiste persoon, juiste medicijn, juiste hoeveelheid, juiste wijze en juiste tijd.</a:t>
            </a:r>
          </a:p>
          <a:p>
            <a:r>
              <a:rPr lang="nl-NL" sz="2400" dirty="0"/>
              <a:t>Oefenen bij elkaar:  injecteer  in de </a:t>
            </a:r>
            <a:r>
              <a:rPr lang="nl-NL" sz="2400" dirty="0" smtClean="0"/>
              <a:t>bovenarm (</a:t>
            </a:r>
            <a:r>
              <a:rPr lang="nl-NL" sz="2400" dirty="0"/>
              <a:t>denk aan communicatie)</a:t>
            </a:r>
          </a:p>
          <a:p>
            <a:r>
              <a:rPr lang="nl-NL" sz="2400" dirty="0"/>
              <a:t>Feedback vragen </a:t>
            </a:r>
          </a:p>
        </p:txBody>
      </p:sp>
    </p:spTree>
    <p:extLst>
      <p:ext uri="{BB962C8B-B14F-4D97-AF65-F5344CB8AC3E}">
        <p14:creationId xmlns:p14="http://schemas.microsoft.com/office/powerpoint/2010/main" val="80526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Rapporteer in EBP; huiswerk!</a:t>
            </a:r>
            <a:endParaRPr lang="nl-NL" dirty="0"/>
          </a:p>
        </p:txBody>
      </p:sp>
      <p:sp>
        <p:nvSpPr>
          <p:cNvPr id="3" name="Tijdelijke aanduiding voor inhoud 2"/>
          <p:cNvSpPr>
            <a:spLocks noGrp="1"/>
          </p:cNvSpPr>
          <p:nvPr>
            <p:ph idx="1"/>
          </p:nvPr>
        </p:nvSpPr>
        <p:spPr/>
        <p:txBody>
          <a:bodyPr/>
          <a:lstStyle/>
          <a:p>
            <a:r>
              <a:rPr lang="nl-NL" dirty="0" smtClean="0"/>
              <a:t>Schrijf een rapportage in EBP</a:t>
            </a:r>
          </a:p>
          <a:p>
            <a:r>
              <a:rPr lang="nl-NL" dirty="0" smtClean="0"/>
              <a:t>Zoek Robin Jansen</a:t>
            </a:r>
          </a:p>
          <a:p>
            <a:r>
              <a:rPr lang="nl-NL" dirty="0" smtClean="0"/>
              <a:t>Beschrijf wat je hebt gedaan en hoe de handeling is verlopen</a:t>
            </a:r>
          </a:p>
          <a:p>
            <a:endParaRPr lang="nl-NL" dirty="0"/>
          </a:p>
          <a:p>
            <a:r>
              <a:rPr lang="nl-NL" dirty="0" smtClean="0"/>
              <a:t>Tijdens VPR-2 moet je gaan rapporten; wen je dit aan!</a:t>
            </a:r>
            <a:endParaRPr lang="nl-NL" dirty="0"/>
          </a:p>
        </p:txBody>
      </p:sp>
    </p:spTree>
    <p:extLst>
      <p:ext uri="{BB962C8B-B14F-4D97-AF65-F5344CB8AC3E}">
        <p14:creationId xmlns:p14="http://schemas.microsoft.com/office/powerpoint/2010/main" val="320565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Prikaccident…</a:t>
            </a:r>
            <a:endParaRPr lang="nl-NL" dirty="0"/>
          </a:p>
        </p:txBody>
      </p:sp>
      <p:sp>
        <p:nvSpPr>
          <p:cNvPr id="3" name="Tijdelijke aanduiding voor inhoud 2"/>
          <p:cNvSpPr>
            <a:spLocks noGrp="1"/>
          </p:cNvSpPr>
          <p:nvPr>
            <p:ph idx="1"/>
          </p:nvPr>
        </p:nvSpPr>
        <p:spPr>
          <a:xfrm>
            <a:off x="1251678" y="1230923"/>
            <a:ext cx="10178322" cy="4648669"/>
          </a:xfrm>
        </p:spPr>
        <p:txBody>
          <a:bodyPr/>
          <a:lstStyle/>
          <a:p>
            <a:pPr marL="0" indent="0">
              <a:buNone/>
            </a:pPr>
            <a:r>
              <a:rPr lang="nl-NL" dirty="0"/>
              <a:t>Bij een prikaccident komt bloed (of een andere lichaamsvloeistof) van de zorgvrager in jouw lichaam terecht. Dit kan gebeuren als je even niet goed op let en je prikt aan een gebruikte naald. Ernstige ziekten als hepatitis B, tuberculose en aids kunnen worden overgebracht door gebruikte naalden. Of je ziek wordt is afhankelijk van:</a:t>
            </a:r>
          </a:p>
          <a:p>
            <a:r>
              <a:rPr lang="nl-NL" dirty="0" smtClean="0"/>
              <a:t>de </a:t>
            </a:r>
            <a:r>
              <a:rPr lang="nl-NL" dirty="0"/>
              <a:t>hoeveelheid bloed die je lichaam is binnengekomen</a:t>
            </a:r>
          </a:p>
          <a:p>
            <a:r>
              <a:rPr lang="nl-NL" dirty="0" smtClean="0"/>
              <a:t>of </a:t>
            </a:r>
            <a:r>
              <a:rPr lang="nl-NL" dirty="0"/>
              <a:t>het bloed virusdeeltjes bevat</a:t>
            </a:r>
          </a:p>
          <a:p>
            <a:r>
              <a:rPr lang="nl-NL" dirty="0" smtClean="0"/>
              <a:t>of </a:t>
            </a:r>
            <a:r>
              <a:rPr lang="nl-NL" dirty="0"/>
              <a:t>je beschermd bent door vaccinatie of de ziekte al een keer hebt </a:t>
            </a:r>
            <a:r>
              <a:rPr lang="nl-NL" dirty="0" smtClean="0"/>
              <a:t>doorgemaakt</a:t>
            </a:r>
          </a:p>
          <a:p>
            <a:endParaRPr lang="nl-NL" dirty="0"/>
          </a:p>
          <a:p>
            <a:r>
              <a:rPr lang="nl-NL" dirty="0"/>
              <a:t>Een prikaccident kan voorkomen worden </a:t>
            </a:r>
            <a:r>
              <a:rPr lang="nl-NL" b="1" dirty="0">
                <a:solidFill>
                  <a:schemeClr val="accent1"/>
                </a:solidFill>
              </a:rPr>
              <a:t>door nooit een beschermhuls terug te plaatsen op een gebruikte naald.</a:t>
            </a:r>
            <a:r>
              <a:rPr lang="nl-NL" dirty="0"/>
              <a:t> Gebruik een naaldcontainer om de gebruikte injectienaald van de spuit te verwijderen.</a:t>
            </a:r>
          </a:p>
          <a:p>
            <a:pPr marL="0" indent="0">
              <a:buNone/>
            </a:pPr>
            <a:endParaRPr lang="nl-NL" dirty="0"/>
          </a:p>
        </p:txBody>
      </p:sp>
      <p:pic>
        <p:nvPicPr>
          <p:cNvPr id="4" name="Afbeelding 3"/>
          <p:cNvPicPr>
            <a:picLocks noChangeAspect="1"/>
          </p:cNvPicPr>
          <p:nvPr/>
        </p:nvPicPr>
        <p:blipFill>
          <a:blip r:embed="rId3"/>
          <a:stretch>
            <a:fillRect/>
          </a:stretch>
        </p:blipFill>
        <p:spPr>
          <a:xfrm>
            <a:off x="10243594" y="5052096"/>
            <a:ext cx="1186406" cy="1676034"/>
          </a:xfrm>
          <a:prstGeom prst="rect">
            <a:avLst/>
          </a:prstGeom>
        </p:spPr>
      </p:pic>
    </p:spTree>
    <p:extLst>
      <p:ext uri="{BB962C8B-B14F-4D97-AF65-F5344CB8AC3E}">
        <p14:creationId xmlns:p14="http://schemas.microsoft.com/office/powerpoint/2010/main" val="286300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Vooruitblikken les 3</a:t>
            </a:r>
            <a:endParaRPr lang="nl-NL" dirty="0"/>
          </a:p>
        </p:txBody>
      </p:sp>
      <p:sp>
        <p:nvSpPr>
          <p:cNvPr id="3" name="Tijdelijke aanduiding voor inhoud 2"/>
          <p:cNvSpPr>
            <a:spLocks noGrp="1"/>
          </p:cNvSpPr>
          <p:nvPr>
            <p:ph idx="1"/>
          </p:nvPr>
        </p:nvSpPr>
        <p:spPr/>
        <p:txBody>
          <a:bodyPr>
            <a:normAutofit fontScale="92500"/>
          </a:bodyPr>
          <a:lstStyle/>
          <a:p>
            <a:r>
              <a:rPr lang="nl-NL" sz="2800" b="1" dirty="0" smtClean="0">
                <a:solidFill>
                  <a:schemeClr val="accent1"/>
                </a:solidFill>
              </a:rPr>
              <a:t>Intramusculair injecteren</a:t>
            </a:r>
            <a:endParaRPr lang="nl-NL" sz="2800" b="1" dirty="0">
              <a:solidFill>
                <a:schemeClr val="accent1"/>
              </a:solidFill>
            </a:endParaRPr>
          </a:p>
          <a:p>
            <a:r>
              <a:rPr lang="nl-NL" sz="2400" dirty="0"/>
              <a:t>hoe je bepaalt welke maat naald je gebruikt en waarom je deze keuze maakt </a:t>
            </a:r>
          </a:p>
          <a:p>
            <a:r>
              <a:rPr lang="nl-NL" sz="2400" dirty="0" smtClean="0"/>
              <a:t>wat </a:t>
            </a:r>
            <a:r>
              <a:rPr lang="nl-NL" sz="2400" dirty="0"/>
              <a:t>mogelijke complicaties zijn van een i.m. injectie </a:t>
            </a:r>
          </a:p>
          <a:p>
            <a:r>
              <a:rPr lang="nl-NL" sz="2400" dirty="0" smtClean="0"/>
              <a:t>de </a:t>
            </a:r>
            <a:r>
              <a:rPr lang="nl-NL" sz="2400" dirty="0"/>
              <a:t>plaatsen waar je op het lichaam een i.m. injectie kunt zetten </a:t>
            </a:r>
          </a:p>
          <a:p>
            <a:r>
              <a:rPr lang="nl-NL" sz="2400" dirty="0" smtClean="0"/>
              <a:t>hoe </a:t>
            </a:r>
            <a:r>
              <a:rPr lang="nl-NL" sz="2400" dirty="0"/>
              <a:t>je volgens protocol een i.m. injectie klaarmaakt en toedient </a:t>
            </a:r>
            <a:endParaRPr lang="nl-NL" sz="2400" dirty="0" smtClean="0"/>
          </a:p>
          <a:p>
            <a:endParaRPr lang="nl-NL" sz="2400" dirty="0"/>
          </a:p>
          <a:p>
            <a:r>
              <a:rPr lang="nl-NL" sz="2400" b="1" dirty="0" smtClean="0">
                <a:solidFill>
                  <a:schemeClr val="accent1"/>
                </a:solidFill>
              </a:rPr>
              <a:t>Let op wat je aandoet bij de vlgd les</a:t>
            </a:r>
            <a:r>
              <a:rPr lang="nl-NL" sz="2400" b="1" dirty="0" smtClean="0">
                <a:solidFill>
                  <a:schemeClr val="accent1"/>
                </a:solidFill>
                <a:sym typeface="Wingdings" panose="05000000000000000000" pitchFamily="2" charset="2"/>
              </a:rPr>
              <a:t> je injecteert in iemands bovenbeen</a:t>
            </a:r>
            <a:endParaRPr lang="nl-NL" sz="2400" b="1" dirty="0">
              <a:solidFill>
                <a:schemeClr val="accent1"/>
              </a:solidFill>
            </a:endParaRPr>
          </a:p>
          <a:p>
            <a:endParaRPr lang="nl-NL" dirty="0"/>
          </a:p>
        </p:txBody>
      </p:sp>
    </p:spTree>
    <p:extLst>
      <p:ext uri="{BB962C8B-B14F-4D97-AF65-F5344CB8AC3E}">
        <p14:creationId xmlns:p14="http://schemas.microsoft.com/office/powerpoint/2010/main" val="303042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en evaluatie les</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88796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de les</a:t>
            </a:r>
            <a:endParaRPr lang="nl-NL" dirty="0"/>
          </a:p>
        </p:txBody>
      </p:sp>
      <p:sp>
        <p:nvSpPr>
          <p:cNvPr id="3" name="Tijdelijke aanduiding voor inhoud 2"/>
          <p:cNvSpPr>
            <a:spLocks noGrp="1"/>
          </p:cNvSpPr>
          <p:nvPr>
            <p:ph idx="1"/>
          </p:nvPr>
        </p:nvSpPr>
        <p:spPr>
          <a:xfrm>
            <a:off x="1251678" y="2286001"/>
            <a:ext cx="10178322" cy="4079630"/>
          </a:xfrm>
        </p:spPr>
        <p:txBody>
          <a:bodyPr>
            <a:normAutofit/>
          </a:bodyPr>
          <a:lstStyle/>
          <a:p>
            <a:r>
              <a:rPr lang="nl-NL" sz="2400" dirty="0"/>
              <a:t>Leerdoelen</a:t>
            </a:r>
          </a:p>
          <a:p>
            <a:r>
              <a:rPr lang="nl-NL" sz="2400" dirty="0"/>
              <a:t>Vragen </a:t>
            </a:r>
            <a:r>
              <a:rPr lang="nl-NL" sz="2400" dirty="0" smtClean="0"/>
              <a:t>over les 1?</a:t>
            </a:r>
            <a:endParaRPr lang="nl-NL" sz="2400" dirty="0"/>
          </a:p>
          <a:p>
            <a:r>
              <a:rPr lang="nl-NL" sz="2400" dirty="0"/>
              <a:t>Leervragen les </a:t>
            </a:r>
            <a:r>
              <a:rPr lang="nl-NL" sz="2400" dirty="0" smtClean="0"/>
              <a:t>2?</a:t>
            </a:r>
            <a:endParaRPr lang="nl-NL" sz="2400" dirty="0"/>
          </a:p>
          <a:p>
            <a:r>
              <a:rPr lang="nl-NL" sz="2400" dirty="0"/>
              <a:t>Klaarmaken van subcutane injectie</a:t>
            </a:r>
          </a:p>
          <a:p>
            <a:r>
              <a:rPr lang="nl-NL" sz="2400" dirty="0" smtClean="0"/>
              <a:t>Oefenen met </a:t>
            </a:r>
            <a:r>
              <a:rPr lang="nl-NL" sz="2400" dirty="0"/>
              <a:t>klaarmaken en toedienen subcutane </a:t>
            </a:r>
            <a:r>
              <a:rPr lang="nl-NL" sz="2400" dirty="0" smtClean="0"/>
              <a:t>injectie</a:t>
            </a:r>
          </a:p>
          <a:p>
            <a:r>
              <a:rPr lang="nl-NL" sz="2400" dirty="0" smtClean="0"/>
              <a:t>Prikaccident </a:t>
            </a:r>
            <a:endParaRPr lang="nl-NL" sz="2400" dirty="0"/>
          </a:p>
          <a:p>
            <a:r>
              <a:rPr lang="nl-NL" sz="2400" dirty="0" smtClean="0"/>
              <a:t>Vooruitblikken les 3/ vragen/ evaluatie</a:t>
            </a:r>
            <a:endParaRPr lang="nl-NL" sz="2400" dirty="0"/>
          </a:p>
          <a:p>
            <a:pPr marL="0" indent="0">
              <a:buNone/>
            </a:pPr>
            <a:endParaRPr lang="nl-NL" dirty="0"/>
          </a:p>
        </p:txBody>
      </p:sp>
    </p:spTree>
    <p:extLst>
      <p:ext uri="{BB962C8B-B14F-4D97-AF65-F5344CB8AC3E}">
        <p14:creationId xmlns:p14="http://schemas.microsoft.com/office/powerpoint/2010/main" val="398102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Leerdoelen:</a:t>
            </a:r>
            <a:endParaRPr lang="nl-NL" dirty="0"/>
          </a:p>
        </p:txBody>
      </p:sp>
      <p:sp>
        <p:nvSpPr>
          <p:cNvPr id="3" name="Tijdelijke aanduiding voor inhoud 2"/>
          <p:cNvSpPr>
            <a:spLocks noGrp="1"/>
          </p:cNvSpPr>
          <p:nvPr>
            <p:ph idx="1"/>
          </p:nvPr>
        </p:nvSpPr>
        <p:spPr>
          <a:xfrm>
            <a:off x="1251678" y="1318846"/>
            <a:ext cx="10178322" cy="5187461"/>
          </a:xfrm>
        </p:spPr>
        <p:txBody>
          <a:bodyPr>
            <a:normAutofit fontScale="85000" lnSpcReduction="20000"/>
          </a:bodyPr>
          <a:lstStyle/>
          <a:p>
            <a:pPr marL="0" indent="0">
              <a:buNone/>
            </a:pPr>
            <a:r>
              <a:rPr lang="nl-NL" dirty="0" smtClean="0"/>
              <a:t>De </a:t>
            </a:r>
            <a:r>
              <a:rPr lang="nl-NL" dirty="0"/>
              <a:t>student</a:t>
            </a:r>
            <a:r>
              <a:rPr lang="nl-NL" dirty="0" smtClean="0"/>
              <a:t>:</a:t>
            </a:r>
            <a:endParaRPr lang="nl-NL" dirty="0"/>
          </a:p>
          <a:p>
            <a:r>
              <a:rPr lang="nl-NL" sz="2200" dirty="0" smtClean="0"/>
              <a:t>raadpleegt </a:t>
            </a:r>
            <a:r>
              <a:rPr lang="nl-NL" sz="2200" dirty="0"/>
              <a:t>het farmacotherapeutisch kompas/handboek </a:t>
            </a:r>
            <a:r>
              <a:rPr lang="nl-NL" sz="2200" dirty="0" err="1"/>
              <a:t>parenteralia</a:t>
            </a:r>
            <a:r>
              <a:rPr lang="nl-NL" sz="2200" dirty="0"/>
              <a:t> </a:t>
            </a:r>
          </a:p>
          <a:p>
            <a:r>
              <a:rPr lang="nl-NL" sz="2200" dirty="0" smtClean="0"/>
              <a:t>heeft </a:t>
            </a:r>
            <a:r>
              <a:rPr lang="nl-NL" sz="2200" dirty="0"/>
              <a:t>kennis van de </a:t>
            </a:r>
            <a:r>
              <a:rPr lang="nl-NL" sz="2200" b="1" dirty="0"/>
              <a:t>plaatsen op het lichaam </a:t>
            </a:r>
            <a:r>
              <a:rPr lang="nl-NL" sz="2200" dirty="0"/>
              <a:t>waar zich onderhuids lichaamsvet bevindt die in aanmerking komen voor subcutane injectie </a:t>
            </a:r>
          </a:p>
          <a:p>
            <a:r>
              <a:rPr lang="nl-NL" sz="2200" dirty="0" smtClean="0"/>
              <a:t>benoemt </a:t>
            </a:r>
            <a:r>
              <a:rPr lang="nl-NL" sz="2200" dirty="0"/>
              <a:t>de mogelijke complicaties die zich voordoen indien een subcutane injectie op een onjuiste plaats of met onjuiste naaldlengte geïnjecteerd wordt </a:t>
            </a:r>
          </a:p>
          <a:p>
            <a:r>
              <a:rPr lang="nl-NL" sz="2200" dirty="0" smtClean="0"/>
              <a:t>weet </a:t>
            </a:r>
            <a:r>
              <a:rPr lang="nl-NL" sz="2200" dirty="0"/>
              <a:t>wat het belang is van </a:t>
            </a:r>
            <a:r>
              <a:rPr lang="nl-NL" sz="2200" b="1" dirty="0"/>
              <a:t>steriel werken </a:t>
            </a:r>
            <a:r>
              <a:rPr lang="nl-NL" sz="2200" dirty="0"/>
              <a:t>en hoe dit toe te passen </a:t>
            </a:r>
          </a:p>
          <a:p>
            <a:r>
              <a:rPr lang="nl-NL" sz="2200" dirty="0" smtClean="0"/>
              <a:t>maakt</a:t>
            </a:r>
            <a:r>
              <a:rPr lang="nl-NL" sz="2200" dirty="0"/>
              <a:t>, volgens protocol, een injectie spuit klaar voor subcutane injectie </a:t>
            </a:r>
          </a:p>
          <a:p>
            <a:r>
              <a:rPr lang="nl-NL" sz="2200" dirty="0" smtClean="0"/>
              <a:t>voert </a:t>
            </a:r>
            <a:r>
              <a:rPr lang="nl-NL" sz="2200" dirty="0"/>
              <a:t>de </a:t>
            </a:r>
            <a:r>
              <a:rPr lang="nl-NL" sz="2200" b="1" dirty="0"/>
              <a:t>dubbelchec</a:t>
            </a:r>
            <a:r>
              <a:rPr lang="nl-NL" sz="2200" dirty="0"/>
              <a:t>k uit met een collega/medestudent </a:t>
            </a:r>
          </a:p>
          <a:p>
            <a:r>
              <a:rPr lang="nl-NL" sz="2200" dirty="0" smtClean="0"/>
              <a:t>benoemt </a:t>
            </a:r>
            <a:r>
              <a:rPr lang="nl-NL" sz="2200" dirty="0"/>
              <a:t>de </a:t>
            </a:r>
            <a:r>
              <a:rPr lang="nl-NL" sz="2200" b="1" dirty="0"/>
              <a:t>regel van 5 </a:t>
            </a:r>
            <a:r>
              <a:rPr lang="nl-NL" sz="2200" dirty="0"/>
              <a:t>voorafgaand aan het injecteren bij de medestudent </a:t>
            </a:r>
          </a:p>
          <a:p>
            <a:r>
              <a:rPr lang="nl-NL" sz="2200" dirty="0" smtClean="0"/>
              <a:t>geeft </a:t>
            </a:r>
            <a:r>
              <a:rPr lang="nl-NL" sz="2200" dirty="0"/>
              <a:t>medicatievoorlichting aan de zorgvrager (= medestudent) </a:t>
            </a:r>
          </a:p>
          <a:p>
            <a:r>
              <a:rPr lang="nl-NL" sz="2200" dirty="0" smtClean="0"/>
              <a:t>dient </a:t>
            </a:r>
            <a:r>
              <a:rPr lang="nl-NL" sz="2200" dirty="0"/>
              <a:t>de opgetrokken spuit voor subcutane injectie, volgens protocol, toe bij een medestudent </a:t>
            </a:r>
          </a:p>
          <a:p>
            <a:r>
              <a:rPr lang="nl-NL" sz="2200" dirty="0" smtClean="0"/>
              <a:t>past </a:t>
            </a:r>
            <a:r>
              <a:rPr lang="nl-NL" sz="2200" dirty="0"/>
              <a:t>juiste momenten handhygiëne toe </a:t>
            </a:r>
          </a:p>
          <a:p>
            <a:r>
              <a:rPr lang="nl-NL" sz="2200" dirty="0" smtClean="0"/>
              <a:t> </a:t>
            </a:r>
            <a:r>
              <a:rPr lang="nl-NL" sz="2200" dirty="0"/>
              <a:t>neemt maatregelen om prikaccidenten te voorkomen </a:t>
            </a:r>
          </a:p>
          <a:p>
            <a:r>
              <a:rPr lang="nl-NL" sz="2200" dirty="0" smtClean="0"/>
              <a:t> </a:t>
            </a:r>
            <a:r>
              <a:rPr lang="nl-NL" sz="2200" dirty="0"/>
              <a:t>werkt met het EPD </a:t>
            </a:r>
          </a:p>
          <a:p>
            <a:endParaRPr lang="nl-NL" dirty="0"/>
          </a:p>
        </p:txBody>
      </p:sp>
    </p:spTree>
    <p:extLst>
      <p:ext uri="{BB962C8B-B14F-4D97-AF65-F5344CB8AC3E}">
        <p14:creationId xmlns:p14="http://schemas.microsoft.com/office/powerpoint/2010/main" val="148156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Voorbereidingsopdracht: </a:t>
            </a:r>
            <a:endParaRPr lang="nl-NL" dirty="0"/>
          </a:p>
        </p:txBody>
      </p:sp>
      <p:sp>
        <p:nvSpPr>
          <p:cNvPr id="3" name="Tijdelijke aanduiding voor inhoud 2"/>
          <p:cNvSpPr>
            <a:spLocks noGrp="1"/>
          </p:cNvSpPr>
          <p:nvPr>
            <p:ph idx="1"/>
          </p:nvPr>
        </p:nvSpPr>
        <p:spPr>
          <a:xfrm>
            <a:off x="1251678" y="1600201"/>
            <a:ext cx="10178322" cy="4279392"/>
          </a:xfrm>
        </p:spPr>
        <p:txBody>
          <a:bodyPr>
            <a:noAutofit/>
          </a:bodyPr>
          <a:lstStyle/>
          <a:p>
            <a:r>
              <a:rPr lang="nl-NL" sz="2800" dirty="0"/>
              <a:t>Wat het verschil is tussen aseptisch en steriel werken, hoe je steriel werkt en waarom en wanneer dit van belang is</a:t>
            </a:r>
          </a:p>
          <a:p>
            <a:r>
              <a:rPr lang="nl-NL" sz="2800" dirty="0" smtClean="0"/>
              <a:t>Hoe </a:t>
            </a:r>
            <a:r>
              <a:rPr lang="nl-NL" sz="2800" dirty="0"/>
              <a:t>je bepaald welke maat naald je gebruikt en waarom je deze keuze maakt</a:t>
            </a:r>
          </a:p>
          <a:p>
            <a:r>
              <a:rPr lang="nl-NL" sz="2800" dirty="0" smtClean="0"/>
              <a:t>Wat </a:t>
            </a:r>
            <a:r>
              <a:rPr lang="nl-NL" sz="2800" dirty="0"/>
              <a:t>mogelijke complicaties zijn van een </a:t>
            </a:r>
            <a:r>
              <a:rPr lang="nl-NL" sz="2800" dirty="0" err="1"/>
              <a:t>s.c</a:t>
            </a:r>
            <a:r>
              <a:rPr lang="nl-NL" sz="2800" dirty="0"/>
              <a:t>. injectie</a:t>
            </a:r>
          </a:p>
          <a:p>
            <a:r>
              <a:rPr lang="nl-NL" sz="2800" dirty="0" smtClean="0"/>
              <a:t>De </a:t>
            </a:r>
            <a:r>
              <a:rPr lang="nl-NL" sz="2800" dirty="0"/>
              <a:t>plaatsen waar je op het lichaam een </a:t>
            </a:r>
            <a:r>
              <a:rPr lang="nl-NL" sz="2800" dirty="0" err="1"/>
              <a:t>s.c</a:t>
            </a:r>
            <a:r>
              <a:rPr lang="nl-NL" sz="2800" dirty="0"/>
              <a:t>. injectie kunt zetten</a:t>
            </a:r>
          </a:p>
          <a:p>
            <a:r>
              <a:rPr lang="nl-NL" sz="2800" dirty="0" smtClean="0"/>
              <a:t>Hoe </a:t>
            </a:r>
            <a:r>
              <a:rPr lang="nl-NL" sz="2800" dirty="0"/>
              <a:t>je volgens protocol een injectiespuit klaar maakt</a:t>
            </a:r>
          </a:p>
          <a:p>
            <a:r>
              <a:rPr lang="nl-NL" sz="2800" dirty="0" smtClean="0"/>
              <a:t>Hoe </a:t>
            </a:r>
            <a:r>
              <a:rPr lang="nl-NL" sz="2800" dirty="0"/>
              <a:t>je volgens protocol een </a:t>
            </a:r>
            <a:r>
              <a:rPr lang="nl-NL" sz="2800" dirty="0" err="1"/>
              <a:t>s.c</a:t>
            </a:r>
            <a:r>
              <a:rPr lang="nl-NL" sz="2800" dirty="0"/>
              <a:t>. injectie toedient</a:t>
            </a:r>
          </a:p>
        </p:txBody>
      </p:sp>
    </p:spTree>
    <p:extLst>
      <p:ext uri="{BB962C8B-B14F-4D97-AF65-F5344CB8AC3E}">
        <p14:creationId xmlns:p14="http://schemas.microsoft.com/office/powerpoint/2010/main" val="380045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Regel van 5</a:t>
            </a:r>
            <a:endParaRPr lang="nl-NL" dirty="0"/>
          </a:p>
        </p:txBody>
      </p:sp>
      <p:sp>
        <p:nvSpPr>
          <p:cNvPr id="3" name="Tijdelijke aanduiding voor inhoud 2"/>
          <p:cNvSpPr>
            <a:spLocks noGrp="1"/>
          </p:cNvSpPr>
          <p:nvPr>
            <p:ph idx="1"/>
          </p:nvPr>
        </p:nvSpPr>
        <p:spPr/>
        <p:txBody>
          <a:bodyPr/>
          <a:lstStyle/>
          <a:p>
            <a:pPr marL="0" indent="0">
              <a:buNone/>
            </a:pPr>
            <a:r>
              <a:rPr lang="nl-NL" dirty="0"/>
              <a:t>Het injecteren van medicatie </a:t>
            </a:r>
            <a:r>
              <a:rPr lang="nl-NL" b="1" dirty="0"/>
              <a:t>is een voorbehouden handeling. </a:t>
            </a:r>
            <a:endParaRPr lang="nl-NL" b="1" dirty="0" smtClean="0"/>
          </a:p>
          <a:p>
            <a:pPr marL="0" indent="0">
              <a:buNone/>
            </a:pPr>
            <a:r>
              <a:rPr lang="nl-NL" dirty="0" smtClean="0"/>
              <a:t>Het </a:t>
            </a:r>
            <a:r>
              <a:rPr lang="nl-NL" dirty="0"/>
              <a:t>is jouw verantwoordelijkheid dat </a:t>
            </a:r>
            <a:endParaRPr lang="nl-NL" dirty="0" smtClean="0"/>
          </a:p>
          <a:p>
            <a:r>
              <a:rPr lang="nl-NL" dirty="0" smtClean="0"/>
              <a:t>de </a:t>
            </a:r>
            <a:r>
              <a:rPr lang="nl-NL" b="1" dirty="0">
                <a:solidFill>
                  <a:schemeClr val="accent1"/>
                </a:solidFill>
              </a:rPr>
              <a:t>juiste </a:t>
            </a:r>
            <a:r>
              <a:rPr lang="nl-NL" dirty="0"/>
              <a:t>zorgvrager </a:t>
            </a:r>
            <a:endParaRPr lang="nl-NL" dirty="0" smtClean="0"/>
          </a:p>
          <a:p>
            <a:r>
              <a:rPr lang="nl-NL" dirty="0" smtClean="0"/>
              <a:t>het </a:t>
            </a:r>
            <a:r>
              <a:rPr lang="nl-NL" b="1" dirty="0">
                <a:solidFill>
                  <a:schemeClr val="accent1"/>
                </a:solidFill>
              </a:rPr>
              <a:t>juiste</a:t>
            </a:r>
            <a:r>
              <a:rPr lang="nl-NL" dirty="0"/>
              <a:t> medicijn </a:t>
            </a:r>
            <a:endParaRPr lang="nl-NL" dirty="0" smtClean="0"/>
          </a:p>
          <a:p>
            <a:r>
              <a:rPr lang="nl-NL" dirty="0" smtClean="0"/>
              <a:t>op </a:t>
            </a:r>
            <a:r>
              <a:rPr lang="nl-NL" dirty="0"/>
              <a:t>de </a:t>
            </a:r>
            <a:r>
              <a:rPr lang="nl-NL" b="1" dirty="0">
                <a:solidFill>
                  <a:schemeClr val="accent1"/>
                </a:solidFill>
              </a:rPr>
              <a:t>juiste</a:t>
            </a:r>
            <a:r>
              <a:rPr lang="nl-NL" dirty="0"/>
              <a:t> tijd </a:t>
            </a:r>
            <a:endParaRPr lang="nl-NL" dirty="0" smtClean="0"/>
          </a:p>
          <a:p>
            <a:r>
              <a:rPr lang="nl-NL" dirty="0" smtClean="0"/>
              <a:t>in </a:t>
            </a:r>
            <a:r>
              <a:rPr lang="nl-NL" dirty="0"/>
              <a:t>de </a:t>
            </a:r>
            <a:r>
              <a:rPr lang="nl-NL" b="1" dirty="0">
                <a:solidFill>
                  <a:schemeClr val="accent1"/>
                </a:solidFill>
              </a:rPr>
              <a:t>juiste</a:t>
            </a:r>
            <a:r>
              <a:rPr lang="nl-NL" dirty="0"/>
              <a:t> hoeveelheid </a:t>
            </a:r>
            <a:endParaRPr lang="nl-NL" dirty="0" smtClean="0"/>
          </a:p>
          <a:p>
            <a:r>
              <a:rPr lang="nl-NL" dirty="0" smtClean="0"/>
              <a:t>op </a:t>
            </a:r>
            <a:r>
              <a:rPr lang="nl-NL" dirty="0"/>
              <a:t>de </a:t>
            </a:r>
            <a:r>
              <a:rPr lang="nl-NL" b="1" dirty="0">
                <a:solidFill>
                  <a:schemeClr val="accent1"/>
                </a:solidFill>
              </a:rPr>
              <a:t>juiste</a:t>
            </a:r>
            <a:r>
              <a:rPr lang="nl-NL" dirty="0"/>
              <a:t> wijze krijgt toegediend ! </a:t>
            </a:r>
          </a:p>
        </p:txBody>
      </p:sp>
    </p:spTree>
    <p:extLst>
      <p:ext uri="{BB962C8B-B14F-4D97-AF65-F5344CB8AC3E}">
        <p14:creationId xmlns:p14="http://schemas.microsoft.com/office/powerpoint/2010/main" val="412730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Subcutane injectie</a:t>
            </a:r>
            <a:endParaRPr lang="nl-NL" dirty="0"/>
          </a:p>
        </p:txBody>
      </p:sp>
      <p:sp>
        <p:nvSpPr>
          <p:cNvPr id="3" name="Tijdelijke aanduiding voor inhoud 2"/>
          <p:cNvSpPr>
            <a:spLocks noGrp="1"/>
          </p:cNvSpPr>
          <p:nvPr>
            <p:ph idx="1"/>
          </p:nvPr>
        </p:nvSpPr>
        <p:spPr/>
        <p:txBody>
          <a:bodyPr/>
          <a:lstStyle/>
          <a:p>
            <a:r>
              <a:rPr lang="nl-NL" dirty="0"/>
              <a:t>Bij subcutane injecties( </a:t>
            </a:r>
            <a:r>
              <a:rPr lang="nl-NL" dirty="0" err="1"/>
              <a:t>sc</a:t>
            </a:r>
            <a:r>
              <a:rPr lang="nl-NL" dirty="0"/>
              <a:t>) vindt inspuiting plaats in het onderhuids bindweefsel( de subcutis). De huid krijgt bloed vanuit de grote slagaders die onder het onderhuidse bindweefsel lopen. Na de injectie in het onderhuids bindweefsel wordt de vloeistof geleidelijk opgenomen. De opname snelheid is afhankelijk van de plaats waar geïnjecteerd wordt.</a:t>
            </a:r>
          </a:p>
          <a:p>
            <a:endParaRPr lang="nl-NL" dirty="0"/>
          </a:p>
        </p:txBody>
      </p:sp>
      <p:pic>
        <p:nvPicPr>
          <p:cNvPr id="5" name="Afbeelding 4"/>
          <p:cNvPicPr>
            <a:picLocks noChangeAspect="1"/>
          </p:cNvPicPr>
          <p:nvPr/>
        </p:nvPicPr>
        <p:blipFill>
          <a:blip r:embed="rId3"/>
          <a:stretch>
            <a:fillRect/>
          </a:stretch>
        </p:blipFill>
        <p:spPr>
          <a:xfrm>
            <a:off x="2461846" y="4062046"/>
            <a:ext cx="7227277" cy="2491509"/>
          </a:xfrm>
          <a:prstGeom prst="rect">
            <a:avLst/>
          </a:prstGeom>
        </p:spPr>
      </p:pic>
    </p:spTree>
    <p:extLst>
      <p:ext uri="{BB962C8B-B14F-4D97-AF65-F5344CB8AC3E}">
        <p14:creationId xmlns:p14="http://schemas.microsoft.com/office/powerpoint/2010/main" val="263087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een SC injectie?</a:t>
            </a:r>
            <a:endParaRPr lang="nl-NL" dirty="0"/>
          </a:p>
        </p:txBody>
      </p:sp>
      <p:sp>
        <p:nvSpPr>
          <p:cNvPr id="3" name="Tijdelijke aanduiding voor inhoud 2"/>
          <p:cNvSpPr>
            <a:spLocks noGrp="1"/>
          </p:cNvSpPr>
          <p:nvPr>
            <p:ph idx="1"/>
          </p:nvPr>
        </p:nvSpPr>
        <p:spPr/>
        <p:txBody>
          <a:bodyPr/>
          <a:lstStyle/>
          <a:p>
            <a:r>
              <a:rPr lang="nl-NL" sz="3200" dirty="0"/>
              <a:t>Medicijn kan niet via het maag-darm kanaal worden opgenomen</a:t>
            </a:r>
          </a:p>
          <a:p>
            <a:r>
              <a:rPr lang="nl-NL" sz="3200" dirty="0"/>
              <a:t>Medicijn wordt opgenomen via de haarvaten of lymfevaten in het onderhuids bindweefsel</a:t>
            </a:r>
          </a:p>
          <a:p>
            <a:r>
              <a:rPr lang="nl-NL" sz="3200" dirty="0"/>
              <a:t>Er is een constante bloedspiegel nodig van het medicijn.</a:t>
            </a:r>
          </a:p>
          <a:p>
            <a:pPr marL="0" indent="0">
              <a:buNone/>
            </a:pPr>
            <a:endParaRPr lang="nl-NL" dirty="0"/>
          </a:p>
        </p:txBody>
      </p:sp>
    </p:spTree>
    <p:extLst>
      <p:ext uri="{BB962C8B-B14F-4D97-AF65-F5344CB8AC3E}">
        <p14:creationId xmlns:p14="http://schemas.microsoft.com/office/powerpoint/2010/main" val="146875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Injectieplaatsen SC</a:t>
            </a:r>
            <a:endParaRPr lang="nl-NL" dirty="0"/>
          </a:p>
        </p:txBody>
      </p:sp>
      <p:sp>
        <p:nvSpPr>
          <p:cNvPr id="3" name="Tijdelijke aanduiding voor inhoud 2"/>
          <p:cNvSpPr>
            <a:spLocks noGrp="1"/>
          </p:cNvSpPr>
          <p:nvPr>
            <p:ph idx="1"/>
          </p:nvPr>
        </p:nvSpPr>
        <p:spPr/>
        <p:txBody>
          <a:bodyPr/>
          <a:lstStyle/>
          <a:p>
            <a:r>
              <a:rPr lang="nl-NL" sz="2800" dirty="0"/>
              <a:t>De boven/buitenkant van het </a:t>
            </a:r>
            <a:r>
              <a:rPr lang="nl-NL" sz="2800" dirty="0" smtClean="0"/>
              <a:t>bovenbeen (</a:t>
            </a:r>
            <a:r>
              <a:rPr lang="nl-NL" sz="2800" dirty="0"/>
              <a:t>handbreedte boven de knie vrijlaten)</a:t>
            </a:r>
          </a:p>
          <a:p>
            <a:r>
              <a:rPr lang="nl-NL" sz="2800" dirty="0"/>
              <a:t>Het gebied naast en onder de </a:t>
            </a:r>
            <a:r>
              <a:rPr lang="nl-NL" sz="2800" dirty="0" smtClean="0"/>
              <a:t>navel (</a:t>
            </a:r>
            <a:r>
              <a:rPr lang="nl-NL" sz="2800" dirty="0"/>
              <a:t>houd minimaal 2 cm afstand van de navel)</a:t>
            </a:r>
          </a:p>
          <a:p>
            <a:r>
              <a:rPr lang="nl-NL" sz="2800" dirty="0" smtClean="0"/>
              <a:t>Billen  (bovenste </a:t>
            </a:r>
            <a:r>
              <a:rPr lang="nl-NL" sz="2800" dirty="0"/>
              <a:t>buitenste deel)</a:t>
            </a:r>
          </a:p>
          <a:p>
            <a:r>
              <a:rPr lang="nl-NL" sz="2800" dirty="0"/>
              <a:t>De boven/buitenkant van de boven arm</a:t>
            </a:r>
          </a:p>
          <a:p>
            <a:endParaRPr lang="nl-NL" dirty="0"/>
          </a:p>
        </p:txBody>
      </p:sp>
      <p:pic>
        <p:nvPicPr>
          <p:cNvPr id="4" name="Afbeelding 3"/>
          <p:cNvPicPr>
            <a:picLocks noChangeAspect="1"/>
          </p:cNvPicPr>
          <p:nvPr/>
        </p:nvPicPr>
        <p:blipFill>
          <a:blip r:embed="rId3"/>
          <a:stretch>
            <a:fillRect/>
          </a:stretch>
        </p:blipFill>
        <p:spPr>
          <a:xfrm>
            <a:off x="8651631" y="3931785"/>
            <a:ext cx="2778369" cy="2668489"/>
          </a:xfrm>
          <a:prstGeom prst="rect">
            <a:avLst/>
          </a:prstGeom>
        </p:spPr>
      </p:pic>
    </p:spTree>
    <p:extLst>
      <p:ext uri="{BB962C8B-B14F-4D97-AF65-F5344CB8AC3E}">
        <p14:creationId xmlns:p14="http://schemas.microsoft.com/office/powerpoint/2010/main" val="309961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Techniek SC injecteren</a:t>
            </a:r>
            <a:endParaRPr lang="nl-NL" dirty="0"/>
          </a:p>
        </p:txBody>
      </p:sp>
      <p:sp>
        <p:nvSpPr>
          <p:cNvPr id="3" name="Tijdelijke aanduiding voor inhoud 2"/>
          <p:cNvSpPr>
            <a:spLocks noGrp="1"/>
          </p:cNvSpPr>
          <p:nvPr>
            <p:ph idx="1"/>
          </p:nvPr>
        </p:nvSpPr>
        <p:spPr/>
        <p:txBody>
          <a:bodyPr/>
          <a:lstStyle/>
          <a:p>
            <a:r>
              <a:rPr lang="nl-NL" b="1" dirty="0" smtClean="0">
                <a:solidFill>
                  <a:schemeClr val="accent1"/>
                </a:solidFill>
              </a:rPr>
              <a:t>Loodrecht: </a:t>
            </a:r>
            <a:r>
              <a:rPr lang="nl-NL" dirty="0"/>
              <a:t>Deze techniek heeft de voorkeur: breng de naald loodrecht door het huidoppervlak in( door de opperhuid en de lederhuid). Afhankelijk  van de dikte </a:t>
            </a:r>
            <a:r>
              <a:rPr lang="nl-NL" b="1" dirty="0"/>
              <a:t>van de huid en de naaldlengte </a:t>
            </a:r>
            <a:r>
              <a:rPr lang="nl-NL" dirty="0"/>
              <a:t>kan dit zowel met als zonder opnemen van de huidplooi. Bij een zorgvrager met een dunne onderhuidse bindweefsellaag neem je wel een huidplooi op. Controleer de juiste naaldlengte</a:t>
            </a:r>
          </a:p>
        </p:txBody>
      </p:sp>
      <p:pic>
        <p:nvPicPr>
          <p:cNvPr id="4" name="Afbeelding 3"/>
          <p:cNvPicPr>
            <a:picLocks noChangeAspect="1"/>
          </p:cNvPicPr>
          <p:nvPr/>
        </p:nvPicPr>
        <p:blipFill>
          <a:blip r:embed="rId3"/>
          <a:stretch>
            <a:fillRect/>
          </a:stretch>
        </p:blipFill>
        <p:spPr>
          <a:xfrm>
            <a:off x="7631363" y="4224353"/>
            <a:ext cx="2908044" cy="2066723"/>
          </a:xfrm>
          <a:prstGeom prst="rect">
            <a:avLst/>
          </a:prstGeom>
        </p:spPr>
      </p:pic>
    </p:spTree>
    <p:extLst>
      <p:ext uri="{BB962C8B-B14F-4D97-AF65-F5344CB8AC3E}">
        <p14:creationId xmlns:p14="http://schemas.microsoft.com/office/powerpoint/2010/main" val="170656730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E9CB4E24BB9C4E81821B13733D2B22" ma:contentTypeVersion="2" ma:contentTypeDescription="Een nieuw document maken." ma:contentTypeScope="" ma:versionID="018639ce417f9ae9a545274295079332">
  <xsd:schema xmlns:xsd="http://www.w3.org/2001/XMLSchema" xmlns:xs="http://www.w3.org/2001/XMLSchema" xmlns:p="http://schemas.microsoft.com/office/2006/metadata/properties" xmlns:ns3="986e30f6-38d2-4e06-99db-a523c3930019" targetNamespace="http://schemas.microsoft.com/office/2006/metadata/properties" ma:root="true" ma:fieldsID="fd52a0e2eb1a6830aff42c1f5fdbe6ef" ns3:_="">
    <xsd:import namespace="986e30f6-38d2-4e06-99db-a523c393001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6e30f6-38d2-4e06-99db-a523c3930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502A67-6DFB-4CFA-993B-627B82D6E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6e30f6-38d2-4e06-99db-a523c3930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25C527-6165-481A-A7AE-E07E939A9829}">
  <ds:schemaRefs>
    <ds:schemaRef ds:uri="http://schemas.microsoft.com/sharepoint/v3/contenttype/forms"/>
  </ds:schemaRefs>
</ds:datastoreItem>
</file>

<file path=customXml/itemProps3.xml><?xml version="1.0" encoding="utf-8"?>
<ds:datastoreItem xmlns:ds="http://schemas.openxmlformats.org/officeDocument/2006/customXml" ds:itemID="{78167A3B-645E-4C04-BC54-0145D1A14284}">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986e30f6-38d2-4e06-99db-a523c393001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Badge</Template>
  <TotalTime>0</TotalTime>
  <Words>1096</Words>
  <Application>Microsoft Office PowerPoint</Application>
  <PresentationFormat>Breedbeeld</PresentationFormat>
  <Paragraphs>108</Paragraphs>
  <Slides>15</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Gill Sans MT</vt:lpstr>
      <vt:lpstr>Impact</vt:lpstr>
      <vt:lpstr>Wingdings</vt:lpstr>
      <vt:lpstr>Badge</vt:lpstr>
      <vt:lpstr>VPR-2 les 2 subcutaan injecteren</vt:lpstr>
      <vt:lpstr>Inhoud van de les</vt:lpstr>
      <vt:lpstr>Leerdoelen:</vt:lpstr>
      <vt:lpstr>Voorbereidingsopdracht: </vt:lpstr>
      <vt:lpstr>Regel van 5</vt:lpstr>
      <vt:lpstr>Subcutane injectie</vt:lpstr>
      <vt:lpstr>Waarom een SC injectie?</vt:lpstr>
      <vt:lpstr>Injectieplaatsen SC</vt:lpstr>
      <vt:lpstr>Techniek SC injecteren</vt:lpstr>
      <vt:lpstr>Techniek SC injecteren</vt:lpstr>
      <vt:lpstr>Casus les 2 :Robin Jansen is misselijk.  Opdracht van de arts: Dien s.c 1 malig 7 mg  metoclopramide toe (Primperan)  </vt:lpstr>
      <vt:lpstr>Rapporteer in EBP; huiswerk!</vt:lpstr>
      <vt:lpstr>Prikaccident…</vt:lpstr>
      <vt:lpstr>Vooruitblikken les 3</vt:lpstr>
      <vt:lpstr>Vragen en evaluatie les</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VPR-2 les 2 subcutaan injecteren</dc:title>
  <dc:creator>Reijnders,Karin M.C.J.M.</dc:creator>
  <cp:lastModifiedBy>Reijnders,Karin M.C.J.M.</cp:lastModifiedBy>
  <cp:revision>14</cp:revision>
  <dcterms:created xsi:type="dcterms:W3CDTF">2019-11-19T10:01:13Z</dcterms:created>
  <dcterms:modified xsi:type="dcterms:W3CDTF">2019-11-29T10:45:10Z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0x010100C5E9CB4E24BB9C4E81821B13733D2B22</vt:lpwstr>
  </property>
</Properties>
</file>