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9" r:id="rId2"/>
    <p:sldId id="318" r:id="rId3"/>
    <p:sldId id="290" r:id="rId4"/>
    <p:sldId id="378" r:id="rId5"/>
    <p:sldId id="380" r:id="rId6"/>
    <p:sldId id="348" r:id="rId7"/>
    <p:sldId id="324" r:id="rId8"/>
    <p:sldId id="325" r:id="rId9"/>
    <p:sldId id="326" r:id="rId10"/>
    <p:sldId id="322" r:id="rId11"/>
    <p:sldId id="363" r:id="rId12"/>
    <p:sldId id="364" r:id="rId13"/>
    <p:sldId id="365" r:id="rId14"/>
    <p:sldId id="26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763" autoAdjust="0"/>
  </p:normalViewPr>
  <p:slideViewPr>
    <p:cSldViewPr>
      <p:cViewPr varScale="1">
        <p:scale>
          <a:sx n="53" d="100"/>
          <a:sy n="53" d="100"/>
        </p:scale>
        <p:origin x="78" y="21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0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218B95-2DCE-4242-929D-A2910FFFF4AF}" type="datetimeFigureOut">
              <a:rPr lang="nl-NL" smtClean="0"/>
              <a:t>18-3-2019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352938-2C02-40AE-92B3-CCB70BB8A838}" type="slidenum">
              <a:rPr lang="nl-NL" smtClean="0"/>
              <a:t>‹nr.›</a:t>
            </a:fld>
            <a:endParaRPr lang="nl-NL"/>
          </a:p>
        </p:txBody>
      </p:sp>
    </p:spTree>
    <p:extLst>
      <p:ext uri="{BB962C8B-B14F-4D97-AF65-F5344CB8AC3E}">
        <p14:creationId xmlns:p14="http://schemas.microsoft.com/office/powerpoint/2010/main" val="704115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De termen prakrijkonderzoek, praktijk gericht onderzoek</a:t>
            </a:r>
            <a:r>
              <a:rPr lang="nl-NL" baseline="0" dirty="0" smtClean="0"/>
              <a:t>, toegepast onderzoek worden door elkaar gebruikt en er worden verschillende definities voor gegeven. Hier is de boodschap vooral dat HBO studenten zich bezig houden met oplossingen voor de praktijk door het toepassen van inzichten/kennis. </a:t>
            </a:r>
            <a:endParaRPr lang="nl-NL" dirty="0"/>
          </a:p>
        </p:txBody>
      </p:sp>
      <p:sp>
        <p:nvSpPr>
          <p:cNvPr id="4" name="Tijdelijke aanduiding voor dianummer 3"/>
          <p:cNvSpPr>
            <a:spLocks noGrp="1"/>
          </p:cNvSpPr>
          <p:nvPr>
            <p:ph type="sldNum" sz="quarter" idx="10"/>
          </p:nvPr>
        </p:nvSpPr>
        <p:spPr/>
        <p:txBody>
          <a:bodyPr/>
          <a:lstStyle/>
          <a:p>
            <a:fld id="{47352938-2C02-40AE-92B3-CCB70BB8A838}" type="slidenum">
              <a:rPr lang="nl-NL" smtClean="0"/>
              <a:t>6</a:t>
            </a:fld>
            <a:endParaRPr lang="nl-NL"/>
          </a:p>
        </p:txBody>
      </p:sp>
    </p:spTree>
    <p:extLst>
      <p:ext uri="{BB962C8B-B14F-4D97-AF65-F5344CB8AC3E}">
        <p14:creationId xmlns:p14="http://schemas.microsoft.com/office/powerpoint/2010/main" val="1694372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dia 1">
    <p:bg>
      <p:bgRef idx="1001">
        <a:schemeClr val="bg1"/>
      </p:bgRef>
    </p:bg>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BDC23C2A-7172-4A22-981A-19F4B1253D6F}"/>
              </a:ext>
            </a:extLst>
          </p:cNvPr>
          <p:cNvSpPr>
            <a:spLocks noGrp="1"/>
          </p:cNvSpPr>
          <p:nvPr>
            <p:ph type="pic" sz="quarter" idx="10"/>
          </p:nvPr>
        </p:nvSpPr>
        <p:spPr>
          <a:xfrm>
            <a:off x="2663825" y="4914900"/>
            <a:ext cx="6480175" cy="1943100"/>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sp>
        <p:nvSpPr>
          <p:cNvPr id="3" name="Subtitle 2"/>
          <p:cNvSpPr>
            <a:spLocks noGrp="1"/>
          </p:cNvSpPr>
          <p:nvPr>
            <p:ph type="subTitle" idx="1"/>
          </p:nvPr>
        </p:nvSpPr>
        <p:spPr>
          <a:xfrm>
            <a:off x="0" y="6858000"/>
            <a:ext cx="108000" cy="108000"/>
          </a:xfrm>
        </p:spPr>
        <p:txBody>
          <a:bodyPr>
            <a:normAutofit/>
          </a:bodyPr>
          <a:lstStyle>
            <a:lvl1pPr marL="0" indent="0" algn="ctr">
              <a:buNone/>
              <a:defRPr sz="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7" name="Rechthoek 6">
            <a:extLst>
              <a:ext uri="{FF2B5EF4-FFF2-40B4-BE49-F238E27FC236}">
                <a16:creationId xmlns:a16="http://schemas.microsoft.com/office/drawing/2014/main" id="{4DD468CE-DF7F-4644-B5D4-7D038EC09BF1}"/>
              </a:ext>
            </a:extLst>
          </p:cNvPr>
          <p:cNvSpPr/>
          <p:nvPr/>
        </p:nvSpPr>
        <p:spPr>
          <a:xfrm>
            <a:off x="0" y="0"/>
            <a:ext cx="266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Afbeelding 8">
            <a:extLst>
              <a:ext uri="{FF2B5EF4-FFF2-40B4-BE49-F238E27FC236}">
                <a16:creationId xmlns:a16="http://schemas.microsoft.com/office/drawing/2014/main" id="{3FD6DE6E-9087-47A3-B8C3-27AD55008E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583" y="5295112"/>
            <a:ext cx="1315215" cy="1031750"/>
          </a:xfrm>
          <a:prstGeom prst="rect">
            <a:avLst/>
          </a:prstGeom>
        </p:spPr>
      </p:pic>
      <p:sp>
        <p:nvSpPr>
          <p:cNvPr id="2" name="Title 1"/>
          <p:cNvSpPr>
            <a:spLocks noGrp="1"/>
          </p:cNvSpPr>
          <p:nvPr>
            <p:ph type="ctrTitle"/>
          </p:nvPr>
        </p:nvSpPr>
        <p:spPr>
          <a:xfrm>
            <a:off x="4715440" y="502024"/>
            <a:ext cx="3733800" cy="3104030"/>
          </a:xfrm>
        </p:spPr>
        <p:txBody>
          <a:bodyPr anchor="b" anchorCtr="0">
            <a:normAutofit/>
          </a:bodyPr>
          <a:lstStyle>
            <a:lvl1pPr algn="l">
              <a:lnSpc>
                <a:spcPct val="100000"/>
              </a:lnSpc>
              <a:defRPr sz="3600">
                <a:solidFill>
                  <a:schemeClr val="accent2"/>
                </a:solidFill>
              </a:defRPr>
            </a:lvl1pPr>
          </a:lstStyle>
          <a:p>
            <a:r>
              <a:rPr lang="nl-NL" smtClean="0"/>
              <a:t>Klik om de stijl te bewerken</a:t>
            </a:r>
            <a:endParaRPr lang="en-US" dirty="0"/>
          </a:p>
        </p:txBody>
      </p:sp>
      <p:cxnSp>
        <p:nvCxnSpPr>
          <p:cNvPr id="12" name="Rechte verbindingslijn 11">
            <a:extLst>
              <a:ext uri="{FF2B5EF4-FFF2-40B4-BE49-F238E27FC236}">
                <a16:creationId xmlns:a16="http://schemas.microsoft.com/office/drawing/2014/main" id="{D567A8D1-339B-456D-A3FD-F617564DB681}"/>
              </a:ext>
            </a:extLst>
          </p:cNvPr>
          <p:cNvCxnSpPr/>
          <p:nvPr/>
        </p:nvCxnSpPr>
        <p:spPr>
          <a:xfrm>
            <a:off x="4294274" y="0"/>
            <a:ext cx="0" cy="4191009"/>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4" name="Rechte verbindingslijn 13">
            <a:extLst>
              <a:ext uri="{FF2B5EF4-FFF2-40B4-BE49-F238E27FC236}">
                <a16:creationId xmlns:a16="http://schemas.microsoft.com/office/drawing/2014/main" id="{A1A6DCC4-2EF0-49D2-92FF-FB105290DEBD}"/>
              </a:ext>
            </a:extLst>
          </p:cNvPr>
          <p:cNvCxnSpPr>
            <a:cxnSpLocks/>
          </p:cNvCxnSpPr>
          <p:nvPr/>
        </p:nvCxnSpPr>
        <p:spPr>
          <a:xfrm flipH="1">
            <a:off x="4331676" y="4152920"/>
            <a:ext cx="4812324"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50794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eeld rechts, blauwe balk">
    <p:bg>
      <p:bgRef idx="1001">
        <a:schemeClr val="bg1"/>
      </p:bgRef>
    </p:bg>
    <p:spTree>
      <p:nvGrpSpPr>
        <p:cNvPr id="1" name=""/>
        <p:cNvGrpSpPr/>
        <p:nvPr/>
      </p:nvGrpSpPr>
      <p:grpSpPr>
        <a:xfrm>
          <a:off x="0" y="0"/>
          <a:ext cx="0" cy="0"/>
          <a:chOff x="0" y="0"/>
          <a:chExt cx="0" cy="0"/>
        </a:xfrm>
      </p:grpSpPr>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0" y="1872165"/>
            <a:ext cx="9144000" cy="3815403"/>
          </a:xfrm>
          <a:solidFill>
            <a:srgbClr val="185BA7"/>
          </a:solidFill>
        </p:spPr>
        <p:txBody>
          <a:bodyPr lIns="576000" tIns="1152000" rIns="5220000" bIns="72000"/>
          <a:lstStyle>
            <a:lvl1pPr>
              <a:spcAft>
                <a:spcPts val="600"/>
              </a:spcAft>
              <a:defRPr>
                <a:solidFill>
                  <a:schemeClr val="bg1"/>
                </a:solidFill>
              </a:defRPr>
            </a:lvl1pPr>
            <a:lvl2pPr>
              <a:spcAft>
                <a:spcPts val="600"/>
              </a:spcAft>
              <a:defRPr>
                <a:solidFill>
                  <a:schemeClr val="bg1"/>
                </a:solidFill>
              </a:defRPr>
            </a:lvl2pPr>
            <a:lvl3pPr>
              <a:spcAft>
                <a:spcPts val="600"/>
              </a:spcAft>
              <a:defRPr>
                <a:solidFill>
                  <a:schemeClr val="bg1"/>
                </a:solidFill>
              </a:defRPr>
            </a:lvl3pPr>
            <a:lvl4pPr>
              <a:spcAft>
                <a:spcPts val="600"/>
              </a:spcAft>
              <a:defRPr>
                <a:solidFill>
                  <a:schemeClr val="bg1"/>
                </a:solidFill>
              </a:defRPr>
            </a:lvl4pPr>
            <a:lvl5pPr>
              <a:spcAft>
                <a:spcPts val="600"/>
              </a:spcAft>
              <a:defRPr>
                <a:solidFill>
                  <a:schemeClr val="bg1"/>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4123945" y="138"/>
            <a:ext cx="4645152" cy="6857862"/>
          </a:xfrm>
          <a:solidFill>
            <a:schemeClr val="bg1">
              <a:lumMod val="95000"/>
            </a:schemeClr>
          </a:solidFill>
        </p:spPr>
        <p:txBody>
          <a:bodyPr lIns="1260000"/>
          <a:lstStyle>
            <a:lvl1pPr marL="0" indent="0">
              <a:buNone/>
              <a:defRPr/>
            </a:lvl1pPr>
          </a:lstStyle>
          <a:p>
            <a:r>
              <a:rPr lang="nl-NL" smtClean="0"/>
              <a:t>Klik op het pictogram als u een afbeelding wilt toevoegen</a:t>
            </a:r>
            <a:endParaRPr lang="en-GB" dirty="0"/>
          </a:p>
        </p:txBody>
      </p:sp>
      <p:sp>
        <p:nvSpPr>
          <p:cNvPr id="2" name="Title 1"/>
          <p:cNvSpPr>
            <a:spLocks noGrp="1"/>
          </p:cNvSpPr>
          <p:nvPr>
            <p:ph type="title"/>
          </p:nvPr>
        </p:nvSpPr>
        <p:spPr>
          <a:xfrm>
            <a:off x="571825" y="2386584"/>
            <a:ext cx="3442392" cy="342900"/>
          </a:xfrm>
        </p:spPr>
        <p:txBody>
          <a:bodyPr/>
          <a:lstStyle>
            <a:lvl1pPr>
              <a:defRPr>
                <a:solidFill>
                  <a:schemeClr val="bg1"/>
                </a:solidFill>
              </a:defRPr>
            </a:lvl1pPr>
          </a:lstStyle>
          <a:p>
            <a:r>
              <a:rPr lang="nl-NL" smtClean="0"/>
              <a:t>Klik om de stijl te bewerken</a:t>
            </a:r>
            <a:endParaRPr lang="en-US" dirty="0"/>
          </a:p>
        </p:txBody>
      </p:sp>
    </p:spTree>
    <p:extLst>
      <p:ext uri="{BB962C8B-B14F-4D97-AF65-F5344CB8AC3E}">
        <p14:creationId xmlns:p14="http://schemas.microsoft.com/office/powerpoint/2010/main" val="3039135053"/>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in balk, tekst, beeld rechtsonder">
    <p:bg>
      <p:bgRef idx="1001">
        <a:schemeClr val="bg1"/>
      </p:bgRef>
    </p:bg>
    <p:spTree>
      <p:nvGrpSpPr>
        <p:cNvPr id="1" name=""/>
        <p:cNvGrpSpPr/>
        <p:nvPr/>
      </p:nvGrpSpPr>
      <p:grpSpPr>
        <a:xfrm>
          <a:off x="0" y="0"/>
          <a:ext cx="0" cy="0"/>
          <a:chOff x="0" y="0"/>
          <a:chExt cx="0" cy="0"/>
        </a:xfrm>
      </p:grpSpPr>
      <p:sp>
        <p:nvSpPr>
          <p:cNvPr id="9" name="Rechthoek 8">
            <a:extLst>
              <a:ext uri="{FF2B5EF4-FFF2-40B4-BE49-F238E27FC236}">
                <a16:creationId xmlns:a16="http://schemas.microsoft.com/office/drawing/2014/main" id="{68952EBF-85C0-4CDD-84EC-F3B8DE8DA532}"/>
              </a:ext>
            </a:extLst>
          </p:cNvPr>
          <p:cNvSpPr/>
          <p:nvPr/>
        </p:nvSpPr>
        <p:spPr>
          <a:xfrm>
            <a:off x="0" y="-1"/>
            <a:ext cx="9143816" cy="16787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846144" y="2066544"/>
            <a:ext cx="4256208" cy="437083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5440680" y="3154680"/>
            <a:ext cx="3703321" cy="3703320"/>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pic>
        <p:nvPicPr>
          <p:cNvPr id="8" name="Afbeelding 7">
            <a:extLst>
              <a:ext uri="{FF2B5EF4-FFF2-40B4-BE49-F238E27FC236}">
                <a16:creationId xmlns:a16="http://schemas.microsoft.com/office/drawing/2014/main" id="{871B4E1C-391A-4DCA-BCD7-56E4431387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4610109" cy="1408179"/>
          </a:xfrm>
          <a:prstGeom prst="rect">
            <a:avLst/>
          </a:prstGeom>
        </p:spPr>
      </p:pic>
      <p:sp>
        <p:nvSpPr>
          <p:cNvPr id="2" name="Title 1"/>
          <p:cNvSpPr>
            <a:spLocks noGrp="1"/>
          </p:cNvSpPr>
          <p:nvPr>
            <p:ph type="title"/>
          </p:nvPr>
        </p:nvSpPr>
        <p:spPr>
          <a:xfrm>
            <a:off x="1980000" y="685800"/>
            <a:ext cx="6341040" cy="342900"/>
          </a:xfrm>
        </p:spPr>
        <p:txBody>
          <a:bodyPr/>
          <a:lstStyle>
            <a:lvl1pPr>
              <a:defRPr>
                <a:solidFill>
                  <a:schemeClr val="bg1"/>
                </a:solidFill>
              </a:defRPr>
            </a:lvl1pPr>
          </a:lstStyle>
          <a:p>
            <a:r>
              <a:rPr lang="nl-NL" smtClean="0"/>
              <a:t>Klik om de stijl te bewerken</a:t>
            </a:r>
            <a:endParaRPr lang="en-US" dirty="0"/>
          </a:p>
        </p:txBody>
      </p:sp>
    </p:spTree>
    <p:extLst>
      <p:ext uri="{BB962C8B-B14F-4D97-AF65-F5344CB8AC3E}">
        <p14:creationId xmlns:p14="http://schemas.microsoft.com/office/powerpoint/2010/main" val="3156949618"/>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itel in balk, tekst, beeld rechts">
    <p:bg>
      <p:bgRef idx="1001">
        <a:schemeClr val="bg1"/>
      </p:bgRef>
    </p:bg>
    <p:spTree>
      <p:nvGrpSpPr>
        <p:cNvPr id="1" name=""/>
        <p:cNvGrpSpPr/>
        <p:nvPr/>
      </p:nvGrpSpPr>
      <p:grpSpPr>
        <a:xfrm>
          <a:off x="0" y="0"/>
          <a:ext cx="0" cy="0"/>
          <a:chOff x="0" y="0"/>
          <a:chExt cx="0" cy="0"/>
        </a:xfrm>
      </p:grpSpPr>
      <p:sp>
        <p:nvSpPr>
          <p:cNvPr id="9" name="Rechthoek 8">
            <a:extLst>
              <a:ext uri="{FF2B5EF4-FFF2-40B4-BE49-F238E27FC236}">
                <a16:creationId xmlns:a16="http://schemas.microsoft.com/office/drawing/2014/main" id="{68952EBF-85C0-4CDD-84EC-F3B8DE8DA532}"/>
              </a:ext>
            </a:extLst>
          </p:cNvPr>
          <p:cNvSpPr/>
          <p:nvPr/>
        </p:nvSpPr>
        <p:spPr>
          <a:xfrm>
            <a:off x="0" y="-1"/>
            <a:ext cx="9143816" cy="167878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5102352" y="1678780"/>
            <a:ext cx="4041649" cy="5179220"/>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546100" y="1270000"/>
            <a:ext cx="4025900" cy="5167376"/>
          </a:xfrm>
          <a:solidFill>
            <a:schemeClr val="bg1"/>
          </a:solidFill>
        </p:spPr>
        <p:txBody>
          <a:bodyPr lIns="288000" tIns="288000" rIns="18000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
        <p:nvSpPr>
          <p:cNvPr id="2" name="Title 1"/>
          <p:cNvSpPr>
            <a:spLocks noGrp="1"/>
          </p:cNvSpPr>
          <p:nvPr>
            <p:ph type="title"/>
          </p:nvPr>
        </p:nvSpPr>
        <p:spPr>
          <a:xfrm>
            <a:off x="579825" y="685800"/>
            <a:ext cx="6341040" cy="342900"/>
          </a:xfrm>
        </p:spPr>
        <p:txBody>
          <a:bodyPr/>
          <a:lstStyle>
            <a:lvl1pPr>
              <a:defRPr>
                <a:solidFill>
                  <a:schemeClr val="bg1"/>
                </a:solidFill>
              </a:defRPr>
            </a:lvl1pPr>
          </a:lstStyle>
          <a:p>
            <a:r>
              <a:rPr lang="nl-NL" smtClean="0"/>
              <a:t>Klik om de stijl te bewerken</a:t>
            </a:r>
            <a:endParaRPr lang="en-US" dirty="0"/>
          </a:p>
        </p:txBody>
      </p:sp>
    </p:spTree>
    <p:extLst>
      <p:ext uri="{BB962C8B-B14F-4D97-AF65-F5344CB8AC3E}">
        <p14:creationId xmlns:p14="http://schemas.microsoft.com/office/powerpoint/2010/main" val="258027568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Grote foto tekst links">
    <p:bg>
      <p:bgRef idx="1001">
        <a:schemeClr val="bg1"/>
      </p:bgRef>
    </p:bg>
    <p:spTree>
      <p:nvGrpSpPr>
        <p:cNvPr id="1" name=""/>
        <p:cNvGrpSpPr/>
        <p:nvPr/>
      </p:nvGrpSpPr>
      <p:grpSpPr>
        <a:xfrm>
          <a:off x="0" y="0"/>
          <a:ext cx="0" cy="0"/>
          <a:chOff x="0" y="0"/>
          <a:chExt cx="0" cy="0"/>
        </a:xfrm>
      </p:grpSpPr>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0" y="0"/>
            <a:ext cx="9144001" cy="6858000"/>
          </a:xfrm>
          <a:solidFill>
            <a:srgbClr val="F2F2F2"/>
          </a:solidFill>
        </p:spPr>
        <p:txBody>
          <a:bodyPr/>
          <a:lstStyle>
            <a:lvl1pPr marL="0" indent="0">
              <a:buNone/>
              <a:defRPr/>
            </a:lvl1pPr>
          </a:lstStyle>
          <a:p>
            <a:r>
              <a:rPr lang="nl-NL" smtClean="0"/>
              <a:t>Klik op het pictogram als u een afbeelding wilt toevoegen</a:t>
            </a:r>
            <a:endParaRPr lang="en-GB"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0" y="1261872"/>
            <a:ext cx="4572000" cy="5596128"/>
          </a:xfrm>
          <a:solidFill>
            <a:schemeClr val="bg1"/>
          </a:solidFill>
        </p:spPr>
        <p:txBody>
          <a:bodyPr lIns="576000" tIns="756000" rIns="180000" bIns="36000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
        <p:nvSpPr>
          <p:cNvPr id="2" name="Title 1"/>
          <p:cNvSpPr>
            <a:spLocks noGrp="1"/>
          </p:cNvSpPr>
          <p:nvPr>
            <p:ph type="title"/>
          </p:nvPr>
        </p:nvSpPr>
        <p:spPr>
          <a:xfrm>
            <a:off x="579825" y="1581912"/>
            <a:ext cx="3827583" cy="342900"/>
          </a:xfrm>
        </p:spPr>
        <p:txBody>
          <a:bodyPr/>
          <a:lstStyle>
            <a:lvl1pPr>
              <a:defRPr>
                <a:solidFill>
                  <a:schemeClr val="accent2"/>
                </a:solidFill>
              </a:defRPr>
            </a:lvl1pPr>
          </a:lstStyle>
          <a:p>
            <a:r>
              <a:rPr lang="nl-NL" smtClean="0"/>
              <a:t>Klik om de stijl te bewerken</a:t>
            </a:r>
            <a:endParaRPr lang="en-US" dirty="0"/>
          </a:p>
        </p:txBody>
      </p:sp>
    </p:spTree>
    <p:extLst>
      <p:ext uri="{BB962C8B-B14F-4D97-AF65-F5344CB8AC3E}">
        <p14:creationId xmlns:p14="http://schemas.microsoft.com/office/powerpoint/2010/main" val="1532028617"/>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p:bg>
      <p:bgRef idx="1001">
        <a:schemeClr val="bg1"/>
      </p:bgRef>
    </p:bg>
    <p:spTree>
      <p:nvGrpSpPr>
        <p:cNvPr id="1" name=""/>
        <p:cNvGrpSpPr/>
        <p:nvPr/>
      </p:nvGrpSpPr>
      <p:grpSpPr>
        <a:xfrm>
          <a:off x="0" y="0"/>
          <a:ext cx="0" cy="0"/>
          <a:chOff x="0" y="0"/>
          <a:chExt cx="0" cy="0"/>
        </a:xfrm>
      </p:grpSpPr>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0" y="0"/>
            <a:ext cx="9144001" cy="2176272"/>
          </a:xfrm>
          <a:solidFill>
            <a:srgbClr val="F2F2F2"/>
          </a:solidFill>
        </p:spPr>
        <p:txBody>
          <a:bodyPr/>
          <a:lstStyle>
            <a:lvl1pPr marL="0" indent="0">
              <a:buNone/>
              <a:defRPr/>
            </a:lvl1pPr>
          </a:lstStyle>
          <a:p>
            <a:r>
              <a:rPr lang="nl-NL" smtClean="0"/>
              <a:t>Klik op het pictogram als u een afbeelding wilt toevoegen</a:t>
            </a:r>
            <a:endParaRPr lang="en-GB"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0" y="1655064"/>
            <a:ext cx="4818888" cy="5202936"/>
          </a:xfrm>
          <a:solidFill>
            <a:schemeClr val="bg1"/>
          </a:solidFill>
        </p:spPr>
        <p:txBody>
          <a:bodyPr lIns="576000" tIns="648000" rIns="180000" bIns="36000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
        <p:nvSpPr>
          <p:cNvPr id="2" name="Title 1"/>
          <p:cNvSpPr>
            <a:spLocks noGrp="1"/>
          </p:cNvSpPr>
          <p:nvPr>
            <p:ph type="title"/>
          </p:nvPr>
        </p:nvSpPr>
        <p:spPr>
          <a:xfrm>
            <a:off x="579825" y="1833510"/>
            <a:ext cx="3827583" cy="342900"/>
          </a:xfrm>
        </p:spPr>
        <p:txBody>
          <a:bodyPr/>
          <a:lstStyle>
            <a:lvl1pPr>
              <a:defRPr>
                <a:solidFill>
                  <a:schemeClr val="accent2"/>
                </a:solidFill>
              </a:defRPr>
            </a:lvl1pPr>
          </a:lstStyle>
          <a:p>
            <a:r>
              <a:rPr lang="nl-NL" smtClean="0"/>
              <a:t>Klik om de stijl te bewerken</a:t>
            </a:r>
            <a:endParaRPr lang="en-US" dirty="0"/>
          </a:p>
        </p:txBody>
      </p:sp>
      <p:pic>
        <p:nvPicPr>
          <p:cNvPr id="8" name="Afbeelding 7">
            <a:extLst>
              <a:ext uri="{FF2B5EF4-FFF2-40B4-BE49-F238E27FC236}">
                <a16:creationId xmlns:a16="http://schemas.microsoft.com/office/drawing/2014/main" id="{6BDE57EF-A71F-46B8-B57B-AE93997968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66981" y="2171648"/>
            <a:ext cx="3576835" cy="3503683"/>
          </a:xfrm>
          <a:prstGeom prst="rect">
            <a:avLst/>
          </a:prstGeom>
        </p:spPr>
      </p:pic>
      <p:sp>
        <p:nvSpPr>
          <p:cNvPr id="10" name="Tijdelijke aanduiding voor tekst 9">
            <a:extLst>
              <a:ext uri="{FF2B5EF4-FFF2-40B4-BE49-F238E27FC236}">
                <a16:creationId xmlns:a16="http://schemas.microsoft.com/office/drawing/2014/main" id="{34165097-063F-478D-B4DB-9174446C79C0}"/>
              </a:ext>
            </a:extLst>
          </p:cNvPr>
          <p:cNvSpPr>
            <a:spLocks noGrp="1"/>
          </p:cNvSpPr>
          <p:nvPr>
            <p:ph type="body" sz="quarter" idx="12" hasCustomPrompt="1"/>
          </p:nvPr>
        </p:nvSpPr>
        <p:spPr>
          <a:xfrm>
            <a:off x="6263640" y="2176272"/>
            <a:ext cx="2532698" cy="3209544"/>
          </a:xfrm>
        </p:spPr>
        <p:txBody>
          <a:bodyPr anchor="ctr" anchorCtr="0">
            <a:normAutofit/>
          </a:bodyPr>
          <a:lstStyle>
            <a:lvl1pPr marL="0" indent="0">
              <a:buNone/>
              <a:defRPr sz="2000" b="1">
                <a:solidFill>
                  <a:schemeClr val="accent2"/>
                </a:solidFill>
              </a:defRPr>
            </a:lvl1pPr>
            <a:lvl2pPr>
              <a:defRPr sz="2000" b="1">
                <a:solidFill>
                  <a:schemeClr val="accent2"/>
                </a:solidFill>
              </a:defRPr>
            </a:lvl2pPr>
            <a:lvl3pPr>
              <a:defRPr sz="2000" b="1">
                <a:solidFill>
                  <a:schemeClr val="accent2"/>
                </a:solidFill>
              </a:defRPr>
            </a:lvl3pPr>
            <a:lvl4pPr>
              <a:defRPr sz="2000" b="1">
                <a:solidFill>
                  <a:schemeClr val="accent2"/>
                </a:solidFill>
              </a:defRPr>
            </a:lvl4pPr>
            <a:lvl5pPr>
              <a:defRPr sz="2000" b="1">
                <a:solidFill>
                  <a:schemeClr val="accent2"/>
                </a:solidFill>
              </a:defRPr>
            </a:lvl5pPr>
          </a:lstStyle>
          <a:p>
            <a:pPr lvl="0"/>
            <a:r>
              <a:rPr lang="en-GB" dirty="0"/>
              <a:t>Type </a:t>
            </a:r>
            <a:r>
              <a:rPr lang="en-GB" dirty="0" err="1"/>
              <a:t>hier</a:t>
            </a:r>
            <a:r>
              <a:rPr lang="en-GB" dirty="0"/>
              <a:t> </a:t>
            </a:r>
            <a:r>
              <a:rPr lang="en-GB" dirty="0" err="1"/>
              <a:t>een</a:t>
            </a:r>
            <a:r>
              <a:rPr lang="en-GB" dirty="0"/>
              <a:t> quote</a:t>
            </a:r>
          </a:p>
        </p:txBody>
      </p:sp>
    </p:spTree>
    <p:extLst>
      <p:ext uri="{BB962C8B-B14F-4D97-AF65-F5344CB8AC3E}">
        <p14:creationId xmlns:p14="http://schemas.microsoft.com/office/powerpoint/2010/main" val="3582799632"/>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Hoofdstuk blauw">
    <p:bg>
      <p:bgRef idx="1001">
        <a:schemeClr val="bg2"/>
      </p:bgRef>
    </p:bg>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72019A25-CDE3-4F2A-94CC-7FD9CDD341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6889" y="748272"/>
            <a:ext cx="7296927" cy="6109728"/>
          </a:xfrm>
          <a:prstGeom prst="rect">
            <a:avLst/>
          </a:prstGeom>
        </p:spPr>
      </p:pic>
      <p:sp>
        <p:nvSpPr>
          <p:cNvPr id="2" name="Title 1"/>
          <p:cNvSpPr>
            <a:spLocks noGrp="1"/>
          </p:cNvSpPr>
          <p:nvPr>
            <p:ph type="title"/>
          </p:nvPr>
        </p:nvSpPr>
        <p:spPr>
          <a:xfrm>
            <a:off x="1846888" y="1490472"/>
            <a:ext cx="4005271" cy="1993254"/>
          </a:xfrm>
        </p:spPr>
        <p:txBody>
          <a:bodyPr>
            <a:noAutofit/>
          </a:bodyPr>
          <a:lstStyle>
            <a:lvl1pPr>
              <a:lnSpc>
                <a:spcPct val="100000"/>
              </a:lnSpc>
              <a:defRPr sz="3600"/>
            </a:lvl1pPr>
          </a:lstStyle>
          <a:p>
            <a:r>
              <a:rPr lang="nl-NL" smtClean="0"/>
              <a:t>Klik om de stijl te bewerken</a:t>
            </a:r>
            <a:endParaRPr lang="en-US"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4572000" y="3483864"/>
            <a:ext cx="3506400" cy="3373998"/>
          </a:xfrm>
          <a:solidFill>
            <a:schemeClr val="tx1"/>
          </a:solidFill>
        </p:spPr>
        <p:txBody>
          <a:bodyPr lIns="108000" tIns="72000" rIns="72000" bIns="180000"/>
          <a:lstStyle>
            <a:lvl1pPr>
              <a:spcAft>
                <a:spcPts val="600"/>
              </a:spcAft>
              <a:defRPr>
                <a:solidFill>
                  <a:schemeClr val="bg1"/>
                </a:solidFill>
              </a:defRPr>
            </a:lvl1pPr>
            <a:lvl2pPr>
              <a:spcAft>
                <a:spcPts val="600"/>
              </a:spcAft>
              <a:defRPr>
                <a:solidFill>
                  <a:schemeClr val="bg1"/>
                </a:solidFill>
              </a:defRPr>
            </a:lvl2pPr>
            <a:lvl3pPr>
              <a:spcAft>
                <a:spcPts val="600"/>
              </a:spcAft>
              <a:defRPr>
                <a:solidFill>
                  <a:schemeClr val="bg1"/>
                </a:solidFill>
              </a:defRPr>
            </a:lvl3pPr>
            <a:lvl4pPr>
              <a:spcAft>
                <a:spcPts val="600"/>
              </a:spcAft>
              <a:defRPr>
                <a:solidFill>
                  <a:schemeClr val="bg1"/>
                </a:solidFill>
              </a:defRPr>
            </a:lvl4pPr>
            <a:lvl5pPr>
              <a:spcAft>
                <a:spcPts val="600"/>
              </a:spcAft>
              <a:defRPr>
                <a:solidFill>
                  <a:schemeClr val="bg1"/>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Tree>
    <p:extLst>
      <p:ext uri="{BB962C8B-B14F-4D97-AF65-F5344CB8AC3E}">
        <p14:creationId xmlns:p14="http://schemas.microsoft.com/office/powerpoint/2010/main" val="853149087"/>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Hoofdstuk rood">
    <p:bg>
      <p:bgPr>
        <a:solidFill>
          <a:schemeClr val="accent2"/>
        </a:solidFill>
        <a:effectLst/>
      </p:bgPr>
    </p:bg>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72019A25-CDE3-4F2A-94CC-7FD9CDD341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6889" y="748272"/>
            <a:ext cx="7296927" cy="6109728"/>
          </a:xfrm>
          <a:prstGeom prst="rect">
            <a:avLst/>
          </a:prstGeom>
        </p:spPr>
      </p:pic>
      <p:sp>
        <p:nvSpPr>
          <p:cNvPr id="2" name="Title 1"/>
          <p:cNvSpPr>
            <a:spLocks noGrp="1"/>
          </p:cNvSpPr>
          <p:nvPr>
            <p:ph type="title"/>
          </p:nvPr>
        </p:nvSpPr>
        <p:spPr>
          <a:xfrm>
            <a:off x="1846888" y="1490472"/>
            <a:ext cx="4005271" cy="1993254"/>
          </a:xfrm>
        </p:spPr>
        <p:txBody>
          <a:bodyPr>
            <a:noAutofit/>
          </a:bodyPr>
          <a:lstStyle>
            <a:lvl1pPr>
              <a:lnSpc>
                <a:spcPct val="100000"/>
              </a:lnSpc>
              <a:defRPr sz="3600"/>
            </a:lvl1pPr>
          </a:lstStyle>
          <a:p>
            <a:r>
              <a:rPr lang="nl-NL" smtClean="0"/>
              <a:t>Klik om de stijl te bewerken</a:t>
            </a:r>
            <a:endParaRPr lang="en-US"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4572000" y="3483864"/>
            <a:ext cx="3506400" cy="3373998"/>
          </a:xfrm>
          <a:solidFill>
            <a:schemeClr val="tx1"/>
          </a:solidFill>
        </p:spPr>
        <p:txBody>
          <a:bodyPr lIns="108000" tIns="72000" rIns="72000" bIns="180000"/>
          <a:lstStyle>
            <a:lvl1pPr>
              <a:spcAft>
                <a:spcPts val="600"/>
              </a:spcAft>
              <a:defRPr>
                <a:solidFill>
                  <a:schemeClr val="bg1"/>
                </a:solidFill>
              </a:defRPr>
            </a:lvl1pPr>
            <a:lvl2pPr>
              <a:spcAft>
                <a:spcPts val="600"/>
              </a:spcAft>
              <a:defRPr>
                <a:solidFill>
                  <a:schemeClr val="bg1"/>
                </a:solidFill>
              </a:defRPr>
            </a:lvl2pPr>
            <a:lvl3pPr>
              <a:spcAft>
                <a:spcPts val="600"/>
              </a:spcAft>
              <a:defRPr>
                <a:solidFill>
                  <a:schemeClr val="bg1"/>
                </a:solidFill>
              </a:defRPr>
            </a:lvl3pPr>
            <a:lvl4pPr>
              <a:spcAft>
                <a:spcPts val="600"/>
              </a:spcAft>
              <a:defRPr>
                <a:solidFill>
                  <a:schemeClr val="bg1"/>
                </a:solidFill>
              </a:defRPr>
            </a:lvl4pPr>
            <a:lvl5pPr>
              <a:spcAft>
                <a:spcPts val="600"/>
              </a:spcAft>
              <a:defRPr>
                <a:solidFill>
                  <a:schemeClr val="bg1"/>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Tree>
    <p:extLst>
      <p:ext uri="{BB962C8B-B14F-4D97-AF65-F5344CB8AC3E}">
        <p14:creationId xmlns:p14="http://schemas.microsoft.com/office/powerpoint/2010/main" val="3162440265"/>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Hoofdstuk groen">
    <p:bg>
      <p:bgPr>
        <a:solidFill>
          <a:schemeClr val="accent3"/>
        </a:solidFill>
        <a:effectLst/>
      </p:bgPr>
    </p:bg>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72019A25-CDE3-4F2A-94CC-7FD9CDD3411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46889" y="748272"/>
            <a:ext cx="7296927" cy="6109728"/>
          </a:xfrm>
          <a:prstGeom prst="rect">
            <a:avLst/>
          </a:prstGeom>
        </p:spPr>
      </p:pic>
      <p:sp>
        <p:nvSpPr>
          <p:cNvPr id="2" name="Title 1"/>
          <p:cNvSpPr>
            <a:spLocks noGrp="1"/>
          </p:cNvSpPr>
          <p:nvPr>
            <p:ph type="title"/>
          </p:nvPr>
        </p:nvSpPr>
        <p:spPr>
          <a:xfrm>
            <a:off x="1846888" y="1490472"/>
            <a:ext cx="4005271" cy="1993254"/>
          </a:xfrm>
        </p:spPr>
        <p:txBody>
          <a:bodyPr>
            <a:noAutofit/>
          </a:bodyPr>
          <a:lstStyle>
            <a:lvl1pPr>
              <a:lnSpc>
                <a:spcPct val="100000"/>
              </a:lnSpc>
              <a:defRPr sz="3600"/>
            </a:lvl1pPr>
          </a:lstStyle>
          <a:p>
            <a:r>
              <a:rPr lang="nl-NL" smtClean="0"/>
              <a:t>Klik om de stijl te bewerken</a:t>
            </a:r>
            <a:endParaRPr lang="en-US"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4572000" y="3483864"/>
            <a:ext cx="3506400" cy="3373998"/>
          </a:xfrm>
          <a:solidFill>
            <a:schemeClr val="tx1"/>
          </a:solidFill>
        </p:spPr>
        <p:txBody>
          <a:bodyPr lIns="108000" tIns="72000" rIns="72000" bIns="180000"/>
          <a:lstStyle>
            <a:lvl1pPr>
              <a:spcAft>
                <a:spcPts val="600"/>
              </a:spcAft>
              <a:defRPr>
                <a:solidFill>
                  <a:schemeClr val="bg1"/>
                </a:solidFill>
              </a:defRPr>
            </a:lvl1pPr>
            <a:lvl2pPr>
              <a:spcAft>
                <a:spcPts val="600"/>
              </a:spcAft>
              <a:defRPr>
                <a:solidFill>
                  <a:schemeClr val="bg1"/>
                </a:solidFill>
              </a:defRPr>
            </a:lvl2pPr>
            <a:lvl3pPr>
              <a:spcAft>
                <a:spcPts val="600"/>
              </a:spcAft>
              <a:defRPr>
                <a:solidFill>
                  <a:schemeClr val="bg1"/>
                </a:solidFill>
              </a:defRPr>
            </a:lvl3pPr>
            <a:lvl4pPr>
              <a:spcAft>
                <a:spcPts val="600"/>
              </a:spcAft>
              <a:defRPr>
                <a:solidFill>
                  <a:schemeClr val="bg1"/>
                </a:solidFill>
              </a:defRPr>
            </a:lvl4pPr>
            <a:lvl5pPr>
              <a:spcAft>
                <a:spcPts val="600"/>
              </a:spcAft>
              <a:defRPr>
                <a:solidFill>
                  <a:schemeClr val="bg1"/>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Tree>
    <p:extLst>
      <p:ext uri="{BB962C8B-B14F-4D97-AF65-F5344CB8AC3E}">
        <p14:creationId xmlns:p14="http://schemas.microsoft.com/office/powerpoint/2010/main" val="1425225761"/>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Pauze">
    <p:bg>
      <p:bgRef idx="1001">
        <a:schemeClr val="bg2"/>
      </p:bgRef>
    </p:bg>
    <p:spTree>
      <p:nvGrpSpPr>
        <p:cNvPr id="1" name=""/>
        <p:cNvGrpSpPr/>
        <p:nvPr/>
      </p:nvGrpSpPr>
      <p:grpSpPr>
        <a:xfrm>
          <a:off x="0" y="0"/>
          <a:ext cx="0" cy="0"/>
          <a:chOff x="0" y="0"/>
          <a:chExt cx="0" cy="0"/>
        </a:xfrm>
      </p:grpSpPr>
      <p:pic>
        <p:nvPicPr>
          <p:cNvPr id="6" name="Afbeelding 5">
            <a:extLst>
              <a:ext uri="{FF2B5EF4-FFF2-40B4-BE49-F238E27FC236}">
                <a16:creationId xmlns:a16="http://schemas.microsoft.com/office/drawing/2014/main" id="{DAB26ACA-2592-4173-B4AC-DFAB31E6421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8355" y="957829"/>
            <a:ext cx="4907290" cy="4942342"/>
          </a:xfrm>
          <a:prstGeom prst="rect">
            <a:avLst/>
          </a:prstGeom>
        </p:spPr>
      </p:pic>
      <p:sp>
        <p:nvSpPr>
          <p:cNvPr id="5" name="Tekstvak 4">
            <a:extLst>
              <a:ext uri="{FF2B5EF4-FFF2-40B4-BE49-F238E27FC236}">
                <a16:creationId xmlns:a16="http://schemas.microsoft.com/office/drawing/2014/main" id="{63CCB440-3D3F-4930-ADC2-E7E0853D9A59}"/>
              </a:ext>
            </a:extLst>
          </p:cNvPr>
          <p:cNvSpPr txBox="1">
            <a:spLocks/>
          </p:cNvSpPr>
          <p:nvPr/>
        </p:nvSpPr>
        <p:spPr>
          <a:xfrm>
            <a:off x="2194560" y="1033272"/>
            <a:ext cx="4745736" cy="4791456"/>
          </a:xfrm>
          <a:prstGeom prst="rect">
            <a:avLst/>
          </a:prstGeom>
          <a:noFill/>
        </p:spPr>
        <p:txBody>
          <a:bodyPr wrap="square" lIns="0" tIns="0" rIns="0" bIns="0" rtlCol="0" anchor="ctr" anchorCtr="0">
            <a:noAutofit/>
          </a:bodyPr>
          <a:lstStyle/>
          <a:p>
            <a:pPr algn="ctr"/>
            <a:r>
              <a:rPr lang="nl-NL" sz="7200" b="1" noProof="0"/>
              <a:t>Pauze</a:t>
            </a:r>
          </a:p>
        </p:txBody>
      </p:sp>
    </p:spTree>
    <p:extLst>
      <p:ext uri="{BB962C8B-B14F-4D97-AF65-F5344CB8AC3E}">
        <p14:creationId xmlns:p14="http://schemas.microsoft.com/office/powerpoint/2010/main" val="369760157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Pauze met foto">
    <p:bg>
      <p:bgRef idx="1001">
        <a:schemeClr val="bg2"/>
      </p:bgRef>
    </p:bg>
    <p:spTree>
      <p:nvGrpSpPr>
        <p:cNvPr id="1" name=""/>
        <p:cNvGrpSpPr/>
        <p:nvPr/>
      </p:nvGrpSpPr>
      <p:grpSpPr>
        <a:xfrm>
          <a:off x="0" y="0"/>
          <a:ext cx="0" cy="0"/>
          <a:chOff x="0" y="0"/>
          <a:chExt cx="0" cy="0"/>
        </a:xfrm>
      </p:grpSpPr>
      <p:sp>
        <p:nvSpPr>
          <p:cNvPr id="4" name="Tijdelijke aanduiding voor afbeelding 3">
            <a:extLst>
              <a:ext uri="{FF2B5EF4-FFF2-40B4-BE49-F238E27FC236}">
                <a16:creationId xmlns:a16="http://schemas.microsoft.com/office/drawing/2014/main" id="{7986C9AA-DDE5-4DF5-B6B0-96D0480390FF}"/>
              </a:ext>
            </a:extLst>
          </p:cNvPr>
          <p:cNvSpPr>
            <a:spLocks noGrp="1"/>
          </p:cNvSpPr>
          <p:nvPr>
            <p:ph type="pic" sz="quarter" idx="10"/>
          </p:nvPr>
        </p:nvSpPr>
        <p:spPr>
          <a:xfrm>
            <a:off x="-1" y="0"/>
            <a:ext cx="4920343" cy="6858000"/>
          </a:xfrm>
          <a:solidFill>
            <a:schemeClr val="bg1">
              <a:lumMod val="10000"/>
              <a:lumOff val="90000"/>
            </a:schemeClr>
          </a:solidFill>
        </p:spPr>
        <p:txBody>
          <a:bodyPr/>
          <a:lstStyle>
            <a:lvl1pPr marL="0" indent="0">
              <a:buNone/>
              <a:defRPr>
                <a:solidFill>
                  <a:schemeClr val="bg1"/>
                </a:solidFill>
              </a:defRPr>
            </a:lvl1pPr>
          </a:lstStyle>
          <a:p>
            <a:r>
              <a:rPr lang="nl-NL" smtClean="0"/>
              <a:t>Klik op het pictogram als u een afbeelding wilt toevoegen</a:t>
            </a:r>
            <a:endParaRPr lang="en-GB" dirty="0"/>
          </a:p>
        </p:txBody>
      </p:sp>
      <p:sp>
        <p:nvSpPr>
          <p:cNvPr id="11" name="Tijdelijke aanduiding voor tekst 10">
            <a:extLst>
              <a:ext uri="{FF2B5EF4-FFF2-40B4-BE49-F238E27FC236}">
                <a16:creationId xmlns:a16="http://schemas.microsoft.com/office/drawing/2014/main" id="{869EBCD6-4EDF-4C78-B1E3-80BE6F8BA8F3}"/>
              </a:ext>
            </a:extLst>
          </p:cNvPr>
          <p:cNvSpPr>
            <a:spLocks noGrp="1"/>
          </p:cNvSpPr>
          <p:nvPr>
            <p:ph type="body" sz="quarter" idx="11" hasCustomPrompt="1"/>
          </p:nvPr>
        </p:nvSpPr>
        <p:spPr>
          <a:xfrm>
            <a:off x="4262400" y="972458"/>
            <a:ext cx="4881600" cy="4942800"/>
          </a:xfrm>
          <a:blipFill>
            <a:blip r:embed="rId2"/>
            <a:stretch>
              <a:fillRect/>
            </a:stretch>
          </a:blipFill>
        </p:spPr>
        <p:txBody>
          <a:bodyPr lIns="648000" rIns="72000" bIns="720000" anchor="ctr" anchorCtr="0">
            <a:normAutofit/>
          </a:bodyPr>
          <a:lstStyle>
            <a:lvl1pPr marL="0" indent="0" algn="ctr">
              <a:buNone/>
              <a:defRPr sz="7200" b="1">
                <a:solidFill>
                  <a:schemeClr val="tx1"/>
                </a:solidFill>
              </a:defRPr>
            </a:lvl1pPr>
          </a:lstStyle>
          <a:p>
            <a:pPr lvl="0"/>
            <a:r>
              <a:rPr lang="en-GB" dirty="0" err="1"/>
              <a:t>Pauze-boodschap</a:t>
            </a:r>
            <a:endParaRPr lang="en-GB" dirty="0"/>
          </a:p>
        </p:txBody>
      </p:sp>
    </p:spTree>
    <p:extLst>
      <p:ext uri="{BB962C8B-B14F-4D97-AF65-F5344CB8AC3E}">
        <p14:creationId xmlns:p14="http://schemas.microsoft.com/office/powerpoint/2010/main" val="2998121736"/>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eldia 2">
    <p:bg>
      <p:bgRef idx="1001">
        <a:schemeClr val="bg1"/>
      </p:bgRef>
    </p:bg>
    <p:spTree>
      <p:nvGrpSpPr>
        <p:cNvPr id="1" name=""/>
        <p:cNvGrpSpPr/>
        <p:nvPr/>
      </p:nvGrpSpPr>
      <p:grpSpPr>
        <a:xfrm>
          <a:off x="0" y="0"/>
          <a:ext cx="0" cy="0"/>
          <a:chOff x="0" y="0"/>
          <a:chExt cx="0" cy="0"/>
        </a:xfrm>
      </p:grpSpPr>
      <p:sp>
        <p:nvSpPr>
          <p:cNvPr id="11" name="Tijdelijke aanduiding voor afbeelding 10">
            <a:extLst>
              <a:ext uri="{FF2B5EF4-FFF2-40B4-BE49-F238E27FC236}">
                <a16:creationId xmlns:a16="http://schemas.microsoft.com/office/drawing/2014/main" id="{BDC23C2A-7172-4A22-981A-19F4B1253D6F}"/>
              </a:ext>
            </a:extLst>
          </p:cNvPr>
          <p:cNvSpPr>
            <a:spLocks noGrp="1"/>
          </p:cNvSpPr>
          <p:nvPr>
            <p:ph type="pic" sz="quarter" idx="10"/>
          </p:nvPr>
        </p:nvSpPr>
        <p:spPr>
          <a:xfrm>
            <a:off x="-1" y="0"/>
            <a:ext cx="3801035" cy="6858000"/>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sp>
        <p:nvSpPr>
          <p:cNvPr id="2" name="Title 1"/>
          <p:cNvSpPr>
            <a:spLocks noGrp="1"/>
          </p:cNvSpPr>
          <p:nvPr>
            <p:ph type="ctrTitle"/>
          </p:nvPr>
        </p:nvSpPr>
        <p:spPr>
          <a:xfrm>
            <a:off x="4716000" y="504000"/>
            <a:ext cx="3733800" cy="3103200"/>
          </a:xfrm>
        </p:spPr>
        <p:txBody>
          <a:bodyPr anchor="b" anchorCtr="0">
            <a:normAutofit/>
          </a:bodyPr>
          <a:lstStyle>
            <a:lvl1pPr algn="l">
              <a:lnSpc>
                <a:spcPct val="100000"/>
              </a:lnSpc>
              <a:defRPr sz="3600">
                <a:solidFill>
                  <a:schemeClr val="accent2"/>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0" y="6858000"/>
            <a:ext cx="108000" cy="108000"/>
          </a:xfrm>
        </p:spPr>
        <p:txBody>
          <a:bodyPr>
            <a:normAutofit/>
          </a:bodyPr>
          <a:lstStyle>
            <a:lvl1pPr marL="0" indent="0" algn="ctr">
              <a:buNone/>
              <a:defRPr sz="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sp>
        <p:nvSpPr>
          <p:cNvPr id="22" name="Tijdelijke aanduiding voor tekst 14">
            <a:extLst>
              <a:ext uri="{FF2B5EF4-FFF2-40B4-BE49-F238E27FC236}">
                <a16:creationId xmlns:a16="http://schemas.microsoft.com/office/drawing/2014/main" id="{D47B9F3E-CC86-4E8D-BFB2-3A319A3FCF60}"/>
              </a:ext>
            </a:extLst>
          </p:cNvPr>
          <p:cNvSpPr>
            <a:spLocks noGrp="1"/>
          </p:cNvSpPr>
          <p:nvPr>
            <p:ph type="body" sz="quarter" idx="13"/>
          </p:nvPr>
        </p:nvSpPr>
        <p:spPr>
          <a:xfrm>
            <a:off x="511200" y="5295600"/>
            <a:ext cx="1314000" cy="1033200"/>
          </a:xfrm>
          <a:blipFill>
            <a:blip r:embed="rId2"/>
            <a:stretch>
              <a:fillRect/>
            </a:stretch>
          </a:blipFill>
        </p:spPr>
        <p:txBody>
          <a:bodyPr>
            <a:normAutofit/>
          </a:bodyPr>
          <a:lstStyle>
            <a:lvl1pPr marL="0" indent="0">
              <a:buNone/>
              <a:defRPr sz="100">
                <a:solidFill>
                  <a:schemeClr val="bg1"/>
                </a:solidFill>
              </a:defRPr>
            </a:lvl1pPr>
          </a:lstStyle>
          <a:p>
            <a:pPr lvl="0"/>
            <a:r>
              <a:rPr lang="nl-NL" smtClean="0"/>
              <a:t>Tekststijl van het model bewerken</a:t>
            </a:r>
          </a:p>
        </p:txBody>
      </p:sp>
      <p:cxnSp>
        <p:nvCxnSpPr>
          <p:cNvPr id="12" name="Rechte verbindingslijn 11">
            <a:extLst>
              <a:ext uri="{FF2B5EF4-FFF2-40B4-BE49-F238E27FC236}">
                <a16:creationId xmlns:a16="http://schemas.microsoft.com/office/drawing/2014/main" id="{606A9DA1-CDB8-4A6F-9C3D-49E31CAFD330}"/>
              </a:ext>
            </a:extLst>
          </p:cNvPr>
          <p:cNvCxnSpPr/>
          <p:nvPr/>
        </p:nvCxnSpPr>
        <p:spPr>
          <a:xfrm>
            <a:off x="4294274" y="0"/>
            <a:ext cx="0" cy="4191009"/>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Rechte verbindingslijn 12">
            <a:extLst>
              <a:ext uri="{FF2B5EF4-FFF2-40B4-BE49-F238E27FC236}">
                <a16:creationId xmlns:a16="http://schemas.microsoft.com/office/drawing/2014/main" id="{86894007-5DD9-4E89-A7B5-5D8AC4270EF1}"/>
              </a:ext>
            </a:extLst>
          </p:cNvPr>
          <p:cNvCxnSpPr>
            <a:cxnSpLocks/>
          </p:cNvCxnSpPr>
          <p:nvPr/>
        </p:nvCxnSpPr>
        <p:spPr>
          <a:xfrm flipH="1">
            <a:off x="4331676" y="4152920"/>
            <a:ext cx="4812324"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0522137"/>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Tree>
    <p:extLst>
      <p:ext uri="{BB962C8B-B14F-4D97-AF65-F5344CB8AC3E}">
        <p14:creationId xmlns:p14="http://schemas.microsoft.com/office/powerpoint/2010/main" val="5366402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6389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Bedankt 1">
    <p:bg>
      <p:bgRef idx="1001">
        <a:schemeClr val="bg1"/>
      </p:bgRef>
    </p:bg>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DD468CE-DF7F-4644-B5D4-7D038EC09BF1}"/>
              </a:ext>
            </a:extLst>
          </p:cNvPr>
          <p:cNvSpPr/>
          <p:nvPr/>
        </p:nvSpPr>
        <p:spPr>
          <a:xfrm>
            <a:off x="3694176" y="0"/>
            <a:ext cx="544982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0" y="6858000"/>
            <a:ext cx="108000" cy="108000"/>
          </a:xfrm>
        </p:spPr>
        <p:txBody>
          <a:bodyPr>
            <a:normAutofit/>
          </a:bodyPr>
          <a:lstStyle>
            <a:lvl1pPr marL="0" indent="0" algn="ctr">
              <a:buNone/>
              <a:defRPr sz="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pic>
        <p:nvPicPr>
          <p:cNvPr id="9" name="Afbeelding 8">
            <a:extLst>
              <a:ext uri="{FF2B5EF4-FFF2-40B4-BE49-F238E27FC236}">
                <a16:creationId xmlns:a16="http://schemas.microsoft.com/office/drawing/2014/main" id="{3FD6DE6E-9087-47A3-B8C3-27AD55008E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583" y="5295112"/>
            <a:ext cx="1315215" cy="1031750"/>
          </a:xfrm>
          <a:prstGeom prst="rect">
            <a:avLst/>
          </a:prstGeom>
        </p:spPr>
      </p:pic>
      <p:pic>
        <p:nvPicPr>
          <p:cNvPr id="5" name="Afbeelding 4">
            <a:extLst>
              <a:ext uri="{FF2B5EF4-FFF2-40B4-BE49-F238E27FC236}">
                <a16:creationId xmlns:a16="http://schemas.microsoft.com/office/drawing/2014/main" id="{5B108FCA-66C9-43DE-B3F8-48330857DF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618" y="964754"/>
            <a:ext cx="4881382" cy="4942342"/>
          </a:xfrm>
          <a:prstGeom prst="rect">
            <a:avLst/>
          </a:prstGeom>
        </p:spPr>
      </p:pic>
      <p:sp>
        <p:nvSpPr>
          <p:cNvPr id="8" name="Tijdelijke aanduiding voor afbeelding 3">
            <a:extLst>
              <a:ext uri="{FF2B5EF4-FFF2-40B4-BE49-F238E27FC236}">
                <a16:creationId xmlns:a16="http://schemas.microsoft.com/office/drawing/2014/main" id="{EC201FCC-10A3-40FB-B72E-45F0189CD1E0}"/>
              </a:ext>
            </a:extLst>
          </p:cNvPr>
          <p:cNvSpPr>
            <a:spLocks noGrp="1"/>
          </p:cNvSpPr>
          <p:nvPr>
            <p:ph type="pic" sz="quarter" idx="10"/>
          </p:nvPr>
        </p:nvSpPr>
        <p:spPr>
          <a:xfrm>
            <a:off x="0" y="0"/>
            <a:ext cx="3694176" cy="3430800"/>
          </a:xfrm>
          <a:solidFill>
            <a:schemeClr val="bg1">
              <a:lumMod val="95000"/>
            </a:schemeClr>
          </a:solidFill>
        </p:spPr>
        <p:txBody>
          <a:bodyPr/>
          <a:lstStyle>
            <a:lvl1pPr marL="0" indent="0">
              <a:buNone/>
              <a:defRPr>
                <a:solidFill>
                  <a:schemeClr val="bg1"/>
                </a:solidFill>
              </a:defRPr>
            </a:lvl1pPr>
          </a:lstStyle>
          <a:p>
            <a:r>
              <a:rPr lang="nl-NL" smtClean="0"/>
              <a:t>Klik op het pictogram als u een afbeelding wilt toevoegen</a:t>
            </a:r>
            <a:endParaRPr lang="en-GB" dirty="0"/>
          </a:p>
        </p:txBody>
      </p:sp>
      <p:sp>
        <p:nvSpPr>
          <p:cNvPr id="10" name="Tekstvak 9">
            <a:extLst>
              <a:ext uri="{FF2B5EF4-FFF2-40B4-BE49-F238E27FC236}">
                <a16:creationId xmlns:a16="http://schemas.microsoft.com/office/drawing/2014/main" id="{9584B28B-34D4-4B58-8AD0-ADDC3D1450D0}"/>
              </a:ext>
            </a:extLst>
          </p:cNvPr>
          <p:cNvSpPr txBox="1">
            <a:spLocks/>
          </p:cNvSpPr>
          <p:nvPr/>
        </p:nvSpPr>
        <p:spPr>
          <a:xfrm>
            <a:off x="4723200" y="1043710"/>
            <a:ext cx="3048001" cy="4775200"/>
          </a:xfrm>
          <a:prstGeom prst="rect">
            <a:avLst/>
          </a:prstGeom>
          <a:noFill/>
        </p:spPr>
        <p:txBody>
          <a:bodyPr wrap="square" lIns="0" tIns="0" rIns="0" bIns="0" rtlCol="0" anchor="ctr" anchorCtr="0">
            <a:noAutofit/>
          </a:bodyPr>
          <a:lstStyle/>
          <a:p>
            <a:pPr algn="l"/>
            <a:r>
              <a:rPr lang="nl-NL" sz="3600" b="1" noProof="0" dirty="0">
                <a:solidFill>
                  <a:schemeClr val="bg1"/>
                </a:solidFill>
              </a:rPr>
              <a:t>Bedankt voor uw aandacht</a:t>
            </a:r>
          </a:p>
        </p:txBody>
      </p:sp>
    </p:spTree>
    <p:extLst>
      <p:ext uri="{BB962C8B-B14F-4D97-AF65-F5344CB8AC3E}">
        <p14:creationId xmlns:p14="http://schemas.microsoft.com/office/powerpoint/2010/main" val="3607562101"/>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edankt 2">
    <p:bg>
      <p:bgRef idx="1001">
        <a:schemeClr val="bg1"/>
      </p:bgRef>
    </p:bg>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DD468CE-DF7F-4644-B5D4-7D038EC09BF1}"/>
              </a:ext>
            </a:extLst>
          </p:cNvPr>
          <p:cNvSpPr/>
          <p:nvPr/>
        </p:nvSpPr>
        <p:spPr>
          <a:xfrm>
            <a:off x="3694176" y="0"/>
            <a:ext cx="544982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0" y="6858000"/>
            <a:ext cx="108000" cy="108000"/>
          </a:xfrm>
        </p:spPr>
        <p:txBody>
          <a:bodyPr>
            <a:normAutofit/>
          </a:bodyPr>
          <a:lstStyle>
            <a:lvl1pPr marL="0" indent="0" algn="ctr">
              <a:buNone/>
              <a:defRPr sz="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pic>
        <p:nvPicPr>
          <p:cNvPr id="9" name="Afbeelding 8">
            <a:extLst>
              <a:ext uri="{FF2B5EF4-FFF2-40B4-BE49-F238E27FC236}">
                <a16:creationId xmlns:a16="http://schemas.microsoft.com/office/drawing/2014/main" id="{3FD6DE6E-9087-47A3-B8C3-27AD55008E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583" y="5295112"/>
            <a:ext cx="1315215" cy="1031750"/>
          </a:xfrm>
          <a:prstGeom prst="rect">
            <a:avLst/>
          </a:prstGeom>
        </p:spPr>
      </p:pic>
      <p:pic>
        <p:nvPicPr>
          <p:cNvPr id="5" name="Afbeelding 4">
            <a:extLst>
              <a:ext uri="{FF2B5EF4-FFF2-40B4-BE49-F238E27FC236}">
                <a16:creationId xmlns:a16="http://schemas.microsoft.com/office/drawing/2014/main" id="{5B108FCA-66C9-43DE-B3F8-48330857DF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618" y="964754"/>
            <a:ext cx="4881382" cy="4942342"/>
          </a:xfrm>
          <a:prstGeom prst="rect">
            <a:avLst/>
          </a:prstGeom>
        </p:spPr>
      </p:pic>
      <p:sp>
        <p:nvSpPr>
          <p:cNvPr id="8" name="Tekstvak 7">
            <a:extLst>
              <a:ext uri="{FF2B5EF4-FFF2-40B4-BE49-F238E27FC236}">
                <a16:creationId xmlns:a16="http://schemas.microsoft.com/office/drawing/2014/main" id="{98DB7C85-266B-4B7C-A977-69E605114DD0}"/>
              </a:ext>
            </a:extLst>
          </p:cNvPr>
          <p:cNvSpPr txBox="1">
            <a:spLocks/>
          </p:cNvSpPr>
          <p:nvPr/>
        </p:nvSpPr>
        <p:spPr>
          <a:xfrm>
            <a:off x="4723200" y="1043710"/>
            <a:ext cx="3048001" cy="4775200"/>
          </a:xfrm>
          <a:prstGeom prst="rect">
            <a:avLst/>
          </a:prstGeom>
          <a:noFill/>
        </p:spPr>
        <p:txBody>
          <a:bodyPr wrap="square" lIns="0" tIns="0" rIns="0" bIns="0" rtlCol="0" anchor="ctr" anchorCtr="0">
            <a:noAutofit/>
          </a:bodyPr>
          <a:lstStyle/>
          <a:p>
            <a:pPr algn="l"/>
            <a:r>
              <a:rPr lang="nl-NL" sz="3600" b="1" noProof="0" dirty="0">
                <a:solidFill>
                  <a:schemeClr val="bg1"/>
                </a:solidFill>
              </a:rPr>
              <a:t>Bedankt voor uw aandacht</a:t>
            </a:r>
          </a:p>
        </p:txBody>
      </p:sp>
    </p:spTree>
    <p:extLst>
      <p:ext uri="{BB962C8B-B14F-4D97-AF65-F5344CB8AC3E}">
        <p14:creationId xmlns:p14="http://schemas.microsoft.com/office/powerpoint/2010/main" val="3769166446"/>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Bedankt 3">
    <p:bg>
      <p:bgRef idx="1001">
        <a:schemeClr val="bg2"/>
      </p:bgRef>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858000"/>
            <a:ext cx="108000" cy="108000"/>
          </a:xfrm>
        </p:spPr>
        <p:txBody>
          <a:bodyPr>
            <a:normAutofit/>
          </a:bodyPr>
          <a:lstStyle>
            <a:lvl1pPr marL="0" indent="0" algn="ctr">
              <a:buNone/>
              <a:defRPr sz="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pic>
        <p:nvPicPr>
          <p:cNvPr id="9" name="Afbeelding 8">
            <a:extLst>
              <a:ext uri="{FF2B5EF4-FFF2-40B4-BE49-F238E27FC236}">
                <a16:creationId xmlns:a16="http://schemas.microsoft.com/office/drawing/2014/main" id="{3FD6DE6E-9087-47A3-B8C3-27AD55008E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583" y="5295112"/>
            <a:ext cx="1315215" cy="1031750"/>
          </a:xfrm>
          <a:prstGeom prst="rect">
            <a:avLst/>
          </a:prstGeom>
        </p:spPr>
      </p:pic>
      <p:pic>
        <p:nvPicPr>
          <p:cNvPr id="5" name="Afbeelding 4">
            <a:extLst>
              <a:ext uri="{FF2B5EF4-FFF2-40B4-BE49-F238E27FC236}">
                <a16:creationId xmlns:a16="http://schemas.microsoft.com/office/drawing/2014/main" id="{5B108FCA-66C9-43DE-B3F8-48330857DF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618" y="964754"/>
            <a:ext cx="4881382" cy="4942342"/>
          </a:xfrm>
          <a:prstGeom prst="rect">
            <a:avLst/>
          </a:prstGeom>
        </p:spPr>
      </p:pic>
      <p:sp>
        <p:nvSpPr>
          <p:cNvPr id="6" name="Tekstvak 5">
            <a:extLst>
              <a:ext uri="{FF2B5EF4-FFF2-40B4-BE49-F238E27FC236}">
                <a16:creationId xmlns:a16="http://schemas.microsoft.com/office/drawing/2014/main" id="{1D4D80BF-F59B-450A-922E-771A825E7D20}"/>
              </a:ext>
            </a:extLst>
          </p:cNvPr>
          <p:cNvSpPr txBox="1">
            <a:spLocks/>
          </p:cNvSpPr>
          <p:nvPr/>
        </p:nvSpPr>
        <p:spPr>
          <a:xfrm>
            <a:off x="4723200" y="1043710"/>
            <a:ext cx="3048001" cy="4775200"/>
          </a:xfrm>
          <a:prstGeom prst="rect">
            <a:avLst/>
          </a:prstGeom>
          <a:noFill/>
        </p:spPr>
        <p:txBody>
          <a:bodyPr wrap="square" lIns="0" tIns="0" rIns="0" bIns="0" rtlCol="0" anchor="ctr" anchorCtr="0">
            <a:noAutofit/>
          </a:bodyPr>
          <a:lstStyle/>
          <a:p>
            <a:pPr algn="l"/>
            <a:r>
              <a:rPr lang="nl-NL" sz="3600" b="1" noProof="0" dirty="0">
                <a:solidFill>
                  <a:schemeClr val="tx1"/>
                </a:solidFill>
              </a:rPr>
              <a:t>Bedankt voor uw aandacht</a:t>
            </a:r>
          </a:p>
        </p:txBody>
      </p:sp>
    </p:spTree>
    <p:extLst>
      <p:ext uri="{BB962C8B-B14F-4D97-AF65-F5344CB8AC3E}">
        <p14:creationId xmlns:p14="http://schemas.microsoft.com/office/powerpoint/2010/main" val="1789841203"/>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normAutofit/>
          </a:bodyPr>
          <a:lstStyle>
            <a:lvl1pPr>
              <a:defRPr sz="3200">
                <a:latin typeface="Arial" pitchFamily="34" charset="0"/>
                <a:cs typeface="Arial" pitchFamily="34" charset="0"/>
              </a:defRPr>
            </a:lvl1pPr>
          </a:lstStyle>
          <a:p>
            <a:r>
              <a:rPr lang="nl-NL" smtClean="0"/>
              <a:t>Klik om de stijl te bewerken</a:t>
            </a:r>
            <a:endParaRPr lang="nl-NL" dirty="0"/>
          </a:p>
        </p:txBody>
      </p:sp>
      <p:sp>
        <p:nvSpPr>
          <p:cNvPr id="3" name="Ondertitel 2"/>
          <p:cNvSpPr>
            <a:spLocks noGrp="1"/>
          </p:cNvSpPr>
          <p:nvPr>
            <p:ph type="subTitle" idx="1"/>
          </p:nvPr>
        </p:nvSpPr>
        <p:spPr>
          <a:xfrm>
            <a:off x="1371600" y="3886200"/>
            <a:ext cx="6400800" cy="1752600"/>
          </a:xfrm>
        </p:spPr>
        <p:txBody>
          <a:bodyPr>
            <a:normAutofit/>
          </a:bodyPr>
          <a:lstStyle>
            <a:lvl1pPr marL="0" indent="0" algn="ctr">
              <a:buNone/>
              <a:defRPr sz="23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dirty="0"/>
          </a:p>
        </p:txBody>
      </p:sp>
    </p:spTree>
    <p:extLst>
      <p:ext uri="{BB962C8B-B14F-4D97-AF65-F5344CB8AC3E}">
        <p14:creationId xmlns:p14="http://schemas.microsoft.com/office/powerpoint/2010/main" val="2443872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eldia 3">
    <p:bg>
      <p:bgRef idx="1001">
        <a:schemeClr val="bg1"/>
      </p:bgRef>
    </p:bg>
    <p:spTree>
      <p:nvGrpSpPr>
        <p:cNvPr id="1" name=""/>
        <p:cNvGrpSpPr/>
        <p:nvPr/>
      </p:nvGrpSpPr>
      <p:grpSpPr>
        <a:xfrm>
          <a:off x="0" y="0"/>
          <a:ext cx="0" cy="0"/>
          <a:chOff x="0" y="0"/>
          <a:chExt cx="0" cy="0"/>
        </a:xfrm>
      </p:grpSpPr>
      <p:sp>
        <p:nvSpPr>
          <p:cNvPr id="7" name="Rechthoek 6">
            <a:extLst>
              <a:ext uri="{FF2B5EF4-FFF2-40B4-BE49-F238E27FC236}">
                <a16:creationId xmlns:a16="http://schemas.microsoft.com/office/drawing/2014/main" id="{4DD468CE-DF7F-4644-B5D4-7D038EC09BF1}"/>
              </a:ext>
            </a:extLst>
          </p:cNvPr>
          <p:cNvSpPr/>
          <p:nvPr/>
        </p:nvSpPr>
        <p:spPr>
          <a:xfrm>
            <a:off x="3694176" y="0"/>
            <a:ext cx="544982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4724400" y="1835725"/>
            <a:ext cx="3733800" cy="3200400"/>
          </a:xfrm>
        </p:spPr>
        <p:txBody>
          <a:bodyPr anchor="ctr" anchorCtr="0">
            <a:normAutofit/>
          </a:bodyPr>
          <a:lstStyle>
            <a:lvl1pPr algn="l">
              <a:lnSpc>
                <a:spcPct val="100000"/>
              </a:lnSpc>
              <a:defRPr sz="3600">
                <a:solidFill>
                  <a:schemeClr val="bg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0" y="6858000"/>
            <a:ext cx="108000" cy="108000"/>
          </a:xfrm>
        </p:spPr>
        <p:txBody>
          <a:bodyPr>
            <a:normAutofit/>
          </a:bodyPr>
          <a:lstStyle>
            <a:lvl1pPr marL="0" indent="0" algn="ctr">
              <a:buNone/>
              <a:defRPr sz="1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dirty="0"/>
          </a:p>
        </p:txBody>
      </p:sp>
      <p:pic>
        <p:nvPicPr>
          <p:cNvPr id="9" name="Afbeelding 8">
            <a:extLst>
              <a:ext uri="{FF2B5EF4-FFF2-40B4-BE49-F238E27FC236}">
                <a16:creationId xmlns:a16="http://schemas.microsoft.com/office/drawing/2014/main" id="{3FD6DE6E-9087-47A3-B8C3-27AD55008E0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1583" y="5295112"/>
            <a:ext cx="1315215" cy="1031750"/>
          </a:xfrm>
          <a:prstGeom prst="rect">
            <a:avLst/>
          </a:prstGeom>
        </p:spPr>
      </p:pic>
      <p:pic>
        <p:nvPicPr>
          <p:cNvPr id="5" name="Afbeelding 4">
            <a:extLst>
              <a:ext uri="{FF2B5EF4-FFF2-40B4-BE49-F238E27FC236}">
                <a16:creationId xmlns:a16="http://schemas.microsoft.com/office/drawing/2014/main" id="{5B108FCA-66C9-43DE-B3F8-48330857DF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2618" y="964754"/>
            <a:ext cx="4881382" cy="4942342"/>
          </a:xfrm>
          <a:prstGeom prst="rect">
            <a:avLst/>
          </a:prstGeom>
        </p:spPr>
      </p:pic>
    </p:spTree>
    <p:extLst>
      <p:ext uri="{BB962C8B-B14F-4D97-AF65-F5344CB8AC3E}">
        <p14:creationId xmlns:p14="http://schemas.microsoft.com/office/powerpoint/2010/main" val="418701683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Agenda">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45458" y="685801"/>
            <a:ext cx="4267201" cy="4217894"/>
          </a:xfrm>
        </p:spPr>
        <p:txBody>
          <a:bodyPr anchor="t" anchorCtr="0">
            <a:noAutofit/>
          </a:bodyPr>
          <a:lstStyle>
            <a:lvl1pPr>
              <a:lnSpc>
                <a:spcPct val="100000"/>
              </a:lnSpc>
              <a:defRPr sz="5900"/>
            </a:lvl1pPr>
          </a:lstStyle>
          <a:p>
            <a:r>
              <a:rPr lang="nl-NL" smtClean="0"/>
              <a:t>Klik om de stijl te bewerken</a:t>
            </a:r>
            <a:endParaRPr lang="en-US" dirty="0"/>
          </a:p>
        </p:txBody>
      </p:sp>
      <p:sp>
        <p:nvSpPr>
          <p:cNvPr id="4" name="Tijdelijke aanduiding voor afbeelding 10">
            <a:extLst>
              <a:ext uri="{FF2B5EF4-FFF2-40B4-BE49-F238E27FC236}">
                <a16:creationId xmlns:a16="http://schemas.microsoft.com/office/drawing/2014/main" id="{05C441A1-76AD-4759-AE71-07EE1271F2ED}"/>
              </a:ext>
            </a:extLst>
          </p:cNvPr>
          <p:cNvSpPr>
            <a:spLocks noGrp="1"/>
          </p:cNvSpPr>
          <p:nvPr>
            <p:ph type="pic" sz="quarter" idx="10"/>
          </p:nvPr>
        </p:nvSpPr>
        <p:spPr>
          <a:xfrm>
            <a:off x="645458" y="5038164"/>
            <a:ext cx="8502212" cy="1819835"/>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sp>
        <p:nvSpPr>
          <p:cNvPr id="3" name="Content Placeholder 2"/>
          <p:cNvSpPr>
            <a:spLocks noGrp="1"/>
          </p:cNvSpPr>
          <p:nvPr>
            <p:ph idx="1"/>
          </p:nvPr>
        </p:nvSpPr>
        <p:spPr>
          <a:xfrm>
            <a:off x="6179670" y="907475"/>
            <a:ext cx="2752165" cy="3600000"/>
          </a:xfrm>
        </p:spPr>
        <p:txBody>
          <a:bodyPr/>
          <a:lstStyle>
            <a:lvl1pPr marL="360000" indent="-360000">
              <a:spcAft>
                <a:spcPts val="2400"/>
              </a:spcAft>
              <a:buClr>
                <a:schemeClr val="tx2"/>
              </a:buClr>
              <a:buSzPct val="200000"/>
              <a:buFont typeface="+mj-lt"/>
              <a:buAutoNum type="arabicPeriod"/>
              <a:defRPr/>
            </a:lvl1pPr>
          </a:lstStyle>
          <a:p>
            <a:pPr lvl="0"/>
            <a:r>
              <a:rPr lang="nl-NL" smtClean="0"/>
              <a:t>Tekststijl van het model bewerken</a:t>
            </a:r>
          </a:p>
        </p:txBody>
      </p:sp>
      <p:cxnSp>
        <p:nvCxnSpPr>
          <p:cNvPr id="11" name="Rechte verbindingslijn 10">
            <a:extLst>
              <a:ext uri="{FF2B5EF4-FFF2-40B4-BE49-F238E27FC236}">
                <a16:creationId xmlns:a16="http://schemas.microsoft.com/office/drawing/2014/main" id="{53FA8AD5-41EE-41EB-B993-4DEB48228550}"/>
              </a:ext>
            </a:extLst>
          </p:cNvPr>
          <p:cNvCxnSpPr>
            <a:cxnSpLocks/>
          </p:cNvCxnSpPr>
          <p:nvPr/>
        </p:nvCxnSpPr>
        <p:spPr>
          <a:xfrm>
            <a:off x="5653174" y="0"/>
            <a:ext cx="0" cy="471172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Rechte verbindingslijn 11">
            <a:extLst>
              <a:ext uri="{FF2B5EF4-FFF2-40B4-BE49-F238E27FC236}">
                <a16:creationId xmlns:a16="http://schemas.microsoft.com/office/drawing/2014/main" id="{9DB53CB8-55BD-43C3-A4C9-658D4B9DFF18}"/>
              </a:ext>
            </a:extLst>
          </p:cNvPr>
          <p:cNvCxnSpPr>
            <a:cxnSpLocks/>
          </p:cNvCxnSpPr>
          <p:nvPr/>
        </p:nvCxnSpPr>
        <p:spPr>
          <a:xfrm flipH="1">
            <a:off x="5690576" y="4674414"/>
            <a:ext cx="3453424"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502449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Tree>
    <p:extLst>
      <p:ext uri="{BB962C8B-B14F-4D97-AF65-F5344CB8AC3E}">
        <p14:creationId xmlns:p14="http://schemas.microsoft.com/office/powerpoint/2010/main" val="1919275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ekst met beeld recht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980000" y="685800"/>
            <a:ext cx="3832225" cy="342900"/>
          </a:xfrm>
        </p:spPr>
        <p:txBody>
          <a:bodyPr/>
          <a:lstStyle/>
          <a:p>
            <a:r>
              <a:rPr lang="nl-NL" smtClean="0"/>
              <a:t>Klik om de stijl te bewerken</a:t>
            </a:r>
            <a:endParaRPr lang="en-US"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1980000" y="1800000"/>
            <a:ext cx="3832225" cy="43053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6153913" y="0"/>
            <a:ext cx="2990088" cy="6858000"/>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spTree>
    <p:extLst>
      <p:ext uri="{BB962C8B-B14F-4D97-AF65-F5344CB8AC3E}">
        <p14:creationId xmlns:p14="http://schemas.microsoft.com/office/powerpoint/2010/main" val="107170613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ekst met beeld links">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781368" y="1307592"/>
            <a:ext cx="4640256" cy="342900"/>
          </a:xfrm>
        </p:spPr>
        <p:txBody>
          <a:bodyPr/>
          <a:lstStyle/>
          <a:p>
            <a:r>
              <a:rPr lang="nl-NL" smtClean="0"/>
              <a:t>Klik om de stijl te bewerken</a:t>
            </a:r>
            <a:endParaRPr lang="en-US"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3781368" y="1800000"/>
            <a:ext cx="4640256" cy="4305300"/>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0" y="0"/>
            <a:ext cx="2990088" cy="6858000"/>
          </a:xfrm>
          <a:solidFill>
            <a:schemeClr val="bg1">
              <a:lumMod val="95000"/>
            </a:schemeClr>
          </a:solidFill>
        </p:spPr>
        <p:txBody>
          <a:bodyPr/>
          <a:lstStyle>
            <a:lvl1pPr marL="0" indent="0">
              <a:buNone/>
              <a:defRPr/>
            </a:lvl1pPr>
          </a:lstStyle>
          <a:p>
            <a:r>
              <a:rPr lang="nl-NL" smtClean="0"/>
              <a:t>Klik op het pictogram als u een afbeelding wilt toevoegen</a:t>
            </a:r>
            <a:endParaRPr lang="en-GB" dirty="0"/>
          </a:p>
        </p:txBody>
      </p:sp>
    </p:spTree>
    <p:extLst>
      <p:ext uri="{BB962C8B-B14F-4D97-AF65-F5344CB8AC3E}">
        <p14:creationId xmlns:p14="http://schemas.microsoft.com/office/powerpoint/2010/main" val="3429751070"/>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kst met beeld rechtson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980000" y="685800"/>
            <a:ext cx="3832225" cy="342900"/>
          </a:xfrm>
        </p:spPr>
        <p:txBody>
          <a:bodyPr/>
          <a:lstStyle/>
          <a:p>
            <a:r>
              <a:rPr lang="nl-NL" smtClean="0"/>
              <a:t>Klik om de stijl te bewerken</a:t>
            </a:r>
            <a:endParaRPr lang="en-US" dirty="0"/>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4398264" y="3145536"/>
            <a:ext cx="4745737" cy="3712464"/>
          </a:xfrm>
          <a:solidFill>
            <a:schemeClr val="bg1">
              <a:lumMod val="95000"/>
            </a:schemeClr>
          </a:solidFill>
        </p:spPr>
        <p:txBody>
          <a:bodyPr lIns="1260000"/>
          <a:lstStyle>
            <a:lvl1pPr marL="0" indent="0">
              <a:buNone/>
              <a:defRPr/>
            </a:lvl1pPr>
          </a:lstStyle>
          <a:p>
            <a:r>
              <a:rPr lang="nl-NL" smtClean="0"/>
              <a:t>Klik op het pictogram als u een afbeelding wilt toevoegen</a:t>
            </a:r>
            <a:endParaRPr lang="en-GB"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1980001" y="1847088"/>
            <a:ext cx="3506400" cy="4142232"/>
          </a:xfrm>
          <a:solidFill>
            <a:schemeClr val="accent1"/>
          </a:solidFill>
        </p:spPr>
        <p:txBody>
          <a:bodyPr lIns="108000" tIns="72000" rIns="72000" bIns="72000"/>
          <a:lstStyle>
            <a:lvl1pPr>
              <a:spcAft>
                <a:spcPts val="600"/>
              </a:spcAft>
              <a:defRPr>
                <a:solidFill>
                  <a:schemeClr val="bg1"/>
                </a:solidFill>
              </a:defRPr>
            </a:lvl1pPr>
            <a:lvl2pPr>
              <a:spcAft>
                <a:spcPts val="600"/>
              </a:spcAft>
              <a:defRPr>
                <a:solidFill>
                  <a:schemeClr val="bg1"/>
                </a:solidFill>
              </a:defRPr>
            </a:lvl2pPr>
            <a:lvl3pPr>
              <a:spcAft>
                <a:spcPts val="600"/>
              </a:spcAft>
              <a:defRPr>
                <a:solidFill>
                  <a:schemeClr val="bg1"/>
                </a:solidFill>
              </a:defRPr>
            </a:lvl3pPr>
            <a:lvl4pPr>
              <a:spcAft>
                <a:spcPts val="600"/>
              </a:spcAft>
              <a:defRPr>
                <a:solidFill>
                  <a:schemeClr val="bg1"/>
                </a:solidFill>
              </a:defRPr>
            </a:lvl4pPr>
            <a:lvl5pPr>
              <a:spcAft>
                <a:spcPts val="600"/>
              </a:spcAft>
              <a:defRPr>
                <a:solidFill>
                  <a:schemeClr val="bg1"/>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Tree>
    <p:extLst>
      <p:ext uri="{BB962C8B-B14F-4D97-AF65-F5344CB8AC3E}">
        <p14:creationId xmlns:p14="http://schemas.microsoft.com/office/powerpoint/2010/main" val="198644870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ekst met beeld linksonder">
    <p:bg>
      <p:bgRef idx="1001">
        <a:schemeClr val="bg1"/>
      </p:bgRef>
    </p:bg>
    <p:spTree>
      <p:nvGrpSpPr>
        <p:cNvPr id="1" name=""/>
        <p:cNvGrpSpPr/>
        <p:nvPr/>
      </p:nvGrpSpPr>
      <p:grpSpPr>
        <a:xfrm>
          <a:off x="0" y="0"/>
          <a:ext cx="0" cy="0"/>
          <a:chOff x="0" y="0"/>
          <a:chExt cx="0" cy="0"/>
        </a:xfrm>
      </p:grpSpPr>
      <p:sp>
        <p:nvSpPr>
          <p:cNvPr id="6" name="Rechthoek 5">
            <a:extLst>
              <a:ext uri="{FF2B5EF4-FFF2-40B4-BE49-F238E27FC236}">
                <a16:creationId xmlns:a16="http://schemas.microsoft.com/office/drawing/2014/main" id="{F581022C-5DDA-4B99-BB47-902FB2BFD6E5}"/>
              </a:ext>
            </a:extLst>
          </p:cNvPr>
          <p:cNvSpPr/>
          <p:nvPr/>
        </p:nvSpPr>
        <p:spPr>
          <a:xfrm>
            <a:off x="184" y="6144768"/>
            <a:ext cx="9143632" cy="7132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980000" y="685800"/>
            <a:ext cx="3832225" cy="342900"/>
          </a:xfrm>
        </p:spPr>
        <p:txBody>
          <a:bodyPr/>
          <a:lstStyle/>
          <a:p>
            <a:r>
              <a:rPr lang="nl-NL" smtClean="0"/>
              <a:t>Klik om de stijl te bewerken</a:t>
            </a:r>
            <a:endParaRPr lang="en-US" dirty="0"/>
          </a:p>
        </p:txBody>
      </p:sp>
      <p:sp>
        <p:nvSpPr>
          <p:cNvPr id="7" name="Tijdelijke aanduiding voor afbeelding 6">
            <a:extLst>
              <a:ext uri="{FF2B5EF4-FFF2-40B4-BE49-F238E27FC236}">
                <a16:creationId xmlns:a16="http://schemas.microsoft.com/office/drawing/2014/main" id="{F8C02985-45FB-4AD0-A8FF-B44141E86D3E}"/>
              </a:ext>
            </a:extLst>
          </p:cNvPr>
          <p:cNvSpPr>
            <a:spLocks noGrp="1"/>
          </p:cNvSpPr>
          <p:nvPr>
            <p:ph type="pic" sz="quarter" idx="11"/>
          </p:nvPr>
        </p:nvSpPr>
        <p:spPr>
          <a:xfrm>
            <a:off x="0" y="2642616"/>
            <a:ext cx="5038344" cy="3877056"/>
          </a:xfrm>
          <a:solidFill>
            <a:schemeClr val="bg1">
              <a:lumMod val="95000"/>
            </a:schemeClr>
          </a:solidFill>
        </p:spPr>
        <p:txBody>
          <a:bodyPr lIns="0"/>
          <a:lstStyle>
            <a:lvl1pPr marL="0" indent="0">
              <a:buNone/>
              <a:defRPr/>
            </a:lvl1pPr>
          </a:lstStyle>
          <a:p>
            <a:r>
              <a:rPr lang="nl-NL" smtClean="0"/>
              <a:t>Klik op het pictogram als u een afbeelding wilt toevoegen</a:t>
            </a:r>
            <a:endParaRPr lang="en-GB" dirty="0"/>
          </a:p>
        </p:txBody>
      </p:sp>
      <p:sp>
        <p:nvSpPr>
          <p:cNvPr id="5" name="Tijdelijke aanduiding voor tekst 4">
            <a:extLst>
              <a:ext uri="{FF2B5EF4-FFF2-40B4-BE49-F238E27FC236}">
                <a16:creationId xmlns:a16="http://schemas.microsoft.com/office/drawing/2014/main" id="{97CFA23B-E6B0-46E2-B7D0-02DC20800699}"/>
              </a:ext>
            </a:extLst>
          </p:cNvPr>
          <p:cNvSpPr>
            <a:spLocks noGrp="1"/>
          </p:cNvSpPr>
          <p:nvPr>
            <p:ph type="body" sz="quarter" idx="10"/>
          </p:nvPr>
        </p:nvSpPr>
        <p:spPr>
          <a:xfrm>
            <a:off x="4572000" y="1847088"/>
            <a:ext cx="3506400" cy="4142232"/>
          </a:xfrm>
          <a:solidFill>
            <a:schemeClr val="accent1"/>
          </a:solidFill>
        </p:spPr>
        <p:txBody>
          <a:bodyPr lIns="108000" tIns="72000" rIns="72000" bIns="72000"/>
          <a:lstStyle>
            <a:lvl1pPr>
              <a:spcAft>
                <a:spcPts val="600"/>
              </a:spcAft>
              <a:defRPr>
                <a:solidFill>
                  <a:schemeClr val="bg1"/>
                </a:solidFill>
              </a:defRPr>
            </a:lvl1pPr>
            <a:lvl2pPr>
              <a:spcAft>
                <a:spcPts val="600"/>
              </a:spcAft>
              <a:defRPr>
                <a:solidFill>
                  <a:schemeClr val="bg1"/>
                </a:solidFill>
              </a:defRPr>
            </a:lvl2pPr>
            <a:lvl3pPr>
              <a:spcAft>
                <a:spcPts val="600"/>
              </a:spcAft>
              <a:defRPr>
                <a:solidFill>
                  <a:schemeClr val="bg1"/>
                </a:solidFill>
              </a:defRPr>
            </a:lvl3pPr>
            <a:lvl4pPr>
              <a:spcAft>
                <a:spcPts val="600"/>
              </a:spcAft>
              <a:defRPr>
                <a:solidFill>
                  <a:schemeClr val="bg1"/>
                </a:solidFill>
              </a:defRPr>
            </a:lvl4pPr>
            <a:lvl5pPr>
              <a:spcAft>
                <a:spcPts val="600"/>
              </a:spcAft>
              <a:defRPr>
                <a:solidFill>
                  <a:schemeClr val="bg1"/>
                </a:solidFill>
              </a:defRPr>
            </a:lvl5p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dirty="0"/>
          </a:p>
        </p:txBody>
      </p:sp>
    </p:spTree>
    <p:extLst>
      <p:ext uri="{BB962C8B-B14F-4D97-AF65-F5344CB8AC3E}">
        <p14:creationId xmlns:p14="http://schemas.microsoft.com/office/powerpoint/2010/main" val="10676573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7" name="Afbeelding 16">
            <a:extLst>
              <a:ext uri="{FF2B5EF4-FFF2-40B4-BE49-F238E27FC236}">
                <a16:creationId xmlns:a16="http://schemas.microsoft.com/office/drawing/2014/main" id="{CE8F42C6-EF91-4EDB-8FB3-F11C4AE9D4EF}"/>
              </a:ext>
            </a:extLst>
          </p:cNvPr>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0" y="0"/>
            <a:ext cx="4610109" cy="1408178"/>
          </a:xfrm>
          <a:prstGeom prst="rect">
            <a:avLst/>
          </a:prstGeom>
        </p:spPr>
      </p:pic>
      <p:sp>
        <p:nvSpPr>
          <p:cNvPr id="2" name="Title Placeholder 1"/>
          <p:cNvSpPr>
            <a:spLocks noGrp="1"/>
          </p:cNvSpPr>
          <p:nvPr>
            <p:ph type="title"/>
          </p:nvPr>
        </p:nvSpPr>
        <p:spPr>
          <a:xfrm>
            <a:off x="1980000" y="685800"/>
            <a:ext cx="6438286" cy="342900"/>
          </a:xfrm>
          <a:prstGeom prst="rect">
            <a:avLst/>
          </a:prstGeom>
        </p:spPr>
        <p:txBody>
          <a:bodyPr vert="horz" lIns="0" tIns="0" rIns="0" bIns="0" rtlCol="0" anchor="ctr">
            <a:normAutofit/>
          </a:bodyPr>
          <a:lstStyle/>
          <a:p>
            <a:r>
              <a:rPr lang="nl-NL" dirty="0"/>
              <a:t>Klik om stijl te bewerken</a:t>
            </a:r>
            <a:endParaRPr lang="en-US" dirty="0"/>
          </a:p>
        </p:txBody>
      </p:sp>
      <p:sp>
        <p:nvSpPr>
          <p:cNvPr id="3" name="Text Placeholder 2"/>
          <p:cNvSpPr>
            <a:spLocks noGrp="1"/>
          </p:cNvSpPr>
          <p:nvPr>
            <p:ph type="body" idx="1"/>
          </p:nvPr>
        </p:nvSpPr>
        <p:spPr>
          <a:xfrm>
            <a:off x="1980000" y="1800000"/>
            <a:ext cx="6438286" cy="4264025"/>
          </a:xfrm>
          <a:prstGeom prst="rect">
            <a:avLst/>
          </a:prstGeom>
        </p:spPr>
        <p:txBody>
          <a:bodyPr vert="horz" lIns="0" tIns="0" rIns="0" bIns="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Tree>
    <p:extLst>
      <p:ext uri="{BB962C8B-B14F-4D97-AF65-F5344CB8AC3E}">
        <p14:creationId xmlns:p14="http://schemas.microsoft.com/office/powerpoint/2010/main" val="35856485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Lst>
  <p:txStyles>
    <p:titleStyle>
      <a:lvl1pPr algn="l" defTabSz="914400" rtl="0" eaLnBrk="1" latinLnBrk="0" hangingPunct="1">
        <a:lnSpc>
          <a:spcPct val="90000"/>
        </a:lnSpc>
        <a:spcBef>
          <a:spcPct val="0"/>
        </a:spcBef>
        <a:buNone/>
        <a:defRPr sz="2000" b="1" kern="1200">
          <a:solidFill>
            <a:schemeClr val="tx2"/>
          </a:solidFill>
          <a:latin typeface="+mj-lt"/>
          <a:ea typeface="+mj-ea"/>
          <a:cs typeface="+mj-cs"/>
        </a:defRPr>
      </a:lvl1pPr>
    </p:titleStyle>
    <p:bodyStyle>
      <a:lvl1pPr marL="144000" indent="-144000" algn="l" defTabSz="914400" rtl="0" eaLnBrk="1" latinLnBrk="0" hangingPunct="1">
        <a:lnSpc>
          <a:spcPct val="100000"/>
        </a:lnSpc>
        <a:spcBef>
          <a:spcPts val="0"/>
        </a:spcBef>
        <a:buFont typeface="Arial" panose="020B0604020202020204" pitchFamily="34" charset="0"/>
        <a:buChar char="•"/>
        <a:defRPr sz="1600" kern="1200">
          <a:solidFill>
            <a:schemeClr val="tx1"/>
          </a:solidFill>
          <a:latin typeface="+mn-lt"/>
          <a:ea typeface="+mn-ea"/>
          <a:cs typeface="+mn-cs"/>
        </a:defRPr>
      </a:lvl1pPr>
      <a:lvl2pPr marL="288000" indent="-144000" algn="l" defTabSz="914400" rtl="0" eaLnBrk="1" latinLnBrk="0" hangingPunct="1">
        <a:lnSpc>
          <a:spcPct val="100000"/>
        </a:lnSpc>
        <a:spcBef>
          <a:spcPts val="0"/>
        </a:spcBef>
        <a:buFont typeface="Calibri" panose="020F0502020204030204" pitchFamily="34" charset="0"/>
        <a:buChar char="–"/>
        <a:defRPr sz="1600" kern="1200">
          <a:solidFill>
            <a:schemeClr val="tx1"/>
          </a:solidFill>
          <a:latin typeface="+mn-lt"/>
          <a:ea typeface="+mn-ea"/>
          <a:cs typeface="+mn-cs"/>
        </a:defRPr>
      </a:lvl2pPr>
      <a:lvl3pPr marL="432000" indent="-144000" algn="l" defTabSz="914400" rtl="0" eaLnBrk="1" latinLnBrk="0" hangingPunct="1">
        <a:lnSpc>
          <a:spcPct val="100000"/>
        </a:lnSpc>
        <a:spcBef>
          <a:spcPts val="0"/>
        </a:spcBef>
        <a:buSzPct val="80000"/>
        <a:buFont typeface="Wingdings" panose="05000000000000000000" pitchFamily="2" charset="2"/>
        <a:buChar char="§"/>
        <a:defRPr sz="1600" kern="1200">
          <a:solidFill>
            <a:schemeClr val="tx1"/>
          </a:solidFill>
          <a:latin typeface="+mn-lt"/>
          <a:ea typeface="+mn-ea"/>
          <a:cs typeface="+mn-cs"/>
        </a:defRPr>
      </a:lvl3pPr>
      <a:lvl4pPr marL="576000" indent="-144000" algn="l" defTabSz="914400" rtl="0" eaLnBrk="1" latinLnBrk="0" hangingPunct="1">
        <a:lnSpc>
          <a:spcPct val="100000"/>
        </a:lnSpc>
        <a:spcBef>
          <a:spcPts val="0"/>
        </a:spcBef>
        <a:buFont typeface="Calibri" panose="020F0502020204030204" pitchFamily="34" charset="0"/>
        <a:buChar char="›"/>
        <a:defRPr sz="1600" kern="1200">
          <a:solidFill>
            <a:schemeClr val="tx1"/>
          </a:solidFill>
          <a:latin typeface="+mn-lt"/>
          <a:ea typeface="+mn-ea"/>
          <a:cs typeface="+mn-cs"/>
        </a:defRPr>
      </a:lvl4pPr>
      <a:lvl5pPr marL="720000" indent="-144000" algn="l" defTabSz="914400" rtl="0" eaLnBrk="1" latinLnBrk="0" hangingPunct="1">
        <a:lnSpc>
          <a:spcPct val="100000"/>
        </a:lnSpc>
        <a:spcBef>
          <a:spcPts val="0"/>
        </a:spcBef>
        <a:buSzPct val="75000"/>
        <a:buFont typeface="Courier New" panose="02070309020205020404" pitchFamily="49" charset="0"/>
        <a:buChar char="o"/>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724400" y="1835725"/>
            <a:ext cx="4024064" cy="3200400"/>
          </a:xfrm>
        </p:spPr>
        <p:txBody>
          <a:bodyPr>
            <a:normAutofit fontScale="90000"/>
          </a:bodyPr>
          <a:lstStyle/>
          <a:p>
            <a:r>
              <a:rPr lang="nl-NL" dirty="0"/>
              <a:t>Algemene </a:t>
            </a:r>
            <a:r>
              <a:rPr lang="nl-NL" dirty="0" smtClean="0"/>
              <a:t>introductie </a:t>
            </a:r>
            <a:r>
              <a:rPr lang="nl-NL" dirty="0"/>
              <a:t>aard en type onderzoek </a:t>
            </a:r>
            <a:r>
              <a:rPr lang="nl-NL" dirty="0"/>
              <a:t/>
            </a:r>
            <a:br>
              <a:rPr lang="nl-NL" dirty="0"/>
            </a:br>
            <a:r>
              <a:rPr lang="nl-NL" dirty="0" smtClean="0"/>
              <a:t/>
            </a:r>
            <a:br>
              <a:rPr lang="nl-NL" dirty="0" smtClean="0"/>
            </a:br>
            <a:r>
              <a:rPr lang="nl-NL" sz="2000" dirty="0" smtClean="0"/>
              <a:t>Uit </a:t>
            </a:r>
            <a:r>
              <a:rPr lang="nl-NL" sz="2000" dirty="0"/>
              <a:t>de serie digitale colleges over (praktijk)onderzoek</a:t>
            </a:r>
            <a:br>
              <a:rPr lang="nl-NL" sz="2000" dirty="0"/>
            </a:br>
            <a:r>
              <a:rPr lang="nl-NL" sz="2000" dirty="0" smtClean="0"/>
              <a:t>HBO-Verpleegkunde - NHL Stenden</a:t>
            </a:r>
            <a:r>
              <a:rPr lang="nl-NL" sz="2000" dirty="0"/>
              <a:t/>
            </a:r>
            <a:br>
              <a:rPr lang="nl-NL" sz="2000" dirty="0"/>
            </a:br>
            <a:r>
              <a:rPr lang="nl-NL" sz="2000" dirty="0" smtClean="0"/>
              <a:t>(</a:t>
            </a:r>
            <a:r>
              <a:rPr lang="nl-NL" sz="2000" dirty="0"/>
              <a:t>dr.) Hans </a:t>
            </a:r>
            <a:r>
              <a:rPr lang="nl-NL" sz="2000" dirty="0" smtClean="0"/>
              <a:t>Barf 2019</a:t>
            </a:r>
            <a:r>
              <a:rPr lang="nl-NL" sz="2000" dirty="0"/>
              <a:t/>
            </a:r>
            <a:br>
              <a:rPr lang="nl-NL" sz="2000" dirty="0"/>
            </a:br>
            <a:endParaRPr lang="nl-NL" dirty="0"/>
          </a:p>
        </p:txBody>
      </p:sp>
      <p:sp>
        <p:nvSpPr>
          <p:cNvPr id="3" name="Ondertitel 2"/>
          <p:cNvSpPr>
            <a:spLocks noGrp="1"/>
          </p:cNvSpPr>
          <p:nvPr>
            <p:ph type="subTitle" idx="1"/>
          </p:nvPr>
        </p:nvSpPr>
        <p:spPr/>
        <p:txBody>
          <a:bodyPr>
            <a:normAutofit fontScale="92500" lnSpcReduction="20000"/>
          </a:bodyPr>
          <a:lstStyle/>
          <a:p>
            <a:r>
              <a:rPr lang="nl-NL" dirty="0" smtClean="0"/>
              <a:t>Uit de serie digitale colleges over (praktijk)onderzoek</a:t>
            </a:r>
          </a:p>
          <a:p>
            <a:r>
              <a:rPr lang="nl-NL" dirty="0" smtClean="0"/>
              <a:t>HBO-Verpleegkunde   NHL</a:t>
            </a:r>
          </a:p>
          <a:p>
            <a:r>
              <a:rPr lang="nl-NL" dirty="0" smtClean="0"/>
              <a:t>Team EBP - (dr.) Hans Barf</a:t>
            </a:r>
          </a:p>
          <a:p>
            <a:r>
              <a:rPr lang="nl-NL" dirty="0" smtClean="0"/>
              <a:t>2015</a:t>
            </a:r>
            <a:endParaRPr lang="nl-NL" dirty="0"/>
          </a:p>
        </p:txBody>
      </p:sp>
    </p:spTree>
    <p:extLst>
      <p:ext uri="{BB962C8B-B14F-4D97-AF65-F5344CB8AC3E}">
        <p14:creationId xmlns:p14="http://schemas.microsoft.com/office/powerpoint/2010/main" val="2664846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nl-NL" sz="2800" dirty="0" smtClean="0"/>
              <a:t>Soorten vraagstellingen</a:t>
            </a:r>
            <a:endParaRPr lang="nl-NL" sz="2800" dirty="0"/>
          </a:p>
        </p:txBody>
      </p:sp>
      <p:sp>
        <p:nvSpPr>
          <p:cNvPr id="3" name="Tijdelijke aanduiding voor inhoud 2"/>
          <p:cNvSpPr>
            <a:spLocks noGrp="1"/>
          </p:cNvSpPr>
          <p:nvPr>
            <p:ph idx="1"/>
          </p:nvPr>
        </p:nvSpPr>
        <p:spPr>
          <a:xfrm>
            <a:off x="457200" y="1600200"/>
            <a:ext cx="8229600" cy="1756792"/>
          </a:xfrm>
        </p:spPr>
        <p:txBody>
          <a:bodyPr>
            <a:noAutofit/>
          </a:bodyPr>
          <a:lstStyle/>
          <a:p>
            <a:pPr lvl="0"/>
            <a:r>
              <a:rPr lang="nl-NL" sz="2400" dirty="0" smtClean="0"/>
              <a:t>Open vragen (Hoe kan vanuit het perspectief  van … worden </a:t>
            </a:r>
            <a:r>
              <a:rPr lang="nl-NL" sz="2400" dirty="0" smtClean="0"/>
              <a:t>verbeterd?) </a:t>
            </a:r>
            <a:endParaRPr lang="nl-NL" sz="2400" dirty="0" smtClean="0"/>
          </a:p>
          <a:p>
            <a:pPr lvl="2"/>
            <a:r>
              <a:rPr lang="nl-NL" sz="2400" dirty="0" smtClean="0"/>
              <a:t>Vaak Kwalitatief </a:t>
            </a:r>
            <a:r>
              <a:rPr lang="nl-NL" sz="2400" dirty="0" smtClean="0"/>
              <a:t>onderzoek</a:t>
            </a:r>
          </a:p>
          <a:p>
            <a:pPr lvl="0"/>
            <a:r>
              <a:rPr lang="nl-NL" sz="2400" dirty="0" smtClean="0"/>
              <a:t>Gesloten vragen </a:t>
            </a:r>
            <a:r>
              <a:rPr lang="nl-NL" sz="2400" dirty="0" smtClean="0"/>
              <a:t>(Hoe </a:t>
            </a:r>
            <a:r>
              <a:rPr lang="nl-NL" sz="2400" dirty="0" smtClean="0"/>
              <a:t>tevreden zijn …. / is er een verschil </a:t>
            </a:r>
            <a:r>
              <a:rPr lang="nl-NL" sz="2400" dirty="0" smtClean="0"/>
              <a:t>….?)</a:t>
            </a:r>
            <a:endParaRPr lang="nl-NL" sz="2400" dirty="0" smtClean="0"/>
          </a:p>
          <a:p>
            <a:pPr lvl="2"/>
            <a:r>
              <a:rPr lang="nl-NL" sz="2400" dirty="0" smtClean="0"/>
              <a:t>Vaak Kwantitatief </a:t>
            </a:r>
            <a:r>
              <a:rPr lang="nl-NL" sz="2400" dirty="0" smtClean="0"/>
              <a:t>onderzoek</a:t>
            </a:r>
          </a:p>
          <a:p>
            <a:pPr>
              <a:buFontTx/>
              <a:buChar char="-"/>
            </a:pPr>
            <a:endParaRPr lang="nl-NL" sz="2400" dirty="0"/>
          </a:p>
          <a:p>
            <a:endParaRPr lang="nl-NL" sz="2400" dirty="0"/>
          </a:p>
        </p:txBody>
      </p:sp>
      <p:sp>
        <p:nvSpPr>
          <p:cNvPr id="4" name="Tekstvak 3"/>
          <p:cNvSpPr txBox="1"/>
          <p:nvPr/>
        </p:nvSpPr>
        <p:spPr>
          <a:xfrm>
            <a:off x="471210" y="3789040"/>
            <a:ext cx="8352928" cy="2215991"/>
          </a:xfrm>
          <a:prstGeom prst="rect">
            <a:avLst/>
          </a:prstGeom>
          <a:noFill/>
        </p:spPr>
        <p:txBody>
          <a:bodyPr wrap="square" rtlCol="0">
            <a:spAutoFit/>
          </a:bodyPr>
          <a:lstStyle/>
          <a:p>
            <a:pPr marL="342900" lvl="0" indent="-342900">
              <a:lnSpc>
                <a:spcPct val="120000"/>
              </a:lnSpc>
              <a:buFont typeface="Arial" panose="020B0604020202020204" pitchFamily="34" charset="0"/>
              <a:buChar char="•"/>
            </a:pPr>
            <a:r>
              <a:rPr lang="nl-NL" sz="2300" dirty="0">
                <a:latin typeface="Arial" panose="020B0604020202020204" pitchFamily="34" charset="0"/>
                <a:cs typeface="Arial" panose="020B0604020202020204" pitchFamily="34" charset="0"/>
              </a:rPr>
              <a:t>Beschrijvende vragen </a:t>
            </a:r>
            <a:r>
              <a:rPr lang="nl-NL" sz="2000" dirty="0">
                <a:latin typeface="Arial" panose="020B0604020202020204" pitchFamily="34" charset="0"/>
                <a:cs typeface="Arial" panose="020B0604020202020204" pitchFamily="34" charset="0"/>
              </a:rPr>
              <a:t>(vaak in aard en frequentie)</a:t>
            </a:r>
          </a:p>
          <a:p>
            <a:pPr marL="342900" lvl="0" indent="-342900">
              <a:lnSpc>
                <a:spcPct val="120000"/>
              </a:lnSpc>
              <a:buFont typeface="Arial" panose="020B0604020202020204" pitchFamily="34" charset="0"/>
              <a:buChar char="•"/>
            </a:pPr>
            <a:r>
              <a:rPr lang="nl-NL" sz="2300" dirty="0">
                <a:latin typeface="Arial" panose="020B0604020202020204" pitchFamily="34" charset="0"/>
                <a:cs typeface="Arial" panose="020B0604020202020204" pitchFamily="34" charset="0"/>
              </a:rPr>
              <a:t>Exploratieve vragen</a:t>
            </a:r>
            <a:r>
              <a:rPr lang="nl-NL" sz="2000" dirty="0">
                <a:latin typeface="Arial" panose="020B0604020202020204" pitchFamily="34" charset="0"/>
                <a:cs typeface="Arial" panose="020B0604020202020204" pitchFamily="34" charset="0"/>
              </a:rPr>
              <a:t> (vaak frequentie, samenhang en verschillen)</a:t>
            </a:r>
            <a:endParaRPr lang="nl-NL" sz="2300" dirty="0">
              <a:latin typeface="Arial" panose="020B0604020202020204" pitchFamily="34" charset="0"/>
              <a:cs typeface="Arial" panose="020B0604020202020204" pitchFamily="34" charset="0"/>
            </a:endParaRPr>
          </a:p>
          <a:p>
            <a:pPr marL="342900" lvl="0" indent="-342900">
              <a:lnSpc>
                <a:spcPct val="120000"/>
              </a:lnSpc>
              <a:buFont typeface="Arial" panose="020B0604020202020204" pitchFamily="34" charset="0"/>
              <a:buChar char="•"/>
            </a:pPr>
            <a:r>
              <a:rPr lang="nl-NL" sz="2300" dirty="0">
                <a:latin typeface="Arial" panose="020B0604020202020204" pitchFamily="34" charset="0"/>
                <a:cs typeface="Arial" panose="020B0604020202020204" pitchFamily="34" charset="0"/>
              </a:rPr>
              <a:t>Toetsende vragen</a:t>
            </a:r>
            <a:r>
              <a:rPr lang="nl-NL" sz="2000" dirty="0">
                <a:latin typeface="Arial" panose="020B0604020202020204" pitchFamily="34" charset="0"/>
                <a:cs typeface="Arial" panose="020B0604020202020204" pitchFamily="34" charset="0"/>
              </a:rPr>
              <a:t> (toetsen van verwachting of </a:t>
            </a:r>
            <a:r>
              <a:rPr lang="nl-NL" sz="2000" dirty="0" smtClean="0">
                <a:latin typeface="Arial" panose="020B0604020202020204" pitchFamily="34" charset="0"/>
                <a:cs typeface="Arial" panose="020B0604020202020204" pitchFamily="34" charset="0"/>
              </a:rPr>
              <a:t>hypothese)</a:t>
            </a:r>
          </a:p>
          <a:p>
            <a:pPr marL="800100" lvl="1" indent="-342900">
              <a:lnSpc>
                <a:spcPct val="120000"/>
              </a:lnSpc>
              <a:buFontTx/>
              <a:buChar char="-"/>
            </a:pPr>
            <a:r>
              <a:rPr lang="nl-NL" sz="2300" dirty="0" smtClean="0">
                <a:latin typeface="Arial" panose="020B0604020202020204" pitchFamily="34" charset="0"/>
                <a:cs typeface="Arial" panose="020B0604020202020204" pitchFamily="34" charset="0"/>
              </a:rPr>
              <a:t>De </a:t>
            </a:r>
            <a:r>
              <a:rPr lang="nl-NL" sz="2300" dirty="0">
                <a:latin typeface="Arial" panose="020B0604020202020204" pitchFamily="34" charset="0"/>
                <a:cs typeface="Arial" panose="020B0604020202020204" pitchFamily="34" charset="0"/>
              </a:rPr>
              <a:t>mate van voorkennis bepaald type </a:t>
            </a:r>
            <a:r>
              <a:rPr lang="nl-NL" sz="2300" dirty="0" smtClean="0">
                <a:latin typeface="Arial" panose="020B0604020202020204" pitchFamily="34" charset="0"/>
                <a:cs typeface="Arial" panose="020B0604020202020204" pitchFamily="34" charset="0"/>
              </a:rPr>
              <a:t>onderzoek/vraag</a:t>
            </a:r>
          </a:p>
          <a:p>
            <a:pPr marL="800100" lvl="1" indent="-342900">
              <a:lnSpc>
                <a:spcPct val="120000"/>
              </a:lnSpc>
              <a:buFontTx/>
              <a:buChar char="-"/>
            </a:pPr>
            <a:r>
              <a:rPr lang="nl-NL" sz="2300" dirty="0" smtClean="0">
                <a:latin typeface="Arial" panose="020B0604020202020204" pitchFamily="34" charset="0"/>
                <a:cs typeface="Arial" panose="020B0604020202020204" pitchFamily="34" charset="0"/>
              </a:rPr>
              <a:t>Soms een combinatie van type vraagstelling</a:t>
            </a:r>
            <a:endParaRPr lang="nl-NL"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4158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noAutofit/>
          </a:bodyPr>
          <a:lstStyle/>
          <a:p>
            <a:pPr eaLnBrk="1" hangingPunct="1"/>
            <a:r>
              <a:rPr lang="nl-NL" sz="2800" dirty="0" smtClean="0"/>
              <a:t>Beschrijvend onderzoek</a:t>
            </a:r>
          </a:p>
        </p:txBody>
      </p:sp>
      <p:sp>
        <p:nvSpPr>
          <p:cNvPr id="9220" name="Rectangle 3"/>
          <p:cNvSpPr>
            <a:spLocks noGrp="1" noChangeArrowheads="1"/>
          </p:cNvSpPr>
          <p:nvPr>
            <p:ph idx="1"/>
          </p:nvPr>
        </p:nvSpPr>
        <p:spPr>
          <a:xfrm>
            <a:off x="683568" y="1556792"/>
            <a:ext cx="8146777" cy="4525963"/>
          </a:xfrm>
        </p:spPr>
        <p:txBody>
          <a:bodyPr>
            <a:normAutofit/>
          </a:bodyPr>
          <a:lstStyle/>
          <a:p>
            <a:pPr eaLnBrk="1" hangingPunct="1">
              <a:buFont typeface="Arial" charset="0"/>
              <a:buChar char="•"/>
            </a:pPr>
            <a:r>
              <a:rPr lang="nl-NL" sz="2400" dirty="0" smtClean="0"/>
              <a:t>Omschrijving:</a:t>
            </a:r>
            <a:br>
              <a:rPr lang="nl-NL" sz="2400" dirty="0" smtClean="0"/>
            </a:br>
            <a:r>
              <a:rPr lang="nl-NL" sz="2400" dirty="0" smtClean="0"/>
              <a:t>Onderzoek waarbij je een situatie in kaart wilt brengen. Meestal heb je niet veel voorkennis. </a:t>
            </a:r>
            <a:br>
              <a:rPr lang="nl-NL" sz="2400" dirty="0" smtClean="0"/>
            </a:br>
            <a:endParaRPr lang="nl-NL" sz="2400" dirty="0" smtClean="0"/>
          </a:p>
          <a:p>
            <a:pPr eaLnBrk="1" hangingPunct="1">
              <a:buFont typeface="Arial" charset="0"/>
              <a:buChar char="•"/>
            </a:pPr>
            <a:r>
              <a:rPr lang="nl-NL" sz="2400" dirty="0" smtClean="0"/>
              <a:t>Voorbeeld:</a:t>
            </a:r>
            <a:br>
              <a:rPr lang="nl-NL" sz="2400" dirty="0" smtClean="0"/>
            </a:br>
            <a:r>
              <a:rPr lang="nl-NL" sz="2400" i="1" dirty="0" smtClean="0"/>
              <a:t>Een ziekenhuis dat wil weten hoe de patiënten het ziekenhuis beoordelen en of er mogelijk een relatie is met de afdeling en het type behandeling.</a:t>
            </a:r>
          </a:p>
        </p:txBody>
      </p:sp>
    </p:spTree>
    <p:extLst>
      <p:ext uri="{BB962C8B-B14F-4D97-AF65-F5344CB8AC3E}">
        <p14:creationId xmlns:p14="http://schemas.microsoft.com/office/powerpoint/2010/main" val="4078926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p:txBody>
          <a:bodyPr>
            <a:noAutofit/>
          </a:bodyPr>
          <a:lstStyle/>
          <a:p>
            <a:pPr eaLnBrk="1" hangingPunct="1"/>
            <a:r>
              <a:rPr lang="nl-NL" sz="2800" dirty="0" smtClean="0"/>
              <a:t>Exploratief onderzoek</a:t>
            </a:r>
          </a:p>
        </p:txBody>
      </p:sp>
      <p:sp>
        <p:nvSpPr>
          <p:cNvPr id="146435" name="Rectangle 3"/>
          <p:cNvSpPr>
            <a:spLocks noGrp="1" noChangeArrowheads="1"/>
          </p:cNvSpPr>
          <p:nvPr>
            <p:ph idx="1"/>
          </p:nvPr>
        </p:nvSpPr>
        <p:spPr>
          <a:xfrm>
            <a:off x="827584" y="1800000"/>
            <a:ext cx="7590702" cy="4264025"/>
          </a:xfrm>
        </p:spPr>
        <p:txBody>
          <a:bodyPr>
            <a:normAutofit/>
          </a:bodyPr>
          <a:lstStyle/>
          <a:p>
            <a:pPr eaLnBrk="1" hangingPunct="1">
              <a:buFont typeface="Arial" pitchFamily="34" charset="0"/>
              <a:buChar char="•"/>
              <a:defRPr/>
            </a:pPr>
            <a:r>
              <a:rPr lang="nl-NL" sz="2400" dirty="0" smtClean="0"/>
              <a:t>Omschrijving:</a:t>
            </a:r>
            <a:br>
              <a:rPr lang="nl-NL" sz="2400" dirty="0" smtClean="0"/>
            </a:br>
            <a:r>
              <a:rPr lang="nl-NL" sz="2400" dirty="0" smtClean="0"/>
              <a:t>Onderzoek waarbij je op zoek bent naar verbanden en/of verklaringen. Je voorkennis is veelal groter, maar je weet nog niet waarom zaken zijn zoals geconstateerd.</a:t>
            </a:r>
            <a:br>
              <a:rPr lang="nl-NL" sz="2400" dirty="0" smtClean="0"/>
            </a:br>
            <a:r>
              <a:rPr lang="nl-NL" sz="2400" dirty="0" smtClean="0"/>
              <a:t> </a:t>
            </a:r>
          </a:p>
          <a:p>
            <a:pPr eaLnBrk="1" hangingPunct="1">
              <a:buFont typeface="Arial" pitchFamily="34" charset="0"/>
              <a:buChar char="•"/>
              <a:defRPr/>
            </a:pPr>
            <a:r>
              <a:rPr lang="nl-NL" sz="2400" dirty="0" smtClean="0"/>
              <a:t>Voorbeeld:</a:t>
            </a:r>
            <a:br>
              <a:rPr lang="nl-NL" sz="2400" dirty="0" smtClean="0"/>
            </a:br>
            <a:r>
              <a:rPr lang="nl-NL" sz="2400" i="1" dirty="0" smtClean="0"/>
              <a:t>Een afdeling die wil weten waarom </a:t>
            </a:r>
            <a:r>
              <a:rPr lang="nl-NL" sz="2400" i="1" dirty="0" smtClean="0"/>
              <a:t>de ervaringen van hun patiënten slechter zijn dan die van andere afdelingen en wat er vanuit het perspectief van de patiënten anders kan aan de zorg.</a:t>
            </a:r>
            <a:endParaRPr lang="nl-NL" sz="2400" i="1" dirty="0" smtClean="0"/>
          </a:p>
        </p:txBody>
      </p:sp>
    </p:spTree>
    <p:extLst>
      <p:ext uri="{BB962C8B-B14F-4D97-AF65-F5344CB8AC3E}">
        <p14:creationId xmlns:p14="http://schemas.microsoft.com/office/powerpoint/2010/main" val="15167223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Autofit/>
          </a:bodyPr>
          <a:lstStyle/>
          <a:p>
            <a:r>
              <a:rPr lang="nl-NL" sz="2800" dirty="0" smtClean="0"/>
              <a:t>Toetsend </a:t>
            </a:r>
            <a:r>
              <a:rPr lang="nl-NL" sz="2800" dirty="0" smtClean="0"/>
              <a:t>/ evaluerend onderzoek</a:t>
            </a:r>
            <a:endParaRPr lang="nl-NL" sz="2800" dirty="0"/>
          </a:p>
        </p:txBody>
      </p:sp>
      <p:sp>
        <p:nvSpPr>
          <p:cNvPr id="11268" name="Rectangle 3"/>
          <p:cNvSpPr>
            <a:spLocks noGrp="1" noChangeArrowheads="1"/>
          </p:cNvSpPr>
          <p:nvPr>
            <p:ph idx="1"/>
          </p:nvPr>
        </p:nvSpPr>
        <p:spPr>
          <a:xfrm>
            <a:off x="683568" y="1800000"/>
            <a:ext cx="7734718" cy="4264025"/>
          </a:xfrm>
        </p:spPr>
        <p:txBody>
          <a:bodyPr>
            <a:normAutofit lnSpcReduction="10000"/>
          </a:bodyPr>
          <a:lstStyle/>
          <a:p>
            <a:pPr eaLnBrk="1" hangingPunct="1">
              <a:lnSpc>
                <a:spcPct val="90000"/>
              </a:lnSpc>
              <a:buFont typeface="Arial" charset="0"/>
              <a:buChar char="•"/>
            </a:pPr>
            <a:r>
              <a:rPr lang="nl-NL" sz="2400" dirty="0" smtClean="0"/>
              <a:t>Omschrijving:</a:t>
            </a:r>
            <a:br>
              <a:rPr lang="nl-NL" sz="2400" dirty="0" smtClean="0"/>
            </a:br>
            <a:r>
              <a:rPr lang="nl-NL" sz="2400" dirty="0" smtClean="0"/>
              <a:t>Onderzoek waarbij je een theorie of verwachting (hypothese) wilt toetsen. In het geval van praktijkonderzoek valt hier ook onder evaluatieonderzoek. Hierbij wordt onderzocht of een ingestelde maatregel het gewenste effect heeft gehad. </a:t>
            </a:r>
            <a:br>
              <a:rPr lang="nl-NL" sz="2400" dirty="0" smtClean="0"/>
            </a:br>
            <a:endParaRPr lang="nl-NL" sz="2400" dirty="0" smtClean="0"/>
          </a:p>
          <a:p>
            <a:pPr eaLnBrk="1" hangingPunct="1">
              <a:lnSpc>
                <a:spcPct val="90000"/>
              </a:lnSpc>
              <a:buFont typeface="Arial" charset="0"/>
              <a:buChar char="•"/>
            </a:pPr>
            <a:r>
              <a:rPr lang="nl-NL" sz="2400" dirty="0" smtClean="0"/>
              <a:t>Voorbeeld:</a:t>
            </a:r>
            <a:br>
              <a:rPr lang="nl-NL" sz="2400" dirty="0" smtClean="0"/>
            </a:br>
            <a:r>
              <a:rPr lang="nl-NL" sz="2400" i="1" dirty="0" smtClean="0"/>
              <a:t>Een afdeling wil onderzoeken of na het aanpassen van het gebruikersprotocol verpleegkundigen minder fouten maken in de bediening van een infuuspomp</a:t>
            </a:r>
            <a:r>
              <a:rPr lang="nl-NL" sz="2400" i="1" dirty="0" smtClean="0"/>
              <a:t>.</a:t>
            </a:r>
          </a:p>
          <a:p>
            <a:pPr marL="0" indent="0" eaLnBrk="1" hangingPunct="1">
              <a:lnSpc>
                <a:spcPct val="90000"/>
              </a:lnSpc>
              <a:buNone/>
            </a:pPr>
            <a:r>
              <a:rPr lang="nl-NL" sz="2400" i="1" dirty="0" smtClean="0"/>
              <a:t>Of</a:t>
            </a:r>
          </a:p>
          <a:p>
            <a:pPr eaLnBrk="1" hangingPunct="1">
              <a:lnSpc>
                <a:spcPct val="90000"/>
              </a:lnSpc>
              <a:buFont typeface="Arial" charset="0"/>
              <a:buChar char="•"/>
            </a:pPr>
            <a:r>
              <a:rPr lang="nl-NL" sz="2400" i="1" dirty="0" smtClean="0"/>
              <a:t>Een afdeling wil weten of het terugdringen van het ziekteverzuim uiteindelijk ook een effect heeft op de ervaringen van hun patiënten. </a:t>
            </a:r>
            <a:endParaRPr lang="nl-NL" sz="2400" i="1" dirty="0" smtClean="0"/>
          </a:p>
        </p:txBody>
      </p:sp>
    </p:spTree>
    <p:extLst>
      <p:ext uri="{BB962C8B-B14F-4D97-AF65-F5344CB8AC3E}">
        <p14:creationId xmlns:p14="http://schemas.microsoft.com/office/powerpoint/2010/main" val="1768076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7961086" cy="1102608"/>
          </a:xfrm>
          <a:solidFill>
            <a:schemeClr val="bg1">
              <a:alpha val="85000"/>
            </a:schemeClr>
          </a:solidFill>
        </p:spPr>
        <p:txBody>
          <a:bodyPr>
            <a:noAutofit/>
          </a:bodyPr>
          <a:lstStyle/>
          <a:p>
            <a:pPr marL="1427163"/>
            <a:r>
              <a:rPr lang="nl-NL" sz="2800" dirty="0" smtClean="0"/>
              <a:t>Bronnen </a:t>
            </a:r>
            <a:r>
              <a:rPr lang="nl-NL" sz="2800" dirty="0" smtClean="0"/>
              <a:t>en literatuur</a:t>
            </a:r>
            <a:endParaRPr lang="nl-NL" sz="2800" dirty="0"/>
          </a:p>
        </p:txBody>
      </p:sp>
      <p:sp>
        <p:nvSpPr>
          <p:cNvPr id="3" name="Tijdelijke aanduiding voor inhoud 2"/>
          <p:cNvSpPr>
            <a:spLocks noGrp="1"/>
          </p:cNvSpPr>
          <p:nvPr>
            <p:ph idx="1"/>
          </p:nvPr>
        </p:nvSpPr>
        <p:spPr>
          <a:xfrm>
            <a:off x="457200" y="1975490"/>
            <a:ext cx="6347048" cy="4693870"/>
          </a:xfrm>
          <a:solidFill>
            <a:schemeClr val="bg1">
              <a:alpha val="85000"/>
            </a:schemeClr>
          </a:solidFill>
        </p:spPr>
        <p:txBody>
          <a:bodyPr>
            <a:normAutofit lnSpcReduction="10000"/>
          </a:bodyPr>
          <a:lstStyle/>
          <a:p>
            <a:r>
              <a:rPr lang="nl-NL" sz="1800" dirty="0" smtClean="0"/>
              <a:t>Voor dit college is gebruik gemaakt van:</a:t>
            </a:r>
          </a:p>
          <a:p>
            <a:pPr lvl="1"/>
            <a:r>
              <a:rPr lang="nl-NL" sz="2000" dirty="0" smtClean="0"/>
              <a:t>Fischer, T &amp; Julsing, M (2014). </a:t>
            </a:r>
            <a:r>
              <a:rPr lang="nl-NL" sz="2000" i="1" dirty="0" smtClean="0"/>
              <a:t>Onderzoek doen! Kwantitatief en kwalitatief onderzoek (2e druk). </a:t>
            </a:r>
            <a:r>
              <a:rPr lang="nl-NL" sz="2000" dirty="0" smtClean="0"/>
              <a:t>Groningen: Noordhoff Uitgevers. </a:t>
            </a:r>
          </a:p>
          <a:p>
            <a:pPr lvl="1"/>
            <a:endParaRPr lang="nl-NL" sz="2000" dirty="0" smtClean="0"/>
          </a:p>
          <a:p>
            <a:pPr lvl="1"/>
            <a:endParaRPr lang="nl-NL" sz="2000" dirty="0" smtClean="0"/>
          </a:p>
          <a:p>
            <a:pPr lvl="1"/>
            <a:endParaRPr lang="nl-NL" sz="2000" dirty="0" smtClean="0"/>
          </a:p>
          <a:p>
            <a:pPr lvl="1"/>
            <a:r>
              <a:rPr lang="nl-NL" sz="2000" dirty="0" smtClean="0"/>
              <a:t>Baarda, B (2014). </a:t>
            </a:r>
            <a:r>
              <a:rPr lang="nl-NL" sz="2000" i="1" dirty="0" smtClean="0"/>
              <a:t>Dit is onderzoek! Handleiding voor kwantitatief en kwalitatief onderzoek (2e druk). </a:t>
            </a:r>
            <a:r>
              <a:rPr lang="nl-NL" sz="2000" dirty="0" smtClean="0"/>
              <a:t>Groningen: Noordhoff Uitgevers. </a:t>
            </a:r>
          </a:p>
          <a:p>
            <a:pPr lvl="1"/>
            <a:endParaRPr lang="nl-NL" sz="2000" dirty="0"/>
          </a:p>
          <a:p>
            <a:pPr marL="457200" lvl="1" indent="0">
              <a:buNone/>
            </a:pPr>
            <a:endParaRPr lang="nl-NL" dirty="0" smtClean="0"/>
          </a:p>
          <a:p>
            <a:pPr marL="457200" lvl="1" indent="0">
              <a:buNone/>
            </a:pPr>
            <a:endParaRPr lang="nl-NL" dirty="0" smtClean="0"/>
          </a:p>
          <a:p>
            <a:pPr marL="457200" lvl="1" indent="0">
              <a:buNone/>
            </a:pPr>
            <a:endParaRPr lang="nl-NL" dirty="0"/>
          </a:p>
          <a:p>
            <a:pPr marL="457200" lvl="1" indent="0">
              <a:buNone/>
            </a:pPr>
            <a:endParaRPr lang="nl-NL" dirty="0" smtClean="0"/>
          </a:p>
          <a:p>
            <a:pPr marL="457200" lvl="1" indent="0">
              <a:buNone/>
            </a:pPr>
            <a:endParaRPr lang="nl-NL" dirty="0"/>
          </a:p>
          <a:p>
            <a:pPr marL="57150" indent="0">
              <a:buNone/>
            </a:pPr>
            <a:r>
              <a:rPr lang="nl-NL" dirty="0" smtClean="0"/>
              <a:t>© </a:t>
            </a:r>
            <a:r>
              <a:rPr lang="nl-NL" dirty="0" smtClean="0"/>
              <a:t>2019 </a:t>
            </a:r>
            <a:r>
              <a:rPr lang="nl-NL" dirty="0"/>
              <a:t>NHL </a:t>
            </a:r>
            <a:r>
              <a:rPr lang="nl-NL" dirty="0" smtClean="0"/>
              <a:t>Stenden Hogeschool</a:t>
            </a:r>
            <a:endParaRPr lang="nl-NL" dirty="0" smtClean="0"/>
          </a:p>
        </p:txBody>
      </p:sp>
      <p:pic>
        <p:nvPicPr>
          <p:cNvPr id="1026" name="Picture 2" descr="Onderzoek do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9297" y="1975490"/>
            <a:ext cx="1239237" cy="1705372"/>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28" name="Picture 4" descr="Dit is onderzoe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9298" y="4077072"/>
            <a:ext cx="1239236" cy="1705639"/>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6829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hthoek 3"/>
          <p:cNvSpPr/>
          <p:nvPr/>
        </p:nvSpPr>
        <p:spPr>
          <a:xfrm>
            <a:off x="695222" y="1988840"/>
            <a:ext cx="7920880" cy="4202886"/>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1"/>
          <a:lstStyle/>
          <a:p>
            <a:pPr algn="ctr"/>
            <a:endParaRPr lang="nl-NL" dirty="0" smtClean="0"/>
          </a:p>
          <a:p>
            <a:pPr algn="ctr"/>
            <a:endParaRPr lang="nl-NL" dirty="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a:p>
            <a:pPr algn="ctr"/>
            <a:endParaRPr lang="nl-NL" dirty="0" smtClean="0"/>
          </a:p>
          <a:p>
            <a:pPr algn="ctr"/>
            <a:endParaRPr lang="nl-NL" dirty="0"/>
          </a:p>
        </p:txBody>
      </p:sp>
      <p:sp>
        <p:nvSpPr>
          <p:cNvPr id="2" name="Titel 1"/>
          <p:cNvSpPr>
            <a:spLocks noGrp="1"/>
          </p:cNvSpPr>
          <p:nvPr>
            <p:ph type="title"/>
          </p:nvPr>
        </p:nvSpPr>
        <p:spPr/>
        <p:txBody>
          <a:bodyPr>
            <a:noAutofit/>
          </a:bodyPr>
          <a:lstStyle/>
          <a:p>
            <a:r>
              <a:rPr lang="nl-NL" sz="2800" dirty="0" smtClean="0"/>
              <a:t>Context van het college</a:t>
            </a:r>
            <a:endParaRPr lang="nl-NL" sz="2800" dirty="0"/>
          </a:p>
        </p:txBody>
      </p:sp>
      <p:sp>
        <p:nvSpPr>
          <p:cNvPr id="3" name="Tijdelijke aanduiding voor inhoud 2"/>
          <p:cNvSpPr>
            <a:spLocks noGrp="1"/>
          </p:cNvSpPr>
          <p:nvPr>
            <p:ph idx="1"/>
          </p:nvPr>
        </p:nvSpPr>
        <p:spPr>
          <a:xfrm>
            <a:off x="1403648" y="2517993"/>
            <a:ext cx="5112568" cy="3456384"/>
          </a:xfrm>
        </p:spPr>
        <p:txBody>
          <a:bodyPr>
            <a:normAutofit/>
          </a:bodyPr>
          <a:lstStyle/>
          <a:p>
            <a:pPr marL="0" indent="0">
              <a:buNone/>
            </a:pPr>
            <a:r>
              <a:rPr lang="nl-NL" sz="2000" dirty="0" smtClean="0"/>
              <a:t>Globale stappen van onderzoek</a:t>
            </a:r>
          </a:p>
          <a:p>
            <a:pPr marL="514350" indent="-457200">
              <a:buFont typeface="+mj-lt"/>
              <a:buAutoNum type="arabicPeriod"/>
            </a:pPr>
            <a:r>
              <a:rPr lang="nl-NL" sz="2000" dirty="0" smtClean="0"/>
              <a:t>Aanleiding van het onderzoek en wat wil de onderzoeker weten</a:t>
            </a:r>
          </a:p>
          <a:p>
            <a:pPr marL="514350" indent="-457200">
              <a:buFont typeface="+mj-lt"/>
              <a:buAutoNum type="arabicPeriod"/>
            </a:pPr>
            <a:r>
              <a:rPr lang="nl-NL" sz="2000" dirty="0" smtClean="0"/>
              <a:t>Opzet van het onderzoek voor het beantwoorden van de vraag</a:t>
            </a:r>
          </a:p>
          <a:p>
            <a:pPr marL="514350" indent="-457200">
              <a:buFont typeface="+mj-lt"/>
              <a:buAutoNum type="arabicPeriod"/>
            </a:pPr>
            <a:r>
              <a:rPr lang="nl-NL" sz="2000" dirty="0" smtClean="0"/>
              <a:t>Verzamelen van gegevens</a:t>
            </a:r>
          </a:p>
          <a:p>
            <a:pPr marL="514350" indent="-457200">
              <a:buFont typeface="+mj-lt"/>
              <a:buAutoNum type="arabicPeriod"/>
            </a:pPr>
            <a:r>
              <a:rPr lang="nl-NL" sz="2000" dirty="0" smtClean="0"/>
              <a:t>Analyseren en rapporteren van resultaten</a:t>
            </a:r>
          </a:p>
          <a:p>
            <a:pPr marL="514350" indent="-457200">
              <a:buFont typeface="+mj-lt"/>
              <a:buAutoNum type="arabicPeriod"/>
            </a:pPr>
            <a:r>
              <a:rPr lang="nl-NL" sz="2000" dirty="0" smtClean="0"/>
              <a:t>Conclusie - het antwoord op de vraag</a:t>
            </a:r>
          </a:p>
          <a:p>
            <a:pPr marL="514350" indent="-457200">
              <a:buFont typeface="+mj-lt"/>
              <a:buAutoNum type="arabicPeriod"/>
            </a:pPr>
            <a:r>
              <a:rPr lang="nl-NL" sz="2000" dirty="0" smtClean="0"/>
              <a:t>Reflectie op het onderzoek en het vervolg</a:t>
            </a:r>
          </a:p>
          <a:p>
            <a:pPr marL="514350" indent="-457200">
              <a:buFont typeface="+mj-lt"/>
              <a:buAutoNum type="arabicPeriod"/>
            </a:pPr>
            <a:endParaRPr lang="nl-NL" sz="2000" dirty="0"/>
          </a:p>
        </p:txBody>
      </p:sp>
      <p:sp>
        <p:nvSpPr>
          <p:cNvPr id="5" name="Tekstvak 4"/>
          <p:cNvSpPr txBox="1"/>
          <p:nvPr/>
        </p:nvSpPr>
        <p:spPr>
          <a:xfrm>
            <a:off x="3143494" y="1727230"/>
            <a:ext cx="3024336" cy="523220"/>
          </a:xfrm>
          <a:prstGeom prst="rect">
            <a:avLst/>
          </a:prstGeom>
          <a:solidFill>
            <a:schemeClr val="bg1"/>
          </a:solidFill>
          <a:ln>
            <a:solidFill>
              <a:schemeClr val="accent1"/>
            </a:solidFill>
          </a:ln>
        </p:spPr>
        <p:txBody>
          <a:bodyPr wrap="square" rtlCol="0">
            <a:spAutoFit/>
          </a:bodyPr>
          <a:lstStyle/>
          <a:p>
            <a:pPr algn="ctr"/>
            <a:r>
              <a:rPr lang="nl-NL" sz="2800" dirty="0" smtClean="0">
                <a:solidFill>
                  <a:srgbClr val="00B0F0"/>
                </a:solidFill>
              </a:rPr>
              <a:t>(praktijk)onderzoek</a:t>
            </a:r>
            <a:endParaRPr lang="nl-NL" sz="2800" dirty="0">
              <a:solidFill>
                <a:srgbClr val="00B0F0"/>
              </a:solidFill>
            </a:endParaRPr>
          </a:p>
        </p:txBody>
      </p:sp>
      <p:sp>
        <p:nvSpPr>
          <p:cNvPr id="6" name="PIJL-OMHOOG en -OMLAAG 5"/>
          <p:cNvSpPr/>
          <p:nvPr/>
        </p:nvSpPr>
        <p:spPr>
          <a:xfrm>
            <a:off x="6732240" y="2564904"/>
            <a:ext cx="1584176" cy="3240360"/>
          </a:xfrm>
          <a:prstGeom prst="upDownArrow">
            <a:avLst/>
          </a:prstGeom>
        </p:spPr>
        <p:style>
          <a:lnRef idx="1">
            <a:schemeClr val="accent1"/>
          </a:lnRef>
          <a:fillRef idx="2">
            <a:schemeClr val="accent1"/>
          </a:fillRef>
          <a:effectRef idx="1">
            <a:schemeClr val="accent1"/>
          </a:effectRef>
          <a:fontRef idx="minor">
            <a:schemeClr val="dk1"/>
          </a:fontRef>
        </p:style>
        <p:txBody>
          <a:bodyPr vert="vert" rtlCol="0" anchor="ctr"/>
          <a:lstStyle/>
          <a:p>
            <a:pPr algn="ctr"/>
            <a:r>
              <a:rPr lang="nl-NL" sz="2400" dirty="0" smtClean="0"/>
              <a:t>Randvoorwaarden &amp; proces</a:t>
            </a:r>
            <a:r>
              <a:rPr lang="nl-NL" dirty="0" smtClean="0"/>
              <a:t> </a:t>
            </a:r>
            <a:endParaRPr lang="nl-NL" dirty="0"/>
          </a:p>
        </p:txBody>
      </p:sp>
    </p:spTree>
    <p:extLst>
      <p:ext uri="{BB962C8B-B14F-4D97-AF65-F5344CB8AC3E}">
        <p14:creationId xmlns:p14="http://schemas.microsoft.com/office/powerpoint/2010/main" val="1141481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nl-NL" sz="2800" dirty="0" smtClean="0"/>
              <a:t>Inhoud</a:t>
            </a:r>
            <a:endParaRPr lang="nl-NL" sz="2800" dirty="0"/>
          </a:p>
        </p:txBody>
      </p:sp>
      <p:sp>
        <p:nvSpPr>
          <p:cNvPr id="3" name="Tijdelijke aanduiding voor inhoud 2"/>
          <p:cNvSpPr>
            <a:spLocks noGrp="1"/>
          </p:cNvSpPr>
          <p:nvPr>
            <p:ph idx="1"/>
          </p:nvPr>
        </p:nvSpPr>
        <p:spPr/>
        <p:txBody>
          <a:bodyPr>
            <a:normAutofit/>
          </a:bodyPr>
          <a:lstStyle/>
          <a:p>
            <a:r>
              <a:rPr lang="nl-NL" sz="2400" dirty="0" smtClean="0"/>
              <a:t>Wat is onderzoek? </a:t>
            </a:r>
          </a:p>
          <a:p>
            <a:r>
              <a:rPr lang="nl-NL" sz="2400" dirty="0" smtClean="0"/>
              <a:t>Soorten onderzoek</a:t>
            </a:r>
          </a:p>
          <a:p>
            <a:r>
              <a:rPr lang="nl-NL" sz="2400" dirty="0" smtClean="0"/>
              <a:t>Algemene aard van praktijkonderzoek</a:t>
            </a:r>
          </a:p>
          <a:p>
            <a:r>
              <a:rPr lang="nl-NL" sz="2400" dirty="0" smtClean="0"/>
              <a:t>Criteria voor goed praktijkonderzoek</a:t>
            </a:r>
            <a:endParaRPr lang="nl-NL" sz="2400" dirty="0"/>
          </a:p>
          <a:p>
            <a:r>
              <a:rPr lang="nl-NL" sz="2400" dirty="0" smtClean="0"/>
              <a:t>Soorten vraagstellingen</a:t>
            </a:r>
            <a:endParaRPr lang="nl-NL" sz="2400" dirty="0"/>
          </a:p>
        </p:txBody>
      </p:sp>
    </p:spTree>
    <p:extLst>
      <p:ext uri="{BB962C8B-B14F-4D97-AF65-F5344CB8AC3E}">
        <p14:creationId xmlns:p14="http://schemas.microsoft.com/office/powerpoint/2010/main" val="12593998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nl-NL" sz="2800" dirty="0" smtClean="0"/>
              <a:t>Wat is onderzoek?</a:t>
            </a:r>
            <a:endParaRPr lang="nl-NL" sz="2800" dirty="0"/>
          </a:p>
        </p:txBody>
      </p:sp>
      <p:sp>
        <p:nvSpPr>
          <p:cNvPr id="3" name="Tijdelijke aanduiding voor inhoud 2"/>
          <p:cNvSpPr>
            <a:spLocks noGrp="1"/>
          </p:cNvSpPr>
          <p:nvPr>
            <p:ph idx="1"/>
          </p:nvPr>
        </p:nvSpPr>
        <p:spPr>
          <a:xfrm>
            <a:off x="457200" y="1600200"/>
            <a:ext cx="8229600" cy="4853136"/>
          </a:xfrm>
        </p:spPr>
        <p:txBody>
          <a:bodyPr>
            <a:normAutofit/>
          </a:bodyPr>
          <a:lstStyle/>
          <a:p>
            <a:pPr marL="0" indent="0">
              <a:buNone/>
            </a:pPr>
            <a:r>
              <a:rPr lang="nl-NL" sz="2400" dirty="0"/>
              <a:t>“Onderzoek is: alle systematische activiteiten gericht op het verzamelen van gegevens die informatie bevatten over een van tevoren afgebakend onderwerp met als doel een of meerdere vragen aangaande dit onderwerp te beantwoorden</a:t>
            </a:r>
            <a:r>
              <a:rPr lang="nl-NL" sz="2400" dirty="0" smtClean="0"/>
              <a:t>.” </a:t>
            </a:r>
            <a:r>
              <a:rPr lang="nl-NL" sz="1600" dirty="0" smtClean="0"/>
              <a:t>(p14 uit Fischer &amp; Julsing, </a:t>
            </a:r>
            <a:r>
              <a:rPr lang="nl-NL" sz="1600" dirty="0" smtClean="0"/>
              <a:t>2014)</a:t>
            </a:r>
            <a:endParaRPr lang="nl-NL" sz="1600" dirty="0" smtClean="0"/>
          </a:p>
          <a:p>
            <a:pPr marL="0" indent="0">
              <a:buNone/>
            </a:pPr>
            <a:endParaRPr lang="nl-NL" sz="1600" dirty="0"/>
          </a:p>
          <a:p>
            <a:pPr marL="0" indent="0">
              <a:buNone/>
            </a:pPr>
            <a:r>
              <a:rPr lang="nl-NL" sz="2000" dirty="0"/>
              <a:t>Globale stappen van onderzoek</a:t>
            </a:r>
          </a:p>
          <a:p>
            <a:pPr marL="514350" indent="-457200">
              <a:buFont typeface="+mj-lt"/>
              <a:buAutoNum type="arabicPeriod"/>
            </a:pPr>
            <a:r>
              <a:rPr lang="nl-NL" sz="2000" dirty="0"/>
              <a:t>Aanleiding van het onderzoek en </a:t>
            </a:r>
            <a:r>
              <a:rPr lang="nl-NL" sz="2000" dirty="0" smtClean="0"/>
              <a:t>de onderzoeksvraag</a:t>
            </a:r>
            <a:endParaRPr lang="nl-NL" sz="2000" dirty="0"/>
          </a:p>
          <a:p>
            <a:pPr marL="514350" indent="-457200">
              <a:buFont typeface="+mj-lt"/>
              <a:buAutoNum type="arabicPeriod"/>
            </a:pPr>
            <a:r>
              <a:rPr lang="nl-NL" sz="2000" dirty="0"/>
              <a:t>Opzet van het onderzoek voor het beantwoorden van de vraag</a:t>
            </a:r>
          </a:p>
          <a:p>
            <a:pPr marL="514350" indent="-457200">
              <a:buFont typeface="+mj-lt"/>
              <a:buAutoNum type="arabicPeriod"/>
            </a:pPr>
            <a:r>
              <a:rPr lang="nl-NL" sz="2000" dirty="0"/>
              <a:t>Verzamelen van gegevens</a:t>
            </a:r>
          </a:p>
          <a:p>
            <a:pPr marL="514350" indent="-457200">
              <a:buFont typeface="+mj-lt"/>
              <a:buAutoNum type="arabicPeriod"/>
            </a:pPr>
            <a:r>
              <a:rPr lang="nl-NL" sz="2000" dirty="0"/>
              <a:t>Analyseren en rapporteren van resultaten</a:t>
            </a:r>
          </a:p>
          <a:p>
            <a:pPr marL="514350" indent="-457200">
              <a:buFont typeface="+mj-lt"/>
              <a:buAutoNum type="arabicPeriod"/>
            </a:pPr>
            <a:r>
              <a:rPr lang="nl-NL" sz="2000" dirty="0"/>
              <a:t>Conclusie - het antwoord op de vraag</a:t>
            </a:r>
          </a:p>
          <a:p>
            <a:pPr marL="514350" indent="-457200">
              <a:buFont typeface="+mj-lt"/>
              <a:buAutoNum type="arabicPeriod"/>
            </a:pPr>
            <a:r>
              <a:rPr lang="nl-NL" sz="2000" dirty="0"/>
              <a:t>Reflectie op het onderzoek en het vervolg</a:t>
            </a:r>
          </a:p>
          <a:p>
            <a:endParaRPr lang="nl-NL" dirty="0" smtClean="0"/>
          </a:p>
          <a:p>
            <a:pPr marL="0" indent="0">
              <a:buNone/>
            </a:pPr>
            <a:endParaRPr lang="nl-NL" dirty="0"/>
          </a:p>
        </p:txBody>
      </p:sp>
    </p:spTree>
    <p:extLst>
      <p:ext uri="{BB962C8B-B14F-4D97-AF65-F5344CB8AC3E}">
        <p14:creationId xmlns:p14="http://schemas.microsoft.com/office/powerpoint/2010/main" val="2133269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Autofit/>
          </a:bodyPr>
          <a:lstStyle/>
          <a:p>
            <a:r>
              <a:rPr lang="nl-NL" sz="2800" dirty="0" smtClean="0"/>
              <a:t>Empirische cyclus</a:t>
            </a:r>
            <a:endParaRPr lang="nl-NL" sz="2800" dirty="0"/>
          </a:p>
        </p:txBody>
      </p:sp>
      <p:sp>
        <p:nvSpPr>
          <p:cNvPr id="6" name="Tijdelijke aanduiding voor inhoud 5"/>
          <p:cNvSpPr>
            <a:spLocks noGrp="1"/>
          </p:cNvSpPr>
          <p:nvPr>
            <p:ph idx="1"/>
          </p:nvPr>
        </p:nvSpPr>
        <p:spPr/>
        <p:txBody>
          <a:bodyPr/>
          <a:lstStyle/>
          <a:p>
            <a:endParaRPr lang="nl-NL" dirty="0"/>
          </a:p>
        </p:txBody>
      </p:sp>
      <p:sp>
        <p:nvSpPr>
          <p:cNvPr id="2" name="Ovaal 1"/>
          <p:cNvSpPr/>
          <p:nvPr/>
        </p:nvSpPr>
        <p:spPr>
          <a:xfrm>
            <a:off x="3491880" y="1515937"/>
            <a:ext cx="2088232"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Fase 1</a:t>
            </a:r>
          </a:p>
          <a:p>
            <a:pPr algn="ctr"/>
            <a:r>
              <a:rPr lang="nl-NL" dirty="0" smtClean="0"/>
              <a:t>waarneming</a:t>
            </a:r>
            <a:endParaRPr lang="nl-NL" dirty="0"/>
          </a:p>
        </p:txBody>
      </p:sp>
      <p:sp>
        <p:nvSpPr>
          <p:cNvPr id="7" name="Ovaal 6"/>
          <p:cNvSpPr/>
          <p:nvPr/>
        </p:nvSpPr>
        <p:spPr>
          <a:xfrm>
            <a:off x="6228184" y="3244129"/>
            <a:ext cx="2088232"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Fase 2</a:t>
            </a:r>
          </a:p>
          <a:p>
            <a:pPr algn="ctr"/>
            <a:r>
              <a:rPr lang="nl-NL" dirty="0" smtClean="0"/>
              <a:t>Verklaring vinden, </a:t>
            </a:r>
            <a:r>
              <a:rPr lang="nl-NL" dirty="0" err="1" smtClean="0"/>
              <a:t>theorie-vorming</a:t>
            </a:r>
            <a:endParaRPr lang="nl-NL" dirty="0"/>
          </a:p>
        </p:txBody>
      </p:sp>
      <p:sp>
        <p:nvSpPr>
          <p:cNvPr id="8" name="Ovaal 7"/>
          <p:cNvSpPr/>
          <p:nvPr/>
        </p:nvSpPr>
        <p:spPr>
          <a:xfrm>
            <a:off x="3491880" y="4680695"/>
            <a:ext cx="2088232"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Fase 3</a:t>
            </a:r>
          </a:p>
          <a:p>
            <a:pPr algn="ctr"/>
            <a:r>
              <a:rPr lang="nl-NL" dirty="0" smtClean="0"/>
              <a:t>Afleiden en voorspellen vanuit theorie</a:t>
            </a:r>
            <a:endParaRPr lang="nl-NL" dirty="0"/>
          </a:p>
        </p:txBody>
      </p:sp>
      <p:sp>
        <p:nvSpPr>
          <p:cNvPr id="9" name="Ovaal 8"/>
          <p:cNvSpPr/>
          <p:nvPr/>
        </p:nvSpPr>
        <p:spPr>
          <a:xfrm>
            <a:off x="816794" y="3246650"/>
            <a:ext cx="2266145" cy="2073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Fase 4</a:t>
            </a:r>
          </a:p>
          <a:p>
            <a:pPr algn="ctr"/>
            <a:r>
              <a:rPr lang="nl-NL" dirty="0" smtClean="0"/>
              <a:t>Toetsen van voorspellingen in werkelijkheid</a:t>
            </a:r>
            <a:endParaRPr lang="nl-NL" dirty="0"/>
          </a:p>
        </p:txBody>
      </p:sp>
      <p:sp>
        <p:nvSpPr>
          <p:cNvPr id="3" name="PIJL-RECHTS 2"/>
          <p:cNvSpPr/>
          <p:nvPr/>
        </p:nvSpPr>
        <p:spPr>
          <a:xfrm rot="19417892">
            <a:off x="2611318" y="2846113"/>
            <a:ext cx="830128" cy="4427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PIJL-RECHTS 9"/>
          <p:cNvSpPr/>
          <p:nvPr/>
        </p:nvSpPr>
        <p:spPr>
          <a:xfrm rot="13235170">
            <a:off x="2605067" y="5319337"/>
            <a:ext cx="830128" cy="4427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PIJL-RECHTS 10"/>
          <p:cNvSpPr/>
          <p:nvPr/>
        </p:nvSpPr>
        <p:spPr>
          <a:xfrm rot="2593510">
            <a:off x="5626984" y="2923412"/>
            <a:ext cx="830128" cy="4427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PIJL-RECHTS 11"/>
          <p:cNvSpPr/>
          <p:nvPr/>
        </p:nvSpPr>
        <p:spPr>
          <a:xfrm rot="19417892" flipH="1">
            <a:off x="5571546" y="5371648"/>
            <a:ext cx="941003" cy="44278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638810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nl-NL" sz="2800" dirty="0" smtClean="0"/>
              <a:t>Soorten onderzoek</a:t>
            </a:r>
            <a:endParaRPr lang="nl-NL" sz="2800" dirty="0"/>
          </a:p>
        </p:txBody>
      </p:sp>
      <p:sp>
        <p:nvSpPr>
          <p:cNvPr id="3" name="Tijdelijke aanduiding voor inhoud 2"/>
          <p:cNvSpPr>
            <a:spLocks noGrp="1"/>
          </p:cNvSpPr>
          <p:nvPr>
            <p:ph idx="1"/>
          </p:nvPr>
        </p:nvSpPr>
        <p:spPr>
          <a:xfrm>
            <a:off x="457200" y="1600200"/>
            <a:ext cx="4402832" cy="4997152"/>
          </a:xfrm>
        </p:spPr>
        <p:txBody>
          <a:bodyPr>
            <a:normAutofit/>
          </a:bodyPr>
          <a:lstStyle/>
          <a:p>
            <a:r>
              <a:rPr lang="nl-NL" sz="2400" dirty="0" smtClean="0"/>
              <a:t>Onderzoeken </a:t>
            </a:r>
            <a:r>
              <a:rPr lang="nl-NL" sz="2400" dirty="0"/>
              <a:t>verschillen in </a:t>
            </a:r>
          </a:p>
          <a:p>
            <a:pPr lvl="1"/>
            <a:r>
              <a:rPr lang="nl-NL" sz="2400" dirty="0"/>
              <a:t>Aard</a:t>
            </a:r>
          </a:p>
          <a:p>
            <a:pPr lvl="1"/>
            <a:r>
              <a:rPr lang="nl-NL" sz="2400" dirty="0"/>
              <a:t>Doel</a:t>
            </a:r>
          </a:p>
          <a:p>
            <a:pPr lvl="1"/>
            <a:r>
              <a:rPr lang="nl-NL" sz="2400" dirty="0"/>
              <a:t>Methode</a:t>
            </a:r>
          </a:p>
          <a:p>
            <a:endParaRPr lang="nl-NL" sz="2400" dirty="0" smtClean="0"/>
          </a:p>
          <a:p>
            <a:r>
              <a:rPr lang="nl-NL" sz="2400" dirty="0" smtClean="0"/>
              <a:t>Wetenschappelijk onderzoek </a:t>
            </a:r>
          </a:p>
          <a:p>
            <a:r>
              <a:rPr lang="nl-NL" sz="2400" dirty="0" smtClean="0"/>
              <a:t>Toegepast onderzoek</a:t>
            </a:r>
          </a:p>
          <a:p>
            <a:r>
              <a:rPr lang="nl-NL" sz="2400" dirty="0" smtClean="0"/>
              <a:t>Praktijkgericht onderzoek</a:t>
            </a:r>
            <a:endParaRPr lang="nl-NL" sz="2400" dirty="0"/>
          </a:p>
          <a:p>
            <a:pPr lvl="1"/>
            <a:r>
              <a:rPr lang="nl-NL" sz="2400" dirty="0" smtClean="0"/>
              <a:t>Verpleegkundig </a:t>
            </a:r>
            <a:r>
              <a:rPr lang="nl-NL" sz="2400" dirty="0"/>
              <a:t>onderzoek is meestal praktijkonderzoek</a:t>
            </a:r>
          </a:p>
          <a:p>
            <a:pPr marL="0" indent="0">
              <a:buNone/>
            </a:pPr>
            <a:endParaRPr lang="nl-NL" sz="2400" dirty="0"/>
          </a:p>
        </p:txBody>
      </p:sp>
      <p:graphicFrame>
        <p:nvGraphicFramePr>
          <p:cNvPr id="4" name="Tabel 3"/>
          <p:cNvGraphicFramePr>
            <a:graphicFrameLocks noGrp="1"/>
          </p:cNvGraphicFramePr>
          <p:nvPr>
            <p:extLst>
              <p:ext uri="{D42A27DB-BD31-4B8C-83A1-F6EECF244321}">
                <p14:modId xmlns:p14="http://schemas.microsoft.com/office/powerpoint/2010/main" val="3520597870"/>
              </p:ext>
            </p:extLst>
          </p:nvPr>
        </p:nvGraphicFramePr>
        <p:xfrm>
          <a:off x="5220072" y="3180097"/>
          <a:ext cx="3672408" cy="2411158"/>
        </p:xfrm>
        <a:graphic>
          <a:graphicData uri="http://schemas.openxmlformats.org/drawingml/2006/table">
            <a:tbl>
              <a:tblPr firstRow="1" bandRow="1">
                <a:tableStyleId>{2D5ABB26-0587-4C30-8999-92F81FD0307C}</a:tableStyleId>
              </a:tblPr>
              <a:tblGrid>
                <a:gridCol w="504056">
                  <a:extLst>
                    <a:ext uri="{9D8B030D-6E8A-4147-A177-3AD203B41FA5}">
                      <a16:colId xmlns:a16="http://schemas.microsoft.com/office/drawing/2014/main" val="664941737"/>
                    </a:ext>
                  </a:extLst>
                </a:gridCol>
                <a:gridCol w="936104">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tblGrid>
              <a:tr h="746819">
                <a:tc>
                  <a:txBody>
                    <a:bodyPr/>
                    <a:lstStyle/>
                    <a:p>
                      <a:pPr algn="ctr"/>
                      <a:r>
                        <a:rPr lang="nl-NL" sz="1200" dirty="0" err="1" smtClean="0"/>
                        <a:t>Opdracht-gever</a:t>
                      </a:r>
                      <a:endParaRPr lang="nl-NL" sz="1200" dirty="0"/>
                    </a:p>
                  </a:txBody>
                  <a:tcPr vert="vert"/>
                </a:tc>
                <a:tc>
                  <a:txBody>
                    <a:bodyPr/>
                    <a:lstStyle/>
                    <a:p>
                      <a:pPr algn="ctr"/>
                      <a:r>
                        <a:rPr lang="nl-NL" sz="1200" dirty="0" err="1" smtClean="0"/>
                        <a:t>Praktijk-gericht</a:t>
                      </a:r>
                      <a:r>
                        <a:rPr lang="nl-NL" sz="1200" dirty="0" smtClean="0"/>
                        <a:t> onderzoek</a:t>
                      </a:r>
                      <a:endParaRPr lang="nl-NL" sz="1200" dirty="0"/>
                    </a:p>
                  </a:txBody>
                  <a:tcPr/>
                </a:tc>
                <a:tc>
                  <a:txBody>
                    <a:bodyPr/>
                    <a:lstStyle/>
                    <a:p>
                      <a:pPr algn="ctr"/>
                      <a:endParaRPr lang="nl-NL" sz="1200" dirty="0"/>
                    </a:p>
                  </a:txBody>
                  <a:tcPr/>
                </a:tc>
                <a:tc>
                  <a:txBody>
                    <a:bodyPr/>
                    <a:lstStyle/>
                    <a:p>
                      <a:pPr algn="ctr"/>
                      <a:endParaRPr lang="nl-NL" sz="1200"/>
                    </a:p>
                  </a:txBody>
                  <a:tcPr/>
                </a:tc>
                <a:extLst>
                  <a:ext uri="{0D108BD9-81ED-4DB2-BD59-A6C34878D82A}">
                    <a16:rowId xmlns:a16="http://schemas.microsoft.com/office/drawing/2014/main" val="10000"/>
                  </a:ext>
                </a:extLst>
              </a:tr>
              <a:tr h="746819">
                <a:tc>
                  <a:txBody>
                    <a:bodyPr/>
                    <a:lstStyle/>
                    <a:p>
                      <a:pPr algn="ctr"/>
                      <a:r>
                        <a:rPr lang="nl-NL" sz="1200" dirty="0" smtClean="0"/>
                        <a:t>vakgebied</a:t>
                      </a:r>
                      <a:endParaRPr lang="nl-NL" sz="1200" dirty="0"/>
                    </a:p>
                  </a:txBody>
                  <a:tcPr vert="vert"/>
                </a:tc>
                <a:tc>
                  <a:txBody>
                    <a:bodyPr/>
                    <a:lstStyle/>
                    <a:p>
                      <a:pPr algn="ctr"/>
                      <a:endParaRPr lang="nl-NL" sz="1200" dirty="0"/>
                    </a:p>
                  </a:txBody>
                  <a:tcPr/>
                </a:tc>
                <a:tc>
                  <a:txBody>
                    <a:bodyPr/>
                    <a:lstStyle/>
                    <a:p>
                      <a:pPr algn="ctr"/>
                      <a:r>
                        <a:rPr lang="nl-NL" sz="1200" dirty="0" smtClean="0"/>
                        <a:t>Toegepast</a:t>
                      </a:r>
                      <a:r>
                        <a:rPr lang="nl-NL" sz="1200" baseline="0" dirty="0" smtClean="0"/>
                        <a:t> onderzoek</a:t>
                      </a:r>
                      <a:endParaRPr lang="nl-NL" sz="1200" dirty="0"/>
                    </a:p>
                  </a:txBody>
                  <a:tcPr/>
                </a:tc>
                <a:tc>
                  <a:txBody>
                    <a:bodyPr/>
                    <a:lstStyle/>
                    <a:p>
                      <a:pPr algn="ctr"/>
                      <a:endParaRPr lang="nl-NL" sz="1200" dirty="0"/>
                    </a:p>
                  </a:txBody>
                  <a:tcPr/>
                </a:tc>
                <a:extLst>
                  <a:ext uri="{0D108BD9-81ED-4DB2-BD59-A6C34878D82A}">
                    <a16:rowId xmlns:a16="http://schemas.microsoft.com/office/drawing/2014/main" val="10001"/>
                  </a:ext>
                </a:extLst>
              </a:tr>
              <a:tr h="917520">
                <a:tc>
                  <a:txBody>
                    <a:bodyPr/>
                    <a:lstStyle/>
                    <a:p>
                      <a:pPr algn="ctr"/>
                      <a:r>
                        <a:rPr lang="nl-NL" sz="1200" dirty="0" smtClean="0"/>
                        <a:t>wetenschap</a:t>
                      </a:r>
                      <a:endParaRPr lang="nl-NL" sz="1200" dirty="0"/>
                    </a:p>
                  </a:txBody>
                  <a:tcPr vert="vert"/>
                </a:tc>
                <a:tc>
                  <a:txBody>
                    <a:bodyPr/>
                    <a:lstStyle/>
                    <a:p>
                      <a:pPr algn="ctr"/>
                      <a:endParaRPr lang="nl-NL" sz="1200"/>
                    </a:p>
                  </a:txBody>
                  <a:tcPr/>
                </a:tc>
                <a:tc>
                  <a:txBody>
                    <a:bodyPr/>
                    <a:lstStyle/>
                    <a:p>
                      <a:pPr algn="ctr"/>
                      <a:endParaRPr lang="nl-NL" sz="1200" dirty="0"/>
                    </a:p>
                  </a:txBody>
                  <a:tcPr/>
                </a:tc>
                <a:tc>
                  <a:txBody>
                    <a:bodyPr/>
                    <a:lstStyle/>
                    <a:p>
                      <a:pPr algn="ctr"/>
                      <a:r>
                        <a:rPr lang="nl-NL" sz="1200" dirty="0" smtClean="0"/>
                        <a:t>Wetenschappelijk  onderzoek</a:t>
                      </a:r>
                      <a:endParaRPr lang="nl-NL" sz="1200" dirty="0"/>
                    </a:p>
                  </a:txBody>
                  <a:tcPr/>
                </a:tc>
                <a:extLst>
                  <a:ext uri="{0D108BD9-81ED-4DB2-BD59-A6C34878D82A}">
                    <a16:rowId xmlns:a16="http://schemas.microsoft.com/office/drawing/2014/main" val="10002"/>
                  </a:ext>
                </a:extLst>
              </a:tr>
            </a:tbl>
          </a:graphicData>
        </a:graphic>
      </p:graphicFrame>
      <p:sp>
        <p:nvSpPr>
          <p:cNvPr id="5" name="PIJL-OMLAAG 4"/>
          <p:cNvSpPr/>
          <p:nvPr/>
        </p:nvSpPr>
        <p:spPr>
          <a:xfrm>
            <a:off x="4551071" y="3070974"/>
            <a:ext cx="648072" cy="2520280"/>
          </a:xfrm>
          <a:prstGeom prst="down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l-NL" sz="2000" dirty="0" smtClean="0">
                <a:solidFill>
                  <a:schemeClr val="tx2"/>
                </a:solidFill>
              </a:rPr>
              <a:t>relevantie resultaten</a:t>
            </a:r>
            <a:endParaRPr lang="nl-NL" sz="2000" dirty="0">
              <a:solidFill>
                <a:schemeClr val="tx2"/>
              </a:solidFill>
            </a:endParaRPr>
          </a:p>
        </p:txBody>
      </p:sp>
      <p:sp>
        <p:nvSpPr>
          <p:cNvPr id="6" name="PIJL-OMLAAG 5"/>
          <p:cNvSpPr/>
          <p:nvPr/>
        </p:nvSpPr>
        <p:spPr>
          <a:xfrm rot="16200000">
            <a:off x="6732240" y="1167819"/>
            <a:ext cx="648072" cy="3154209"/>
          </a:xfrm>
          <a:prstGeom prst="downArrow">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nl-NL" dirty="0" smtClean="0">
                <a:solidFill>
                  <a:schemeClr val="tx2"/>
                </a:solidFill>
              </a:rPr>
              <a:t>Gedegenheid methodiek</a:t>
            </a:r>
            <a:endParaRPr lang="nl-NL" dirty="0">
              <a:solidFill>
                <a:schemeClr val="tx2"/>
              </a:solidFill>
            </a:endParaRPr>
          </a:p>
        </p:txBody>
      </p:sp>
      <p:sp>
        <p:nvSpPr>
          <p:cNvPr id="7" name="Tekstvak 6"/>
          <p:cNvSpPr txBox="1"/>
          <p:nvPr/>
        </p:nvSpPr>
        <p:spPr>
          <a:xfrm>
            <a:off x="457200" y="6006589"/>
            <a:ext cx="8460432" cy="461665"/>
          </a:xfrm>
          <a:prstGeom prst="rect">
            <a:avLst/>
          </a:prstGeom>
          <a:noFill/>
        </p:spPr>
        <p:txBody>
          <a:bodyPr wrap="square" rtlCol="0">
            <a:spAutoFit/>
          </a:bodyPr>
          <a:lstStyle/>
          <a:p>
            <a:r>
              <a:rPr lang="nl-NL" sz="1200" dirty="0" smtClean="0"/>
              <a:t>Figuur vrij naar: </a:t>
            </a:r>
            <a:r>
              <a:rPr lang="nl-NL" sz="1200" dirty="0"/>
              <a:t>Andriessen, D. (2014). </a:t>
            </a:r>
            <a:r>
              <a:rPr lang="nl-NL" sz="1200" i="1" dirty="0"/>
              <a:t>Praktisch relevant en methodisch grondig?</a:t>
            </a:r>
            <a:r>
              <a:rPr lang="nl-NL" sz="1200" dirty="0"/>
              <a:t> (Dimensies van onderzoek in het HBO). Geraadpleegd van </a:t>
            </a:r>
            <a:r>
              <a:rPr lang="nl-NL" sz="1100" dirty="0"/>
              <a:t>https://www.onderzoek.hu.nl/~/media/LLL/Docs/Openbare%20lessen/Openbare%20les%20Daan%20Andriessen.pdf</a:t>
            </a:r>
          </a:p>
        </p:txBody>
      </p:sp>
    </p:spTree>
    <p:extLst>
      <p:ext uri="{BB962C8B-B14F-4D97-AF65-F5344CB8AC3E}">
        <p14:creationId xmlns:p14="http://schemas.microsoft.com/office/powerpoint/2010/main" val="444317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229600" cy="791865"/>
          </a:xfrm>
        </p:spPr>
        <p:txBody>
          <a:bodyPr>
            <a:normAutofit/>
          </a:bodyPr>
          <a:lstStyle/>
          <a:p>
            <a:pPr>
              <a:defRPr/>
            </a:pPr>
            <a:r>
              <a:rPr lang="nl-NL" sz="2800" dirty="0" smtClean="0"/>
              <a:t>Verschillen </a:t>
            </a:r>
            <a:br>
              <a:rPr lang="nl-NL" sz="2800" dirty="0" smtClean="0"/>
            </a:br>
            <a:endParaRPr lang="nl-NL" sz="2800" dirty="0"/>
          </a:p>
        </p:txBody>
      </p:sp>
      <p:graphicFrame>
        <p:nvGraphicFramePr>
          <p:cNvPr id="4" name="Tijdelijke aanduiding voor inhoud 3"/>
          <p:cNvGraphicFramePr>
            <a:graphicFrameLocks noGrp="1"/>
          </p:cNvGraphicFramePr>
          <p:nvPr>
            <p:ph idx="1"/>
            <p:extLst>
              <p:ext uri="{D42A27DB-BD31-4B8C-83A1-F6EECF244321}">
                <p14:modId xmlns:p14="http://schemas.microsoft.com/office/powerpoint/2010/main" val="2216375299"/>
              </p:ext>
            </p:extLst>
          </p:nvPr>
        </p:nvGraphicFramePr>
        <p:xfrm>
          <a:off x="467544" y="980728"/>
          <a:ext cx="8229600" cy="5466629"/>
        </p:xfrm>
        <a:graphic>
          <a:graphicData uri="http://schemas.openxmlformats.org/drawingml/2006/table">
            <a:tbl>
              <a:tblPr firstRow="1" bandRow="1">
                <a:tableStyleId>{5C22544A-7EE6-4342-B048-85BDC9FD1C3A}</a:tableStyleId>
              </a:tblPr>
              <a:tblGrid>
                <a:gridCol w="3970784">
                  <a:extLst>
                    <a:ext uri="{9D8B030D-6E8A-4147-A177-3AD203B41FA5}">
                      <a16:colId xmlns:a16="http://schemas.microsoft.com/office/drawing/2014/main" val="20000"/>
                    </a:ext>
                  </a:extLst>
                </a:gridCol>
                <a:gridCol w="4258816">
                  <a:extLst>
                    <a:ext uri="{9D8B030D-6E8A-4147-A177-3AD203B41FA5}">
                      <a16:colId xmlns:a16="http://schemas.microsoft.com/office/drawing/2014/main" val="20001"/>
                    </a:ext>
                  </a:extLst>
                </a:gridCol>
              </a:tblGrid>
              <a:tr h="508121">
                <a:tc>
                  <a:txBody>
                    <a:bodyPr/>
                    <a:lstStyle/>
                    <a:p>
                      <a:r>
                        <a:rPr lang="nl-NL" sz="2400" dirty="0" smtClean="0"/>
                        <a:t>wetenschappelijk onderzoek</a:t>
                      </a:r>
                      <a:endParaRPr lang="nl-NL" sz="2400" dirty="0"/>
                    </a:p>
                  </a:txBody>
                  <a:tcPr marT="45713" marB="4571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2400" dirty="0" smtClean="0"/>
                        <a:t>Praktijk(gericht)onderzoek</a:t>
                      </a:r>
                      <a:endParaRPr lang="nl-NL" sz="2400" dirty="0"/>
                    </a:p>
                  </a:txBody>
                  <a:tcPr marT="45713" marB="45713"/>
                </a:tc>
                <a:extLst>
                  <a:ext uri="{0D108BD9-81ED-4DB2-BD59-A6C34878D82A}">
                    <a16:rowId xmlns:a16="http://schemas.microsoft.com/office/drawing/2014/main" val="10000"/>
                  </a:ext>
                </a:extLst>
              </a:tr>
              <a:tr h="508121">
                <a:tc>
                  <a:txBody>
                    <a:bodyPr/>
                    <a:lstStyle/>
                    <a:p>
                      <a:r>
                        <a:rPr lang="nl-NL" sz="2400" b="1" dirty="0" smtClean="0"/>
                        <a:t>Kennis vermeerderen</a:t>
                      </a:r>
                      <a:endParaRPr lang="nl-NL" sz="2400" b="1" dirty="0"/>
                    </a:p>
                  </a:txBody>
                  <a:tcPr marT="45713" marB="45713"/>
                </a:tc>
                <a:tc>
                  <a:txBody>
                    <a:bodyPr/>
                    <a:lstStyle/>
                    <a:p>
                      <a:r>
                        <a:rPr lang="nl-NL" sz="2400" b="1" dirty="0" smtClean="0"/>
                        <a:t>Nut voor de praktijk</a:t>
                      </a:r>
                      <a:endParaRPr lang="nl-NL" sz="2400" b="1" dirty="0"/>
                    </a:p>
                  </a:txBody>
                  <a:tcPr marT="45713" marB="45713"/>
                </a:tc>
                <a:extLst>
                  <a:ext uri="{0D108BD9-81ED-4DB2-BD59-A6C34878D82A}">
                    <a16:rowId xmlns:a16="http://schemas.microsoft.com/office/drawing/2014/main" val="10001"/>
                  </a:ext>
                </a:extLst>
              </a:tr>
              <a:tr h="571997">
                <a:tc>
                  <a:txBody>
                    <a:bodyPr/>
                    <a:lstStyle/>
                    <a:p>
                      <a:r>
                        <a:rPr lang="nl-NL" sz="2400" dirty="0" smtClean="0"/>
                        <a:t>Begrijpen van de werkelijkheid</a:t>
                      </a:r>
                      <a:endParaRPr lang="nl-NL" sz="2400" dirty="0"/>
                    </a:p>
                  </a:txBody>
                  <a:tcPr marT="45713" marB="45713"/>
                </a:tc>
                <a:tc>
                  <a:txBody>
                    <a:bodyPr/>
                    <a:lstStyle/>
                    <a:p>
                      <a:r>
                        <a:rPr lang="nl-NL" sz="2400" dirty="0" smtClean="0"/>
                        <a:t>Beïnvloeden van de werkelijkheid</a:t>
                      </a:r>
                      <a:endParaRPr lang="nl-NL" sz="2400" dirty="0"/>
                    </a:p>
                  </a:txBody>
                  <a:tcPr marT="45713" marB="45713"/>
                </a:tc>
                <a:extLst>
                  <a:ext uri="{0D108BD9-81ED-4DB2-BD59-A6C34878D82A}">
                    <a16:rowId xmlns:a16="http://schemas.microsoft.com/office/drawing/2014/main" val="10002"/>
                  </a:ext>
                </a:extLst>
              </a:tr>
              <a:tr h="725541">
                <a:tc>
                  <a:txBody>
                    <a:bodyPr/>
                    <a:lstStyle/>
                    <a:p>
                      <a:r>
                        <a:rPr lang="nl-NL" sz="2400" dirty="0" smtClean="0"/>
                        <a:t>Ontwikkelen van theorie</a:t>
                      </a:r>
                      <a:endParaRPr lang="nl-NL" sz="2400" dirty="0"/>
                    </a:p>
                  </a:txBody>
                  <a:tcPr marT="45713" marB="45713"/>
                </a:tc>
                <a:tc>
                  <a:txBody>
                    <a:bodyPr/>
                    <a:lstStyle/>
                    <a:p>
                      <a:r>
                        <a:rPr lang="nl-NL" sz="2400" dirty="0" smtClean="0"/>
                        <a:t>Ontwikkelen van beleid/ oplossen van problemen</a:t>
                      </a:r>
                      <a:endParaRPr lang="nl-NL" sz="2400" dirty="0"/>
                    </a:p>
                  </a:txBody>
                  <a:tcPr marT="45713" marB="45713"/>
                </a:tc>
                <a:extLst>
                  <a:ext uri="{0D108BD9-81ED-4DB2-BD59-A6C34878D82A}">
                    <a16:rowId xmlns:a16="http://schemas.microsoft.com/office/drawing/2014/main" val="10003"/>
                  </a:ext>
                </a:extLst>
              </a:tr>
              <a:tr h="508121">
                <a:tc>
                  <a:txBody>
                    <a:bodyPr/>
                    <a:lstStyle/>
                    <a:p>
                      <a:r>
                        <a:rPr lang="nl-NL" sz="2400" dirty="0" smtClean="0"/>
                        <a:t>Verklaren</a:t>
                      </a:r>
                      <a:r>
                        <a:rPr lang="nl-NL" sz="2400" baseline="0" dirty="0" smtClean="0"/>
                        <a:t> van fenomenen</a:t>
                      </a:r>
                      <a:endParaRPr lang="nl-NL" sz="2400" dirty="0"/>
                    </a:p>
                  </a:txBody>
                  <a:tcPr marT="45713" marB="45713"/>
                </a:tc>
                <a:tc>
                  <a:txBody>
                    <a:bodyPr/>
                    <a:lstStyle/>
                    <a:p>
                      <a:r>
                        <a:rPr lang="nl-NL" sz="2400" dirty="0" smtClean="0"/>
                        <a:t>Bedenken</a:t>
                      </a:r>
                      <a:r>
                        <a:rPr lang="nl-NL" sz="2400" baseline="0" dirty="0" smtClean="0"/>
                        <a:t> van actieplannen</a:t>
                      </a:r>
                      <a:endParaRPr lang="nl-NL" sz="2400" dirty="0"/>
                    </a:p>
                  </a:txBody>
                  <a:tcPr marT="45713" marB="45713"/>
                </a:tc>
                <a:extLst>
                  <a:ext uri="{0D108BD9-81ED-4DB2-BD59-A6C34878D82A}">
                    <a16:rowId xmlns:a16="http://schemas.microsoft.com/office/drawing/2014/main" val="10004"/>
                  </a:ext>
                </a:extLst>
              </a:tr>
              <a:tr h="508121">
                <a:tc>
                  <a:txBody>
                    <a:bodyPr/>
                    <a:lstStyle/>
                    <a:p>
                      <a:r>
                        <a:rPr lang="nl-NL" sz="2400" dirty="0" smtClean="0"/>
                        <a:t>Objectieve conclusies</a:t>
                      </a:r>
                      <a:endParaRPr lang="nl-NL" sz="2400" dirty="0"/>
                    </a:p>
                  </a:txBody>
                  <a:tcPr marT="45713" marB="45713"/>
                </a:tc>
                <a:tc>
                  <a:txBody>
                    <a:bodyPr/>
                    <a:lstStyle/>
                    <a:p>
                      <a:r>
                        <a:rPr lang="nl-NL" sz="2400" dirty="0" smtClean="0"/>
                        <a:t>Onderbouwde beslissingen</a:t>
                      </a:r>
                      <a:endParaRPr lang="nl-NL" sz="2400" dirty="0"/>
                    </a:p>
                  </a:txBody>
                  <a:tcPr marT="45713" marB="45713"/>
                </a:tc>
                <a:extLst>
                  <a:ext uri="{0D108BD9-81ED-4DB2-BD59-A6C34878D82A}">
                    <a16:rowId xmlns:a16="http://schemas.microsoft.com/office/drawing/2014/main" val="10005"/>
                  </a:ext>
                </a:extLst>
              </a:tr>
              <a:tr h="508121">
                <a:tc>
                  <a:txBody>
                    <a:bodyPr/>
                    <a:lstStyle/>
                    <a:p>
                      <a:r>
                        <a:rPr lang="nl-NL" sz="2400" dirty="0" smtClean="0"/>
                        <a:t>Ware conclusies</a:t>
                      </a:r>
                      <a:endParaRPr lang="nl-NL" sz="2400" dirty="0"/>
                    </a:p>
                  </a:txBody>
                  <a:tcPr marT="45713" marB="45713"/>
                </a:tc>
                <a:tc>
                  <a:txBody>
                    <a:bodyPr/>
                    <a:lstStyle/>
                    <a:p>
                      <a:r>
                        <a:rPr lang="nl-NL" sz="2400" dirty="0" smtClean="0"/>
                        <a:t>Nuttige conclusies</a:t>
                      </a:r>
                      <a:endParaRPr lang="nl-NL" sz="2400" dirty="0"/>
                    </a:p>
                  </a:txBody>
                  <a:tcPr marT="45713" marB="45713"/>
                </a:tc>
                <a:extLst>
                  <a:ext uri="{0D108BD9-81ED-4DB2-BD59-A6C34878D82A}">
                    <a16:rowId xmlns:a16="http://schemas.microsoft.com/office/drawing/2014/main" val="10006"/>
                  </a:ext>
                </a:extLst>
              </a:tr>
              <a:tr h="419853">
                <a:tc>
                  <a:txBody>
                    <a:bodyPr/>
                    <a:lstStyle/>
                    <a:p>
                      <a:r>
                        <a:rPr lang="nl-NL" sz="2400" dirty="0" smtClean="0"/>
                        <a:t>Veelal monodisciplinair</a:t>
                      </a:r>
                      <a:endParaRPr lang="nl-NL" sz="2400" dirty="0"/>
                    </a:p>
                  </a:txBody>
                  <a:tcPr marT="45713" marB="45713"/>
                </a:tc>
                <a:tc>
                  <a:txBody>
                    <a:bodyPr/>
                    <a:lstStyle/>
                    <a:p>
                      <a:r>
                        <a:rPr lang="nl-NL" sz="2400" dirty="0" smtClean="0"/>
                        <a:t>Multidisciplinair</a:t>
                      </a:r>
                      <a:endParaRPr lang="nl-NL" sz="2400" dirty="0"/>
                    </a:p>
                  </a:txBody>
                  <a:tcPr marT="45713" marB="45713"/>
                </a:tc>
                <a:extLst>
                  <a:ext uri="{0D108BD9-81ED-4DB2-BD59-A6C34878D82A}">
                    <a16:rowId xmlns:a16="http://schemas.microsoft.com/office/drawing/2014/main" val="10007"/>
                  </a:ext>
                </a:extLst>
              </a:tr>
              <a:tr h="775828">
                <a:tc>
                  <a:txBody>
                    <a:bodyPr/>
                    <a:lstStyle/>
                    <a:p>
                      <a:r>
                        <a:rPr lang="nl-NL" sz="2400" dirty="0" smtClean="0"/>
                        <a:t>Vanuit</a:t>
                      </a:r>
                      <a:r>
                        <a:rPr lang="nl-NL" sz="2400" baseline="0" dirty="0" smtClean="0"/>
                        <a:t> onderzoeker</a:t>
                      </a:r>
                    </a:p>
                    <a:p>
                      <a:r>
                        <a:rPr lang="nl-NL" sz="2400" baseline="0" dirty="0" smtClean="0"/>
                        <a:t>(nieuwsgierigheid)</a:t>
                      </a:r>
                    </a:p>
                  </a:txBody>
                  <a:tcPr marT="45713" marB="45713"/>
                </a:tc>
                <a:tc>
                  <a:txBody>
                    <a:bodyPr/>
                    <a:lstStyle/>
                    <a:p>
                      <a:r>
                        <a:rPr lang="nl-NL" sz="2300" dirty="0" smtClean="0"/>
                        <a:t>Vanuit praktijk/belanghebbende:</a:t>
                      </a:r>
                    </a:p>
                    <a:p>
                      <a:r>
                        <a:rPr lang="nl-NL" sz="2000" i="0" dirty="0" smtClean="0"/>
                        <a:t>(professional /manager/ klanten)</a:t>
                      </a:r>
                      <a:endParaRPr lang="nl-NL" sz="2000" i="0" dirty="0"/>
                    </a:p>
                  </a:txBody>
                  <a:tcPr marT="45713" marB="45713"/>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6398770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nl-NL" sz="2800" dirty="0" smtClean="0"/>
              <a:t>Criteria (praktijk)onderzoek</a:t>
            </a:r>
            <a:endParaRPr lang="nl-NL" sz="2800" dirty="0"/>
          </a:p>
        </p:txBody>
      </p:sp>
      <p:sp>
        <p:nvSpPr>
          <p:cNvPr id="3" name="Tijdelijke aanduiding voor inhoud 2"/>
          <p:cNvSpPr>
            <a:spLocks noGrp="1"/>
          </p:cNvSpPr>
          <p:nvPr>
            <p:ph idx="1"/>
          </p:nvPr>
        </p:nvSpPr>
        <p:spPr>
          <a:xfrm>
            <a:off x="827584" y="1800000"/>
            <a:ext cx="7590702" cy="4264025"/>
          </a:xfrm>
        </p:spPr>
        <p:txBody>
          <a:bodyPr>
            <a:noAutofit/>
          </a:bodyPr>
          <a:lstStyle/>
          <a:p>
            <a:r>
              <a:rPr lang="nl-NL" sz="2400" dirty="0" smtClean="0"/>
              <a:t>Onafhankelijk en objectief</a:t>
            </a:r>
          </a:p>
          <a:p>
            <a:r>
              <a:rPr lang="nl-NL" sz="2400" dirty="0" smtClean="0"/>
              <a:t>Controleerbaar en toetsbaar </a:t>
            </a:r>
          </a:p>
          <a:p>
            <a:r>
              <a:rPr lang="nl-NL" sz="2400" dirty="0" smtClean="0"/>
              <a:t>Reproduceerbaar </a:t>
            </a:r>
          </a:p>
          <a:p>
            <a:r>
              <a:rPr lang="nl-NL" sz="2400" dirty="0" err="1" smtClean="0"/>
              <a:t>Generaliseerbaar</a:t>
            </a:r>
            <a:r>
              <a:rPr lang="nl-NL" sz="2400" dirty="0" smtClean="0"/>
              <a:t> (minder relevant voor praktijkonderzoek)</a:t>
            </a:r>
            <a:endParaRPr lang="nl-NL" sz="2400" dirty="0"/>
          </a:p>
          <a:p>
            <a:r>
              <a:rPr lang="nl-NL" sz="2400" dirty="0" smtClean="0"/>
              <a:t>Uitvoerbaar en bruikbaar</a:t>
            </a:r>
          </a:p>
          <a:p>
            <a:r>
              <a:rPr lang="nl-NL" sz="2400" dirty="0" smtClean="0"/>
              <a:t>Ethisch verantwoord</a:t>
            </a:r>
          </a:p>
          <a:p>
            <a:endParaRPr lang="nl-NL" sz="2400" dirty="0" smtClean="0"/>
          </a:p>
          <a:p>
            <a:r>
              <a:rPr lang="nl-NL" sz="2400" dirty="0" smtClean="0"/>
              <a:t>Validiteit / geldigheid (meet je wat je wilt meten)</a:t>
            </a:r>
            <a:endParaRPr lang="nl-NL" sz="2400" dirty="0"/>
          </a:p>
          <a:p>
            <a:r>
              <a:rPr lang="nl-NL" sz="2400" dirty="0" smtClean="0"/>
              <a:t>Betrouwbaarheid (meet je vrij van toevallige fouten)</a:t>
            </a:r>
          </a:p>
          <a:p>
            <a:r>
              <a:rPr lang="nl-NL" sz="2400" dirty="0" smtClean="0"/>
              <a:t>Praktische relevantie</a:t>
            </a:r>
            <a:endParaRPr lang="nl-NL" sz="2400" dirty="0"/>
          </a:p>
          <a:p>
            <a:endParaRPr lang="nl-NL" sz="2000" dirty="0" smtClean="0"/>
          </a:p>
        </p:txBody>
      </p:sp>
    </p:spTree>
    <p:extLst>
      <p:ext uri="{BB962C8B-B14F-4D97-AF65-F5344CB8AC3E}">
        <p14:creationId xmlns:p14="http://schemas.microsoft.com/office/powerpoint/2010/main" val="305887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a:defRPr/>
            </a:pPr>
            <a:r>
              <a:rPr lang="nl-NL" sz="2800" dirty="0" smtClean="0"/>
              <a:t>Kernvragen voor de praktijkgerichte onderzoeker</a:t>
            </a:r>
            <a:endParaRPr lang="nl-NL" sz="2800" dirty="0"/>
          </a:p>
        </p:txBody>
      </p:sp>
      <p:sp>
        <p:nvSpPr>
          <p:cNvPr id="8" name="Tijdelijke aanduiding voor inhoud 7"/>
          <p:cNvSpPr>
            <a:spLocks noGrp="1"/>
          </p:cNvSpPr>
          <p:nvPr>
            <p:ph idx="1"/>
          </p:nvPr>
        </p:nvSpPr>
        <p:spPr>
          <a:xfrm>
            <a:off x="457200" y="1600201"/>
            <a:ext cx="8229600" cy="2548880"/>
          </a:xfrm>
        </p:spPr>
        <p:txBody>
          <a:bodyPr>
            <a:noAutofit/>
          </a:bodyPr>
          <a:lstStyle/>
          <a:p>
            <a:pPr fontAlgn="t">
              <a:lnSpc>
                <a:spcPct val="150000"/>
              </a:lnSpc>
              <a:spcBef>
                <a:spcPts val="0"/>
              </a:spcBef>
            </a:pPr>
            <a:r>
              <a:rPr lang="nl-NL" sz="2400" dirty="0" smtClean="0">
                <a:solidFill>
                  <a:srgbClr val="000000"/>
                </a:solidFill>
              </a:rPr>
              <a:t>Wat </a:t>
            </a:r>
            <a:r>
              <a:rPr lang="nl-NL" sz="2400" dirty="0">
                <a:solidFill>
                  <a:srgbClr val="000000"/>
                </a:solidFill>
              </a:rPr>
              <a:t>wil ik </a:t>
            </a:r>
            <a:r>
              <a:rPr lang="nl-NL" sz="2400" dirty="0" smtClean="0">
                <a:solidFill>
                  <a:srgbClr val="000000"/>
                </a:solidFill>
              </a:rPr>
              <a:t>produceren / </a:t>
            </a:r>
            <a:r>
              <a:rPr lang="nl-NL" sz="2400" dirty="0" smtClean="0">
                <a:solidFill>
                  <a:srgbClr val="000000"/>
                </a:solidFill>
              </a:rPr>
              <a:t>bewerkstelligen </a:t>
            </a:r>
            <a:r>
              <a:rPr lang="nl-NL" sz="2400" dirty="0">
                <a:solidFill>
                  <a:srgbClr val="000000"/>
                </a:solidFill>
              </a:rPr>
              <a:t>met mijn </a:t>
            </a:r>
            <a:r>
              <a:rPr lang="nl-NL" sz="2400" dirty="0" smtClean="0">
                <a:solidFill>
                  <a:srgbClr val="000000"/>
                </a:solidFill>
              </a:rPr>
              <a:t>onderzoek?</a:t>
            </a:r>
            <a:endParaRPr lang="nl-NL" sz="2400" dirty="0"/>
          </a:p>
          <a:p>
            <a:pPr fontAlgn="t">
              <a:lnSpc>
                <a:spcPct val="150000"/>
              </a:lnSpc>
              <a:spcBef>
                <a:spcPts val="0"/>
              </a:spcBef>
            </a:pPr>
            <a:r>
              <a:rPr lang="nl-NL" sz="2400" dirty="0">
                <a:solidFill>
                  <a:srgbClr val="000000"/>
                </a:solidFill>
              </a:rPr>
              <a:t>Voor wie produceer ik (afnemers en opdrachtgever</a:t>
            </a:r>
            <a:r>
              <a:rPr lang="nl-NL" sz="2400" dirty="0" smtClean="0">
                <a:solidFill>
                  <a:srgbClr val="000000"/>
                </a:solidFill>
              </a:rPr>
              <a:t>)?</a:t>
            </a:r>
            <a:endParaRPr lang="nl-NL" sz="2400" dirty="0"/>
          </a:p>
          <a:p>
            <a:pPr fontAlgn="t">
              <a:lnSpc>
                <a:spcPct val="150000"/>
              </a:lnSpc>
              <a:spcBef>
                <a:spcPts val="0"/>
              </a:spcBef>
            </a:pPr>
            <a:r>
              <a:rPr lang="nl-NL" sz="2400" dirty="0">
                <a:solidFill>
                  <a:srgbClr val="000000"/>
                </a:solidFill>
              </a:rPr>
              <a:t>Welke rol ken ik belanghebbenden toe in het </a:t>
            </a:r>
            <a:r>
              <a:rPr lang="nl-NL" sz="2400" dirty="0" smtClean="0">
                <a:solidFill>
                  <a:srgbClr val="000000"/>
                </a:solidFill>
              </a:rPr>
              <a:t>onderzoek?</a:t>
            </a:r>
            <a:endParaRPr lang="nl-NL" sz="2400" dirty="0"/>
          </a:p>
          <a:p>
            <a:pPr fontAlgn="t">
              <a:lnSpc>
                <a:spcPct val="150000"/>
              </a:lnSpc>
              <a:spcBef>
                <a:spcPts val="0"/>
              </a:spcBef>
            </a:pPr>
            <a:r>
              <a:rPr lang="nl-NL" sz="2400" dirty="0">
                <a:solidFill>
                  <a:srgbClr val="000000"/>
                </a:solidFill>
              </a:rPr>
              <a:t>Welke medewerking krijg ik vanuit de </a:t>
            </a:r>
            <a:r>
              <a:rPr lang="nl-NL" sz="2400" dirty="0" smtClean="0">
                <a:solidFill>
                  <a:srgbClr val="000000"/>
                </a:solidFill>
              </a:rPr>
              <a:t>praktijk (haalbaarheid</a:t>
            </a:r>
            <a:r>
              <a:rPr lang="nl-NL" sz="2400" dirty="0">
                <a:solidFill>
                  <a:srgbClr val="000000"/>
                </a:solidFill>
              </a:rPr>
              <a:t>, efficiëntie, draagvlak</a:t>
            </a:r>
            <a:r>
              <a:rPr lang="nl-NL" sz="2400" dirty="0" smtClean="0">
                <a:solidFill>
                  <a:srgbClr val="000000"/>
                </a:solidFill>
              </a:rPr>
              <a:t>)?</a:t>
            </a:r>
            <a:endParaRPr lang="nl-NL" sz="2400" dirty="0"/>
          </a:p>
          <a:p>
            <a:pPr fontAlgn="t">
              <a:lnSpc>
                <a:spcPct val="150000"/>
              </a:lnSpc>
              <a:spcBef>
                <a:spcPts val="0"/>
              </a:spcBef>
            </a:pPr>
            <a:r>
              <a:rPr lang="nl-NL" sz="2400" dirty="0">
                <a:solidFill>
                  <a:srgbClr val="000000"/>
                </a:solidFill>
              </a:rPr>
              <a:t>Wie beoordeelt de </a:t>
            </a:r>
            <a:r>
              <a:rPr lang="nl-NL" sz="2400" dirty="0" smtClean="0">
                <a:solidFill>
                  <a:srgbClr val="000000"/>
                </a:solidFill>
              </a:rPr>
              <a:t>resultaten? (kwaliteit </a:t>
            </a:r>
            <a:r>
              <a:rPr lang="nl-NL" sz="2400" dirty="0">
                <a:solidFill>
                  <a:srgbClr val="000000"/>
                </a:solidFill>
              </a:rPr>
              <a:t>van het </a:t>
            </a:r>
            <a:r>
              <a:rPr lang="nl-NL" sz="2400" dirty="0" smtClean="0">
                <a:solidFill>
                  <a:srgbClr val="000000"/>
                </a:solidFill>
              </a:rPr>
              <a:t>product)</a:t>
            </a:r>
            <a:endParaRPr lang="nl-NL" sz="2400" dirty="0"/>
          </a:p>
          <a:p>
            <a:pPr fontAlgn="t">
              <a:lnSpc>
                <a:spcPct val="150000"/>
              </a:lnSpc>
              <a:spcBef>
                <a:spcPts val="0"/>
              </a:spcBef>
            </a:pPr>
            <a:r>
              <a:rPr lang="nl-NL" sz="2400" dirty="0">
                <a:solidFill>
                  <a:srgbClr val="000000"/>
                </a:solidFill>
              </a:rPr>
              <a:t>Wanneer </a:t>
            </a:r>
            <a:r>
              <a:rPr lang="nl-NL" sz="2400" dirty="0" smtClean="0">
                <a:solidFill>
                  <a:srgbClr val="000000"/>
                </a:solidFill>
              </a:rPr>
              <a:t>moet het resultaat </a:t>
            </a:r>
            <a:r>
              <a:rPr lang="nl-NL" sz="2400" dirty="0">
                <a:solidFill>
                  <a:srgbClr val="000000"/>
                </a:solidFill>
              </a:rPr>
              <a:t>beschikbaar </a:t>
            </a:r>
            <a:r>
              <a:rPr lang="nl-NL" sz="2400" dirty="0" smtClean="0">
                <a:solidFill>
                  <a:srgbClr val="000000"/>
                </a:solidFill>
              </a:rPr>
              <a:t>zijn?</a:t>
            </a:r>
            <a:endParaRPr lang="nl-NL" sz="2400" dirty="0"/>
          </a:p>
        </p:txBody>
      </p:sp>
    </p:spTree>
    <p:extLst>
      <p:ext uri="{BB962C8B-B14F-4D97-AF65-F5344CB8AC3E}">
        <p14:creationId xmlns:p14="http://schemas.microsoft.com/office/powerpoint/2010/main" val="3599552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NHL Stenden">
  <a:themeElements>
    <a:clrScheme name="NHL Stenden">
      <a:dk1>
        <a:srgbClr val="1C1C1A"/>
      </a:dk1>
      <a:lt1>
        <a:sysClr val="window" lastClr="FFFFFF"/>
      </a:lt1>
      <a:dk2>
        <a:srgbClr val="185BA7"/>
      </a:dk2>
      <a:lt2>
        <a:srgbClr val="FFFFFF"/>
      </a:lt2>
      <a:accent1>
        <a:srgbClr val="185BA7"/>
      </a:accent1>
      <a:accent2>
        <a:srgbClr val="DF3138"/>
      </a:accent2>
      <a:accent3>
        <a:srgbClr val="168488"/>
      </a:accent3>
      <a:accent4>
        <a:srgbClr val="185BA7"/>
      </a:accent4>
      <a:accent5>
        <a:srgbClr val="DF3138"/>
      </a:accent5>
      <a:accent6>
        <a:srgbClr val="168488"/>
      </a:accent6>
      <a:hlink>
        <a:srgbClr val="185BA7"/>
      </a:hlink>
      <a:folHlink>
        <a:srgbClr val="185BA7"/>
      </a:folHlink>
    </a:clrScheme>
    <a:fontScheme name="NHL Stenden">
      <a:majorFont>
        <a:latin typeface="Calibri"/>
        <a:ea typeface=""/>
        <a:cs typeface=""/>
      </a:majorFont>
      <a:minorFont>
        <a:latin typeface="Calibri"/>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2" id="{4F48E405-2942-4D14-AF12-55ABB888E4DB}" vid="{4FC89872-3813-4D14-9DC1-EB9C47C973E4}"/>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NHL Stenden Presentatie2</Template>
  <TotalTime>840</TotalTime>
  <Words>648</Words>
  <Application>Microsoft Office PowerPoint</Application>
  <PresentationFormat>Diavoorstelling (4:3)</PresentationFormat>
  <Paragraphs>144</Paragraphs>
  <Slides>14</Slides>
  <Notes>5</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Calibri</vt:lpstr>
      <vt:lpstr>Courier New</vt:lpstr>
      <vt:lpstr>Wingdings</vt:lpstr>
      <vt:lpstr>NHL Stenden</vt:lpstr>
      <vt:lpstr>Algemene introductie aard en type onderzoek   Uit de serie digitale colleges over (praktijk)onderzoek HBO-Verpleegkunde - NHL Stenden (dr.) Hans Barf 2019 </vt:lpstr>
      <vt:lpstr>Context van het college</vt:lpstr>
      <vt:lpstr>Inhoud</vt:lpstr>
      <vt:lpstr>Wat is onderzoek?</vt:lpstr>
      <vt:lpstr>Empirische cyclus</vt:lpstr>
      <vt:lpstr>Soorten onderzoek</vt:lpstr>
      <vt:lpstr>Verschillen  </vt:lpstr>
      <vt:lpstr>Criteria (praktijk)onderzoek</vt:lpstr>
      <vt:lpstr>Kernvragen voor de praktijkgerichte onderzoeker</vt:lpstr>
      <vt:lpstr>Soorten vraagstellingen</vt:lpstr>
      <vt:lpstr>Beschrijvend onderzoek</vt:lpstr>
      <vt:lpstr>Exploratief onderzoek</vt:lpstr>
      <vt:lpstr>Toetsend / evaluerend onderzoek</vt:lpstr>
      <vt:lpstr>Bronnen en literatuur</vt:lpstr>
    </vt:vector>
  </TitlesOfParts>
  <Company>Noordelijke Hogeschool Leeuwarden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Marijke Prins</dc:creator>
  <cp:lastModifiedBy>Barf, H.A.</cp:lastModifiedBy>
  <cp:revision>51</cp:revision>
  <dcterms:created xsi:type="dcterms:W3CDTF">2013-08-28T14:24:09Z</dcterms:created>
  <dcterms:modified xsi:type="dcterms:W3CDTF">2019-03-18T11:20:54Z</dcterms:modified>
</cp:coreProperties>
</file>