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1" r:id="rId2"/>
    <p:sldMasterId id="2147483922" r:id="rId3"/>
    <p:sldMasterId id="2147483934" r:id="rId4"/>
  </p:sldMasterIdLst>
  <p:notesMasterIdLst>
    <p:notesMasterId r:id="rId25"/>
  </p:notesMasterIdLst>
  <p:handoutMasterIdLst>
    <p:handoutMasterId r:id="rId26"/>
  </p:handoutMasterIdLst>
  <p:sldIdLst>
    <p:sldId id="431" r:id="rId5"/>
    <p:sldId id="460" r:id="rId6"/>
    <p:sldId id="441" r:id="rId7"/>
    <p:sldId id="459" r:id="rId8"/>
    <p:sldId id="461" r:id="rId9"/>
    <p:sldId id="462" r:id="rId10"/>
    <p:sldId id="465" r:id="rId11"/>
    <p:sldId id="463" r:id="rId12"/>
    <p:sldId id="473" r:id="rId13"/>
    <p:sldId id="479" r:id="rId14"/>
    <p:sldId id="466" r:id="rId15"/>
    <p:sldId id="467" r:id="rId16"/>
    <p:sldId id="468" r:id="rId17"/>
    <p:sldId id="475" r:id="rId18"/>
    <p:sldId id="476" r:id="rId19"/>
    <p:sldId id="477" r:id="rId20"/>
    <p:sldId id="480" r:id="rId21"/>
    <p:sldId id="458" r:id="rId22"/>
    <p:sldId id="478" r:id="rId23"/>
    <p:sldId id="469" r:id="rId24"/>
  </p:sldIdLst>
  <p:sldSz cx="9144000" cy="6858000" type="screen4x3"/>
  <p:notesSz cx="6662738" cy="9926638"/>
  <p:defaultTextStyle>
    <a:defPPr>
      <a:defRPr lang="en-GB"/>
    </a:defPPr>
    <a:lvl1pPr algn="l" rtl="0" fontAlgn="base">
      <a:spcBef>
        <a:spcPct val="0"/>
      </a:spcBef>
      <a:spcAft>
        <a:spcPct val="0"/>
      </a:spcAft>
      <a:defRPr sz="3200" kern="1200">
        <a:solidFill>
          <a:schemeClr val="tx1"/>
        </a:solidFill>
        <a:latin typeface="Lucida Sans Unicode" pitchFamily="34" charset="0"/>
        <a:ea typeface="+mn-ea"/>
        <a:cs typeface="+mn-cs"/>
      </a:defRPr>
    </a:lvl1pPr>
    <a:lvl2pPr marL="457200" algn="l" rtl="0" fontAlgn="base">
      <a:spcBef>
        <a:spcPct val="0"/>
      </a:spcBef>
      <a:spcAft>
        <a:spcPct val="0"/>
      </a:spcAft>
      <a:defRPr sz="3200" kern="1200">
        <a:solidFill>
          <a:schemeClr val="tx1"/>
        </a:solidFill>
        <a:latin typeface="Lucida Sans Unicode" pitchFamily="34" charset="0"/>
        <a:ea typeface="+mn-ea"/>
        <a:cs typeface="+mn-cs"/>
      </a:defRPr>
    </a:lvl2pPr>
    <a:lvl3pPr marL="914400" algn="l" rtl="0" fontAlgn="base">
      <a:spcBef>
        <a:spcPct val="0"/>
      </a:spcBef>
      <a:spcAft>
        <a:spcPct val="0"/>
      </a:spcAft>
      <a:defRPr sz="3200" kern="1200">
        <a:solidFill>
          <a:schemeClr val="tx1"/>
        </a:solidFill>
        <a:latin typeface="Lucida Sans Unicode" pitchFamily="34" charset="0"/>
        <a:ea typeface="+mn-ea"/>
        <a:cs typeface="+mn-cs"/>
      </a:defRPr>
    </a:lvl3pPr>
    <a:lvl4pPr marL="1371600" algn="l" rtl="0" fontAlgn="base">
      <a:spcBef>
        <a:spcPct val="0"/>
      </a:spcBef>
      <a:spcAft>
        <a:spcPct val="0"/>
      </a:spcAft>
      <a:defRPr sz="3200" kern="1200">
        <a:solidFill>
          <a:schemeClr val="tx1"/>
        </a:solidFill>
        <a:latin typeface="Lucida Sans Unicode" pitchFamily="34" charset="0"/>
        <a:ea typeface="+mn-ea"/>
        <a:cs typeface="+mn-cs"/>
      </a:defRPr>
    </a:lvl4pPr>
    <a:lvl5pPr marL="1828800" algn="l" rtl="0" fontAlgn="base">
      <a:spcBef>
        <a:spcPct val="0"/>
      </a:spcBef>
      <a:spcAft>
        <a:spcPct val="0"/>
      </a:spcAft>
      <a:defRPr sz="3200" kern="1200">
        <a:solidFill>
          <a:schemeClr val="tx1"/>
        </a:solidFill>
        <a:latin typeface="Lucida Sans Unicode" pitchFamily="34" charset="0"/>
        <a:ea typeface="+mn-ea"/>
        <a:cs typeface="+mn-cs"/>
      </a:defRPr>
    </a:lvl5pPr>
    <a:lvl6pPr marL="2286000" algn="l" defTabSz="914400" rtl="0" eaLnBrk="1" latinLnBrk="0" hangingPunct="1">
      <a:defRPr sz="3200" kern="1200">
        <a:solidFill>
          <a:schemeClr val="tx1"/>
        </a:solidFill>
        <a:latin typeface="Lucida Sans Unicode" pitchFamily="34" charset="0"/>
        <a:ea typeface="+mn-ea"/>
        <a:cs typeface="+mn-cs"/>
      </a:defRPr>
    </a:lvl6pPr>
    <a:lvl7pPr marL="2743200" algn="l" defTabSz="914400" rtl="0" eaLnBrk="1" latinLnBrk="0" hangingPunct="1">
      <a:defRPr sz="3200" kern="1200">
        <a:solidFill>
          <a:schemeClr val="tx1"/>
        </a:solidFill>
        <a:latin typeface="Lucida Sans Unicode" pitchFamily="34" charset="0"/>
        <a:ea typeface="+mn-ea"/>
        <a:cs typeface="+mn-cs"/>
      </a:defRPr>
    </a:lvl7pPr>
    <a:lvl8pPr marL="3200400" algn="l" defTabSz="914400" rtl="0" eaLnBrk="1" latinLnBrk="0" hangingPunct="1">
      <a:defRPr sz="3200" kern="1200">
        <a:solidFill>
          <a:schemeClr val="tx1"/>
        </a:solidFill>
        <a:latin typeface="Lucida Sans Unicode" pitchFamily="34" charset="0"/>
        <a:ea typeface="+mn-ea"/>
        <a:cs typeface="+mn-cs"/>
      </a:defRPr>
    </a:lvl8pPr>
    <a:lvl9pPr marL="3657600" algn="l" defTabSz="914400" rtl="0" eaLnBrk="1" latinLnBrk="0" hangingPunct="1">
      <a:defRPr sz="3200" kern="1200">
        <a:solidFill>
          <a:schemeClr val="tx1"/>
        </a:solidFill>
        <a:latin typeface="Lucida Sans Unicode"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178240"/>
    <a:srgbClr val="A1C742"/>
    <a:srgbClr val="FF00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4" autoAdjust="0"/>
    <p:restoredTop sz="73371" autoAdjust="0"/>
  </p:normalViewPr>
  <p:slideViewPr>
    <p:cSldViewPr>
      <p:cViewPr varScale="1">
        <p:scale>
          <a:sx n="84" d="100"/>
          <a:sy n="84" d="100"/>
        </p:scale>
        <p:origin x="222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8876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nl-NL"/>
          </a:p>
        </p:txBody>
      </p:sp>
      <p:sp>
        <p:nvSpPr>
          <p:cNvPr id="59395" name="Rectangle 3"/>
          <p:cNvSpPr>
            <a:spLocks noGrp="1" noChangeArrowheads="1"/>
          </p:cNvSpPr>
          <p:nvPr>
            <p:ph type="dt" sz="quarter" idx="1"/>
          </p:nvPr>
        </p:nvSpPr>
        <p:spPr bwMode="auto">
          <a:xfrm>
            <a:off x="3773488" y="0"/>
            <a:ext cx="2887662"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7FBE351A-5788-46A9-B760-C505A4A67752}" type="datetimeFigureOut">
              <a:rPr lang="nl-NL"/>
              <a:pPr>
                <a:defRPr/>
              </a:pPr>
              <a:t>7-1-2020</a:t>
            </a:fld>
            <a:endParaRPr lang="nl-NL"/>
          </a:p>
        </p:txBody>
      </p:sp>
      <p:sp>
        <p:nvSpPr>
          <p:cNvPr id="59396" name="Rectangle 4"/>
          <p:cNvSpPr>
            <a:spLocks noGrp="1" noChangeArrowheads="1"/>
          </p:cNvSpPr>
          <p:nvPr>
            <p:ph type="ftr" sz="quarter" idx="2"/>
          </p:nvPr>
        </p:nvSpPr>
        <p:spPr bwMode="auto">
          <a:xfrm>
            <a:off x="0" y="9428163"/>
            <a:ext cx="28876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nl-NL"/>
          </a:p>
        </p:txBody>
      </p:sp>
      <p:sp>
        <p:nvSpPr>
          <p:cNvPr id="59397" name="Rectangle 5"/>
          <p:cNvSpPr>
            <a:spLocks noGrp="1" noChangeArrowheads="1"/>
          </p:cNvSpPr>
          <p:nvPr>
            <p:ph type="sldNum" sz="quarter" idx="3"/>
          </p:nvPr>
        </p:nvSpPr>
        <p:spPr bwMode="auto">
          <a:xfrm>
            <a:off x="3773488" y="9428163"/>
            <a:ext cx="2887662"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9FE1F6D1-BCCC-4A8F-8205-7EED56ACC02E}" type="slidenum">
              <a:rPr lang="nl-NL"/>
              <a:pPr>
                <a:defRPr/>
              </a:pPr>
              <a:t>‹nr.›</a:t>
            </a:fld>
            <a:endParaRPr lang="nl-NL"/>
          </a:p>
        </p:txBody>
      </p:sp>
    </p:spTree>
    <p:extLst>
      <p:ext uri="{BB962C8B-B14F-4D97-AF65-F5344CB8AC3E}">
        <p14:creationId xmlns:p14="http://schemas.microsoft.com/office/powerpoint/2010/main" val="445062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8876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nl-NL"/>
          </a:p>
        </p:txBody>
      </p:sp>
      <p:sp>
        <p:nvSpPr>
          <p:cNvPr id="12291" name="Rectangle 3"/>
          <p:cNvSpPr>
            <a:spLocks noGrp="1" noChangeArrowheads="1"/>
          </p:cNvSpPr>
          <p:nvPr>
            <p:ph type="dt" idx="1"/>
          </p:nvPr>
        </p:nvSpPr>
        <p:spPr bwMode="auto">
          <a:xfrm>
            <a:off x="3773488" y="0"/>
            <a:ext cx="2887662"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nl-NL"/>
          </a:p>
        </p:txBody>
      </p:sp>
      <p:sp>
        <p:nvSpPr>
          <p:cNvPr id="29700" name="Rectangle 4"/>
          <p:cNvSpPr>
            <a:spLocks noGrp="1" noRot="1" noChangeAspect="1" noChangeArrowheads="1" noTextEdit="1"/>
          </p:cNvSpPr>
          <p:nvPr>
            <p:ph type="sldImg" idx="2"/>
          </p:nvPr>
        </p:nvSpPr>
        <p:spPr bwMode="auto">
          <a:xfrm>
            <a:off x="850900"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666750" y="4714875"/>
            <a:ext cx="532923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2294" name="Rectangle 6"/>
          <p:cNvSpPr>
            <a:spLocks noGrp="1" noChangeArrowheads="1"/>
          </p:cNvSpPr>
          <p:nvPr>
            <p:ph type="ftr" sz="quarter" idx="4"/>
          </p:nvPr>
        </p:nvSpPr>
        <p:spPr bwMode="auto">
          <a:xfrm>
            <a:off x="0" y="9428163"/>
            <a:ext cx="28876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nl-NL"/>
          </a:p>
        </p:txBody>
      </p:sp>
      <p:sp>
        <p:nvSpPr>
          <p:cNvPr id="12295" name="Rectangle 7"/>
          <p:cNvSpPr>
            <a:spLocks noGrp="1" noChangeArrowheads="1"/>
          </p:cNvSpPr>
          <p:nvPr>
            <p:ph type="sldNum" sz="quarter" idx="5"/>
          </p:nvPr>
        </p:nvSpPr>
        <p:spPr bwMode="auto">
          <a:xfrm>
            <a:off x="3773488" y="9428163"/>
            <a:ext cx="2887662"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6B8E8B31-C7D0-4BEA-8406-C548CCB830FD}" type="slidenum">
              <a:rPr lang="nl-NL"/>
              <a:pPr>
                <a:defRPr/>
              </a:pPr>
              <a:t>‹nr.›</a:t>
            </a:fld>
            <a:endParaRPr lang="nl-NL"/>
          </a:p>
        </p:txBody>
      </p:sp>
    </p:spTree>
    <p:extLst>
      <p:ext uri="{BB962C8B-B14F-4D97-AF65-F5344CB8AC3E}">
        <p14:creationId xmlns:p14="http://schemas.microsoft.com/office/powerpoint/2010/main" val="20137955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l-NL"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41E73DF-5343-4749-8277-6A9B5B8D1E0C}" type="slidenum">
              <a:rPr lang="nl-NL" altLang="nl-NL" smtClean="0">
                <a:solidFill>
                  <a:srgbClr val="000000"/>
                </a:solidFill>
              </a:rPr>
              <a:pPr eaLnBrk="1" hangingPunct="1">
                <a:spcBef>
                  <a:spcPct val="0"/>
                </a:spcBef>
              </a:pPr>
              <a:t>1</a:t>
            </a:fld>
            <a:endParaRPr lang="nl-NL" altLang="nl-NL"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sz="1200" b="1" i="0" u="none" strike="noStrike" kern="1200" baseline="0" dirty="0" smtClean="0">
                <a:solidFill>
                  <a:schemeClr val="tx1"/>
                </a:solidFill>
                <a:latin typeface="Times New Roman" pitchFamily="18" charset="0"/>
                <a:ea typeface="+mn-ea"/>
                <a:cs typeface="+mn-cs"/>
              </a:rPr>
              <a:t>Hoe fouten te voorkomen?</a:t>
            </a:r>
          </a:p>
          <a:p>
            <a:r>
              <a:rPr lang="nl-NL" sz="1200" b="0" i="0" u="none" strike="noStrike" kern="1200" baseline="0" dirty="0" smtClean="0">
                <a:solidFill>
                  <a:schemeClr val="tx1"/>
                </a:solidFill>
                <a:latin typeface="Times New Roman" pitchFamily="18" charset="0"/>
                <a:ea typeface="+mn-ea"/>
                <a:cs typeface="+mn-cs"/>
              </a:rPr>
              <a:t>Uit het bovenstaande wordt duidelijk dat je bij de waarneming en de interpretatie van boodschappen nogal wat fouten kunt maken. De belangrijkste maatregel die je kunt treffen, is allereerst dat je je bewust wordt van al deze factoren en van hun werking. Om bij jezelf dergelijke valkuilen te voorkomen, moet je je aanwennen goed te kijken, te luisteren en gegevens te verzamelen voordat je tot een interpretatie komt. Je moet je bewust worden van je eigen gedrag op dit gebied. Alleen door oefening kun je proberen de belangrijkste vertekenende waarnemings- en interpretatiefouten te corrigeren. Voor je toekomstige beroep is dat van essentieel belang. Anderen kunnen je daarbij helpen.</a:t>
            </a:r>
            <a:endParaRPr lang="nl-NL" altLang="nl-NL" dirty="0" smtClean="0"/>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B2250EE-5399-465D-8F0D-C01F8D8A0933}" type="slidenum">
              <a:rPr lang="nl-NL" altLang="nl-NL" smtClean="0">
                <a:solidFill>
                  <a:srgbClr val="000000"/>
                </a:solidFill>
              </a:rPr>
              <a:pPr eaLnBrk="1" hangingPunct="1">
                <a:spcBef>
                  <a:spcPct val="0"/>
                </a:spcBef>
              </a:pPr>
              <a:t>2</a:t>
            </a:fld>
            <a:endParaRPr lang="nl-NL" altLang="nl-NL"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l-NL"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1363" indent="-284163" eaLnBrk="0" hangingPunct="0">
              <a:spcBef>
                <a:spcPct val="30000"/>
              </a:spcBef>
              <a:defRPr sz="1200">
                <a:solidFill>
                  <a:schemeClr val="tx1"/>
                </a:solidFill>
                <a:latin typeface="Times New Roman" pitchFamily="18" charset="0"/>
              </a:defRPr>
            </a:lvl2pPr>
            <a:lvl3pPr marL="1141413" indent="-227013" eaLnBrk="0" hangingPunct="0">
              <a:spcBef>
                <a:spcPct val="30000"/>
              </a:spcBef>
              <a:defRPr sz="1200">
                <a:solidFill>
                  <a:schemeClr val="tx1"/>
                </a:solidFill>
                <a:latin typeface="Times New Roman" pitchFamily="18" charset="0"/>
              </a:defRPr>
            </a:lvl3pPr>
            <a:lvl4pPr marL="1597025" indent="-227013" eaLnBrk="0" hangingPunct="0">
              <a:spcBef>
                <a:spcPct val="30000"/>
              </a:spcBef>
              <a:defRPr sz="1200">
                <a:solidFill>
                  <a:schemeClr val="tx1"/>
                </a:solidFill>
                <a:latin typeface="Times New Roman" pitchFamily="18" charset="0"/>
              </a:defRPr>
            </a:lvl4pPr>
            <a:lvl5pPr marL="2055813" indent="-227013" eaLnBrk="0" hangingPunct="0">
              <a:spcBef>
                <a:spcPct val="30000"/>
              </a:spcBef>
              <a:defRPr sz="1200">
                <a:solidFill>
                  <a:schemeClr val="tx1"/>
                </a:solidFill>
                <a:latin typeface="Times New Roman" pitchFamily="18" charset="0"/>
              </a:defRPr>
            </a:lvl5pPr>
            <a:lvl6pPr marL="2513013" indent="-227013" eaLnBrk="0" fontAlgn="base" hangingPunct="0">
              <a:spcBef>
                <a:spcPct val="30000"/>
              </a:spcBef>
              <a:spcAft>
                <a:spcPct val="0"/>
              </a:spcAft>
              <a:defRPr sz="1200">
                <a:solidFill>
                  <a:schemeClr val="tx1"/>
                </a:solidFill>
                <a:latin typeface="Times New Roman" pitchFamily="18" charset="0"/>
              </a:defRPr>
            </a:lvl6pPr>
            <a:lvl7pPr marL="2970213" indent="-227013" eaLnBrk="0" fontAlgn="base" hangingPunct="0">
              <a:spcBef>
                <a:spcPct val="30000"/>
              </a:spcBef>
              <a:spcAft>
                <a:spcPct val="0"/>
              </a:spcAft>
              <a:defRPr sz="1200">
                <a:solidFill>
                  <a:schemeClr val="tx1"/>
                </a:solidFill>
                <a:latin typeface="Times New Roman" pitchFamily="18" charset="0"/>
              </a:defRPr>
            </a:lvl7pPr>
            <a:lvl8pPr marL="3427413" indent="-227013" eaLnBrk="0" fontAlgn="base" hangingPunct="0">
              <a:spcBef>
                <a:spcPct val="30000"/>
              </a:spcBef>
              <a:spcAft>
                <a:spcPct val="0"/>
              </a:spcAft>
              <a:defRPr sz="1200">
                <a:solidFill>
                  <a:schemeClr val="tx1"/>
                </a:solidFill>
                <a:latin typeface="Times New Roman" pitchFamily="18" charset="0"/>
              </a:defRPr>
            </a:lvl8pPr>
            <a:lvl9pPr marL="3884613" indent="-227013"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11341D1-0B89-4908-8C94-321E4B9006AE}" type="slidenum">
              <a:rPr lang="nl-NL" altLang="nl-NL" smtClean="0">
                <a:solidFill>
                  <a:srgbClr val="000000"/>
                </a:solidFill>
              </a:rPr>
              <a:pPr eaLnBrk="1" hangingPunct="1">
                <a:spcBef>
                  <a:spcPct val="0"/>
                </a:spcBef>
              </a:pPr>
              <a:t>3</a:t>
            </a:fld>
            <a:endParaRPr lang="nl-NL" altLang="nl-NL"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850900" y="744538"/>
            <a:ext cx="4960938" cy="3722687"/>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smtClean="0">
                <a:latin typeface="Calibri" pitchFamily="34" charset="0"/>
              </a:rPr>
              <a:t>Het schema laat zien dat we te maken hebben met vijf elementen:</a:t>
            </a:r>
          </a:p>
          <a:p>
            <a:pPr>
              <a:buFont typeface="Calibri" pitchFamily="34" charset="0"/>
              <a:buAutoNum type="arabicPeriod"/>
            </a:pPr>
            <a:r>
              <a:rPr lang="nl-NL" altLang="nl-NL" dirty="0" smtClean="0">
                <a:latin typeface="Calibri" pitchFamily="34" charset="0"/>
              </a:rPr>
              <a:t>De zender;</a:t>
            </a:r>
          </a:p>
          <a:p>
            <a:pPr>
              <a:buFont typeface="Calibri" pitchFamily="34" charset="0"/>
              <a:buAutoNum type="arabicPeriod"/>
            </a:pPr>
            <a:r>
              <a:rPr lang="nl-NL" altLang="nl-NL" dirty="0" smtClean="0">
                <a:latin typeface="Calibri" pitchFamily="34" charset="0"/>
              </a:rPr>
              <a:t>De boodschap;</a:t>
            </a:r>
          </a:p>
          <a:p>
            <a:pPr>
              <a:buFont typeface="Calibri" pitchFamily="34" charset="0"/>
              <a:buAutoNum type="arabicPeriod"/>
            </a:pPr>
            <a:r>
              <a:rPr lang="nl-NL" altLang="nl-NL" dirty="0" smtClean="0">
                <a:latin typeface="Calibri" pitchFamily="34" charset="0"/>
              </a:rPr>
              <a:t>De ontvanger;</a:t>
            </a:r>
          </a:p>
          <a:p>
            <a:pPr>
              <a:buFont typeface="Calibri" pitchFamily="34" charset="0"/>
              <a:buAutoNum type="arabicPeriod"/>
            </a:pPr>
            <a:r>
              <a:rPr lang="nl-NL" altLang="nl-NL" dirty="0" smtClean="0">
                <a:latin typeface="Calibri" pitchFamily="34" charset="0"/>
              </a:rPr>
              <a:t>Het medium;</a:t>
            </a:r>
          </a:p>
          <a:p>
            <a:pPr>
              <a:buFont typeface="Calibri" pitchFamily="34" charset="0"/>
              <a:buAutoNum type="arabicPeriod"/>
            </a:pPr>
            <a:r>
              <a:rPr lang="nl-NL" altLang="nl-NL" dirty="0" smtClean="0">
                <a:latin typeface="Calibri" pitchFamily="34" charset="0"/>
              </a:rPr>
              <a:t>Ruis.</a:t>
            </a:r>
          </a:p>
          <a:p>
            <a:endParaRPr lang="nl-NL" altLang="nl-NL" dirty="0" smtClean="0"/>
          </a:p>
          <a:p>
            <a:pPr eaLnBrk="1" hangingPunct="1">
              <a:spcBef>
                <a:spcPct val="0"/>
              </a:spcBef>
            </a:pPr>
            <a:r>
              <a:rPr lang="nl-NL" altLang="nl-NL" i="1" dirty="0" smtClean="0">
                <a:latin typeface="Calibri" pitchFamily="34" charset="0"/>
              </a:rPr>
              <a:t>Als jij naar je vriendin een </a:t>
            </a:r>
            <a:r>
              <a:rPr lang="nl-NL" altLang="nl-NL" b="1" i="1" dirty="0" smtClean="0">
                <a:latin typeface="Calibri" pitchFamily="34" charset="0"/>
              </a:rPr>
              <a:t>sms’je stuurt </a:t>
            </a:r>
            <a:r>
              <a:rPr lang="nl-NL" altLang="nl-NL" i="1" dirty="0" smtClean="0">
                <a:latin typeface="Calibri" pitchFamily="34" charset="0"/>
              </a:rPr>
              <a:t>waarin je vertelt dat je al op school bent.</a:t>
            </a:r>
            <a:endParaRPr lang="nl-NL" altLang="nl-NL" dirty="0" smtClean="0">
              <a:latin typeface="Calibri" pitchFamily="34" charset="0"/>
            </a:endParaRPr>
          </a:p>
          <a:p>
            <a:r>
              <a:rPr lang="nl-NL" altLang="nl-NL" dirty="0" smtClean="0">
                <a:latin typeface="Calibri" pitchFamily="34" charset="0"/>
              </a:rPr>
              <a:t>Ontvanger </a:t>
            </a:r>
            <a:r>
              <a:rPr lang="nl-NL" altLang="nl-NL" dirty="0" err="1" smtClean="0">
                <a:latin typeface="Calibri" pitchFamily="34" charset="0"/>
              </a:rPr>
              <a:t>intepreteert</a:t>
            </a:r>
            <a:r>
              <a:rPr lang="nl-NL" altLang="nl-NL" dirty="0" smtClean="0">
                <a:latin typeface="Calibri" pitchFamily="34" charset="0"/>
              </a:rPr>
              <a:t>, zender houdt rekening mee -&gt; communiceren met kinderen of dementerenden</a:t>
            </a:r>
          </a:p>
          <a:p>
            <a:r>
              <a:rPr lang="nl-NL" altLang="nl-NL" dirty="0" smtClean="0">
                <a:latin typeface="Calibri" pitchFamily="34" charset="0"/>
              </a:rPr>
              <a:t> Medium: </a:t>
            </a:r>
            <a:r>
              <a:rPr lang="nl-NL" altLang="nl-NL" i="1" dirty="0" smtClean="0">
                <a:latin typeface="Calibri" pitchFamily="34" charset="0"/>
              </a:rPr>
              <a:t>Telefoon, computer, brief, fax, krant, radio, televisie. Beeldbellen?</a:t>
            </a:r>
          </a:p>
          <a:p>
            <a:r>
              <a:rPr lang="nl-NL" altLang="nl-NL" dirty="0" smtClean="0">
                <a:latin typeface="Calibri" pitchFamily="34" charset="0"/>
              </a:rPr>
              <a:t>Ruis: </a:t>
            </a:r>
            <a:r>
              <a:rPr lang="nl-NL" altLang="nl-NL" i="1" dirty="0" smtClean="0">
                <a:latin typeface="Calibri" pitchFamily="34" charset="0"/>
              </a:rPr>
              <a:t>harde muziek, veel pratende mensen, geluid van machines, vlekkerig papier of een onduidelijk handschrift. </a:t>
            </a:r>
            <a:r>
              <a:rPr lang="nl-NL" altLang="nl-NL" dirty="0" smtClean="0">
                <a:latin typeface="Calibri" pitchFamily="34" charset="0"/>
              </a:rPr>
              <a:t>(</a:t>
            </a:r>
            <a:r>
              <a:rPr lang="nl-NL" altLang="nl-NL" i="1" u="sng" dirty="0" smtClean="0">
                <a:latin typeface="Calibri" pitchFamily="34" charset="0"/>
              </a:rPr>
              <a:t>voor)Oordelen en/of onuitgesproken zaken</a:t>
            </a:r>
            <a:r>
              <a:rPr lang="nl-NL" altLang="nl-NL" dirty="0" smtClean="0">
                <a:latin typeface="Calibri" pitchFamily="34" charset="0"/>
              </a:rPr>
              <a:t> die dwarszitten, die we kunnen hebben ten aanzien van onze gesprekspartner</a:t>
            </a:r>
          </a:p>
          <a:p>
            <a:endParaRPr lang="nl-NL" altLang="nl-NL" dirty="0" smtClean="0"/>
          </a:p>
          <a:p>
            <a:endParaRPr lang="nl-NL" altLang="en-US" dirty="0" smtClean="0">
              <a:latin typeface="Arial Unicode MS"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850900" y="744538"/>
            <a:ext cx="4960938" cy="3722687"/>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Proces van waarnemen, interpretatie, gedragskeuze nogmaals uitleggen. </a:t>
            </a:r>
          </a:p>
          <a:p>
            <a:pPr marL="628650" lvl="1"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Al snel een idee van een ander (eigenwijs, aardig, nerveus, arrogant) -&gt; interpretaties.</a:t>
            </a:r>
          </a:p>
          <a:p>
            <a:pPr marL="628650" lvl="1"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Je reageert dus niet op basis van hoe iemand is, maar hoe jij hem/haar waarneemt. </a:t>
            </a:r>
          </a:p>
          <a:p>
            <a:pPr marL="628650" lvl="1"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Communicatie is het proces waarbij personen informatie uitwisselen en voortdurend op elkaar reageren. </a:t>
            </a:r>
          </a:p>
          <a:p>
            <a:pPr marL="628650" lvl="1"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Degene die </a:t>
            </a:r>
            <a:r>
              <a:rPr lang="nl-NL" sz="1200" b="1" i="0" u="none" strike="noStrike" kern="1200" baseline="0" dirty="0" smtClean="0">
                <a:solidFill>
                  <a:schemeClr val="tx1"/>
                </a:solidFill>
                <a:latin typeface="Times New Roman" pitchFamily="18" charset="0"/>
                <a:ea typeface="+mn-ea"/>
                <a:cs typeface="+mn-cs"/>
              </a:rPr>
              <a:t>spreekt of op een andere wijze informatie geeft</a:t>
            </a:r>
            <a:r>
              <a:rPr lang="nl-NL" sz="1200" b="0" i="0" u="none" strike="noStrike" kern="1200" baseline="0" dirty="0" smtClean="0">
                <a:solidFill>
                  <a:schemeClr val="tx1"/>
                </a:solidFill>
                <a:latin typeface="Times New Roman" pitchFamily="18" charset="0"/>
                <a:ea typeface="+mn-ea"/>
                <a:cs typeface="+mn-cs"/>
              </a:rPr>
              <a:t>, noemen we de </a:t>
            </a:r>
            <a:r>
              <a:rPr lang="nl-NL" sz="1200" b="1" i="1" u="none" strike="noStrike" kern="1200" baseline="0" dirty="0" smtClean="0">
                <a:solidFill>
                  <a:schemeClr val="tx1"/>
                </a:solidFill>
                <a:latin typeface="Times New Roman" pitchFamily="18" charset="0"/>
                <a:ea typeface="+mn-ea"/>
                <a:cs typeface="+mn-cs"/>
              </a:rPr>
              <a:t>zender</a:t>
            </a:r>
            <a:r>
              <a:rPr lang="nl-NL" sz="1200" b="0" i="0" u="none" strike="noStrike" kern="1200" baseline="0" dirty="0" smtClean="0">
                <a:solidFill>
                  <a:schemeClr val="tx1"/>
                </a:solidFill>
                <a:latin typeface="Times New Roman" pitchFamily="18" charset="0"/>
                <a:ea typeface="+mn-ea"/>
                <a:cs typeface="+mn-cs"/>
              </a:rPr>
              <a:t>. </a:t>
            </a:r>
          </a:p>
          <a:p>
            <a:pPr marL="628650" lvl="1"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Degene </a:t>
            </a:r>
            <a:r>
              <a:rPr lang="nl-NL" sz="1200" b="1" i="0" u="none" strike="noStrike" kern="1200" baseline="0" dirty="0" smtClean="0">
                <a:solidFill>
                  <a:schemeClr val="tx1"/>
                </a:solidFill>
                <a:latin typeface="Times New Roman" pitchFamily="18" charset="0"/>
                <a:ea typeface="+mn-ea"/>
                <a:cs typeface="+mn-cs"/>
              </a:rPr>
              <a:t>tot wie de informatie is gericht</a:t>
            </a:r>
            <a:r>
              <a:rPr lang="nl-NL" sz="1200" b="0" i="0" u="none" strike="noStrike" kern="1200" baseline="0" dirty="0" smtClean="0">
                <a:solidFill>
                  <a:schemeClr val="tx1"/>
                </a:solidFill>
                <a:latin typeface="Times New Roman" pitchFamily="18" charset="0"/>
                <a:ea typeface="+mn-ea"/>
                <a:cs typeface="+mn-cs"/>
              </a:rPr>
              <a:t>, degene die luistert, kijkt, ruikt, tast of proeft noemen we de </a:t>
            </a:r>
            <a:r>
              <a:rPr lang="nl-NL" sz="1200" b="1" i="1" u="none" strike="noStrike" kern="1200" baseline="0" dirty="0" smtClean="0">
                <a:solidFill>
                  <a:schemeClr val="tx1"/>
                </a:solidFill>
                <a:latin typeface="Times New Roman" pitchFamily="18" charset="0"/>
                <a:ea typeface="+mn-ea"/>
                <a:cs typeface="+mn-cs"/>
              </a:rPr>
              <a:t>ontvanger</a:t>
            </a:r>
            <a:r>
              <a:rPr lang="nl-NL" sz="1200" b="0" i="0" u="none" strike="noStrike" kern="1200" baseline="0" dirty="0" smtClean="0">
                <a:solidFill>
                  <a:schemeClr val="tx1"/>
                </a:solidFill>
                <a:latin typeface="Times New Roman" pitchFamily="18" charset="0"/>
                <a:ea typeface="+mn-ea"/>
                <a:cs typeface="+mn-cs"/>
              </a:rPr>
              <a:t>. </a:t>
            </a:r>
          </a:p>
          <a:p>
            <a:pPr marL="628650" lvl="1"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Datgene wat de zender aan de ontvanger </a:t>
            </a:r>
            <a:r>
              <a:rPr lang="nl-NL" sz="1200" b="1" i="0" u="none" strike="noStrike" kern="1200" baseline="0" dirty="0" smtClean="0">
                <a:solidFill>
                  <a:schemeClr val="tx1"/>
                </a:solidFill>
                <a:latin typeface="Times New Roman" pitchFamily="18" charset="0"/>
                <a:ea typeface="+mn-ea"/>
                <a:cs typeface="+mn-cs"/>
              </a:rPr>
              <a:t>wil laten weten</a:t>
            </a:r>
            <a:r>
              <a:rPr lang="nl-NL" sz="1200" b="0" i="0" u="none" strike="noStrike" kern="1200" baseline="0" dirty="0" smtClean="0">
                <a:solidFill>
                  <a:schemeClr val="tx1"/>
                </a:solidFill>
                <a:latin typeface="Times New Roman" pitchFamily="18" charset="0"/>
                <a:ea typeface="+mn-ea"/>
                <a:cs typeface="+mn-cs"/>
              </a:rPr>
              <a:t>, noemen we de </a:t>
            </a:r>
            <a:r>
              <a:rPr lang="nl-NL" sz="1200" b="1" i="1" u="none" strike="noStrike" kern="1200" baseline="0" dirty="0" smtClean="0">
                <a:solidFill>
                  <a:schemeClr val="tx1"/>
                </a:solidFill>
                <a:latin typeface="Times New Roman" pitchFamily="18" charset="0"/>
                <a:ea typeface="+mn-ea"/>
                <a:cs typeface="+mn-cs"/>
              </a:rPr>
              <a:t>boodschap</a:t>
            </a:r>
            <a:r>
              <a:rPr lang="nl-NL" sz="1200" b="0" i="0" u="none" strike="noStrike" kern="1200" baseline="0" dirty="0" smtClean="0">
                <a:solidFill>
                  <a:schemeClr val="tx1"/>
                </a:solidFill>
                <a:latin typeface="Times New Roman" pitchFamily="18" charset="0"/>
                <a:ea typeface="+mn-ea"/>
                <a:cs typeface="+mn-cs"/>
              </a:rPr>
              <a:t>. </a:t>
            </a:r>
          </a:p>
          <a:p>
            <a:pPr marL="628650" lvl="1"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628650" lvl="1" indent="-171450">
              <a:buFont typeface="Arial" panose="020B0604020202020204" pitchFamily="34" charset="0"/>
              <a:buChar char="•"/>
            </a:pPr>
            <a:r>
              <a:rPr lang="nl-NL" sz="1200" b="0" i="0" u="none" strike="noStrike" kern="1200" baseline="0" dirty="0" smtClean="0">
                <a:solidFill>
                  <a:schemeClr val="tx1"/>
                </a:solidFill>
                <a:latin typeface="Times New Roman" pitchFamily="18" charset="0"/>
                <a:ea typeface="+mn-ea"/>
                <a:cs typeface="+mn-cs"/>
              </a:rPr>
              <a:t>De informatie wordt </a:t>
            </a:r>
            <a:r>
              <a:rPr lang="nl-NL" sz="1200" b="0" i="0" u="none" strike="noStrike" kern="1200" baseline="0" dirty="0" err="1" smtClean="0">
                <a:solidFill>
                  <a:schemeClr val="tx1"/>
                </a:solidFill>
                <a:latin typeface="Times New Roman" pitchFamily="18" charset="0"/>
                <a:ea typeface="+mn-ea"/>
                <a:cs typeface="+mn-cs"/>
              </a:rPr>
              <a:t>geëncodeerd</a:t>
            </a:r>
            <a:r>
              <a:rPr lang="nl-NL" sz="1200" b="0" i="0" u="none" strike="noStrike" kern="1200" baseline="0" dirty="0" smtClean="0">
                <a:solidFill>
                  <a:schemeClr val="tx1"/>
                </a:solidFill>
                <a:latin typeface="Times New Roman" pitchFamily="18" charset="0"/>
                <a:ea typeface="+mn-ea"/>
                <a:cs typeface="+mn-cs"/>
              </a:rPr>
              <a:t>, en omgezet in een door de zender gekozen code (</a:t>
            </a:r>
            <a:r>
              <a:rPr lang="nl-NL" sz="1200" b="0" i="1" u="none" strike="noStrike" kern="1200" baseline="0" dirty="0" err="1" smtClean="0">
                <a:solidFill>
                  <a:schemeClr val="tx1"/>
                </a:solidFill>
                <a:latin typeface="Times New Roman" pitchFamily="18" charset="0"/>
                <a:ea typeface="+mn-ea"/>
                <a:cs typeface="+mn-cs"/>
              </a:rPr>
              <a:t>encoderen</a:t>
            </a:r>
            <a:r>
              <a:rPr lang="nl-NL" sz="1200" b="0" i="0" u="none" strike="noStrike" kern="1200" baseline="0" dirty="0" smtClean="0">
                <a:solidFill>
                  <a:schemeClr val="tx1"/>
                </a:solidFill>
                <a:latin typeface="Times New Roman" pitchFamily="18" charset="0"/>
                <a:ea typeface="+mn-ea"/>
                <a:cs typeface="+mn-cs"/>
              </a:rPr>
              <a:t>). De ontvanger, op zijn beurt, ontcijfert de boodschap (</a:t>
            </a:r>
            <a:r>
              <a:rPr lang="nl-NL" sz="1200" b="0" i="1" u="none" strike="noStrike" kern="1200" baseline="0" dirty="0" smtClean="0">
                <a:solidFill>
                  <a:schemeClr val="tx1"/>
                </a:solidFill>
                <a:latin typeface="Times New Roman" pitchFamily="18" charset="0"/>
                <a:ea typeface="+mn-ea"/>
                <a:cs typeface="+mn-cs"/>
              </a:rPr>
              <a:t>decoderen</a:t>
            </a:r>
            <a:r>
              <a:rPr lang="nl-NL" sz="1200" b="0" i="0" u="none" strike="noStrike" kern="1200" baseline="0" dirty="0" smtClean="0">
                <a:solidFill>
                  <a:schemeClr val="tx1"/>
                </a:solidFill>
                <a:latin typeface="Times New Roman" pitchFamily="18" charset="0"/>
                <a:ea typeface="+mn-ea"/>
                <a:cs typeface="+mn-cs"/>
              </a:rPr>
              <a:t>).</a:t>
            </a:r>
          </a:p>
          <a:p>
            <a:pPr marL="628650" lvl="1" indent="-171450">
              <a:buFont typeface="Arial" panose="020B0604020202020204" pitchFamily="34" charset="0"/>
              <a:buChar char="•"/>
            </a:pPr>
            <a:endParaRPr lang="nl-NL" altLang="en-US"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800" b="0" i="0" u="none" strike="noStrike" kern="1200" baseline="0" dirty="0" smtClean="0">
                <a:solidFill>
                  <a:schemeClr val="tx1"/>
                </a:solidFill>
                <a:latin typeface="Times New Roman" pitchFamily="18" charset="0"/>
                <a:ea typeface="+mn-ea"/>
                <a:cs typeface="+mn-cs"/>
              </a:rPr>
              <a:t>Zender en ontvanger </a:t>
            </a:r>
            <a:r>
              <a:rPr lang="nl-NL" sz="800" b="1" i="0" u="none" strike="noStrike" kern="1200" baseline="0" dirty="0" smtClean="0">
                <a:solidFill>
                  <a:schemeClr val="tx1"/>
                </a:solidFill>
                <a:latin typeface="Times New Roman" pitchFamily="18" charset="0"/>
                <a:ea typeface="+mn-ea"/>
                <a:cs typeface="+mn-cs"/>
              </a:rPr>
              <a:t>wisselen regelmatig van rol</a:t>
            </a:r>
            <a:r>
              <a:rPr lang="nl-NL" sz="800" b="0" i="0" u="none" strike="noStrike" kern="1200" baseline="0" dirty="0" smtClean="0">
                <a:solidFill>
                  <a:schemeClr val="tx1"/>
                </a:solidFill>
                <a:latin typeface="Times New Roman" pitchFamily="18" charset="0"/>
                <a:ea typeface="+mn-ea"/>
                <a:cs typeface="+mn-cs"/>
              </a:rPr>
              <a:t>: de zender wordt ontvanger en de ontvanger wordt zender. Het duidelijkst gebeurt dat in een telefoongesprek of via chatten. </a:t>
            </a:r>
          </a:p>
          <a:p>
            <a:pPr marL="171450" indent="-171450">
              <a:buFont typeface="Arial" panose="020B0604020202020204" pitchFamily="34" charset="0"/>
              <a:buChar char="•"/>
            </a:pPr>
            <a:r>
              <a:rPr lang="nl-NL" sz="800" b="0" i="0" u="none" strike="noStrike" kern="1200" baseline="0" dirty="0" smtClean="0">
                <a:solidFill>
                  <a:schemeClr val="tx1"/>
                </a:solidFill>
                <a:latin typeface="Times New Roman" pitchFamily="18" charset="0"/>
                <a:ea typeface="+mn-ea"/>
                <a:cs typeface="+mn-cs"/>
              </a:rPr>
              <a:t>In een </a:t>
            </a:r>
            <a:r>
              <a:rPr lang="nl-NL" sz="800" b="1" i="0" u="none" strike="noStrike" kern="1200" baseline="0" dirty="0" smtClean="0">
                <a:solidFill>
                  <a:schemeClr val="tx1"/>
                </a:solidFill>
                <a:latin typeface="Times New Roman" pitchFamily="18" charset="0"/>
                <a:ea typeface="+mn-ea"/>
                <a:cs typeface="+mn-cs"/>
              </a:rPr>
              <a:t>rechtstreeks gesprek vervagen deze rollen</a:t>
            </a:r>
            <a:r>
              <a:rPr lang="nl-NL" sz="800" b="0" i="0" u="none" strike="noStrike" kern="1200" baseline="0" dirty="0" smtClean="0">
                <a:solidFill>
                  <a:schemeClr val="tx1"/>
                </a:solidFill>
                <a:latin typeface="Times New Roman" pitchFamily="18" charset="0"/>
                <a:ea typeface="+mn-ea"/>
                <a:cs typeface="+mn-cs"/>
              </a:rPr>
              <a:t>. Continue uitwisseling.</a:t>
            </a:r>
          </a:p>
          <a:p>
            <a:pPr marL="171450" indent="-171450">
              <a:buFont typeface="Arial" panose="020B0604020202020204" pitchFamily="34" charset="0"/>
              <a:buChar char="•"/>
            </a:pPr>
            <a:endParaRPr lang="nl-NL" sz="800" b="0" i="0" u="none" strike="noStrike" kern="1200" baseline="0" dirty="0" smtClean="0">
              <a:solidFill>
                <a:schemeClr val="tx1"/>
              </a:solidFill>
              <a:latin typeface="Times New Roman" pitchFamily="18" charset="0"/>
              <a:ea typeface="+mn-ea"/>
              <a:cs typeface="+mn-cs"/>
            </a:endParaRPr>
          </a:p>
          <a:p>
            <a:r>
              <a:rPr lang="nl-NL" sz="800" b="0" i="0" u="none" strike="noStrike" kern="1200" baseline="0" dirty="0" smtClean="0">
                <a:solidFill>
                  <a:schemeClr val="tx1"/>
                </a:solidFill>
                <a:latin typeface="Times New Roman" pitchFamily="18" charset="0"/>
                <a:ea typeface="+mn-ea"/>
                <a:cs typeface="+mn-cs"/>
              </a:rPr>
              <a:t>Waarnemings- en interpretatiefouten kunnen dan ook leiden tot ernstige communicatiestoornissen tussen mensen. Er ontstaat dan </a:t>
            </a:r>
            <a:r>
              <a:rPr lang="nl-NL" sz="800" b="1" i="0" u="none" strike="noStrike" kern="1200" baseline="0" dirty="0" smtClean="0">
                <a:solidFill>
                  <a:schemeClr val="tx1"/>
                </a:solidFill>
                <a:latin typeface="Times New Roman" pitchFamily="18" charset="0"/>
                <a:ea typeface="+mn-ea"/>
                <a:cs typeface="+mn-cs"/>
              </a:rPr>
              <a:t>een kloof tussen datgene wat de een bedoelt en dat wat de ander daaruit begrijpt</a:t>
            </a:r>
            <a:r>
              <a:rPr lang="nl-NL" sz="800" b="0" i="0" u="none" strike="noStrike" kern="1200" baseline="0" dirty="0" smtClean="0">
                <a:solidFill>
                  <a:schemeClr val="tx1"/>
                </a:solidFill>
                <a:latin typeface="Times New Roman" pitchFamily="18" charset="0"/>
                <a:ea typeface="+mn-ea"/>
                <a:cs typeface="+mn-cs"/>
              </a:rPr>
              <a:t>. Om dergelijke stoornissen te voorkomen is het van belang </a:t>
            </a:r>
            <a:r>
              <a:rPr lang="nl-NL" sz="800" b="1" i="0" u="none" strike="noStrike" kern="1200" baseline="0" dirty="0" smtClean="0">
                <a:solidFill>
                  <a:schemeClr val="tx1"/>
                </a:solidFill>
                <a:latin typeface="Times New Roman" pitchFamily="18" charset="0"/>
                <a:ea typeface="+mn-ea"/>
                <a:cs typeface="+mn-cs"/>
              </a:rPr>
              <a:t>je te realiseren door welke factoren je waarnemingen en je interpretaties daarvan worden beïnvloed</a:t>
            </a:r>
            <a:r>
              <a:rPr lang="nl-NL" sz="800" b="0" i="0" u="none" strike="noStrike" kern="1200" baseline="0" dirty="0" smtClean="0">
                <a:solidFill>
                  <a:schemeClr val="tx1"/>
                </a:solidFill>
                <a:latin typeface="Times New Roman" pitchFamily="18" charset="0"/>
                <a:ea typeface="+mn-ea"/>
                <a:cs typeface="+mn-cs"/>
              </a:rPr>
              <a:t>, en hoe je je daarbij kunt vergissen.</a:t>
            </a:r>
            <a:endParaRPr lang="nl-NL" altLang="en-US" dirty="0" smtClean="0">
              <a:latin typeface="Arial Unicode MS"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850900" y="744538"/>
            <a:ext cx="4960938" cy="3722687"/>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dirty="0" smtClean="0">
              <a:latin typeface="Arial Unicode MS"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nl-NL" sz="1200" b="1" kern="1200" dirty="0" smtClean="0">
                <a:solidFill>
                  <a:schemeClr val="tx1"/>
                </a:solidFill>
                <a:effectLst/>
                <a:latin typeface="Times New Roman" pitchFamily="18" charset="0"/>
                <a:ea typeface="+mn-ea"/>
                <a:cs typeface="+mn-cs"/>
              </a:rPr>
              <a:t>Oefening 1</a:t>
            </a:r>
            <a:r>
              <a:rPr lang="nl-NL" sz="1200" kern="1200" dirty="0" smtClean="0">
                <a:solidFill>
                  <a:schemeClr val="tx1"/>
                </a:solidFill>
                <a:effectLst/>
                <a:latin typeface="Times New Roman" pitchFamily="18" charset="0"/>
                <a:ea typeface="+mn-ea"/>
                <a:cs typeface="+mn-cs"/>
              </a:rPr>
              <a:t>: Geef studenten een lijst met verschillende media en bespreek wat de invloed van de keuze van een medium is op het communicatiemodel. Denk hierbij aan kanalenreductie: het missen van delen van de communicatie (verbaal, non-verbaal en paralinguaal). Leg hierbij een link naar de les van non-verbale communicatie uit kwartiel 1. Laat studenten de lijst met media indelen naar kanalenreductie: welk medium geeft de meeste informatie. </a:t>
            </a:r>
            <a:br>
              <a:rPr lang="nl-NL" sz="1200" kern="1200" dirty="0" smtClean="0">
                <a:solidFill>
                  <a:schemeClr val="tx1"/>
                </a:solidFill>
                <a:effectLst/>
                <a:latin typeface="Times New Roman" pitchFamily="18" charset="0"/>
                <a:ea typeface="+mn-ea"/>
                <a:cs typeface="+mn-cs"/>
              </a:rPr>
            </a:br>
            <a:endParaRPr lang="nl-NL" sz="1200" kern="1200" dirty="0" smtClean="0">
              <a:solidFill>
                <a:schemeClr val="tx1"/>
              </a:solidFill>
              <a:effectLst/>
              <a:latin typeface="Times New Roman" pitchFamily="18" charset="0"/>
              <a:ea typeface="+mn-ea"/>
              <a:cs typeface="+mn-cs"/>
            </a:endParaRPr>
          </a:p>
          <a:p>
            <a:pPr lvl="0"/>
            <a:r>
              <a:rPr lang="nl-NL" sz="1200" b="0" kern="1200" dirty="0" smtClean="0">
                <a:solidFill>
                  <a:schemeClr val="tx1"/>
                </a:solidFill>
                <a:effectLst/>
                <a:latin typeface="Times New Roman" pitchFamily="18" charset="0"/>
                <a:ea typeface="+mn-ea"/>
                <a:cs typeface="+mn-cs"/>
              </a:rPr>
              <a:t>Voorbeeld:</a:t>
            </a:r>
            <a:r>
              <a:rPr lang="nl-NL" sz="1200" b="1" kern="1200" dirty="0" smtClean="0">
                <a:solidFill>
                  <a:schemeClr val="tx1"/>
                </a:solidFill>
                <a:effectLst/>
                <a:latin typeface="Times New Roman" pitchFamily="18" charset="0"/>
                <a:ea typeface="+mn-ea"/>
                <a:cs typeface="+mn-cs"/>
              </a:rPr>
              <a:t> kindertelefoon </a:t>
            </a:r>
            <a:r>
              <a:rPr lang="nl-NL" sz="1200" kern="1200" dirty="0" smtClean="0">
                <a:solidFill>
                  <a:schemeClr val="tx1"/>
                </a:solidFill>
                <a:effectLst/>
                <a:latin typeface="Times New Roman" pitchFamily="18" charset="0"/>
                <a:ea typeface="+mn-ea"/>
                <a:cs typeface="+mn-cs"/>
                <a:sym typeface="Wingdings"/>
              </a:rPr>
              <a:t></a:t>
            </a:r>
            <a:r>
              <a:rPr lang="nl-NL" sz="1200" kern="1200" dirty="0" smtClean="0">
                <a:solidFill>
                  <a:schemeClr val="tx1"/>
                </a:solidFill>
                <a:effectLst/>
                <a:latin typeface="Times New Roman" pitchFamily="18" charset="0"/>
                <a:ea typeface="+mn-ea"/>
                <a:cs typeface="+mn-cs"/>
              </a:rPr>
              <a:t> anonimiteit juist goed.</a:t>
            </a:r>
          </a:p>
          <a:p>
            <a:pPr lvl="0"/>
            <a:endParaRPr lang="nl-NL" sz="1200" kern="1200" dirty="0" smtClean="0">
              <a:solidFill>
                <a:schemeClr val="tx1"/>
              </a:solidFill>
              <a:effectLst/>
              <a:latin typeface="Times New Roman" pitchFamily="18" charset="0"/>
              <a:ea typeface="+mn-ea"/>
              <a:cs typeface="+mn-cs"/>
            </a:endParaRPr>
          </a:p>
          <a:p>
            <a:pPr lvl="0"/>
            <a:r>
              <a:rPr lang="nl-NL" sz="1200" b="1" kern="1200" dirty="0" smtClean="0">
                <a:solidFill>
                  <a:schemeClr val="tx1"/>
                </a:solidFill>
                <a:effectLst/>
                <a:latin typeface="Times New Roman" pitchFamily="18" charset="0"/>
                <a:ea typeface="+mn-ea"/>
                <a:cs typeface="+mn-cs"/>
              </a:rPr>
              <a:t>Oefening 2:</a:t>
            </a:r>
            <a:r>
              <a:rPr lang="nl-NL" sz="1200" b="0" kern="1200" baseline="0" dirty="0" smtClean="0">
                <a:solidFill>
                  <a:schemeClr val="tx1"/>
                </a:solidFill>
                <a:effectLst/>
                <a:latin typeface="Times New Roman" pitchFamily="18" charset="0"/>
                <a:ea typeface="+mn-ea"/>
                <a:cs typeface="+mn-cs"/>
              </a:rPr>
              <a:t> Wat is de invloed van elk kanaal op het communicatiemodel? Een/tweezijdig etc.</a:t>
            </a:r>
            <a:endParaRPr lang="nl-NL" sz="1200" b="1" kern="1200" dirty="0" smtClean="0">
              <a:solidFill>
                <a:schemeClr val="tx1"/>
              </a:solidFill>
              <a:effectLst/>
              <a:latin typeface="Times New Roman" pitchFamily="18" charset="0"/>
              <a:ea typeface="+mn-ea"/>
              <a:cs typeface="+mn-cs"/>
            </a:endParaRPr>
          </a:p>
          <a:p>
            <a:pPr lvl="0"/>
            <a:endParaRPr lang="nl-NL" sz="1200" kern="1200" dirty="0" smtClean="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kern="1200" dirty="0" smtClean="0">
                <a:solidFill>
                  <a:schemeClr val="tx1"/>
                </a:solidFill>
                <a:effectLst/>
                <a:latin typeface="Times New Roman" pitchFamily="18" charset="0"/>
                <a:ea typeface="+mn-ea"/>
                <a:cs typeface="+mn-cs"/>
              </a:rPr>
              <a:t>Wantrouwen tegenover verschillende media bespreken </a:t>
            </a:r>
            <a:r>
              <a:rPr lang="nl-NL" sz="1200" kern="1200" dirty="0" smtClean="0">
                <a:solidFill>
                  <a:schemeClr val="tx1"/>
                </a:solidFill>
                <a:effectLst/>
                <a:latin typeface="Times New Roman" pitchFamily="18" charset="0"/>
                <a:ea typeface="+mn-ea"/>
                <a:cs typeface="+mn-cs"/>
                <a:sym typeface="Wingdings"/>
              </a:rPr>
              <a:t></a:t>
            </a:r>
            <a:r>
              <a:rPr lang="nl-NL" sz="1200" kern="1200" dirty="0" smtClean="0">
                <a:solidFill>
                  <a:schemeClr val="tx1"/>
                </a:solidFill>
                <a:effectLst/>
                <a:latin typeface="Times New Roman" pitchFamily="18" charset="0"/>
                <a:ea typeface="+mn-ea"/>
                <a:cs typeface="+mn-cs"/>
              </a:rPr>
              <a:t> </a:t>
            </a:r>
            <a:r>
              <a:rPr lang="nl-NL" sz="1200" kern="1200" dirty="0" err="1" smtClean="0">
                <a:solidFill>
                  <a:schemeClr val="tx1"/>
                </a:solidFill>
                <a:effectLst/>
                <a:latin typeface="Times New Roman" pitchFamily="18" charset="0"/>
                <a:ea typeface="+mn-ea"/>
                <a:cs typeface="+mn-cs"/>
              </a:rPr>
              <a:t>casuistiek</a:t>
            </a:r>
            <a:r>
              <a:rPr lang="nl-NL" sz="1200" kern="1200" dirty="0" smtClean="0">
                <a:solidFill>
                  <a:schemeClr val="tx1"/>
                </a:solidFill>
                <a:effectLst/>
                <a:latin typeface="Times New Roman" pitchFamily="18" charset="0"/>
                <a:ea typeface="+mn-ea"/>
                <a:cs typeface="+mn-cs"/>
              </a:rPr>
              <a:t> maken, wat te doen als zorgvrager weerstand heeft tegen bijvoorbeeld beeldbellen, hoe overtuig je deze zorgvrager toch van het nut?</a:t>
            </a:r>
          </a:p>
          <a:p>
            <a:pPr lvl="0"/>
            <a:endParaRPr lang="nl-NL" sz="1200" b="1" kern="1200" dirty="0">
              <a:solidFill>
                <a:schemeClr val="tx1"/>
              </a:solidFill>
              <a:effectLst/>
              <a:latin typeface="Times New Roman" pitchFamily="18" charset="0"/>
              <a:ea typeface="+mn-ea"/>
              <a:cs typeface="+mn-cs"/>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B2250EE-5399-465D-8F0D-C01F8D8A0933}" type="slidenum">
              <a:rPr lang="nl-NL" altLang="nl-NL" smtClean="0">
                <a:solidFill>
                  <a:srgbClr val="000000"/>
                </a:solidFill>
              </a:rPr>
              <a:pPr eaLnBrk="1" hangingPunct="1">
                <a:spcBef>
                  <a:spcPct val="0"/>
                </a:spcBef>
              </a:pPr>
              <a:t>7</a:t>
            </a:fld>
            <a:endParaRPr lang="nl-NL" altLang="nl-NL"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850900" y="744538"/>
            <a:ext cx="4960938" cy="3722687"/>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sz="1200" b="0" i="0" u="none" strike="noStrike" kern="1200" baseline="0" dirty="0" smtClean="0">
                <a:solidFill>
                  <a:schemeClr val="tx1"/>
                </a:solidFill>
                <a:latin typeface="Times New Roman" pitchFamily="18" charset="0"/>
                <a:ea typeface="+mn-ea"/>
                <a:cs typeface="+mn-cs"/>
              </a:rPr>
              <a:t>Er is een onderscheid tussen factoren die in de </a:t>
            </a:r>
            <a:r>
              <a:rPr lang="nl-NL" sz="1200" b="1" i="0" u="none" strike="noStrike" kern="1200" baseline="0" dirty="0" smtClean="0">
                <a:solidFill>
                  <a:schemeClr val="tx1"/>
                </a:solidFill>
                <a:latin typeface="Times New Roman" pitchFamily="18" charset="0"/>
                <a:ea typeface="+mn-ea"/>
                <a:cs typeface="+mn-cs"/>
              </a:rPr>
              <a:t>situatie zelf zijn gelegen </a:t>
            </a:r>
            <a:r>
              <a:rPr lang="nl-NL" sz="1200" b="0" i="0" u="none" strike="noStrike" kern="1200" baseline="0" dirty="0" smtClean="0">
                <a:solidFill>
                  <a:schemeClr val="tx1"/>
                </a:solidFill>
                <a:latin typeface="Times New Roman" pitchFamily="18" charset="0"/>
                <a:ea typeface="+mn-ea"/>
                <a:cs typeface="+mn-cs"/>
              </a:rPr>
              <a:t>(</a:t>
            </a:r>
            <a:r>
              <a:rPr lang="nl-NL" sz="1200" b="1" i="0" u="none" strike="noStrike" kern="1200" baseline="0" dirty="0" smtClean="0">
                <a:solidFill>
                  <a:schemeClr val="tx1"/>
                </a:solidFill>
                <a:latin typeface="Times New Roman" pitchFamily="18" charset="0"/>
                <a:ea typeface="+mn-ea"/>
                <a:cs typeface="+mn-cs"/>
              </a:rPr>
              <a:t>contextuele</a:t>
            </a:r>
            <a:r>
              <a:rPr lang="nl-NL" sz="1200" b="0" i="0" u="none" strike="noStrike" kern="1200" baseline="0" dirty="0" smtClean="0">
                <a:solidFill>
                  <a:schemeClr val="tx1"/>
                </a:solidFill>
                <a:latin typeface="Times New Roman" pitchFamily="18" charset="0"/>
                <a:ea typeface="+mn-ea"/>
                <a:cs typeface="+mn-cs"/>
              </a:rPr>
              <a:t> factoren), factoren aan de </a:t>
            </a:r>
            <a:r>
              <a:rPr lang="nl-NL" sz="1200" b="1" i="0" u="none" strike="noStrike" kern="1200" baseline="0" dirty="0" smtClean="0">
                <a:solidFill>
                  <a:schemeClr val="tx1"/>
                </a:solidFill>
                <a:latin typeface="Times New Roman" pitchFamily="18" charset="0"/>
                <a:ea typeface="+mn-ea"/>
                <a:cs typeface="+mn-cs"/>
              </a:rPr>
              <a:t>kant van de zender</a:t>
            </a:r>
            <a:r>
              <a:rPr lang="nl-NL" sz="1200" b="0" i="0" u="none" strike="noStrike" kern="1200" baseline="0" dirty="0" smtClean="0">
                <a:solidFill>
                  <a:schemeClr val="tx1"/>
                </a:solidFill>
                <a:latin typeface="Times New Roman" pitchFamily="18" charset="0"/>
                <a:ea typeface="+mn-ea"/>
                <a:cs typeface="+mn-cs"/>
              </a:rPr>
              <a:t>, en factoren aan de </a:t>
            </a:r>
            <a:r>
              <a:rPr lang="nl-NL" sz="1200" b="1" i="0" u="none" strike="noStrike" kern="1200" baseline="0" dirty="0" smtClean="0">
                <a:solidFill>
                  <a:schemeClr val="tx1"/>
                </a:solidFill>
                <a:latin typeface="Times New Roman" pitchFamily="18" charset="0"/>
                <a:ea typeface="+mn-ea"/>
                <a:cs typeface="+mn-cs"/>
              </a:rPr>
              <a:t>kant van de ontvanger</a:t>
            </a:r>
            <a:r>
              <a:rPr lang="nl-NL" sz="1200" b="0" i="0" u="none" strike="noStrike" kern="1200" baseline="0" dirty="0" smtClean="0">
                <a:solidFill>
                  <a:schemeClr val="tx1"/>
                </a:solidFill>
                <a:latin typeface="Times New Roman" pitchFamily="18" charset="0"/>
                <a:ea typeface="+mn-ea"/>
                <a:cs typeface="+mn-cs"/>
              </a:rPr>
              <a:t>.</a:t>
            </a:r>
            <a:endParaRPr lang="nl-NL" altLang="en-US" dirty="0" smtClean="0">
              <a:latin typeface="Arial Unicode MS"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6B8E8B31-C7D0-4BEA-8406-C548CCB830FD}" type="slidenum">
              <a:rPr lang="nl-NL" smtClean="0"/>
              <a:pPr>
                <a:defRPr/>
              </a:pPr>
              <a:t>9</a:t>
            </a:fld>
            <a:endParaRPr lang="nl-NL"/>
          </a:p>
        </p:txBody>
      </p:sp>
    </p:spTree>
    <p:extLst>
      <p:ext uri="{BB962C8B-B14F-4D97-AF65-F5344CB8AC3E}">
        <p14:creationId xmlns:p14="http://schemas.microsoft.com/office/powerpoint/2010/main" val="2376564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sz="1200" b="0" i="0" u="none" strike="noStrike" kern="1200" baseline="0" dirty="0" smtClean="0">
                <a:solidFill>
                  <a:schemeClr val="tx1"/>
                </a:solidFill>
                <a:latin typeface="Times New Roman" pitchFamily="18" charset="0"/>
                <a:ea typeface="+mn-ea"/>
                <a:cs typeface="+mn-cs"/>
              </a:rPr>
              <a:t>De ‘situatie’ en context heeft in dit verband betrekking op de totale context waarbinnen gecommuniceerd wordt, dus niet</a:t>
            </a:r>
          </a:p>
          <a:p>
            <a:r>
              <a:rPr lang="nl-NL" sz="1200" b="0" i="0" u="none" strike="noStrike" kern="1200" baseline="0" dirty="0" smtClean="0">
                <a:solidFill>
                  <a:schemeClr val="tx1"/>
                </a:solidFill>
                <a:latin typeface="Times New Roman" pitchFamily="18" charset="0"/>
                <a:ea typeface="+mn-ea"/>
                <a:cs typeface="+mn-cs"/>
              </a:rPr>
              <a:t>alleen de fysieke omgeving. De volgende factoren kunnen vaak voor een storing zorgen.</a:t>
            </a:r>
          </a:p>
          <a:p>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De plaats waar gecommuniceerd wordt</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Uit de fysieke omgeving kunnen storingen komen die het de zender en de ontvanger bemoeilijken de wederzijdse boodschappen correct waar te nemen. Denk bijvoorbeeld aan verkeerslawaai, slechte akoestiek of een steeds rinkelende telefoon. Dit zijn allemaal afleidende factoren die verhinderen dat je je goed op elkaar kunt concentreren.</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Aanwezigheid van derden</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Als je weet dat anderen kunnen meeluisteren, voel je je soms niet vrij genoeg om met iemand een persoonlijk gesprek aan te knopen. De boodschappen die in een dergelijke situatie worden uitgezonden, dekken niet helemaal de lading van het gesprek of de intenties van (een van) de partners. Als beide gesprekspartners dat weten, is er niets aan de hand, maar soms weet je van elkaar niet dat dit gegeven een rol speelt. Dan kunnen er misverstanden ontstaan omdat de interpretatie van de een (‘zo denkt hij er dus over’) niet overeenkomt met de bedoeling van de ander (‘ik kan nu niet alles zeggen’). In het algemeen geldt dat naarmate het gespreksonderwerp persoonlijker is, deze factor eerder een rol zal spelen. De mate van hinder hangt ook samen met de status van degene die meeluistert. Zo kun je het meeluisteren van een docent bedreigender vinden dan het meeluisteren van een medestudent, en is een onbekende bedreigender dan een bekende.</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Tijdsdruk</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Wanneer je onder tijdsdruk informatie opneemt, heb je vaak niet voldoende rust om hoofden bijzaken uit elkaar te houden. Zo is het ook nog maar de vraag of je bij het verstrekken van informatie onder tijdsdruk direct de meest relevante punten aan de orde stelt. De ander verwacht dat echter wel! De tijdsfactor speelt ook een rol in situaties die zo lang duren dat vermoeidheid optreedt. Hierdoor worden mensen minder standvastig in hun oorspronkelijke mening, en zijn ze meer geneigd om toenadering te zoeken. Ook daardoor kan de waarneming worden beïnvloed. </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Pregnantie</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Er is nog een aantal andere factoren dat invloed heeft op onze waarneming. Het gaat daarbij om aspecten van de situatie die zo sterk de aandacht trekken dat zij een speciale betekenis geven aan afzonderlijke elementen van de situatie; onze waarneming wordt erdoor gericht, gestuurd. </a:t>
            </a:r>
          </a:p>
          <a:p>
            <a:pPr marL="628650" lvl="1"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r>
              <a:rPr lang="nl-NL" sz="1200" b="0" i="0" u="none" strike="noStrike" kern="1200" baseline="0" dirty="0" smtClean="0">
                <a:solidFill>
                  <a:schemeClr val="tx1"/>
                </a:solidFill>
                <a:latin typeface="Times New Roman" pitchFamily="18" charset="0"/>
                <a:ea typeface="+mn-ea"/>
                <a:cs typeface="+mn-cs"/>
              </a:rPr>
              <a:t>Met name bij reclameboodschappen wordt van de werking van deze factoren (pregnantie) veel gebruik gemaakt. Let maar eens op de reclames die je op televisie voorbij ziet komen. De reclamebureaus proberen</a:t>
            </a:r>
          </a:p>
          <a:p>
            <a:r>
              <a:rPr lang="nl-NL" sz="1200" b="0" i="0" u="none" strike="noStrike" kern="1200" baseline="0" dirty="0" smtClean="0">
                <a:solidFill>
                  <a:schemeClr val="tx1"/>
                </a:solidFill>
                <a:latin typeface="Times New Roman" pitchFamily="18" charset="0"/>
                <a:ea typeface="+mn-ea"/>
                <a:cs typeface="+mn-cs"/>
              </a:rPr>
              <a:t>op allerlei manieren het product bij jou onder de aandacht te krijgen. De zender (het reclamebureau) richt de situatie daarbij zo in dat de waarneming (en dus ook de interpretatie) gestuurd wordt.</a:t>
            </a: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B2250EE-5399-465D-8F0D-C01F8D8A0933}" type="slidenum">
              <a:rPr lang="nl-NL" altLang="nl-NL" smtClean="0">
                <a:solidFill>
                  <a:srgbClr val="000000"/>
                </a:solidFill>
              </a:rPr>
              <a:pPr eaLnBrk="1" hangingPunct="1">
                <a:spcBef>
                  <a:spcPct val="0"/>
                </a:spcBef>
              </a:pPr>
              <a:t>11</a:t>
            </a:fld>
            <a:endParaRPr lang="nl-NL" altLang="nl-NL"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sz="1200" b="0" i="0" u="none" strike="noStrike" kern="1200" baseline="0" dirty="0" smtClean="0">
                <a:solidFill>
                  <a:schemeClr val="tx1"/>
                </a:solidFill>
                <a:latin typeface="Times New Roman" pitchFamily="18" charset="0"/>
                <a:ea typeface="+mn-ea"/>
                <a:cs typeface="+mn-cs"/>
              </a:rPr>
              <a:t>Er zijn verschillende factoren die ervoor kunnen zorgen dat de boodschap al wordt vervormd door de zender zelf. Het is dan voor de ontvanger erg moeilijk om de juiste betekenis van de boodschap te achterhalen.</a:t>
            </a:r>
          </a:p>
          <a:p>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De zender wil informatie achterhouden</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Iemand die antwoord geeft op een vraag, maar daarbij niet het achterste van zijn tong wil laten zien, zal proberen er op zo’n manier omheen te praten dat de ontvanger denkt een afdoende antwoord te hebben gekregen. Hij kan dan enkele details naar voren halen en de hoofdzaak laten liggen, of hij kan een onvolledig of vaag antwoord geven. De ontvanger kan daardoor op een dwaalspoor worden gebracht. </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De zender weet niet precies wat hij wil/moet zeggen </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Niet altijd heb je een duidelijk antwoord voor ogen als iets aan je wordt gevraagd. Soms vraagt iemand je een mening over een kwestie waarover je nog nooit goed hebt nagedacht, of waarover je nog geen standpunt hebt ingenomen. Als je dan toch probeert een antwoord te formuleren, maar je eigen onzekerheid niet wilt laten merken, zeg je soms iets heel anders dan je bij nader inzien bedoelt. Ook kan je verhaal dan zo onsamenhangend, tegenstrijdig of vaag worden dat de ander er geen touw aan vast kan knopen.</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De zender is erg met zichzelf bezig</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Er kunnen zich situaties voordoen waarin je meer met jezelf bezig bent, dan met het duidelijk formuleren van je gedachten. Denk maar aan omstandigheden waarin je </a:t>
            </a:r>
            <a:r>
              <a:rPr lang="nl-NL" sz="1200" b="1" i="0" u="none" strike="noStrike" kern="1200" baseline="0" dirty="0" smtClean="0">
                <a:solidFill>
                  <a:schemeClr val="tx1"/>
                </a:solidFill>
                <a:latin typeface="Times New Roman" pitchFamily="18" charset="0"/>
                <a:ea typeface="+mn-ea"/>
                <a:cs typeface="+mn-cs"/>
              </a:rPr>
              <a:t>erg gespannen bent (examen</a:t>
            </a:r>
            <a:r>
              <a:rPr lang="nl-NL" sz="1200" b="0" i="0" u="none" strike="noStrike" kern="1200" baseline="0" dirty="0" smtClean="0">
                <a:solidFill>
                  <a:schemeClr val="tx1"/>
                </a:solidFill>
                <a:latin typeface="Times New Roman" pitchFamily="18" charset="0"/>
                <a:ea typeface="+mn-ea"/>
                <a:cs typeface="+mn-cs"/>
              </a:rPr>
              <a:t>) of situaties waarin je </a:t>
            </a:r>
            <a:r>
              <a:rPr lang="nl-NL" sz="1200" b="1" i="0" u="none" strike="noStrike" kern="1200" baseline="0" dirty="0" smtClean="0">
                <a:solidFill>
                  <a:schemeClr val="tx1"/>
                </a:solidFill>
                <a:latin typeface="Times New Roman" pitchFamily="18" charset="0"/>
                <a:ea typeface="+mn-ea"/>
                <a:cs typeface="+mn-cs"/>
              </a:rPr>
              <a:t>verlegen, moe of ziek </a:t>
            </a:r>
            <a:r>
              <a:rPr lang="nl-NL" sz="1200" b="0" i="0" u="none" strike="noStrike" kern="1200" baseline="0" dirty="0" smtClean="0">
                <a:solidFill>
                  <a:schemeClr val="tx1"/>
                </a:solidFill>
                <a:latin typeface="Times New Roman" pitchFamily="18" charset="0"/>
                <a:ea typeface="+mn-ea"/>
                <a:cs typeface="+mn-cs"/>
              </a:rPr>
              <a:t>bent, of je moet </a:t>
            </a:r>
            <a:r>
              <a:rPr lang="nl-NL" sz="1200" b="1" i="0" u="none" strike="noStrike" kern="1200" baseline="0" dirty="0" smtClean="0">
                <a:solidFill>
                  <a:schemeClr val="tx1"/>
                </a:solidFill>
                <a:latin typeface="Times New Roman" pitchFamily="18" charset="0"/>
                <a:ea typeface="+mn-ea"/>
                <a:cs typeface="+mn-cs"/>
              </a:rPr>
              <a:t>concentreren op een moeilijke taak</a:t>
            </a:r>
            <a:r>
              <a:rPr lang="nl-NL" sz="1200" b="0" i="0" u="none" strike="noStrike" kern="1200" baseline="0" dirty="0" smtClean="0">
                <a:solidFill>
                  <a:schemeClr val="tx1"/>
                </a:solidFill>
                <a:latin typeface="Times New Roman" pitchFamily="18" charset="0"/>
                <a:ea typeface="+mn-ea"/>
                <a:cs typeface="+mn-cs"/>
              </a:rPr>
              <a:t>. Je realiseert je dan soms achteraf dat je heel iets anders hebt gezegd dan je eigenlijk bedoelde. </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De zender spreekt een andere taal dan de ontvanger </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Wil je dat je boodschap goed overkomt, dan </a:t>
            </a:r>
            <a:r>
              <a:rPr lang="nl-NL" sz="1200" b="0" i="0" u="none" strike="noStrike" kern="1200" baseline="0" dirty="0" err="1" smtClean="0">
                <a:solidFill>
                  <a:schemeClr val="tx1"/>
                </a:solidFill>
                <a:latin typeface="Times New Roman" pitchFamily="18" charset="0"/>
                <a:ea typeface="+mn-ea"/>
                <a:cs typeface="+mn-cs"/>
              </a:rPr>
              <a:t>zul</a:t>
            </a:r>
            <a:r>
              <a:rPr lang="nl-NL" sz="1200" b="0" i="0" u="none" strike="noStrike" kern="1200" baseline="0" dirty="0" smtClean="0">
                <a:solidFill>
                  <a:schemeClr val="tx1"/>
                </a:solidFill>
                <a:latin typeface="Times New Roman" pitchFamily="18" charset="0"/>
                <a:ea typeface="+mn-ea"/>
                <a:cs typeface="+mn-cs"/>
              </a:rPr>
              <a:t> je je in woordgebruik, zinsbouw en voorbeelden moeten aanpassen aan het ‘referentiekader’ van de ander, aan zijn gedachte, </a:t>
            </a:r>
            <a:r>
              <a:rPr lang="nl-NL" sz="1200" b="0" i="0" u="none" strike="noStrike" kern="1200" baseline="0" dirty="0" err="1" smtClean="0">
                <a:solidFill>
                  <a:schemeClr val="tx1"/>
                </a:solidFill>
                <a:latin typeface="Times New Roman" pitchFamily="18" charset="0"/>
                <a:ea typeface="+mn-ea"/>
                <a:cs typeface="+mn-cs"/>
              </a:rPr>
              <a:t>gevoelsen</a:t>
            </a:r>
            <a:r>
              <a:rPr lang="nl-NL" sz="1200" b="0" i="0" u="none" strike="noStrike" kern="1200" baseline="0" dirty="0" smtClean="0">
                <a:solidFill>
                  <a:schemeClr val="tx1"/>
                </a:solidFill>
                <a:latin typeface="Times New Roman" pitchFamily="18" charset="0"/>
                <a:ea typeface="+mn-ea"/>
                <a:cs typeface="+mn-cs"/>
              </a:rPr>
              <a:t> ervaringswereld. Doe je dat niet, dan hoort de ander je wel praten, maar begrijpt hij je niet. Je merkt dat bijvoorbeeld als je praat met kinderen of met mensen uit een ander milieu of andere cultuur. Je zult dan meer je best moeten doen om ervoor te zorgen dat jouw boodschap overkomt en je op de ander afstemmen. Het gebruik van vakjargon valt hier ook onder. Bijvoorbeeld de computerdeskundige die het heeft over ‘flash’, de hulpverlener die met de cliënt de diagnose ‘appendicitis’ (blinde darmontsteking) bespreekt, of de accountant die een term als ‘solvabiliteit’ tegen zijn cliënt gebruikt. Cliënten weten meestal niet wat deze woorden betekenen, maar durven geen uitleg te vragen omdat ze denken (interpretatie) dan voor onwetend en dom te worden aangezien. Degene die het vakjargon gebruikt, bevestigt hiermee dat hij lid is van een speciale gemeenschap die niet zomaar toegankelijk is voor iedereen.</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Pregnantie door de zender</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Door (bewust of onbewust) gebruik te maken van de aspecten van pregnantie die al eerder genoemd werden, kan de zender onderdelen van zijn boodschap speciaal benadrukken. Door stemgebruik en herhaling kan hij de waarneming van de ontvanger sturen en dus ook misleiden. Het </a:t>
            </a:r>
            <a:r>
              <a:rPr lang="nl-NL" sz="1200" b="0" i="0" u="none" strike="noStrike" kern="1200" baseline="0" dirty="0" err="1" smtClean="0">
                <a:solidFill>
                  <a:schemeClr val="tx1"/>
                </a:solidFill>
                <a:latin typeface="Times New Roman" pitchFamily="18" charset="0"/>
                <a:ea typeface="+mn-ea"/>
                <a:cs typeface="+mn-cs"/>
              </a:rPr>
              <a:t>nonverbale</a:t>
            </a:r>
            <a:r>
              <a:rPr lang="nl-NL" sz="1200" b="0" i="0" u="none" strike="noStrike" kern="1200" baseline="0" dirty="0" smtClean="0">
                <a:solidFill>
                  <a:schemeClr val="tx1"/>
                </a:solidFill>
                <a:latin typeface="Times New Roman" pitchFamily="18" charset="0"/>
                <a:ea typeface="+mn-ea"/>
                <a:cs typeface="+mn-cs"/>
              </a:rPr>
              <a:t> gedrag is niet in overeenstemming met wat iemand zegt Dit is bijvoorbeeld het geval als iemand glimlachend tegen je zegt dat hij vreselijk kwaad is. Waar moet je dan op afgaan? Is hij nu echt zo kwaad (want dat zegt hij) of valt het wel mee (want hij glimlacht erbij)? In dergelijke gevallen is het voor de ontvanger erg moeilijk om uit deze twee tegenstrijdige waarnemingen de juiste te kiezen.</a:t>
            </a: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B2250EE-5399-465D-8F0D-C01F8D8A0933}" type="slidenum">
              <a:rPr lang="nl-NL" altLang="nl-NL" smtClean="0">
                <a:solidFill>
                  <a:srgbClr val="000000"/>
                </a:solidFill>
              </a:rPr>
              <a:pPr eaLnBrk="1" hangingPunct="1">
                <a:spcBef>
                  <a:spcPct val="0"/>
                </a:spcBef>
              </a:pPr>
              <a:t>12</a:t>
            </a:fld>
            <a:endParaRPr lang="nl-NL" altLang="nl-NL"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sz="1200" b="0" i="0" u="none" strike="noStrike" kern="1200" baseline="0" dirty="0" smtClean="0">
                <a:solidFill>
                  <a:schemeClr val="tx1"/>
                </a:solidFill>
                <a:latin typeface="Times New Roman" pitchFamily="18" charset="0"/>
                <a:ea typeface="+mn-ea"/>
                <a:cs typeface="+mn-cs"/>
              </a:rPr>
              <a:t>Ook aan de kant van de ontvanger speelt een aantal factoren mee bij de waarneming en interpretatie van de boodschappen die anderen uitzenden. De </a:t>
            </a:r>
            <a:r>
              <a:rPr lang="nl-NL" sz="1200" b="1" i="0" u="none" strike="noStrike" kern="1200" baseline="0" dirty="0" smtClean="0">
                <a:solidFill>
                  <a:schemeClr val="tx1"/>
                </a:solidFill>
                <a:latin typeface="Times New Roman" pitchFamily="18" charset="0"/>
                <a:ea typeface="+mn-ea"/>
                <a:cs typeface="+mn-cs"/>
              </a:rPr>
              <a:t>ontvanger kent betekenis toe aan dat wat hij waarneemt </a:t>
            </a:r>
            <a:r>
              <a:rPr lang="nl-NL" sz="1200" b="0" i="0" u="none" strike="noStrike" kern="1200" baseline="0" dirty="0" smtClean="0">
                <a:solidFill>
                  <a:schemeClr val="tx1"/>
                </a:solidFill>
                <a:latin typeface="Times New Roman" pitchFamily="18" charset="0"/>
                <a:ea typeface="+mn-ea"/>
                <a:cs typeface="+mn-cs"/>
              </a:rPr>
              <a:t>(interpreteren). Maar niet als een fotocamera of als een opnameapparaat dat uitsluitend registreert. In de omgang tussen mensen gaan waarneming en interpretatie meestal samen: we hebben </a:t>
            </a:r>
            <a:r>
              <a:rPr lang="nl-NL" sz="1200" b="1" i="0" u="none" strike="noStrike" kern="1200" baseline="0" dirty="0" smtClean="0">
                <a:solidFill>
                  <a:schemeClr val="tx1"/>
                </a:solidFill>
                <a:latin typeface="Times New Roman" pitchFamily="18" charset="0"/>
                <a:ea typeface="+mn-ea"/>
                <a:cs typeface="+mn-cs"/>
              </a:rPr>
              <a:t>direct een mening </a:t>
            </a:r>
            <a:r>
              <a:rPr lang="nl-NL" sz="1200" b="0" i="0" u="none" strike="noStrike" kern="1200" baseline="0" dirty="0" smtClean="0">
                <a:solidFill>
                  <a:schemeClr val="tx1"/>
                </a:solidFill>
                <a:latin typeface="Times New Roman" pitchFamily="18" charset="0"/>
                <a:ea typeface="+mn-ea"/>
                <a:cs typeface="+mn-cs"/>
              </a:rPr>
              <a:t>over wat we waarnemen. Hieronder komt een aantal factoren aan de orde die onze waarneming beïnvloeden. Deze factoren bepalen welke </a:t>
            </a:r>
            <a:r>
              <a:rPr lang="nl-NL" sz="1200" b="1" i="0" u="none" strike="noStrike" kern="1200" baseline="0" dirty="0" smtClean="0">
                <a:solidFill>
                  <a:schemeClr val="tx1"/>
                </a:solidFill>
                <a:latin typeface="Times New Roman" pitchFamily="18" charset="0"/>
                <a:ea typeface="+mn-ea"/>
                <a:cs typeface="+mn-cs"/>
              </a:rPr>
              <a:t>selectie we maken uit de prikkels, de boodschappen </a:t>
            </a:r>
            <a:r>
              <a:rPr lang="nl-NL" sz="1200" b="0" i="0" u="none" strike="noStrike" kern="1200" baseline="0" dirty="0" smtClean="0">
                <a:solidFill>
                  <a:schemeClr val="tx1"/>
                </a:solidFill>
                <a:latin typeface="Times New Roman" pitchFamily="18" charset="0"/>
                <a:ea typeface="+mn-ea"/>
                <a:cs typeface="+mn-cs"/>
              </a:rPr>
              <a:t>die op ons afkomen. Deze selectie bepaalt al voor een belangrijk deel onze interpretatie van de situatie. </a:t>
            </a:r>
            <a:r>
              <a:rPr lang="nl-NL" sz="1200" b="1" i="0" u="none" strike="noStrike" kern="1200" baseline="0" dirty="0" smtClean="0">
                <a:solidFill>
                  <a:schemeClr val="tx1"/>
                </a:solidFill>
                <a:latin typeface="Times New Roman" pitchFamily="18" charset="0"/>
                <a:ea typeface="+mn-ea"/>
                <a:cs typeface="+mn-cs"/>
              </a:rPr>
              <a:t>Wat je niet opvalt, kun je immers niet betrekken </a:t>
            </a:r>
            <a:r>
              <a:rPr lang="nl-NL" sz="1200" b="0" i="0" u="none" strike="noStrike" kern="1200" baseline="0" dirty="0" smtClean="0">
                <a:solidFill>
                  <a:schemeClr val="tx1"/>
                </a:solidFill>
                <a:latin typeface="Times New Roman" pitchFamily="18" charset="0"/>
                <a:ea typeface="+mn-ea"/>
                <a:cs typeface="+mn-cs"/>
              </a:rPr>
              <a:t>in de afweging van de boodschap. Daarnaast wordt de selectie ook bepaald door de manier waarop we geleerd hebben sommige situaties te interpreteren. Denk bijvoorbeeld aan </a:t>
            </a:r>
            <a:r>
              <a:rPr lang="nl-NL" sz="1200" b="1" i="0" u="none" strike="noStrike" kern="1200" baseline="0" dirty="0" smtClean="0">
                <a:solidFill>
                  <a:schemeClr val="tx1"/>
                </a:solidFill>
                <a:latin typeface="Times New Roman" pitchFamily="18" charset="0"/>
                <a:ea typeface="+mn-ea"/>
                <a:cs typeface="+mn-cs"/>
              </a:rPr>
              <a:t>vooroordelen</a:t>
            </a:r>
            <a:r>
              <a:rPr lang="nl-NL" sz="1200" b="0" i="0" u="none" strike="noStrike" kern="1200" baseline="0" dirty="0" smtClean="0">
                <a:solidFill>
                  <a:schemeClr val="tx1"/>
                </a:solidFill>
                <a:latin typeface="Times New Roman" pitchFamily="18" charset="0"/>
                <a:ea typeface="+mn-ea"/>
                <a:cs typeface="+mn-cs"/>
              </a:rPr>
              <a:t>.</a:t>
            </a:r>
          </a:p>
          <a:p>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Kennis en ervaring</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We nemen bij voorkeur informatie waar (of selecteren die uit een boodschap) die ons bekend voorkomt of waar we al eerder ervaring mee hebben opgedaan. We interpreteren informatie bij voorkeur in een bekende richting (‘weer zo’n stuk ongeduld!’). Wanneer we kennis nemen van feiten of opvattingen die strijdig zijn met eerdere ervaringen en overtuigingen levert dat spanning op, die we willen vermijden.</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Gevoelens</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Wanneer je je in een situatie op je gemak voelt, zullen je andere (en meer) dingen opvallen dan wanneer je gespannen of onzeker bent. Door dergelijke gevoelens wordt je blik als het ware vernauwd. Gevoelens van sympathie of antipathie zorgen ervoor dat je bij verschillende mensen hetzelfde gedrag anders waarneemt of interpreteert. Wat je van de een als ‘interesse’ beschouwt, vind je van de ander ‘bemoeizucht’.</a:t>
            </a:r>
          </a:p>
          <a:p>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Aandacht</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We richten onze aandacht op de informatie die voor ons doel nodig is. Niet bij het doel passende informatie verdwijnt automatisch naar de achtergrond. Als je bijvoorbeeld kleren wilt gaan kopen, zie je eerder kledingzaken. Een parkeerverbod valt je pas op als je wilt parkeren. </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Opvattingen, normen, waarden, cultuur</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We nemen eerder en gemakkelijker informatie waar als deze past binnen ons referentiekader. Informatie die niet past binnen ons referentiekader leidt tot spanningen (cognitieve dissonantie). We proberen dan die informatie in overeenstemming te brengen met onze eigen opvattingen (</a:t>
            </a:r>
            <a:r>
              <a:rPr lang="nl-NL" sz="1200" b="0" i="0" u="none" strike="noStrike" kern="1200" baseline="0" dirty="0" err="1" smtClean="0">
                <a:solidFill>
                  <a:schemeClr val="tx1"/>
                </a:solidFill>
                <a:latin typeface="Times New Roman" pitchFamily="18" charset="0"/>
                <a:ea typeface="+mn-ea"/>
                <a:cs typeface="+mn-cs"/>
              </a:rPr>
              <a:t>Festinger</a:t>
            </a:r>
            <a:r>
              <a:rPr lang="nl-NL" sz="1200" b="0" i="0" u="none" strike="noStrike" kern="1200" baseline="0" dirty="0" smtClean="0">
                <a:solidFill>
                  <a:schemeClr val="tx1"/>
                </a:solidFill>
                <a:latin typeface="Times New Roman" pitchFamily="18" charset="0"/>
                <a:ea typeface="+mn-ea"/>
                <a:cs typeface="+mn-cs"/>
              </a:rPr>
              <a:t>, 1957).</a:t>
            </a:r>
            <a:br>
              <a:rPr lang="nl-NL" sz="1200" b="0"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Informatie waarmee je het eens bent of die je eigen standpunt ondersteunt, kun je beter onthouden. Als rockliefhebber valt je in de krant eerder een recensie op van een concert van Bruce Springsteen dan van </a:t>
            </a:r>
            <a:r>
              <a:rPr lang="nl-NL" sz="1200" b="0" i="1" u="none" strike="noStrike" kern="1200" baseline="0" dirty="0" smtClean="0">
                <a:solidFill>
                  <a:schemeClr val="tx1"/>
                </a:solidFill>
                <a:latin typeface="Times New Roman" pitchFamily="18" charset="0"/>
                <a:ea typeface="+mn-ea"/>
                <a:cs typeface="+mn-cs"/>
              </a:rPr>
              <a:t>Die </a:t>
            </a:r>
            <a:r>
              <a:rPr lang="nl-NL" sz="1200" b="0" i="1" u="none" strike="noStrike" kern="1200" baseline="0" dirty="0" err="1" smtClean="0">
                <a:solidFill>
                  <a:schemeClr val="tx1"/>
                </a:solidFill>
                <a:latin typeface="Times New Roman" pitchFamily="18" charset="0"/>
                <a:ea typeface="+mn-ea"/>
                <a:cs typeface="+mn-cs"/>
              </a:rPr>
              <a:t>Zauberflöte</a:t>
            </a:r>
            <a:r>
              <a:rPr lang="nl-NL" sz="1200" b="0" i="1" u="none" strike="noStrike" kern="1200" baseline="0" dirty="0" smtClean="0">
                <a:solidFill>
                  <a:schemeClr val="tx1"/>
                </a:solidFill>
                <a:latin typeface="Times New Roman" pitchFamily="18" charset="0"/>
                <a:ea typeface="+mn-ea"/>
                <a:cs typeface="+mn-cs"/>
              </a:rPr>
              <a:t> </a:t>
            </a:r>
            <a:r>
              <a:rPr lang="nl-NL" sz="1200" b="0" i="0" u="none" strike="noStrike" kern="1200" baseline="0" dirty="0" smtClean="0">
                <a:solidFill>
                  <a:schemeClr val="tx1"/>
                </a:solidFill>
                <a:latin typeface="Times New Roman" pitchFamily="18" charset="0"/>
                <a:ea typeface="+mn-ea"/>
                <a:cs typeface="+mn-cs"/>
              </a:rPr>
              <a:t>van Mozart. In onze cultuur is het heel normaal dat je als meisje alleen op straat loopt, in andere culturen wordt daar een heel andere betekenis aan toegekend. Ook de betekenis van bewegingen kan per cultuur verschillen. Een voorbeeld. Met je vingers op tafel trommelen wordt bestempeld als zenuwachtigheid of ongeduld. Een volwassen Keniaan echter doet dit omdat hij nadenkt!</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Motivatie</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Wanneer twee mensen naar dezelfde boodschap luisteren, terwijl de een in het onderwerp is geïnteresseerd en de ander niet, zal de goed gemotiveerde luisteraar veel meer opnemen dan de ongeïnteresseerde. Bovendien weet hij er misschien al veel meer van, dus sluit de nieuwe informatie aan bij al bestaande gegevens.</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Humeur</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Ook je emotionele toestand heeft invloed op de wijze waarop je waarneemt en interpreteert. Als je in </a:t>
            </a:r>
            <a:r>
              <a:rPr lang="nl-NL" sz="1200" b="0" i="0" u="none" strike="noStrike" kern="1200" baseline="0" dirty="0" err="1" smtClean="0">
                <a:solidFill>
                  <a:schemeClr val="tx1"/>
                </a:solidFill>
                <a:latin typeface="Times New Roman" pitchFamily="18" charset="0"/>
                <a:ea typeface="+mn-ea"/>
                <a:cs typeface="+mn-cs"/>
              </a:rPr>
              <a:t>eengoede</a:t>
            </a:r>
            <a:r>
              <a:rPr lang="nl-NL" sz="1200" b="0" i="0" u="none" strike="noStrike" kern="1200" baseline="0" dirty="0" smtClean="0">
                <a:solidFill>
                  <a:schemeClr val="tx1"/>
                </a:solidFill>
                <a:latin typeface="Times New Roman" pitchFamily="18" charset="0"/>
                <a:ea typeface="+mn-ea"/>
                <a:cs typeface="+mn-cs"/>
              </a:rPr>
              <a:t> bui bent, zie je alles van de zonnige kant; als je chagrijnig bent, hoor en zie je overwegend dingen die bij die stemming passen.</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Lichamelijke gesteldheid</a:t>
            </a:r>
            <a:br>
              <a:rPr lang="nl-NL" sz="1200" b="1" i="0" u="none" strike="noStrike" kern="1200" baseline="0" dirty="0" smtClean="0">
                <a:solidFill>
                  <a:schemeClr val="tx1"/>
                </a:solidFill>
                <a:latin typeface="Times New Roman" pitchFamily="18" charset="0"/>
                <a:ea typeface="+mn-ea"/>
                <a:cs typeface="+mn-cs"/>
              </a:rPr>
            </a:br>
            <a:r>
              <a:rPr lang="nl-NL" sz="1200" b="1" i="0" u="none" strike="noStrike" kern="1200" baseline="0" dirty="0" smtClean="0">
                <a:solidFill>
                  <a:schemeClr val="tx1"/>
                </a:solidFill>
                <a:latin typeface="Times New Roman" pitchFamily="18" charset="0"/>
                <a:ea typeface="+mn-ea"/>
                <a:cs typeface="+mn-cs"/>
              </a:rPr>
              <a:t>J</a:t>
            </a:r>
            <a:r>
              <a:rPr lang="nl-NL" sz="1200" b="0" i="0" u="none" strike="noStrike" kern="1200" baseline="0" dirty="0" smtClean="0">
                <a:solidFill>
                  <a:schemeClr val="tx1"/>
                </a:solidFill>
                <a:latin typeface="Times New Roman" pitchFamily="18" charset="0"/>
                <a:ea typeface="+mn-ea"/>
                <a:cs typeface="+mn-cs"/>
              </a:rPr>
              <a:t>e lichamelijke conditie is van invloed op hoe en wat je waarneemt. Daarbij wordt niet alleen gedoeld op de situatie waarin je niet goed kunt zien of horen, maar ook op situaties van vermoeidheid, </a:t>
            </a:r>
            <a:r>
              <a:rPr lang="nl-NL" sz="1200" b="0" i="0" u="none" strike="noStrike" kern="1200" baseline="0" dirty="0" err="1" smtClean="0">
                <a:solidFill>
                  <a:schemeClr val="tx1"/>
                </a:solidFill>
                <a:latin typeface="Times New Roman" pitchFamily="18" charset="0"/>
                <a:ea typeface="+mn-ea"/>
                <a:cs typeface="+mn-cs"/>
              </a:rPr>
              <a:t>medicijnof</a:t>
            </a:r>
            <a:r>
              <a:rPr lang="nl-NL" sz="1200" b="0" i="0" u="none" strike="noStrike" kern="1200" baseline="0" dirty="0" smtClean="0">
                <a:solidFill>
                  <a:schemeClr val="tx1"/>
                </a:solidFill>
                <a:latin typeface="Times New Roman" pitchFamily="18" charset="0"/>
                <a:ea typeface="+mn-ea"/>
                <a:cs typeface="+mn-cs"/>
              </a:rPr>
              <a:t> druggebruik of dronkenschap. Ook daardoor kan de waarneming ernstig worden vertroebeld.</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pPr marL="171450" indent="-171450">
              <a:buFont typeface="Arial" panose="020B0604020202020204" pitchFamily="34" charset="0"/>
              <a:buChar char="•"/>
            </a:pPr>
            <a:r>
              <a:rPr lang="nl-NL" sz="1200" b="1" i="0" u="none" strike="noStrike" kern="1200" baseline="0" dirty="0" smtClean="0">
                <a:solidFill>
                  <a:schemeClr val="tx1"/>
                </a:solidFill>
                <a:latin typeface="Times New Roman" pitchFamily="18" charset="0"/>
                <a:ea typeface="+mn-ea"/>
                <a:cs typeface="+mn-cs"/>
              </a:rPr>
              <a:t>Afweermechanismen</a:t>
            </a:r>
            <a:br>
              <a:rPr lang="nl-NL" sz="1200" b="1" i="0" u="none" strike="noStrike" kern="1200" baseline="0" dirty="0" smtClean="0">
                <a:solidFill>
                  <a:schemeClr val="tx1"/>
                </a:solidFill>
                <a:latin typeface="Times New Roman" pitchFamily="18" charset="0"/>
                <a:ea typeface="+mn-ea"/>
                <a:cs typeface="+mn-cs"/>
              </a:rPr>
            </a:br>
            <a:r>
              <a:rPr lang="nl-NL" sz="1200" b="0" i="0" u="none" strike="noStrike" kern="1200" baseline="0" dirty="0" smtClean="0">
                <a:solidFill>
                  <a:schemeClr val="tx1"/>
                </a:solidFill>
                <a:latin typeface="Times New Roman" pitchFamily="18" charset="0"/>
                <a:ea typeface="+mn-ea"/>
                <a:cs typeface="+mn-cs"/>
              </a:rPr>
              <a:t>Soms kan informatie ons zodanig (dreigen te) raken dat we er maar liever even doof voor zijn. We kunnen het dan blijkbaar niet aan om de informatie goed tot ons te laten doordringen. Opvallend is dat we op dat moment die informatie ook werkelijk niet waarnemen en ons soms pas achteraf realiseren dat het wel tegen ons is verteld.</a:t>
            </a:r>
          </a:p>
          <a:p>
            <a:pPr marL="171450" indent="-171450">
              <a:buFont typeface="Arial" panose="020B0604020202020204" pitchFamily="34" charset="0"/>
              <a:buChar char="•"/>
            </a:pPr>
            <a:endParaRPr lang="nl-NL" sz="1200" b="0" i="0" u="none" strike="noStrike" kern="1200" baseline="0" dirty="0" smtClean="0">
              <a:solidFill>
                <a:schemeClr val="tx1"/>
              </a:solidFill>
              <a:latin typeface="Times New Roman" pitchFamily="18" charset="0"/>
              <a:ea typeface="+mn-ea"/>
              <a:cs typeface="+mn-cs"/>
            </a:endParaRPr>
          </a:p>
          <a:p>
            <a:r>
              <a:rPr lang="nl-NL" sz="1200" b="0" i="0" u="none" strike="noStrike" kern="1200" baseline="0" dirty="0" smtClean="0">
                <a:solidFill>
                  <a:schemeClr val="tx1"/>
                </a:solidFill>
                <a:latin typeface="Times New Roman" pitchFamily="18" charset="0"/>
                <a:ea typeface="+mn-ea"/>
                <a:cs typeface="+mn-cs"/>
              </a:rPr>
              <a:t>Tot zover een aantal factoren dat van invloed is op de wijze waarop we informatie waarnemen. In de praktijk spelen deze factoren natuurlijk allemaal tegelijk een rol, zij versterken daarbij elkaars werking of heffen elkaar</a:t>
            </a:r>
          </a:p>
          <a:p>
            <a:r>
              <a:rPr lang="nl-NL" sz="1200" b="0" i="0" u="none" strike="noStrike" kern="1200" baseline="0" dirty="0" smtClean="0">
                <a:solidFill>
                  <a:schemeClr val="tx1"/>
                </a:solidFill>
                <a:latin typeface="Times New Roman" pitchFamily="18" charset="0"/>
                <a:ea typeface="+mn-ea"/>
                <a:cs typeface="+mn-cs"/>
              </a:rPr>
              <a:t>op.</a:t>
            </a: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B2250EE-5399-465D-8F0D-C01F8D8A0933}" type="slidenum">
              <a:rPr lang="nl-NL" altLang="nl-NL" smtClean="0">
                <a:solidFill>
                  <a:srgbClr val="000000"/>
                </a:solidFill>
              </a:rPr>
              <a:pPr eaLnBrk="1" hangingPunct="1">
                <a:spcBef>
                  <a:spcPct val="0"/>
                </a:spcBef>
              </a:pPr>
              <a:t>13</a:t>
            </a:fld>
            <a:endParaRPr lang="nl-NL" altLang="nl-NL"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Idee van wat er mis gaat</a:t>
            </a:r>
            <a:r>
              <a:rPr lang="nl-NL" baseline="0" dirty="0" smtClean="0"/>
              <a:t>. </a:t>
            </a:r>
            <a:endParaRPr lang="nl-NL" dirty="0"/>
          </a:p>
        </p:txBody>
      </p:sp>
      <p:sp>
        <p:nvSpPr>
          <p:cNvPr id="4" name="Slide Number Placeholder 3"/>
          <p:cNvSpPr>
            <a:spLocks noGrp="1"/>
          </p:cNvSpPr>
          <p:nvPr>
            <p:ph type="sldNum" sz="quarter" idx="10"/>
          </p:nvPr>
        </p:nvSpPr>
        <p:spPr/>
        <p:txBody>
          <a:bodyPr/>
          <a:lstStyle/>
          <a:p>
            <a:fld id="{E467547C-C5E8-4925-8D2E-1268834565C1}" type="slidenum">
              <a:rPr lang="nl-NL" smtClean="0">
                <a:solidFill>
                  <a:prstClr val="black"/>
                </a:solidFill>
              </a:rPr>
              <a:pPr/>
              <a:t>18</a:t>
            </a:fld>
            <a:endParaRPr lang="nl-NL">
              <a:solidFill>
                <a:prstClr val="black"/>
              </a:solidFill>
            </a:endParaRPr>
          </a:p>
        </p:txBody>
      </p:sp>
    </p:spTree>
    <p:extLst>
      <p:ext uri="{BB962C8B-B14F-4D97-AF65-F5344CB8AC3E}">
        <p14:creationId xmlns:p14="http://schemas.microsoft.com/office/powerpoint/2010/main" val="3451168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5 minuten ideeën bedenken. </a:t>
            </a:r>
            <a:br>
              <a:rPr lang="nl-NL" dirty="0" smtClean="0"/>
            </a:br>
            <a:r>
              <a:rPr lang="nl-NL" dirty="0" smtClean="0"/>
              <a:t>. Ging het om  contextuele factoren, factoren aan de kant van de zender of ontvanger? </a:t>
            </a:r>
            <a:endParaRPr lang="nl-NL" dirty="0"/>
          </a:p>
        </p:txBody>
      </p:sp>
      <p:sp>
        <p:nvSpPr>
          <p:cNvPr id="4" name="Slide Number Placeholder 3"/>
          <p:cNvSpPr>
            <a:spLocks noGrp="1"/>
          </p:cNvSpPr>
          <p:nvPr>
            <p:ph type="sldNum" sz="quarter" idx="10"/>
          </p:nvPr>
        </p:nvSpPr>
        <p:spPr/>
        <p:txBody>
          <a:bodyPr/>
          <a:lstStyle/>
          <a:p>
            <a:fld id="{F5CCE2EE-A845-42F7-92D6-0521E882C02B}" type="slidenum">
              <a:rPr lang="en-US" smtClean="0"/>
              <a:pPr/>
              <a:t>20</a:t>
            </a:fld>
            <a:endParaRPr lang="en-US"/>
          </a:p>
        </p:txBody>
      </p:sp>
    </p:spTree>
    <p:extLst>
      <p:ext uri="{BB962C8B-B14F-4D97-AF65-F5344CB8AC3E}">
        <p14:creationId xmlns:p14="http://schemas.microsoft.com/office/powerpoint/2010/main" val="35189670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09600"/>
            <a:ext cx="9144000" cy="2286000"/>
          </a:xfrm>
          <a:prstGeom prst="rect">
            <a:avLst/>
          </a:prstGeom>
          <a:solidFill>
            <a:srgbClr val="A1C74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sp>
        <p:nvSpPr>
          <p:cNvPr id="5" name="Rectangle 8"/>
          <p:cNvSpPr>
            <a:spLocks noChangeArrowheads="1"/>
          </p:cNvSpPr>
          <p:nvPr/>
        </p:nvSpPr>
        <p:spPr bwMode="auto">
          <a:xfrm>
            <a:off x="0" y="381000"/>
            <a:ext cx="9144000" cy="228600"/>
          </a:xfrm>
          <a:prstGeom prst="rect">
            <a:avLst/>
          </a:prstGeom>
          <a:solidFill>
            <a:srgbClr val="1782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pic>
        <p:nvPicPr>
          <p:cNvPr id="6" name="Picture 9" descr="Streep300RGB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44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900113" y="4768850"/>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pic>
        <p:nvPicPr>
          <p:cNvPr id="8" name="Picture 12" descr="Saxion_CGÐ1281x654 300RG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914400" y="990600"/>
            <a:ext cx="7772400" cy="838200"/>
          </a:xfrm>
          <a:solidFill>
            <a:srgbClr val="A1C742"/>
          </a:solidFill>
        </p:spPr>
        <p:txBody>
          <a:bodyPr/>
          <a:lstStyle>
            <a:lvl1pPr algn="l">
              <a:defRPr>
                <a:solidFill>
                  <a:schemeClr val="bg1"/>
                </a:solidFill>
              </a:defRPr>
            </a:lvl1pPr>
          </a:lstStyle>
          <a:p>
            <a:pPr lvl="0"/>
            <a:r>
              <a:rPr lang="nl-NL" noProof="0" dirty="0" smtClean="0"/>
              <a:t>Klik om de stijl te bewerken</a:t>
            </a:r>
            <a:endParaRPr lang="en-GB" noProof="0" dirty="0" smtClean="0"/>
          </a:p>
        </p:txBody>
      </p:sp>
      <p:sp>
        <p:nvSpPr>
          <p:cNvPr id="2051" name="Rectangle 3"/>
          <p:cNvSpPr>
            <a:spLocks noGrp="1" noChangeArrowheads="1"/>
          </p:cNvSpPr>
          <p:nvPr>
            <p:ph type="subTitle" idx="1"/>
          </p:nvPr>
        </p:nvSpPr>
        <p:spPr>
          <a:xfrm>
            <a:off x="914400" y="1828800"/>
            <a:ext cx="7772400" cy="533400"/>
          </a:xfrm>
        </p:spPr>
        <p:txBody>
          <a:bodyPr/>
          <a:lstStyle>
            <a:lvl1pPr marL="0" indent="0">
              <a:buFontTx/>
              <a:buNone/>
              <a:defRPr>
                <a:solidFill>
                  <a:srgbClr val="178240"/>
                </a:solidFill>
              </a:defRPr>
            </a:lvl1pPr>
          </a:lstStyle>
          <a:p>
            <a:pPr lvl="0"/>
            <a:r>
              <a:rPr lang="nl-NL" noProof="0" smtClean="0"/>
              <a:t>Klik om de ondertitelstijl van het model te bewerken</a:t>
            </a:r>
            <a:endParaRPr lang="en-GB" noProof="0" smtClean="0"/>
          </a:p>
        </p:txBody>
      </p:sp>
    </p:spTree>
    <p:extLst>
      <p:ext uri="{BB962C8B-B14F-4D97-AF65-F5344CB8AC3E}">
        <p14:creationId xmlns:p14="http://schemas.microsoft.com/office/powerpoint/2010/main" val="47792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lvl1pPr marL="0" indent="0">
              <a:buNone/>
              <a:defRPr sz="2000" b="0"/>
            </a:lvl1pPr>
            <a:lvl2pPr marL="457200" indent="0">
              <a:buNone/>
              <a:defRPr sz="1800" b="0"/>
            </a:lvl2pPr>
            <a:lvl3pPr marL="914400" indent="0">
              <a:buNone/>
              <a:defRPr sz="1600" b="0"/>
            </a:lvl3pPr>
            <a:lvl4pPr marL="1371600" indent="0">
              <a:buNone/>
              <a:defRPr sz="1400" b="0"/>
            </a:lvl4pPr>
            <a:lvl5pPr marL="1828800" indent="0">
              <a:buNone/>
              <a:defRPr sz="1400" b="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3044492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1066048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378225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92220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4204772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911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151684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838013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380532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16467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rotWithShape="0">
          <a:gsLst>
            <a:gs pos="0">
              <a:srgbClr val="A1C742"/>
            </a:gs>
            <a:gs pos="17000">
              <a:srgbClr val="A1C742"/>
            </a:gs>
            <a:gs pos="100000">
              <a:srgbClr val="178240"/>
            </a:gs>
          </a:gsLst>
          <a:lin ang="0"/>
        </a:gradFill>
        <a:effectLst/>
      </p:bgPr>
    </p:bg>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539552" y="2780928"/>
            <a:ext cx="8229600" cy="1143000"/>
          </a:xfrm>
          <a:prstGeom prst="rect">
            <a:avLst/>
          </a:prstGeom>
        </p:spPr>
        <p:txBody>
          <a:bodyPr vert="horz" lIns="91440" tIns="45720" rIns="91440" bIns="45720" rtlCol="0" anchor="ctr">
            <a:normAutofit/>
          </a:bodyPr>
          <a:lstStyle>
            <a:lvl1pPr>
              <a:defRPr sz="4800" b="1"/>
            </a:lvl1pPr>
          </a:lstStyle>
          <a:p>
            <a:r>
              <a:rPr lang="en-US" dirty="0" smtClean="0"/>
              <a:t>Click to edit Master title style</a:t>
            </a:r>
            <a:endParaRPr lang="en-US" dirty="0"/>
          </a:p>
        </p:txBody>
      </p:sp>
    </p:spTree>
    <p:extLst>
      <p:ext uri="{BB962C8B-B14F-4D97-AF65-F5344CB8AC3E}">
        <p14:creationId xmlns:p14="http://schemas.microsoft.com/office/powerpoint/2010/main" val="1707674770"/>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055" name="Rectangle 7"/>
          <p:cNvSpPr>
            <a:spLocks noChangeArrowheads="1"/>
          </p:cNvSpPr>
          <p:nvPr/>
        </p:nvSpPr>
        <p:spPr bwMode="auto">
          <a:xfrm>
            <a:off x="0" y="609600"/>
            <a:ext cx="9144000" cy="2286000"/>
          </a:xfrm>
          <a:prstGeom prst="rect">
            <a:avLst/>
          </a:prstGeom>
          <a:solidFill>
            <a:srgbClr val="A1C74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000000"/>
              </a:solidFill>
            </a:endParaRPr>
          </a:p>
        </p:txBody>
      </p:sp>
      <p:sp>
        <p:nvSpPr>
          <p:cNvPr id="2056" name="Rectangle 8"/>
          <p:cNvSpPr>
            <a:spLocks noChangeArrowheads="1"/>
          </p:cNvSpPr>
          <p:nvPr/>
        </p:nvSpPr>
        <p:spPr bwMode="auto">
          <a:xfrm>
            <a:off x="0" y="381000"/>
            <a:ext cx="9144000" cy="228600"/>
          </a:xfrm>
          <a:prstGeom prst="rect">
            <a:avLst/>
          </a:prstGeom>
          <a:solidFill>
            <a:srgbClr val="1782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a:solidFill>
                <a:srgbClr val="000000"/>
              </a:solidFill>
            </a:endParaRPr>
          </a:p>
        </p:txBody>
      </p:sp>
      <p:sp>
        <p:nvSpPr>
          <p:cNvPr id="2050" name="Rectangle 2"/>
          <p:cNvSpPr>
            <a:spLocks noGrp="1" noChangeArrowheads="1"/>
          </p:cNvSpPr>
          <p:nvPr>
            <p:ph type="ctrTitle"/>
          </p:nvPr>
        </p:nvSpPr>
        <p:spPr>
          <a:xfrm>
            <a:off x="914400" y="990600"/>
            <a:ext cx="7772400" cy="838200"/>
          </a:xfrm>
          <a:solidFill>
            <a:srgbClr val="A1C742"/>
          </a:solidFill>
        </p:spPr>
        <p:txBody>
          <a:bodyPr/>
          <a:lstStyle>
            <a:lvl1pPr algn="l">
              <a:defRPr>
                <a:solidFill>
                  <a:schemeClr val="bg1"/>
                </a:solidFill>
              </a:defRPr>
            </a:lvl1pPr>
          </a:lstStyle>
          <a:p>
            <a:pPr lvl="0"/>
            <a:r>
              <a:rPr lang="nl-NL" noProof="0" dirty="0" smtClean="0"/>
              <a:t>Klik om de stijl te bewerken</a:t>
            </a:r>
            <a:endParaRPr lang="en-GB" noProof="0" dirty="0" smtClean="0"/>
          </a:p>
        </p:txBody>
      </p:sp>
      <p:sp>
        <p:nvSpPr>
          <p:cNvPr id="2051" name="Rectangle 3"/>
          <p:cNvSpPr>
            <a:spLocks noGrp="1" noChangeArrowheads="1"/>
          </p:cNvSpPr>
          <p:nvPr>
            <p:ph type="subTitle" idx="1"/>
          </p:nvPr>
        </p:nvSpPr>
        <p:spPr>
          <a:xfrm>
            <a:off x="914400" y="1828800"/>
            <a:ext cx="7772400" cy="533400"/>
          </a:xfrm>
        </p:spPr>
        <p:txBody>
          <a:bodyPr/>
          <a:lstStyle>
            <a:lvl1pPr marL="0" indent="0">
              <a:buFontTx/>
              <a:buNone/>
              <a:defRPr>
                <a:solidFill>
                  <a:srgbClr val="178240"/>
                </a:solidFill>
              </a:defRPr>
            </a:lvl1pPr>
          </a:lstStyle>
          <a:p>
            <a:pPr lvl="0"/>
            <a:r>
              <a:rPr lang="nl-NL" noProof="0" smtClean="0"/>
              <a:t>Klik om de ondertitelstijl van het model te bewerken</a:t>
            </a:r>
            <a:endParaRPr lang="en-GB" noProof="0" smtClean="0"/>
          </a:p>
        </p:txBody>
      </p:sp>
      <p:pic>
        <p:nvPicPr>
          <p:cNvPr id="2057" name="Picture 9" descr="Streep300RGB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4400"/>
            <a:ext cx="9144000" cy="360363"/>
          </a:xfrm>
          <a:prstGeom prst="rect">
            <a:avLst/>
          </a:prstGeom>
          <a:noFill/>
          <a:extLst>
            <a:ext uri="{909E8E84-426E-40DD-AFC4-6F175D3DCCD1}">
              <a14:hiddenFill xmlns:a14="http://schemas.microsoft.com/office/drawing/2010/main">
                <a:solidFill>
                  <a:srgbClr val="FFFFFF"/>
                </a:solidFill>
              </a14:hiddenFill>
            </a:ext>
          </a:extLst>
        </p:spPr>
      </p:pic>
      <p:sp>
        <p:nvSpPr>
          <p:cNvPr id="2058" name="Text Box 10"/>
          <p:cNvSpPr txBox="1">
            <a:spLocks noChangeArrowheads="1"/>
          </p:cNvSpPr>
          <p:nvPr/>
        </p:nvSpPr>
        <p:spPr bwMode="auto">
          <a:xfrm>
            <a:off x="900113" y="4768850"/>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a:solidFill>
                  <a:srgbClr val="FFFFFF"/>
                </a:solidFill>
              </a:rPr>
              <a:t>Kom verder. Saxion.</a:t>
            </a:r>
            <a:endParaRPr lang="en-GB" sz="1400">
              <a:solidFill>
                <a:srgbClr val="FFFFFF"/>
              </a:solidFill>
            </a:endParaRPr>
          </a:p>
        </p:txBody>
      </p:sp>
      <p:pic>
        <p:nvPicPr>
          <p:cNvPr id="2060" name="Picture 12" descr="Saxion_CGÐ1281x654 300RGB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lvl1pPr marL="0" indent="0">
              <a:buNone/>
              <a:defRPr sz="2000" b="0"/>
            </a:lvl1pPr>
            <a:lvl2pPr marL="457200" indent="0">
              <a:buNone/>
              <a:defRPr sz="1800" b="0"/>
            </a:lvl2pPr>
            <a:lvl3pPr marL="914400" indent="0">
              <a:buNone/>
              <a:defRPr sz="1600" b="0"/>
            </a:lvl3pPr>
            <a:lvl4pPr marL="1371600" indent="0">
              <a:buNone/>
              <a:defRPr sz="1400" b="0"/>
            </a:lvl4pPr>
            <a:lvl5pPr marL="1828800" indent="0">
              <a:buNone/>
              <a:defRPr sz="1400" b="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1256037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2801110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213219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116783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1908577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552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3704746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609421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791715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85084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73507045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59572211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842092542"/>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253258320"/>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3686407296"/>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08611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49438700"/>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89590233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719343205"/>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271012224"/>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illustratie 2"/>
          <p:cNvSpPr>
            <a:spLocks noGrp="1"/>
          </p:cNvSpPr>
          <p:nvPr>
            <p:ph type="clipArt" sz="half" idx="1"/>
          </p:nvPr>
        </p:nvSpPr>
        <p:spPr>
          <a:xfrm>
            <a:off x="685800" y="1981200"/>
            <a:ext cx="3810000" cy="3505200"/>
          </a:xfrm>
        </p:spPr>
        <p:txBody>
          <a:bodyPr/>
          <a:lstStyle/>
          <a:p>
            <a:pPr lvl="0"/>
            <a:endParaRPr lang="nl-NL" noProof="0" smtClean="0"/>
          </a:p>
        </p:txBody>
      </p:sp>
      <p:sp>
        <p:nvSpPr>
          <p:cNvPr id="4" name="Tijdelijke aanduiding voor tekst 3"/>
          <p:cNvSpPr>
            <a:spLocks noGrp="1"/>
          </p:cNvSpPr>
          <p:nvPr>
            <p:ph type="body" sz="half" idx="2"/>
          </p:nvPr>
        </p:nvSpPr>
        <p:spPr>
          <a:xfrm>
            <a:off x="46482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854696818"/>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6858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8200" y="1981200"/>
            <a:ext cx="3810000" cy="3505200"/>
          </a:xfrm>
        </p:spPr>
        <p:txBody>
          <a:bodyPr/>
          <a:lstStyle/>
          <a:p>
            <a:pPr lvl="0"/>
            <a:endParaRPr lang="nl-NL" noProof="0" smtClean="0"/>
          </a:p>
        </p:txBody>
      </p:sp>
    </p:spTree>
    <p:extLst>
      <p:ext uri="{BB962C8B-B14F-4D97-AF65-F5344CB8AC3E}">
        <p14:creationId xmlns:p14="http://schemas.microsoft.com/office/powerpoint/2010/main" val="345093025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4.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2051" name="Rectangle 3"/>
          <p:cNvSpPr>
            <a:spLocks noGrp="1" noChangeArrowheads="1"/>
          </p:cNvSpPr>
          <p:nvPr>
            <p:ph type="body" idx="1"/>
          </p:nvPr>
        </p:nvSpPr>
        <p:spPr bwMode="auto">
          <a:xfrm>
            <a:off x="685800" y="1844675"/>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US" smtClean="0"/>
              <a:t>Klik om de modelstijlen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endParaRPr lang="en-GB" altLang="en-US" smtClean="0"/>
          </a:p>
        </p:txBody>
      </p:sp>
      <p:pic>
        <p:nvPicPr>
          <p:cNvPr id="2052" name="Picture 7" descr="Streep300RGB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8" descr="Saxion_CGÐ1281x654 300RGB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9000" y="5992813"/>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6"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l" rtl="0" eaLnBrk="0" fontAlgn="base" hangingPunct="0">
        <a:spcBef>
          <a:spcPct val="0"/>
        </a:spcBef>
        <a:spcAft>
          <a:spcPct val="0"/>
        </a:spcAft>
        <a:defRPr sz="3200" b="1">
          <a:solidFill>
            <a:srgbClr val="595959"/>
          </a:solidFill>
          <a:latin typeface="Calibri" panose="020F0502020204030204" pitchFamily="34" charset="0"/>
          <a:ea typeface="+mj-ea"/>
          <a:cs typeface="+mj-cs"/>
        </a:defRPr>
      </a:lvl1pPr>
      <a:lvl2pPr algn="l" rtl="0" eaLnBrk="0" fontAlgn="base" hangingPunct="0">
        <a:spcBef>
          <a:spcPct val="0"/>
        </a:spcBef>
        <a:spcAft>
          <a:spcPct val="0"/>
        </a:spcAft>
        <a:defRPr sz="3200" b="1">
          <a:solidFill>
            <a:srgbClr val="595959"/>
          </a:solidFill>
          <a:latin typeface="Calibri" pitchFamily="34" charset="0"/>
        </a:defRPr>
      </a:lvl2pPr>
      <a:lvl3pPr algn="l" rtl="0" eaLnBrk="0" fontAlgn="base" hangingPunct="0">
        <a:spcBef>
          <a:spcPct val="0"/>
        </a:spcBef>
        <a:spcAft>
          <a:spcPct val="0"/>
        </a:spcAft>
        <a:defRPr sz="3200" b="1">
          <a:solidFill>
            <a:srgbClr val="595959"/>
          </a:solidFill>
          <a:latin typeface="Calibri" pitchFamily="34" charset="0"/>
        </a:defRPr>
      </a:lvl3pPr>
      <a:lvl4pPr algn="l" rtl="0" eaLnBrk="0" fontAlgn="base" hangingPunct="0">
        <a:spcBef>
          <a:spcPct val="0"/>
        </a:spcBef>
        <a:spcAft>
          <a:spcPct val="0"/>
        </a:spcAft>
        <a:defRPr sz="3200" b="1">
          <a:solidFill>
            <a:srgbClr val="595959"/>
          </a:solidFill>
          <a:latin typeface="Calibri" pitchFamily="34" charset="0"/>
        </a:defRPr>
      </a:lvl4pPr>
      <a:lvl5pPr algn="l" rtl="0" eaLnBrk="0" fontAlgn="base" hangingPunct="0">
        <a:spcBef>
          <a:spcPct val="0"/>
        </a:spcBef>
        <a:spcAft>
          <a:spcPct val="0"/>
        </a:spcAft>
        <a:defRPr sz="3200" b="1">
          <a:solidFill>
            <a:srgbClr val="595959"/>
          </a:solidFill>
          <a:latin typeface="Calibri"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2400" b="1">
          <a:solidFill>
            <a:srgbClr val="595959"/>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000" b="1">
          <a:solidFill>
            <a:srgbClr val="595959"/>
          </a:solidFill>
          <a:latin typeface="Calibri" panose="020F0502020204030204" pitchFamily="34" charset="0"/>
        </a:defRPr>
      </a:lvl2pPr>
      <a:lvl3pPr marL="1143000" indent="-228600" algn="l" rtl="0" eaLnBrk="0" fontAlgn="base" hangingPunct="0">
        <a:spcBef>
          <a:spcPct val="20000"/>
        </a:spcBef>
        <a:spcAft>
          <a:spcPct val="0"/>
        </a:spcAft>
        <a:buChar char="•"/>
        <a:defRPr b="1">
          <a:solidFill>
            <a:srgbClr val="595959"/>
          </a:solidFill>
          <a:latin typeface="Calibri" panose="020F0502020204030204" pitchFamily="34" charset="0"/>
        </a:defRPr>
      </a:lvl3pPr>
      <a:lvl4pPr marL="16002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4pPr>
      <a:lvl5pPr marL="20574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07" r:id="rId1"/>
  </p:sldLayoutIdLst>
  <p:txStyles>
    <p:title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Calibri" panose="020F0502020204030204" pitchFamily="34" charset="0"/>
        </a:defRPr>
      </a:lvl2pPr>
      <a:lvl3pPr algn="ctr" rtl="0" eaLnBrk="0" fontAlgn="base" hangingPunct="0">
        <a:spcBef>
          <a:spcPct val="0"/>
        </a:spcBef>
        <a:spcAft>
          <a:spcPct val="0"/>
        </a:spcAft>
        <a:defRPr sz="4400">
          <a:solidFill>
            <a:schemeClr val="bg1"/>
          </a:solidFill>
          <a:latin typeface="Calibri" panose="020F0502020204030204" pitchFamily="34" charset="0"/>
        </a:defRPr>
      </a:lvl3pPr>
      <a:lvl4pPr algn="ctr" rtl="0" eaLnBrk="0" fontAlgn="base" hangingPunct="0">
        <a:spcBef>
          <a:spcPct val="0"/>
        </a:spcBef>
        <a:spcAft>
          <a:spcPct val="0"/>
        </a:spcAft>
        <a:defRPr sz="4400">
          <a:solidFill>
            <a:schemeClr val="bg1"/>
          </a:solidFill>
          <a:latin typeface="Calibri" panose="020F0502020204030204" pitchFamily="34" charset="0"/>
        </a:defRPr>
      </a:lvl4pPr>
      <a:lvl5pPr algn="ctr" rtl="0" eaLnBrk="0" fontAlgn="base" hangingPunct="0">
        <a:spcBef>
          <a:spcPct val="0"/>
        </a:spcBef>
        <a:spcAft>
          <a:spcPct val="0"/>
        </a:spcAft>
        <a:defRPr sz="4400">
          <a:solidFill>
            <a:schemeClr val="bg1"/>
          </a:solidFill>
          <a:latin typeface="Calibri" panose="020F0502020204030204" pitchFamily="34" charset="0"/>
        </a:defRPr>
      </a:lvl5pPr>
      <a:lvl6pPr marL="457200" algn="ctr" rtl="0" fontAlgn="base">
        <a:spcBef>
          <a:spcPct val="0"/>
        </a:spcBef>
        <a:spcAft>
          <a:spcPct val="0"/>
        </a:spcAft>
        <a:defRPr sz="4400">
          <a:solidFill>
            <a:schemeClr val="bg1"/>
          </a:solidFill>
          <a:latin typeface="Calibri" panose="020F0502020204030204" pitchFamily="34" charset="0"/>
        </a:defRPr>
      </a:lvl6pPr>
      <a:lvl7pPr marL="914400" algn="ctr" rtl="0" fontAlgn="base">
        <a:spcBef>
          <a:spcPct val="0"/>
        </a:spcBef>
        <a:spcAft>
          <a:spcPct val="0"/>
        </a:spcAft>
        <a:defRPr sz="4400">
          <a:solidFill>
            <a:schemeClr val="bg1"/>
          </a:solidFill>
          <a:latin typeface="Calibri" panose="020F0502020204030204" pitchFamily="34" charset="0"/>
        </a:defRPr>
      </a:lvl7pPr>
      <a:lvl8pPr marL="1371600" algn="ctr" rtl="0" fontAlgn="base">
        <a:spcBef>
          <a:spcPct val="0"/>
        </a:spcBef>
        <a:spcAft>
          <a:spcPct val="0"/>
        </a:spcAft>
        <a:defRPr sz="4400">
          <a:solidFill>
            <a:schemeClr val="bg1"/>
          </a:solidFill>
          <a:latin typeface="Calibri" panose="020F0502020204030204" pitchFamily="34" charset="0"/>
        </a:defRPr>
      </a:lvl8pPr>
      <a:lvl9pPr marL="1828800" algn="ctr" rtl="0" fontAlgn="base">
        <a:spcBef>
          <a:spcPct val="0"/>
        </a:spcBef>
        <a:spcAft>
          <a:spcPct val="0"/>
        </a:spcAft>
        <a:defRPr sz="4400">
          <a:solidFill>
            <a:schemeClr val="bg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980728"/>
            <a:ext cx="7772400" cy="57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Slide title</a:t>
            </a:r>
            <a:endParaRPr lang="en-GB" smtClean="0"/>
          </a:p>
        </p:txBody>
      </p:sp>
      <p:sp>
        <p:nvSpPr>
          <p:cNvPr id="1027" name="Rectangle 3"/>
          <p:cNvSpPr>
            <a:spLocks noGrp="1" noChangeArrowheads="1"/>
          </p:cNvSpPr>
          <p:nvPr>
            <p:ph type="body" idx="1"/>
          </p:nvPr>
        </p:nvSpPr>
        <p:spPr bwMode="auto">
          <a:xfrm>
            <a:off x="685800" y="1844824"/>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smtClean="0"/>
          </a:p>
        </p:txBody>
      </p:sp>
      <p:pic>
        <p:nvPicPr>
          <p:cNvPr id="1031" name="Picture 7" descr="Streep300RGB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axion_CGÐ1281x654 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239000" y="5992068"/>
            <a:ext cx="1466850" cy="74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424510"/>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txStyles>
    <p:titleStyle>
      <a:lvl1pPr algn="l" rtl="0" eaLnBrk="1" fontAlgn="base" hangingPunct="1">
        <a:spcBef>
          <a:spcPct val="0"/>
        </a:spcBef>
        <a:spcAft>
          <a:spcPct val="0"/>
        </a:spcAft>
        <a:defRPr sz="3200" b="1">
          <a:solidFill>
            <a:schemeClr val="tx1">
              <a:lumMod val="65000"/>
              <a:lumOff val="35000"/>
            </a:schemeClr>
          </a:solidFill>
          <a:latin typeface="Calibri" panose="020F0502020204030204" pitchFamily="34" charset="0"/>
          <a:ea typeface="+mj-ea"/>
          <a:cs typeface="+mj-cs"/>
        </a:defRPr>
      </a:lvl1pPr>
      <a:lvl2pPr algn="ctr" rtl="0" eaLnBrk="1" fontAlgn="base" hangingPunct="1">
        <a:spcBef>
          <a:spcPct val="0"/>
        </a:spcBef>
        <a:spcAft>
          <a:spcPct val="0"/>
        </a:spcAft>
        <a:defRPr sz="4400" b="1">
          <a:solidFill>
            <a:schemeClr val="tx2"/>
          </a:solidFill>
          <a:latin typeface="Lucida Sans Unicode" pitchFamily="34" charset="0"/>
        </a:defRPr>
      </a:lvl2pPr>
      <a:lvl3pPr algn="ctr" rtl="0" eaLnBrk="1" fontAlgn="base" hangingPunct="1">
        <a:spcBef>
          <a:spcPct val="0"/>
        </a:spcBef>
        <a:spcAft>
          <a:spcPct val="0"/>
        </a:spcAft>
        <a:defRPr sz="4400" b="1">
          <a:solidFill>
            <a:schemeClr val="tx2"/>
          </a:solidFill>
          <a:latin typeface="Lucida Sans Unicode" pitchFamily="34" charset="0"/>
        </a:defRPr>
      </a:lvl3pPr>
      <a:lvl4pPr algn="ctr" rtl="0" eaLnBrk="1" fontAlgn="base" hangingPunct="1">
        <a:spcBef>
          <a:spcPct val="0"/>
        </a:spcBef>
        <a:spcAft>
          <a:spcPct val="0"/>
        </a:spcAft>
        <a:defRPr sz="4400" b="1">
          <a:solidFill>
            <a:schemeClr val="tx2"/>
          </a:solidFill>
          <a:latin typeface="Lucida Sans Unicode" pitchFamily="34" charset="0"/>
        </a:defRPr>
      </a:lvl4pPr>
      <a:lvl5pPr algn="ctr" rtl="0" eaLnBrk="1" fontAlgn="base" hangingPunct="1">
        <a:spcBef>
          <a:spcPct val="0"/>
        </a:spcBef>
        <a:spcAft>
          <a:spcPct val="0"/>
        </a:spcAft>
        <a:defRPr sz="4400" b="1">
          <a:solidFill>
            <a:schemeClr val="tx2"/>
          </a:solidFill>
          <a:latin typeface="Lucida Sans Unicode"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p:titleStyle>
    <p:bodyStyle>
      <a:lvl1pPr marL="342900" indent="-342900" algn="l" rtl="0" eaLnBrk="1" fontAlgn="base" hangingPunct="1">
        <a:spcBef>
          <a:spcPct val="20000"/>
        </a:spcBef>
        <a:spcAft>
          <a:spcPct val="0"/>
        </a:spcAft>
        <a:buChar char="•"/>
        <a:defRPr sz="2400" b="1">
          <a:solidFill>
            <a:schemeClr val="tx1">
              <a:lumMod val="65000"/>
              <a:lumOff val="35000"/>
            </a:schemeClr>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har char="–"/>
        <a:defRPr sz="2000" b="1">
          <a:solidFill>
            <a:schemeClr val="tx1">
              <a:lumMod val="65000"/>
              <a:lumOff val="35000"/>
            </a:schemeClr>
          </a:solidFill>
          <a:latin typeface="Calibri" panose="020F0502020204030204" pitchFamily="34" charset="0"/>
        </a:defRPr>
      </a:lvl2pPr>
      <a:lvl3pPr marL="1143000" indent="-228600" algn="l" rtl="0" eaLnBrk="1" fontAlgn="base" hangingPunct="1">
        <a:spcBef>
          <a:spcPct val="20000"/>
        </a:spcBef>
        <a:spcAft>
          <a:spcPct val="0"/>
        </a:spcAft>
        <a:buChar char="•"/>
        <a:defRPr sz="1800" b="1">
          <a:solidFill>
            <a:schemeClr val="tx1">
              <a:lumMod val="65000"/>
              <a:lumOff val="35000"/>
            </a:schemeClr>
          </a:solidFill>
          <a:latin typeface="Calibri" panose="020F0502020204030204" pitchFamily="34" charset="0"/>
        </a:defRPr>
      </a:lvl3pPr>
      <a:lvl4pPr marL="1600200" indent="-228600" algn="l" rtl="0" eaLnBrk="1" fontAlgn="base" hangingPunct="1">
        <a:spcBef>
          <a:spcPct val="20000"/>
        </a:spcBef>
        <a:spcAft>
          <a:spcPct val="0"/>
        </a:spcAft>
        <a:buChar char="–"/>
        <a:defRPr sz="1600" b="1">
          <a:solidFill>
            <a:schemeClr val="tx1">
              <a:lumMod val="65000"/>
              <a:lumOff val="35000"/>
            </a:schemeClr>
          </a:solidFill>
          <a:latin typeface="Calibri" panose="020F0502020204030204" pitchFamily="34" charset="0"/>
        </a:defRPr>
      </a:lvl4pPr>
      <a:lvl5pPr marL="2057400" indent="-228600" algn="l" rtl="0" eaLnBrk="1" fontAlgn="base" hangingPunct="1">
        <a:spcBef>
          <a:spcPct val="20000"/>
        </a:spcBef>
        <a:spcAft>
          <a:spcPct val="0"/>
        </a:spcAft>
        <a:buChar char="»"/>
        <a:defRPr sz="1600" b="1">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1027" name="Rectangle 3"/>
          <p:cNvSpPr>
            <a:spLocks noGrp="1" noChangeArrowheads="1"/>
          </p:cNvSpPr>
          <p:nvPr>
            <p:ph type="body" idx="1"/>
          </p:nvPr>
        </p:nvSpPr>
        <p:spPr bwMode="auto">
          <a:xfrm>
            <a:off x="685800" y="1981200"/>
            <a:ext cx="7772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8"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9"/>
          <p:cNvSpPr txBox="1">
            <a:spLocks noChangeArrowheads="1"/>
          </p:cNvSpPr>
          <p:nvPr/>
        </p:nvSpPr>
        <p:spPr bwMode="auto">
          <a:xfrm>
            <a:off x="685800" y="436563"/>
            <a:ext cx="1919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spTree>
    <p:extLst>
      <p:ext uri="{BB962C8B-B14F-4D97-AF65-F5344CB8AC3E}">
        <p14:creationId xmlns:p14="http://schemas.microsoft.com/office/powerpoint/2010/main" val="271453472"/>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Lucida Sans Unicode" pitchFamily="34" charset="0"/>
        </a:defRPr>
      </a:lvl2pPr>
      <a:lvl3pPr algn="ctr" rtl="0" eaLnBrk="0" fontAlgn="base" hangingPunct="0">
        <a:spcBef>
          <a:spcPct val="0"/>
        </a:spcBef>
        <a:spcAft>
          <a:spcPct val="0"/>
        </a:spcAft>
        <a:defRPr sz="4400">
          <a:solidFill>
            <a:schemeClr val="tx2"/>
          </a:solidFill>
          <a:latin typeface="Lucida Sans Unicode" pitchFamily="34" charset="0"/>
        </a:defRPr>
      </a:lvl3pPr>
      <a:lvl4pPr algn="ctr" rtl="0" eaLnBrk="0" fontAlgn="base" hangingPunct="0">
        <a:spcBef>
          <a:spcPct val="0"/>
        </a:spcBef>
        <a:spcAft>
          <a:spcPct val="0"/>
        </a:spcAft>
        <a:defRPr sz="4400">
          <a:solidFill>
            <a:schemeClr val="tx2"/>
          </a:solidFill>
          <a:latin typeface="Lucida Sans Unicode" pitchFamily="34" charset="0"/>
        </a:defRPr>
      </a:lvl4pPr>
      <a:lvl5pPr algn="ctr" rtl="0" eaLnBrk="0" fontAlgn="base" hangingPunct="0">
        <a:spcBef>
          <a:spcPct val="0"/>
        </a:spcBef>
        <a:spcAft>
          <a:spcPct val="0"/>
        </a:spcAft>
        <a:defRPr sz="4400">
          <a:solidFill>
            <a:schemeClr val="tx2"/>
          </a:solidFill>
          <a:latin typeface="Lucida Sans Unicode" pitchFamily="34" charset="0"/>
        </a:defRPr>
      </a:lvl5pPr>
      <a:lvl6pPr marL="457200" algn="ctr" rtl="0" fontAlgn="base">
        <a:spcBef>
          <a:spcPct val="0"/>
        </a:spcBef>
        <a:spcAft>
          <a:spcPct val="0"/>
        </a:spcAft>
        <a:defRPr sz="4400">
          <a:solidFill>
            <a:schemeClr val="tx2"/>
          </a:solidFill>
          <a:latin typeface="Lucida Sans Unicode" pitchFamily="34" charset="0"/>
        </a:defRPr>
      </a:lvl6pPr>
      <a:lvl7pPr marL="914400" algn="ctr" rtl="0" fontAlgn="base">
        <a:spcBef>
          <a:spcPct val="0"/>
        </a:spcBef>
        <a:spcAft>
          <a:spcPct val="0"/>
        </a:spcAft>
        <a:defRPr sz="4400">
          <a:solidFill>
            <a:schemeClr val="tx2"/>
          </a:solidFill>
          <a:latin typeface="Lucida Sans Unicode" pitchFamily="34" charset="0"/>
        </a:defRPr>
      </a:lvl7pPr>
      <a:lvl8pPr marL="1371600" algn="ctr" rtl="0" fontAlgn="base">
        <a:spcBef>
          <a:spcPct val="0"/>
        </a:spcBef>
        <a:spcAft>
          <a:spcPct val="0"/>
        </a:spcAft>
        <a:defRPr sz="4400">
          <a:solidFill>
            <a:schemeClr val="tx2"/>
          </a:solidFill>
          <a:latin typeface="Lucida Sans Unicode" pitchFamily="34" charset="0"/>
        </a:defRPr>
      </a:lvl8pPr>
      <a:lvl9pPr marL="1828800" algn="ctr" rtl="0" fontAlgn="base">
        <a:spcBef>
          <a:spcPct val="0"/>
        </a:spcBef>
        <a:spcAft>
          <a:spcPct val="0"/>
        </a:spcAft>
        <a:defRPr sz="4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2SohQo6pMEA" TargetMode="Externa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kennispleingehandicaptensector.nl/gezondheid/gehoorproblemen-verstandelijke-beperking-tips-folders-vide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3"/>
          <p:cNvSpPr>
            <a:spLocks noGrp="1"/>
          </p:cNvSpPr>
          <p:nvPr>
            <p:ph type="ctrTitle"/>
          </p:nvPr>
        </p:nvSpPr>
        <p:spPr>
          <a:xfrm>
            <a:off x="914400" y="1052513"/>
            <a:ext cx="7772400" cy="838200"/>
          </a:xfrm>
        </p:spPr>
        <p:txBody>
          <a:bodyPr/>
          <a:lstStyle/>
          <a:p>
            <a:pPr eaLnBrk="1" hangingPunct="1"/>
            <a:r>
              <a:rPr lang="nl-NL" altLang="en-US" dirty="0" smtClean="0"/>
              <a:t>Communicatiemodellen </a:t>
            </a:r>
            <a:r>
              <a:rPr lang="nl-NL" altLang="en-US" dirty="0"/>
              <a:t>en typen </a:t>
            </a:r>
            <a:endParaRPr lang="nl-NL" altLang="en-US" dirty="0" smtClean="0"/>
          </a:p>
        </p:txBody>
      </p:sp>
      <p:sp>
        <p:nvSpPr>
          <p:cNvPr id="5123" name="Subtitle 1"/>
          <p:cNvSpPr>
            <a:spLocks noGrp="1"/>
          </p:cNvSpPr>
          <p:nvPr>
            <p:ph type="subTitle" idx="1"/>
          </p:nvPr>
        </p:nvSpPr>
        <p:spPr>
          <a:xfrm>
            <a:off x="914400" y="1700213"/>
            <a:ext cx="7772400" cy="533400"/>
          </a:xfrm>
        </p:spPr>
        <p:txBody>
          <a:bodyPr/>
          <a:lstStyle/>
          <a:p>
            <a:pPr eaLnBrk="1" hangingPunct="1"/>
            <a:r>
              <a:rPr lang="nl-NL" altLang="en-US" dirty="0" smtClean="0"/>
              <a:t>Studiejaar 2018-2019</a:t>
            </a:r>
            <a:endParaRPr lang="en-US" altLang="en-US" dirty="0" smtClean="0"/>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p:cNvSpPr>
          <p:nvPr>
            <p:ph type="title"/>
          </p:nvPr>
        </p:nvSpPr>
        <p:spPr/>
        <p:txBody>
          <a:bodyPr/>
          <a:lstStyle/>
          <a:p>
            <a:r>
              <a:rPr lang="en-US" altLang="nl-NL" smtClean="0"/>
              <a:t>To do</a:t>
            </a:r>
            <a:endParaRPr lang="nl-NL" altLang="nl-NL" smtClean="0"/>
          </a:p>
        </p:txBody>
      </p:sp>
      <p:sp>
        <p:nvSpPr>
          <p:cNvPr id="6147" name="Content Placeholder 7"/>
          <p:cNvSpPr>
            <a:spLocks noGrp="1"/>
          </p:cNvSpPr>
          <p:nvPr>
            <p:ph idx="1"/>
          </p:nvPr>
        </p:nvSpPr>
        <p:spPr>
          <a:xfrm>
            <a:off x="685800" y="2421483"/>
            <a:ext cx="7772400" cy="2879725"/>
          </a:xfrm>
        </p:spPr>
        <p:txBody>
          <a:bodyPr/>
          <a:lstStyle/>
          <a:p>
            <a:pPr marL="342900" indent="-342900">
              <a:buFontTx/>
              <a:buChar char="•"/>
            </a:pPr>
            <a:r>
              <a:rPr lang="en-US" altLang="nl-NL" dirty="0" err="1" smtClean="0"/>
              <a:t>Communicatiemodel</a:t>
            </a:r>
            <a:endParaRPr lang="en-US" altLang="nl-NL" dirty="0" smtClean="0"/>
          </a:p>
          <a:p>
            <a:pPr marL="342900" indent="-342900">
              <a:buFontTx/>
              <a:buChar char="•"/>
            </a:pPr>
            <a:endParaRPr lang="en-US" altLang="nl-NL" dirty="0" smtClean="0"/>
          </a:p>
          <a:p>
            <a:pPr marL="342900" indent="-342900">
              <a:buFontTx/>
              <a:buChar char="•"/>
            </a:pPr>
            <a:r>
              <a:rPr lang="en-US" altLang="nl-NL" dirty="0" err="1" smtClean="0"/>
              <a:t>Oefening</a:t>
            </a:r>
            <a:r>
              <a:rPr lang="en-US" altLang="nl-NL" dirty="0" smtClean="0"/>
              <a:t> </a:t>
            </a:r>
            <a:r>
              <a:rPr lang="en-US" altLang="nl-NL" dirty="0" err="1" smtClean="0"/>
              <a:t>ruis</a:t>
            </a:r>
            <a:endParaRPr lang="en-US" altLang="nl-NL" dirty="0" smtClean="0"/>
          </a:p>
          <a:p>
            <a:pPr marL="342900" indent="-342900">
              <a:buFontTx/>
              <a:buChar char="•"/>
            </a:pPr>
            <a:endParaRPr lang="en-US" altLang="nl-NL" dirty="0"/>
          </a:p>
          <a:p>
            <a:pPr marL="342900" indent="-342900">
              <a:buFontTx/>
              <a:buChar char="•"/>
            </a:pPr>
            <a:r>
              <a:rPr lang="en-US" altLang="nl-NL" dirty="0" smtClean="0"/>
              <a:t>E-learning </a:t>
            </a:r>
          </a:p>
          <a:p>
            <a:pPr marL="800100" lvl="1" indent="-342900">
              <a:buFontTx/>
              <a:buChar char="•"/>
            </a:pPr>
            <a:endParaRPr lang="en-US" altLang="nl-NL" dirty="0" smtClean="0"/>
          </a:p>
          <a:p>
            <a:pPr marL="800100" lvl="1" indent="-342900">
              <a:buFontTx/>
              <a:buChar char="•"/>
            </a:pPr>
            <a:endParaRPr lang="en-US" altLang="nl-NL" dirty="0"/>
          </a:p>
          <a:p>
            <a:pPr marL="342900" indent="-342900">
              <a:buFontTx/>
              <a:buChar char="•"/>
            </a:pPr>
            <a:endParaRPr lang="en-US" altLang="nl-NL" dirty="0" smtClean="0"/>
          </a:p>
          <a:p>
            <a:pPr marL="342900" indent="-342900">
              <a:buFontTx/>
              <a:buChar char="•"/>
            </a:pPr>
            <a:endParaRPr lang="en-US" altLang="nl-NL" dirty="0" smtClean="0"/>
          </a:p>
          <a:p>
            <a:pPr marL="342900" indent="-342900">
              <a:buFontTx/>
              <a:buChar char="•"/>
            </a:pPr>
            <a:endParaRPr lang="nl-NL" altLang="nl-NL" dirty="0" smtClean="0"/>
          </a:p>
        </p:txBody>
      </p:sp>
    </p:spTree>
    <p:extLst>
      <p:ext uri="{BB962C8B-B14F-4D97-AF65-F5344CB8AC3E}">
        <p14:creationId xmlns:p14="http://schemas.microsoft.com/office/powerpoint/2010/main" val="61237898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725" y="2862263"/>
            <a:ext cx="8229600" cy="1143000"/>
          </a:xfrm>
        </p:spPr>
        <p:txBody>
          <a:bodyPr>
            <a:noAutofit/>
          </a:bodyPr>
          <a:lstStyle/>
          <a:p>
            <a:pPr eaLnBrk="1" fontAlgn="auto" hangingPunct="1">
              <a:spcAft>
                <a:spcPts val="0"/>
              </a:spcAft>
              <a:defRPr/>
            </a:pPr>
            <a:r>
              <a:rPr lang="nl-NL" sz="4400" dirty="0" smtClean="0"/>
              <a:t>Model </a:t>
            </a:r>
            <a:br>
              <a:rPr lang="nl-NL" sz="4400" dirty="0" smtClean="0"/>
            </a:br>
            <a:r>
              <a:rPr lang="nl-NL" sz="4400" dirty="0" smtClean="0"/>
              <a:t>= </a:t>
            </a:r>
            <a:r>
              <a:rPr lang="nl-NL" sz="3600" b="0" dirty="0"/>
              <a:t/>
            </a:r>
            <a:br>
              <a:rPr lang="nl-NL" sz="3600" b="0" dirty="0"/>
            </a:br>
            <a:r>
              <a:rPr lang="nl-NL" sz="2800" b="0" dirty="0" smtClean="0"/>
              <a:t>1 voorbeeld </a:t>
            </a:r>
            <a:r>
              <a:rPr lang="nl-NL" sz="2800" b="0" dirty="0"/>
              <a:t>waarnaar een kunstenaar </a:t>
            </a:r>
            <a:r>
              <a:rPr lang="nl-NL" sz="2800" b="0" dirty="0" smtClean="0"/>
              <a:t>werkt</a:t>
            </a:r>
            <a:br>
              <a:rPr lang="nl-NL" sz="2800" b="0" dirty="0" smtClean="0"/>
            </a:br>
            <a:r>
              <a:rPr lang="nl-NL" sz="2800" b="0" dirty="0" smtClean="0"/>
              <a:t>2 vaststaande</a:t>
            </a:r>
            <a:r>
              <a:rPr lang="nl-NL" sz="2800" b="0" dirty="0"/>
              <a:t>, voorgeschreven </a:t>
            </a:r>
            <a:r>
              <a:rPr lang="nl-NL" sz="2800" b="0" dirty="0" smtClean="0"/>
              <a:t>vorm</a:t>
            </a:r>
            <a:br>
              <a:rPr lang="nl-NL" sz="2800" b="0" dirty="0" smtClean="0"/>
            </a:br>
            <a:r>
              <a:rPr lang="nl-NL" sz="2800" b="0" dirty="0" smtClean="0"/>
              <a:t>3 nabootsing </a:t>
            </a:r>
            <a:r>
              <a:rPr lang="nl-NL" sz="2800" b="0" dirty="0"/>
              <a:t>op kleinere schaal</a:t>
            </a:r>
            <a:endParaRPr lang="en-US" sz="1600" b="0" dirty="0"/>
          </a:p>
        </p:txBody>
      </p:sp>
      <p:pic>
        <p:nvPicPr>
          <p:cNvPr id="13315" name="Picture 2" descr="http://techniekvoorhbo.nl/binaries/content/gallery/standaardsites/content-codeplus/vandale-logo-fc.png"/>
          <p:cNvPicPr>
            <a:picLocks noChangeAspect="1" noChangeArrowheads="1"/>
          </p:cNvPicPr>
          <p:nvPr/>
        </p:nvPicPr>
        <p:blipFill>
          <a:blip r:embed="rId3">
            <a:grayscl/>
            <a:biLevel thresh="50000"/>
            <a:extLst>
              <a:ext uri="{28A0092B-C50C-407E-A947-70E740481C1C}">
                <a14:useLocalDpi xmlns:a14="http://schemas.microsoft.com/office/drawing/2010/main" val="0"/>
              </a:ext>
            </a:extLst>
          </a:blip>
          <a:srcRect/>
          <a:stretch>
            <a:fillRect/>
          </a:stretch>
        </p:blipFill>
        <p:spPr bwMode="auto">
          <a:xfrm>
            <a:off x="7235825" y="6292850"/>
            <a:ext cx="166052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hthoek 1"/>
          <p:cNvSpPr/>
          <p:nvPr/>
        </p:nvSpPr>
        <p:spPr>
          <a:xfrm>
            <a:off x="7020272" y="5445224"/>
            <a:ext cx="180020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506" name="Text Box 3"/>
          <p:cNvSpPr txBox="1">
            <a:spLocks noChangeArrowheads="1"/>
          </p:cNvSpPr>
          <p:nvPr/>
        </p:nvSpPr>
        <p:spPr bwMode="auto">
          <a:xfrm>
            <a:off x="827088" y="3680197"/>
            <a:ext cx="24495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50000"/>
              </a:spcBef>
              <a:buFontTx/>
              <a:buNone/>
              <a:defRPr/>
            </a:pPr>
            <a:r>
              <a:rPr lang="en-US" altLang="en-US" b="1" dirty="0" err="1" smtClean="0">
                <a:solidFill>
                  <a:srgbClr val="000000">
                    <a:lumMod val="85000"/>
                    <a:lumOff val="15000"/>
                  </a:srgbClr>
                </a:solidFill>
                <a:latin typeface="Calibri" panose="020F0502020204030204" pitchFamily="34" charset="0"/>
              </a:rPr>
              <a:t>zender</a:t>
            </a:r>
            <a:endParaRPr lang="nl-NL" altLang="en-US" b="1" dirty="0" smtClean="0">
              <a:solidFill>
                <a:srgbClr val="000000">
                  <a:lumMod val="85000"/>
                  <a:lumOff val="15000"/>
                </a:srgbClr>
              </a:solidFill>
              <a:latin typeface="Calibri" panose="020F0502020204030204" pitchFamily="34" charset="0"/>
            </a:endParaRPr>
          </a:p>
        </p:txBody>
      </p:sp>
      <p:sp>
        <p:nvSpPr>
          <p:cNvPr id="21507" name="Text Box 4"/>
          <p:cNvSpPr txBox="1">
            <a:spLocks noChangeArrowheads="1"/>
          </p:cNvSpPr>
          <p:nvPr/>
        </p:nvSpPr>
        <p:spPr bwMode="auto">
          <a:xfrm>
            <a:off x="6300539" y="3681785"/>
            <a:ext cx="24479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50000"/>
              </a:spcBef>
              <a:buFontTx/>
              <a:buNone/>
              <a:defRPr/>
            </a:pPr>
            <a:r>
              <a:rPr lang="en-US" altLang="en-US" b="1" dirty="0" err="1" smtClean="0">
                <a:solidFill>
                  <a:srgbClr val="000000">
                    <a:lumMod val="85000"/>
                    <a:lumOff val="15000"/>
                  </a:srgbClr>
                </a:solidFill>
                <a:latin typeface="Calibri" panose="020F0502020204030204" pitchFamily="34" charset="0"/>
              </a:rPr>
              <a:t>ontvanger</a:t>
            </a:r>
            <a:endParaRPr lang="nl-NL" altLang="en-US" b="1" dirty="0" smtClean="0">
              <a:solidFill>
                <a:srgbClr val="000000">
                  <a:lumMod val="85000"/>
                  <a:lumOff val="15000"/>
                </a:srgbClr>
              </a:solidFill>
              <a:latin typeface="Calibri" panose="020F0502020204030204" pitchFamily="34" charset="0"/>
            </a:endParaRPr>
          </a:p>
        </p:txBody>
      </p:sp>
      <p:sp>
        <p:nvSpPr>
          <p:cNvPr id="20484" name="AutoShape 5"/>
          <p:cNvSpPr>
            <a:spLocks noChangeArrowheads="1"/>
          </p:cNvSpPr>
          <p:nvPr/>
        </p:nvSpPr>
        <p:spPr bwMode="auto">
          <a:xfrm>
            <a:off x="2916238" y="3429372"/>
            <a:ext cx="2951162" cy="1079500"/>
          </a:xfrm>
          <a:prstGeom prst="leftRightArrow">
            <a:avLst>
              <a:gd name="adj1" fmla="val 50000"/>
              <a:gd name="adj2" fmla="val 54676"/>
            </a:avLst>
          </a:prstGeom>
          <a:solidFill>
            <a:srgbClr val="A1C74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0"/>
              </a:spcBef>
              <a:buFontTx/>
              <a:buNone/>
            </a:pPr>
            <a:endParaRPr lang="en-US" altLang="en-US" b="1">
              <a:solidFill>
                <a:srgbClr val="000000"/>
              </a:solidFill>
              <a:latin typeface="Calibri" pitchFamily="34" charset="0"/>
            </a:endParaRPr>
          </a:p>
        </p:txBody>
      </p:sp>
      <p:sp>
        <p:nvSpPr>
          <p:cNvPr id="20485" name="Oval 6"/>
          <p:cNvSpPr>
            <a:spLocks noChangeArrowheads="1"/>
          </p:cNvSpPr>
          <p:nvPr/>
        </p:nvSpPr>
        <p:spPr bwMode="auto">
          <a:xfrm>
            <a:off x="251520" y="1555749"/>
            <a:ext cx="8712324" cy="5113609"/>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algn="ctr" eaLnBrk="1" hangingPunct="1">
              <a:spcBef>
                <a:spcPct val="0"/>
              </a:spcBef>
              <a:buFontTx/>
              <a:buNone/>
            </a:pPr>
            <a:endParaRPr lang="nl-NL" altLang="en-US" b="1">
              <a:solidFill>
                <a:srgbClr val="000000"/>
              </a:solidFill>
              <a:latin typeface="Calibri" pitchFamily="34" charset="0"/>
            </a:endParaRPr>
          </a:p>
        </p:txBody>
      </p:sp>
      <p:sp>
        <p:nvSpPr>
          <p:cNvPr id="21510" name="Text Box 7"/>
          <p:cNvSpPr txBox="1">
            <a:spLocks noChangeArrowheads="1"/>
          </p:cNvSpPr>
          <p:nvPr/>
        </p:nvSpPr>
        <p:spPr bwMode="auto">
          <a:xfrm>
            <a:off x="2491441" y="5652537"/>
            <a:ext cx="38087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algn="ctr" eaLnBrk="1" hangingPunct="1">
              <a:spcBef>
                <a:spcPct val="50000"/>
              </a:spcBef>
              <a:buFontTx/>
              <a:buNone/>
              <a:defRPr/>
            </a:pPr>
            <a:r>
              <a:rPr lang="en-US" altLang="en-US" b="1" dirty="0" err="1" smtClean="0">
                <a:solidFill>
                  <a:srgbClr val="000000">
                    <a:lumMod val="85000"/>
                    <a:lumOff val="15000"/>
                  </a:srgbClr>
                </a:solidFill>
                <a:latin typeface="Calibri" panose="020F0502020204030204" pitchFamily="34" charset="0"/>
              </a:rPr>
              <a:t>situatie</a:t>
            </a:r>
            <a:r>
              <a:rPr lang="en-US" altLang="en-US" b="1" dirty="0" smtClean="0">
                <a:solidFill>
                  <a:srgbClr val="000000">
                    <a:lumMod val="85000"/>
                    <a:lumOff val="15000"/>
                  </a:srgbClr>
                </a:solidFill>
                <a:latin typeface="Calibri" panose="020F0502020204030204" pitchFamily="34" charset="0"/>
              </a:rPr>
              <a:t>/context</a:t>
            </a:r>
            <a:endParaRPr lang="nl-NL" altLang="en-US" b="1" dirty="0" smtClean="0">
              <a:solidFill>
                <a:srgbClr val="000000">
                  <a:lumMod val="85000"/>
                  <a:lumOff val="15000"/>
                </a:srgbClr>
              </a:solidFill>
              <a:latin typeface="Calibri" panose="020F0502020204030204" pitchFamily="34" charset="0"/>
            </a:endParaRPr>
          </a:p>
        </p:txBody>
      </p:sp>
      <p:sp>
        <p:nvSpPr>
          <p:cNvPr id="20487" name="Text Box 9"/>
          <p:cNvSpPr txBox="1">
            <a:spLocks noChangeArrowheads="1"/>
          </p:cNvSpPr>
          <p:nvPr/>
        </p:nvSpPr>
        <p:spPr bwMode="auto">
          <a:xfrm>
            <a:off x="2843808" y="3716710"/>
            <a:ext cx="30956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algn="ctr" eaLnBrk="1" hangingPunct="1">
              <a:spcBef>
                <a:spcPct val="50000"/>
              </a:spcBef>
              <a:buFontTx/>
              <a:buNone/>
            </a:pPr>
            <a:r>
              <a:rPr lang="en-US" altLang="en-US" sz="2800" b="1" dirty="0" err="1" smtClean="0">
                <a:solidFill>
                  <a:srgbClr val="FFFFFF"/>
                </a:solidFill>
                <a:latin typeface="Calibri" pitchFamily="34" charset="0"/>
              </a:rPr>
              <a:t>boodschap</a:t>
            </a:r>
            <a:endParaRPr lang="nl-NL" altLang="en-US" sz="2800" b="1" dirty="0">
              <a:solidFill>
                <a:srgbClr val="FFFFFF"/>
              </a:solidFill>
              <a:latin typeface="Calibri" pitchFamily="34" charset="0"/>
            </a:endParaRPr>
          </a:p>
        </p:txBody>
      </p:sp>
      <p:sp>
        <p:nvSpPr>
          <p:cNvPr id="20488" name="Rectangle 10"/>
          <p:cNvSpPr>
            <a:spLocks noChangeArrowheads="1"/>
          </p:cNvSpPr>
          <p:nvPr/>
        </p:nvSpPr>
        <p:spPr bwMode="auto">
          <a:xfrm>
            <a:off x="755650" y="3861172"/>
            <a:ext cx="3024188"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0"/>
              </a:spcBef>
              <a:buFontTx/>
              <a:buNone/>
            </a:pPr>
            <a:r>
              <a:rPr lang="nl-NL" altLang="en-US" sz="2400" b="1" dirty="0">
                <a:solidFill>
                  <a:srgbClr val="A1C742"/>
                </a:solidFill>
                <a:latin typeface="Calibri" pitchFamily="34" charset="0"/>
              </a:rPr>
              <a:t>↑</a:t>
            </a:r>
            <a:r>
              <a:rPr lang="en-US" altLang="en-US" sz="2400" b="1" dirty="0">
                <a:solidFill>
                  <a:srgbClr val="000000"/>
                </a:solidFill>
                <a:latin typeface="Calibri" pitchFamily="34" charset="0"/>
              </a:rPr>
              <a:t> </a:t>
            </a:r>
            <a:r>
              <a:rPr lang="en-US" altLang="en-US" sz="2400" b="1" dirty="0" err="1">
                <a:solidFill>
                  <a:srgbClr val="A1C742"/>
                </a:solidFill>
                <a:latin typeface="Calibri" pitchFamily="34" charset="0"/>
              </a:rPr>
              <a:t>Gedragskeuze</a:t>
            </a:r>
            <a:endParaRPr lang="en-US" altLang="en-US" sz="2400" b="1" dirty="0">
              <a:solidFill>
                <a:srgbClr val="A1C742"/>
              </a:solidFill>
              <a:latin typeface="Calibri" pitchFamily="34" charset="0"/>
            </a:endParaRPr>
          </a:p>
          <a:p>
            <a:pPr eaLnBrk="1" hangingPunct="1">
              <a:spcBef>
                <a:spcPct val="0"/>
              </a:spcBef>
              <a:buFontTx/>
              <a:buNone/>
            </a:pPr>
            <a:r>
              <a:rPr lang="nl-NL" altLang="en-US" sz="2400" b="1" dirty="0">
                <a:solidFill>
                  <a:srgbClr val="A1C742"/>
                </a:solidFill>
                <a:latin typeface="Calibri" pitchFamily="34" charset="0"/>
              </a:rPr>
              <a:t>↑</a:t>
            </a:r>
            <a:r>
              <a:rPr lang="en-US" altLang="en-US" sz="2400" b="1" dirty="0">
                <a:solidFill>
                  <a:srgbClr val="000000"/>
                </a:solidFill>
                <a:latin typeface="Calibri" pitchFamily="34" charset="0"/>
              </a:rPr>
              <a:t> </a:t>
            </a:r>
            <a:r>
              <a:rPr lang="en-US" altLang="en-US" sz="2400" b="1" dirty="0" err="1">
                <a:solidFill>
                  <a:srgbClr val="A1C742"/>
                </a:solidFill>
                <a:latin typeface="Calibri" pitchFamily="34" charset="0"/>
              </a:rPr>
              <a:t>Interpretatie</a:t>
            </a:r>
            <a:endParaRPr lang="en-US" altLang="en-US" sz="2400" b="1" dirty="0">
              <a:solidFill>
                <a:srgbClr val="A1C742"/>
              </a:solidFill>
              <a:latin typeface="Calibri" pitchFamily="34" charset="0"/>
            </a:endParaRPr>
          </a:p>
          <a:p>
            <a:pPr eaLnBrk="1" hangingPunct="1">
              <a:spcBef>
                <a:spcPct val="0"/>
              </a:spcBef>
              <a:buFontTx/>
              <a:buNone/>
            </a:pPr>
            <a:r>
              <a:rPr lang="nl-NL" altLang="en-US" sz="2400" b="1" dirty="0">
                <a:solidFill>
                  <a:srgbClr val="A1C742"/>
                </a:solidFill>
                <a:latin typeface="Calibri" pitchFamily="34" charset="0"/>
                <a:cs typeface="Lucida Sans Unicode" pitchFamily="34" charset="0"/>
              </a:rPr>
              <a:t>↑</a:t>
            </a:r>
            <a:r>
              <a:rPr lang="en-US" altLang="en-US" sz="2400" b="1" dirty="0">
                <a:solidFill>
                  <a:srgbClr val="000000"/>
                </a:solidFill>
                <a:latin typeface="Calibri" pitchFamily="34" charset="0"/>
              </a:rPr>
              <a:t> </a:t>
            </a:r>
            <a:r>
              <a:rPr lang="en-US" altLang="en-US" sz="2400" b="1" dirty="0" err="1">
                <a:solidFill>
                  <a:srgbClr val="A1C742"/>
                </a:solidFill>
                <a:latin typeface="Calibri" pitchFamily="34" charset="0"/>
              </a:rPr>
              <a:t>Waarneming</a:t>
            </a:r>
            <a:endParaRPr lang="nl-NL" altLang="en-US" sz="2400" b="1" dirty="0">
              <a:solidFill>
                <a:srgbClr val="A1C742"/>
              </a:solidFill>
              <a:latin typeface="Calibri" pitchFamily="34" charset="0"/>
            </a:endParaRPr>
          </a:p>
        </p:txBody>
      </p:sp>
      <p:sp>
        <p:nvSpPr>
          <p:cNvPr id="20489" name="Rectangle 11"/>
          <p:cNvSpPr>
            <a:spLocks noChangeArrowheads="1"/>
          </p:cNvSpPr>
          <p:nvPr/>
        </p:nvSpPr>
        <p:spPr bwMode="auto">
          <a:xfrm>
            <a:off x="6084888" y="1988840"/>
            <a:ext cx="3024187"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0"/>
              </a:spcBef>
              <a:buFontTx/>
              <a:buNone/>
            </a:pPr>
            <a:r>
              <a:rPr lang="nl-NL" altLang="en-US" sz="2400" b="1" dirty="0">
                <a:solidFill>
                  <a:srgbClr val="A1C742"/>
                </a:solidFill>
                <a:latin typeface="Calibri" pitchFamily="34" charset="0"/>
              </a:rPr>
              <a:t>↓ </a:t>
            </a:r>
            <a:r>
              <a:rPr lang="en-US" altLang="en-US" sz="2400" b="1" dirty="0" err="1">
                <a:solidFill>
                  <a:srgbClr val="A1C742"/>
                </a:solidFill>
                <a:latin typeface="Calibri" pitchFamily="34" charset="0"/>
              </a:rPr>
              <a:t>Waarneming</a:t>
            </a:r>
            <a:endParaRPr lang="nl-NL" altLang="en-US" sz="2400" b="1" dirty="0">
              <a:solidFill>
                <a:srgbClr val="A1C742"/>
              </a:solidFill>
              <a:latin typeface="Calibri" pitchFamily="34" charset="0"/>
            </a:endParaRPr>
          </a:p>
          <a:p>
            <a:pPr eaLnBrk="1" hangingPunct="1">
              <a:spcBef>
                <a:spcPct val="0"/>
              </a:spcBef>
              <a:buFontTx/>
              <a:buNone/>
            </a:pPr>
            <a:r>
              <a:rPr lang="nl-NL" altLang="en-US" sz="2400" b="1" dirty="0">
                <a:solidFill>
                  <a:srgbClr val="A1C742"/>
                </a:solidFill>
                <a:latin typeface="Calibri" pitchFamily="34" charset="0"/>
              </a:rPr>
              <a:t>↓ </a:t>
            </a:r>
            <a:r>
              <a:rPr lang="en-US" altLang="en-US" sz="2400" b="1" dirty="0" err="1">
                <a:solidFill>
                  <a:srgbClr val="A1C742"/>
                </a:solidFill>
                <a:latin typeface="Calibri" pitchFamily="34" charset="0"/>
              </a:rPr>
              <a:t>Interpretatie</a:t>
            </a:r>
            <a:endParaRPr lang="en-US" altLang="en-US" sz="2400" b="1" dirty="0">
              <a:solidFill>
                <a:srgbClr val="A1C742"/>
              </a:solidFill>
              <a:latin typeface="Calibri" pitchFamily="34" charset="0"/>
            </a:endParaRPr>
          </a:p>
          <a:p>
            <a:pPr eaLnBrk="1" hangingPunct="1">
              <a:spcBef>
                <a:spcPct val="0"/>
              </a:spcBef>
              <a:buFontTx/>
              <a:buNone/>
            </a:pPr>
            <a:r>
              <a:rPr lang="nl-NL" altLang="en-US" sz="2400" b="1" dirty="0">
                <a:solidFill>
                  <a:srgbClr val="A1C742"/>
                </a:solidFill>
                <a:latin typeface="Calibri" pitchFamily="34" charset="0"/>
              </a:rPr>
              <a:t>↓ </a:t>
            </a:r>
            <a:r>
              <a:rPr lang="en-US" altLang="en-US" sz="2400" b="1" dirty="0" err="1">
                <a:solidFill>
                  <a:srgbClr val="A1C742"/>
                </a:solidFill>
                <a:latin typeface="Calibri" pitchFamily="34" charset="0"/>
              </a:rPr>
              <a:t>Gedragskeuze</a:t>
            </a:r>
            <a:endParaRPr lang="en-US" altLang="en-US" sz="2400" b="1" dirty="0">
              <a:solidFill>
                <a:srgbClr val="A1C742"/>
              </a:solidFill>
              <a:latin typeface="Calibri" pitchFamily="34" charset="0"/>
            </a:endParaRPr>
          </a:p>
        </p:txBody>
      </p:sp>
      <p:sp>
        <p:nvSpPr>
          <p:cNvPr id="20490" name="Line 12"/>
          <p:cNvSpPr>
            <a:spLocks noChangeShapeType="1"/>
          </p:cNvSpPr>
          <p:nvPr/>
        </p:nvSpPr>
        <p:spPr bwMode="auto">
          <a:xfrm>
            <a:off x="3563938" y="4364410"/>
            <a:ext cx="165576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b="1">
              <a:solidFill>
                <a:srgbClr val="000000"/>
              </a:solidFill>
            </a:endParaRPr>
          </a:p>
        </p:txBody>
      </p:sp>
      <p:sp>
        <p:nvSpPr>
          <p:cNvPr id="20491" name="Line 13"/>
          <p:cNvSpPr>
            <a:spLocks noChangeShapeType="1"/>
          </p:cNvSpPr>
          <p:nvPr/>
        </p:nvSpPr>
        <p:spPr bwMode="auto">
          <a:xfrm flipH="1">
            <a:off x="3563938" y="4508872"/>
            <a:ext cx="165576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b="1">
              <a:solidFill>
                <a:srgbClr val="000000"/>
              </a:solidFill>
            </a:endParaRPr>
          </a:p>
        </p:txBody>
      </p:sp>
      <p:sp>
        <p:nvSpPr>
          <p:cNvPr id="15" name="Title 1"/>
          <p:cNvSpPr txBox="1">
            <a:spLocks/>
          </p:cNvSpPr>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1" fontAlgn="base" hangingPunct="1">
              <a:spcBef>
                <a:spcPct val="0"/>
              </a:spcBef>
              <a:spcAft>
                <a:spcPct val="0"/>
              </a:spcAft>
              <a:defRPr sz="3200" b="1">
                <a:solidFill>
                  <a:schemeClr val="tx1">
                    <a:lumMod val="65000"/>
                    <a:lumOff val="35000"/>
                  </a:schemeClr>
                </a:solidFill>
                <a:latin typeface="Calibri" panose="020F0502020204030204" pitchFamily="34" charset="0"/>
                <a:ea typeface="+mj-ea"/>
                <a:cs typeface="+mj-cs"/>
              </a:defRPr>
            </a:lvl1pPr>
            <a:lvl2pPr algn="ctr" rtl="0" eaLnBrk="1" fontAlgn="base" hangingPunct="1">
              <a:spcBef>
                <a:spcPct val="0"/>
              </a:spcBef>
              <a:spcAft>
                <a:spcPct val="0"/>
              </a:spcAft>
              <a:defRPr sz="4400" b="1">
                <a:solidFill>
                  <a:schemeClr val="tx2"/>
                </a:solidFill>
                <a:latin typeface="Lucida Sans Unicode" pitchFamily="34" charset="0"/>
              </a:defRPr>
            </a:lvl2pPr>
            <a:lvl3pPr algn="ctr" rtl="0" eaLnBrk="1" fontAlgn="base" hangingPunct="1">
              <a:spcBef>
                <a:spcPct val="0"/>
              </a:spcBef>
              <a:spcAft>
                <a:spcPct val="0"/>
              </a:spcAft>
              <a:defRPr sz="4400" b="1">
                <a:solidFill>
                  <a:schemeClr val="tx2"/>
                </a:solidFill>
                <a:latin typeface="Lucida Sans Unicode" pitchFamily="34" charset="0"/>
              </a:defRPr>
            </a:lvl3pPr>
            <a:lvl4pPr algn="ctr" rtl="0" eaLnBrk="1" fontAlgn="base" hangingPunct="1">
              <a:spcBef>
                <a:spcPct val="0"/>
              </a:spcBef>
              <a:spcAft>
                <a:spcPct val="0"/>
              </a:spcAft>
              <a:defRPr sz="4400" b="1">
                <a:solidFill>
                  <a:schemeClr val="tx2"/>
                </a:solidFill>
                <a:latin typeface="Lucida Sans Unicode" pitchFamily="34" charset="0"/>
              </a:defRPr>
            </a:lvl4pPr>
            <a:lvl5pPr algn="ctr" rtl="0" eaLnBrk="1" fontAlgn="base" hangingPunct="1">
              <a:spcBef>
                <a:spcPct val="0"/>
              </a:spcBef>
              <a:spcAft>
                <a:spcPct val="0"/>
              </a:spcAft>
              <a:defRPr sz="4400" b="1">
                <a:solidFill>
                  <a:schemeClr val="tx2"/>
                </a:solidFill>
                <a:latin typeface="Lucida Sans Unicode"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a:lstStyle>
          <a:p>
            <a:pPr>
              <a:defRPr/>
            </a:pPr>
            <a:r>
              <a:rPr lang="en-US" kern="0" dirty="0" err="1" smtClean="0">
                <a:solidFill>
                  <a:srgbClr val="000000">
                    <a:lumMod val="65000"/>
                    <a:lumOff val="35000"/>
                  </a:srgbClr>
                </a:solidFill>
              </a:rPr>
              <a:t>Communicatiemodel</a:t>
            </a:r>
            <a:endParaRPr lang="nl-NL" kern="0" dirty="0">
              <a:solidFill>
                <a:srgbClr val="000000">
                  <a:lumMod val="65000"/>
                  <a:lumOff val="35000"/>
                </a:srgbClr>
              </a:solidFill>
            </a:endParaRPr>
          </a:p>
        </p:txBody>
      </p:sp>
    </p:spTree>
    <p:extLst>
      <p:ext uri="{BB962C8B-B14F-4D97-AF65-F5344CB8AC3E}">
        <p14:creationId xmlns:p14="http://schemas.microsoft.com/office/powerpoint/2010/main" val="38465482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0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48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9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9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48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48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5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p:bldP spid="20484" grpId="0" animBg="1"/>
      <p:bldP spid="20485" grpId="0" animBg="1"/>
      <p:bldP spid="21510" grpId="0"/>
      <p:bldP spid="20487" grpId="0"/>
      <p:bldP spid="20488" grpId="0"/>
      <p:bldP spid="20489" grpId="0"/>
      <p:bldP spid="20490" grpId="0" animBg="1"/>
      <p:bldP spid="20491"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Rechthoek 16"/>
          <p:cNvSpPr/>
          <p:nvPr/>
        </p:nvSpPr>
        <p:spPr>
          <a:xfrm>
            <a:off x="7020272" y="5445224"/>
            <a:ext cx="180020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6" name="Picture 1" descr="https://nemo-responsive-image.live.cf.public.springer.com/resize/width/660/1/url/https:/static-content.springer.com/image/chp%3A10.1007%2F978-90-313-9009-0_2/MediaObjects/978-90-313-9009-0_2_Fig3_HTML.jpg"/>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043746"/>
            <a:ext cx="6662007" cy="3870165"/>
          </a:xfrm>
          <a:prstGeom prst="rect">
            <a:avLst/>
          </a:prstGeom>
          <a:noFill/>
          <a:ln>
            <a:noFill/>
          </a:ln>
        </p:spPr>
      </p:pic>
      <p:sp>
        <p:nvSpPr>
          <p:cNvPr id="3" name="Rechthoek 2"/>
          <p:cNvSpPr/>
          <p:nvPr/>
        </p:nvSpPr>
        <p:spPr>
          <a:xfrm>
            <a:off x="1547664" y="2204864"/>
            <a:ext cx="1152128" cy="43204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p:cNvSpPr/>
          <p:nvPr/>
        </p:nvSpPr>
        <p:spPr>
          <a:xfrm>
            <a:off x="6516216" y="2204864"/>
            <a:ext cx="1152128" cy="432048"/>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itle 1"/>
          <p:cNvSpPr txBox="1">
            <a:spLocks/>
          </p:cNvSpPr>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1" fontAlgn="base" hangingPunct="1">
              <a:spcBef>
                <a:spcPct val="0"/>
              </a:spcBef>
              <a:spcAft>
                <a:spcPct val="0"/>
              </a:spcAft>
              <a:defRPr sz="3200" b="1">
                <a:solidFill>
                  <a:schemeClr val="tx1">
                    <a:lumMod val="65000"/>
                    <a:lumOff val="35000"/>
                  </a:schemeClr>
                </a:solidFill>
                <a:latin typeface="Calibri" panose="020F0502020204030204" pitchFamily="34" charset="0"/>
                <a:ea typeface="+mj-ea"/>
                <a:cs typeface="+mj-cs"/>
              </a:defRPr>
            </a:lvl1pPr>
            <a:lvl2pPr algn="ctr" rtl="0" eaLnBrk="1" fontAlgn="base" hangingPunct="1">
              <a:spcBef>
                <a:spcPct val="0"/>
              </a:spcBef>
              <a:spcAft>
                <a:spcPct val="0"/>
              </a:spcAft>
              <a:defRPr sz="4400" b="1">
                <a:solidFill>
                  <a:schemeClr val="tx2"/>
                </a:solidFill>
                <a:latin typeface="Lucida Sans Unicode" pitchFamily="34" charset="0"/>
              </a:defRPr>
            </a:lvl2pPr>
            <a:lvl3pPr algn="ctr" rtl="0" eaLnBrk="1" fontAlgn="base" hangingPunct="1">
              <a:spcBef>
                <a:spcPct val="0"/>
              </a:spcBef>
              <a:spcAft>
                <a:spcPct val="0"/>
              </a:spcAft>
              <a:defRPr sz="4400" b="1">
                <a:solidFill>
                  <a:schemeClr val="tx2"/>
                </a:solidFill>
                <a:latin typeface="Lucida Sans Unicode" pitchFamily="34" charset="0"/>
              </a:defRPr>
            </a:lvl3pPr>
            <a:lvl4pPr algn="ctr" rtl="0" eaLnBrk="1" fontAlgn="base" hangingPunct="1">
              <a:spcBef>
                <a:spcPct val="0"/>
              </a:spcBef>
              <a:spcAft>
                <a:spcPct val="0"/>
              </a:spcAft>
              <a:defRPr sz="4400" b="1">
                <a:solidFill>
                  <a:schemeClr val="tx2"/>
                </a:solidFill>
                <a:latin typeface="Lucida Sans Unicode" pitchFamily="34" charset="0"/>
              </a:defRPr>
            </a:lvl4pPr>
            <a:lvl5pPr algn="ctr" rtl="0" eaLnBrk="1" fontAlgn="base" hangingPunct="1">
              <a:spcBef>
                <a:spcPct val="0"/>
              </a:spcBef>
              <a:spcAft>
                <a:spcPct val="0"/>
              </a:spcAft>
              <a:defRPr sz="4400" b="1">
                <a:solidFill>
                  <a:schemeClr val="tx2"/>
                </a:solidFill>
                <a:latin typeface="Lucida Sans Unicode"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a:lstStyle>
          <a:p>
            <a:pPr>
              <a:defRPr/>
            </a:pPr>
            <a:r>
              <a:rPr lang="en-US" kern="0" dirty="0" err="1" smtClean="0">
                <a:solidFill>
                  <a:srgbClr val="000000">
                    <a:lumMod val="65000"/>
                    <a:lumOff val="35000"/>
                  </a:srgbClr>
                </a:solidFill>
              </a:rPr>
              <a:t>Communicatiemodel</a:t>
            </a:r>
            <a:endParaRPr lang="nl-NL" kern="0" dirty="0">
              <a:solidFill>
                <a:srgbClr val="000000">
                  <a:lumMod val="65000"/>
                  <a:lumOff val="35000"/>
                </a:srgbClr>
              </a:solidFill>
            </a:endParaRPr>
          </a:p>
        </p:txBody>
      </p:sp>
    </p:spTree>
    <p:extLst>
      <p:ext uri="{BB962C8B-B14F-4D97-AF65-F5344CB8AC3E}">
        <p14:creationId xmlns:p14="http://schemas.microsoft.com/office/powerpoint/2010/main" val="35606429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Rechthoek 16"/>
          <p:cNvSpPr/>
          <p:nvPr/>
        </p:nvSpPr>
        <p:spPr>
          <a:xfrm>
            <a:off x="7020272" y="5445224"/>
            <a:ext cx="180020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6" name="Picture 1" descr="https://nemo-responsive-image.live.cf.public.springer.com/resize/width/660/1/url/https:/static-content.springer.com/image/chp%3A10.1007%2F978-90-313-9009-0_2/MediaObjects/978-90-313-9009-0_2_Fig3_HTML.jpg"/>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043746"/>
            <a:ext cx="6662007" cy="3870165"/>
          </a:xfrm>
          <a:prstGeom prst="rect">
            <a:avLst/>
          </a:prstGeom>
          <a:noFill/>
          <a:ln>
            <a:noFill/>
          </a:ln>
        </p:spPr>
      </p:pic>
      <p:sp>
        <p:nvSpPr>
          <p:cNvPr id="18" name="Rechthoek 17"/>
          <p:cNvSpPr/>
          <p:nvPr/>
        </p:nvSpPr>
        <p:spPr>
          <a:xfrm>
            <a:off x="4239930" y="5664223"/>
            <a:ext cx="952172" cy="357065"/>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p:cNvSpPr/>
          <p:nvPr/>
        </p:nvSpPr>
        <p:spPr>
          <a:xfrm>
            <a:off x="3995936" y="2829186"/>
            <a:ext cx="952172" cy="357065"/>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le 1"/>
          <p:cNvSpPr txBox="1">
            <a:spLocks/>
          </p:cNvSpPr>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1" fontAlgn="base" hangingPunct="1">
              <a:spcBef>
                <a:spcPct val="0"/>
              </a:spcBef>
              <a:spcAft>
                <a:spcPct val="0"/>
              </a:spcAft>
              <a:defRPr sz="3200" b="1">
                <a:solidFill>
                  <a:schemeClr val="tx1">
                    <a:lumMod val="65000"/>
                    <a:lumOff val="35000"/>
                  </a:schemeClr>
                </a:solidFill>
                <a:latin typeface="Calibri" panose="020F0502020204030204" pitchFamily="34" charset="0"/>
                <a:ea typeface="+mj-ea"/>
                <a:cs typeface="+mj-cs"/>
              </a:defRPr>
            </a:lvl1pPr>
            <a:lvl2pPr algn="ctr" rtl="0" eaLnBrk="1" fontAlgn="base" hangingPunct="1">
              <a:spcBef>
                <a:spcPct val="0"/>
              </a:spcBef>
              <a:spcAft>
                <a:spcPct val="0"/>
              </a:spcAft>
              <a:defRPr sz="4400" b="1">
                <a:solidFill>
                  <a:schemeClr val="tx2"/>
                </a:solidFill>
                <a:latin typeface="Lucida Sans Unicode" pitchFamily="34" charset="0"/>
              </a:defRPr>
            </a:lvl2pPr>
            <a:lvl3pPr algn="ctr" rtl="0" eaLnBrk="1" fontAlgn="base" hangingPunct="1">
              <a:spcBef>
                <a:spcPct val="0"/>
              </a:spcBef>
              <a:spcAft>
                <a:spcPct val="0"/>
              </a:spcAft>
              <a:defRPr sz="4400" b="1">
                <a:solidFill>
                  <a:schemeClr val="tx2"/>
                </a:solidFill>
                <a:latin typeface="Lucida Sans Unicode" pitchFamily="34" charset="0"/>
              </a:defRPr>
            </a:lvl3pPr>
            <a:lvl4pPr algn="ctr" rtl="0" eaLnBrk="1" fontAlgn="base" hangingPunct="1">
              <a:spcBef>
                <a:spcPct val="0"/>
              </a:spcBef>
              <a:spcAft>
                <a:spcPct val="0"/>
              </a:spcAft>
              <a:defRPr sz="4400" b="1">
                <a:solidFill>
                  <a:schemeClr val="tx2"/>
                </a:solidFill>
                <a:latin typeface="Lucida Sans Unicode" pitchFamily="34" charset="0"/>
              </a:defRPr>
            </a:lvl4pPr>
            <a:lvl5pPr algn="ctr" rtl="0" eaLnBrk="1" fontAlgn="base" hangingPunct="1">
              <a:spcBef>
                <a:spcPct val="0"/>
              </a:spcBef>
              <a:spcAft>
                <a:spcPct val="0"/>
              </a:spcAft>
              <a:defRPr sz="4400" b="1">
                <a:solidFill>
                  <a:schemeClr val="tx2"/>
                </a:solidFill>
                <a:latin typeface="Lucida Sans Unicode"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a:lstStyle>
          <a:p>
            <a:pPr>
              <a:defRPr/>
            </a:pPr>
            <a:r>
              <a:rPr lang="en-US" kern="0" dirty="0" err="1" smtClean="0">
                <a:solidFill>
                  <a:srgbClr val="000000">
                    <a:lumMod val="65000"/>
                    <a:lumOff val="35000"/>
                  </a:srgbClr>
                </a:solidFill>
              </a:rPr>
              <a:t>Communicatiemodel</a:t>
            </a:r>
            <a:endParaRPr lang="nl-NL" kern="0" dirty="0">
              <a:solidFill>
                <a:srgbClr val="000000">
                  <a:lumMod val="65000"/>
                  <a:lumOff val="35000"/>
                </a:srgbClr>
              </a:solidFill>
            </a:endParaRPr>
          </a:p>
        </p:txBody>
      </p:sp>
    </p:spTree>
    <p:extLst>
      <p:ext uri="{BB962C8B-B14F-4D97-AF65-F5344CB8AC3E}">
        <p14:creationId xmlns:p14="http://schemas.microsoft.com/office/powerpoint/2010/main" val="231464926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p:cNvSpPr>
          <p:nvPr>
            <p:ph type="title"/>
          </p:nvPr>
        </p:nvSpPr>
        <p:spPr/>
        <p:txBody>
          <a:bodyPr/>
          <a:lstStyle/>
          <a:p>
            <a:r>
              <a:rPr lang="en-US" altLang="nl-NL" dirty="0" err="1" smtClean="0"/>
              <a:t>Oefening</a:t>
            </a:r>
            <a:endParaRPr lang="nl-NL" altLang="nl-NL" dirty="0" smtClean="0"/>
          </a:p>
        </p:txBody>
      </p:sp>
      <p:sp>
        <p:nvSpPr>
          <p:cNvPr id="6147" name="Content Placeholder 7"/>
          <p:cNvSpPr>
            <a:spLocks noGrp="1"/>
          </p:cNvSpPr>
          <p:nvPr>
            <p:ph idx="1"/>
          </p:nvPr>
        </p:nvSpPr>
        <p:spPr>
          <a:xfrm>
            <a:off x="685800" y="1986787"/>
            <a:ext cx="7772400" cy="1658237"/>
          </a:xfrm>
        </p:spPr>
        <p:txBody>
          <a:bodyPr numCol="2"/>
          <a:lstStyle/>
          <a:p>
            <a:r>
              <a:rPr lang="nl-NL" altLang="nl-NL" dirty="0" smtClean="0"/>
              <a:t>Beeldbellen</a:t>
            </a:r>
          </a:p>
          <a:p>
            <a:r>
              <a:rPr lang="nl-NL" altLang="nl-NL" dirty="0"/>
              <a:t>Chatten</a:t>
            </a:r>
          </a:p>
          <a:p>
            <a:r>
              <a:rPr lang="nl-NL" altLang="nl-NL" dirty="0" smtClean="0"/>
              <a:t>Telefoneren</a:t>
            </a:r>
          </a:p>
          <a:p>
            <a:r>
              <a:rPr lang="nl-NL" altLang="nl-NL" dirty="0" err="1" smtClean="0"/>
              <a:t>Emailen</a:t>
            </a:r>
            <a:endParaRPr lang="nl-NL" altLang="nl-NL" dirty="0" smtClean="0"/>
          </a:p>
          <a:p>
            <a:r>
              <a:rPr lang="nl-NL" altLang="nl-NL" dirty="0"/>
              <a:t>F</a:t>
            </a:r>
            <a:r>
              <a:rPr lang="nl-NL" altLang="nl-NL" dirty="0" smtClean="0"/>
              <a:t>ace </a:t>
            </a:r>
            <a:r>
              <a:rPr lang="nl-NL" altLang="nl-NL" dirty="0" err="1"/>
              <a:t>to</a:t>
            </a:r>
            <a:r>
              <a:rPr lang="nl-NL" altLang="nl-NL" dirty="0"/>
              <a:t> face </a:t>
            </a:r>
            <a:r>
              <a:rPr lang="nl-NL" altLang="nl-NL" dirty="0" smtClean="0"/>
              <a:t>gesprek</a:t>
            </a:r>
          </a:p>
          <a:p>
            <a:r>
              <a:rPr lang="nl-NL" altLang="nl-NL" dirty="0" smtClean="0"/>
              <a:t>Appen </a:t>
            </a:r>
          </a:p>
          <a:p>
            <a:r>
              <a:rPr lang="nl-NL" altLang="nl-NL" dirty="0" smtClean="0"/>
              <a:t>Brief schrijven</a:t>
            </a:r>
          </a:p>
          <a:p>
            <a:r>
              <a:rPr lang="nl-NL" altLang="nl-NL" dirty="0" err="1" smtClean="0"/>
              <a:t>SMS’en</a:t>
            </a:r>
            <a:endParaRPr lang="nl-NL" altLang="nl-NL" dirty="0" smtClean="0"/>
          </a:p>
        </p:txBody>
      </p:sp>
    </p:spTree>
    <p:extLst>
      <p:ext uri="{BB962C8B-B14F-4D97-AF65-F5344CB8AC3E}">
        <p14:creationId xmlns:p14="http://schemas.microsoft.com/office/powerpoint/2010/main" val="202959399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Rechthoek 16"/>
          <p:cNvSpPr/>
          <p:nvPr/>
        </p:nvSpPr>
        <p:spPr>
          <a:xfrm>
            <a:off x="7020272" y="5445224"/>
            <a:ext cx="1800200"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itle 1"/>
          <p:cNvSpPr txBox="1">
            <a:spLocks/>
          </p:cNvSpPr>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1" fontAlgn="base" hangingPunct="1">
              <a:spcBef>
                <a:spcPct val="0"/>
              </a:spcBef>
              <a:spcAft>
                <a:spcPct val="0"/>
              </a:spcAft>
              <a:defRPr sz="3200" b="1">
                <a:solidFill>
                  <a:schemeClr val="tx1">
                    <a:lumMod val="65000"/>
                    <a:lumOff val="35000"/>
                  </a:schemeClr>
                </a:solidFill>
                <a:latin typeface="Calibri" panose="020F0502020204030204" pitchFamily="34" charset="0"/>
                <a:ea typeface="+mj-ea"/>
                <a:cs typeface="+mj-cs"/>
              </a:defRPr>
            </a:lvl1pPr>
            <a:lvl2pPr algn="ctr" rtl="0" eaLnBrk="1" fontAlgn="base" hangingPunct="1">
              <a:spcBef>
                <a:spcPct val="0"/>
              </a:spcBef>
              <a:spcAft>
                <a:spcPct val="0"/>
              </a:spcAft>
              <a:defRPr sz="4400" b="1">
                <a:solidFill>
                  <a:schemeClr val="tx2"/>
                </a:solidFill>
                <a:latin typeface="Lucida Sans Unicode" pitchFamily="34" charset="0"/>
              </a:defRPr>
            </a:lvl2pPr>
            <a:lvl3pPr algn="ctr" rtl="0" eaLnBrk="1" fontAlgn="base" hangingPunct="1">
              <a:spcBef>
                <a:spcPct val="0"/>
              </a:spcBef>
              <a:spcAft>
                <a:spcPct val="0"/>
              </a:spcAft>
              <a:defRPr sz="4400" b="1">
                <a:solidFill>
                  <a:schemeClr val="tx2"/>
                </a:solidFill>
                <a:latin typeface="Lucida Sans Unicode" pitchFamily="34" charset="0"/>
              </a:defRPr>
            </a:lvl3pPr>
            <a:lvl4pPr algn="ctr" rtl="0" eaLnBrk="1" fontAlgn="base" hangingPunct="1">
              <a:spcBef>
                <a:spcPct val="0"/>
              </a:spcBef>
              <a:spcAft>
                <a:spcPct val="0"/>
              </a:spcAft>
              <a:defRPr sz="4400" b="1">
                <a:solidFill>
                  <a:schemeClr val="tx2"/>
                </a:solidFill>
                <a:latin typeface="Lucida Sans Unicode" pitchFamily="34" charset="0"/>
              </a:defRPr>
            </a:lvl4pPr>
            <a:lvl5pPr algn="ctr" rtl="0" eaLnBrk="1" fontAlgn="base" hangingPunct="1">
              <a:spcBef>
                <a:spcPct val="0"/>
              </a:spcBef>
              <a:spcAft>
                <a:spcPct val="0"/>
              </a:spcAft>
              <a:defRPr sz="4400" b="1">
                <a:solidFill>
                  <a:schemeClr val="tx2"/>
                </a:solidFill>
                <a:latin typeface="Lucida Sans Unicode"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a:lstStyle>
          <a:p>
            <a:pPr>
              <a:defRPr/>
            </a:pPr>
            <a:r>
              <a:rPr lang="en-US" kern="0" dirty="0" err="1" smtClean="0">
                <a:solidFill>
                  <a:srgbClr val="000000">
                    <a:lumMod val="65000"/>
                    <a:lumOff val="35000"/>
                  </a:srgbClr>
                </a:solidFill>
              </a:rPr>
              <a:t>Communicatieschema</a:t>
            </a:r>
            <a:endParaRPr lang="nl-NL" kern="0" dirty="0">
              <a:solidFill>
                <a:srgbClr val="000000">
                  <a:lumMod val="65000"/>
                  <a:lumOff val="35000"/>
                </a:srgbClr>
              </a:solidFill>
            </a:endParaRPr>
          </a:p>
        </p:txBody>
      </p:sp>
      <p:pic>
        <p:nvPicPr>
          <p:cNvPr id="16" name="Picture 1" descr="https://nemo-responsive-image.live.cf.public.springer.com/resize/width/660/1/url/https:/static-content.springer.com/image/chp%3A10.1007%2F978-90-313-9009-0_2/MediaObjects/978-90-313-9009-0_2_Fig3_HTML.jpg"/>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043746"/>
            <a:ext cx="6662007" cy="3870165"/>
          </a:xfrm>
          <a:prstGeom prst="rect">
            <a:avLst/>
          </a:prstGeom>
          <a:noFill/>
          <a:ln>
            <a:noFill/>
          </a:ln>
        </p:spPr>
      </p:pic>
      <p:sp>
        <p:nvSpPr>
          <p:cNvPr id="18" name="Rechthoek 17"/>
          <p:cNvSpPr/>
          <p:nvPr/>
        </p:nvSpPr>
        <p:spPr>
          <a:xfrm>
            <a:off x="1282028" y="3616102"/>
            <a:ext cx="1466022" cy="173033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p:cNvSpPr/>
          <p:nvPr/>
        </p:nvSpPr>
        <p:spPr>
          <a:xfrm>
            <a:off x="6431867" y="3620372"/>
            <a:ext cx="1466022" cy="1730333"/>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p:cNvSpPr/>
          <p:nvPr/>
        </p:nvSpPr>
        <p:spPr>
          <a:xfrm>
            <a:off x="3672279" y="1948747"/>
            <a:ext cx="1466022" cy="377142"/>
          </a:xfrm>
          <a:prstGeom prst="rect">
            <a:avLst/>
          </a:pr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18203283"/>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043608" y="1628800"/>
            <a:ext cx="7128792" cy="3785652"/>
          </a:xfrm>
          <a:prstGeom prst="rect">
            <a:avLst/>
          </a:prstGeom>
          <a:noFill/>
        </p:spPr>
        <p:txBody>
          <a:bodyPr wrap="square" rtlCol="0">
            <a:spAutoFit/>
          </a:bodyPr>
          <a:lstStyle/>
          <a:p>
            <a:pPr marL="342900" indent="-342900">
              <a:buFont typeface="Arial" charset="0"/>
              <a:buChar char="•"/>
            </a:pPr>
            <a:r>
              <a:rPr lang="nl-NL" sz="2400" dirty="0" smtClean="0"/>
              <a:t>elkaar </a:t>
            </a:r>
            <a:r>
              <a:rPr lang="nl-NL" sz="2400" dirty="0"/>
              <a:t>willen </a:t>
            </a:r>
            <a:r>
              <a:rPr lang="nl-NL" sz="2400" dirty="0" smtClean="0"/>
              <a:t>bereiken:</a:t>
            </a:r>
          </a:p>
          <a:p>
            <a:pPr marL="342900" indent="-342900">
              <a:buFont typeface="Arial" charset="0"/>
              <a:buChar char="•"/>
            </a:pPr>
            <a:r>
              <a:rPr lang="nl-NL" sz="2400" dirty="0" smtClean="0"/>
              <a:t>je </a:t>
            </a:r>
            <a:r>
              <a:rPr lang="nl-NL" sz="2400" dirty="0"/>
              <a:t>wilt de ander iets vertellen of </a:t>
            </a:r>
            <a:r>
              <a:rPr lang="nl-NL" sz="2400" dirty="0" smtClean="0"/>
              <a:t>vragen;</a:t>
            </a:r>
          </a:p>
          <a:p>
            <a:pPr marL="342900" indent="-342900">
              <a:buFont typeface="Arial" charset="0"/>
              <a:buChar char="•"/>
            </a:pPr>
            <a:r>
              <a:rPr lang="nl-NL" sz="2400" dirty="0" smtClean="0"/>
              <a:t>zorgen </a:t>
            </a:r>
            <a:r>
              <a:rPr lang="nl-NL" sz="2400" dirty="0"/>
              <a:t>voor meer contact, een betere omgang met </a:t>
            </a:r>
            <a:r>
              <a:rPr lang="nl-NL" sz="2400" dirty="0" smtClean="0"/>
              <a:t>elkaar;</a:t>
            </a:r>
          </a:p>
          <a:p>
            <a:pPr marL="342900" indent="-342900">
              <a:buFont typeface="Arial" charset="0"/>
              <a:buChar char="•"/>
            </a:pPr>
            <a:r>
              <a:rPr lang="nl-NL" sz="2400" dirty="0" smtClean="0"/>
              <a:t>elkaar </a:t>
            </a:r>
            <a:r>
              <a:rPr lang="nl-NL" sz="2400" dirty="0"/>
              <a:t>beter leren kennen en beter </a:t>
            </a:r>
            <a:r>
              <a:rPr lang="nl-NL" sz="2400" dirty="0" smtClean="0"/>
              <a:t>begrijpen;</a:t>
            </a:r>
          </a:p>
          <a:p>
            <a:pPr marL="342900" indent="-342900">
              <a:buFont typeface="Arial" charset="0"/>
              <a:buChar char="•"/>
            </a:pPr>
            <a:r>
              <a:rPr lang="nl-NL" sz="2400" dirty="0" smtClean="0"/>
              <a:t>betere samenwerking;</a:t>
            </a:r>
          </a:p>
          <a:p>
            <a:pPr marL="342900" indent="-342900">
              <a:buFont typeface="Arial" charset="0"/>
              <a:buChar char="•"/>
            </a:pPr>
            <a:r>
              <a:rPr lang="nl-NL" sz="2400" dirty="0" smtClean="0"/>
              <a:t>zorgen </a:t>
            </a:r>
            <a:r>
              <a:rPr lang="nl-NL" sz="2400" dirty="0"/>
              <a:t>voor betere zorg en </a:t>
            </a:r>
            <a:r>
              <a:rPr lang="nl-NL" sz="2400" dirty="0" smtClean="0"/>
              <a:t>dienstverlening;</a:t>
            </a:r>
          </a:p>
          <a:p>
            <a:pPr marL="342900" indent="-342900">
              <a:buFont typeface="Arial" charset="0"/>
              <a:buChar char="•"/>
            </a:pPr>
            <a:r>
              <a:rPr lang="nl-NL" sz="2400" dirty="0" smtClean="0"/>
              <a:t>een </a:t>
            </a:r>
            <a:r>
              <a:rPr lang="nl-NL" sz="2400" dirty="0"/>
              <a:t>goed gesprek, een dialoog( een tweespraak; een samenspraak).</a:t>
            </a:r>
          </a:p>
        </p:txBody>
      </p:sp>
      <p:sp>
        <p:nvSpPr>
          <p:cNvPr id="3" name="Tekstvak 2"/>
          <p:cNvSpPr txBox="1"/>
          <p:nvPr/>
        </p:nvSpPr>
        <p:spPr>
          <a:xfrm>
            <a:off x="1043608" y="965195"/>
            <a:ext cx="7128792" cy="584775"/>
          </a:xfrm>
          <a:prstGeom prst="rect">
            <a:avLst/>
          </a:prstGeom>
          <a:noFill/>
        </p:spPr>
        <p:txBody>
          <a:bodyPr wrap="square" rtlCol="0">
            <a:spAutoFit/>
          </a:bodyPr>
          <a:lstStyle/>
          <a:p>
            <a:r>
              <a:rPr lang="en-US" dirty="0" err="1" smtClean="0"/>
              <a:t>Doelen</a:t>
            </a:r>
            <a:r>
              <a:rPr lang="en-US" dirty="0" smtClean="0"/>
              <a:t> </a:t>
            </a:r>
            <a:r>
              <a:rPr lang="en-US" dirty="0" err="1" smtClean="0"/>
              <a:t>communicatie</a:t>
            </a:r>
            <a:endParaRPr lang="nl-NL" dirty="0"/>
          </a:p>
        </p:txBody>
      </p:sp>
    </p:spTree>
    <p:extLst>
      <p:ext uri="{BB962C8B-B14F-4D97-AF65-F5344CB8AC3E}">
        <p14:creationId xmlns:p14="http://schemas.microsoft.com/office/powerpoint/2010/main" val="399357071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Draadstaal</a:t>
            </a:r>
            <a:r>
              <a:rPr lang="en-US" dirty="0" smtClean="0"/>
              <a:t>: </a:t>
            </a:r>
            <a:r>
              <a:rPr lang="en-US" dirty="0" err="1" smtClean="0"/>
              <a:t>communicatie</a:t>
            </a:r>
            <a:r>
              <a:rPr lang="en-US" dirty="0" smtClean="0"/>
              <a:t> </a:t>
            </a:r>
            <a:r>
              <a:rPr lang="en-US" dirty="0" err="1" smtClean="0"/>
              <a:t>fouten</a:t>
            </a:r>
            <a:endParaRPr lang="nl-NL" dirty="0"/>
          </a:p>
        </p:txBody>
      </p:sp>
      <p:sp>
        <p:nvSpPr>
          <p:cNvPr id="3" name="Tijdelijke aanduiding voor inhoud 2"/>
          <p:cNvSpPr>
            <a:spLocks noGrp="1"/>
          </p:cNvSpPr>
          <p:nvPr>
            <p:ph idx="1"/>
          </p:nvPr>
        </p:nvSpPr>
        <p:spPr/>
        <p:txBody>
          <a:bodyPr/>
          <a:lstStyle/>
          <a:p>
            <a:r>
              <a:rPr lang="nl-NL" dirty="0">
                <a:hlinkClick r:id="rId2"/>
              </a:rPr>
              <a:t>https://</a:t>
            </a:r>
            <a:r>
              <a:rPr lang="nl-NL" dirty="0" smtClean="0">
                <a:hlinkClick r:id="rId2"/>
              </a:rPr>
              <a:t>www.youtube.com/watch?v=2SohQo6pMEA</a:t>
            </a:r>
            <a:endParaRPr lang="nl-NL" dirty="0" smtClean="0"/>
          </a:p>
          <a:p>
            <a:endParaRPr lang="nl-NL" dirty="0"/>
          </a:p>
        </p:txBody>
      </p:sp>
    </p:spTree>
    <p:extLst>
      <p:ext uri="{BB962C8B-B14F-4D97-AF65-F5344CB8AC3E}">
        <p14:creationId xmlns:p14="http://schemas.microsoft.com/office/powerpoint/2010/main" val="240121602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Contextueel</a:t>
            </a:r>
            <a:endParaRPr lang="nl-NL" dirty="0"/>
          </a:p>
        </p:txBody>
      </p:sp>
    </p:spTree>
    <p:extLst>
      <p:ext uri="{BB962C8B-B14F-4D97-AF65-F5344CB8AC3E}">
        <p14:creationId xmlns:p14="http://schemas.microsoft.com/office/powerpoint/2010/main" val="388046046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Afbeeldingsresultaat voor zendmast"/>
          <p:cNvSpPr>
            <a:spLocks noChangeAspect="1" noChangeArrowheads="1"/>
          </p:cNvSpPr>
          <p:nvPr/>
        </p:nvSpPr>
        <p:spPr bwMode="auto">
          <a:xfrm>
            <a:off x="220663" y="-2428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 name="Titel 2"/>
          <p:cNvSpPr>
            <a:spLocks noGrp="1"/>
          </p:cNvSpPr>
          <p:nvPr>
            <p:ph type="title"/>
          </p:nvPr>
        </p:nvSpPr>
        <p:spPr/>
        <p:txBody>
          <a:bodyPr/>
          <a:lstStyle/>
          <a:p>
            <a:r>
              <a:rPr lang="nl-NL" dirty="0" smtClean="0"/>
              <a:t>Zender</a:t>
            </a:r>
            <a:endParaRPr lang="nl-NL" dirty="0"/>
          </a:p>
        </p:txBody>
      </p:sp>
    </p:spTree>
    <p:extLst>
      <p:ext uri="{BB962C8B-B14F-4D97-AF65-F5344CB8AC3E}">
        <p14:creationId xmlns:p14="http://schemas.microsoft.com/office/powerpoint/2010/main" val="1977989297"/>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2"/>
          <p:cNvSpPr>
            <a:spLocks noGrp="1"/>
          </p:cNvSpPr>
          <p:nvPr>
            <p:ph type="title"/>
          </p:nvPr>
        </p:nvSpPr>
        <p:spPr>
          <a:xfrm>
            <a:off x="525463" y="980728"/>
            <a:ext cx="7932737" cy="792088"/>
          </a:xfrm>
        </p:spPr>
        <p:txBody>
          <a:bodyPr/>
          <a:lstStyle/>
          <a:p>
            <a:r>
              <a:rPr lang="en-US" altLang="nl-NL" dirty="0" err="1" smtClean="0">
                <a:solidFill>
                  <a:schemeClr val="tx1">
                    <a:lumMod val="75000"/>
                    <a:lumOff val="25000"/>
                  </a:schemeClr>
                </a:solidFill>
              </a:rPr>
              <a:t>Ontvanger</a:t>
            </a:r>
            <a:endParaRPr lang="nl-NL" altLang="nl-NL" dirty="0" smtClean="0">
              <a:solidFill>
                <a:schemeClr val="tx1">
                  <a:lumMod val="75000"/>
                  <a:lumOff val="25000"/>
                </a:schemeClr>
              </a:solidFill>
            </a:endParaRPr>
          </a:p>
        </p:txBody>
      </p:sp>
      <p:sp>
        <p:nvSpPr>
          <p:cNvPr id="2" name="AutoShape 2" descr="Afbeeldingsresultaat voor zendmast"/>
          <p:cNvSpPr>
            <a:spLocks noChangeAspect="1" noChangeArrowheads="1"/>
          </p:cNvSpPr>
          <p:nvPr/>
        </p:nvSpPr>
        <p:spPr bwMode="auto">
          <a:xfrm>
            <a:off x="220663" y="-2428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2881034911"/>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Externe</a:t>
            </a:r>
            <a:r>
              <a:rPr lang="en-US" dirty="0" smtClean="0"/>
              <a:t> </a:t>
            </a:r>
            <a:r>
              <a:rPr lang="en-US" dirty="0" err="1" smtClean="0"/>
              <a:t>Ruis</a:t>
            </a:r>
            <a:endParaRPr lang="nl-NL" dirty="0"/>
          </a:p>
        </p:txBody>
      </p:sp>
      <p:sp>
        <p:nvSpPr>
          <p:cNvPr id="3" name="Tijdelijke aanduiding voor inhoud 2"/>
          <p:cNvSpPr>
            <a:spLocks noGrp="1"/>
          </p:cNvSpPr>
          <p:nvPr>
            <p:ph idx="1"/>
          </p:nvPr>
        </p:nvSpPr>
        <p:spPr/>
        <p:txBody>
          <a:bodyPr/>
          <a:lstStyle/>
          <a:p>
            <a:r>
              <a:rPr lang="nl-NL" dirty="0"/>
              <a:t>Externe ruis is ruis waar je zelf geen invloed op hebt, ruis die ‘van buitenaf’ komt.</a:t>
            </a:r>
          </a:p>
          <a:p>
            <a:r>
              <a:rPr lang="nl-NL" dirty="0"/>
              <a:t>Er is teveel lawaai om een goed gesprek te voeren.</a:t>
            </a:r>
          </a:p>
          <a:p>
            <a:r>
              <a:rPr lang="nl-NL" dirty="0"/>
              <a:t>Je aandacht wordt afgeleid door iets wat er om je heen gebeurt.</a:t>
            </a:r>
          </a:p>
          <a:p>
            <a:r>
              <a:rPr lang="nl-NL" dirty="0"/>
              <a:t>De ander is moeilijk verstaanbaar.</a:t>
            </a:r>
          </a:p>
          <a:p>
            <a:r>
              <a:rPr lang="nl-NL" dirty="0"/>
              <a:t>De ander gebruikt te moeilijke woorden.</a:t>
            </a:r>
          </a:p>
          <a:p>
            <a:endParaRPr lang="nl-NL" dirty="0"/>
          </a:p>
        </p:txBody>
      </p:sp>
    </p:spTree>
    <p:extLst>
      <p:ext uri="{BB962C8B-B14F-4D97-AF65-F5344CB8AC3E}">
        <p14:creationId xmlns:p14="http://schemas.microsoft.com/office/powerpoint/2010/main" val="277179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Interne </a:t>
            </a:r>
            <a:r>
              <a:rPr lang="en-US" dirty="0" err="1" smtClean="0"/>
              <a:t>ruis</a:t>
            </a:r>
            <a:endParaRPr lang="nl-NL" dirty="0"/>
          </a:p>
        </p:txBody>
      </p:sp>
      <p:sp>
        <p:nvSpPr>
          <p:cNvPr id="3" name="Tijdelijke aanduiding voor inhoud 2"/>
          <p:cNvSpPr>
            <a:spLocks noGrp="1"/>
          </p:cNvSpPr>
          <p:nvPr>
            <p:ph idx="1"/>
          </p:nvPr>
        </p:nvSpPr>
        <p:spPr/>
        <p:txBody>
          <a:bodyPr/>
          <a:lstStyle/>
          <a:p>
            <a:r>
              <a:rPr lang="nl-NL" dirty="0"/>
              <a:t>Interne ruis is ruis ‘binnenin jezelf’, ruis die in je hoofd zit; je bent dan zelf niet in staat om de boodschap goed te verzenden of te ontvangen.</a:t>
            </a:r>
          </a:p>
          <a:p>
            <a:r>
              <a:rPr lang="nl-NL" dirty="0"/>
              <a:t>Je gedachten dwalen af (je denkt aan wat er allemaal nog moet gebeuren of je hebt zorgen thuis).</a:t>
            </a:r>
          </a:p>
          <a:p>
            <a:r>
              <a:rPr lang="nl-NL" dirty="0"/>
              <a:t>Je hebt verkeerde associaties met wat je hoort.</a:t>
            </a:r>
          </a:p>
          <a:p>
            <a:r>
              <a:rPr lang="nl-NL" dirty="0"/>
              <a:t>De boodschap van de ander roepen emoties bij je op.</a:t>
            </a:r>
          </a:p>
          <a:p>
            <a:endParaRPr lang="nl-NL" dirty="0"/>
          </a:p>
        </p:txBody>
      </p:sp>
    </p:spTree>
    <p:extLst>
      <p:ext uri="{BB962C8B-B14F-4D97-AF65-F5344CB8AC3E}">
        <p14:creationId xmlns:p14="http://schemas.microsoft.com/office/powerpoint/2010/main" val="287118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Een</a:t>
            </a:r>
            <a:r>
              <a:rPr lang="en-US" dirty="0" smtClean="0"/>
              <a:t> </a:t>
            </a:r>
            <a:r>
              <a:rPr lang="en-US" dirty="0" err="1" smtClean="0"/>
              <a:t>goed</a:t>
            </a:r>
            <a:r>
              <a:rPr lang="en-US" dirty="0" smtClean="0"/>
              <a:t> </a:t>
            </a:r>
            <a:r>
              <a:rPr lang="en-US" dirty="0" err="1" smtClean="0"/>
              <a:t>gesprek</a:t>
            </a:r>
            <a:r>
              <a:rPr lang="en-US" dirty="0" smtClean="0"/>
              <a:t> </a:t>
            </a:r>
            <a:r>
              <a:rPr lang="en-US" dirty="0" err="1" smtClean="0"/>
              <a:t>heb</a:t>
            </a:r>
            <a:r>
              <a:rPr lang="en-US" dirty="0" smtClean="0"/>
              <a:t> je </a:t>
            </a:r>
            <a:r>
              <a:rPr lang="en-US" dirty="0" err="1" smtClean="0"/>
              <a:t>als</a:t>
            </a:r>
            <a:r>
              <a:rPr lang="en-US" dirty="0" smtClean="0"/>
              <a:t>…….</a:t>
            </a:r>
            <a:endParaRPr lang="nl-NL" dirty="0"/>
          </a:p>
        </p:txBody>
      </p:sp>
      <p:sp>
        <p:nvSpPr>
          <p:cNvPr id="3" name="Tijdelijke aanduiding voor inhoud 2"/>
          <p:cNvSpPr>
            <a:spLocks noGrp="1"/>
          </p:cNvSpPr>
          <p:nvPr>
            <p:ph idx="1"/>
          </p:nvPr>
        </p:nvSpPr>
        <p:spPr/>
        <p:txBody>
          <a:bodyPr/>
          <a:lstStyle/>
          <a:p>
            <a:r>
              <a:rPr lang="nl-NL" sz="1800" dirty="0"/>
              <a:t>de tijd neemt;</a:t>
            </a:r>
          </a:p>
          <a:p>
            <a:r>
              <a:rPr lang="nl-NL" sz="1800" dirty="0"/>
              <a:t>contact maakt en actief luistert;</a:t>
            </a:r>
          </a:p>
          <a:p>
            <a:r>
              <a:rPr lang="nl-NL" sz="1800" dirty="0"/>
              <a:t>respect toont voor het standpunt van de ander;</a:t>
            </a:r>
          </a:p>
          <a:p>
            <a:r>
              <a:rPr lang="nl-NL" sz="1800" dirty="0"/>
              <a:t>je kunt verplaatsen in het standpunt van de ander;</a:t>
            </a:r>
          </a:p>
          <a:p>
            <a:r>
              <a:rPr lang="nl-NL" sz="1800" dirty="0"/>
              <a:t>je oordeel kunt uitstellen en je mening en aanname even thuis laat;</a:t>
            </a:r>
          </a:p>
          <a:p>
            <a:r>
              <a:rPr lang="nl-NL" sz="1800" dirty="0"/>
              <a:t>uitgaat van gelijkwaardigheid;</a:t>
            </a:r>
          </a:p>
          <a:p>
            <a:r>
              <a:rPr lang="nl-NL" sz="1800" dirty="0"/>
              <a:t>zorgt voor ‘tweerichtingsverkeer’;</a:t>
            </a:r>
          </a:p>
          <a:p>
            <a:r>
              <a:rPr lang="nl-NL" sz="1800" dirty="0"/>
              <a:t>kunt zeggen wat je op je hart hebt;</a:t>
            </a:r>
          </a:p>
          <a:p>
            <a:r>
              <a:rPr lang="nl-NL" sz="1800" dirty="0"/>
              <a:t>niet denkt tegen anderen (geen 'ja, maar…') maar samen denkt (‘ja, en…');</a:t>
            </a:r>
          </a:p>
          <a:p>
            <a:r>
              <a:rPr lang="nl-NL" sz="1800" dirty="0"/>
              <a:t>niet zoekt naar een beslissing of oplossing;</a:t>
            </a:r>
          </a:p>
          <a:p>
            <a:r>
              <a:rPr lang="nl-NL" sz="1800" dirty="0"/>
              <a:t>het contact verdiept en meer begrip kweekt;</a:t>
            </a:r>
          </a:p>
          <a:p>
            <a:r>
              <a:rPr lang="nl-NL" sz="1800" dirty="0"/>
              <a:t>bewust bent van je lichaamshouding, je lichaamstaal;</a:t>
            </a:r>
          </a:p>
          <a:p>
            <a:r>
              <a:rPr lang="nl-NL" sz="1800" dirty="0"/>
              <a:t>je bewust bent van je positie, je rol;</a:t>
            </a:r>
          </a:p>
          <a:p>
            <a:r>
              <a:rPr lang="nl-NL" sz="1800" dirty="0"/>
              <a:t>rekening houdt met de privacy van de ander </a:t>
            </a:r>
            <a:r>
              <a:rPr lang="nl-NL" dirty="0"/>
              <a:t>.</a:t>
            </a:r>
          </a:p>
          <a:p>
            <a:endParaRPr lang="nl-NL" dirty="0"/>
          </a:p>
        </p:txBody>
      </p:sp>
    </p:spTree>
    <p:extLst>
      <p:ext uri="{BB962C8B-B14F-4D97-AF65-F5344CB8AC3E}">
        <p14:creationId xmlns:p14="http://schemas.microsoft.com/office/powerpoint/2010/main" val="162078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Voorbeeld</a:t>
            </a:r>
            <a:r>
              <a:rPr lang="en-US" dirty="0" smtClean="0"/>
              <a:t> </a:t>
            </a:r>
            <a:r>
              <a:rPr lang="en-US" dirty="0" err="1" smtClean="0"/>
              <a:t>ruis</a:t>
            </a:r>
            <a:endParaRPr lang="nl-NL" dirty="0"/>
          </a:p>
        </p:txBody>
      </p:sp>
      <p:sp>
        <p:nvSpPr>
          <p:cNvPr id="3" name="Tijdelijke aanduiding voor inhoud 2"/>
          <p:cNvSpPr>
            <a:spLocks noGrp="1"/>
          </p:cNvSpPr>
          <p:nvPr>
            <p:ph idx="1"/>
          </p:nvPr>
        </p:nvSpPr>
        <p:spPr/>
        <p:txBody>
          <a:bodyPr/>
          <a:lstStyle/>
          <a:p>
            <a:r>
              <a:rPr lang="nl-NL" dirty="0">
                <a:hlinkClick r:id="rId2"/>
              </a:rPr>
              <a:t>https://</a:t>
            </a:r>
            <a:r>
              <a:rPr lang="nl-NL" dirty="0" smtClean="0">
                <a:hlinkClick r:id="rId2"/>
              </a:rPr>
              <a:t>www.kennispleingehandicaptensector.nl/gezondheid/gehoorproblemen-verstandelijke-beperking-tips-folders-video</a:t>
            </a:r>
            <a:endParaRPr lang="nl-NL" dirty="0" smtClean="0"/>
          </a:p>
          <a:p>
            <a:endParaRPr lang="nl-NL" dirty="0"/>
          </a:p>
        </p:txBody>
      </p:sp>
    </p:spTree>
    <p:extLst>
      <p:ext uri="{BB962C8B-B14F-4D97-AF65-F5344CB8AC3E}">
        <p14:creationId xmlns:p14="http://schemas.microsoft.com/office/powerpoint/2010/main" val="3435862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Voorbeeld</a:t>
            </a:r>
            <a:endParaRPr lang="nl-NL" dirty="0"/>
          </a:p>
        </p:txBody>
      </p:sp>
      <p:sp>
        <p:nvSpPr>
          <p:cNvPr id="3" name="Content Placeholder 2"/>
          <p:cNvSpPr>
            <a:spLocks noGrp="1"/>
          </p:cNvSpPr>
          <p:nvPr>
            <p:ph idx="1"/>
          </p:nvPr>
        </p:nvSpPr>
        <p:spPr>
          <a:xfrm>
            <a:off x="685800" y="1916832"/>
            <a:ext cx="7772400" cy="4248472"/>
          </a:xfrm>
        </p:spPr>
        <p:txBody>
          <a:bodyPr/>
          <a:lstStyle/>
          <a:p>
            <a:r>
              <a:rPr lang="nl-NL" sz="1400" dirty="0"/>
              <a:t>Directeur:	</a:t>
            </a:r>
            <a:r>
              <a:rPr lang="nl-NL" sz="1400" i="1" dirty="0"/>
              <a:t>Zo Jansen! Wat brengt jou hier in mijn kantoor?</a:t>
            </a:r>
          </a:p>
          <a:p>
            <a:endParaRPr lang="nl-NL" sz="1400" dirty="0"/>
          </a:p>
          <a:p>
            <a:r>
              <a:rPr lang="nl-NL" sz="1400" dirty="0"/>
              <a:t>Jansen:	</a:t>
            </a:r>
            <a:r>
              <a:rPr lang="nl-NL" sz="1400" i="1" dirty="0"/>
              <a:t>Ja, ziet u, het zit zo…</a:t>
            </a:r>
          </a:p>
          <a:p>
            <a:endParaRPr lang="nl-NL" sz="1400" dirty="0"/>
          </a:p>
          <a:p>
            <a:r>
              <a:rPr lang="nl-NL" sz="1400" dirty="0"/>
              <a:t>Directeur:	</a:t>
            </a:r>
            <a:r>
              <a:rPr lang="nl-NL" sz="1400" i="1" dirty="0"/>
              <a:t>Want dat gebeurt niet zoveel he? Dat jullie vanuit de </a:t>
            </a:r>
            <a:r>
              <a:rPr lang="nl-NL" sz="1400" i="1" dirty="0" smtClean="0"/>
              <a:t>afdeling hier </a:t>
            </a:r>
            <a:r>
              <a:rPr lang="nl-NL" sz="1400" i="1" dirty="0"/>
              <a:t>komen om eens bij te </a:t>
            </a:r>
            <a:r>
              <a:rPr lang="nl-NL" sz="1400" i="1" dirty="0" smtClean="0"/>
              <a:t>		praten</a:t>
            </a:r>
            <a:r>
              <a:rPr lang="nl-NL" sz="1400" i="1" dirty="0"/>
              <a:t>.</a:t>
            </a:r>
          </a:p>
          <a:p>
            <a:endParaRPr lang="nl-NL" sz="1400" dirty="0"/>
          </a:p>
          <a:p>
            <a:r>
              <a:rPr lang="nl-NL" sz="1400" dirty="0"/>
              <a:t>Jansen:	</a:t>
            </a:r>
            <a:r>
              <a:rPr lang="nl-NL" sz="1400" i="1" dirty="0"/>
              <a:t>Nee, inderdaad niet, dat is ook niet mijn gewoonte. Maar nu is het namelijk zo dat ik…</a:t>
            </a:r>
          </a:p>
          <a:p>
            <a:endParaRPr lang="nl-NL" sz="1400" dirty="0"/>
          </a:p>
          <a:p>
            <a:r>
              <a:rPr lang="nl-NL" sz="1400" dirty="0"/>
              <a:t>Directeur:	</a:t>
            </a:r>
            <a:r>
              <a:rPr lang="nl-NL" sz="1400" i="1" dirty="0"/>
              <a:t>Veel vaker zouden jullie hier moeten komen! Ik vind het heel belangrijk dat iedereen weet </a:t>
            </a:r>
            <a:r>
              <a:rPr lang="nl-NL" sz="1400" i="1" dirty="0" smtClean="0"/>
              <a:t>	dat </a:t>
            </a:r>
            <a:r>
              <a:rPr lang="nl-NL" sz="1400" i="1" dirty="0"/>
              <a:t>hij hier welkom is met zijn opmerkingen. Mijn deur staat altijd open! Begrijp je dat?</a:t>
            </a:r>
          </a:p>
          <a:p>
            <a:endParaRPr lang="nl-NL" sz="1400" dirty="0"/>
          </a:p>
          <a:p>
            <a:r>
              <a:rPr lang="nl-NL" sz="1400" dirty="0"/>
              <a:t>Jansen:	</a:t>
            </a:r>
            <a:r>
              <a:rPr lang="nl-NL" sz="1400" i="1" dirty="0"/>
              <a:t>Ja, zeker.</a:t>
            </a:r>
          </a:p>
          <a:p>
            <a:endParaRPr lang="nl-NL" sz="1400" dirty="0"/>
          </a:p>
          <a:p>
            <a:r>
              <a:rPr lang="nl-NL" sz="1400" dirty="0"/>
              <a:t>Directeur:	</a:t>
            </a:r>
            <a:r>
              <a:rPr lang="nl-NL" sz="1400" i="1" dirty="0"/>
              <a:t>Nou, het was fijn je weer eens te spreken. Helaas moet ik je nu vragen te gaan, ik heb zo een </a:t>
            </a:r>
            <a:r>
              <a:rPr lang="nl-NL" sz="1400" i="1" dirty="0" smtClean="0"/>
              <a:t>	directievergadering</a:t>
            </a:r>
            <a:r>
              <a:rPr lang="nl-NL" sz="1400" i="1" dirty="0"/>
              <a:t>. Hartelijk dank voor je komst, en kom vooral nog eens langs!</a:t>
            </a:r>
          </a:p>
        </p:txBody>
      </p:sp>
    </p:spTree>
    <p:extLst>
      <p:ext uri="{BB962C8B-B14F-4D97-AF65-F5344CB8AC3E}">
        <p14:creationId xmlns:p14="http://schemas.microsoft.com/office/powerpoint/2010/main" val="314380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Actief</a:t>
            </a:r>
            <a:r>
              <a:rPr lang="en-US" dirty="0" smtClean="0"/>
              <a:t> </a:t>
            </a:r>
            <a:r>
              <a:rPr lang="en-US" dirty="0" err="1" smtClean="0"/>
              <a:t>luister</a:t>
            </a:r>
            <a:r>
              <a:rPr lang="en-US" dirty="0" smtClean="0"/>
              <a:t> </a:t>
            </a:r>
            <a:r>
              <a:rPr lang="en-US" dirty="0" err="1" smtClean="0"/>
              <a:t>gedrag</a:t>
            </a:r>
            <a:r>
              <a:rPr lang="en-US" dirty="0" smtClean="0"/>
              <a:t> is…..</a:t>
            </a:r>
            <a:endParaRPr lang="nl-NL" dirty="0"/>
          </a:p>
        </p:txBody>
      </p:sp>
      <p:sp>
        <p:nvSpPr>
          <p:cNvPr id="3" name="Tijdelijke aanduiding voor inhoud 2"/>
          <p:cNvSpPr>
            <a:spLocks noGrp="1"/>
          </p:cNvSpPr>
          <p:nvPr>
            <p:ph idx="1"/>
          </p:nvPr>
        </p:nvSpPr>
        <p:spPr/>
        <p:txBody>
          <a:bodyPr/>
          <a:lstStyle/>
          <a:p>
            <a:r>
              <a:rPr lang="nl-NL" dirty="0"/>
              <a:t>Actief luisteren doe je door:</a:t>
            </a:r>
          </a:p>
          <a:p>
            <a:r>
              <a:rPr lang="nl-NL" dirty="0"/>
              <a:t>aandacht te geven;</a:t>
            </a:r>
          </a:p>
          <a:p>
            <a:r>
              <a:rPr lang="nl-NL" i="1" dirty="0"/>
              <a:t>t</a:t>
            </a:r>
            <a:r>
              <a:rPr lang="nl-NL" dirty="0"/>
              <a:t>e laten zien dat je luistert;</a:t>
            </a:r>
          </a:p>
          <a:p>
            <a:r>
              <a:rPr lang="nl-NL" dirty="0"/>
              <a:t>feedback te geven;</a:t>
            </a:r>
          </a:p>
          <a:p>
            <a:r>
              <a:rPr lang="nl-NL" dirty="0"/>
              <a:t>je mening of oordeel uit te stellen;</a:t>
            </a:r>
          </a:p>
          <a:p>
            <a:r>
              <a:rPr lang="nl-NL" dirty="0"/>
              <a:t>gepast te reageren.</a:t>
            </a:r>
          </a:p>
          <a:p>
            <a:endParaRPr lang="nl-NL" dirty="0"/>
          </a:p>
        </p:txBody>
      </p:sp>
    </p:spTree>
    <p:extLst>
      <p:ext uri="{BB962C8B-B14F-4D97-AF65-F5344CB8AC3E}">
        <p14:creationId xmlns:p14="http://schemas.microsoft.com/office/powerpoint/2010/main" val="211306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01824"/>
            <a:ext cx="6192688" cy="1143000"/>
          </a:xfrm>
        </p:spPr>
        <p:txBody>
          <a:bodyPr/>
          <a:lstStyle/>
          <a:p>
            <a:r>
              <a:rPr lang="nl-NL" dirty="0" smtClean="0"/>
              <a:t>Oefening communicatiemodel</a:t>
            </a:r>
            <a:endParaRPr lang="nl-NL" dirty="0"/>
          </a:p>
        </p:txBody>
      </p:sp>
      <p:sp>
        <p:nvSpPr>
          <p:cNvPr id="3" name="Content Placeholder 2"/>
          <p:cNvSpPr>
            <a:spLocks noGrp="1"/>
          </p:cNvSpPr>
          <p:nvPr>
            <p:ph idx="1"/>
          </p:nvPr>
        </p:nvSpPr>
        <p:spPr>
          <a:xfrm>
            <a:off x="611560" y="2420888"/>
            <a:ext cx="8337104" cy="3556992"/>
          </a:xfrm>
        </p:spPr>
        <p:txBody>
          <a:bodyPr>
            <a:normAutofit/>
          </a:bodyPr>
          <a:lstStyle/>
          <a:p>
            <a:pPr marL="0" indent="0">
              <a:buNone/>
            </a:pPr>
            <a:r>
              <a:rPr lang="en-US" dirty="0" err="1" smtClean="0"/>
              <a:t>Denk</a:t>
            </a:r>
            <a:r>
              <a:rPr lang="en-US" dirty="0" smtClean="0"/>
              <a:t> </a:t>
            </a:r>
            <a:r>
              <a:rPr lang="en-US" dirty="0" err="1" smtClean="0"/>
              <a:t>eens</a:t>
            </a:r>
            <a:r>
              <a:rPr lang="en-US" dirty="0" smtClean="0"/>
              <a:t> </a:t>
            </a:r>
            <a:r>
              <a:rPr lang="en-US" dirty="0" err="1" smtClean="0"/>
              <a:t>na</a:t>
            </a:r>
            <a:r>
              <a:rPr lang="en-US" dirty="0" smtClean="0"/>
              <a:t> over je </a:t>
            </a:r>
            <a:r>
              <a:rPr lang="en-US" dirty="0" err="1" smtClean="0"/>
              <a:t>tweede</a:t>
            </a:r>
            <a:r>
              <a:rPr lang="en-US" dirty="0" smtClean="0"/>
              <a:t> </a:t>
            </a:r>
            <a:r>
              <a:rPr lang="en-US" dirty="0" err="1" smtClean="0"/>
              <a:t>leertaak</a:t>
            </a:r>
            <a:r>
              <a:rPr lang="en-US" dirty="0" smtClean="0"/>
              <a:t> </a:t>
            </a:r>
            <a:r>
              <a:rPr lang="en-US" dirty="0" err="1" smtClean="0"/>
              <a:t>en</a:t>
            </a:r>
            <a:r>
              <a:rPr lang="en-US" dirty="0" smtClean="0"/>
              <a:t> </a:t>
            </a:r>
            <a:r>
              <a:rPr lang="en-US" dirty="0" err="1" smtClean="0"/>
              <a:t>bedenk</a:t>
            </a:r>
            <a:r>
              <a:rPr lang="en-US" dirty="0" smtClean="0"/>
              <a:t> </a:t>
            </a:r>
            <a:r>
              <a:rPr lang="en-US" dirty="0" err="1" smtClean="0"/>
              <a:t>alle</a:t>
            </a:r>
            <a:r>
              <a:rPr lang="en-US" dirty="0" smtClean="0"/>
              <a:t> </a:t>
            </a:r>
            <a:r>
              <a:rPr lang="en-US" dirty="0" err="1" smtClean="0"/>
              <a:t>mogelijkheden</a:t>
            </a:r>
            <a:r>
              <a:rPr lang="en-US" dirty="0" smtClean="0"/>
              <a:t> </a:t>
            </a:r>
            <a:r>
              <a:rPr lang="en-US" dirty="0" err="1" smtClean="0"/>
              <a:t>voor</a:t>
            </a:r>
            <a:r>
              <a:rPr lang="en-US" dirty="0" smtClean="0"/>
              <a:t> </a:t>
            </a:r>
            <a:r>
              <a:rPr lang="en-US" dirty="0" err="1" smtClean="0"/>
              <a:t>ruis</a:t>
            </a:r>
            <a:r>
              <a:rPr lang="en-US" dirty="0" smtClean="0"/>
              <a:t>. </a:t>
            </a:r>
            <a:r>
              <a:rPr lang="en-US" dirty="0" err="1" smtClean="0"/>
              <a:t>Dit</a:t>
            </a:r>
            <a:r>
              <a:rPr lang="en-US" dirty="0" smtClean="0"/>
              <a:t> </a:t>
            </a:r>
            <a:r>
              <a:rPr lang="en-US" dirty="0" err="1" smtClean="0"/>
              <a:t>islim</a:t>
            </a:r>
            <a:r>
              <a:rPr lang="en-US" dirty="0" smtClean="0"/>
              <a:t> om </a:t>
            </a:r>
            <a:r>
              <a:rPr lang="en-US" dirty="0" err="1" smtClean="0"/>
              <a:t>als</a:t>
            </a:r>
            <a:r>
              <a:rPr lang="en-US" dirty="0" smtClean="0"/>
              <a:t> </a:t>
            </a:r>
            <a:r>
              <a:rPr lang="en-US" dirty="0" err="1" smtClean="0"/>
              <a:t>gespreksvoorberieiding</a:t>
            </a:r>
            <a:r>
              <a:rPr lang="en-US" dirty="0" smtClean="0"/>
              <a:t> </a:t>
            </a:r>
            <a:r>
              <a:rPr lang="en-US" dirty="0" err="1" smtClean="0"/>
              <a:t>te</a:t>
            </a:r>
            <a:r>
              <a:rPr lang="en-US" dirty="0" smtClean="0"/>
              <a:t> </a:t>
            </a:r>
            <a:r>
              <a:rPr lang="en-US" dirty="0" err="1" smtClean="0"/>
              <a:t>doen</a:t>
            </a:r>
            <a:r>
              <a:rPr lang="en-US" dirty="0" smtClean="0"/>
              <a:t>, </a:t>
            </a:r>
            <a:r>
              <a:rPr lang="en-US" dirty="0" err="1" smtClean="0"/>
              <a:t>omdat</a:t>
            </a:r>
            <a:r>
              <a:rPr lang="en-US" dirty="0" smtClean="0"/>
              <a:t> je zo </a:t>
            </a:r>
            <a:r>
              <a:rPr lang="en-US" dirty="0" err="1" smtClean="0"/>
              <a:t>anticipeert</a:t>
            </a:r>
            <a:r>
              <a:rPr lang="en-US" dirty="0" smtClean="0"/>
              <a:t> op </a:t>
            </a:r>
            <a:r>
              <a:rPr lang="en-US" dirty="0" err="1" smtClean="0"/>
              <a:t>eventuele</a:t>
            </a:r>
            <a:r>
              <a:rPr lang="en-US" dirty="0" smtClean="0"/>
              <a:t> </a:t>
            </a:r>
            <a:r>
              <a:rPr lang="en-US" dirty="0" err="1" smtClean="0"/>
              <a:t>miscommunicaties</a:t>
            </a:r>
            <a:r>
              <a:rPr lang="en-US" dirty="0" smtClean="0"/>
              <a:t>. </a:t>
            </a:r>
            <a:endParaRPr lang="nl-NL" dirty="0"/>
          </a:p>
          <a:p>
            <a:pPr marL="0" indent="0">
              <a:buNone/>
            </a:pPr>
            <a:endParaRPr lang="nl-NL" dirty="0" smtClean="0"/>
          </a:p>
          <a:p>
            <a:pPr marL="0" indent="0">
              <a:buNone/>
            </a:pPr>
            <a:endParaRPr lang="nl-NL" dirty="0"/>
          </a:p>
          <a:p>
            <a:pPr marL="0" indent="0">
              <a:buNone/>
            </a:pPr>
            <a:endParaRPr lang="nl-NL" dirty="0"/>
          </a:p>
          <a:p>
            <a:pPr marL="0" indent="0">
              <a:buNone/>
            </a:pPr>
            <a:endParaRPr lang="nl-NL" dirty="0" smtClean="0"/>
          </a:p>
        </p:txBody>
      </p:sp>
    </p:spTree>
    <p:extLst>
      <p:ext uri="{BB962C8B-B14F-4D97-AF65-F5344CB8AC3E}">
        <p14:creationId xmlns:p14="http://schemas.microsoft.com/office/powerpoint/2010/main" val="723709939"/>
      </p:ext>
    </p:extLst>
  </p:cSld>
  <p:clrMapOvr>
    <a:masterClrMapping/>
  </p:clrMapOvr>
  <p:timing>
    <p:tnLst>
      <p:par>
        <p:cTn id="1" dur="indefinite" restart="never" nodeType="tmRoot"/>
      </p:par>
    </p:tnLst>
  </p:timing>
</p:sld>
</file>

<file path=ppt/theme/theme1.xml><?xml version="1.0" encoding="utf-8"?>
<a:theme xmlns:a="http://schemas.openxmlformats.org/drawingml/2006/main" name="Saxion Nederland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axion Nederland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Standaardontwerp">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1258</Words>
  <Application>Microsoft Office PowerPoint</Application>
  <PresentationFormat>Diavoorstelling (4:3)</PresentationFormat>
  <Paragraphs>192</Paragraphs>
  <Slides>20</Slides>
  <Notes>14</Notes>
  <HiddenSlides>0</HiddenSlides>
  <MMClips>0</MMClips>
  <ScaleCrop>false</ScaleCrop>
  <HeadingPairs>
    <vt:vector size="6" baseType="variant">
      <vt:variant>
        <vt:lpstr>Gebruikte lettertypen</vt:lpstr>
      </vt:variant>
      <vt:variant>
        <vt:i4>6</vt:i4>
      </vt:variant>
      <vt:variant>
        <vt:lpstr>Thema</vt:lpstr>
      </vt:variant>
      <vt:variant>
        <vt:i4>4</vt:i4>
      </vt:variant>
      <vt:variant>
        <vt:lpstr>Diatitels</vt:lpstr>
      </vt:variant>
      <vt:variant>
        <vt:i4>20</vt:i4>
      </vt:variant>
    </vt:vector>
  </HeadingPairs>
  <TitlesOfParts>
    <vt:vector size="30" baseType="lpstr">
      <vt:lpstr>Arial</vt:lpstr>
      <vt:lpstr>Arial Unicode MS</vt:lpstr>
      <vt:lpstr>Calibri</vt:lpstr>
      <vt:lpstr>Lucida Sans Unicode</vt:lpstr>
      <vt:lpstr>Times New Roman</vt:lpstr>
      <vt:lpstr>Wingdings</vt:lpstr>
      <vt:lpstr>Saxion Nederlands</vt:lpstr>
      <vt:lpstr>Custom Design</vt:lpstr>
      <vt:lpstr>1_Saxion Nederlands</vt:lpstr>
      <vt:lpstr>3_Standaardontwerp</vt:lpstr>
      <vt:lpstr>Communicatiemodellen en typen </vt:lpstr>
      <vt:lpstr>To do</vt:lpstr>
      <vt:lpstr>Model  =  1 voorbeeld waarnaar een kunstenaar werkt 2 vaststaande, voorgeschreven vorm 3 nabootsing op kleinere schaal</vt:lpstr>
      <vt:lpstr>PowerPoint-presentatie</vt:lpstr>
      <vt:lpstr>PowerPoint-presentatie</vt:lpstr>
      <vt:lpstr>PowerPoint-presentatie</vt:lpstr>
      <vt:lpstr>Oefening</vt:lpstr>
      <vt:lpstr>PowerPoint-presentatie</vt:lpstr>
      <vt:lpstr>PowerPoint-presentatie</vt:lpstr>
      <vt:lpstr>Draadstaal: communicatie fouten</vt:lpstr>
      <vt:lpstr>Contextueel</vt:lpstr>
      <vt:lpstr>Zender</vt:lpstr>
      <vt:lpstr>Ontvanger</vt:lpstr>
      <vt:lpstr>Externe Ruis</vt:lpstr>
      <vt:lpstr>Interne ruis</vt:lpstr>
      <vt:lpstr>Een goed gesprek heb je als…….</vt:lpstr>
      <vt:lpstr>Voorbeeld ruis</vt:lpstr>
      <vt:lpstr>Voorbeeld</vt:lpstr>
      <vt:lpstr>Actief luister gedrag is…..</vt:lpstr>
      <vt:lpstr>Oefening communicatiemodel</vt:lpstr>
    </vt:vector>
  </TitlesOfParts>
  <Company>Saxion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WELKOM</dc:title>
  <dc:creator>Sjors Groeneveld</dc:creator>
  <cp:lastModifiedBy>Cynthia Halfwerk</cp:lastModifiedBy>
  <cp:revision>303</cp:revision>
  <dcterms:created xsi:type="dcterms:W3CDTF">2008-08-25T08:14:14Z</dcterms:created>
  <dcterms:modified xsi:type="dcterms:W3CDTF">2020-01-07T11:55:08Z</dcterms:modified>
</cp:coreProperties>
</file>