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66" r:id="rId2"/>
    <p:sldId id="263" r:id="rId3"/>
    <p:sldId id="264" r:id="rId4"/>
    <p:sldId id="265" r:id="rId5"/>
    <p:sldId id="267" r:id="rId6"/>
  </p:sldIdLst>
  <p:sldSz cx="9144000" cy="6858000" type="screen4x3"/>
  <p:notesSz cx="6858000" cy="9144000"/>
  <p:embeddedFontLst>
    <p:embeddedFont>
      <p:font typeface="Corbel" panose="020B0503020204020204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Helvetica Neue Light" panose="020B060402020202020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source sans pr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KhuXpmHUKK5MzlmlpDMUNb12+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3EFB4C-8990-4F99-B9F5-97AB5EBEA48A}">
  <a:tblStyle styleId="{2D3EFB4C-8990-4F99-B9F5-97AB5EBEA48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85" autoAdjust="0"/>
  </p:normalViewPr>
  <p:slideViewPr>
    <p:cSldViewPr snapToGrid="0">
      <p:cViewPr varScale="1">
        <p:scale>
          <a:sx n="89" d="100"/>
          <a:sy n="89" d="100"/>
        </p:scale>
        <p:origin x="22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customschemas.google.com/relationships/presentationmetadata" Target="meta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font" Target="fonts/font2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font" Target="fonts/font2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36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4720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Deze PowerPoint bevat diagnostische vragen </a:t>
            </a:r>
            <a:r>
              <a:rPr lang="nl-NL" dirty="0" smtClean="0"/>
              <a:t>over chemisch rekenen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703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29afa183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molverhouding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reactievergelijking</a:t>
            </a:r>
            <a:r>
              <a:rPr lang="en-GB" dirty="0"/>
              <a:t> </a:t>
            </a:r>
            <a:r>
              <a:rPr lang="en-GB" dirty="0" err="1"/>
              <a:t>gebruiken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massaverhouding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 </a:t>
            </a:r>
            <a:r>
              <a:rPr lang="en-GB" dirty="0" err="1" smtClean="0"/>
              <a:t>molverhouding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fout</a:t>
            </a:r>
            <a:r>
              <a:rPr lang="en-GB" dirty="0"/>
              <a:t>) </a:t>
            </a:r>
            <a:r>
              <a:rPr lang="en-GB" dirty="0" err="1"/>
              <a:t>gebruikt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massaverhouding</a:t>
            </a:r>
            <a:r>
              <a:rPr lang="en-GB" dirty="0"/>
              <a:t> ( 2 : 1 )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B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/>
              <a:t>zuurstof</a:t>
            </a:r>
            <a:r>
              <a:rPr lang="en-GB" dirty="0"/>
              <a:t> is de </a:t>
            </a:r>
            <a:r>
              <a:rPr lang="en-GB" dirty="0" err="1"/>
              <a:t>massa</a:t>
            </a:r>
            <a:r>
              <a:rPr lang="en-GB" dirty="0"/>
              <a:t> 16,00 </a:t>
            </a:r>
            <a:r>
              <a:rPr lang="en-GB" dirty="0" err="1"/>
              <a:t>gebruikt</a:t>
            </a:r>
            <a:r>
              <a:rPr lang="en-GB" dirty="0"/>
              <a:t>; of 32,00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molverhouding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gebruikt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C </a:t>
            </a:r>
            <a:r>
              <a:rPr lang="en-GB" dirty="0" err="1" smtClean="0"/>
              <a:t>molverhouding</a:t>
            </a:r>
            <a:r>
              <a:rPr lang="en-GB" dirty="0" smtClean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massaverhouding</a:t>
            </a:r>
            <a:r>
              <a:rPr lang="en-GB" dirty="0"/>
              <a:t> </a:t>
            </a:r>
            <a:r>
              <a:rPr lang="en-GB" dirty="0" err="1"/>
              <a:t>gebruikt</a:t>
            </a:r>
            <a:r>
              <a:rPr lang="en-GB" dirty="0"/>
              <a:t> ( 1 : 2 )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D </a:t>
            </a:r>
            <a:r>
              <a:rPr lang="en-GB" dirty="0" err="1" smtClean="0"/>
              <a:t>juist</a:t>
            </a:r>
            <a:endParaRPr lang="en-GB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Auteurs: </a:t>
            </a:r>
            <a:r>
              <a:rPr lang="en-GB" dirty="0" err="1"/>
              <a:t>Doesjka</a:t>
            </a:r>
            <a:r>
              <a:rPr lang="en-GB" dirty="0"/>
              <a:t> </a:t>
            </a:r>
            <a:r>
              <a:rPr lang="en-GB" dirty="0" err="1"/>
              <a:t>Nijdeken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Suzy </a:t>
            </a:r>
            <a:r>
              <a:rPr lang="en-GB" dirty="0" err="1"/>
              <a:t>Maljaars</a:t>
            </a:r>
            <a:endParaRPr dirty="0"/>
          </a:p>
        </p:txBody>
      </p:sp>
      <p:sp>
        <p:nvSpPr>
          <p:cNvPr id="241" name="Google Shape;241;g2529afa183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770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529afa183e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molverhouding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reactievergelijking</a:t>
            </a:r>
            <a:r>
              <a:rPr lang="en-GB" dirty="0"/>
              <a:t> </a:t>
            </a:r>
            <a:r>
              <a:rPr lang="en-GB" dirty="0" err="1"/>
              <a:t>gebruiken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massaverhouding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 </a:t>
            </a:r>
            <a:r>
              <a:rPr lang="nl-NL" dirty="0" smtClean="0"/>
              <a:t>juist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B </a:t>
            </a:r>
            <a:r>
              <a:rPr lang="en-GB" dirty="0" err="1" smtClean="0"/>
              <a:t>molverhouding</a:t>
            </a:r>
            <a:r>
              <a:rPr lang="en-GB" dirty="0" smtClean="0"/>
              <a:t> </a:t>
            </a:r>
            <a:r>
              <a:rPr lang="en-GB" dirty="0" err="1"/>
              <a:t>gebruikt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massaverhouding</a:t>
            </a:r>
            <a:r>
              <a:rPr lang="en-GB" dirty="0"/>
              <a:t> ( 1 : 3 )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C </a:t>
            </a:r>
            <a:r>
              <a:rPr lang="en-GB" dirty="0" err="1" smtClean="0"/>
              <a:t>molverhouding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fout</a:t>
            </a:r>
            <a:r>
              <a:rPr lang="en-GB" dirty="0"/>
              <a:t>) </a:t>
            </a:r>
            <a:r>
              <a:rPr lang="en-GB" dirty="0" err="1"/>
              <a:t>gebruikt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massaverhouding</a:t>
            </a:r>
            <a:r>
              <a:rPr lang="en-GB" dirty="0"/>
              <a:t> ( 3 : 1 )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D </a:t>
            </a:r>
            <a:r>
              <a:rPr lang="en-GB" dirty="0" smtClean="0"/>
              <a:t>9,0 </a:t>
            </a:r>
            <a:r>
              <a:rPr lang="en-GB" dirty="0"/>
              <a:t>gram </a:t>
            </a:r>
            <a:r>
              <a:rPr lang="en-GB" dirty="0" err="1"/>
              <a:t>waterstof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uitrekenen</a:t>
            </a:r>
            <a:r>
              <a:rPr lang="en-GB" dirty="0"/>
              <a:t> </a:t>
            </a:r>
            <a:r>
              <a:rPr lang="en-GB" dirty="0" err="1"/>
              <a:t>hoeveel</a:t>
            </a:r>
            <a:r>
              <a:rPr lang="en-GB" dirty="0"/>
              <a:t> gram </a:t>
            </a:r>
            <a:r>
              <a:rPr lang="en-GB" dirty="0" err="1"/>
              <a:t>stikstof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ontstaat</a:t>
            </a:r>
            <a:r>
              <a:rPr lang="en-GB" dirty="0"/>
              <a:t> (</a:t>
            </a:r>
            <a:r>
              <a:rPr lang="en-GB" dirty="0" err="1"/>
              <a:t>getallen</a:t>
            </a:r>
            <a:r>
              <a:rPr lang="en-GB" dirty="0"/>
              <a:t> </a:t>
            </a:r>
            <a:r>
              <a:rPr lang="en-GB" dirty="0" err="1"/>
              <a:t>omgedraaid</a:t>
            </a:r>
            <a:r>
              <a:rPr lang="en-GB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Auteurs: </a:t>
            </a:r>
            <a:r>
              <a:rPr lang="en-GB" dirty="0" err="1"/>
              <a:t>Doesjka</a:t>
            </a:r>
            <a:r>
              <a:rPr lang="en-GB" dirty="0"/>
              <a:t> </a:t>
            </a:r>
            <a:r>
              <a:rPr lang="en-GB" dirty="0" err="1"/>
              <a:t>Nijdeken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Suzy </a:t>
            </a:r>
            <a:r>
              <a:rPr lang="en-GB" dirty="0" err="1"/>
              <a:t>Maljaars</a:t>
            </a:r>
            <a:endParaRPr dirty="0"/>
          </a:p>
        </p:txBody>
      </p:sp>
      <p:sp>
        <p:nvSpPr>
          <p:cNvPr id="265" name="Google Shape;265;g2529afa183e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874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529afa183e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molverhouding</a:t>
            </a:r>
            <a:r>
              <a:rPr lang="en-GB" dirty="0"/>
              <a:t> in </a:t>
            </a:r>
            <a:r>
              <a:rPr lang="en-GB" dirty="0" err="1"/>
              <a:t>reactievergelijking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toepassen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rekenen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reacties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 </a:t>
            </a:r>
            <a:r>
              <a:rPr lang="en-GB" dirty="0" err="1"/>
              <a:t>molverhouding</a:t>
            </a:r>
            <a:r>
              <a:rPr lang="en-GB" dirty="0"/>
              <a:t> </a:t>
            </a:r>
            <a:r>
              <a:rPr lang="en-GB" dirty="0" err="1"/>
              <a:t>ammoniak</a:t>
            </a:r>
            <a:r>
              <a:rPr lang="en-GB" dirty="0"/>
              <a:t> : </a:t>
            </a:r>
            <a:r>
              <a:rPr lang="en-GB" dirty="0" err="1"/>
              <a:t>zuurstof</a:t>
            </a:r>
            <a:r>
              <a:rPr lang="en-GB" dirty="0"/>
              <a:t> </a:t>
            </a:r>
            <a:r>
              <a:rPr lang="en-GB" dirty="0" err="1"/>
              <a:t>omgewisseld</a:t>
            </a:r>
            <a:r>
              <a:rPr lang="en-GB" dirty="0"/>
              <a:t> ( 7 : 4 </a:t>
            </a:r>
            <a:r>
              <a:rPr lang="en-GB" dirty="0" err="1"/>
              <a:t>ipv</a:t>
            </a:r>
            <a:r>
              <a:rPr lang="en-GB" dirty="0"/>
              <a:t> 4 : 7 )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B </a:t>
            </a:r>
            <a:r>
              <a:rPr lang="en-GB" dirty="0" err="1"/>
              <a:t>molverhouding</a:t>
            </a:r>
            <a:r>
              <a:rPr lang="en-GB" dirty="0"/>
              <a:t> </a:t>
            </a:r>
            <a:r>
              <a:rPr lang="en-GB" dirty="0" err="1"/>
              <a:t>ammoniak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zuurstof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elkaar</a:t>
            </a:r>
            <a:r>
              <a:rPr lang="en-GB" dirty="0"/>
              <a:t> </a:t>
            </a:r>
            <a:r>
              <a:rPr lang="en-GB" dirty="0" err="1"/>
              <a:t>opgeteld</a:t>
            </a:r>
            <a:r>
              <a:rPr lang="en-GB" dirty="0"/>
              <a:t> (7 + 4 = 11)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doorgaan</a:t>
            </a:r>
            <a:r>
              <a:rPr lang="en-GB" dirty="0"/>
              <a:t> met 7/11 van 10,0 </a:t>
            </a:r>
            <a:r>
              <a:rPr lang="en-GB" dirty="0" err="1"/>
              <a:t>mol</a:t>
            </a:r>
            <a:r>
              <a:rPr lang="en-GB" dirty="0"/>
              <a:t> = 6,36 </a:t>
            </a:r>
            <a:r>
              <a:rPr lang="en-GB" dirty="0" err="1"/>
              <a:t>mol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C </a:t>
            </a:r>
            <a:r>
              <a:rPr lang="nl-NL" dirty="0" smtClean="0"/>
              <a:t>juist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D </a:t>
            </a:r>
            <a:r>
              <a:rPr lang="en-GB" dirty="0" err="1"/>
              <a:t>rekenen</a:t>
            </a:r>
            <a:r>
              <a:rPr lang="en-GB" dirty="0"/>
              <a:t> met </a:t>
            </a:r>
            <a:r>
              <a:rPr lang="en-GB" dirty="0" err="1"/>
              <a:t>massaverhouding</a:t>
            </a:r>
            <a:r>
              <a:rPr lang="en-GB" dirty="0"/>
              <a:t> (10,0 </a:t>
            </a:r>
            <a:r>
              <a:rPr lang="en-GB" dirty="0" err="1"/>
              <a:t>mol</a:t>
            </a:r>
            <a:r>
              <a:rPr lang="en-GB" dirty="0"/>
              <a:t> is </a:t>
            </a:r>
            <a:r>
              <a:rPr lang="en-GB" dirty="0" err="1"/>
              <a:t>dan</a:t>
            </a:r>
            <a:r>
              <a:rPr lang="en-GB" dirty="0"/>
              <a:t> 10,0 gram, </a:t>
            </a:r>
            <a:r>
              <a:rPr lang="en-GB" dirty="0" err="1"/>
              <a:t>delen</a:t>
            </a:r>
            <a:r>
              <a:rPr lang="en-GB" dirty="0"/>
              <a:t> door 17,03, </a:t>
            </a:r>
            <a:r>
              <a:rPr lang="en-GB" dirty="0" err="1"/>
              <a:t>delen</a:t>
            </a:r>
            <a:r>
              <a:rPr lang="en-GB" dirty="0"/>
              <a:t> door 4, </a:t>
            </a:r>
            <a:r>
              <a:rPr lang="en-GB" dirty="0" err="1"/>
              <a:t>vermenigvuldigen</a:t>
            </a:r>
            <a:r>
              <a:rPr lang="en-GB" dirty="0"/>
              <a:t> met 7, </a:t>
            </a:r>
            <a:r>
              <a:rPr lang="en-GB" dirty="0" err="1"/>
              <a:t>vermenigvuldigen</a:t>
            </a:r>
            <a:r>
              <a:rPr lang="en-GB" dirty="0"/>
              <a:t> met 32,00)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Auteurs: </a:t>
            </a:r>
            <a:r>
              <a:rPr lang="en-GB" dirty="0" err="1"/>
              <a:t>Doesjka</a:t>
            </a:r>
            <a:r>
              <a:rPr lang="en-GB" dirty="0"/>
              <a:t> </a:t>
            </a:r>
            <a:r>
              <a:rPr lang="en-GB" dirty="0" err="1"/>
              <a:t>Nijdeken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Suzy </a:t>
            </a:r>
            <a:r>
              <a:rPr lang="en-GB" dirty="0" err="1"/>
              <a:t>Maljaars</a:t>
            </a:r>
            <a:endParaRPr dirty="0"/>
          </a:p>
        </p:txBody>
      </p:sp>
      <p:sp>
        <p:nvSpPr>
          <p:cNvPr id="289" name="Google Shape;289;g2529afa183e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922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dirty="0"/>
              <a:t>De vragen en toelichtingen vallen onder een 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CC BY-SA 4.0 licentie </a:t>
            </a:r>
            <a:r>
              <a:rPr lang="nl-NL" b="0" u="none" dirty="0"/>
              <a:t>https://creativecommons.org/licenses/by-sa/4.0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59A49-2119-46F1-8D52-41E6FAD8079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03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ict - Explain -">
  <p:cSld name="Predict - Explain -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f989bd98a_0_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4f989bd98a_0_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4f989bd98a_0_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4f989bd98a_0_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9" name="Google Shape;89;g24f989bd98a_0_23"/>
          <p:cNvSpPr txBox="1"/>
          <p:nvPr/>
        </p:nvSpPr>
        <p:spPr>
          <a:xfrm>
            <a:off x="457198" y="1095877"/>
            <a:ext cx="8507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Predict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Explain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4f989bd98a_0_23"/>
          <p:cNvSpPr txBox="1">
            <a:spLocks noGrp="1"/>
          </p:cNvSpPr>
          <p:nvPr>
            <p:ph type="body" idx="1"/>
          </p:nvPr>
        </p:nvSpPr>
        <p:spPr>
          <a:xfrm>
            <a:off x="457197" y="1546523"/>
            <a:ext cx="4230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g24f989bd98a_0_23"/>
          <p:cNvSpPr txBox="1">
            <a:spLocks noGrp="1"/>
          </p:cNvSpPr>
          <p:nvPr>
            <p:ph type="body" idx="2"/>
          </p:nvPr>
        </p:nvSpPr>
        <p:spPr>
          <a:xfrm>
            <a:off x="457198" y="3274760"/>
            <a:ext cx="4230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g24f989bd98a_0_23"/>
          <p:cNvSpPr>
            <a:spLocks noGrp="1"/>
          </p:cNvSpPr>
          <p:nvPr>
            <p:ph type="pic" idx="3"/>
          </p:nvPr>
        </p:nvSpPr>
        <p:spPr>
          <a:xfrm>
            <a:off x="4794250" y="931491"/>
            <a:ext cx="3879900" cy="452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erve - Explain">
  <p:cSld name="Observe - Explai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f989bd98a_0_32"/>
          <p:cNvSpPr txBox="1"/>
          <p:nvPr/>
        </p:nvSpPr>
        <p:spPr>
          <a:xfrm>
            <a:off x="457199" y="2049707"/>
            <a:ext cx="8507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Observe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Explain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4f989bd98a_0_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4f989bd98a_0_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4f989bd98a_0_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4f989bd98a_0_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9" name="Google Shape;99;g24f989bd98a_0_32"/>
          <p:cNvSpPr txBox="1">
            <a:spLocks noGrp="1"/>
          </p:cNvSpPr>
          <p:nvPr>
            <p:ph type="body" idx="1"/>
          </p:nvPr>
        </p:nvSpPr>
        <p:spPr>
          <a:xfrm>
            <a:off x="475395" y="2477316"/>
            <a:ext cx="5562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g24f989bd98a_0_32"/>
          <p:cNvSpPr txBox="1">
            <a:spLocks noGrp="1"/>
          </p:cNvSpPr>
          <p:nvPr>
            <p:ph type="body" idx="2"/>
          </p:nvPr>
        </p:nvSpPr>
        <p:spPr>
          <a:xfrm>
            <a:off x="457199" y="4224843"/>
            <a:ext cx="82170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g24f989bd98a_0_32"/>
          <p:cNvSpPr>
            <a:spLocks noGrp="1"/>
          </p:cNvSpPr>
          <p:nvPr>
            <p:ph type="pic" idx="3"/>
          </p:nvPr>
        </p:nvSpPr>
        <p:spPr>
          <a:xfrm>
            <a:off x="6400800" y="931491"/>
            <a:ext cx="2273400" cy="27096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g24f989bd98a_0_32"/>
          <p:cNvSpPr txBox="1">
            <a:spLocks noGrp="1"/>
          </p:cNvSpPr>
          <p:nvPr>
            <p:ph type="body" idx="4"/>
          </p:nvPr>
        </p:nvSpPr>
        <p:spPr>
          <a:xfrm>
            <a:off x="457199" y="925794"/>
            <a:ext cx="5562600" cy="800400"/>
          </a:xfrm>
          <a:prstGeom prst="rect">
            <a:avLst/>
          </a:prstGeom>
          <a:solidFill>
            <a:srgbClr val="FAFAEA"/>
          </a:solidFill>
          <a:ln w="9525" cap="flat" cmpd="sng">
            <a:solidFill>
              <a:srgbClr val="3B2F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1"/>
            </a:lvl1pPr>
            <a:lvl2pPr marL="914400" lvl="1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4pPr>
            <a:lvl5pPr marL="2286000" lvl="4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choice    4 answer">
  <p:cSld name="Multiple choice    4 answ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f989bd98a_0_4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4f989bd98a_0_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4f989bd98a_0_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4f989bd98a_0_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graphicFrame>
        <p:nvGraphicFramePr>
          <p:cNvPr id="108" name="Google Shape;108;g24f989bd98a_0_42"/>
          <p:cNvGraphicFramePr/>
          <p:nvPr/>
        </p:nvGraphicFramePr>
        <p:xfrm>
          <a:off x="457207" y="3407767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{2D3EFB4C-8990-4F99-B9F5-97AB5EBEA48A}</a:tableStyleId>
              </a:tblPr>
              <a:tblGrid>
                <a:gridCol w="1050475"/>
                <a:gridCol w="7234650"/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</a:tr>
            </a:tbl>
          </a:graphicData>
        </a:graphic>
      </p:graphicFrame>
      <p:sp>
        <p:nvSpPr>
          <p:cNvPr id="109" name="Google Shape;109;g24f989bd98a_0_42"/>
          <p:cNvSpPr txBox="1">
            <a:spLocks noGrp="1"/>
          </p:cNvSpPr>
          <p:nvPr>
            <p:ph type="body" idx="1"/>
          </p:nvPr>
        </p:nvSpPr>
        <p:spPr>
          <a:xfrm>
            <a:off x="457200" y="863126"/>
            <a:ext cx="8285100" cy="24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24f989bd98a_0_42"/>
          <p:cNvSpPr txBox="1">
            <a:spLocks noGrp="1"/>
          </p:cNvSpPr>
          <p:nvPr>
            <p:ph type="body" idx="2"/>
          </p:nvPr>
        </p:nvSpPr>
        <p:spPr>
          <a:xfrm>
            <a:off x="1523992" y="3415646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24f989bd98a_0_42"/>
          <p:cNvSpPr txBox="1">
            <a:spLocks noGrp="1"/>
          </p:cNvSpPr>
          <p:nvPr>
            <p:ph type="body" idx="3"/>
          </p:nvPr>
        </p:nvSpPr>
        <p:spPr>
          <a:xfrm>
            <a:off x="1523977" y="4063702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4f989bd98a_0_42"/>
          <p:cNvSpPr txBox="1">
            <a:spLocks noGrp="1"/>
          </p:cNvSpPr>
          <p:nvPr>
            <p:ph type="body" idx="4"/>
          </p:nvPr>
        </p:nvSpPr>
        <p:spPr>
          <a:xfrm>
            <a:off x="1523977" y="4717542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24f989bd98a_0_42"/>
          <p:cNvSpPr txBox="1">
            <a:spLocks noGrp="1"/>
          </p:cNvSpPr>
          <p:nvPr>
            <p:ph type="body" idx="5"/>
          </p:nvPr>
        </p:nvSpPr>
        <p:spPr>
          <a:xfrm>
            <a:off x="1523977" y="5379294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14" name="Google Shape;114;g24f989bd98a_0_42"/>
          <p:cNvGraphicFramePr/>
          <p:nvPr/>
        </p:nvGraphicFramePr>
        <p:xfrm>
          <a:off x="457200" y="34013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{2D3EFB4C-8990-4F99-B9F5-97AB5EBEA48A}</a:tableStyleId>
              </a:tblPr>
              <a:tblGrid>
                <a:gridCol w="8285150"/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15" name="Google Shape;115;g24f989bd98a_0_42"/>
          <p:cNvGraphicFramePr/>
          <p:nvPr/>
        </p:nvGraphicFramePr>
        <p:xfrm>
          <a:off x="457200" y="40600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{2D3EFB4C-8990-4F99-B9F5-97AB5EBEA48A}</a:tableStyleId>
              </a:tblPr>
              <a:tblGrid>
                <a:gridCol w="8285150"/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16" name="Google Shape;116;g24f989bd98a_0_42"/>
          <p:cNvGraphicFramePr/>
          <p:nvPr/>
        </p:nvGraphicFramePr>
        <p:xfrm>
          <a:off x="457199" y="47261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{2D3EFB4C-8990-4F99-B9F5-97AB5EBEA48A}</a:tableStyleId>
              </a:tblPr>
              <a:tblGrid>
                <a:gridCol w="8285150"/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17" name="Google Shape;117;g24f989bd98a_0_42"/>
          <p:cNvGraphicFramePr/>
          <p:nvPr/>
        </p:nvGraphicFramePr>
        <p:xfrm>
          <a:off x="457199" y="53826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{2D3EFB4C-8990-4F99-B9F5-97AB5EBEA48A}</a:tableStyleId>
              </a:tblPr>
              <a:tblGrid>
                <a:gridCol w="8285150"/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el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205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iagnostischevragen@nvon.n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483455"/>
            <a:ext cx="6858000" cy="294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sz="5400" b="1" dirty="0" err="1" smtClean="0">
                <a:solidFill>
                  <a:schemeClr val="accent1"/>
                </a:solidFill>
              </a:rPr>
              <a:t>Chemisch</a:t>
            </a:r>
            <a:r>
              <a:rPr lang="en-GB" sz="5400" b="1" dirty="0" smtClean="0">
                <a:solidFill>
                  <a:schemeClr val="accent1"/>
                </a:solidFill>
              </a:rPr>
              <a:t> </a:t>
            </a:r>
            <a:r>
              <a:rPr lang="en-GB" sz="5400" b="1" dirty="0" err="1" smtClean="0">
                <a:solidFill>
                  <a:schemeClr val="accent1"/>
                </a:solidFill>
              </a:rPr>
              <a:t>rekenen</a:t>
            </a:r>
            <a:r>
              <a:rPr lang="en-GB" b="1" dirty="0">
                <a:solidFill>
                  <a:schemeClr val="accent1"/>
                </a:solidFill>
              </a:rPr>
              <a:t/>
            </a:r>
            <a:br>
              <a:rPr lang="en-GB" b="1" dirty="0">
                <a:solidFill>
                  <a:schemeClr val="accent1"/>
                </a:solidFill>
              </a:rPr>
            </a:b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60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29afa183e_1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4" name="Google Shape;244;g2529afa183e_1_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2529afa183e_1_0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g2529afa183e_1_0"/>
          <p:cNvGrpSpPr/>
          <p:nvPr/>
        </p:nvGrpSpPr>
        <p:grpSpPr>
          <a:xfrm>
            <a:off x="973791" y="4076370"/>
            <a:ext cx="908700" cy="908700"/>
            <a:chOff x="1339856" y="4930964"/>
            <a:chExt cx="908700" cy="908700"/>
          </a:xfrm>
        </p:grpSpPr>
        <p:sp>
          <p:nvSpPr>
            <p:cNvPr id="247" name="Google Shape;247;g2529afa183e_1_0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8" name="Google Shape;248;g2529afa183e_1_0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g2529afa183e_1_0"/>
          <p:cNvGrpSpPr/>
          <p:nvPr/>
        </p:nvGrpSpPr>
        <p:grpSpPr>
          <a:xfrm>
            <a:off x="3040415" y="4076370"/>
            <a:ext cx="908700" cy="908700"/>
            <a:chOff x="4181543" y="4930964"/>
            <a:chExt cx="908700" cy="908700"/>
          </a:xfrm>
        </p:grpSpPr>
        <p:sp>
          <p:nvSpPr>
            <p:cNvPr id="250" name="Google Shape;250;g2529afa183e_1_0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1" name="Google Shape;251;g2529afa183e_1_0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g2529afa183e_1_0"/>
          <p:cNvGrpSpPr/>
          <p:nvPr/>
        </p:nvGrpSpPr>
        <p:grpSpPr>
          <a:xfrm>
            <a:off x="5107039" y="4076370"/>
            <a:ext cx="908700" cy="908700"/>
            <a:chOff x="7016818" y="4930964"/>
            <a:chExt cx="908700" cy="908700"/>
          </a:xfrm>
        </p:grpSpPr>
        <p:sp>
          <p:nvSpPr>
            <p:cNvPr id="253" name="Google Shape;253;g2529afa183e_1_0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4" name="Google Shape;254;g2529afa183e_1_0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g2529afa183e_1_0"/>
          <p:cNvGrpSpPr/>
          <p:nvPr/>
        </p:nvGrpSpPr>
        <p:grpSpPr>
          <a:xfrm>
            <a:off x="7173663" y="4076370"/>
            <a:ext cx="908700" cy="908700"/>
            <a:chOff x="9854506" y="4930964"/>
            <a:chExt cx="908700" cy="908700"/>
          </a:xfrm>
        </p:grpSpPr>
        <p:sp>
          <p:nvSpPr>
            <p:cNvPr id="256" name="Google Shape;256;g2529afa183e_1_0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7" name="Google Shape;257;g2529afa183e_1_0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g2529afa183e_1_0"/>
          <p:cNvSpPr/>
          <p:nvPr/>
        </p:nvSpPr>
        <p:spPr>
          <a:xfrm>
            <a:off x="838334" y="5032654"/>
            <a:ext cx="11727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5,00 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2529afa183e_1_0"/>
          <p:cNvSpPr/>
          <p:nvPr/>
        </p:nvSpPr>
        <p:spPr>
          <a:xfrm>
            <a:off x="2984835" y="5047244"/>
            <a:ext cx="10197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11,4 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2529afa183e_1_0"/>
          <p:cNvSpPr/>
          <p:nvPr/>
        </p:nvSpPr>
        <p:spPr>
          <a:xfrm>
            <a:off x="4739088" y="5340666"/>
            <a:ext cx="1644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20,0 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529afa183e_1_0"/>
          <p:cNvSpPr/>
          <p:nvPr/>
        </p:nvSpPr>
        <p:spPr>
          <a:xfrm>
            <a:off x="6779794" y="50572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22,9 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529afa183e_1_0"/>
          <p:cNvSpPr txBox="1">
            <a:spLocks noGrp="1"/>
          </p:cNvSpPr>
          <p:nvPr>
            <p:ph type="title"/>
          </p:nvPr>
        </p:nvSpPr>
        <p:spPr>
          <a:xfrm>
            <a:off x="729419" y="548639"/>
            <a:ext cx="81099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N</a:t>
            </a:r>
            <a:r>
              <a:rPr lang="en-GB" sz="3200" baseline="-25000"/>
              <a:t>2</a:t>
            </a:r>
            <a:r>
              <a:rPr lang="en-GB" sz="3200"/>
              <a:t> + 2 O</a:t>
            </a:r>
            <a:r>
              <a:rPr lang="en-GB" sz="3200" baseline="-25000"/>
              <a:t>2</a:t>
            </a:r>
            <a:r>
              <a:rPr lang="en-GB" sz="3200"/>
              <a:t> → 2 NO</a:t>
            </a:r>
            <a:r>
              <a:rPr lang="en-GB" sz="3200" baseline="-25000"/>
              <a:t>2</a:t>
            </a:r>
            <a:endParaRPr sz="3200"/>
          </a:p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Hoeveel gram zuurstof reageert met 10,0 g stikstof?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529afa183e_1_23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8" name="Google Shape;268;g2529afa183e_1_23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2529afa183e_1_23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g2529afa183e_1_23"/>
          <p:cNvGrpSpPr/>
          <p:nvPr/>
        </p:nvGrpSpPr>
        <p:grpSpPr>
          <a:xfrm>
            <a:off x="973791" y="4076370"/>
            <a:ext cx="908700" cy="908700"/>
            <a:chOff x="1339856" y="4930964"/>
            <a:chExt cx="908700" cy="908700"/>
          </a:xfrm>
        </p:grpSpPr>
        <p:sp>
          <p:nvSpPr>
            <p:cNvPr id="271" name="Google Shape;271;g2529afa183e_1_23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2" name="Google Shape;272;g2529afa183e_1_23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g2529afa183e_1_23"/>
          <p:cNvGrpSpPr/>
          <p:nvPr/>
        </p:nvGrpSpPr>
        <p:grpSpPr>
          <a:xfrm>
            <a:off x="3040415" y="4076370"/>
            <a:ext cx="908700" cy="908700"/>
            <a:chOff x="4181543" y="4930964"/>
            <a:chExt cx="908700" cy="908700"/>
          </a:xfrm>
        </p:grpSpPr>
        <p:sp>
          <p:nvSpPr>
            <p:cNvPr id="274" name="Google Shape;274;g2529afa183e_1_23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5" name="Google Shape;275;g2529afa183e_1_23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g2529afa183e_1_23"/>
          <p:cNvGrpSpPr/>
          <p:nvPr/>
        </p:nvGrpSpPr>
        <p:grpSpPr>
          <a:xfrm>
            <a:off x="5107039" y="4076370"/>
            <a:ext cx="908700" cy="908700"/>
            <a:chOff x="7016818" y="4930964"/>
            <a:chExt cx="908700" cy="908700"/>
          </a:xfrm>
        </p:grpSpPr>
        <p:sp>
          <p:nvSpPr>
            <p:cNvPr id="277" name="Google Shape;277;g2529afa183e_1_23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8" name="Google Shape;278;g2529afa183e_1_23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g2529afa183e_1_23"/>
          <p:cNvGrpSpPr/>
          <p:nvPr/>
        </p:nvGrpSpPr>
        <p:grpSpPr>
          <a:xfrm>
            <a:off x="7173663" y="4076370"/>
            <a:ext cx="908700" cy="908700"/>
            <a:chOff x="9854506" y="4930964"/>
            <a:chExt cx="908700" cy="908700"/>
          </a:xfrm>
        </p:grpSpPr>
        <p:sp>
          <p:nvSpPr>
            <p:cNvPr id="280" name="Google Shape;280;g2529afa183e_1_23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1" name="Google Shape;281;g2529afa183e_1_23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g2529afa183e_1_23"/>
          <p:cNvSpPr/>
          <p:nvPr/>
        </p:nvSpPr>
        <p:spPr>
          <a:xfrm>
            <a:off x="838334" y="5032654"/>
            <a:ext cx="11727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1,9 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2529afa183e_1_23"/>
          <p:cNvSpPr/>
          <p:nvPr/>
        </p:nvSpPr>
        <p:spPr>
          <a:xfrm>
            <a:off x="2984835" y="5047244"/>
            <a:ext cx="10197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3,0 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2529afa183e_1_23"/>
          <p:cNvSpPr/>
          <p:nvPr/>
        </p:nvSpPr>
        <p:spPr>
          <a:xfrm>
            <a:off x="4739088" y="5340666"/>
            <a:ext cx="1644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27 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529afa183e_1_23"/>
          <p:cNvSpPr/>
          <p:nvPr/>
        </p:nvSpPr>
        <p:spPr>
          <a:xfrm>
            <a:off x="6779794" y="50572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42 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2529afa183e_1_23"/>
          <p:cNvSpPr txBox="1">
            <a:spLocks noGrp="1"/>
          </p:cNvSpPr>
          <p:nvPr>
            <p:ph type="title"/>
          </p:nvPr>
        </p:nvSpPr>
        <p:spPr>
          <a:xfrm>
            <a:off x="729419" y="548639"/>
            <a:ext cx="81099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N</a:t>
            </a:r>
            <a:r>
              <a:rPr lang="en-GB" sz="3200" baseline="-25000"/>
              <a:t>2</a:t>
            </a:r>
            <a:r>
              <a:rPr lang="en-GB" sz="3200"/>
              <a:t> + 3 H</a:t>
            </a:r>
            <a:r>
              <a:rPr lang="en-GB" sz="3200" baseline="-25000"/>
              <a:t>2</a:t>
            </a:r>
            <a:r>
              <a:rPr lang="en-GB" sz="3200"/>
              <a:t> → 2 NH</a:t>
            </a:r>
            <a:r>
              <a:rPr lang="en-GB" sz="3200" baseline="-25000"/>
              <a:t>3</a:t>
            </a:r>
            <a:endParaRPr sz="3200"/>
          </a:p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Hoeveel gram waterstof reageert met 9,0 g stikstof?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529afa183e_1_46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2" name="Google Shape;292;g2529afa183e_1_46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2529afa183e_1_46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" name="Google Shape;294;g2529afa183e_1_46"/>
          <p:cNvGrpSpPr/>
          <p:nvPr/>
        </p:nvGrpSpPr>
        <p:grpSpPr>
          <a:xfrm>
            <a:off x="973791" y="4076370"/>
            <a:ext cx="908700" cy="908700"/>
            <a:chOff x="1339856" y="4930964"/>
            <a:chExt cx="908700" cy="908700"/>
          </a:xfrm>
        </p:grpSpPr>
        <p:sp>
          <p:nvSpPr>
            <p:cNvPr id="295" name="Google Shape;295;g2529afa183e_1_46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6" name="Google Shape;296;g2529afa183e_1_46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g2529afa183e_1_46"/>
          <p:cNvGrpSpPr/>
          <p:nvPr/>
        </p:nvGrpSpPr>
        <p:grpSpPr>
          <a:xfrm>
            <a:off x="3040415" y="4076370"/>
            <a:ext cx="908700" cy="908700"/>
            <a:chOff x="4181543" y="4930964"/>
            <a:chExt cx="908700" cy="908700"/>
          </a:xfrm>
        </p:grpSpPr>
        <p:sp>
          <p:nvSpPr>
            <p:cNvPr id="298" name="Google Shape;298;g2529afa183e_1_46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9" name="Google Shape;299;g2529afa183e_1_46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g2529afa183e_1_46"/>
          <p:cNvGrpSpPr/>
          <p:nvPr/>
        </p:nvGrpSpPr>
        <p:grpSpPr>
          <a:xfrm>
            <a:off x="5107039" y="4076370"/>
            <a:ext cx="908700" cy="908700"/>
            <a:chOff x="7016818" y="4930964"/>
            <a:chExt cx="908700" cy="908700"/>
          </a:xfrm>
        </p:grpSpPr>
        <p:sp>
          <p:nvSpPr>
            <p:cNvPr id="301" name="Google Shape;301;g2529afa183e_1_46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2" name="Google Shape;302;g2529afa183e_1_46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g2529afa183e_1_46"/>
          <p:cNvGrpSpPr/>
          <p:nvPr/>
        </p:nvGrpSpPr>
        <p:grpSpPr>
          <a:xfrm>
            <a:off x="7173663" y="4076370"/>
            <a:ext cx="908700" cy="908700"/>
            <a:chOff x="9854506" y="4930964"/>
            <a:chExt cx="908700" cy="908700"/>
          </a:xfrm>
        </p:grpSpPr>
        <p:sp>
          <p:nvSpPr>
            <p:cNvPr id="304" name="Google Shape;304;g2529afa183e_1_46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5" name="Google Shape;305;g2529afa183e_1_46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g2529afa183e_1_46"/>
          <p:cNvSpPr/>
          <p:nvPr/>
        </p:nvSpPr>
        <p:spPr>
          <a:xfrm>
            <a:off x="4806246" y="5032650"/>
            <a:ext cx="16446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17,5 mol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529afa183e_1_46"/>
          <p:cNvSpPr/>
          <p:nvPr/>
        </p:nvSpPr>
        <p:spPr>
          <a:xfrm>
            <a:off x="838333" y="4985075"/>
            <a:ext cx="1462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5,71 mol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529afa183e_1_46"/>
          <p:cNvSpPr/>
          <p:nvPr/>
        </p:nvSpPr>
        <p:spPr>
          <a:xfrm>
            <a:off x="6914076" y="5291241"/>
            <a:ext cx="1644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32,9 mol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529afa183e_1_46"/>
          <p:cNvSpPr/>
          <p:nvPr/>
        </p:nvSpPr>
        <p:spPr>
          <a:xfrm>
            <a:off x="2646519" y="4985066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6,36 mol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529afa183e_1_46"/>
          <p:cNvSpPr txBox="1">
            <a:spLocks noGrp="1"/>
          </p:cNvSpPr>
          <p:nvPr>
            <p:ph type="title"/>
          </p:nvPr>
        </p:nvSpPr>
        <p:spPr>
          <a:xfrm>
            <a:off x="838319" y="548639"/>
            <a:ext cx="81099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4 NH</a:t>
            </a:r>
            <a:r>
              <a:rPr lang="en-GB" sz="3200" baseline="-25000"/>
              <a:t>3</a:t>
            </a:r>
            <a:r>
              <a:rPr lang="en-GB" sz="3200"/>
              <a:t> + 7 O</a:t>
            </a:r>
            <a:r>
              <a:rPr lang="en-GB" sz="3200" baseline="-25000"/>
              <a:t>2</a:t>
            </a:r>
            <a:r>
              <a:rPr lang="en-GB" sz="3200"/>
              <a:t> → 4 NO</a:t>
            </a:r>
            <a:r>
              <a:rPr lang="en-GB" sz="3200" baseline="-25000"/>
              <a:t>2</a:t>
            </a:r>
            <a:r>
              <a:rPr lang="en-GB" sz="3200"/>
              <a:t> + 6 H</a:t>
            </a:r>
            <a:r>
              <a:rPr lang="en-GB" sz="3200" baseline="-25000"/>
              <a:t>2</a:t>
            </a:r>
            <a:r>
              <a:rPr lang="en-GB" sz="3200"/>
              <a:t>O</a:t>
            </a:r>
            <a:endParaRPr sz="3200"/>
          </a:p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Hoeveel zuurstof reageert met 10,0 mol ammoniak?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685183" y="6407433"/>
            <a:ext cx="34588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l-NL" sz="105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www.nvon.nl/diagnostischevragen        © 2022 NVON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97544"/>
          </a:xfrm>
        </p:spPr>
        <p:txBody>
          <a:bodyPr>
            <a:normAutofit/>
          </a:bodyPr>
          <a:lstStyle/>
          <a:p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28" name="Titel 1"/>
          <p:cNvSpPr txBox="1">
            <a:spLocks/>
          </p:cNvSpPr>
          <p:nvPr/>
        </p:nvSpPr>
        <p:spPr>
          <a:xfrm>
            <a:off x="628650" y="572530"/>
            <a:ext cx="7886700" cy="3363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Deze vragen met toelichting zijn ontwikkeld door de diagnostische vragen werkgroep van de NVON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Heb je feedback, wil je bijdragen, vragen testen of samenwerken? Laat het weten via: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diagnostischevragen@nvon.nl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89" y="4281356"/>
            <a:ext cx="4243622" cy="1295421"/>
          </a:xfrm>
          <a:prstGeom prst="rect">
            <a:avLst/>
          </a:prstGeom>
        </p:spPr>
      </p:pic>
      <p:sp>
        <p:nvSpPr>
          <p:cNvPr id="3" name="Google Shape;256;p23">
            <a:extLst>
              <a:ext uri="{FF2B5EF4-FFF2-40B4-BE49-F238E27FC236}">
                <a16:creationId xmlns:a16="http://schemas.microsoft.com/office/drawing/2014/main" xmlns="" id="{3D284F5F-7F6D-0502-A99B-28EE7AF38E53}"/>
              </a:ext>
            </a:extLst>
          </p:cNvPr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" name="Google Shape;257;p23">
            <a:extLst>
              <a:ext uri="{FF2B5EF4-FFF2-40B4-BE49-F238E27FC236}">
                <a16:creationId xmlns:a16="http://schemas.microsoft.com/office/drawing/2014/main" xmlns="" id="{7DDAA764-CB52-A160-5C10-76CA2D0967B2}"/>
              </a:ext>
            </a:extLst>
          </p:cNvPr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/>
          </a:p>
        </p:txBody>
      </p:sp>
      <p:pic>
        <p:nvPicPr>
          <p:cNvPr id="1028" name="Picture 4" descr="Creative Commons Attribution-ShareAlike 3.0 Unported - Wikidata">
            <a:extLst>
              <a:ext uri="{FF2B5EF4-FFF2-40B4-BE49-F238E27FC236}">
                <a16:creationId xmlns:a16="http://schemas.microsoft.com/office/drawing/2014/main" xmlns="" id="{9F608E1F-C09A-D688-42AC-36E8E1874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8" y="6332184"/>
            <a:ext cx="1148977" cy="4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19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356</Words>
  <Application>Microsoft Office PowerPoint</Application>
  <PresentationFormat>Diavoorstelling (4:3)</PresentationFormat>
  <Paragraphs>72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4" baseType="lpstr">
      <vt:lpstr>Corbel</vt:lpstr>
      <vt:lpstr>Arial</vt:lpstr>
      <vt:lpstr>Tahoma</vt:lpstr>
      <vt:lpstr>Calibri</vt:lpstr>
      <vt:lpstr>Helvetica Neue</vt:lpstr>
      <vt:lpstr>Helvetica Neue Light</vt:lpstr>
      <vt:lpstr>Verdana</vt:lpstr>
      <vt:lpstr>source sans pro</vt:lpstr>
      <vt:lpstr>Kantoorthema</vt:lpstr>
      <vt:lpstr>Chemisch rekenen </vt:lpstr>
      <vt:lpstr>N2 + 2 O2 → 2 NO2 Hoeveel gram zuurstof reageert met 10,0 g stikstof?</vt:lpstr>
      <vt:lpstr>N2 + 3 H2 → 2 NH3 Hoeveel gram waterstof reageert met 9,0 g stikstof?</vt:lpstr>
      <vt:lpstr>4 NH3 + 7 O2 → 4 NO2 + 6 H2O Hoeveel zuurstof reageert met 10,0 mol ammoniak?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Chemisch rekenen </dc:title>
  <cp:lastModifiedBy>Sofie Faes</cp:lastModifiedBy>
  <cp:revision>2</cp:revision>
  <dcterms:modified xsi:type="dcterms:W3CDTF">2023-06-26T07:15:16Z</dcterms:modified>
</cp:coreProperties>
</file>